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handoutMasterIdLst>
    <p:handoutMasterId r:id="rId25"/>
  </p:handoutMasterIdLst>
  <p:sldIdLst>
    <p:sldId id="256" r:id="rId2"/>
    <p:sldId id="268" r:id="rId3"/>
    <p:sldId id="269" r:id="rId4"/>
    <p:sldId id="270" r:id="rId5"/>
    <p:sldId id="271" r:id="rId6"/>
    <p:sldId id="274" r:id="rId7"/>
    <p:sldId id="258" r:id="rId8"/>
    <p:sldId id="264" r:id="rId9"/>
    <p:sldId id="263" r:id="rId10"/>
    <p:sldId id="260" r:id="rId11"/>
    <p:sldId id="262" r:id="rId12"/>
    <p:sldId id="267" r:id="rId13"/>
    <p:sldId id="278" r:id="rId14"/>
    <p:sldId id="280" r:id="rId15"/>
    <p:sldId id="282" r:id="rId16"/>
    <p:sldId id="284" r:id="rId17"/>
    <p:sldId id="287" r:id="rId18"/>
    <p:sldId id="288" r:id="rId19"/>
    <p:sldId id="289" r:id="rId20"/>
    <p:sldId id="290" r:id="rId21"/>
    <p:sldId id="291" r:id="rId22"/>
    <p:sldId id="292" r:id="rId23"/>
    <p:sldId id="293"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10" y="66"/>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3569DA-802D-4DAD-B7C9-0680522E99B9}" type="datetimeFigureOut">
              <a:rPr lang="pt-BR" smtClean="0"/>
              <a:t>16/09/2019</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D44DD-64E1-4480-AF16-667A70A0FE31}" type="slidenum">
              <a:rPr lang="pt-BR" smtClean="0"/>
              <a:t>‹nº›</a:t>
            </a:fld>
            <a:endParaRPr lang="pt-BR"/>
          </a:p>
        </p:txBody>
      </p:sp>
    </p:spTree>
    <p:extLst>
      <p:ext uri="{BB962C8B-B14F-4D97-AF65-F5344CB8AC3E}">
        <p14:creationId xmlns:p14="http://schemas.microsoft.com/office/powerpoint/2010/main" val="22299349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104415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364440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75088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220558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1483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7E862C9-DC57-4773-BB5C-8ED539DDBFED}" type="datetimeFigureOut">
              <a:rPr lang="pt-BR" smtClean="0"/>
              <a:t>16/09/2019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340197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7E862C9-DC57-4773-BB5C-8ED539DDBFED}" type="datetimeFigureOut">
              <a:rPr lang="pt-BR" smtClean="0"/>
              <a:t>16/09/2019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181714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7E862C9-DC57-4773-BB5C-8ED539DDBFED}" type="datetimeFigureOut">
              <a:rPr lang="pt-BR" smtClean="0"/>
              <a:t>16/09/2019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55501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E862C9-DC57-4773-BB5C-8ED539DDBFED}" type="datetimeFigureOut">
              <a:rPr lang="pt-BR" smtClean="0"/>
              <a:t>16/09/2019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78604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7E862C9-DC57-4773-BB5C-8ED539DDBFED}" type="datetimeFigureOut">
              <a:rPr lang="pt-BR" smtClean="0"/>
              <a:t>16/09/2019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216845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7E862C9-DC57-4773-BB5C-8ED539DDBFED}" type="datetimeFigureOut">
              <a:rPr lang="pt-BR" smtClean="0"/>
              <a:t>16/09/2019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1830E1A-1FC3-4A7B-8086-E61465C1638B}" type="slidenum">
              <a:rPr lang="pt-BR" smtClean="0"/>
              <a:t>‹nº›</a:t>
            </a:fld>
            <a:endParaRPr lang="pt-BR"/>
          </a:p>
        </p:txBody>
      </p:sp>
    </p:spTree>
    <p:extLst>
      <p:ext uri="{BB962C8B-B14F-4D97-AF65-F5344CB8AC3E}">
        <p14:creationId xmlns:p14="http://schemas.microsoft.com/office/powerpoint/2010/main" val="33797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862C9-DC57-4773-BB5C-8ED539DDBFED}" type="datetimeFigureOut">
              <a:rPr lang="pt-BR" smtClean="0"/>
              <a:t>16/09/2019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30E1A-1FC3-4A7B-8086-E61465C1638B}" type="slidenum">
              <a:rPr lang="pt-BR" smtClean="0"/>
              <a:t>‹nº›</a:t>
            </a:fld>
            <a:endParaRPr lang="pt-BR"/>
          </a:p>
        </p:txBody>
      </p:sp>
    </p:spTree>
    <p:extLst>
      <p:ext uri="{BB962C8B-B14F-4D97-AF65-F5344CB8AC3E}">
        <p14:creationId xmlns:p14="http://schemas.microsoft.com/office/powerpoint/2010/main" val="19063556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descr="VII FÃ³rum das CPAs de Pernambuc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8640959" cy="3024336"/>
          </a:xfrm>
          <a:prstGeom prst="rect">
            <a:avLst/>
          </a:prstGeom>
          <a:noFill/>
          <a:ln>
            <a:noFill/>
          </a:ln>
        </p:spPr>
      </p:pic>
      <p:sp>
        <p:nvSpPr>
          <p:cNvPr id="15" name="CaixaDeTexto 14"/>
          <p:cNvSpPr txBox="1"/>
          <p:nvPr/>
        </p:nvSpPr>
        <p:spPr>
          <a:xfrm>
            <a:off x="238696" y="3457569"/>
            <a:ext cx="8640959" cy="2246769"/>
          </a:xfrm>
          <a:prstGeom prst="rect">
            <a:avLst/>
          </a:prstGeom>
          <a:solidFill>
            <a:schemeClr val="tx2">
              <a:lumMod val="20000"/>
              <a:lumOff val="80000"/>
            </a:schemeClr>
          </a:solidFill>
        </p:spPr>
        <p:txBody>
          <a:bodyPr wrap="square" rtlCol="0">
            <a:spAutoFit/>
          </a:bodyPr>
          <a:lstStyle/>
          <a:p>
            <a:pPr algn="ctr"/>
            <a:r>
              <a:rPr lang="pt-BR" sz="2800" b="1" dirty="0"/>
              <a:t>A Autoavaliação </a:t>
            </a:r>
            <a:r>
              <a:rPr lang="pt-BR" sz="2800" b="1" dirty="0" smtClean="0"/>
              <a:t>da Pós-graduação </a:t>
            </a:r>
            <a:r>
              <a:rPr lang="pt-BR" sz="2800" b="1" dirty="0"/>
              <a:t>na </a:t>
            </a:r>
            <a:r>
              <a:rPr lang="pt-BR" sz="2800" b="1" dirty="0" smtClean="0"/>
              <a:t>Universidade </a:t>
            </a:r>
            <a:r>
              <a:rPr lang="pt-BR" sz="2800" b="1" dirty="0"/>
              <a:t>Católica de Pernambuco: </a:t>
            </a:r>
            <a:r>
              <a:rPr lang="pt-BR" sz="2800" b="1" dirty="0" smtClean="0"/>
              <a:t>da</a:t>
            </a:r>
            <a:r>
              <a:rPr lang="pt-BR" sz="2800" dirty="0" smtClean="0"/>
              <a:t> </a:t>
            </a:r>
            <a:r>
              <a:rPr lang="pt-BR" sz="2800" b="1" dirty="0" smtClean="0"/>
              <a:t>experiência </a:t>
            </a:r>
            <a:r>
              <a:rPr lang="pt-BR" sz="2800" b="1" dirty="0"/>
              <a:t>institucional às orientações da </a:t>
            </a:r>
            <a:r>
              <a:rPr lang="pt-BR" sz="2800" b="1" dirty="0" smtClean="0"/>
              <a:t>CAPES</a:t>
            </a:r>
          </a:p>
          <a:p>
            <a:pPr algn="ctr"/>
            <a:endParaRPr lang="pt-BR" sz="2800" dirty="0"/>
          </a:p>
          <a:p>
            <a:pPr algn="ctr"/>
            <a:r>
              <a:rPr lang="pt-BR" sz="2800" b="1" dirty="0" err="1"/>
              <a:t>Profª</a:t>
            </a:r>
            <a:r>
              <a:rPr lang="pt-BR" sz="2800" b="1" dirty="0"/>
              <a:t> Dra. Maria da Conceição </a:t>
            </a:r>
            <a:r>
              <a:rPr lang="pt-BR" sz="2800" b="1" dirty="0" err="1" smtClean="0"/>
              <a:t>Bizerra</a:t>
            </a:r>
            <a:endParaRPr lang="pt-BR" sz="2800" dirty="0"/>
          </a:p>
        </p:txBody>
      </p:sp>
    </p:spTree>
    <p:extLst>
      <p:ext uri="{BB962C8B-B14F-4D97-AF65-F5344CB8AC3E}">
        <p14:creationId xmlns:p14="http://schemas.microsoft.com/office/powerpoint/2010/main" val="2850728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157704" y="1251007"/>
            <a:ext cx="5832643" cy="413995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395536" y="864452"/>
            <a:ext cx="4238037" cy="4524315"/>
          </a:xfrm>
          <a:prstGeom prst="rect">
            <a:avLst/>
          </a:prstGeom>
          <a:noFill/>
        </p:spPr>
        <p:txBody>
          <a:bodyPr wrap="square" rtlCol="0">
            <a:spAutoFit/>
          </a:bodyPr>
          <a:lstStyle/>
          <a:p>
            <a:r>
              <a:rPr lang="pt-BR" sz="2400" b="1" dirty="0">
                <a:solidFill>
                  <a:srgbClr val="FFFF00"/>
                </a:solidFill>
              </a:rPr>
              <a:t>Gestão da sala de </a:t>
            </a:r>
            <a:r>
              <a:rPr lang="pt-BR" sz="2400" b="1" dirty="0" smtClean="0">
                <a:solidFill>
                  <a:srgbClr val="FFFF00"/>
                </a:solidFill>
              </a:rPr>
              <a:t>aula</a:t>
            </a:r>
          </a:p>
          <a:p>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Planos de ensino</a:t>
            </a:r>
          </a:p>
          <a:p>
            <a:pPr marL="342900" indent="-342900">
              <a:buFont typeface="Arial" panose="020B0604020202020204" pitchFamily="34" charset="0"/>
              <a:buChar char="•"/>
            </a:pPr>
            <a:r>
              <a:rPr lang="pt-BR" sz="2400" dirty="0">
                <a:solidFill>
                  <a:schemeClr val="bg1"/>
                </a:solidFill>
              </a:rPr>
              <a:t>Organização das aulas</a:t>
            </a:r>
          </a:p>
          <a:p>
            <a:pPr marL="342900" indent="-342900">
              <a:buFont typeface="Arial" panose="020B0604020202020204" pitchFamily="34" charset="0"/>
              <a:buChar char="•"/>
            </a:pPr>
            <a:r>
              <a:rPr lang="pt-BR" sz="2400" dirty="0">
                <a:solidFill>
                  <a:schemeClr val="bg1"/>
                </a:solidFill>
              </a:rPr>
              <a:t>Avaliação de </a:t>
            </a:r>
            <a:r>
              <a:rPr lang="pt-BR" sz="2400" dirty="0" smtClean="0">
                <a:solidFill>
                  <a:schemeClr val="bg1"/>
                </a:solidFill>
              </a:rPr>
              <a:t>aprendizagem</a:t>
            </a:r>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Bibliografia</a:t>
            </a:r>
          </a:p>
          <a:p>
            <a:pPr marL="342900" indent="-342900">
              <a:buFont typeface="Arial" panose="020B0604020202020204" pitchFamily="34" charset="0"/>
              <a:buChar char="•"/>
            </a:pPr>
            <a:r>
              <a:rPr lang="pt-BR" sz="2400" dirty="0">
                <a:solidFill>
                  <a:schemeClr val="bg1"/>
                </a:solidFill>
              </a:rPr>
              <a:t>Relacionamento com a turma</a:t>
            </a:r>
          </a:p>
          <a:p>
            <a:pPr marL="342900" indent="-342900">
              <a:buFont typeface="Arial" panose="020B0604020202020204" pitchFamily="34" charset="0"/>
              <a:buChar char="•"/>
            </a:pPr>
            <a:r>
              <a:rPr lang="pt-BR" sz="2400" dirty="0">
                <a:solidFill>
                  <a:schemeClr val="bg1"/>
                </a:solidFill>
              </a:rPr>
              <a:t>Interesse pela aprendizagem </a:t>
            </a:r>
          </a:p>
          <a:p>
            <a:pPr marL="342900" indent="-342900">
              <a:buFont typeface="Arial" panose="020B0604020202020204" pitchFamily="34" charset="0"/>
              <a:buChar char="•"/>
            </a:pPr>
            <a:r>
              <a:rPr lang="pt-BR" sz="2400" dirty="0">
                <a:solidFill>
                  <a:schemeClr val="bg1"/>
                </a:solidFill>
              </a:rPr>
              <a:t>Clareza na abordagem dos conteúdos</a:t>
            </a:r>
          </a:p>
          <a:p>
            <a:pPr marL="342900" indent="-342900">
              <a:buFont typeface="Arial" panose="020B0604020202020204" pitchFamily="34" charset="0"/>
              <a:buChar char="•"/>
            </a:pPr>
            <a:r>
              <a:rPr lang="pt-BR" sz="2400" dirty="0">
                <a:solidFill>
                  <a:schemeClr val="bg1"/>
                </a:solidFill>
              </a:rPr>
              <a:t>Assiduidade/Pontualidade</a:t>
            </a:r>
          </a:p>
          <a:p>
            <a:pPr marL="342900" indent="-342900">
              <a:buFont typeface="Arial" panose="020B0604020202020204" pitchFamily="34" charset="0"/>
              <a:buChar char="•"/>
            </a:pPr>
            <a:r>
              <a:rPr lang="pt-BR" sz="2400" dirty="0">
                <a:solidFill>
                  <a:schemeClr val="bg1"/>
                </a:solidFill>
              </a:rPr>
              <a:t>Desempenho do professor</a:t>
            </a:r>
          </a:p>
        </p:txBody>
      </p:sp>
    </p:spTree>
    <p:extLst>
      <p:ext uri="{BB962C8B-B14F-4D97-AF65-F5344CB8AC3E}">
        <p14:creationId xmlns:p14="http://schemas.microsoft.com/office/powerpoint/2010/main" val="151096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171865" y="1265173"/>
            <a:ext cx="5832651" cy="411162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83568" y="1268760"/>
            <a:ext cx="3960440" cy="4154984"/>
          </a:xfrm>
          <a:prstGeom prst="rect">
            <a:avLst/>
          </a:prstGeom>
          <a:noFill/>
        </p:spPr>
        <p:txBody>
          <a:bodyPr wrap="square" rtlCol="0">
            <a:spAutoFit/>
          </a:bodyPr>
          <a:lstStyle/>
          <a:p>
            <a:r>
              <a:rPr lang="pt-BR" sz="2400" b="1" dirty="0" smtClean="0">
                <a:solidFill>
                  <a:srgbClr val="FFFF00"/>
                </a:solidFill>
              </a:rPr>
              <a:t>Autoavaliação</a:t>
            </a:r>
          </a:p>
          <a:p>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Motivação</a:t>
            </a:r>
          </a:p>
          <a:p>
            <a:pPr marL="342900" indent="-342900">
              <a:buFont typeface="Arial" panose="020B0604020202020204" pitchFamily="34" charset="0"/>
              <a:buChar char="•"/>
            </a:pPr>
            <a:r>
              <a:rPr lang="pt-BR" sz="2400" dirty="0">
                <a:solidFill>
                  <a:schemeClr val="bg1"/>
                </a:solidFill>
              </a:rPr>
              <a:t>Assiduidade</a:t>
            </a:r>
          </a:p>
          <a:p>
            <a:pPr marL="342900" indent="-342900">
              <a:buFont typeface="Arial" panose="020B0604020202020204" pitchFamily="34" charset="0"/>
              <a:buChar char="•"/>
            </a:pPr>
            <a:r>
              <a:rPr lang="pt-BR" sz="2400" dirty="0">
                <a:solidFill>
                  <a:schemeClr val="bg1"/>
                </a:solidFill>
              </a:rPr>
              <a:t>Pontualidade</a:t>
            </a:r>
          </a:p>
          <a:p>
            <a:pPr marL="342900" indent="-342900">
              <a:buFont typeface="Arial" panose="020B0604020202020204" pitchFamily="34" charset="0"/>
              <a:buChar char="•"/>
            </a:pPr>
            <a:r>
              <a:rPr lang="pt-BR" sz="2400" dirty="0">
                <a:solidFill>
                  <a:schemeClr val="bg1"/>
                </a:solidFill>
              </a:rPr>
              <a:t>Empenho</a:t>
            </a:r>
          </a:p>
          <a:p>
            <a:pPr marL="342900" indent="-342900">
              <a:buFont typeface="Arial" panose="020B0604020202020204" pitchFamily="34" charset="0"/>
              <a:buChar char="•"/>
            </a:pPr>
            <a:r>
              <a:rPr lang="pt-BR" sz="2400" dirty="0">
                <a:solidFill>
                  <a:schemeClr val="bg1"/>
                </a:solidFill>
              </a:rPr>
              <a:t>Participação</a:t>
            </a:r>
          </a:p>
          <a:p>
            <a:pPr marL="342900" indent="-342900">
              <a:buFont typeface="Arial" panose="020B0604020202020204" pitchFamily="34" charset="0"/>
              <a:buChar char="•"/>
            </a:pPr>
            <a:r>
              <a:rPr lang="pt-BR" sz="2400" dirty="0">
                <a:solidFill>
                  <a:schemeClr val="bg1"/>
                </a:solidFill>
              </a:rPr>
              <a:t>Relacionamento com professor e coordenador</a:t>
            </a:r>
          </a:p>
          <a:p>
            <a:pPr marL="342900" indent="-342900">
              <a:buFont typeface="Arial" panose="020B0604020202020204" pitchFamily="34" charset="0"/>
              <a:buChar char="•"/>
            </a:pPr>
            <a:r>
              <a:rPr lang="pt-BR" sz="2400" dirty="0">
                <a:solidFill>
                  <a:schemeClr val="bg1"/>
                </a:solidFill>
              </a:rPr>
              <a:t>Compromisso com o estudo</a:t>
            </a:r>
          </a:p>
        </p:txBody>
      </p:sp>
    </p:spTree>
    <p:extLst>
      <p:ext uri="{BB962C8B-B14F-4D97-AF65-F5344CB8AC3E}">
        <p14:creationId xmlns:p14="http://schemas.microsoft.com/office/powerpoint/2010/main" val="1638526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07872" y="1301179"/>
            <a:ext cx="5760637" cy="4111622"/>
          </a:xfrm>
          <a:prstGeom prst="trapezoi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5" y="2708920"/>
            <a:ext cx="2592289" cy="144016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665260" y="1579531"/>
            <a:ext cx="4318250" cy="3416320"/>
          </a:xfrm>
          <a:prstGeom prst="rect">
            <a:avLst/>
          </a:prstGeom>
          <a:noFill/>
        </p:spPr>
        <p:txBody>
          <a:bodyPr wrap="square" rtlCol="0">
            <a:spAutoFit/>
          </a:bodyPr>
          <a:lstStyle/>
          <a:p>
            <a:r>
              <a:rPr lang="pt-BR" sz="3600" b="1" dirty="0">
                <a:solidFill>
                  <a:schemeClr val="bg1"/>
                </a:solidFill>
              </a:rPr>
              <a:t>AUTOAVALIAÇÃO NA </a:t>
            </a:r>
            <a:r>
              <a:rPr lang="pt-BR" sz="3600" b="1" dirty="0" smtClean="0">
                <a:solidFill>
                  <a:schemeClr val="bg1"/>
                </a:solidFill>
              </a:rPr>
              <a:t>PÓS-GRADUAÇÃO </a:t>
            </a:r>
            <a:r>
              <a:rPr lang="pt-BR" sz="3600" b="1" i="1" dirty="0" smtClean="0">
                <a:solidFill>
                  <a:schemeClr val="bg1"/>
                </a:solidFill>
              </a:rPr>
              <a:t>Stricto </a:t>
            </a:r>
            <a:r>
              <a:rPr lang="pt-BR" sz="3600" b="1" i="1" dirty="0">
                <a:solidFill>
                  <a:schemeClr val="bg1"/>
                </a:solidFill>
              </a:rPr>
              <a:t>Sensu</a:t>
            </a:r>
            <a:r>
              <a:rPr lang="pt-BR" sz="3600" b="1" dirty="0">
                <a:solidFill>
                  <a:schemeClr val="bg1"/>
                </a:solidFill>
              </a:rPr>
              <a:t>: </a:t>
            </a:r>
            <a:r>
              <a:rPr lang="pt-BR" sz="3600" b="1" dirty="0" smtClean="0">
                <a:solidFill>
                  <a:schemeClr val="bg1"/>
                </a:solidFill>
              </a:rPr>
              <a:t>Instrumento </a:t>
            </a:r>
          </a:p>
          <a:p>
            <a:r>
              <a:rPr lang="pt-BR" sz="3600" b="1" dirty="0" smtClean="0">
                <a:solidFill>
                  <a:schemeClr val="bg1"/>
                </a:solidFill>
              </a:rPr>
              <a:t>- Visão </a:t>
            </a:r>
            <a:r>
              <a:rPr lang="pt-BR" sz="3600" b="1" dirty="0">
                <a:solidFill>
                  <a:schemeClr val="bg1"/>
                </a:solidFill>
              </a:rPr>
              <a:t>do Aluno</a:t>
            </a:r>
            <a:endParaRPr lang="pt-BR" sz="3600" dirty="0">
              <a:solidFill>
                <a:schemeClr val="bg1"/>
              </a:solidFill>
            </a:endParaRPr>
          </a:p>
          <a:p>
            <a:endParaRPr lang="pt-BR" sz="3600" dirty="0"/>
          </a:p>
        </p:txBody>
      </p:sp>
      <p:sp>
        <p:nvSpPr>
          <p:cNvPr id="5" name="CaixaDeTexto 4"/>
          <p:cNvSpPr txBox="1"/>
          <p:nvPr/>
        </p:nvSpPr>
        <p:spPr>
          <a:xfrm>
            <a:off x="6205044" y="3220105"/>
            <a:ext cx="2302025" cy="523220"/>
          </a:xfrm>
          <a:prstGeom prst="rect">
            <a:avLst/>
          </a:prstGeom>
          <a:noFill/>
        </p:spPr>
        <p:txBody>
          <a:bodyPr wrap="square" rtlCol="0">
            <a:spAutoFit/>
          </a:bodyPr>
          <a:lstStyle/>
          <a:p>
            <a:r>
              <a:rPr lang="pt-BR" sz="2800" b="1" dirty="0" smtClean="0">
                <a:solidFill>
                  <a:srgbClr val="FFFF00"/>
                </a:solidFill>
              </a:rPr>
              <a:t>INDICADORES</a:t>
            </a:r>
            <a:endParaRPr lang="pt-BR" sz="2800" b="1" dirty="0">
              <a:solidFill>
                <a:srgbClr val="FFFF00"/>
              </a:solidFill>
            </a:endParaRPr>
          </a:p>
        </p:txBody>
      </p:sp>
    </p:spTree>
    <p:extLst>
      <p:ext uri="{BB962C8B-B14F-4D97-AF65-F5344CB8AC3E}">
        <p14:creationId xmlns:p14="http://schemas.microsoft.com/office/powerpoint/2010/main" val="498652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43876" y="1337182"/>
            <a:ext cx="5688629" cy="4111622"/>
          </a:xfrm>
          <a:prstGeom prst="trapezoi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12576" y="1124744"/>
            <a:ext cx="6624736" cy="4608512"/>
          </a:xfrm>
          <a:prstGeom prst="trapezoid">
            <a:avLst>
              <a:gd name="adj" fmla="val 32151"/>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685798" y="1268760"/>
            <a:ext cx="3670178" cy="2185214"/>
          </a:xfrm>
          <a:prstGeom prst="rect">
            <a:avLst/>
          </a:prstGeom>
          <a:noFill/>
        </p:spPr>
        <p:txBody>
          <a:bodyPr wrap="square" rtlCol="0">
            <a:spAutoFit/>
          </a:bodyPr>
          <a:lstStyle/>
          <a:p>
            <a:r>
              <a:rPr lang="pt-BR" sz="3600" b="1" dirty="0" smtClean="0">
                <a:solidFill>
                  <a:srgbClr val="FFFF00"/>
                </a:solidFill>
              </a:rPr>
              <a:t>Disciplinas</a:t>
            </a:r>
          </a:p>
          <a:p>
            <a:endParaRPr lang="pt-BR" sz="3600" dirty="0"/>
          </a:p>
          <a:p>
            <a:r>
              <a:rPr lang="pt-BR" sz="3200" dirty="0" smtClean="0"/>
              <a:t>Aplicação de </a:t>
            </a:r>
            <a:r>
              <a:rPr lang="pt-BR" sz="3200" dirty="0"/>
              <a:t>um Conceito</a:t>
            </a:r>
          </a:p>
        </p:txBody>
      </p:sp>
    </p:spTree>
    <p:extLst>
      <p:ext uri="{BB962C8B-B14F-4D97-AF65-F5344CB8AC3E}">
        <p14:creationId xmlns:p14="http://schemas.microsoft.com/office/powerpoint/2010/main" val="3413667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07872" y="1301179"/>
            <a:ext cx="5760637" cy="4111622"/>
          </a:xfrm>
          <a:prstGeom prst="trapezoi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85798" y="1272398"/>
            <a:ext cx="4076526" cy="3785652"/>
          </a:xfrm>
          <a:prstGeom prst="rect">
            <a:avLst/>
          </a:prstGeom>
          <a:noFill/>
        </p:spPr>
        <p:txBody>
          <a:bodyPr wrap="square" rtlCol="0">
            <a:spAutoFit/>
          </a:bodyPr>
          <a:lstStyle/>
          <a:p>
            <a:r>
              <a:rPr lang="pt-BR" sz="3600" b="1" dirty="0" err="1" smtClean="0">
                <a:solidFill>
                  <a:srgbClr val="FFFF00"/>
                </a:solidFill>
              </a:rPr>
              <a:t>Autoavaliação</a:t>
            </a:r>
            <a:endParaRPr lang="pt-BR" sz="3600" b="1" dirty="0" smtClean="0">
              <a:solidFill>
                <a:srgbClr val="FFFF00"/>
              </a:solidFill>
            </a:endParaRPr>
          </a:p>
          <a:p>
            <a:endParaRPr lang="pt-BR" sz="3600" dirty="0"/>
          </a:p>
          <a:p>
            <a:pPr marL="457200" indent="-457200">
              <a:buFont typeface="Arial" panose="020B0604020202020204" pitchFamily="34" charset="0"/>
              <a:buChar char="•"/>
            </a:pPr>
            <a:r>
              <a:rPr lang="pt-BR" sz="2800" dirty="0"/>
              <a:t>Nível de aprendizagem</a:t>
            </a:r>
          </a:p>
          <a:p>
            <a:pPr marL="457200" indent="-457200">
              <a:buFont typeface="Arial" panose="020B0604020202020204" pitchFamily="34" charset="0"/>
              <a:buChar char="•"/>
            </a:pPr>
            <a:r>
              <a:rPr lang="pt-BR" sz="2800" dirty="0"/>
              <a:t>Cumprimento de prazos</a:t>
            </a:r>
          </a:p>
          <a:p>
            <a:pPr marL="457200" indent="-457200">
              <a:buFont typeface="Arial" panose="020B0604020202020204" pitchFamily="34" charset="0"/>
              <a:buChar char="•"/>
            </a:pPr>
            <a:r>
              <a:rPr lang="pt-BR" sz="2800" dirty="0"/>
              <a:t>Relacionamento </a:t>
            </a:r>
          </a:p>
          <a:p>
            <a:pPr marL="457200" indent="-457200">
              <a:buFont typeface="Arial" panose="020B0604020202020204" pitchFamily="34" charset="0"/>
              <a:buChar char="•"/>
            </a:pPr>
            <a:r>
              <a:rPr lang="pt-BR" sz="2800" dirty="0"/>
              <a:t>Participação</a:t>
            </a:r>
          </a:p>
          <a:p>
            <a:pPr marL="457200" indent="-457200">
              <a:buFont typeface="Arial" panose="020B0604020202020204" pitchFamily="34" charset="0"/>
              <a:buChar char="•"/>
            </a:pPr>
            <a:r>
              <a:rPr lang="pt-BR" sz="2800" dirty="0"/>
              <a:t>Produção</a:t>
            </a:r>
          </a:p>
        </p:txBody>
      </p:sp>
    </p:spTree>
    <p:extLst>
      <p:ext uri="{BB962C8B-B14F-4D97-AF65-F5344CB8AC3E}">
        <p14:creationId xmlns:p14="http://schemas.microsoft.com/office/powerpoint/2010/main" val="425152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193707" y="1287012"/>
            <a:ext cx="5760638" cy="4139953"/>
          </a:xfrm>
          <a:prstGeom prst="trapezoi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685798" y="1268760"/>
            <a:ext cx="3670178" cy="3970318"/>
          </a:xfrm>
          <a:prstGeom prst="rect">
            <a:avLst/>
          </a:prstGeom>
          <a:noFill/>
        </p:spPr>
        <p:txBody>
          <a:bodyPr wrap="square" rtlCol="0">
            <a:spAutoFit/>
          </a:bodyPr>
          <a:lstStyle/>
          <a:p>
            <a:r>
              <a:rPr lang="pt-BR" sz="3600" b="1" dirty="0">
                <a:solidFill>
                  <a:srgbClr val="FFFF00"/>
                </a:solidFill>
              </a:rPr>
              <a:t>Gestão do Curso</a:t>
            </a:r>
            <a:endParaRPr lang="pt-BR" sz="3600" dirty="0">
              <a:solidFill>
                <a:srgbClr val="FFFF00"/>
              </a:solidFill>
            </a:endParaRPr>
          </a:p>
          <a:p>
            <a:pPr marL="571500" indent="-571500">
              <a:buFont typeface="Arial" panose="020B0604020202020204" pitchFamily="34" charset="0"/>
              <a:buChar char="•"/>
            </a:pPr>
            <a:r>
              <a:rPr lang="pt-BR" sz="3600" dirty="0"/>
              <a:t>Coordenação</a:t>
            </a:r>
          </a:p>
          <a:p>
            <a:pPr marL="571500" indent="-571500">
              <a:buFont typeface="Arial" panose="020B0604020202020204" pitchFamily="34" charset="0"/>
              <a:buChar char="•"/>
            </a:pPr>
            <a:r>
              <a:rPr lang="pt-BR" sz="3600" dirty="0"/>
              <a:t>Secretaria</a:t>
            </a:r>
          </a:p>
          <a:p>
            <a:pPr marL="571500" indent="-571500">
              <a:buFont typeface="Arial" panose="020B0604020202020204" pitchFamily="34" charset="0"/>
              <a:buChar char="•"/>
            </a:pPr>
            <a:r>
              <a:rPr lang="pt-BR" sz="3600" dirty="0"/>
              <a:t>Gestão de pós-graduação</a:t>
            </a:r>
          </a:p>
          <a:p>
            <a:pPr marL="571500" indent="-571500">
              <a:buFont typeface="Arial" panose="020B0604020202020204" pitchFamily="34" charset="0"/>
              <a:buChar char="•"/>
            </a:pPr>
            <a:r>
              <a:rPr lang="pt-BR" sz="3600" dirty="0"/>
              <a:t>Participação nos colegiados</a:t>
            </a:r>
          </a:p>
        </p:txBody>
      </p:sp>
    </p:spTree>
    <p:extLst>
      <p:ext uri="{BB962C8B-B14F-4D97-AF65-F5344CB8AC3E}">
        <p14:creationId xmlns:p14="http://schemas.microsoft.com/office/powerpoint/2010/main" val="99105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171865" y="1265173"/>
            <a:ext cx="5832651" cy="4111622"/>
          </a:xfrm>
          <a:prstGeom prst="trapezoi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85798" y="1628800"/>
            <a:ext cx="3742186" cy="1877437"/>
          </a:xfrm>
          <a:prstGeom prst="rect">
            <a:avLst/>
          </a:prstGeom>
          <a:noFill/>
        </p:spPr>
        <p:txBody>
          <a:bodyPr wrap="square" rtlCol="0">
            <a:spAutoFit/>
          </a:bodyPr>
          <a:lstStyle/>
          <a:p>
            <a:r>
              <a:rPr lang="pt-BR" sz="4000" b="1" dirty="0">
                <a:solidFill>
                  <a:srgbClr val="FFFF00"/>
                </a:solidFill>
              </a:rPr>
              <a:t>Orientação</a:t>
            </a:r>
            <a:endParaRPr lang="pt-BR" sz="4000" dirty="0">
              <a:solidFill>
                <a:srgbClr val="FFFF00"/>
              </a:solidFill>
            </a:endParaRPr>
          </a:p>
          <a:p>
            <a:r>
              <a:rPr lang="pt-BR" sz="4000" dirty="0"/>
              <a:t> </a:t>
            </a:r>
          </a:p>
          <a:p>
            <a:r>
              <a:rPr lang="pt-BR" sz="3600" dirty="0"/>
              <a:t>Dissertação e tese</a:t>
            </a:r>
          </a:p>
        </p:txBody>
      </p:sp>
    </p:spTree>
    <p:extLst>
      <p:ext uri="{BB962C8B-B14F-4D97-AF65-F5344CB8AC3E}">
        <p14:creationId xmlns:p14="http://schemas.microsoft.com/office/powerpoint/2010/main" val="29720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43876" y="1337182"/>
            <a:ext cx="5688630" cy="4111622"/>
          </a:xfrm>
          <a:prstGeom prst="trapezoi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554403" y="1094902"/>
            <a:ext cx="6565052" cy="4608512"/>
          </a:xfrm>
          <a:prstGeom prst="trapezoid">
            <a:avLst>
              <a:gd name="adj" fmla="val 3215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685798" y="1243492"/>
            <a:ext cx="3886202" cy="3293209"/>
          </a:xfrm>
          <a:prstGeom prst="rect">
            <a:avLst/>
          </a:prstGeom>
          <a:noFill/>
        </p:spPr>
        <p:txBody>
          <a:bodyPr wrap="square" rtlCol="0">
            <a:spAutoFit/>
          </a:bodyPr>
          <a:lstStyle/>
          <a:p>
            <a:r>
              <a:rPr lang="pt-BR" sz="4000" b="1" dirty="0" smtClean="0">
                <a:solidFill>
                  <a:srgbClr val="FFFF00"/>
                </a:solidFill>
              </a:rPr>
              <a:t>Infraestrutura</a:t>
            </a:r>
          </a:p>
          <a:p>
            <a:endParaRPr lang="pt-BR" sz="2800" dirty="0"/>
          </a:p>
          <a:p>
            <a:pPr marL="457200" indent="-457200">
              <a:buFont typeface="Arial" panose="020B0604020202020204" pitchFamily="34" charset="0"/>
              <a:buChar char="•"/>
            </a:pPr>
            <a:r>
              <a:rPr lang="pt-BR" sz="2800" dirty="0"/>
              <a:t>Salas de aula</a:t>
            </a:r>
          </a:p>
          <a:p>
            <a:pPr marL="457200" indent="-457200">
              <a:buFont typeface="Arial" panose="020B0604020202020204" pitchFamily="34" charset="0"/>
              <a:buChar char="•"/>
            </a:pPr>
            <a:r>
              <a:rPr lang="pt-BR" sz="2800" dirty="0" smtClean="0"/>
              <a:t>Recursos </a:t>
            </a:r>
            <a:r>
              <a:rPr lang="pt-BR" sz="2800" dirty="0"/>
              <a:t>tecnológicos </a:t>
            </a:r>
            <a:r>
              <a:rPr lang="pt-BR" sz="2800" dirty="0" smtClean="0"/>
              <a:t>e didáticos</a:t>
            </a:r>
            <a:endParaRPr lang="pt-BR" sz="2800" dirty="0"/>
          </a:p>
          <a:p>
            <a:pPr marL="457200" indent="-457200">
              <a:buFont typeface="Arial" panose="020B0604020202020204" pitchFamily="34" charset="0"/>
              <a:buChar char="•"/>
            </a:pPr>
            <a:r>
              <a:rPr lang="pt-BR" sz="2800" dirty="0"/>
              <a:t>Acervo </a:t>
            </a:r>
          </a:p>
          <a:p>
            <a:pPr marL="457200" indent="-457200">
              <a:buFont typeface="Arial" panose="020B0604020202020204" pitchFamily="34" charset="0"/>
              <a:buChar char="•"/>
            </a:pPr>
            <a:r>
              <a:rPr lang="pt-BR" sz="2800" dirty="0"/>
              <a:t>Laboratórios</a:t>
            </a:r>
          </a:p>
        </p:txBody>
      </p:sp>
    </p:spTree>
    <p:extLst>
      <p:ext uri="{BB962C8B-B14F-4D97-AF65-F5344CB8AC3E}">
        <p14:creationId xmlns:p14="http://schemas.microsoft.com/office/powerpoint/2010/main" val="3083507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6840" y="104170"/>
            <a:ext cx="8979656" cy="1077218"/>
          </a:xfrm>
          <a:prstGeom prst="rect">
            <a:avLst/>
          </a:prstGeom>
          <a:solidFill>
            <a:srgbClr val="00B0F0"/>
          </a:solidFill>
        </p:spPr>
        <p:txBody>
          <a:bodyPr wrap="square" rtlCol="0">
            <a:spAutoFit/>
          </a:bodyPr>
          <a:lstStyle/>
          <a:p>
            <a:pPr algn="ctr"/>
            <a:r>
              <a:rPr lang="pt-BR" sz="3200" b="1" dirty="0"/>
              <a:t>AUTOAVALIAÇÃO NA </a:t>
            </a:r>
            <a:r>
              <a:rPr lang="pt-BR" sz="3200" b="1" dirty="0" smtClean="0"/>
              <a:t>PÓS-GRADUAÇÃO :</a:t>
            </a:r>
          </a:p>
          <a:p>
            <a:pPr algn="ctr"/>
            <a:r>
              <a:rPr lang="pt-BR" sz="3200" b="1" dirty="0" smtClean="0"/>
              <a:t> </a:t>
            </a:r>
            <a:r>
              <a:rPr lang="pt-BR" sz="3200" b="1" dirty="0"/>
              <a:t>Visão dos </a:t>
            </a:r>
            <a:r>
              <a:rPr lang="pt-BR" sz="3200" b="1" dirty="0" smtClean="0"/>
              <a:t>Professores</a:t>
            </a:r>
            <a:endParaRPr lang="pt-BR" sz="3200" dirty="0"/>
          </a:p>
        </p:txBody>
      </p:sp>
      <p:sp>
        <p:nvSpPr>
          <p:cNvPr id="6" name="Caixa de Texto 2"/>
          <p:cNvSpPr txBox="1">
            <a:spLocks noChangeArrowheads="1"/>
          </p:cNvSpPr>
          <p:nvPr/>
        </p:nvSpPr>
        <p:spPr bwMode="auto">
          <a:xfrm>
            <a:off x="421618" y="4149080"/>
            <a:ext cx="3790342" cy="2508315"/>
          </a:xfrm>
          <a:prstGeom prst="rect">
            <a:avLst/>
          </a:prstGeom>
          <a:solidFill>
            <a:schemeClr val="accent5">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spAutoFit/>
          </a:bodyPr>
          <a:lstStyle/>
          <a:p>
            <a:pPr marL="342900" lvl="0" indent="-342900" algn="just">
              <a:lnSpc>
                <a:spcPct val="115000"/>
              </a:lnSpc>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imes New Roman" panose="02020603050405020304" pitchFamily="18" charset="0"/>
              </a:rPr>
              <a:t>Interesse pela disciplina</a:t>
            </a:r>
            <a:endParaRPr lang="pt-BR" sz="23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imes New Roman" panose="02020603050405020304" pitchFamily="18" charset="0"/>
              </a:rPr>
              <a:t>Assiduidade e pontualidade</a:t>
            </a:r>
            <a:endParaRPr lang="pt-BR" sz="23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imes New Roman" panose="02020603050405020304" pitchFamily="18" charset="0"/>
              </a:rPr>
              <a:t>Empenho nos estudos</a:t>
            </a:r>
            <a:endParaRPr lang="pt-BR" sz="23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imes New Roman" panose="02020603050405020304" pitchFamily="18" charset="0"/>
              </a:rPr>
              <a:t>Participação nas aulas</a:t>
            </a:r>
            <a:endParaRPr lang="pt-BR" sz="23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imes New Roman" panose="02020603050405020304" pitchFamily="18" charset="0"/>
              </a:rPr>
              <a:t>Aprendizagem </a:t>
            </a:r>
            <a:endParaRPr lang="pt-BR" sz="2300" dirty="0">
              <a:effectLst/>
              <a:ea typeface="Calibri" panose="020F0502020204030204" pitchFamily="34" charset="0"/>
              <a:cs typeface="Times New Roman" panose="02020603050405020304" pitchFamily="18" charset="0"/>
            </a:endParaRPr>
          </a:p>
        </p:txBody>
      </p:sp>
      <p:sp>
        <p:nvSpPr>
          <p:cNvPr id="7" name="Caixa de Texto 2"/>
          <p:cNvSpPr txBox="1">
            <a:spLocks noChangeArrowheads="1"/>
          </p:cNvSpPr>
          <p:nvPr/>
        </p:nvSpPr>
        <p:spPr bwMode="auto">
          <a:xfrm>
            <a:off x="5071914" y="4149080"/>
            <a:ext cx="3604542" cy="2569934"/>
          </a:xfrm>
          <a:prstGeom prst="rect">
            <a:avLst/>
          </a:prstGeom>
          <a:solidFill>
            <a:schemeClr val="accent5">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spAutoFit/>
          </a:bodyPr>
          <a:lstStyle/>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Coordenação</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Secretaria</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Salas de aula </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Recursos didáticos e tecnológicos</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Acervo</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pt-BR" sz="2300" dirty="0">
                <a:effectLst/>
                <a:latin typeface="Arial" panose="020B0604020202020204" pitchFamily="34" charset="0"/>
                <a:ea typeface="Calibri" panose="020F0502020204030204" pitchFamily="34" charset="0"/>
                <a:cs typeface="Tahoma" panose="020B0604030504040204" pitchFamily="34" charset="0"/>
              </a:rPr>
              <a:t>Laboratórios </a:t>
            </a:r>
            <a:endParaRPr lang="pt-BR" sz="2300" dirty="0">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8" name="Seta para baixo 7"/>
          <p:cNvSpPr/>
          <p:nvPr/>
        </p:nvSpPr>
        <p:spPr>
          <a:xfrm>
            <a:off x="1909183" y="3392044"/>
            <a:ext cx="713612" cy="579694"/>
          </a:xfrm>
          <a:prstGeom prst="downArrow">
            <a:avLst/>
          </a:prstGeom>
          <a:solidFill>
            <a:srgbClr val="0070C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11" name="Rectangle 12"/>
          <p:cNvSpPr>
            <a:spLocks noChangeArrowheads="1"/>
          </p:cNvSpPr>
          <p:nvPr/>
        </p:nvSpPr>
        <p:spPr bwMode="auto">
          <a:xfrm>
            <a:off x="490389" y="-19076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3" name="Retângulo de cantos arredondados 2"/>
          <p:cNvSpPr/>
          <p:nvPr/>
        </p:nvSpPr>
        <p:spPr>
          <a:xfrm>
            <a:off x="847002" y="2132856"/>
            <a:ext cx="2952328" cy="111136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pt-BR" sz="2400" b="1" dirty="0">
                <a:solidFill>
                  <a:schemeClr val="tx1"/>
                </a:solidFill>
                <a:latin typeface="Arial" panose="020B0604020202020204" pitchFamily="34" charset="0"/>
                <a:ea typeface="Calibri" panose="020F0502020204030204" pitchFamily="34" charset="0"/>
                <a:cs typeface="Times New Roman" panose="02020603050405020304" pitchFamily="18" charset="0"/>
              </a:rPr>
              <a:t>DESEMPENHO DA TURMA</a:t>
            </a:r>
            <a:endParaRPr lang="pt-BR" sz="2400" b="1" dirty="0">
              <a:solidFill>
                <a:schemeClr val="tx1"/>
              </a:solidFill>
              <a:ea typeface="Calibri" panose="020F0502020204030204" pitchFamily="34" charset="0"/>
              <a:cs typeface="Times New Roman" panose="02020603050405020304" pitchFamily="18" charset="0"/>
            </a:endParaRPr>
          </a:p>
        </p:txBody>
      </p:sp>
      <p:sp>
        <p:nvSpPr>
          <p:cNvPr id="13" name="Retângulo de cantos arredondados 12"/>
          <p:cNvSpPr/>
          <p:nvPr/>
        </p:nvSpPr>
        <p:spPr>
          <a:xfrm>
            <a:off x="5292080" y="2066578"/>
            <a:ext cx="3168352" cy="11037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pt-BR" sz="24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APOIO E INFRAESTRUTURA</a:t>
            </a:r>
            <a:endParaRPr lang="pt-BR" sz="2400" b="1" dirty="0">
              <a:solidFill>
                <a:schemeClr val="tx1"/>
              </a:solidFill>
              <a:ea typeface="Calibri" panose="020F0502020204030204" pitchFamily="34" charset="0"/>
              <a:cs typeface="Times New Roman" panose="02020603050405020304" pitchFamily="18" charset="0"/>
            </a:endParaRPr>
          </a:p>
        </p:txBody>
      </p:sp>
      <p:sp>
        <p:nvSpPr>
          <p:cNvPr id="14" name="Retângulo de cantos arredondados 13"/>
          <p:cNvSpPr/>
          <p:nvPr/>
        </p:nvSpPr>
        <p:spPr>
          <a:xfrm>
            <a:off x="2640126" y="1340768"/>
            <a:ext cx="4207418" cy="5040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rPr>
              <a:t>DIMENSÃO/INDICADORES</a:t>
            </a:r>
            <a:endParaRPr lang="pt-BR" sz="2800" dirty="0">
              <a:solidFill>
                <a:schemeClr val="tx1"/>
              </a:solidFill>
            </a:endParaRPr>
          </a:p>
        </p:txBody>
      </p:sp>
      <p:sp>
        <p:nvSpPr>
          <p:cNvPr id="12" name="Seta para baixo 11"/>
          <p:cNvSpPr/>
          <p:nvPr/>
        </p:nvSpPr>
        <p:spPr>
          <a:xfrm>
            <a:off x="6517379" y="3392044"/>
            <a:ext cx="713612" cy="579694"/>
          </a:xfrm>
          <a:prstGeom prst="downArrow">
            <a:avLst/>
          </a:prstGeom>
          <a:solidFill>
            <a:srgbClr val="0070C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Tree>
    <p:extLst>
      <p:ext uri="{BB962C8B-B14F-4D97-AF65-F5344CB8AC3E}">
        <p14:creationId xmlns:p14="http://schemas.microsoft.com/office/powerpoint/2010/main" val="2738022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287016" y="188640"/>
            <a:ext cx="8677472" cy="1600438"/>
          </a:xfrm>
          <a:prstGeom prst="rect">
            <a:avLst/>
          </a:prstGeom>
          <a:solidFill>
            <a:srgbClr val="0070C0"/>
          </a:solidFill>
        </p:spPr>
        <p:txBody>
          <a:bodyPr wrap="square" rtlCol="0">
            <a:spAutoFit/>
          </a:bodyPr>
          <a:lstStyle/>
          <a:p>
            <a:pPr algn="ctr"/>
            <a:endParaRPr lang="pt-BR" sz="1600" b="1" dirty="0" smtClean="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algn="ctr"/>
            <a:r>
              <a:rPr lang="pt-BR" sz="3200" b="1"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AVALIAÇÃO </a:t>
            </a:r>
            <a:r>
              <a:rPr lang="pt-BR" sz="3200" b="1" dirty="0">
                <a:solidFill>
                  <a:schemeClr val="bg1"/>
                </a:solidFill>
                <a:latin typeface="Arial" panose="020B0604020202020204" pitchFamily="34" charset="0"/>
                <a:ea typeface="Calibri" panose="020F0502020204030204" pitchFamily="34" charset="0"/>
                <a:cs typeface="Times New Roman" panose="02020603050405020304" pitchFamily="18" charset="0"/>
              </a:rPr>
              <a:t>NA PÓS-GRADUAÇÃO: </a:t>
            </a:r>
            <a:endParaRPr lang="pt-BR" sz="3200" b="1" dirty="0" smtClean="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algn="ctr"/>
            <a:r>
              <a:rPr lang="pt-BR" sz="3200" b="1"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Alguns </a:t>
            </a:r>
            <a:r>
              <a:rPr lang="pt-BR" sz="3200" b="1" dirty="0">
                <a:solidFill>
                  <a:schemeClr val="bg1"/>
                </a:solidFill>
                <a:latin typeface="Arial" panose="020B0604020202020204" pitchFamily="34" charset="0"/>
                <a:ea typeface="Calibri" panose="020F0502020204030204" pitchFamily="34" charset="0"/>
                <a:cs typeface="Times New Roman" panose="02020603050405020304" pitchFamily="18" charset="0"/>
              </a:rPr>
              <a:t>resultados</a:t>
            </a:r>
            <a:endParaRPr lang="pt-BR"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Retângulo de cantos arredondados 3"/>
          <p:cNvSpPr/>
          <p:nvPr/>
        </p:nvSpPr>
        <p:spPr>
          <a:xfrm>
            <a:off x="395536" y="2116471"/>
            <a:ext cx="8460432" cy="432048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lnSpc>
                <a:spcPct val="150000"/>
              </a:lnSpc>
              <a:buFont typeface="Symbol" panose="05050102010706020507" pitchFamily="18" charset="2"/>
              <a:buChar char=""/>
            </a:pP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Revisão dos Currículos dos Cursos</a:t>
            </a:r>
            <a:endParaRPr lang="pt-BR"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Atualização e Adequação das Bibliografias</a:t>
            </a:r>
            <a:endParaRPr lang="pt-BR"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Preocupação com estudos de demanda para fundamentar </a:t>
            </a:r>
            <a:r>
              <a:rPr lang="pt-BR" sz="24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Portfólio </a:t>
            </a: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de novos Cursos</a:t>
            </a:r>
            <a:endParaRPr lang="pt-BR"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Reorganização de alguns Laboratórios Específicos</a:t>
            </a:r>
            <a:endParaRPr lang="pt-BR"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1000"/>
              </a:spcAft>
              <a:buFont typeface="Symbol" panose="05050102010706020507" pitchFamily="18" charset="2"/>
              <a:buChar char=""/>
            </a:pPr>
            <a:r>
              <a:rPr lang="pt-BR"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Interesse pela autoavaliação.</a:t>
            </a:r>
          </a:p>
        </p:txBody>
      </p:sp>
    </p:spTree>
    <p:extLst>
      <p:ext uri="{BB962C8B-B14F-4D97-AF65-F5344CB8AC3E}">
        <p14:creationId xmlns:p14="http://schemas.microsoft.com/office/powerpoint/2010/main" val="285803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3" y="1268760"/>
            <a:ext cx="8784974" cy="5570756"/>
          </a:xfrm>
          <a:prstGeom prst="rect">
            <a:avLst/>
          </a:prstGeom>
          <a:solidFill>
            <a:schemeClr val="accent1">
              <a:lumMod val="40000"/>
              <a:lumOff val="60000"/>
            </a:schemeClr>
          </a:solidFill>
          <a:ln>
            <a:solidFill>
              <a:srgbClr val="FFFF00"/>
            </a:solidFill>
          </a:ln>
        </p:spPr>
        <p:txBody>
          <a:bodyPr wrap="square" rtlCol="0">
            <a:spAutoFit/>
          </a:bodyPr>
          <a:lstStyle/>
          <a:p>
            <a:endParaRPr lang="pt-BR" sz="2400" dirty="0" smtClean="0"/>
          </a:p>
          <a:p>
            <a:pPr algn="just"/>
            <a:r>
              <a:rPr lang="pt-BR" sz="2800" b="1" dirty="0" smtClean="0"/>
              <a:t>“</a:t>
            </a:r>
            <a:r>
              <a:rPr lang="pt-BR" sz="2800" b="1" dirty="0"/>
              <a:t>A avaliação interna é um processo contínuo por meio do qual uma instituição constrói conhecimento sobre sua própria realidade, buscando compreender os significados do conjunto de suas atividades para melhorar a qualidade educativa e alcançar maior relevância social. Para tanto, sistematiza informações, analisa coletivamente os significados de suas realizações, desvenda formas de organização, administração e ação, identifica pontos fracos, bem como pontos fortes e potencialidades, e estabelece estratégias de superação de problemas.” (INEP/MEC, 2004, p. 11</a:t>
            </a:r>
            <a:r>
              <a:rPr lang="pt-BR" sz="2800" b="1" dirty="0" smtClean="0"/>
              <a:t>).</a:t>
            </a:r>
            <a:endParaRPr lang="pt-BR" sz="2800" b="1" dirty="0"/>
          </a:p>
          <a:p>
            <a:endParaRPr lang="pt-BR" sz="2400" dirty="0" smtClean="0"/>
          </a:p>
        </p:txBody>
      </p:sp>
      <p:sp>
        <p:nvSpPr>
          <p:cNvPr id="3" name="CaixaDeTexto 2"/>
          <p:cNvSpPr txBox="1"/>
          <p:nvPr/>
        </p:nvSpPr>
        <p:spPr>
          <a:xfrm>
            <a:off x="179511" y="111207"/>
            <a:ext cx="8784975" cy="1138773"/>
          </a:xfrm>
          <a:prstGeom prst="rect">
            <a:avLst/>
          </a:prstGeom>
          <a:solidFill>
            <a:schemeClr val="tx2">
              <a:lumMod val="60000"/>
              <a:lumOff val="40000"/>
            </a:schemeClr>
          </a:solidFill>
          <a:ln w="38100">
            <a:solidFill>
              <a:srgbClr val="FFFF00"/>
            </a:solidFill>
          </a:ln>
        </p:spPr>
        <p:txBody>
          <a:bodyPr wrap="square" rtlCol="0">
            <a:spAutoFit/>
          </a:bodyPr>
          <a:lstStyle/>
          <a:p>
            <a:endParaRPr lang="pt-BR" b="1" dirty="0" smtClean="0">
              <a:solidFill>
                <a:schemeClr val="bg1"/>
              </a:solidFill>
            </a:endParaRPr>
          </a:p>
          <a:p>
            <a:pPr algn="ctr"/>
            <a:r>
              <a:rPr lang="pt-BR" sz="3200" b="1" dirty="0" smtClean="0">
                <a:solidFill>
                  <a:schemeClr val="bg1"/>
                </a:solidFill>
              </a:rPr>
              <a:t>AUTOAVALIAÇÃO </a:t>
            </a:r>
            <a:r>
              <a:rPr lang="pt-BR" sz="3200" b="1" dirty="0">
                <a:solidFill>
                  <a:schemeClr val="bg1"/>
                </a:solidFill>
              </a:rPr>
              <a:t>NA </a:t>
            </a:r>
            <a:r>
              <a:rPr lang="pt-BR" sz="3200" b="1" dirty="0" smtClean="0">
                <a:solidFill>
                  <a:schemeClr val="bg1"/>
                </a:solidFill>
              </a:rPr>
              <a:t>PÓS-GRADUAÇÃO: O INÍCIO</a:t>
            </a:r>
          </a:p>
          <a:p>
            <a:endParaRPr lang="pt-BR" dirty="0">
              <a:solidFill>
                <a:schemeClr val="bg1"/>
              </a:solidFill>
            </a:endParaRPr>
          </a:p>
        </p:txBody>
      </p:sp>
    </p:spTree>
    <p:extLst>
      <p:ext uri="{BB962C8B-B14F-4D97-AF65-F5344CB8AC3E}">
        <p14:creationId xmlns:p14="http://schemas.microsoft.com/office/powerpoint/2010/main" val="1058254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85619" y="116632"/>
            <a:ext cx="8640960" cy="1569660"/>
          </a:xfrm>
          <a:prstGeom prst="rect">
            <a:avLst/>
          </a:prstGeom>
          <a:solidFill>
            <a:schemeClr val="tx2">
              <a:lumMod val="60000"/>
              <a:lumOff val="40000"/>
            </a:schemeClr>
          </a:solidFill>
        </p:spPr>
        <p:txBody>
          <a:bodyPr wrap="square" rtlCol="0">
            <a:spAutoFit/>
          </a:bodyPr>
          <a:lstStyle/>
          <a:p>
            <a:pPr algn="ctr"/>
            <a:r>
              <a:rPr lang="pt-BR" sz="3200" b="1" dirty="0">
                <a:solidFill>
                  <a:schemeClr val="bg1"/>
                </a:solidFill>
              </a:rPr>
              <a:t>NOVOS RUMOS PARA AUTOAVALIAÇÃO </a:t>
            </a:r>
            <a:endParaRPr lang="pt-BR" sz="3200" b="1" dirty="0" smtClean="0">
              <a:solidFill>
                <a:schemeClr val="bg1"/>
              </a:solidFill>
            </a:endParaRPr>
          </a:p>
          <a:p>
            <a:pPr algn="ctr"/>
            <a:r>
              <a:rPr lang="pt-BR" sz="3200" b="1" dirty="0" smtClean="0">
                <a:solidFill>
                  <a:schemeClr val="bg1"/>
                </a:solidFill>
              </a:rPr>
              <a:t>NA </a:t>
            </a:r>
            <a:r>
              <a:rPr lang="pt-BR" sz="3200" b="1" dirty="0">
                <a:solidFill>
                  <a:schemeClr val="bg1"/>
                </a:solidFill>
              </a:rPr>
              <a:t>PÓS-GRADUAÇÃO </a:t>
            </a:r>
            <a:r>
              <a:rPr lang="pt-BR" sz="3200" b="1" i="1" dirty="0">
                <a:solidFill>
                  <a:schemeClr val="bg1"/>
                </a:solidFill>
              </a:rPr>
              <a:t>Stricto </a:t>
            </a:r>
            <a:r>
              <a:rPr lang="pt-BR" sz="3200" b="1" i="1" dirty="0" smtClean="0">
                <a:solidFill>
                  <a:schemeClr val="bg1"/>
                </a:solidFill>
              </a:rPr>
              <a:t>Sensu</a:t>
            </a:r>
            <a:endParaRPr lang="pt-BR" dirty="0">
              <a:solidFill>
                <a:schemeClr val="bg1"/>
              </a:solidFill>
            </a:endParaRPr>
          </a:p>
          <a:p>
            <a:pPr algn="ctr"/>
            <a:r>
              <a:rPr lang="pt-BR" sz="3200" b="1" dirty="0" smtClean="0">
                <a:solidFill>
                  <a:schemeClr val="bg1"/>
                </a:solidFill>
              </a:rPr>
              <a:t>PRIMEIRAS IMPRESSÕES</a:t>
            </a:r>
            <a:endParaRPr lang="pt-BR" sz="3200" dirty="0">
              <a:solidFill>
                <a:schemeClr val="bg1"/>
              </a:solidFill>
            </a:endParaRPr>
          </a:p>
        </p:txBody>
      </p:sp>
      <p:sp>
        <p:nvSpPr>
          <p:cNvPr id="4" name="Retângulo de cantos arredondados 3"/>
          <p:cNvSpPr/>
          <p:nvPr/>
        </p:nvSpPr>
        <p:spPr>
          <a:xfrm>
            <a:off x="285619" y="2060848"/>
            <a:ext cx="8640960" cy="410445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2400" dirty="0">
                <a:solidFill>
                  <a:schemeClr val="tx1"/>
                </a:solidFill>
              </a:rPr>
              <a:t>A autoanálise feita pela comunidade a partir da sistematização dos dados que lhe interessam, colocados em compartimentos por ela definidos, se sustenta em princípios éticos permeados pela negociação que pode ser oriunda de uma etapa de sensibilização quando são estudados os valores e entraves de um processo avaliativo autogerido. Certamente terá mais sucesso quando for regida pela colaboração entre os autores, respeitando sua individualidade e direitos a privacidade, prevenindo punições morais ou ameaças à integridade dos sujeitos participantes dos processos (LEITE, 2018, s/p).</a:t>
            </a:r>
          </a:p>
        </p:txBody>
      </p:sp>
    </p:spTree>
    <p:extLst>
      <p:ext uri="{BB962C8B-B14F-4D97-AF65-F5344CB8AC3E}">
        <p14:creationId xmlns:p14="http://schemas.microsoft.com/office/powerpoint/2010/main" val="724994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82439" y="189800"/>
            <a:ext cx="8782049" cy="1200329"/>
          </a:xfrm>
          <a:prstGeom prst="rect">
            <a:avLst/>
          </a:prstGeom>
          <a:solidFill>
            <a:srgbClr val="0070C0"/>
          </a:solidFill>
        </p:spPr>
        <p:txBody>
          <a:bodyPr wrap="square" rtlCol="0">
            <a:spAutoFit/>
          </a:bodyPr>
          <a:lstStyle/>
          <a:p>
            <a:pPr algn="ctr"/>
            <a:r>
              <a:rPr lang="pt-BR" sz="2800" b="1" dirty="0">
                <a:solidFill>
                  <a:schemeClr val="bg1"/>
                </a:solidFill>
              </a:rPr>
              <a:t>NOVOS RUMOS PARA AUTOAVALIÇÃO </a:t>
            </a:r>
            <a:endParaRPr lang="pt-BR" sz="2800" b="1" dirty="0" smtClean="0">
              <a:solidFill>
                <a:schemeClr val="bg1"/>
              </a:solidFill>
            </a:endParaRPr>
          </a:p>
          <a:p>
            <a:pPr algn="ctr"/>
            <a:r>
              <a:rPr lang="pt-BR" sz="2800" b="1" dirty="0" smtClean="0">
                <a:solidFill>
                  <a:schemeClr val="bg1"/>
                </a:solidFill>
              </a:rPr>
              <a:t>NA </a:t>
            </a:r>
            <a:r>
              <a:rPr lang="pt-BR" sz="2800" b="1" dirty="0">
                <a:solidFill>
                  <a:schemeClr val="bg1"/>
                </a:solidFill>
              </a:rPr>
              <a:t>PÓS GRADUAÇÃO: </a:t>
            </a:r>
            <a:r>
              <a:rPr lang="pt-BR" sz="2800" b="1" i="1" dirty="0">
                <a:solidFill>
                  <a:schemeClr val="bg1"/>
                </a:solidFill>
              </a:rPr>
              <a:t>Stricto </a:t>
            </a:r>
            <a:r>
              <a:rPr lang="pt-BR" sz="2800" b="1" i="1" dirty="0" smtClean="0">
                <a:solidFill>
                  <a:schemeClr val="bg1"/>
                </a:solidFill>
              </a:rPr>
              <a:t>Sensu</a:t>
            </a:r>
          </a:p>
          <a:p>
            <a:pPr algn="ctr"/>
            <a:endParaRPr lang="pt-BR" sz="1600" dirty="0">
              <a:solidFill>
                <a:schemeClr val="bg1"/>
              </a:solidFill>
            </a:endParaRPr>
          </a:p>
        </p:txBody>
      </p:sp>
      <p:sp>
        <p:nvSpPr>
          <p:cNvPr id="3" name="CaixaDeTexto 2"/>
          <p:cNvSpPr txBox="1"/>
          <p:nvPr/>
        </p:nvSpPr>
        <p:spPr>
          <a:xfrm>
            <a:off x="182439" y="2186538"/>
            <a:ext cx="8782049" cy="4493538"/>
          </a:xfrm>
          <a:prstGeom prst="rect">
            <a:avLst/>
          </a:prstGeom>
          <a:solidFill>
            <a:schemeClr val="accent5">
              <a:lumMod val="60000"/>
              <a:lumOff val="40000"/>
            </a:schemeClr>
          </a:solidFill>
        </p:spPr>
        <p:txBody>
          <a:bodyPr wrap="square" rtlCol="0">
            <a:spAutoFit/>
          </a:bodyPr>
          <a:lstStyle/>
          <a:p>
            <a:pPr lvl="0"/>
            <a:endParaRPr lang="pt-BR" sz="2200" dirty="0" smtClean="0"/>
          </a:p>
          <a:p>
            <a:pPr marL="342900" lvl="0" indent="-342900">
              <a:buFont typeface="Arial" panose="020B0604020202020204" pitchFamily="34" charset="0"/>
              <a:buChar char="•"/>
            </a:pPr>
            <a:r>
              <a:rPr lang="pt-BR" sz="2200" dirty="0" smtClean="0"/>
              <a:t>Aproximação </a:t>
            </a:r>
            <a:r>
              <a:rPr lang="pt-BR" sz="2200" dirty="0"/>
              <a:t>de concepção de avaliação daquela adotada pela avaliação de graduação.</a:t>
            </a:r>
          </a:p>
          <a:p>
            <a:pPr marL="342900" lvl="0" indent="-342900">
              <a:buFont typeface="Arial" panose="020B0604020202020204" pitchFamily="34" charset="0"/>
              <a:buChar char="•"/>
            </a:pPr>
            <a:r>
              <a:rPr lang="pt-BR" sz="2200" dirty="0"/>
              <a:t>A CAPES não vai receber </a:t>
            </a:r>
            <a:r>
              <a:rPr lang="pt-BR" sz="2200" dirty="0" smtClean="0"/>
              <a:t>resultados; </a:t>
            </a:r>
            <a:r>
              <a:rPr lang="pt-BR" sz="2200" dirty="0"/>
              <a:t>vai acompanhar como os </a:t>
            </a:r>
            <a:r>
              <a:rPr lang="pt-BR" sz="2200" dirty="0" smtClean="0"/>
              <a:t>Programas </a:t>
            </a:r>
            <a:r>
              <a:rPr lang="pt-BR" sz="2200" dirty="0"/>
              <a:t>estão conduzindo suas </a:t>
            </a:r>
            <a:r>
              <a:rPr lang="pt-BR" sz="2200" dirty="0" err="1"/>
              <a:t>autoavaliações</a:t>
            </a:r>
            <a:r>
              <a:rPr lang="pt-BR" sz="2200" dirty="0"/>
              <a:t>.</a:t>
            </a:r>
          </a:p>
          <a:p>
            <a:pPr marL="342900" lvl="0" indent="-342900">
              <a:buFont typeface="Arial" panose="020B0604020202020204" pitchFamily="34" charset="0"/>
              <a:buChar char="•"/>
            </a:pPr>
            <a:r>
              <a:rPr lang="pt-BR" sz="2200" dirty="0"/>
              <a:t>Cada </a:t>
            </a:r>
            <a:r>
              <a:rPr lang="pt-BR" sz="2200" dirty="0" smtClean="0"/>
              <a:t>Programa </a:t>
            </a:r>
            <a:r>
              <a:rPr lang="pt-BR" sz="2200" dirty="0"/>
              <a:t>poderá propor um delineamento da autoavaliação e elaborar planejamento estratégico.</a:t>
            </a:r>
          </a:p>
          <a:p>
            <a:pPr marL="342900" lvl="0" indent="-342900">
              <a:buFont typeface="Arial" panose="020B0604020202020204" pitchFamily="34" charset="0"/>
              <a:buChar char="•"/>
            </a:pPr>
            <a:r>
              <a:rPr lang="pt-BR" sz="2200" dirty="0"/>
              <a:t>Dialogar com os indicadores constantes na ficha de avaliação da CAPES.</a:t>
            </a:r>
          </a:p>
          <a:p>
            <a:pPr marL="342900" lvl="0" indent="-342900">
              <a:buFont typeface="Arial" panose="020B0604020202020204" pitchFamily="34" charset="0"/>
              <a:buChar char="•"/>
            </a:pPr>
            <a:r>
              <a:rPr lang="pt-BR" sz="2200" dirty="0"/>
              <a:t>O </a:t>
            </a:r>
            <a:r>
              <a:rPr lang="pt-BR" sz="2200" dirty="0" smtClean="0"/>
              <a:t>Programa </a:t>
            </a:r>
            <a:r>
              <a:rPr lang="pt-BR" sz="2200" dirty="0"/>
              <a:t>deverá produzir um relatório detalhado sobre os procedimentos e instrumentos de autoavaliação.</a:t>
            </a:r>
          </a:p>
          <a:p>
            <a:pPr marL="342900" lvl="0" indent="-342900">
              <a:buFont typeface="Arial" panose="020B0604020202020204" pitchFamily="34" charset="0"/>
              <a:buChar char="•"/>
            </a:pPr>
            <a:r>
              <a:rPr lang="pt-BR" sz="2200" dirty="0"/>
              <a:t>A CAPES vai fazer a “avaliação da </a:t>
            </a:r>
            <a:r>
              <a:rPr lang="pt-BR" sz="2200" dirty="0" err="1"/>
              <a:t>autoavaliação</a:t>
            </a:r>
            <a:r>
              <a:rPr lang="pt-BR" sz="2200" dirty="0"/>
              <a:t>”.</a:t>
            </a:r>
          </a:p>
          <a:p>
            <a:pPr marL="342900" indent="-342900">
              <a:buFont typeface="Arial" panose="020B0604020202020204" pitchFamily="34" charset="0"/>
              <a:buChar char="•"/>
            </a:pPr>
            <a:r>
              <a:rPr lang="pt-BR" sz="2200" dirty="0"/>
              <a:t>O </a:t>
            </a:r>
            <a:r>
              <a:rPr lang="pt-BR" sz="2200" dirty="0" smtClean="0"/>
              <a:t>Programa </a:t>
            </a:r>
            <a:r>
              <a:rPr lang="pt-BR" sz="2200" dirty="0"/>
              <a:t>pode constituir uma equipe com professores e especialistas externos.</a:t>
            </a:r>
          </a:p>
        </p:txBody>
      </p:sp>
      <p:sp>
        <p:nvSpPr>
          <p:cNvPr id="4" name="CaixaDeTexto 3"/>
          <p:cNvSpPr txBox="1"/>
          <p:nvPr/>
        </p:nvSpPr>
        <p:spPr>
          <a:xfrm>
            <a:off x="182439" y="1355541"/>
            <a:ext cx="8782049" cy="830997"/>
          </a:xfrm>
          <a:prstGeom prst="rect">
            <a:avLst/>
          </a:prstGeom>
          <a:solidFill>
            <a:srgbClr val="00B0F0"/>
          </a:solidFill>
        </p:spPr>
        <p:txBody>
          <a:bodyPr wrap="square" rtlCol="0">
            <a:spAutoFit/>
          </a:bodyPr>
          <a:lstStyle/>
          <a:p>
            <a:pPr algn="ctr"/>
            <a:r>
              <a:rPr lang="pt-BR" sz="2400" b="1" dirty="0">
                <a:solidFill>
                  <a:schemeClr val="bg1"/>
                </a:solidFill>
              </a:rPr>
              <a:t>PRIMEIRAS IMPRESSÕES: PROPOSTA DO </a:t>
            </a:r>
          </a:p>
          <a:p>
            <a:pPr algn="ctr"/>
            <a:r>
              <a:rPr lang="pt-BR" sz="2400" b="1" dirty="0">
                <a:solidFill>
                  <a:schemeClr val="bg1"/>
                </a:solidFill>
              </a:rPr>
              <a:t>GRUPO DE </a:t>
            </a:r>
            <a:r>
              <a:rPr lang="pt-BR" sz="2400" b="1" dirty="0" smtClean="0">
                <a:solidFill>
                  <a:schemeClr val="bg1"/>
                </a:solidFill>
              </a:rPr>
              <a:t>TRABALHO</a:t>
            </a:r>
            <a:endParaRPr lang="pt-BR" sz="2400" dirty="0">
              <a:solidFill>
                <a:schemeClr val="bg1"/>
              </a:solidFill>
            </a:endParaRPr>
          </a:p>
        </p:txBody>
      </p:sp>
    </p:spTree>
    <p:extLst>
      <p:ext uri="{BB962C8B-B14F-4D97-AF65-F5344CB8AC3E}">
        <p14:creationId xmlns:p14="http://schemas.microsoft.com/office/powerpoint/2010/main" val="3135824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68942" y="116632"/>
            <a:ext cx="8784976" cy="1261884"/>
          </a:xfrm>
          <a:prstGeom prst="rect">
            <a:avLst/>
          </a:prstGeom>
          <a:solidFill>
            <a:schemeClr val="tx2">
              <a:lumMod val="60000"/>
              <a:lumOff val="40000"/>
            </a:schemeClr>
          </a:solidFill>
        </p:spPr>
        <p:txBody>
          <a:bodyPr wrap="square" rtlCol="0">
            <a:spAutoFit/>
          </a:bodyPr>
          <a:lstStyle/>
          <a:p>
            <a:pPr algn="ctr"/>
            <a:r>
              <a:rPr lang="pt-BR" sz="3200" b="1" dirty="0">
                <a:solidFill>
                  <a:schemeClr val="bg1"/>
                </a:solidFill>
              </a:rPr>
              <a:t>NOVOS RUMOS PARA AUTOAVALIAÇÃO </a:t>
            </a:r>
            <a:endParaRPr lang="pt-BR" sz="3200" b="1" dirty="0" smtClean="0">
              <a:solidFill>
                <a:schemeClr val="bg1"/>
              </a:solidFill>
            </a:endParaRPr>
          </a:p>
          <a:p>
            <a:pPr algn="ctr"/>
            <a:r>
              <a:rPr lang="pt-BR" sz="3200" b="1" dirty="0" smtClean="0">
                <a:solidFill>
                  <a:schemeClr val="bg1"/>
                </a:solidFill>
              </a:rPr>
              <a:t>NA </a:t>
            </a:r>
            <a:r>
              <a:rPr lang="pt-BR" sz="3200" b="1" dirty="0">
                <a:solidFill>
                  <a:schemeClr val="bg1"/>
                </a:solidFill>
              </a:rPr>
              <a:t>PÓS-GRADUAÇÃO </a:t>
            </a:r>
            <a:r>
              <a:rPr lang="pt-BR" sz="3200" b="1" i="1" dirty="0">
                <a:solidFill>
                  <a:schemeClr val="bg1"/>
                </a:solidFill>
              </a:rPr>
              <a:t>Stricto </a:t>
            </a:r>
            <a:r>
              <a:rPr lang="pt-BR" sz="3200" b="1" i="1" dirty="0" smtClean="0">
                <a:solidFill>
                  <a:schemeClr val="bg1"/>
                </a:solidFill>
              </a:rPr>
              <a:t>Sensu</a:t>
            </a:r>
          </a:p>
          <a:p>
            <a:pPr algn="ctr"/>
            <a:endParaRPr lang="pt-BR" sz="1200" dirty="0">
              <a:solidFill>
                <a:schemeClr val="bg1"/>
              </a:solidFill>
            </a:endParaRPr>
          </a:p>
        </p:txBody>
      </p:sp>
      <p:sp>
        <p:nvSpPr>
          <p:cNvPr id="3" name="CaixaDeTexto 2"/>
          <p:cNvSpPr txBox="1"/>
          <p:nvPr/>
        </p:nvSpPr>
        <p:spPr>
          <a:xfrm>
            <a:off x="179512" y="1406218"/>
            <a:ext cx="8784976" cy="707886"/>
          </a:xfrm>
          <a:prstGeom prst="rect">
            <a:avLst/>
          </a:prstGeom>
          <a:solidFill>
            <a:srgbClr val="0070C0"/>
          </a:solidFill>
        </p:spPr>
        <p:txBody>
          <a:bodyPr wrap="square" rtlCol="0">
            <a:spAutoFit/>
          </a:bodyPr>
          <a:lstStyle/>
          <a:p>
            <a:pPr algn="ctr"/>
            <a:endParaRPr lang="pt-BR" sz="1200" b="1" dirty="0" smtClean="0"/>
          </a:p>
          <a:p>
            <a:pPr algn="ctr"/>
            <a:r>
              <a:rPr lang="pt-BR" sz="2800" b="1" dirty="0" smtClean="0">
                <a:solidFill>
                  <a:schemeClr val="bg1"/>
                </a:solidFill>
              </a:rPr>
              <a:t>PERGUNTAS INQUIETANTES</a:t>
            </a:r>
            <a:endParaRPr lang="pt-BR" sz="2800" dirty="0">
              <a:solidFill>
                <a:schemeClr val="bg1"/>
              </a:solidFill>
            </a:endParaRPr>
          </a:p>
        </p:txBody>
      </p:sp>
      <p:sp>
        <p:nvSpPr>
          <p:cNvPr id="4" name="CaixaDeTexto 3"/>
          <p:cNvSpPr txBox="1"/>
          <p:nvPr/>
        </p:nvSpPr>
        <p:spPr>
          <a:xfrm>
            <a:off x="210794" y="2154532"/>
            <a:ext cx="8784976" cy="4524315"/>
          </a:xfrm>
          <a:prstGeom prst="rect">
            <a:avLst/>
          </a:prstGeom>
          <a:solidFill>
            <a:schemeClr val="accent1">
              <a:lumMod val="20000"/>
              <a:lumOff val="80000"/>
            </a:schemeClr>
          </a:solidFill>
        </p:spPr>
        <p:txBody>
          <a:bodyPr wrap="square" rtlCol="0">
            <a:spAutoFit/>
          </a:bodyPr>
          <a:lstStyle/>
          <a:p>
            <a:pPr marL="457200" lvl="0" indent="-457200">
              <a:buFont typeface="Arial" panose="020B0604020202020204" pitchFamily="34" charset="0"/>
              <a:buChar char="•"/>
            </a:pPr>
            <a:r>
              <a:rPr lang="pt-BR" sz="3200" dirty="0"/>
              <a:t>Há articulação da </a:t>
            </a:r>
            <a:r>
              <a:rPr lang="pt-BR" sz="3200" dirty="0" err="1"/>
              <a:t>autoavaliação</a:t>
            </a:r>
            <a:r>
              <a:rPr lang="pt-BR" sz="3200" dirty="0"/>
              <a:t> do Programa com a Avaliação </a:t>
            </a:r>
            <a:r>
              <a:rPr lang="pt-BR" sz="3200" dirty="0" smtClean="0"/>
              <a:t>da </a:t>
            </a:r>
            <a:r>
              <a:rPr lang="pt-BR" sz="3200" dirty="0"/>
              <a:t>Instituição?</a:t>
            </a:r>
          </a:p>
          <a:p>
            <a:r>
              <a:rPr lang="pt-BR" sz="3200" dirty="0"/>
              <a:t> </a:t>
            </a:r>
          </a:p>
          <a:p>
            <a:pPr marL="457200" lvl="0" indent="-457200">
              <a:buFont typeface="Arial" panose="020B0604020202020204" pitchFamily="34" charset="0"/>
              <a:buChar char="•"/>
            </a:pPr>
            <a:r>
              <a:rPr lang="pt-BR" sz="3200" dirty="0"/>
              <a:t>Como o Programa avalia a aprendizagem do aluno?</a:t>
            </a:r>
          </a:p>
          <a:p>
            <a:r>
              <a:rPr lang="pt-BR" sz="3200" dirty="0"/>
              <a:t> </a:t>
            </a:r>
          </a:p>
          <a:p>
            <a:pPr marL="457200" lvl="0" indent="-457200">
              <a:buFont typeface="Arial" panose="020B0604020202020204" pitchFamily="34" charset="0"/>
              <a:buChar char="•"/>
            </a:pPr>
            <a:r>
              <a:rPr lang="pt-BR" sz="3200" dirty="0"/>
              <a:t>Como o Programa avalia o desempenho do docente em sala e como </a:t>
            </a:r>
            <a:r>
              <a:rPr lang="pt-BR" sz="3200" dirty="0" smtClean="0"/>
              <a:t>orientador?</a:t>
            </a:r>
            <a:endParaRPr lang="pt-BR" sz="3200" dirty="0"/>
          </a:p>
          <a:p>
            <a:endParaRPr lang="pt-BR" sz="3200" dirty="0"/>
          </a:p>
        </p:txBody>
      </p:sp>
    </p:spTree>
    <p:extLst>
      <p:ext uri="{BB962C8B-B14F-4D97-AF65-F5344CB8AC3E}">
        <p14:creationId xmlns:p14="http://schemas.microsoft.com/office/powerpoint/2010/main" val="3287039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90376" y="74374"/>
            <a:ext cx="8712968" cy="1446550"/>
          </a:xfrm>
          <a:prstGeom prst="rect">
            <a:avLst/>
          </a:prstGeom>
          <a:solidFill>
            <a:schemeClr val="tx2">
              <a:lumMod val="60000"/>
              <a:lumOff val="40000"/>
            </a:schemeClr>
          </a:solidFill>
        </p:spPr>
        <p:txBody>
          <a:bodyPr wrap="square" rtlCol="0">
            <a:spAutoFit/>
          </a:bodyPr>
          <a:lstStyle/>
          <a:p>
            <a:pPr algn="ctr"/>
            <a:endParaRPr lang="pt-BR" sz="1400" b="1" dirty="0" smtClean="0">
              <a:solidFill>
                <a:schemeClr val="bg1"/>
              </a:solidFill>
            </a:endParaRPr>
          </a:p>
          <a:p>
            <a:pPr algn="ctr"/>
            <a:r>
              <a:rPr lang="pt-BR" sz="2800" b="1" dirty="0" smtClean="0">
                <a:solidFill>
                  <a:schemeClr val="bg1"/>
                </a:solidFill>
              </a:rPr>
              <a:t>NOVOS </a:t>
            </a:r>
            <a:r>
              <a:rPr lang="pt-BR" sz="2800" b="1" dirty="0">
                <a:solidFill>
                  <a:schemeClr val="bg1"/>
                </a:solidFill>
              </a:rPr>
              <a:t>RUMOS PARA AUTOAVALIAÇÃO </a:t>
            </a:r>
            <a:endParaRPr lang="pt-BR" sz="2800" b="1" dirty="0" smtClean="0">
              <a:solidFill>
                <a:schemeClr val="bg1"/>
              </a:solidFill>
            </a:endParaRPr>
          </a:p>
          <a:p>
            <a:pPr algn="ctr"/>
            <a:r>
              <a:rPr lang="pt-BR" sz="2800" b="1" dirty="0" smtClean="0">
                <a:solidFill>
                  <a:schemeClr val="bg1"/>
                </a:solidFill>
              </a:rPr>
              <a:t>NA </a:t>
            </a:r>
            <a:r>
              <a:rPr lang="pt-BR" sz="2800" b="1" dirty="0">
                <a:solidFill>
                  <a:schemeClr val="bg1"/>
                </a:solidFill>
              </a:rPr>
              <a:t>PÓS-GRADUAÇÃO </a:t>
            </a:r>
            <a:r>
              <a:rPr lang="pt-BR" sz="2800" b="1" i="1" dirty="0">
                <a:solidFill>
                  <a:schemeClr val="bg1"/>
                </a:solidFill>
              </a:rPr>
              <a:t>Stricto Sensu</a:t>
            </a:r>
            <a:endParaRPr lang="pt-BR" sz="2800" i="1" dirty="0">
              <a:solidFill>
                <a:schemeClr val="bg1"/>
              </a:solidFill>
            </a:endParaRPr>
          </a:p>
          <a:p>
            <a:endParaRPr lang="pt-BR" dirty="0"/>
          </a:p>
        </p:txBody>
      </p:sp>
      <p:sp>
        <p:nvSpPr>
          <p:cNvPr id="4" name="Retângulo de cantos arredondados 3"/>
          <p:cNvSpPr/>
          <p:nvPr/>
        </p:nvSpPr>
        <p:spPr>
          <a:xfrm>
            <a:off x="370396" y="1700808"/>
            <a:ext cx="8532948" cy="468052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2800" dirty="0">
                <a:solidFill>
                  <a:schemeClr val="tx1"/>
                </a:solidFill>
              </a:rPr>
              <a:t>“</a:t>
            </a:r>
            <a:r>
              <a:rPr lang="pt-BR" sz="2800" dirty="0" smtClean="0">
                <a:solidFill>
                  <a:schemeClr val="tx1"/>
                </a:solidFill>
              </a:rPr>
              <a:t>Aprende-se</a:t>
            </a:r>
            <a:r>
              <a:rPr lang="pt-BR" sz="2800" dirty="0">
                <a:solidFill>
                  <a:schemeClr val="tx1"/>
                </a:solidFill>
              </a:rPr>
              <a:t>, ao trabalhar com avaliação, a importância de se pensar a prática, de refletir sobre a prática, de encontrar lições na prática e derivar dela ações concretas, iluminadas pela teoria, seja ela de qualquer paradigma. Aceitando como verdadeiro que a avaliação induz ações, valores e comportamentos, a autoavaliação, com mais força poderá ser indutora de ações reflexivas. É a ação reflexiva que faz sentido quando se pensa a prática e os problemas enfrentados pelos docentes”. (CAPES, GT PPG, 2 a 18).</a:t>
            </a:r>
          </a:p>
        </p:txBody>
      </p:sp>
    </p:spTree>
    <p:extLst>
      <p:ext uri="{BB962C8B-B14F-4D97-AF65-F5344CB8AC3E}">
        <p14:creationId xmlns:p14="http://schemas.microsoft.com/office/powerpoint/2010/main" val="4242523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ta dobrada para cima 3"/>
          <p:cNvSpPr/>
          <p:nvPr/>
        </p:nvSpPr>
        <p:spPr>
          <a:xfrm rot="5400000">
            <a:off x="839146" y="2916541"/>
            <a:ext cx="1080120" cy="1368152"/>
          </a:xfrm>
          <a:prstGeom prst="bentUpArrow">
            <a:avLst/>
          </a:prstGeom>
          <a:solidFill>
            <a:srgbClr val="0070C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8" name="Seta dobrada para cima 7"/>
          <p:cNvSpPr/>
          <p:nvPr/>
        </p:nvSpPr>
        <p:spPr>
          <a:xfrm rot="5400000">
            <a:off x="2415878" y="4606779"/>
            <a:ext cx="1195416" cy="979711"/>
          </a:xfrm>
          <a:prstGeom prst="bentUpArrow">
            <a:avLst/>
          </a:prstGeom>
          <a:solidFill>
            <a:srgbClr val="0070C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11" name="Rectangle 10"/>
          <p:cNvSpPr>
            <a:spLocks noChangeArrowheads="1"/>
          </p:cNvSpPr>
          <p:nvPr/>
        </p:nvSpPr>
        <p:spPr bwMode="auto">
          <a:xfrm>
            <a:off x="218307" y="183462"/>
            <a:ext cx="8529889" cy="954107"/>
          </a:xfrm>
          <a:prstGeom prst="rect">
            <a:avLst/>
          </a:prstGeom>
          <a:solidFill>
            <a:schemeClr val="tx2">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pt-BR" sz="2800" b="1" i="0" u="none" strike="noStrike" cap="none" normalizeH="0" baseline="0" dirty="0" smtClean="0">
                <a:ln>
                  <a:noFill/>
                </a:ln>
                <a:solidFill>
                  <a:schemeClr val="bg1"/>
                </a:solidFill>
                <a:effectLst/>
                <a:latin typeface="Arial" pitchFamily="34" charset="0"/>
                <a:ea typeface="Calibri" pitchFamily="34" charset="0"/>
                <a:cs typeface="Arial" pitchFamily="34" charset="0"/>
              </a:rPr>
              <a:t>AUTOAVALIA</a:t>
            </a:r>
            <a:r>
              <a:rPr kumimoji="0" lang="pt-BR" altLang="pt-BR" sz="2800" b="1" i="0" u="none" strike="noStrike" cap="none" normalizeH="0" baseline="0" dirty="0" smtClean="0">
                <a:ln>
                  <a:noFill/>
                </a:ln>
                <a:solidFill>
                  <a:schemeClr val="bg1"/>
                </a:solidFill>
                <a:effectLst/>
                <a:latin typeface="Calibri"/>
                <a:ea typeface="Calibri" pitchFamily="34" charset="0"/>
                <a:cs typeface="Arial" pitchFamily="34" charset="0"/>
              </a:rPr>
              <a:t>Ç</a:t>
            </a:r>
            <a:r>
              <a:rPr kumimoji="0" lang="pt-BR" altLang="pt-BR" sz="2800" b="1" i="0" u="none" strike="noStrike" cap="none" normalizeH="0" baseline="0" dirty="0" smtClean="0">
                <a:ln>
                  <a:noFill/>
                </a:ln>
                <a:solidFill>
                  <a:schemeClr val="bg1"/>
                </a:solidFill>
                <a:effectLst/>
                <a:latin typeface="Arial" pitchFamily="34" charset="0"/>
                <a:ea typeface="Calibri" pitchFamily="34" charset="0"/>
                <a:cs typeface="Arial" pitchFamily="34" charset="0"/>
              </a:rPr>
              <a:t>ÃO NA P</a:t>
            </a:r>
            <a:r>
              <a:rPr kumimoji="0" lang="pt-BR" altLang="pt-BR" sz="2800" b="1" i="0" u="none" strike="noStrike" cap="none" normalizeH="0" baseline="0" dirty="0" smtClean="0">
                <a:ln>
                  <a:noFill/>
                </a:ln>
                <a:solidFill>
                  <a:schemeClr val="bg1"/>
                </a:solidFill>
                <a:effectLst/>
                <a:latin typeface="Calibri"/>
                <a:ea typeface="Calibri" pitchFamily="34" charset="0"/>
                <a:cs typeface="Arial" pitchFamily="34" charset="0"/>
              </a:rPr>
              <a:t>Ó</a:t>
            </a:r>
            <a:r>
              <a:rPr kumimoji="0" lang="pt-BR" altLang="pt-BR" sz="2800" b="1" i="0" u="none" strike="noStrike" cap="none" normalizeH="0" baseline="0" dirty="0" smtClean="0">
                <a:ln>
                  <a:noFill/>
                </a:ln>
                <a:solidFill>
                  <a:schemeClr val="bg1"/>
                </a:solidFill>
                <a:effectLst/>
                <a:latin typeface="Arial" pitchFamily="34" charset="0"/>
                <a:ea typeface="Calibri" pitchFamily="34" charset="0"/>
                <a:cs typeface="Arial" pitchFamily="34" charset="0"/>
              </a:rPr>
              <a:t>S-GRADUA</a:t>
            </a:r>
            <a:r>
              <a:rPr kumimoji="0" lang="pt-BR" altLang="pt-BR" sz="2800" b="1" i="0" u="none" strike="noStrike" cap="none" normalizeH="0" baseline="0" dirty="0" smtClean="0">
                <a:ln>
                  <a:noFill/>
                </a:ln>
                <a:solidFill>
                  <a:schemeClr val="bg1"/>
                </a:solidFill>
                <a:effectLst/>
                <a:latin typeface="Calibri"/>
                <a:ea typeface="Calibri" pitchFamily="34" charset="0"/>
                <a:cs typeface="Arial" pitchFamily="34" charset="0"/>
              </a:rPr>
              <a:t>Ç</a:t>
            </a:r>
            <a:r>
              <a:rPr kumimoji="0" lang="pt-BR" altLang="pt-BR" sz="2800" b="1" i="0" u="none" strike="noStrike" cap="none" normalizeH="0" baseline="0" dirty="0" smtClean="0">
                <a:ln>
                  <a:noFill/>
                </a:ln>
                <a:solidFill>
                  <a:schemeClr val="bg1"/>
                </a:solidFill>
                <a:effectLst/>
                <a:latin typeface="Arial" pitchFamily="34" charset="0"/>
                <a:ea typeface="Calibri" pitchFamily="34" charset="0"/>
                <a:cs typeface="Arial" pitchFamily="34" charset="0"/>
              </a:rPr>
              <a:t>ÃO: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pt-BR" sz="2800" b="1" i="0" u="none" strike="noStrike" cap="none" normalizeH="0" baseline="0" dirty="0" smtClean="0">
                <a:ln>
                  <a:noFill/>
                </a:ln>
                <a:solidFill>
                  <a:schemeClr val="bg1"/>
                </a:solidFill>
                <a:effectLst/>
                <a:latin typeface="Arial" pitchFamily="34" charset="0"/>
                <a:ea typeface="Calibri" pitchFamily="34" charset="0"/>
                <a:cs typeface="Arial" pitchFamily="34" charset="0"/>
              </a:rPr>
              <a:t>O caminho percorrido</a:t>
            </a:r>
            <a:endParaRPr kumimoji="0" lang="pt-BR" altLang="pt-BR" sz="2800" b="0" i="0" u="none" strike="noStrike" cap="none" normalizeH="0" baseline="0" dirty="0" smtClean="0">
              <a:ln>
                <a:noFill/>
              </a:ln>
              <a:solidFill>
                <a:schemeClr val="bg1"/>
              </a:solidFill>
              <a:effectLst/>
              <a:latin typeface="Arial" pitchFamily="34" charset="0"/>
              <a:cs typeface="Arial" pitchFamily="34" charset="0"/>
            </a:endParaRPr>
          </a:p>
        </p:txBody>
      </p:sp>
      <p:sp>
        <p:nvSpPr>
          <p:cNvPr id="12" name="Rectangle 18"/>
          <p:cNvSpPr>
            <a:spLocks noChangeArrowheads="1"/>
          </p:cNvSpPr>
          <p:nvPr/>
        </p:nvSpPr>
        <p:spPr bwMode="auto">
          <a:xfrm>
            <a:off x="44450" y="1750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tângulo de cantos arredondados 5"/>
          <p:cNvSpPr/>
          <p:nvPr/>
        </p:nvSpPr>
        <p:spPr>
          <a:xfrm>
            <a:off x="229869" y="1700809"/>
            <a:ext cx="2477259" cy="9644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altLang="pt-BR" sz="2400" b="1" dirty="0" smtClean="0">
              <a:solidFill>
                <a:schemeClr val="tx1"/>
              </a:solidFill>
              <a:latin typeface="Arial" pitchFamily="34" charset="0"/>
              <a:ea typeface="Calibri" pitchFamily="34" charset="0"/>
              <a:cs typeface="Arial" pitchFamily="34" charset="0"/>
            </a:endParaRPr>
          </a:p>
          <a:p>
            <a:pPr lvl="0" algn="ctr"/>
            <a:r>
              <a:rPr lang="pt-BR" altLang="pt-BR" sz="2400" b="1" dirty="0" smtClean="0">
                <a:solidFill>
                  <a:schemeClr val="tx1"/>
                </a:solidFill>
                <a:latin typeface="Arial" pitchFamily="34" charset="0"/>
                <a:ea typeface="Calibri" pitchFamily="34" charset="0"/>
                <a:cs typeface="Arial" pitchFamily="34" charset="0"/>
              </a:rPr>
              <a:t>PREPARA</a:t>
            </a:r>
            <a:r>
              <a:rPr lang="pt-BR" altLang="pt-BR" sz="2400" b="1" dirty="0" smtClean="0">
                <a:solidFill>
                  <a:schemeClr val="tx1"/>
                </a:solidFill>
                <a:ea typeface="Calibri" pitchFamily="34" charset="0"/>
                <a:cs typeface="Arial" pitchFamily="34" charset="0"/>
              </a:rPr>
              <a:t>Ç</a:t>
            </a:r>
            <a:r>
              <a:rPr lang="pt-BR" altLang="pt-BR" sz="2400" b="1" dirty="0" smtClean="0">
                <a:solidFill>
                  <a:schemeClr val="tx1"/>
                </a:solidFill>
                <a:latin typeface="Arial" pitchFamily="34" charset="0"/>
                <a:ea typeface="Calibri" pitchFamily="34" charset="0"/>
                <a:cs typeface="Arial" pitchFamily="34" charset="0"/>
              </a:rPr>
              <a:t>ÃO</a:t>
            </a:r>
            <a:endParaRPr lang="pt-BR" altLang="pt-BR" sz="2400" b="1" dirty="0">
              <a:solidFill>
                <a:schemeClr val="tx1"/>
              </a:solidFill>
              <a:latin typeface="Arial" pitchFamily="34" charset="0"/>
              <a:ea typeface="Calibri" pitchFamily="34" charset="0"/>
              <a:cs typeface="Arial" pitchFamily="34" charset="0"/>
            </a:endParaRPr>
          </a:p>
          <a:p>
            <a:pPr algn="ctr"/>
            <a:endParaRPr lang="pt-BR" dirty="0"/>
          </a:p>
        </p:txBody>
      </p:sp>
      <p:sp>
        <p:nvSpPr>
          <p:cNvPr id="13" name="Retângulo de cantos arredondados 12"/>
          <p:cNvSpPr/>
          <p:nvPr/>
        </p:nvSpPr>
        <p:spPr>
          <a:xfrm>
            <a:off x="2423322" y="3103422"/>
            <a:ext cx="3456384" cy="99439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pt-BR" altLang="pt-BR" sz="2400" b="1" dirty="0">
                <a:solidFill>
                  <a:schemeClr val="tx1"/>
                </a:solidFill>
                <a:latin typeface="Arial" pitchFamily="34" charset="0"/>
                <a:ea typeface="Calibri" pitchFamily="34" charset="0"/>
                <a:cs typeface="Arial" pitchFamily="34" charset="0"/>
              </a:rPr>
              <a:t>DESENVOLVIMENTO</a:t>
            </a:r>
            <a:endParaRPr lang="pt-BR" altLang="pt-BR" sz="2400" b="1" dirty="0">
              <a:latin typeface="Arial" pitchFamily="34" charset="0"/>
              <a:cs typeface="Arial" pitchFamily="34" charset="0"/>
            </a:endParaRPr>
          </a:p>
        </p:txBody>
      </p:sp>
      <p:sp>
        <p:nvSpPr>
          <p:cNvPr id="14" name="Retângulo de cantos arredondados 13"/>
          <p:cNvSpPr/>
          <p:nvPr/>
        </p:nvSpPr>
        <p:spPr>
          <a:xfrm>
            <a:off x="3585752" y="4831017"/>
            <a:ext cx="2725734" cy="11521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a:off x="3611454" y="4960805"/>
            <a:ext cx="2736304" cy="892552"/>
          </a:xfrm>
          <a:prstGeom prst="rect">
            <a:avLst/>
          </a:prstGeom>
          <a:noFill/>
        </p:spPr>
        <p:txBody>
          <a:bodyPr wrap="square" rtlCol="0">
            <a:spAutoFit/>
          </a:bodyPr>
          <a:lstStyle/>
          <a:p>
            <a:pPr lvl="0"/>
            <a:endParaRPr lang="pt-BR" altLang="pt-BR" sz="1400" b="1" dirty="0" smtClean="0">
              <a:latin typeface="Arial" pitchFamily="34" charset="0"/>
              <a:ea typeface="Calibri" pitchFamily="34" charset="0"/>
              <a:cs typeface="Arial" pitchFamily="34" charset="0"/>
            </a:endParaRPr>
          </a:p>
          <a:p>
            <a:pPr lvl="0"/>
            <a:r>
              <a:rPr lang="pt-BR" altLang="pt-BR" sz="2400" b="1" dirty="0" smtClean="0">
                <a:latin typeface="Arial" pitchFamily="34" charset="0"/>
                <a:ea typeface="Calibri" pitchFamily="34" charset="0"/>
                <a:cs typeface="Arial" pitchFamily="34" charset="0"/>
              </a:rPr>
              <a:t>CONSOLIDAÇÃO</a:t>
            </a:r>
            <a:endParaRPr lang="pt-BR" altLang="pt-BR" sz="2400" b="1" dirty="0">
              <a:latin typeface="Arial" pitchFamily="34" charset="0"/>
              <a:cs typeface="Arial" pitchFamily="34" charset="0"/>
            </a:endParaRPr>
          </a:p>
          <a:p>
            <a:endParaRPr lang="pt-BR" sz="1400" dirty="0"/>
          </a:p>
        </p:txBody>
      </p:sp>
      <p:sp>
        <p:nvSpPr>
          <p:cNvPr id="2" name="Retângulo de cantos arredondados 1"/>
          <p:cNvSpPr/>
          <p:nvPr/>
        </p:nvSpPr>
        <p:spPr>
          <a:xfrm>
            <a:off x="3287418" y="1700808"/>
            <a:ext cx="5256314" cy="9644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buFontTx/>
              <a:buChar char="•"/>
            </a:pPr>
            <a:r>
              <a:rPr lang="pt-BR" altLang="pt-BR" sz="2400" dirty="0">
                <a:solidFill>
                  <a:schemeClr val="tx1"/>
                </a:solidFill>
                <a:latin typeface="Arial" pitchFamily="34" charset="0"/>
                <a:ea typeface="Calibri" pitchFamily="34" charset="0"/>
                <a:cs typeface="Arial" pitchFamily="34" charset="0"/>
              </a:rPr>
              <a:t>Projeto de Autoavalia</a:t>
            </a:r>
            <a:r>
              <a:rPr lang="pt-BR" altLang="pt-BR" sz="2400" dirty="0">
                <a:solidFill>
                  <a:schemeClr val="tx1"/>
                </a:solidFill>
                <a:ea typeface="Calibri" pitchFamily="34" charset="0"/>
                <a:cs typeface="Arial" pitchFamily="34" charset="0"/>
              </a:rPr>
              <a:t>ç</a:t>
            </a:r>
            <a:r>
              <a:rPr lang="pt-BR" altLang="pt-BR" sz="2400" dirty="0">
                <a:solidFill>
                  <a:schemeClr val="tx1"/>
                </a:solidFill>
                <a:latin typeface="Arial" pitchFamily="34" charset="0"/>
                <a:ea typeface="Calibri" pitchFamily="34" charset="0"/>
                <a:cs typeface="Arial" pitchFamily="34" charset="0"/>
              </a:rPr>
              <a:t>ão da CPA</a:t>
            </a:r>
            <a:endParaRPr lang="pt-BR" altLang="pt-BR" sz="2400" dirty="0">
              <a:solidFill>
                <a:schemeClr val="tx1"/>
              </a:solidFill>
              <a:latin typeface="Arial" pitchFamily="34" charset="0"/>
              <a:cs typeface="Arial" pitchFamily="34" charset="0"/>
            </a:endParaRPr>
          </a:p>
          <a:p>
            <a:pPr lvl="0" algn="just" eaLnBrk="0" fontAlgn="base" hangingPunct="0">
              <a:spcBef>
                <a:spcPct val="0"/>
              </a:spcBef>
              <a:spcAft>
                <a:spcPct val="0"/>
              </a:spcAft>
              <a:buFontTx/>
              <a:buChar char="•"/>
            </a:pPr>
            <a:r>
              <a:rPr lang="pt-BR" altLang="pt-BR" sz="2400" dirty="0">
                <a:solidFill>
                  <a:schemeClr val="tx1"/>
                </a:solidFill>
                <a:latin typeface="Arial" pitchFamily="34" charset="0"/>
                <a:ea typeface="Calibri" pitchFamily="34" charset="0"/>
                <a:cs typeface="Arial" pitchFamily="34" charset="0"/>
              </a:rPr>
              <a:t>Sensibiliza</a:t>
            </a:r>
            <a:r>
              <a:rPr lang="pt-BR" altLang="pt-BR" sz="2400" dirty="0">
                <a:solidFill>
                  <a:schemeClr val="tx1"/>
                </a:solidFill>
                <a:ea typeface="Calibri" pitchFamily="34" charset="0"/>
                <a:cs typeface="Arial" pitchFamily="34" charset="0"/>
              </a:rPr>
              <a:t>ç</a:t>
            </a:r>
            <a:r>
              <a:rPr lang="pt-BR" altLang="pt-BR" sz="2400" dirty="0">
                <a:solidFill>
                  <a:schemeClr val="tx1"/>
                </a:solidFill>
                <a:latin typeface="Arial" pitchFamily="34" charset="0"/>
                <a:ea typeface="Calibri" pitchFamily="34" charset="0"/>
                <a:cs typeface="Arial" pitchFamily="34" charset="0"/>
              </a:rPr>
              <a:t>ão</a:t>
            </a:r>
            <a:endParaRPr lang="pt-BR" altLang="pt-BR" sz="2400" dirty="0">
              <a:solidFill>
                <a:schemeClr val="tx1"/>
              </a:solidFill>
              <a:latin typeface="Arial" pitchFamily="34" charset="0"/>
              <a:cs typeface="Arial" pitchFamily="34" charset="0"/>
            </a:endParaRPr>
          </a:p>
        </p:txBody>
      </p:sp>
      <p:sp>
        <p:nvSpPr>
          <p:cNvPr id="5" name="Retângulo de cantos arredondados 4"/>
          <p:cNvSpPr/>
          <p:nvPr/>
        </p:nvSpPr>
        <p:spPr>
          <a:xfrm>
            <a:off x="6311486" y="2809424"/>
            <a:ext cx="2448272" cy="158238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fontAlgn="base">
              <a:spcBef>
                <a:spcPct val="0"/>
              </a:spcBef>
              <a:spcAft>
                <a:spcPct val="0"/>
              </a:spcAft>
              <a:buFont typeface="Arial" panose="020B0604020202020204" pitchFamily="34" charset="0"/>
              <a:buChar char="•"/>
            </a:pPr>
            <a:r>
              <a:rPr lang="pt-BR" altLang="pt-BR" sz="2400" dirty="0">
                <a:solidFill>
                  <a:schemeClr val="tx1"/>
                </a:solidFill>
                <a:latin typeface="Arial" pitchFamily="34" charset="0"/>
                <a:ea typeface="Calibri" pitchFamily="34" charset="0"/>
                <a:cs typeface="Arial" pitchFamily="34" charset="0"/>
              </a:rPr>
              <a:t>Metodologia</a:t>
            </a:r>
            <a:endParaRPr lang="pt-BR" altLang="pt-BR" sz="2400" dirty="0">
              <a:solidFill>
                <a:schemeClr val="tx1"/>
              </a:solidFill>
              <a:latin typeface="Arial" pitchFamily="34" charset="0"/>
              <a:cs typeface="Arial" pitchFamily="34" charset="0"/>
            </a:endParaRPr>
          </a:p>
          <a:p>
            <a:pPr marL="342900" lvl="0" indent="-342900" algn="just" eaLnBrk="0" fontAlgn="base" hangingPunct="0">
              <a:spcBef>
                <a:spcPct val="0"/>
              </a:spcBef>
              <a:spcAft>
                <a:spcPct val="0"/>
              </a:spcAft>
              <a:buFont typeface="Arial" panose="020B0604020202020204" pitchFamily="34" charset="0"/>
              <a:buChar char="•"/>
            </a:pPr>
            <a:r>
              <a:rPr lang="pt-BR" altLang="pt-BR" sz="2400" dirty="0">
                <a:solidFill>
                  <a:schemeClr val="tx1"/>
                </a:solidFill>
                <a:latin typeface="Arial" pitchFamily="34" charset="0"/>
                <a:ea typeface="Calibri" pitchFamily="34" charset="0"/>
                <a:cs typeface="Arial" pitchFamily="34" charset="0"/>
              </a:rPr>
              <a:t>Instrumento</a:t>
            </a:r>
            <a:endParaRPr lang="pt-BR" altLang="pt-BR" sz="2400" dirty="0">
              <a:solidFill>
                <a:schemeClr val="tx1"/>
              </a:solidFill>
              <a:latin typeface="Arial" pitchFamily="34" charset="0"/>
              <a:cs typeface="Arial" pitchFamily="34" charset="0"/>
            </a:endParaRPr>
          </a:p>
          <a:p>
            <a:pPr marL="342900" lvl="0" indent="-342900" algn="just" eaLnBrk="0" fontAlgn="base" hangingPunct="0">
              <a:spcBef>
                <a:spcPct val="0"/>
              </a:spcBef>
              <a:spcAft>
                <a:spcPct val="0"/>
              </a:spcAft>
              <a:buFont typeface="Arial" panose="020B0604020202020204" pitchFamily="34" charset="0"/>
              <a:buChar char="•"/>
            </a:pPr>
            <a:r>
              <a:rPr lang="pt-BR" altLang="pt-BR" sz="2400" dirty="0">
                <a:solidFill>
                  <a:schemeClr val="tx1"/>
                </a:solidFill>
                <a:latin typeface="Arial" pitchFamily="34" charset="0"/>
                <a:ea typeface="Calibri" pitchFamily="34" charset="0"/>
                <a:cs typeface="Arial" pitchFamily="34" charset="0"/>
              </a:rPr>
              <a:t>Análise</a:t>
            </a:r>
            <a:endParaRPr lang="pt-BR" altLang="pt-BR" sz="2400" dirty="0">
              <a:solidFill>
                <a:schemeClr val="tx1"/>
              </a:solidFill>
              <a:latin typeface="Arial" pitchFamily="34" charset="0"/>
              <a:cs typeface="Arial" pitchFamily="34" charset="0"/>
            </a:endParaRPr>
          </a:p>
        </p:txBody>
      </p:sp>
      <p:sp>
        <p:nvSpPr>
          <p:cNvPr id="9" name="Retângulo de cantos arredondados 8"/>
          <p:cNvSpPr/>
          <p:nvPr/>
        </p:nvSpPr>
        <p:spPr>
          <a:xfrm>
            <a:off x="6455770" y="4614993"/>
            <a:ext cx="2520280" cy="158417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buFontTx/>
              <a:buChar char="•"/>
            </a:pPr>
            <a:r>
              <a:rPr lang="pt-BR" altLang="pt-BR" sz="2400" dirty="0">
                <a:solidFill>
                  <a:schemeClr val="tx1"/>
                </a:solidFill>
                <a:latin typeface="Arial" pitchFamily="34" charset="0"/>
                <a:ea typeface="Calibri" pitchFamily="34" charset="0"/>
                <a:cs typeface="Arial" pitchFamily="34" charset="0"/>
              </a:rPr>
              <a:t>Divulgação </a:t>
            </a:r>
            <a:r>
              <a:rPr lang="pt-BR" altLang="pt-BR" sz="2400" dirty="0" smtClean="0">
                <a:solidFill>
                  <a:schemeClr val="tx1"/>
                </a:solidFill>
                <a:latin typeface="Arial" pitchFamily="34" charset="0"/>
                <a:ea typeface="Calibri" pitchFamily="34" charset="0"/>
                <a:cs typeface="Arial" pitchFamily="34" charset="0"/>
              </a:rPr>
              <a:t>dos resultados</a:t>
            </a:r>
            <a:endParaRPr lang="pt-BR" altLang="pt-BR" sz="2400" dirty="0">
              <a:solidFill>
                <a:schemeClr val="tx1"/>
              </a:solidFill>
              <a:latin typeface="Arial" pitchFamily="34" charset="0"/>
              <a:cs typeface="Arial" pitchFamily="34" charset="0"/>
            </a:endParaRPr>
          </a:p>
          <a:p>
            <a:pPr lvl="0" algn="just" eaLnBrk="0" fontAlgn="base" hangingPunct="0">
              <a:spcBef>
                <a:spcPct val="0"/>
              </a:spcBef>
              <a:spcAft>
                <a:spcPct val="0"/>
              </a:spcAft>
              <a:buFontTx/>
              <a:buChar char="•"/>
            </a:pPr>
            <a:r>
              <a:rPr lang="pt-BR" altLang="pt-BR" sz="2400" dirty="0">
                <a:solidFill>
                  <a:schemeClr val="tx1"/>
                </a:solidFill>
                <a:latin typeface="Arial" pitchFamily="34" charset="0"/>
                <a:ea typeface="Calibri" pitchFamily="34" charset="0"/>
                <a:cs typeface="Arial" pitchFamily="34" charset="0"/>
              </a:rPr>
              <a:t>Construção de alternativas</a:t>
            </a:r>
            <a:endParaRPr lang="pt-BR" altLang="pt-BR" sz="2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55001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323528" y="116632"/>
            <a:ext cx="8496944" cy="954107"/>
          </a:xfrm>
          <a:prstGeom prst="rect">
            <a:avLst/>
          </a:prstGeom>
          <a:solidFill>
            <a:srgbClr val="0070C0"/>
          </a:solidFill>
          <a:ln>
            <a:noFill/>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pt-BR" sz="2800" b="1" dirty="0">
                <a:solidFill>
                  <a:schemeClr val="bg1"/>
                </a:solidFill>
              </a:rPr>
              <a:t>AUTOAVALIAÇÃO NA PÓS GRADUAÇÃO: </a:t>
            </a:r>
            <a:endParaRPr lang="pt-BR" sz="2800" b="1" dirty="0" smtClean="0">
              <a:solidFill>
                <a:schemeClr val="bg1"/>
              </a:solidFill>
            </a:endParaRPr>
          </a:p>
          <a:p>
            <a:pPr algn="ctr" fontAlgn="base">
              <a:spcBef>
                <a:spcPct val="0"/>
              </a:spcBef>
              <a:spcAft>
                <a:spcPct val="0"/>
              </a:spcAft>
            </a:pPr>
            <a:r>
              <a:rPr lang="pt-BR" sz="2800" b="1" dirty="0" smtClean="0">
                <a:solidFill>
                  <a:schemeClr val="bg1"/>
                </a:solidFill>
              </a:rPr>
              <a:t>Como </a:t>
            </a:r>
            <a:r>
              <a:rPr lang="pt-BR" sz="2800" b="1" dirty="0">
                <a:solidFill>
                  <a:schemeClr val="bg1"/>
                </a:solidFill>
              </a:rPr>
              <a:t>foi a caminhada</a:t>
            </a:r>
            <a:r>
              <a:rPr lang="pt-BR" sz="2800" b="1" dirty="0" smtClean="0">
                <a:solidFill>
                  <a:schemeClr val="bg1"/>
                </a:solidFill>
              </a:rPr>
              <a:t>?</a:t>
            </a:r>
            <a:endParaRPr lang="pt-BR" sz="2800" dirty="0">
              <a:solidFill>
                <a:schemeClr val="bg1"/>
              </a:solidFill>
            </a:endParaRPr>
          </a:p>
        </p:txBody>
      </p:sp>
      <p:sp>
        <p:nvSpPr>
          <p:cNvPr id="9" name="Rectangle 9"/>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CaixaDeTexto 9"/>
          <p:cNvSpPr txBox="1"/>
          <p:nvPr/>
        </p:nvSpPr>
        <p:spPr>
          <a:xfrm>
            <a:off x="339169" y="1070739"/>
            <a:ext cx="8496944" cy="830997"/>
          </a:xfrm>
          <a:prstGeom prst="rect">
            <a:avLst/>
          </a:prstGeom>
          <a:solidFill>
            <a:schemeClr val="accent5">
              <a:lumMod val="60000"/>
              <a:lumOff val="40000"/>
            </a:schemeClr>
          </a:solidFill>
        </p:spPr>
        <p:txBody>
          <a:bodyPr wrap="square" rtlCol="0">
            <a:spAutoFit/>
          </a:bodyPr>
          <a:lstStyle/>
          <a:p>
            <a:r>
              <a:rPr lang="pt-BR" sz="2400" b="1" dirty="0" smtClean="0"/>
              <a:t>METODOLOGIA</a:t>
            </a:r>
            <a:r>
              <a:rPr lang="pt-BR" sz="2400" dirty="0"/>
              <a:t> </a:t>
            </a:r>
            <a:r>
              <a:rPr lang="pt-BR" sz="2400" dirty="0" smtClean="0"/>
              <a:t> </a:t>
            </a:r>
            <a:r>
              <a:rPr lang="pt-BR" sz="2400" dirty="0" smtClean="0">
                <a:sym typeface="Wingdings" panose="05000000000000000000" pitchFamily="2" charset="2"/>
              </a:rPr>
              <a:t></a:t>
            </a:r>
            <a:r>
              <a:rPr lang="pt-BR" sz="2400" dirty="0" smtClean="0"/>
              <a:t> Um </a:t>
            </a:r>
            <a:r>
              <a:rPr lang="pt-BR" sz="2400" dirty="0"/>
              <a:t>processo de descrição, análise crítica de uma </a:t>
            </a:r>
            <a:r>
              <a:rPr lang="pt-BR" sz="2400" dirty="0" smtClean="0"/>
              <a:t>realidade </a:t>
            </a:r>
            <a:r>
              <a:rPr lang="pt-BR" sz="2400" dirty="0"/>
              <a:t>visando à sua transformação</a:t>
            </a:r>
          </a:p>
        </p:txBody>
      </p:sp>
      <p:grpSp>
        <p:nvGrpSpPr>
          <p:cNvPr id="4" name="Grupo 3"/>
          <p:cNvGrpSpPr/>
          <p:nvPr/>
        </p:nvGrpSpPr>
        <p:grpSpPr>
          <a:xfrm>
            <a:off x="2374148" y="2060848"/>
            <a:ext cx="4700503" cy="4639630"/>
            <a:chOff x="2411761" y="1901736"/>
            <a:chExt cx="4700503" cy="4639630"/>
          </a:xfrm>
        </p:grpSpPr>
        <p:grpSp>
          <p:nvGrpSpPr>
            <p:cNvPr id="3" name="Grupo 2"/>
            <p:cNvGrpSpPr/>
            <p:nvPr/>
          </p:nvGrpSpPr>
          <p:grpSpPr>
            <a:xfrm>
              <a:off x="2411761" y="1901736"/>
              <a:ext cx="4700503" cy="4639630"/>
              <a:chOff x="2411761" y="1901736"/>
              <a:chExt cx="4700503" cy="4639630"/>
            </a:xfrm>
          </p:grpSpPr>
          <p:sp>
            <p:nvSpPr>
              <p:cNvPr id="2" name="Rosca 1"/>
              <p:cNvSpPr/>
              <p:nvPr/>
            </p:nvSpPr>
            <p:spPr>
              <a:xfrm>
                <a:off x="2411761" y="1918414"/>
                <a:ext cx="4680520" cy="4603469"/>
              </a:xfrm>
              <a:prstGeom prst="donut">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cxnSp>
            <p:nvCxnSpPr>
              <p:cNvPr id="13" name="Conector reto 12"/>
              <p:cNvCxnSpPr>
                <a:stCxn id="10" idx="2"/>
              </p:cNvCxnSpPr>
              <p:nvPr/>
            </p:nvCxnSpPr>
            <p:spPr>
              <a:xfrm>
                <a:off x="4587641" y="1901736"/>
                <a:ext cx="13959" cy="1163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4755662" y="5341303"/>
                <a:ext cx="32190" cy="12000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5888127" y="4187611"/>
                <a:ext cx="1224137" cy="319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2411761" y="4290575"/>
                <a:ext cx="1224135" cy="641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rot="18916795">
                <a:off x="2771800" y="2708920"/>
                <a:ext cx="1656184" cy="461665"/>
              </a:xfrm>
              <a:prstGeom prst="rect">
                <a:avLst/>
              </a:prstGeom>
              <a:noFill/>
            </p:spPr>
            <p:txBody>
              <a:bodyPr wrap="square" rtlCol="0">
                <a:spAutoFit/>
              </a:bodyPr>
              <a:lstStyle/>
              <a:p>
                <a:r>
                  <a:rPr lang="pt-BR" sz="2400" dirty="0" smtClean="0"/>
                  <a:t>Descrição</a:t>
                </a:r>
                <a:endParaRPr lang="pt-BR" sz="2400" dirty="0"/>
              </a:p>
            </p:txBody>
          </p:sp>
          <p:sp>
            <p:nvSpPr>
              <p:cNvPr id="19" name="CaixaDeTexto 18"/>
              <p:cNvSpPr txBox="1"/>
              <p:nvPr/>
            </p:nvSpPr>
            <p:spPr>
              <a:xfrm rot="1575084">
                <a:off x="5221620" y="2774222"/>
                <a:ext cx="1152128" cy="461665"/>
              </a:xfrm>
              <a:prstGeom prst="rect">
                <a:avLst/>
              </a:prstGeom>
              <a:noFill/>
            </p:spPr>
            <p:txBody>
              <a:bodyPr wrap="square" rtlCol="0">
                <a:spAutoFit/>
              </a:bodyPr>
              <a:lstStyle/>
              <a:p>
                <a:r>
                  <a:rPr lang="pt-BR" sz="2400" dirty="0" smtClean="0"/>
                  <a:t>Análise</a:t>
                </a:r>
                <a:endParaRPr lang="pt-BR" sz="2400" dirty="0"/>
              </a:p>
            </p:txBody>
          </p:sp>
          <p:sp>
            <p:nvSpPr>
              <p:cNvPr id="20" name="CaixaDeTexto 19"/>
              <p:cNvSpPr txBox="1"/>
              <p:nvPr/>
            </p:nvSpPr>
            <p:spPr>
              <a:xfrm rot="2521147">
                <a:off x="2522399" y="5110470"/>
                <a:ext cx="2154984" cy="461665"/>
              </a:xfrm>
              <a:prstGeom prst="rect">
                <a:avLst/>
              </a:prstGeom>
              <a:noFill/>
            </p:spPr>
            <p:txBody>
              <a:bodyPr wrap="square" rtlCol="0">
                <a:spAutoFit/>
              </a:bodyPr>
              <a:lstStyle/>
              <a:p>
                <a:r>
                  <a:rPr lang="pt-BR" sz="2400" dirty="0" smtClean="0"/>
                  <a:t>Meta avaliação </a:t>
                </a:r>
                <a:endParaRPr lang="pt-BR" sz="2400" dirty="0"/>
              </a:p>
            </p:txBody>
          </p:sp>
          <p:sp>
            <p:nvSpPr>
              <p:cNvPr id="21" name="CaixaDeTexto 20"/>
              <p:cNvSpPr txBox="1"/>
              <p:nvPr/>
            </p:nvSpPr>
            <p:spPr>
              <a:xfrm rot="18820593">
                <a:off x="5043102" y="5110471"/>
                <a:ext cx="1650085" cy="461665"/>
              </a:xfrm>
              <a:prstGeom prst="rect">
                <a:avLst/>
              </a:prstGeom>
              <a:noFill/>
            </p:spPr>
            <p:txBody>
              <a:bodyPr wrap="square" rtlCol="0">
                <a:spAutoFit/>
              </a:bodyPr>
              <a:lstStyle/>
              <a:p>
                <a:r>
                  <a:rPr lang="pt-BR" sz="2400" dirty="0" smtClean="0"/>
                  <a:t>Propostas</a:t>
                </a:r>
                <a:endParaRPr lang="pt-BR" sz="2400" dirty="0"/>
              </a:p>
            </p:txBody>
          </p:sp>
        </p:grpSp>
        <p:sp>
          <p:nvSpPr>
            <p:cNvPr id="28" name="Elipse 27"/>
            <p:cNvSpPr/>
            <p:nvPr/>
          </p:nvSpPr>
          <p:spPr>
            <a:xfrm>
              <a:off x="3492654" y="3079914"/>
              <a:ext cx="2448272" cy="2344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p:cNvSpPr txBox="1"/>
            <p:nvPr/>
          </p:nvSpPr>
          <p:spPr>
            <a:xfrm rot="21438884">
              <a:off x="3635896" y="4028965"/>
              <a:ext cx="2161788" cy="523220"/>
            </a:xfrm>
            <a:prstGeom prst="rect">
              <a:avLst/>
            </a:prstGeom>
            <a:noFill/>
          </p:spPr>
          <p:txBody>
            <a:bodyPr wrap="square" rtlCol="0">
              <a:spAutoFit/>
            </a:bodyPr>
            <a:lstStyle/>
            <a:p>
              <a:r>
                <a:rPr lang="pt-BR" sz="2800" dirty="0" smtClean="0"/>
                <a:t> </a:t>
              </a:r>
              <a:r>
                <a:rPr lang="pt-BR" sz="2800" b="1" dirty="0" smtClean="0">
                  <a:solidFill>
                    <a:srgbClr val="FFFF00"/>
                  </a:solidFill>
                </a:rPr>
                <a:t>Metodologia</a:t>
              </a:r>
              <a:endParaRPr lang="pt-BR" sz="2800" b="1" dirty="0">
                <a:solidFill>
                  <a:srgbClr val="FFFF00"/>
                </a:solidFill>
              </a:endParaRPr>
            </a:p>
          </p:txBody>
        </p:sp>
      </p:grpSp>
    </p:spTree>
    <p:extLst>
      <p:ext uri="{BB962C8B-B14F-4D97-AF65-F5344CB8AC3E}">
        <p14:creationId xmlns:p14="http://schemas.microsoft.com/office/powerpoint/2010/main" val="115498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de seta reta 9"/>
          <p:cNvCxnSpPr/>
          <p:nvPr/>
        </p:nvCxnSpPr>
        <p:spPr>
          <a:xfrm flipV="1">
            <a:off x="2652790" y="2871035"/>
            <a:ext cx="2559087" cy="47805"/>
          </a:xfrm>
          <a:prstGeom prst="straightConnector1">
            <a:avLst/>
          </a:prstGeom>
          <a:ln w="38100">
            <a:solidFill>
              <a:schemeClr val="accent3">
                <a:lumMod val="75000"/>
              </a:schemeClr>
            </a:solidFill>
            <a:prstDash val="solid"/>
            <a:headEnd type="arrow"/>
            <a:tailEnd type="arrow"/>
          </a:ln>
        </p:spPr>
        <p:style>
          <a:lnRef idx="1">
            <a:schemeClr val="dk1"/>
          </a:lnRef>
          <a:fillRef idx="0">
            <a:schemeClr val="dk1"/>
          </a:fillRef>
          <a:effectRef idx="0">
            <a:schemeClr val="dk1"/>
          </a:effectRef>
          <a:fontRef idx="minor">
            <a:schemeClr val="tx1"/>
          </a:fontRef>
        </p:style>
      </p:cxnSp>
      <p:cxnSp>
        <p:nvCxnSpPr>
          <p:cNvPr id="11" name="Conector de seta reta 10"/>
          <p:cNvCxnSpPr/>
          <p:nvPr/>
        </p:nvCxnSpPr>
        <p:spPr>
          <a:xfrm flipV="1">
            <a:off x="3745392" y="3904017"/>
            <a:ext cx="1466485" cy="1469"/>
          </a:xfrm>
          <a:prstGeom prst="straightConnector1">
            <a:avLst/>
          </a:prstGeom>
          <a:ln w="38100">
            <a:solidFill>
              <a:schemeClr val="accent3">
                <a:lumMod val="75000"/>
              </a:schemeClr>
            </a:solidFill>
            <a:prstDash val="solid"/>
            <a:headEnd type="arrow"/>
            <a:tailEnd type="arrow"/>
          </a:ln>
        </p:spPr>
        <p:style>
          <a:lnRef idx="1">
            <a:schemeClr val="dk1"/>
          </a:lnRef>
          <a:fillRef idx="0">
            <a:schemeClr val="dk1"/>
          </a:fillRef>
          <a:effectRef idx="0">
            <a:schemeClr val="dk1"/>
          </a:effectRef>
          <a:fontRef idx="minor">
            <a:schemeClr val="tx1"/>
          </a:fontRef>
        </p:style>
      </p:cxnSp>
      <p:cxnSp>
        <p:nvCxnSpPr>
          <p:cNvPr id="12" name="Conector de seta reta 11"/>
          <p:cNvCxnSpPr/>
          <p:nvPr/>
        </p:nvCxnSpPr>
        <p:spPr>
          <a:xfrm flipV="1">
            <a:off x="3547282" y="5448055"/>
            <a:ext cx="1716372" cy="1258"/>
          </a:xfrm>
          <a:prstGeom prst="straightConnector1">
            <a:avLst/>
          </a:prstGeom>
          <a:ln w="38100">
            <a:solidFill>
              <a:schemeClr val="accent3">
                <a:lumMod val="75000"/>
              </a:schemeClr>
            </a:solidFill>
            <a:prstDash val="solid"/>
            <a:headEnd type="arrow"/>
            <a:tailEnd type="arrow"/>
          </a:ln>
        </p:spPr>
        <p:style>
          <a:lnRef idx="1">
            <a:schemeClr val="dk1"/>
          </a:lnRef>
          <a:fillRef idx="0">
            <a:schemeClr val="dk1"/>
          </a:fillRef>
          <a:effectRef idx="0">
            <a:schemeClr val="dk1"/>
          </a:effectRef>
          <a:fontRef idx="minor">
            <a:schemeClr val="tx1"/>
          </a:fontRef>
        </p:style>
      </p:cxnSp>
      <p:cxnSp>
        <p:nvCxnSpPr>
          <p:cNvPr id="13" name="Conector de seta reta 12"/>
          <p:cNvCxnSpPr/>
          <p:nvPr/>
        </p:nvCxnSpPr>
        <p:spPr>
          <a:xfrm flipV="1">
            <a:off x="3450222" y="4825302"/>
            <a:ext cx="1751425" cy="1"/>
          </a:xfrm>
          <a:prstGeom prst="straightConnector1">
            <a:avLst/>
          </a:prstGeom>
          <a:ln w="38100">
            <a:solidFill>
              <a:schemeClr val="accent3">
                <a:lumMod val="75000"/>
              </a:schemeClr>
            </a:solidFill>
            <a:prstDash val="solid"/>
            <a:headEnd type="arrow"/>
            <a:tailEnd type="arrow"/>
          </a:ln>
        </p:spPr>
        <p:style>
          <a:lnRef idx="1">
            <a:schemeClr val="dk1"/>
          </a:lnRef>
          <a:fillRef idx="0">
            <a:schemeClr val="dk1"/>
          </a:fillRef>
          <a:effectRef idx="0">
            <a:schemeClr val="dk1"/>
          </a:effectRef>
          <a:fontRef idx="minor">
            <a:schemeClr val="tx1"/>
          </a:fontRef>
        </p:style>
      </p:cxnSp>
      <p:sp>
        <p:nvSpPr>
          <p:cNvPr id="15" name="Rectangle 2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CaixaDeTexto 18"/>
          <p:cNvSpPr txBox="1"/>
          <p:nvPr/>
        </p:nvSpPr>
        <p:spPr>
          <a:xfrm>
            <a:off x="323528" y="188640"/>
            <a:ext cx="8568952" cy="1231106"/>
          </a:xfrm>
          <a:prstGeom prst="rect">
            <a:avLst/>
          </a:prstGeom>
          <a:solidFill>
            <a:srgbClr val="0070C0"/>
          </a:solidFill>
        </p:spPr>
        <p:txBody>
          <a:bodyPr wrap="square" rtlCol="0">
            <a:spAutoFit/>
          </a:bodyPr>
          <a:lstStyle/>
          <a:p>
            <a:pPr algn="ctr"/>
            <a:r>
              <a:rPr lang="pt-BR" sz="2800" b="1" dirty="0">
                <a:solidFill>
                  <a:schemeClr val="bg1"/>
                </a:solidFill>
              </a:rPr>
              <a:t>AUTOAVALIAÇÃO NA PÓS GRADUAÇÃO </a:t>
            </a:r>
            <a:r>
              <a:rPr lang="pt-BR" sz="2800" b="1" i="1" dirty="0">
                <a:solidFill>
                  <a:schemeClr val="bg1"/>
                </a:solidFill>
              </a:rPr>
              <a:t>Lato Sensu</a:t>
            </a:r>
            <a:r>
              <a:rPr lang="pt-BR" sz="2800" b="1" dirty="0">
                <a:solidFill>
                  <a:schemeClr val="bg1"/>
                </a:solidFill>
              </a:rPr>
              <a:t>: Visão do </a:t>
            </a:r>
            <a:r>
              <a:rPr lang="pt-BR" sz="2800" b="1" dirty="0" smtClean="0">
                <a:solidFill>
                  <a:schemeClr val="bg1"/>
                </a:solidFill>
              </a:rPr>
              <a:t>Aluno</a:t>
            </a:r>
            <a:r>
              <a:rPr lang="pt-BR" sz="2800" dirty="0" smtClean="0">
                <a:solidFill>
                  <a:schemeClr val="bg1"/>
                </a:solidFill>
              </a:rPr>
              <a:t>  -  </a:t>
            </a:r>
            <a:r>
              <a:rPr lang="pt-BR" sz="2800" b="1" dirty="0" smtClean="0">
                <a:solidFill>
                  <a:schemeClr val="bg1"/>
                </a:solidFill>
              </a:rPr>
              <a:t>DIMENSÕES</a:t>
            </a:r>
            <a:endParaRPr lang="pt-BR" sz="2800" dirty="0">
              <a:solidFill>
                <a:schemeClr val="bg1"/>
              </a:solidFill>
            </a:endParaRPr>
          </a:p>
          <a:p>
            <a:pPr algn="ctr"/>
            <a:endParaRPr lang="pt-BR" dirty="0">
              <a:solidFill>
                <a:schemeClr val="bg1"/>
              </a:solidFill>
            </a:endParaRPr>
          </a:p>
        </p:txBody>
      </p:sp>
      <p:sp>
        <p:nvSpPr>
          <p:cNvPr id="5" name="CaixaDeTexto 4"/>
          <p:cNvSpPr txBox="1"/>
          <p:nvPr/>
        </p:nvSpPr>
        <p:spPr>
          <a:xfrm>
            <a:off x="514681" y="1731213"/>
            <a:ext cx="2297178" cy="584775"/>
          </a:xfrm>
          <a:prstGeom prst="rect">
            <a:avLst/>
          </a:prstGeom>
          <a:noFill/>
        </p:spPr>
        <p:txBody>
          <a:bodyPr wrap="square" rtlCol="0">
            <a:spAutoFit/>
          </a:bodyPr>
          <a:lstStyle/>
          <a:p>
            <a:r>
              <a:rPr lang="pt-BR" sz="3200" b="1" dirty="0" smtClean="0"/>
              <a:t>Disciplinas</a:t>
            </a:r>
            <a:endParaRPr lang="pt-BR" sz="3200" b="1" dirty="0"/>
          </a:p>
        </p:txBody>
      </p:sp>
      <p:cxnSp>
        <p:nvCxnSpPr>
          <p:cNvPr id="18" name="Conector de seta reta 17"/>
          <p:cNvCxnSpPr/>
          <p:nvPr/>
        </p:nvCxnSpPr>
        <p:spPr>
          <a:xfrm flipV="1">
            <a:off x="3526487" y="5957228"/>
            <a:ext cx="1716372" cy="1258"/>
          </a:xfrm>
          <a:prstGeom prst="straightConnector1">
            <a:avLst/>
          </a:prstGeom>
          <a:ln w="38100">
            <a:solidFill>
              <a:schemeClr val="accent3">
                <a:lumMod val="75000"/>
              </a:schemeClr>
            </a:solidFill>
            <a:prstDash val="solid"/>
            <a:headEnd type="arrow"/>
            <a:tailEnd type="arrow"/>
          </a:ln>
        </p:spPr>
        <p:style>
          <a:lnRef idx="1">
            <a:schemeClr val="dk1"/>
          </a:lnRef>
          <a:fillRef idx="0">
            <a:schemeClr val="dk1"/>
          </a:fillRef>
          <a:effectRef idx="0">
            <a:schemeClr val="dk1"/>
          </a:effectRef>
          <a:fontRef idx="minor">
            <a:schemeClr val="tx1"/>
          </a:fontRef>
        </p:style>
      </p:cxnSp>
      <p:sp>
        <p:nvSpPr>
          <p:cNvPr id="14" name="Retângulo de cantos arredondados 13"/>
          <p:cNvSpPr/>
          <p:nvPr/>
        </p:nvSpPr>
        <p:spPr>
          <a:xfrm>
            <a:off x="179512" y="2564904"/>
            <a:ext cx="2473277" cy="64807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Pr</a:t>
            </a:r>
            <a:r>
              <a:rPr lang="pt-BR" altLang="pt-BR" sz="2400" dirty="0">
                <a:solidFill>
                  <a:schemeClr val="tx1"/>
                </a:solidFill>
                <a:ea typeface="Calibri" pitchFamily="34" charset="0"/>
                <a:cs typeface="Arial" pitchFamily="34" charset="0"/>
              </a:rPr>
              <a:t>á</a:t>
            </a:r>
            <a:r>
              <a:rPr lang="pt-BR" altLang="pt-BR" sz="2400" dirty="0">
                <a:solidFill>
                  <a:schemeClr val="tx1"/>
                </a:solidFill>
                <a:latin typeface="Arial" pitchFamily="34" charset="0"/>
                <a:ea typeface="Calibri" pitchFamily="34" charset="0"/>
                <a:cs typeface="Arial" pitchFamily="34" charset="0"/>
              </a:rPr>
              <a:t>tica Docente</a:t>
            </a:r>
            <a:endParaRPr lang="pt-BR" altLang="pt-BR" sz="2400" dirty="0">
              <a:latin typeface="Arial" pitchFamily="34" charset="0"/>
              <a:cs typeface="Arial" pitchFamily="34" charset="0"/>
            </a:endParaRPr>
          </a:p>
        </p:txBody>
      </p:sp>
      <p:sp>
        <p:nvSpPr>
          <p:cNvPr id="16" name="Retângulo de cantos arredondados 15"/>
          <p:cNvSpPr/>
          <p:nvPr/>
        </p:nvSpPr>
        <p:spPr>
          <a:xfrm>
            <a:off x="1166841" y="3645024"/>
            <a:ext cx="2359646" cy="64807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Autoavalia</a:t>
            </a:r>
            <a:r>
              <a:rPr lang="pt-BR" altLang="pt-BR" sz="2400" dirty="0">
                <a:solidFill>
                  <a:schemeClr val="tx1"/>
                </a:solidFill>
                <a:ea typeface="Calibri" pitchFamily="34" charset="0"/>
                <a:cs typeface="Arial" pitchFamily="34" charset="0"/>
              </a:rPr>
              <a:t>ç</a:t>
            </a:r>
            <a:r>
              <a:rPr lang="pt-BR" altLang="pt-BR" sz="2400" dirty="0">
                <a:solidFill>
                  <a:schemeClr val="tx1"/>
                </a:solidFill>
                <a:latin typeface="Arial" pitchFamily="34" charset="0"/>
                <a:ea typeface="Calibri" pitchFamily="34" charset="0"/>
                <a:cs typeface="Arial" pitchFamily="34" charset="0"/>
              </a:rPr>
              <a:t>ão do aluno</a:t>
            </a:r>
            <a:endParaRPr lang="pt-BR" altLang="pt-BR" sz="2400" dirty="0">
              <a:solidFill>
                <a:schemeClr val="tx1"/>
              </a:solidFill>
              <a:latin typeface="Arial" pitchFamily="34" charset="0"/>
              <a:cs typeface="Arial" pitchFamily="34" charset="0"/>
            </a:endParaRPr>
          </a:p>
        </p:txBody>
      </p:sp>
      <p:sp>
        <p:nvSpPr>
          <p:cNvPr id="20" name="Retângulo de cantos arredondados 19"/>
          <p:cNvSpPr/>
          <p:nvPr/>
        </p:nvSpPr>
        <p:spPr>
          <a:xfrm>
            <a:off x="1166840" y="4670042"/>
            <a:ext cx="2283381" cy="15560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Apoio </a:t>
            </a:r>
          </a:p>
          <a:p>
            <a:pPr lvl="0" algn="ctr"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e </a:t>
            </a:r>
            <a:endParaRPr lang="pt-BR" altLang="pt-BR" sz="2400" dirty="0">
              <a:solidFill>
                <a:schemeClr val="tx1"/>
              </a:solidFill>
              <a:latin typeface="Arial" pitchFamily="34" charset="0"/>
              <a:cs typeface="Arial" pitchFamily="34" charset="0"/>
            </a:endParaRPr>
          </a:p>
          <a:p>
            <a:pPr lvl="0" algn="ctr" eaLnBrk="0" fontAlgn="base" hangingPunct="0">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 </a:t>
            </a:r>
            <a:r>
              <a:rPr lang="pt-BR" altLang="pt-BR" sz="2400" dirty="0" smtClean="0">
                <a:solidFill>
                  <a:schemeClr val="tx1"/>
                </a:solidFill>
                <a:latin typeface="Arial" pitchFamily="34" charset="0"/>
                <a:ea typeface="Calibri" pitchFamily="34" charset="0"/>
                <a:cs typeface="Arial" pitchFamily="34" charset="0"/>
              </a:rPr>
              <a:t>Infraestrutura</a:t>
            </a:r>
            <a:endParaRPr lang="pt-BR" altLang="pt-BR" sz="2400" dirty="0">
              <a:solidFill>
                <a:schemeClr val="tx1"/>
              </a:solidFill>
              <a:latin typeface="Arial" pitchFamily="34" charset="0"/>
              <a:cs typeface="Arial" pitchFamily="34" charset="0"/>
            </a:endParaRPr>
          </a:p>
        </p:txBody>
      </p:sp>
      <p:sp>
        <p:nvSpPr>
          <p:cNvPr id="21" name="Retângulo de cantos arredondados 20"/>
          <p:cNvSpPr/>
          <p:nvPr/>
        </p:nvSpPr>
        <p:spPr>
          <a:xfrm>
            <a:off x="5332019" y="2564904"/>
            <a:ext cx="3416445" cy="57606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400" dirty="0">
                <a:solidFill>
                  <a:schemeClr val="tx1"/>
                </a:solidFill>
                <a:latin typeface="Arial" panose="020B0604020202020204" pitchFamily="34" charset="0"/>
                <a:cs typeface="Arial" panose="020B0604020202020204" pitchFamily="34" charset="0"/>
              </a:rPr>
              <a:t>Gestão da sala de aula</a:t>
            </a:r>
          </a:p>
        </p:txBody>
      </p:sp>
      <p:sp>
        <p:nvSpPr>
          <p:cNvPr id="22" name="Retângulo de cantos arredondados 21"/>
          <p:cNvSpPr/>
          <p:nvPr/>
        </p:nvSpPr>
        <p:spPr>
          <a:xfrm>
            <a:off x="5436096" y="3645024"/>
            <a:ext cx="2664296" cy="64807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Autoavalia</a:t>
            </a:r>
            <a:r>
              <a:rPr lang="pt-BR" altLang="pt-BR" sz="2400" dirty="0">
                <a:solidFill>
                  <a:schemeClr val="tx1"/>
                </a:solidFill>
                <a:ea typeface="Calibri" pitchFamily="34" charset="0"/>
                <a:cs typeface="Arial" pitchFamily="34" charset="0"/>
              </a:rPr>
              <a:t>ç</a:t>
            </a:r>
            <a:r>
              <a:rPr lang="pt-BR" altLang="pt-BR" sz="2400" dirty="0">
                <a:solidFill>
                  <a:schemeClr val="tx1"/>
                </a:solidFill>
                <a:latin typeface="Arial" pitchFamily="34" charset="0"/>
                <a:ea typeface="Calibri" pitchFamily="34" charset="0"/>
                <a:cs typeface="Arial" pitchFamily="34" charset="0"/>
              </a:rPr>
              <a:t>ão </a:t>
            </a:r>
            <a:endParaRPr lang="pt-BR" altLang="pt-BR" sz="2400" dirty="0">
              <a:solidFill>
                <a:schemeClr val="tx1"/>
              </a:solidFill>
              <a:latin typeface="Arial" pitchFamily="34" charset="0"/>
              <a:cs typeface="Arial" pitchFamily="34" charset="0"/>
            </a:endParaRPr>
          </a:p>
        </p:txBody>
      </p:sp>
      <p:sp>
        <p:nvSpPr>
          <p:cNvPr id="23" name="Retângulo de cantos arredondados 22"/>
          <p:cNvSpPr/>
          <p:nvPr/>
        </p:nvSpPr>
        <p:spPr>
          <a:xfrm>
            <a:off x="5436096" y="4617731"/>
            <a:ext cx="2376264" cy="41514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Infraestrutura</a:t>
            </a:r>
            <a:endParaRPr lang="pt-BR" altLang="pt-BR" sz="2400" dirty="0">
              <a:solidFill>
                <a:schemeClr val="tx1"/>
              </a:solidFill>
              <a:latin typeface="Arial" pitchFamily="34" charset="0"/>
              <a:cs typeface="Arial" pitchFamily="34" charset="0"/>
            </a:endParaRPr>
          </a:p>
        </p:txBody>
      </p:sp>
      <p:sp>
        <p:nvSpPr>
          <p:cNvPr id="24" name="Retângulo de cantos arredondados 23"/>
          <p:cNvSpPr/>
          <p:nvPr/>
        </p:nvSpPr>
        <p:spPr>
          <a:xfrm>
            <a:off x="5508104" y="5247771"/>
            <a:ext cx="2841358" cy="36004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Gestão do Curso</a:t>
            </a:r>
            <a:endParaRPr lang="pt-BR" altLang="pt-BR" sz="2400" dirty="0">
              <a:solidFill>
                <a:schemeClr val="tx1"/>
              </a:solidFill>
              <a:latin typeface="Arial" pitchFamily="34" charset="0"/>
              <a:cs typeface="Arial" pitchFamily="34" charset="0"/>
            </a:endParaRPr>
          </a:p>
        </p:txBody>
      </p:sp>
      <p:sp>
        <p:nvSpPr>
          <p:cNvPr id="25" name="Retângulo de cantos arredondados 24"/>
          <p:cNvSpPr/>
          <p:nvPr/>
        </p:nvSpPr>
        <p:spPr>
          <a:xfrm>
            <a:off x="5472100" y="5801968"/>
            <a:ext cx="2196244" cy="4241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pt-BR" altLang="pt-BR" sz="2400" dirty="0">
                <a:solidFill>
                  <a:schemeClr val="tx1"/>
                </a:solidFill>
                <a:latin typeface="Arial" pitchFamily="34" charset="0"/>
                <a:ea typeface="Calibri" pitchFamily="34" charset="0"/>
                <a:cs typeface="Arial" pitchFamily="34" charset="0"/>
              </a:rPr>
              <a:t>Orienta</a:t>
            </a:r>
            <a:r>
              <a:rPr lang="pt-BR" altLang="pt-BR" sz="2400" dirty="0">
                <a:solidFill>
                  <a:schemeClr val="tx1"/>
                </a:solidFill>
                <a:ea typeface="Calibri" pitchFamily="34" charset="0"/>
                <a:cs typeface="Arial" pitchFamily="34" charset="0"/>
              </a:rPr>
              <a:t>ç</a:t>
            </a:r>
            <a:r>
              <a:rPr lang="pt-BR" altLang="pt-BR" sz="2400" dirty="0">
                <a:solidFill>
                  <a:schemeClr val="tx1"/>
                </a:solidFill>
                <a:latin typeface="Arial" pitchFamily="34" charset="0"/>
                <a:ea typeface="Calibri" pitchFamily="34" charset="0"/>
                <a:cs typeface="Arial" pitchFamily="34" charset="0"/>
              </a:rPr>
              <a:t>ão</a:t>
            </a:r>
            <a:endParaRPr lang="pt-BR" altLang="pt-BR" sz="2400" dirty="0">
              <a:solidFill>
                <a:schemeClr val="tx1"/>
              </a:solidFill>
              <a:latin typeface="Arial" pitchFamily="34" charset="0"/>
              <a:cs typeface="Arial" pitchFamily="34" charset="0"/>
            </a:endParaRPr>
          </a:p>
        </p:txBody>
      </p:sp>
      <p:sp>
        <p:nvSpPr>
          <p:cNvPr id="26" name="CaixaDeTexto 25"/>
          <p:cNvSpPr txBox="1"/>
          <p:nvPr/>
        </p:nvSpPr>
        <p:spPr>
          <a:xfrm>
            <a:off x="5410718" y="1744381"/>
            <a:ext cx="2297178" cy="584775"/>
          </a:xfrm>
          <a:prstGeom prst="rect">
            <a:avLst/>
          </a:prstGeom>
          <a:noFill/>
        </p:spPr>
        <p:txBody>
          <a:bodyPr wrap="square" rtlCol="0">
            <a:spAutoFit/>
          </a:bodyPr>
          <a:lstStyle/>
          <a:p>
            <a:r>
              <a:rPr lang="pt-BR" sz="3200" b="1" dirty="0" smtClean="0"/>
              <a:t>Curso</a:t>
            </a:r>
            <a:endParaRPr lang="pt-BR" sz="3200" b="1" dirty="0"/>
          </a:p>
        </p:txBody>
      </p:sp>
    </p:spTree>
    <p:extLst>
      <p:ext uri="{BB962C8B-B14F-4D97-AF65-F5344CB8AC3E}">
        <p14:creationId xmlns:p14="http://schemas.microsoft.com/office/powerpoint/2010/main" val="4182761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07872" y="1301178"/>
            <a:ext cx="5760638" cy="4111622"/>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5620072" y="2420888"/>
            <a:ext cx="3272408" cy="146531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83568" y="1556792"/>
            <a:ext cx="4250702" cy="3416320"/>
          </a:xfrm>
          <a:prstGeom prst="rect">
            <a:avLst/>
          </a:prstGeom>
          <a:noFill/>
        </p:spPr>
        <p:txBody>
          <a:bodyPr wrap="square" rtlCol="0">
            <a:spAutoFit/>
          </a:bodyPr>
          <a:lstStyle/>
          <a:p>
            <a:r>
              <a:rPr lang="pt-BR" sz="3600" b="1" dirty="0">
                <a:solidFill>
                  <a:schemeClr val="bg1"/>
                </a:solidFill>
              </a:rPr>
              <a:t>AUTOAVALIAÇÃO NA </a:t>
            </a:r>
            <a:r>
              <a:rPr lang="pt-BR" sz="3600" b="1" dirty="0" smtClean="0">
                <a:solidFill>
                  <a:schemeClr val="bg1"/>
                </a:solidFill>
              </a:rPr>
              <a:t>PÓS-GRADUAÇÃO </a:t>
            </a:r>
            <a:r>
              <a:rPr lang="pt-BR" sz="3600" b="1" i="1" dirty="0">
                <a:solidFill>
                  <a:schemeClr val="bg1"/>
                </a:solidFill>
              </a:rPr>
              <a:t>Lato Sensu</a:t>
            </a:r>
            <a:r>
              <a:rPr lang="pt-BR" sz="3600" b="1" dirty="0">
                <a:solidFill>
                  <a:schemeClr val="bg1"/>
                </a:solidFill>
              </a:rPr>
              <a:t>: </a:t>
            </a:r>
            <a:r>
              <a:rPr lang="pt-BR" sz="3600" b="1" dirty="0" smtClean="0">
                <a:solidFill>
                  <a:schemeClr val="bg1"/>
                </a:solidFill>
              </a:rPr>
              <a:t>Instrumento - </a:t>
            </a:r>
            <a:r>
              <a:rPr lang="pt-BR" sz="3600" b="1" dirty="0">
                <a:solidFill>
                  <a:schemeClr val="bg1"/>
                </a:solidFill>
              </a:rPr>
              <a:t>Visão do Aluno</a:t>
            </a:r>
            <a:endParaRPr lang="pt-BR" sz="3600" dirty="0">
              <a:solidFill>
                <a:schemeClr val="bg1"/>
              </a:solidFill>
            </a:endParaRPr>
          </a:p>
          <a:p>
            <a:endParaRPr lang="pt-BR" sz="3600" dirty="0">
              <a:solidFill>
                <a:schemeClr val="bg1"/>
              </a:solidFill>
            </a:endParaRPr>
          </a:p>
        </p:txBody>
      </p:sp>
      <p:sp>
        <p:nvSpPr>
          <p:cNvPr id="5" name="CaixaDeTexto 4"/>
          <p:cNvSpPr txBox="1"/>
          <p:nvPr/>
        </p:nvSpPr>
        <p:spPr>
          <a:xfrm>
            <a:off x="6156176" y="3212976"/>
            <a:ext cx="45719" cy="369332"/>
          </a:xfrm>
          <a:prstGeom prst="rect">
            <a:avLst/>
          </a:prstGeom>
          <a:noFill/>
        </p:spPr>
        <p:txBody>
          <a:bodyPr wrap="square" rtlCol="0">
            <a:spAutoFit/>
          </a:bodyPr>
          <a:lstStyle/>
          <a:p>
            <a:r>
              <a:rPr lang="pt-BR" dirty="0" smtClean="0"/>
              <a:t> </a:t>
            </a:r>
            <a:endParaRPr lang="pt-BR" dirty="0"/>
          </a:p>
        </p:txBody>
      </p:sp>
      <p:sp>
        <p:nvSpPr>
          <p:cNvPr id="6" name="CaixaDeTexto 5"/>
          <p:cNvSpPr txBox="1"/>
          <p:nvPr/>
        </p:nvSpPr>
        <p:spPr>
          <a:xfrm>
            <a:off x="5724128" y="2859319"/>
            <a:ext cx="2512346" cy="523220"/>
          </a:xfrm>
          <a:prstGeom prst="rect">
            <a:avLst/>
          </a:prstGeom>
          <a:noFill/>
        </p:spPr>
        <p:txBody>
          <a:bodyPr wrap="square" rtlCol="0">
            <a:spAutoFit/>
          </a:bodyPr>
          <a:lstStyle/>
          <a:p>
            <a:r>
              <a:rPr lang="pt-BR" sz="2800" b="1" dirty="0" smtClean="0">
                <a:solidFill>
                  <a:srgbClr val="FFFF00"/>
                </a:solidFill>
              </a:rPr>
              <a:t>INDICADORES</a:t>
            </a:r>
            <a:endParaRPr lang="pt-BR" sz="2800" b="1" dirty="0">
              <a:solidFill>
                <a:srgbClr val="FFFF00"/>
              </a:solidFill>
            </a:endParaRPr>
          </a:p>
        </p:txBody>
      </p:sp>
    </p:spTree>
    <p:extLst>
      <p:ext uri="{BB962C8B-B14F-4D97-AF65-F5344CB8AC3E}">
        <p14:creationId xmlns:p14="http://schemas.microsoft.com/office/powerpoint/2010/main" val="2833009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207873" y="1301177"/>
            <a:ext cx="5760637" cy="4111624"/>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83568" y="1556792"/>
            <a:ext cx="3960440" cy="3477875"/>
          </a:xfrm>
          <a:prstGeom prst="rect">
            <a:avLst/>
          </a:prstGeom>
          <a:noFill/>
        </p:spPr>
        <p:txBody>
          <a:bodyPr wrap="square" rtlCol="0">
            <a:spAutoFit/>
          </a:bodyPr>
          <a:lstStyle/>
          <a:p>
            <a:r>
              <a:rPr lang="pt-BR" sz="2800" b="1" dirty="0" smtClean="0">
                <a:solidFill>
                  <a:srgbClr val="FFFF00"/>
                </a:solidFill>
              </a:rPr>
              <a:t>Infraestrutura</a:t>
            </a:r>
          </a:p>
          <a:p>
            <a:endParaRPr lang="pt-BR" sz="2800" dirty="0">
              <a:solidFill>
                <a:schemeClr val="bg1"/>
              </a:solidFill>
            </a:endParaRPr>
          </a:p>
          <a:p>
            <a:pPr marL="457200" indent="-457200">
              <a:buFont typeface="Arial" panose="020B0604020202020204" pitchFamily="34" charset="0"/>
              <a:buChar char="•"/>
            </a:pPr>
            <a:r>
              <a:rPr lang="pt-BR" sz="2800" dirty="0">
                <a:solidFill>
                  <a:schemeClr val="bg1"/>
                </a:solidFill>
              </a:rPr>
              <a:t>Secretaria</a:t>
            </a:r>
          </a:p>
          <a:p>
            <a:pPr marL="457200" indent="-457200">
              <a:buFont typeface="Arial" panose="020B0604020202020204" pitchFamily="34" charset="0"/>
              <a:buChar char="•"/>
            </a:pPr>
            <a:r>
              <a:rPr lang="pt-BR" sz="2800" dirty="0" smtClean="0">
                <a:solidFill>
                  <a:schemeClr val="bg1"/>
                </a:solidFill>
              </a:rPr>
              <a:t>Salas </a:t>
            </a:r>
            <a:r>
              <a:rPr lang="pt-BR" sz="2800" dirty="0">
                <a:solidFill>
                  <a:schemeClr val="bg1"/>
                </a:solidFill>
              </a:rPr>
              <a:t>de </a:t>
            </a:r>
            <a:r>
              <a:rPr lang="pt-BR" sz="2800" dirty="0" smtClean="0">
                <a:solidFill>
                  <a:schemeClr val="bg1"/>
                </a:solidFill>
              </a:rPr>
              <a:t>aula</a:t>
            </a:r>
            <a:endParaRPr lang="pt-BR" sz="2800" dirty="0">
              <a:solidFill>
                <a:schemeClr val="bg1"/>
              </a:solidFill>
            </a:endParaRPr>
          </a:p>
          <a:p>
            <a:pPr marL="457200" indent="-457200">
              <a:buFont typeface="Arial" panose="020B0604020202020204" pitchFamily="34" charset="0"/>
              <a:buChar char="•"/>
            </a:pPr>
            <a:r>
              <a:rPr lang="pt-BR" sz="2800" dirty="0">
                <a:solidFill>
                  <a:schemeClr val="bg1"/>
                </a:solidFill>
              </a:rPr>
              <a:t>Recursos didáticos e</a:t>
            </a:r>
          </a:p>
          <a:p>
            <a:r>
              <a:rPr lang="pt-BR" sz="2800" dirty="0" smtClean="0">
                <a:solidFill>
                  <a:schemeClr val="bg1"/>
                </a:solidFill>
              </a:rPr>
              <a:t>      informacionais</a:t>
            </a:r>
            <a:endParaRPr lang="pt-BR" sz="2800" dirty="0">
              <a:solidFill>
                <a:schemeClr val="bg1"/>
              </a:solidFill>
            </a:endParaRPr>
          </a:p>
          <a:p>
            <a:pPr marL="457200" indent="-457200">
              <a:buFont typeface="Arial" panose="020B0604020202020204" pitchFamily="34" charset="0"/>
              <a:buChar char="•"/>
            </a:pPr>
            <a:r>
              <a:rPr lang="pt-BR" sz="2800" dirty="0">
                <a:solidFill>
                  <a:schemeClr val="bg1"/>
                </a:solidFill>
              </a:rPr>
              <a:t>Laboratórios</a:t>
            </a:r>
          </a:p>
          <a:p>
            <a:endParaRPr lang="pt-BR" sz="2400" dirty="0">
              <a:solidFill>
                <a:schemeClr val="bg1"/>
              </a:solidFill>
            </a:endParaRPr>
          </a:p>
        </p:txBody>
      </p:sp>
    </p:spTree>
    <p:extLst>
      <p:ext uri="{BB962C8B-B14F-4D97-AF65-F5344CB8AC3E}">
        <p14:creationId xmlns:p14="http://schemas.microsoft.com/office/powerpoint/2010/main" val="1510965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7" name="Trapezoide 6"/>
          <p:cNvSpPr/>
          <p:nvPr/>
        </p:nvSpPr>
        <p:spPr>
          <a:xfrm rot="16200000">
            <a:off x="4110777" y="1265173"/>
            <a:ext cx="5832651" cy="4111622"/>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96912" y="1016728"/>
            <a:ext cx="6721400" cy="4608512"/>
          </a:xfrm>
          <a:prstGeom prst="trapezoid">
            <a:avLst>
              <a:gd name="adj" fmla="val 32151"/>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539552" y="692696"/>
            <a:ext cx="4320480" cy="4585871"/>
          </a:xfrm>
          <a:prstGeom prst="rect">
            <a:avLst/>
          </a:prstGeom>
          <a:noFill/>
        </p:spPr>
        <p:txBody>
          <a:bodyPr wrap="square" rtlCol="0">
            <a:spAutoFit/>
          </a:bodyPr>
          <a:lstStyle/>
          <a:p>
            <a:r>
              <a:rPr lang="pt-BR" sz="2800" b="1" dirty="0">
                <a:solidFill>
                  <a:srgbClr val="FFFF00"/>
                </a:solidFill>
              </a:rPr>
              <a:t>Gestão do </a:t>
            </a:r>
            <a:r>
              <a:rPr lang="pt-BR" sz="2800" b="1" dirty="0" smtClean="0">
                <a:solidFill>
                  <a:srgbClr val="FFFF00"/>
                </a:solidFill>
              </a:rPr>
              <a:t>curso</a:t>
            </a:r>
          </a:p>
          <a:p>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Coordenação</a:t>
            </a:r>
          </a:p>
          <a:p>
            <a:pPr marL="342900" indent="-342900">
              <a:buFont typeface="Arial" panose="020B0604020202020204" pitchFamily="34" charset="0"/>
              <a:buChar char="•"/>
            </a:pPr>
            <a:r>
              <a:rPr lang="pt-BR" sz="2400" dirty="0">
                <a:solidFill>
                  <a:schemeClr val="bg1"/>
                </a:solidFill>
              </a:rPr>
              <a:t>Organização </a:t>
            </a:r>
            <a:r>
              <a:rPr lang="pt-BR" sz="2400" dirty="0" smtClean="0">
                <a:solidFill>
                  <a:schemeClr val="bg1"/>
                </a:solidFill>
              </a:rPr>
              <a:t>do currículo</a:t>
            </a:r>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Adequação </a:t>
            </a:r>
            <a:r>
              <a:rPr lang="pt-BR" sz="2400" dirty="0" smtClean="0">
                <a:solidFill>
                  <a:schemeClr val="bg1"/>
                </a:solidFill>
              </a:rPr>
              <a:t>das disciplinas </a:t>
            </a:r>
            <a:r>
              <a:rPr lang="pt-BR" sz="2400" dirty="0">
                <a:solidFill>
                  <a:schemeClr val="bg1"/>
                </a:solidFill>
              </a:rPr>
              <a:t>e carga horária</a:t>
            </a:r>
          </a:p>
          <a:p>
            <a:pPr marL="342900" indent="-342900">
              <a:buFont typeface="Arial" panose="020B0604020202020204" pitchFamily="34" charset="0"/>
              <a:buChar char="•"/>
            </a:pPr>
            <a:r>
              <a:rPr lang="pt-BR" sz="2400" dirty="0">
                <a:solidFill>
                  <a:schemeClr val="bg1"/>
                </a:solidFill>
              </a:rPr>
              <a:t>Integração entre as </a:t>
            </a:r>
          </a:p>
          <a:p>
            <a:r>
              <a:rPr lang="pt-BR" sz="2400" dirty="0" smtClean="0">
                <a:solidFill>
                  <a:schemeClr val="bg1"/>
                </a:solidFill>
              </a:rPr>
              <a:t>     disciplinas </a:t>
            </a:r>
            <a:endParaRPr lang="pt-BR" sz="2400" dirty="0">
              <a:solidFill>
                <a:schemeClr val="bg1"/>
              </a:solidFill>
            </a:endParaRPr>
          </a:p>
          <a:p>
            <a:pPr marL="342900" indent="-342900">
              <a:buFont typeface="Arial" panose="020B0604020202020204" pitchFamily="34" charset="0"/>
              <a:buChar char="•"/>
            </a:pPr>
            <a:r>
              <a:rPr lang="pt-BR" sz="2400" dirty="0" smtClean="0">
                <a:solidFill>
                  <a:schemeClr val="bg1"/>
                </a:solidFill>
              </a:rPr>
              <a:t>Objetivos</a:t>
            </a:r>
            <a:endParaRPr lang="pt-BR" sz="2400" dirty="0">
              <a:solidFill>
                <a:schemeClr val="bg1"/>
              </a:solidFill>
            </a:endParaRPr>
          </a:p>
          <a:p>
            <a:pPr marL="342900" indent="-342900">
              <a:buFont typeface="Arial" panose="020B0604020202020204" pitchFamily="34" charset="0"/>
              <a:buChar char="•"/>
            </a:pPr>
            <a:r>
              <a:rPr lang="pt-BR" sz="2400" dirty="0" smtClean="0">
                <a:solidFill>
                  <a:schemeClr val="bg1"/>
                </a:solidFill>
              </a:rPr>
              <a:t>Monografias</a:t>
            </a:r>
            <a:endParaRPr lang="pt-BR" sz="2400" dirty="0">
              <a:solidFill>
                <a:schemeClr val="bg1"/>
              </a:solidFill>
            </a:endParaRPr>
          </a:p>
          <a:p>
            <a:pPr marL="342900" indent="-342900">
              <a:buFont typeface="Arial" panose="020B0604020202020204" pitchFamily="34" charset="0"/>
              <a:buChar char="•"/>
            </a:pPr>
            <a:r>
              <a:rPr lang="pt-BR" sz="2400" dirty="0" smtClean="0">
                <a:solidFill>
                  <a:schemeClr val="bg1"/>
                </a:solidFill>
              </a:rPr>
              <a:t>Atendimento às expectativas</a:t>
            </a:r>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Aprendizagem</a:t>
            </a:r>
          </a:p>
        </p:txBody>
      </p:sp>
    </p:spTree>
    <p:extLst>
      <p:ext uri="{BB962C8B-B14F-4D97-AF65-F5344CB8AC3E}">
        <p14:creationId xmlns:p14="http://schemas.microsoft.com/office/powerpoint/2010/main" val="1638526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Trapezoide 6"/>
          <p:cNvSpPr/>
          <p:nvPr/>
        </p:nvSpPr>
        <p:spPr>
          <a:xfrm rot="16200000">
            <a:off x="4171866" y="1324857"/>
            <a:ext cx="5832651" cy="4111622"/>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apezoide 7"/>
          <p:cNvSpPr/>
          <p:nvPr/>
        </p:nvSpPr>
        <p:spPr>
          <a:xfrm rot="5400000">
            <a:off x="-660908" y="1076412"/>
            <a:ext cx="6721400" cy="4608512"/>
          </a:xfrm>
          <a:prstGeom prst="trapezoid">
            <a:avLst>
              <a:gd name="adj" fmla="val 32151"/>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a:off x="6156176" y="2924944"/>
            <a:ext cx="1872208" cy="7726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83567" y="1556792"/>
            <a:ext cx="4101005" cy="3600986"/>
          </a:xfrm>
          <a:prstGeom prst="rect">
            <a:avLst/>
          </a:prstGeom>
          <a:noFill/>
        </p:spPr>
        <p:txBody>
          <a:bodyPr wrap="square" rtlCol="0">
            <a:spAutoFit/>
          </a:bodyPr>
          <a:lstStyle/>
          <a:p>
            <a:r>
              <a:rPr lang="pt-BR" sz="2800" b="1" dirty="0">
                <a:solidFill>
                  <a:srgbClr val="FFFF00"/>
                </a:solidFill>
              </a:rPr>
              <a:t>Atividades de</a:t>
            </a:r>
            <a:endParaRPr lang="pt-BR" sz="2800" dirty="0">
              <a:solidFill>
                <a:srgbClr val="FFFF00"/>
              </a:solidFill>
            </a:endParaRPr>
          </a:p>
          <a:p>
            <a:r>
              <a:rPr lang="pt-BR" sz="2800" b="1" dirty="0" smtClean="0">
                <a:solidFill>
                  <a:srgbClr val="FFFF00"/>
                </a:solidFill>
              </a:rPr>
              <a:t>Orientação</a:t>
            </a:r>
          </a:p>
          <a:p>
            <a:endParaRPr lang="pt-BR" sz="2800" dirty="0">
              <a:solidFill>
                <a:schemeClr val="bg1"/>
              </a:solidFill>
            </a:endParaRPr>
          </a:p>
          <a:p>
            <a:pPr marL="342900" indent="-342900">
              <a:buFont typeface="Arial" panose="020B0604020202020204" pitchFamily="34" charset="0"/>
              <a:buChar char="•"/>
            </a:pPr>
            <a:r>
              <a:rPr lang="pt-BR" sz="2400" dirty="0">
                <a:solidFill>
                  <a:schemeClr val="bg1"/>
                </a:solidFill>
              </a:rPr>
              <a:t>Planejamento e </a:t>
            </a:r>
          </a:p>
          <a:p>
            <a:r>
              <a:rPr lang="pt-BR" sz="2400" dirty="0" smtClean="0">
                <a:solidFill>
                  <a:schemeClr val="bg1"/>
                </a:solidFill>
              </a:rPr>
              <a:t>     desenvolvimento da              </a:t>
            </a:r>
          </a:p>
          <a:p>
            <a:r>
              <a:rPr lang="pt-BR" sz="2400" dirty="0">
                <a:solidFill>
                  <a:schemeClr val="bg1"/>
                </a:solidFill>
              </a:rPr>
              <a:t> </a:t>
            </a:r>
            <a:r>
              <a:rPr lang="pt-BR" sz="2400" dirty="0" smtClean="0">
                <a:solidFill>
                  <a:schemeClr val="bg1"/>
                </a:solidFill>
              </a:rPr>
              <a:t>    monografia </a:t>
            </a:r>
            <a:endParaRPr lang="pt-BR" sz="2400" dirty="0">
              <a:solidFill>
                <a:schemeClr val="bg1"/>
              </a:solidFill>
            </a:endParaRPr>
          </a:p>
          <a:p>
            <a:pPr marL="342900" indent="-342900">
              <a:buFont typeface="Arial" panose="020B0604020202020204" pitchFamily="34" charset="0"/>
              <a:buChar char="•"/>
            </a:pPr>
            <a:r>
              <a:rPr lang="pt-BR" sz="2400" dirty="0">
                <a:solidFill>
                  <a:schemeClr val="bg1"/>
                </a:solidFill>
              </a:rPr>
              <a:t>Tempo de Orientação</a:t>
            </a:r>
          </a:p>
          <a:p>
            <a:pPr marL="342900" indent="-342900">
              <a:buFont typeface="Arial" panose="020B0604020202020204" pitchFamily="34" charset="0"/>
              <a:buChar char="•"/>
            </a:pPr>
            <a:r>
              <a:rPr lang="pt-BR" sz="2400" dirty="0" smtClean="0">
                <a:solidFill>
                  <a:schemeClr val="bg1"/>
                </a:solidFill>
              </a:rPr>
              <a:t>Relacionamento</a:t>
            </a:r>
            <a:endParaRPr lang="pt-BR" sz="2400" dirty="0">
              <a:solidFill>
                <a:schemeClr val="bg1"/>
              </a:solidFill>
            </a:endParaRPr>
          </a:p>
          <a:p>
            <a:endParaRPr lang="pt-BR" sz="2400" dirty="0">
              <a:solidFill>
                <a:schemeClr val="bg1"/>
              </a:solidFill>
            </a:endParaRPr>
          </a:p>
        </p:txBody>
      </p:sp>
    </p:spTree>
    <p:extLst>
      <p:ext uri="{BB962C8B-B14F-4D97-AF65-F5344CB8AC3E}">
        <p14:creationId xmlns:p14="http://schemas.microsoft.com/office/powerpoint/2010/main" val="1638526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TotalTime>
  <Words>785</Words>
  <Application>Microsoft Office PowerPoint</Application>
  <PresentationFormat>Apresentação na tela (4:3)</PresentationFormat>
  <Paragraphs>171</Paragraphs>
  <Slides>23</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Arial</vt:lpstr>
      <vt:lpstr>Calibri</vt:lpstr>
      <vt:lpstr>Symbol</vt:lpstr>
      <vt:lpstr>Tahoma</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mhelena</dc:creator>
  <cp:lastModifiedBy>fsantos</cp:lastModifiedBy>
  <cp:revision>51</cp:revision>
  <dcterms:created xsi:type="dcterms:W3CDTF">2019-09-05T13:22:45Z</dcterms:created>
  <dcterms:modified xsi:type="dcterms:W3CDTF">2019-09-16T21:46:02Z</dcterms:modified>
</cp:coreProperties>
</file>