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2" r:id="rId5"/>
    <p:sldId id="266" r:id="rId6"/>
    <p:sldId id="278" r:id="rId7"/>
    <p:sldId id="279" r:id="rId8"/>
    <p:sldId id="267" r:id="rId9"/>
    <p:sldId id="270" r:id="rId10"/>
    <p:sldId id="269" r:id="rId11"/>
    <p:sldId id="272" r:id="rId12"/>
    <p:sldId id="274" r:id="rId13"/>
    <p:sldId id="275" r:id="rId14"/>
    <p:sldId id="276" r:id="rId15"/>
    <p:sldId id="277" r:id="rId16"/>
    <p:sldId id="285" r:id="rId17"/>
    <p:sldId id="280" r:id="rId18"/>
    <p:sldId id="281" r:id="rId19"/>
    <p:sldId id="282" r:id="rId20"/>
    <p:sldId id="283" r:id="rId21"/>
    <p:sldId id="296" r:id="rId22"/>
    <p:sldId id="284" r:id="rId23"/>
    <p:sldId id="286" r:id="rId24"/>
    <p:sldId id="287" r:id="rId25"/>
    <p:sldId id="289" r:id="rId26"/>
    <p:sldId id="288" r:id="rId27"/>
    <p:sldId id="299" r:id="rId28"/>
    <p:sldId id="292" r:id="rId29"/>
    <p:sldId id="300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537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C6613-2935-4316-AAB2-CA4D97144169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92C8-B995-464B-99E8-0942026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497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7A054-D38D-413D-ABC1-2362E66F16A6}" type="datetimeFigureOut">
              <a:rPr lang="pt-BR" smtClean="0"/>
              <a:t>16/09/2019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B9320-B2DD-432B-8F73-17AAB3E0D1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553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B9320-B2DD-432B-8F73-17AAB3E0D19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99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B9320-B2DD-432B-8F73-17AAB3E0D19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2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710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4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88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02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54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6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1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2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7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6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de cantos arredondados 8"/>
          <p:cNvSpPr/>
          <p:nvPr/>
        </p:nvSpPr>
        <p:spPr>
          <a:xfrm>
            <a:off x="1120462" y="188640"/>
            <a:ext cx="7778839" cy="210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de cantos arredondados 4"/>
          <p:cNvSpPr/>
          <p:nvPr/>
        </p:nvSpPr>
        <p:spPr>
          <a:xfrm>
            <a:off x="553791" y="2683350"/>
            <a:ext cx="8216721" cy="171289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Enade</a:t>
            </a:r>
            <a:r>
              <a:rPr lang="pt-BR" sz="2800" b="1" dirty="0"/>
              <a:t>: o questionário do estudante como objeto de análise e </a:t>
            </a:r>
            <a:r>
              <a:rPr lang="pt-BR" sz="2800" b="1" dirty="0" smtClean="0"/>
              <a:t>reflexão</a:t>
            </a:r>
            <a:endParaRPr lang="pt-BR" sz="28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4778062" y="4778062"/>
            <a:ext cx="4533362" cy="139091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dirty="0"/>
              <a:t>Maria Helena da Costa Carvalho</a:t>
            </a:r>
          </a:p>
          <a:p>
            <a:r>
              <a:rPr lang="pt-BR" sz="2200" dirty="0"/>
              <a:t>Cezar Augusto Cerqueira</a:t>
            </a:r>
          </a:p>
          <a:p>
            <a:r>
              <a:rPr lang="pt-BR" sz="2200" dirty="0"/>
              <a:t>Maria da Conceição </a:t>
            </a:r>
            <a:r>
              <a:rPr lang="pt-BR" sz="2200" dirty="0" err="1" smtClean="0"/>
              <a:t>Bizerra</a:t>
            </a:r>
            <a:endParaRPr lang="pt-BR" sz="2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120462" y="188640"/>
            <a:ext cx="8190962" cy="2245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VII FÃ³rum das CPAs de Pernambuc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9" y="334851"/>
            <a:ext cx="7199290" cy="1957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70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244262"/>
              </p:ext>
            </p:extLst>
          </p:nvPr>
        </p:nvGraphicFramePr>
        <p:xfrm>
          <a:off x="309284" y="554443"/>
          <a:ext cx="11161057" cy="2282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9210"/>
                <a:gridCol w="1215560"/>
                <a:gridCol w="1105055"/>
                <a:gridCol w="1215560"/>
                <a:gridCol w="1215560"/>
                <a:gridCol w="1132683"/>
                <a:gridCol w="1077429"/>
              </a:tblGrid>
              <a:tr h="38640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Faixa Etária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Feminino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Masculino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6214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528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Até 24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169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52,0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189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44,0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358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47,4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428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25 a 29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25,8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143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33,3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227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30,1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024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30 a 39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13,8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15,6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14,8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722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De 40 e mais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8,3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7,2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7,7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49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325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430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755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284" y="154333"/>
            <a:ext cx="11174506" cy="40011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   - Faixa etária por sexo - 2017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09284" y="2837330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Fonte:INEP</a:t>
            </a:r>
            <a:endParaRPr lang="pt-BR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9284" y="3415758"/>
            <a:ext cx="5782234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   - Cor declarada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32954"/>
              </p:ext>
            </p:extLst>
          </p:nvPr>
        </p:nvGraphicFramePr>
        <p:xfrm>
          <a:off x="309285" y="3815868"/>
          <a:ext cx="5809127" cy="2534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6393"/>
                <a:gridCol w="1058296"/>
                <a:gridCol w="1564438"/>
              </a:tblGrid>
              <a:tr h="3936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Cor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Abs.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%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2762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Branca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338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50,1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98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Preta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70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10,4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98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Amarela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2,2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98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Parda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224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33,2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176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Indígena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98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 Declarada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25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3,7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449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674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100,0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09284" y="6300665"/>
            <a:ext cx="2487706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598060"/>
              </p:ext>
            </p:extLst>
          </p:nvPr>
        </p:nvGraphicFramePr>
        <p:xfrm>
          <a:off x="328730" y="566058"/>
          <a:ext cx="11422964" cy="2735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3724"/>
                <a:gridCol w="1972310"/>
                <a:gridCol w="1972310"/>
                <a:gridCol w="1972310"/>
                <a:gridCol w="1972310"/>
              </a:tblGrid>
              <a:tr h="29028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Escolaridade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Pais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Mães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674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247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Nenhuma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4,3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3,7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00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Fundamental: 1 a 5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115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17,1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94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13,9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00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Fundamental: 6 a 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10,2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7,6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5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Ensino Médio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232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34,4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218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32,3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003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Superior-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effectLst/>
                        </a:rPr>
                        <a:t>Grad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173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25,7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174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25,8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164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Pós-Grad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8,3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112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16,6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16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9831" y="135993"/>
            <a:ext cx="11380762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  - Escolaridade dos pais - 2017</a:t>
            </a:r>
            <a:endParaRPr kumimoji="0" lang="pt-BR" altLang="pt-BR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49831" y="3580867"/>
            <a:ext cx="7234310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Tabela   - Renda familiar – 2017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33301"/>
              </p:ext>
            </p:extLst>
          </p:nvPr>
        </p:nvGraphicFramePr>
        <p:xfrm>
          <a:off x="349831" y="3991010"/>
          <a:ext cx="7234310" cy="2497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61838"/>
                <a:gridCol w="1736236"/>
                <a:gridCol w="1736236"/>
              </a:tblGrid>
              <a:tr h="28598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Renda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2914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Até 1,5 SM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145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21,5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28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1,5 a 3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127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18,8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2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3 a 4,5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108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16,0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307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4,5 a 6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69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10,2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201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6 a 10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16,2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53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De 10 a 30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14,1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28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Acima de 30 SM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3,1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244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349831" y="6488668"/>
            <a:ext cx="190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52287"/>
              </p:ext>
            </p:extLst>
          </p:nvPr>
        </p:nvGraphicFramePr>
        <p:xfrm>
          <a:off x="376518" y="1284313"/>
          <a:ext cx="9372600" cy="5076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36590"/>
                <a:gridCol w="1747434"/>
                <a:gridCol w="1588576"/>
              </a:tblGrid>
              <a:tr h="5898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2"/>
                          </a:solidFill>
                          <a:effectLst/>
                        </a:rPr>
                        <a:t>Situação Financeira</a:t>
                      </a:r>
                      <a:endParaRPr lang="pt-BR" sz="2000" b="1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734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Não tenho renda e meus gastos financiados por </a:t>
                      </a:r>
                      <a:r>
                        <a:rPr lang="pt-BR" sz="2000" b="0" dirty="0" err="1">
                          <a:solidFill>
                            <a:schemeClr val="tx2"/>
                          </a:solidFill>
                          <a:effectLst/>
                        </a:rPr>
                        <a:t>prog</a:t>
                      </a: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pt-BR" sz="2000" b="0" dirty="0" err="1">
                          <a:solidFill>
                            <a:schemeClr val="tx2"/>
                          </a:solidFill>
                          <a:effectLst/>
                        </a:rPr>
                        <a:t>Gov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7,0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7722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Não tenho renda e gastos são financiados pela família ou outras pessoas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271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rgbClr val="FF0000"/>
                          </a:solidFill>
                          <a:effectLst/>
                        </a:rPr>
                        <a:t>40,2</a:t>
                      </a:r>
                      <a:endParaRPr lang="pt-BR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734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 smtClean="0">
                          <a:solidFill>
                            <a:schemeClr val="tx2"/>
                          </a:solidFill>
                          <a:effectLst/>
                        </a:rPr>
                        <a:t>Tenho </a:t>
                      </a: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renda, mas recebo ajuda da família ou </a:t>
                      </a:r>
                      <a:r>
                        <a:rPr lang="pt-BR" sz="2000" b="0" dirty="0" smtClean="0">
                          <a:solidFill>
                            <a:schemeClr val="tx2"/>
                          </a:solidFill>
                          <a:effectLst/>
                        </a:rPr>
                        <a:t>de outras </a:t>
                      </a: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pessoas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214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31,8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734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Tenho renda e não preciso de ajuda para </a:t>
                      </a:r>
                      <a:r>
                        <a:rPr lang="pt-BR" sz="2000" b="0" dirty="0" smtClean="0">
                          <a:solidFill>
                            <a:schemeClr val="tx2"/>
                          </a:solidFill>
                          <a:effectLst/>
                        </a:rPr>
                        <a:t>financiar </a:t>
                      </a: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gastos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5,3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572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Tenho renda e contribuo para sustento da família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70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10,4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572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Sou principal responsável pelo sustento da família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5,3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671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b="0" dirty="0">
                          <a:solidFill>
                            <a:schemeClr val="tx2"/>
                          </a:solidFill>
                          <a:effectLst/>
                        </a:rPr>
                        <a:t>Total</a:t>
                      </a:r>
                      <a:endParaRPr lang="pt-BR" sz="2000" b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76518" y="484094"/>
            <a:ext cx="9372600" cy="800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Tabela   - Situação financeira - 2017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30804"/>
              </p:ext>
            </p:extLst>
          </p:nvPr>
        </p:nvGraphicFramePr>
        <p:xfrm>
          <a:off x="376519" y="1465731"/>
          <a:ext cx="9359152" cy="33378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27929"/>
                <a:gridCol w="1744926"/>
                <a:gridCol w="1586297"/>
              </a:tblGrid>
              <a:tr h="3930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Situação de Trabalho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507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rgbClr val="FF0000"/>
                          </a:solidFill>
                          <a:effectLst/>
                        </a:rPr>
                        <a:t>Não estou trabalhando</a:t>
                      </a:r>
                      <a:endParaRPr lang="pt-BR" sz="2400" b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</a:rPr>
                        <a:t>368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</a:rPr>
                        <a:t>54,6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930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Trabalho eventualmente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7,1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930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Trabalho até 20 horas semanais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8,9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628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Trabalho de 21 a 39 horas semanais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48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7,1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628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Trabalho 40 horas semanais ou mais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22,3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930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b="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49623" y="457200"/>
            <a:ext cx="9386048" cy="954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Tabela    - Situação de trabalho - 2017</a:t>
            </a:r>
          </a:p>
          <a:p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32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4319"/>
              </p:ext>
            </p:extLst>
          </p:nvPr>
        </p:nvGraphicFramePr>
        <p:xfrm>
          <a:off x="497540" y="534580"/>
          <a:ext cx="9170894" cy="2976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8322"/>
                <a:gridCol w="1726286"/>
                <a:gridCol w="1726286"/>
              </a:tblGrid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Tipo Escola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Todo escola pública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266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39,5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Todo escola privada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374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55,5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Todo no exterior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 maior parte em escola pública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1,6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 maior parte em escola privada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2,4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295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Parte no Brasil e parte no exterior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0,9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81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497541" y="134470"/>
            <a:ext cx="9184341" cy="4001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Tabela   - Tipo de escola Ensino médio - 2017 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134558"/>
              </p:ext>
            </p:extLst>
          </p:nvPr>
        </p:nvGraphicFramePr>
        <p:xfrm>
          <a:off x="497542" y="4557338"/>
          <a:ext cx="9184340" cy="1775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19814"/>
                <a:gridCol w="2182263"/>
                <a:gridCol w="2182263"/>
              </a:tblGrid>
              <a:tr h="467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Alguém da Família com Curso Sup.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18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67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Sim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524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rgbClr val="FF0000"/>
                          </a:solidFill>
                          <a:effectLst/>
                        </a:rPr>
                        <a:t>77,7</a:t>
                      </a:r>
                      <a:endParaRPr lang="pt-BR" sz="1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3736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Não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22,3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  <a:tr h="4671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97541" y="4034118"/>
            <a:ext cx="9184341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pt-BR" sz="800" dirty="0"/>
          </a:p>
          <a:p>
            <a:r>
              <a:rPr lang="pt-BR" sz="2000" dirty="0">
                <a:solidFill>
                  <a:schemeClr val="bg1"/>
                </a:solidFill>
              </a:rPr>
              <a:t>Tabela -   Alguém da família com curso superior - </a:t>
            </a:r>
            <a:r>
              <a:rPr lang="pt-BR" sz="2000" dirty="0" smtClean="0">
                <a:solidFill>
                  <a:schemeClr val="bg1"/>
                </a:solidFill>
              </a:rPr>
              <a:t>2017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97540" y="3523129"/>
            <a:ext cx="27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97540" y="6306671"/>
            <a:ext cx="34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3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8688"/>
              </p:ext>
            </p:extLst>
          </p:nvPr>
        </p:nvGraphicFramePr>
        <p:xfrm>
          <a:off x="322729" y="722839"/>
          <a:ext cx="9628094" cy="4520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56681"/>
                <a:gridCol w="1798243"/>
                <a:gridCol w="1873170"/>
              </a:tblGrid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Razão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Abs.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Gratuidade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38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5,6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Preço da mensalidade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Proximidade da </a:t>
                      </a:r>
                      <a:r>
                        <a:rPr lang="pt-BR" sz="2400" dirty="0" smtClean="0">
                          <a:solidFill>
                            <a:schemeClr val="tx1"/>
                          </a:solidFill>
                          <a:effectLst/>
                        </a:rPr>
                        <a:t>residência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1,8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Proximidade do trabalho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Facilidade de acesso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1,5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</a:rPr>
                        <a:t>Qualidade/reputação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</a:rPr>
                        <a:t>427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rgbClr val="FF0000"/>
                          </a:solidFill>
                          <a:effectLst/>
                        </a:rPr>
                        <a:t>63,4</a:t>
                      </a:r>
                      <a:endParaRPr lang="pt-BR" sz="2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263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Foi a única que tive aprovação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>
                          <a:solidFill>
                            <a:schemeClr val="tx1"/>
                          </a:solidFill>
                          <a:effectLst/>
                        </a:rPr>
                        <a:t>5,5</a:t>
                      </a:r>
                      <a:endParaRPr lang="pt-BR" sz="2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475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Possibilidade de bolsa de estudo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79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11,7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Outro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9,9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4142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674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400" dirty="0">
                          <a:solidFill>
                            <a:schemeClr val="tx1"/>
                          </a:solidFill>
                          <a:effectLst/>
                        </a:rPr>
                        <a:t>100,0</a:t>
                      </a:r>
                      <a:endParaRPr lang="pt-BR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22729" y="322729"/>
            <a:ext cx="9641541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Tabela – Principal Razão da escolha da </a:t>
            </a:r>
            <a:r>
              <a:rPr lang="pt-BR" sz="2800" b="1" dirty="0" err="1">
                <a:solidFill>
                  <a:schemeClr val="bg1"/>
                </a:solidFill>
              </a:rPr>
              <a:t>Unicap</a:t>
            </a:r>
            <a:r>
              <a:rPr lang="pt-BR" sz="2800" b="1" dirty="0">
                <a:solidFill>
                  <a:schemeClr val="bg1"/>
                </a:solidFill>
              </a:rPr>
              <a:t> - </a:t>
            </a:r>
            <a:r>
              <a:rPr lang="pt-BR" sz="2800" b="1" dirty="0" smtClean="0">
                <a:solidFill>
                  <a:schemeClr val="bg1"/>
                </a:solidFill>
              </a:rPr>
              <a:t>2017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2729" y="58302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Único Canto Aparado e Arredondado 2"/>
          <p:cNvSpPr/>
          <p:nvPr/>
        </p:nvSpPr>
        <p:spPr>
          <a:xfrm>
            <a:off x="275772" y="0"/>
            <a:ext cx="9231086" cy="1030515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Percepção dos estudantes sobre o curso</a:t>
            </a:r>
            <a:endParaRPr lang="pt-BR" sz="2800" b="1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75772" y="2786744"/>
            <a:ext cx="3106057" cy="1785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rgbClr val="002060"/>
                </a:solidFill>
              </a:rPr>
              <a:t>Questionário: dimensões</a:t>
            </a:r>
            <a:endParaRPr lang="pt-BR" sz="2800" b="1" dirty="0">
              <a:solidFill>
                <a:srgbClr val="002060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4020455" y="1378857"/>
            <a:ext cx="5617031" cy="525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2"/>
                </a:solidFill>
              </a:rPr>
              <a:t>Infraestrutura</a:t>
            </a:r>
          </a:p>
          <a:p>
            <a:pPr algn="just"/>
            <a:endParaRPr lang="pt-BR" sz="24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2"/>
                </a:solidFill>
              </a:rPr>
              <a:t>Organização didático-pedagógica</a:t>
            </a:r>
          </a:p>
          <a:p>
            <a:pPr algn="just"/>
            <a:endParaRPr lang="pt-BR" sz="2400" dirty="0" smtClean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>
                <a:solidFill>
                  <a:schemeClr val="tx2"/>
                </a:solidFill>
              </a:rPr>
              <a:t>Oportunidades de ampliação da formação acadêmica e profissional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7" name="Chave esquerda 6"/>
          <p:cNvSpPr/>
          <p:nvPr/>
        </p:nvSpPr>
        <p:spPr>
          <a:xfrm>
            <a:off x="3497943" y="1378858"/>
            <a:ext cx="653143" cy="5254172"/>
          </a:xfrm>
          <a:prstGeom prst="leftBrac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284869" y="497904"/>
            <a:ext cx="1683669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2" y="1367436"/>
            <a:ext cx="11400785" cy="549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11721" y="314128"/>
            <a:ext cx="1133193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ENADE </a:t>
            </a:r>
            <a:r>
              <a:rPr lang="pt-BR" sz="2400" b="1" dirty="0"/>
              <a:t>2017 – Classificação das questões por grupos de </a:t>
            </a:r>
            <a:r>
              <a:rPr lang="pt-BR" sz="2400" b="1" dirty="0" smtClean="0"/>
              <a:t>escores – Aspectos com escores mais elevados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3598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9" y="622142"/>
            <a:ext cx="11323406" cy="623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35429" y="191256"/>
            <a:ext cx="11221806" cy="4308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pt-BR" sz="2200" dirty="0" smtClean="0"/>
              <a:t>ENADE </a:t>
            </a:r>
            <a:r>
              <a:rPr lang="pt-BR" sz="2200" dirty="0"/>
              <a:t>2017 – Classificação das questões por grupos de </a:t>
            </a:r>
            <a:r>
              <a:rPr lang="pt-BR" sz="2200" dirty="0" smtClean="0"/>
              <a:t>escores – Escores intermediários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11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393371"/>
            <a:ext cx="11422744" cy="4281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48342" y="145143"/>
            <a:ext cx="11422744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ENADE </a:t>
            </a:r>
            <a:r>
              <a:rPr lang="pt-BR" sz="2400" dirty="0"/>
              <a:t>2017 – Classificação das questões por grupos de </a:t>
            </a:r>
            <a:r>
              <a:rPr lang="pt-BR" sz="2400" dirty="0" smtClean="0"/>
              <a:t>escores – aspectos  com menores </a:t>
            </a:r>
            <a:r>
              <a:rPr lang="pt-BR" sz="2400" dirty="0" err="1" smtClean="0"/>
              <a:t>escoresr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085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de cantos arredondados 48"/>
          <p:cNvSpPr/>
          <p:nvPr/>
        </p:nvSpPr>
        <p:spPr>
          <a:xfrm>
            <a:off x="231819" y="1056067"/>
            <a:ext cx="9375819" cy="5112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Analisar a </a:t>
            </a:r>
            <a:r>
              <a:rPr lang="pt-BR" sz="2400" b="1" dirty="0" smtClean="0">
                <a:solidFill>
                  <a:schemeClr val="tx1"/>
                </a:solidFill>
              </a:rPr>
              <a:t>percepção dos estudantes </a:t>
            </a:r>
            <a:r>
              <a:rPr lang="pt-BR" sz="2400" dirty="0" smtClean="0">
                <a:solidFill>
                  <a:schemeClr val="tx1"/>
                </a:solidFill>
              </a:rPr>
              <a:t>da Universidade Católica de Pernambuco – UNICAP sobre o curso, considerando as respostas dadas ao questionário do estudante pelos que se submeteram ao </a:t>
            </a:r>
            <a:r>
              <a:rPr lang="pt-BR" sz="2400" dirty="0" err="1" smtClean="0">
                <a:solidFill>
                  <a:schemeClr val="tx1"/>
                </a:solidFill>
              </a:rPr>
              <a:t>Enade</a:t>
            </a:r>
            <a:r>
              <a:rPr lang="pt-BR" sz="2400" dirty="0" smtClean="0">
                <a:solidFill>
                  <a:schemeClr val="tx1"/>
                </a:solidFill>
              </a:rPr>
              <a:t> em 2017.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Tecer reflexões sobre os fatores intervenientes nos processos avaliativos baseados em tais instrumentos</a:t>
            </a:r>
          </a:p>
          <a:p>
            <a:pPr algn="just"/>
            <a:endParaRPr lang="pt-BR" sz="1200" dirty="0" smtClean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Identificar possibilidades e limitações do questionário como instrumento subsidiário na melhoria dos processos formativos.</a:t>
            </a:r>
          </a:p>
          <a:p>
            <a:pPr algn="just"/>
            <a:endParaRPr lang="pt-BR" sz="1400" dirty="0" smtClean="0">
              <a:solidFill>
                <a:schemeClr val="tx1"/>
              </a:solidFill>
            </a:endParaRPr>
          </a:p>
        </p:txBody>
      </p:sp>
      <p:sp>
        <p:nvSpPr>
          <p:cNvPr id="51" name="Retângulo de cantos arredondados 50"/>
          <p:cNvSpPr/>
          <p:nvPr/>
        </p:nvSpPr>
        <p:spPr>
          <a:xfrm>
            <a:off x="811369" y="193184"/>
            <a:ext cx="2228045" cy="66970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>
                <a:solidFill>
                  <a:schemeClr val="bg1"/>
                </a:solidFill>
              </a:rPr>
              <a:t>Objetivos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58" y="281987"/>
            <a:ext cx="10392228" cy="65760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ixaDeTexto 5"/>
          <p:cNvSpPr txBox="1"/>
          <p:nvPr/>
        </p:nvSpPr>
        <p:spPr>
          <a:xfrm>
            <a:off x="464458" y="-26665"/>
            <a:ext cx="1039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Quadro 1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ENADE 2017 – Classificação das questões por grupos de escores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3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582057" y="1219200"/>
            <a:ext cx="7794172" cy="388982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4000" b="1" dirty="0"/>
              <a:t>O questionário do estudante como elemento subsidiário na avaliação de cursos: possibilidades e limitações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4651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com Único Canto Aparado e Arredondado 1"/>
          <p:cNvSpPr/>
          <p:nvPr/>
        </p:nvSpPr>
        <p:spPr>
          <a:xfrm>
            <a:off x="391883" y="0"/>
            <a:ext cx="9869717" cy="1865575"/>
          </a:xfrm>
          <a:prstGeom prst="snip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2800" b="1" dirty="0" smtClean="0"/>
              <a:t>Questionário do estudante: </a:t>
            </a:r>
            <a:r>
              <a:rPr lang="pt-BR" sz="2800" b="1" dirty="0"/>
              <a:t>oportunidade de o aluno</a:t>
            </a:r>
            <a:r>
              <a:rPr lang="pt-BR" sz="2800" b="1" dirty="0" smtClean="0"/>
              <a:t>, centro do processo educativo, pronunciar-se </a:t>
            </a:r>
            <a:r>
              <a:rPr lang="pt-BR" sz="2800" b="1" dirty="0"/>
              <a:t>e expressar sua apreciação sobre o seu curso</a:t>
            </a:r>
          </a:p>
        </p:txBody>
      </p:sp>
      <p:sp>
        <p:nvSpPr>
          <p:cNvPr id="4" name="Arredondar Retângulo em um Canto Único 3"/>
          <p:cNvSpPr/>
          <p:nvPr/>
        </p:nvSpPr>
        <p:spPr>
          <a:xfrm>
            <a:off x="885372" y="2062070"/>
            <a:ext cx="9173028" cy="260932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tx2"/>
                </a:solidFill>
              </a:rPr>
              <a:t>Assim como as apreciações que fazemos, nas diversas situações do dia-a-dia, sobre o que vemos, ouvimos, fazemos, o que julgamos positivo ou negativo, o que nos agrada ou desagrada, a </a:t>
            </a:r>
            <a:r>
              <a:rPr lang="pt-BR" sz="2400" dirty="0">
                <a:solidFill>
                  <a:schemeClr val="tx2"/>
                </a:solidFill>
              </a:rPr>
              <a:t>percepção do aluno sobre o processo formativo é sempre </a:t>
            </a:r>
            <a:r>
              <a:rPr lang="pt-BR" sz="2400" b="1" dirty="0">
                <a:solidFill>
                  <a:schemeClr val="tx2"/>
                </a:solidFill>
              </a:rPr>
              <a:t>carregada de subjetividade </a:t>
            </a:r>
            <a:r>
              <a:rPr lang="pt-BR" sz="2400" dirty="0">
                <a:solidFill>
                  <a:schemeClr val="tx2"/>
                </a:solidFill>
              </a:rPr>
              <a:t>e nem sempre se baseia em critérios objetivos, homogêneos, consensuais e </a:t>
            </a:r>
            <a:r>
              <a:rPr lang="pt-BR" sz="2400" dirty="0" smtClean="0">
                <a:solidFill>
                  <a:schemeClr val="tx2"/>
                </a:solidFill>
              </a:rPr>
              <a:t>inquestionáveis.</a:t>
            </a:r>
            <a:endParaRPr lang="pt-BR" sz="2400" dirty="0">
              <a:solidFill>
                <a:schemeClr val="tx2"/>
              </a:solidFill>
            </a:endParaRPr>
          </a:p>
        </p:txBody>
      </p:sp>
      <p:sp>
        <p:nvSpPr>
          <p:cNvPr id="6" name="Retângulo com Único Canto Aparado 5"/>
          <p:cNvSpPr/>
          <p:nvPr/>
        </p:nvSpPr>
        <p:spPr>
          <a:xfrm>
            <a:off x="1276061" y="5760719"/>
            <a:ext cx="7841813" cy="52687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solidFill>
                  <a:schemeClr val="accent2">
                    <a:lumMod val="50000"/>
                  </a:schemeClr>
                </a:solidFill>
              </a:rPr>
              <a:t>Percepções variadas do mesmo fenômeno</a:t>
            </a:r>
          </a:p>
        </p:txBody>
      </p:sp>
      <p:sp>
        <p:nvSpPr>
          <p:cNvPr id="3" name="Seta para baixo 2"/>
          <p:cNvSpPr/>
          <p:nvPr/>
        </p:nvSpPr>
        <p:spPr>
          <a:xfrm>
            <a:off x="2162629" y="4971143"/>
            <a:ext cx="957942" cy="537028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baixo 4"/>
          <p:cNvSpPr/>
          <p:nvPr/>
        </p:nvSpPr>
        <p:spPr>
          <a:xfrm>
            <a:off x="6778171" y="4971144"/>
            <a:ext cx="1088571" cy="537027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Único Canto Aparado e Arredondado 2"/>
          <p:cNvSpPr/>
          <p:nvPr/>
        </p:nvSpPr>
        <p:spPr>
          <a:xfrm>
            <a:off x="870857" y="174171"/>
            <a:ext cx="8534400" cy="957943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Fatores intervenientes nos processos avaliativos</a:t>
            </a:r>
            <a:endParaRPr lang="pt-BR" sz="2800" dirty="0"/>
          </a:p>
        </p:txBody>
      </p:sp>
      <p:sp>
        <p:nvSpPr>
          <p:cNvPr id="5" name="Retângulo com Único Canto Aparado e Arredondado 4"/>
          <p:cNvSpPr/>
          <p:nvPr/>
        </p:nvSpPr>
        <p:spPr>
          <a:xfrm>
            <a:off x="435429" y="1389017"/>
            <a:ext cx="9564914" cy="506403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tx2"/>
                </a:solidFill>
              </a:rPr>
              <a:t> Fatores </a:t>
            </a:r>
            <a:r>
              <a:rPr lang="pt-BR" sz="2400" b="1" dirty="0">
                <a:solidFill>
                  <a:schemeClr val="tx2"/>
                </a:solidFill>
              </a:rPr>
              <a:t>ligados ao instrumento </a:t>
            </a:r>
            <a:r>
              <a:rPr lang="pt-BR" sz="2400" dirty="0" smtClean="0">
                <a:solidFill>
                  <a:schemeClr val="tx2"/>
                </a:solidFill>
              </a:rPr>
              <a:t>utilizado (questionário)</a:t>
            </a:r>
          </a:p>
          <a:p>
            <a:pPr algn="just"/>
            <a:endParaRPr lang="pt-BR" sz="2400" dirty="0">
              <a:solidFill>
                <a:schemeClr val="tx2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chemeClr val="tx2"/>
                </a:solidFill>
              </a:rPr>
              <a:t>	Fatores </a:t>
            </a:r>
            <a:r>
              <a:rPr lang="pt-BR" sz="2400" b="1" dirty="0">
                <a:solidFill>
                  <a:schemeClr val="tx2"/>
                </a:solidFill>
              </a:rPr>
              <a:t>ligados ao respondente: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</a:rPr>
              <a:t>relações </a:t>
            </a:r>
            <a:r>
              <a:rPr lang="pt-BR" sz="2400" dirty="0">
                <a:solidFill>
                  <a:schemeClr val="tx2"/>
                </a:solidFill>
              </a:rPr>
              <a:t>que o aluno estabelece com a </a:t>
            </a:r>
            <a:r>
              <a:rPr lang="pt-BR" sz="2400" dirty="0" smtClean="0">
                <a:solidFill>
                  <a:schemeClr val="tx2"/>
                </a:solidFill>
              </a:rPr>
              <a:t>instituição;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</a:rPr>
              <a:t>interesse e disponibilidade para engajamento nas diversas atividades </a:t>
            </a:r>
            <a:r>
              <a:rPr lang="pt-BR" sz="2400" dirty="0" smtClean="0">
                <a:solidFill>
                  <a:schemeClr val="tx2"/>
                </a:solidFill>
              </a:rPr>
              <a:t>promovidas;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</a:rPr>
              <a:t>a leitura que faz da vida </a:t>
            </a:r>
            <a:r>
              <a:rPr lang="pt-BR" sz="2400" dirty="0" smtClean="0">
                <a:solidFill>
                  <a:schemeClr val="tx2"/>
                </a:solidFill>
              </a:rPr>
              <a:t>universitária;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2"/>
                </a:solidFill>
              </a:rPr>
              <a:t>as relações que constrói, ao longo do curso, com professores, gestores, funcionários e com os próprios companheiros de </a:t>
            </a:r>
            <a:r>
              <a:rPr lang="pt-BR" sz="2400" dirty="0" smtClean="0">
                <a:solidFill>
                  <a:schemeClr val="tx2"/>
                </a:solidFill>
              </a:rPr>
              <a:t>jornada;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</a:rPr>
              <a:t>a importância dada ao </a:t>
            </a:r>
            <a:r>
              <a:rPr lang="pt-BR" sz="2400" dirty="0" err="1" smtClean="0">
                <a:solidFill>
                  <a:schemeClr val="tx2"/>
                </a:solidFill>
              </a:rPr>
              <a:t>Enade</a:t>
            </a:r>
            <a:r>
              <a:rPr lang="pt-BR" sz="2400" dirty="0" smtClean="0">
                <a:solidFill>
                  <a:schemeClr val="tx2"/>
                </a:solidFill>
              </a:rPr>
              <a:t> e ao questionário;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/>
                </a:solidFill>
              </a:rPr>
              <a:t>a motivação para a realização do exame.  </a:t>
            </a:r>
          </a:p>
          <a:p>
            <a:pPr algn="just"/>
            <a:endParaRPr lang="pt-BR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2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1248229" y="1407886"/>
            <a:ext cx="8374742" cy="396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Responder a um questionário implica, para o estudante, a dedicação de um tempo e atitude responsiva para ler, compreender e pronunciar-se de forma responsável e criteriosa, </a:t>
            </a:r>
            <a:r>
              <a:rPr lang="pt-BR" sz="2800" b="1" dirty="0">
                <a:solidFill>
                  <a:schemeClr val="accent2">
                    <a:lumMod val="50000"/>
                  </a:schemeClr>
                </a:solidFill>
              </a:rPr>
              <a:t>com a clareza de que o seu pronunciamento fornece subsídios para a melhoria da educação superior e da formação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37711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Único Canto Aparado e Arredondado 2"/>
          <p:cNvSpPr/>
          <p:nvPr/>
        </p:nvSpPr>
        <p:spPr>
          <a:xfrm>
            <a:off x="491319" y="341000"/>
            <a:ext cx="8797825" cy="1064525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Repercussão sobre os </a:t>
            </a:r>
            <a:r>
              <a:rPr lang="pt-BR" sz="3200" dirty="0"/>
              <a:t>professores: </a:t>
            </a:r>
            <a:r>
              <a:rPr lang="pt-BR" sz="3200" dirty="0" smtClean="0"/>
              <a:t>avaliação </a:t>
            </a:r>
            <a:r>
              <a:rPr lang="pt-BR" sz="3200" dirty="0"/>
              <a:t>externa e avaliação </a:t>
            </a:r>
            <a:r>
              <a:rPr lang="pt-BR" sz="3200" dirty="0" smtClean="0"/>
              <a:t>interna </a:t>
            </a:r>
            <a:endParaRPr lang="pt-BR" sz="3200" dirty="0"/>
          </a:p>
        </p:txBody>
      </p:sp>
      <p:sp>
        <p:nvSpPr>
          <p:cNvPr id="4" name="Retângulo com Único Canto Aparado e Arredondado 3"/>
          <p:cNvSpPr/>
          <p:nvPr/>
        </p:nvSpPr>
        <p:spPr>
          <a:xfrm>
            <a:off x="491320" y="1756229"/>
            <a:ext cx="8797824" cy="4339771"/>
          </a:xfrm>
          <a:prstGeom prst="snip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b="1" dirty="0" smtClean="0">
                <a:solidFill>
                  <a:schemeClr val="tx1"/>
                </a:solidFill>
              </a:rPr>
              <a:t>Questionário do </a:t>
            </a:r>
            <a:r>
              <a:rPr lang="pt-BR" sz="2800" b="1" dirty="0" err="1" smtClean="0">
                <a:solidFill>
                  <a:schemeClr val="tx1"/>
                </a:solidFill>
              </a:rPr>
              <a:t>Enade</a:t>
            </a:r>
            <a:r>
              <a:rPr lang="pt-BR" sz="2800" b="1" dirty="0" smtClean="0">
                <a:solidFill>
                  <a:schemeClr val="tx1"/>
                </a:solidFill>
              </a:rPr>
              <a:t> </a:t>
            </a:r>
            <a:r>
              <a:rPr lang="pt-BR" sz="2800" dirty="0" smtClean="0">
                <a:solidFill>
                  <a:schemeClr val="tx1"/>
                </a:solidFill>
              </a:rPr>
              <a:t>– alto ao grau de generalidade (avaliação do curso como um todo) </a:t>
            </a:r>
            <a:r>
              <a:rPr lang="pt-B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chemeClr val="tx1"/>
                </a:solidFill>
              </a:rPr>
              <a:t>baixa repercussão </a:t>
            </a:r>
            <a:endParaRPr lang="pt-BR" sz="2800" dirty="0" smtClean="0">
              <a:solidFill>
                <a:schemeClr val="tx1"/>
              </a:solidFill>
            </a:endParaRP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algn="just"/>
            <a:r>
              <a:rPr lang="pt-BR" sz="2800" b="1" dirty="0" smtClean="0">
                <a:solidFill>
                  <a:schemeClr val="tx1"/>
                </a:solidFill>
              </a:rPr>
              <a:t>Questionários de avaliação interna </a:t>
            </a:r>
            <a:r>
              <a:rPr lang="pt-BR" sz="2800" dirty="0" smtClean="0">
                <a:solidFill>
                  <a:schemeClr val="tx1"/>
                </a:solidFill>
              </a:rPr>
              <a:t>(avaliação geralmente feita por disciplina e com espaço aberto para livre pronunciamento do estudante) </a:t>
            </a:r>
            <a:r>
              <a:rPr lang="pt-BR" sz="2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pt-BR" sz="2800" dirty="0" smtClean="0">
                <a:solidFill>
                  <a:schemeClr val="tx1"/>
                </a:solidFill>
              </a:rPr>
              <a:t> reações adversas de alguns professores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33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Único Canto Aparado e Arredondado 2"/>
          <p:cNvSpPr/>
          <p:nvPr/>
        </p:nvSpPr>
        <p:spPr>
          <a:xfrm>
            <a:off x="354842" y="310433"/>
            <a:ext cx="8360228" cy="972457"/>
          </a:xfrm>
          <a:prstGeom prst="snip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bg1"/>
                </a:solidFill>
              </a:rPr>
              <a:t>Reação dos professores - questionamentos</a:t>
            </a:r>
            <a:endParaRPr lang="pt-BR" sz="2800" b="1" dirty="0">
              <a:solidFill>
                <a:schemeClr val="bg1"/>
              </a:solidFill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354842" y="1282890"/>
            <a:ext cx="8939284" cy="509061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Até que ponto o aluno julga de modo fidedigno a qualidade do processo formativo ?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Até que ponto está habilitado a pronunciar-se sobre: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 a adequabilidade de um currículo,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o domínio de conteúdos pelos professores das diversas disciplinas,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 pertinência do sistema de avaliação da aprendizagem,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 coerência entre os planos de ensino apresentados e as atividades desenvolvidas,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 articulação dos conhecimentos teóricos com a atividade prática,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 pertinência e atualidade das referências bibliográficas?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etc., etc., etc. </a:t>
            </a:r>
          </a:p>
        </p:txBody>
      </p:sp>
    </p:spTree>
    <p:extLst>
      <p:ext uri="{BB962C8B-B14F-4D97-AF65-F5344CB8AC3E}">
        <p14:creationId xmlns:p14="http://schemas.microsoft.com/office/powerpoint/2010/main" val="13781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com Único Canto Aparado e Arredondado 1"/>
          <p:cNvSpPr/>
          <p:nvPr/>
        </p:nvSpPr>
        <p:spPr>
          <a:xfrm>
            <a:off x="246742" y="145143"/>
            <a:ext cx="10711543" cy="754743"/>
          </a:xfrm>
          <a:prstGeom prst="snip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b="1" dirty="0">
                <a:solidFill>
                  <a:schemeClr val="bg1"/>
                </a:solidFill>
              </a:rPr>
              <a:t>Instituições: acertos e desacertos nos encaminhamentos</a:t>
            </a:r>
          </a:p>
        </p:txBody>
      </p:sp>
      <p:sp>
        <p:nvSpPr>
          <p:cNvPr id="3" name="Retângulo com Único Canto Aparado e Arredondado 2"/>
          <p:cNvSpPr/>
          <p:nvPr/>
        </p:nvSpPr>
        <p:spPr>
          <a:xfrm>
            <a:off x="537027" y="1030514"/>
            <a:ext cx="9434287" cy="2394857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Questionários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Sessões para preenchimento do questionário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1"/>
                </a:solidFill>
              </a:rPr>
              <a:t>Pressão </a:t>
            </a:r>
            <a:r>
              <a:rPr lang="pt-BR" sz="2400" dirty="0">
                <a:solidFill>
                  <a:schemeClr val="tx1"/>
                </a:solidFill>
              </a:rPr>
              <a:t>sobre os </a:t>
            </a:r>
            <a:r>
              <a:rPr lang="pt-BR" sz="2400" dirty="0" smtClean="0">
                <a:solidFill>
                  <a:schemeClr val="tx1"/>
                </a:solidFill>
              </a:rPr>
              <a:t>alunos para darem respostas que favoreçam a instituição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</a:rPr>
              <a:t>Alerta quanto aos rebatimentos de um resultado negativo no mercado de trabalho </a:t>
            </a:r>
          </a:p>
        </p:txBody>
      </p:sp>
      <p:sp>
        <p:nvSpPr>
          <p:cNvPr id="8" name="Retângulo com Único Canto Aparado e Arredondado 7"/>
          <p:cNvSpPr/>
          <p:nvPr/>
        </p:nvSpPr>
        <p:spPr>
          <a:xfrm>
            <a:off x="377371" y="3599542"/>
            <a:ext cx="10101944" cy="3018971"/>
          </a:xfrm>
          <a:prstGeom prst="snip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respostas dadas pelos estudantes no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questionário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 questionário do </a:t>
            </a:r>
            <a:r>
              <a:rPr lang="pt-BR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Enade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configuram-se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ótima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 para trabalhar o senso crítico, a postura ética e a responsabilidade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do estudante;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momentos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 problematização da ação educativa e busca </a:t>
            </a:r>
            <a:r>
              <a:rPr lang="pt-BR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aperfeiçoamento.</a:t>
            </a: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5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edondar Retângulo em um Canto Único 3"/>
          <p:cNvSpPr/>
          <p:nvPr/>
        </p:nvSpPr>
        <p:spPr>
          <a:xfrm>
            <a:off x="873457" y="163774"/>
            <a:ext cx="8543498" cy="668740"/>
          </a:xfrm>
          <a:prstGeom prst="round1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bg1"/>
                </a:solidFill>
              </a:rPr>
              <a:t>Considerações</a:t>
            </a:r>
          </a:p>
        </p:txBody>
      </p:sp>
      <p:sp>
        <p:nvSpPr>
          <p:cNvPr id="5" name="Retângulo com Único Canto Aparado e Arredondado 4"/>
          <p:cNvSpPr/>
          <p:nvPr/>
        </p:nvSpPr>
        <p:spPr>
          <a:xfrm>
            <a:off x="232012" y="1119117"/>
            <a:ext cx="9471546" cy="1119116"/>
          </a:xfrm>
          <a:prstGeom prst="snip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Basear </a:t>
            </a:r>
            <a:r>
              <a:rPr lang="pt-BR" sz="2400" dirty="0">
                <a:solidFill>
                  <a:schemeClr val="tx1"/>
                </a:solidFill>
              </a:rPr>
              <a:t>a avaliação de curso unicamente na opinião do aluno, </a:t>
            </a:r>
            <a:r>
              <a:rPr lang="pt-BR" sz="2400" dirty="0" smtClean="0">
                <a:solidFill>
                  <a:schemeClr val="tx1"/>
                </a:solidFill>
              </a:rPr>
              <a:t>não </a:t>
            </a:r>
            <a:r>
              <a:rPr lang="pt-BR" sz="2400" dirty="0">
                <a:solidFill>
                  <a:schemeClr val="tx1"/>
                </a:solidFill>
              </a:rPr>
              <a:t>parece suficiente, quer expressem julgamentos positivos ou negativos. </a:t>
            </a:r>
          </a:p>
        </p:txBody>
      </p:sp>
      <p:sp>
        <p:nvSpPr>
          <p:cNvPr id="8" name="Retângulo com Único Canto Aparado e Arredondado 7"/>
          <p:cNvSpPr/>
          <p:nvPr/>
        </p:nvSpPr>
        <p:spPr>
          <a:xfrm>
            <a:off x="873457" y="3671247"/>
            <a:ext cx="8830101" cy="2811439"/>
          </a:xfrm>
          <a:prstGeom prst="snip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analisar 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a percepção que os próprios estudantes têm do curso </a:t>
            </a:r>
            <a:r>
              <a:rPr lang="pt-BR" sz="2400" b="1" dirty="0">
                <a:solidFill>
                  <a:schemeClr val="bg1"/>
                </a:solidFill>
                <a:latin typeface="Trebuchet MS" panose="020B06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possibilita identificar potencialidades e fragilidades assim como inferir propostas de mudanças no interior dos cursos, particularmente ligadas à revisão de disciplinas/conteúdos, metodologias e bibliografias, subsidiando a melhoria da qualidade acadêmica. 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edondar Retângulo em um Canto Único 8"/>
          <p:cNvSpPr/>
          <p:nvPr/>
        </p:nvSpPr>
        <p:spPr>
          <a:xfrm>
            <a:off x="2674961" y="2483893"/>
            <a:ext cx="4667535" cy="72333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No entanto ...</a:t>
            </a:r>
            <a:endParaRPr lang="pt-B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879565" y="1291771"/>
            <a:ext cx="8462555" cy="4630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	As </a:t>
            </a:r>
            <a:r>
              <a:rPr lang="pt-BR" sz="3200" dirty="0">
                <a:solidFill>
                  <a:schemeClr val="tx1"/>
                </a:solidFill>
              </a:rPr>
              <a:t>informações geradas pela </a:t>
            </a:r>
            <a:r>
              <a:rPr lang="pt-BR" sz="3200" b="1" dirty="0">
                <a:solidFill>
                  <a:schemeClr val="tx1"/>
                </a:solidFill>
              </a:rPr>
              <a:t>diversidade de instrumentos </a:t>
            </a:r>
            <a:r>
              <a:rPr lang="pt-BR" sz="3200" dirty="0">
                <a:solidFill>
                  <a:schemeClr val="tx1"/>
                </a:solidFill>
              </a:rPr>
              <a:t>utilizados nos processos avaliativos servem para que os envolvidos no trabalho educativo busquem formas de superação de </a:t>
            </a:r>
            <a:r>
              <a:rPr lang="pt-BR" sz="3200" dirty="0" smtClean="0">
                <a:solidFill>
                  <a:schemeClr val="tx1"/>
                </a:solidFill>
              </a:rPr>
              <a:t>dificuldades, </a:t>
            </a:r>
            <a:r>
              <a:rPr lang="pt-BR" sz="3200" b="1" dirty="0" smtClean="0">
                <a:solidFill>
                  <a:schemeClr val="tx1"/>
                </a:solidFill>
              </a:rPr>
              <a:t>solidificando o caráter formativo da avaliação. 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76549" y="235131"/>
            <a:ext cx="2403565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Concluindo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7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1150644" y="154545"/>
            <a:ext cx="4103938" cy="113334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Estrutura do texto</a:t>
            </a:r>
            <a:endParaRPr lang="pt-BR" sz="3200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321972" y="1390919"/>
            <a:ext cx="9112313" cy="53060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pPr algn="just"/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pt-BR" sz="2400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pt-BR" sz="2400" dirty="0">
              <a:solidFill>
                <a:schemeClr val="tx1"/>
              </a:solidFill>
            </a:endParaRPr>
          </a:p>
          <a:p>
            <a:pPr algn="just"/>
            <a:r>
              <a:rPr lang="pt-BR" sz="2400" dirty="0" smtClean="0">
                <a:solidFill>
                  <a:schemeClr val="tx1"/>
                </a:solidFill>
              </a:rPr>
              <a:t>	</a:t>
            </a:r>
            <a:r>
              <a:rPr lang="pt-BR" sz="2400" b="1" dirty="0" smtClean="0">
                <a:solidFill>
                  <a:schemeClr val="tx1"/>
                </a:solidFill>
              </a:rPr>
              <a:t>Introdução</a:t>
            </a:r>
          </a:p>
          <a:p>
            <a:pPr algn="just"/>
            <a:endParaRPr lang="pt-BR" sz="24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1. </a:t>
            </a:r>
            <a:r>
              <a:rPr lang="pt-BR" sz="2400" b="1" dirty="0">
                <a:solidFill>
                  <a:schemeClr val="tx1"/>
                </a:solidFill>
              </a:rPr>
              <a:t>Questionário do </a:t>
            </a:r>
            <a:r>
              <a:rPr lang="pt-BR" sz="2400" b="1" dirty="0" smtClean="0">
                <a:solidFill>
                  <a:schemeClr val="tx1"/>
                </a:solidFill>
              </a:rPr>
              <a:t>estudante</a:t>
            </a:r>
            <a:endParaRPr lang="pt-BR" sz="800" b="1" dirty="0" smtClean="0">
              <a:solidFill>
                <a:schemeClr val="tx1"/>
              </a:solidFill>
            </a:endParaRPr>
          </a:p>
          <a:p>
            <a:endParaRPr lang="pt-BR" sz="800" dirty="0" smtClean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1.1 Perfil </a:t>
            </a:r>
            <a:r>
              <a:rPr lang="pt-BR" sz="2400" dirty="0" err="1">
                <a:solidFill>
                  <a:schemeClr val="tx1"/>
                </a:solidFill>
              </a:rPr>
              <a:t>sociodemográfico</a:t>
            </a:r>
            <a:r>
              <a:rPr lang="pt-BR" sz="2400" dirty="0">
                <a:solidFill>
                  <a:schemeClr val="tx1"/>
                </a:solidFill>
              </a:rPr>
              <a:t> dos participantes da UNICAP no </a:t>
            </a:r>
            <a:r>
              <a:rPr lang="pt-BR" sz="2400" dirty="0" err="1">
                <a:solidFill>
                  <a:schemeClr val="tx1"/>
                </a:solidFill>
              </a:rPr>
              <a:t>Enade</a:t>
            </a:r>
            <a:r>
              <a:rPr lang="pt-BR" sz="2400" dirty="0">
                <a:solidFill>
                  <a:schemeClr val="tx1"/>
                </a:solidFill>
              </a:rPr>
              <a:t> 2017 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800" dirty="0">
              <a:solidFill>
                <a:schemeClr val="tx1"/>
              </a:solidFill>
            </a:endParaRPr>
          </a:p>
          <a:p>
            <a:r>
              <a:rPr lang="pt-BR" sz="2400" dirty="0" smtClean="0">
                <a:solidFill>
                  <a:schemeClr val="tx1"/>
                </a:solidFill>
              </a:rPr>
              <a:t>1.2 </a:t>
            </a:r>
            <a:r>
              <a:rPr lang="pt-BR" sz="2400" dirty="0" err="1" smtClean="0">
                <a:solidFill>
                  <a:schemeClr val="tx1"/>
                </a:solidFill>
              </a:rPr>
              <a:t>Enade</a:t>
            </a:r>
            <a:r>
              <a:rPr lang="pt-BR" sz="2400" dirty="0">
                <a:solidFill>
                  <a:schemeClr val="tx1"/>
                </a:solidFill>
              </a:rPr>
              <a:t>: percepção dos concluintes sobre aspectos ligados a sua formação </a:t>
            </a:r>
            <a:endParaRPr lang="pt-BR" sz="2400" dirty="0" smtClean="0">
              <a:solidFill>
                <a:schemeClr val="tx1"/>
              </a:solidFill>
            </a:endParaRPr>
          </a:p>
          <a:p>
            <a:endParaRPr lang="pt-BR" sz="2400" dirty="0">
              <a:solidFill>
                <a:schemeClr val="tx1"/>
              </a:solidFill>
            </a:endParaRPr>
          </a:p>
          <a:p>
            <a:pPr lvl="0"/>
            <a:r>
              <a:rPr lang="pt-BR" sz="2400" dirty="0" smtClean="0">
                <a:solidFill>
                  <a:schemeClr val="tx1"/>
                </a:solidFill>
              </a:rPr>
              <a:t>2. </a:t>
            </a:r>
            <a:r>
              <a:rPr lang="pt-BR" sz="2400" b="1" dirty="0" smtClean="0">
                <a:solidFill>
                  <a:schemeClr val="tx1"/>
                </a:solidFill>
              </a:rPr>
              <a:t>O </a:t>
            </a:r>
            <a:r>
              <a:rPr lang="pt-BR" sz="2400" b="1" dirty="0">
                <a:solidFill>
                  <a:schemeClr val="tx1"/>
                </a:solidFill>
              </a:rPr>
              <a:t>questionário do estudante como elemento subsidiário na avaliação de cursos: possibilidades e </a:t>
            </a:r>
            <a:r>
              <a:rPr lang="pt-BR" sz="2400" b="1" dirty="0" smtClean="0">
                <a:solidFill>
                  <a:schemeClr val="tx1"/>
                </a:solidFill>
              </a:rPr>
              <a:t>limitações</a:t>
            </a:r>
          </a:p>
          <a:p>
            <a:pPr lvl="0"/>
            <a:endParaRPr lang="pt-BR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 </a:t>
            </a:r>
            <a:r>
              <a:rPr lang="pt-BR" sz="2400" b="1" dirty="0" smtClean="0">
                <a:solidFill>
                  <a:schemeClr val="tx1"/>
                </a:solidFill>
              </a:rPr>
              <a:t>  Considerações </a:t>
            </a:r>
            <a:r>
              <a:rPr lang="pt-BR" sz="2400" b="1" dirty="0">
                <a:solidFill>
                  <a:schemeClr val="tx1"/>
                </a:solidFill>
              </a:rPr>
              <a:t>finais</a:t>
            </a:r>
          </a:p>
          <a:p>
            <a:r>
              <a:rPr lang="pt-BR" sz="2400" dirty="0">
                <a:solidFill>
                  <a:schemeClr val="tx1"/>
                </a:solidFill>
              </a:rPr>
              <a:t> </a:t>
            </a:r>
          </a:p>
          <a:p>
            <a:endParaRPr lang="pt-BR" dirty="0"/>
          </a:p>
          <a:p>
            <a:r>
              <a:rPr lang="pt-BR" dirty="0"/>
              <a:t> </a:t>
            </a:r>
          </a:p>
          <a:p>
            <a:pPr marL="342900" indent="-342900" algn="just">
              <a:buAutoNum type="arabicPeriod"/>
            </a:pPr>
            <a:endParaRPr lang="pt-BR" dirty="0" smtClean="0"/>
          </a:p>
          <a:p>
            <a:pPr marL="342900" indent="-342900" algn="just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8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725714" y="1422400"/>
            <a:ext cx="8694057" cy="4513943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i="1" dirty="0">
                <a:solidFill>
                  <a:schemeClr val="bg1"/>
                </a:solidFill>
              </a:rPr>
              <a:t>A avaliação não é o ato pelo qual A avalia B</a:t>
            </a:r>
            <a:r>
              <a:rPr lang="pt-BR" sz="2800" i="1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pt-BR" sz="2800" i="1" dirty="0" smtClean="0">
                <a:solidFill>
                  <a:schemeClr val="bg1"/>
                </a:solidFill>
              </a:rPr>
              <a:t> </a:t>
            </a:r>
            <a:r>
              <a:rPr lang="pt-BR" sz="2800" i="1" dirty="0">
                <a:solidFill>
                  <a:schemeClr val="bg1"/>
                </a:solidFill>
              </a:rPr>
              <a:t>É o ato por meio do qual A e B avaliam juntos uma prática, seu desenvolvimento, os obstáculos encontrados ou os erros e equívocos por ventura cometidos. Daí seu caráter dialógico. [...] </a:t>
            </a:r>
            <a:endParaRPr lang="pt-BR" sz="2800" i="1" dirty="0" smtClean="0">
              <a:solidFill>
                <a:schemeClr val="bg1"/>
              </a:solidFill>
            </a:endParaRPr>
          </a:p>
          <a:p>
            <a:pPr algn="ctr"/>
            <a:r>
              <a:rPr lang="pt-BR" sz="2800" i="1" dirty="0" smtClean="0">
                <a:solidFill>
                  <a:schemeClr val="bg1"/>
                </a:solidFill>
              </a:rPr>
              <a:t>Neste </a:t>
            </a:r>
            <a:r>
              <a:rPr lang="pt-BR" sz="2800" i="1" dirty="0">
                <a:solidFill>
                  <a:schemeClr val="bg1"/>
                </a:solidFill>
              </a:rPr>
              <a:t>sentido, em lugar de ser um instrumento de fiscalização, a avaliação é a problematização da própria ação </a:t>
            </a:r>
            <a:r>
              <a:rPr lang="pt-BR" sz="2800" dirty="0">
                <a:solidFill>
                  <a:schemeClr val="bg1"/>
                </a:solidFill>
              </a:rPr>
              <a:t>(FREIRE, 1978).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com Canto Diagonal Aparado 1"/>
          <p:cNvSpPr/>
          <p:nvPr/>
        </p:nvSpPr>
        <p:spPr>
          <a:xfrm>
            <a:off x="491909" y="936172"/>
            <a:ext cx="9065708" cy="2975427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Concepção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Elemento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integrante do Sistema Nacional de Avaliação da Educação Superior –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SINAES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Componente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curricular obrigatório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aos cursos de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graduação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Indicador de qualidade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peso significativo no cálculo do </a:t>
            </a:r>
            <a:r>
              <a:rPr lang="pt-BR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CPC).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com Canto Diagonal Aparado 3"/>
          <p:cNvSpPr/>
          <p:nvPr/>
        </p:nvSpPr>
        <p:spPr>
          <a:xfrm>
            <a:off x="412122" y="251138"/>
            <a:ext cx="8950242" cy="502277"/>
          </a:xfrm>
          <a:prstGeom prst="snip2Diag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ENADE: introduzindo o tema</a:t>
            </a:r>
            <a:endParaRPr lang="pt-BR" sz="3200" b="1" dirty="0"/>
          </a:p>
        </p:txBody>
      </p:sp>
      <p:sp>
        <p:nvSpPr>
          <p:cNvPr id="5" name="Retângulo com Canto Diagonal Aparado 4"/>
          <p:cNvSpPr/>
          <p:nvPr/>
        </p:nvSpPr>
        <p:spPr>
          <a:xfrm>
            <a:off x="491909" y="4135795"/>
            <a:ext cx="9065708" cy="2137279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Composição</a:t>
            </a:r>
            <a:endParaRPr lang="pt-BR" sz="28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Prova (conhecimentos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gerais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 conhecimentos específicos)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Questionário</a:t>
            </a:r>
            <a:r>
              <a:rPr lang="pt-BR" sz="28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respondido pelos estudantes antes da realização do </a:t>
            </a:r>
            <a:r>
              <a:rPr lang="pt-BR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exame.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070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79421"/>
              </p:ext>
            </p:extLst>
          </p:nvPr>
        </p:nvGraphicFramePr>
        <p:xfrm>
          <a:off x="-13447" y="923329"/>
          <a:ext cx="12205447" cy="56412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15521"/>
                <a:gridCol w="4438079"/>
                <a:gridCol w="855052"/>
                <a:gridCol w="797674"/>
                <a:gridCol w="1899121"/>
              </a:tblGrid>
              <a:tr h="3934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DIMENSÃO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COMPONENTES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PESOS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FONTE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406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Desempenho dos estudantes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Nota dos Concluintes no ENADE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20%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55%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</a:rPr>
                        <a:t>Enade</a:t>
                      </a:r>
                      <a:endParaRPr lang="pt-B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79200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Nota do Indicador de Diferença entre os Desempenhos Observado e Esperado - IDD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54068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Corpo Docente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Nota de Proporção de Mestres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7,5%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30%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Censo Educação Superior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35406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Nota de Proporção de Doutores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0249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Nota de Regime de Trabalho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7,5%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684740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effectLst/>
                        </a:rPr>
                        <a:t>Nota </a:t>
                      </a:r>
                      <a:r>
                        <a:rPr lang="pt-BR" sz="2000" b="1" dirty="0">
                          <a:effectLst/>
                        </a:rPr>
                        <a:t>referente à Organização Didático-Pedagógica</a:t>
                      </a:r>
                      <a:endParaRPr lang="pt-B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7,5%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</a:rPr>
                        <a:t>15%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2060"/>
                          </a:solidFill>
                          <a:effectLst/>
                        </a:rPr>
                        <a:t>Questionário </a:t>
                      </a:r>
                      <a:r>
                        <a:rPr lang="pt-BR" sz="2000" b="1" dirty="0">
                          <a:solidFill>
                            <a:srgbClr val="002060"/>
                          </a:solidFill>
                          <a:effectLst/>
                        </a:rPr>
                        <a:t>Estudante (42 questões)</a:t>
                      </a:r>
                      <a:endParaRPr lang="pt-BR" sz="2000" b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58989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>
                          <a:effectLst/>
                        </a:rPr>
                        <a:t>Nota referente à Infraestrutura e Instalações Físicas</a:t>
                      </a:r>
                      <a:endParaRPr lang="pt-BR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>
                          <a:effectLst/>
                        </a:rPr>
                        <a:t>5%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593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b="1" dirty="0" smtClean="0">
                          <a:effectLst/>
                        </a:rPr>
                        <a:t>Nota referente às oportunidades de ampliação da formação acadêmica e profissional</a:t>
                      </a:r>
                      <a:endParaRPr lang="pt-BR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200" dirty="0" smtClean="0">
                          <a:effectLst/>
                        </a:rPr>
                        <a:t>2,5%</a:t>
                      </a:r>
                      <a:endParaRPr lang="pt-BR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34258"/>
            <a:ext cx="12192000" cy="7078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altLang="pt-BR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Composição do CPC e pesos das suas dimensões e componentes</a:t>
            </a:r>
            <a:endParaRPr kumimoji="0" lang="pt-BR" altLang="pt-BR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4812" y="4378438"/>
            <a:ext cx="403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 smtClean="0"/>
          </a:p>
          <a:p>
            <a:pPr algn="ctr"/>
            <a:r>
              <a:rPr lang="pt-BR" sz="2000" b="1" dirty="0" smtClean="0">
                <a:solidFill>
                  <a:srgbClr val="002060"/>
                </a:solidFill>
              </a:rPr>
              <a:t>Percepção </a:t>
            </a:r>
            <a:r>
              <a:rPr lang="pt-BR" sz="2000" b="1" dirty="0">
                <a:solidFill>
                  <a:srgbClr val="002060"/>
                </a:solidFill>
              </a:rPr>
              <a:t>Discente </a:t>
            </a:r>
            <a:r>
              <a:rPr lang="pt-BR" sz="2000" b="1" dirty="0" smtClean="0">
                <a:solidFill>
                  <a:srgbClr val="002060"/>
                </a:solidFill>
              </a:rPr>
              <a:t>sobre</a:t>
            </a:r>
          </a:p>
          <a:p>
            <a:pPr algn="ctr"/>
            <a:r>
              <a:rPr lang="pt-BR" sz="2000" b="1" dirty="0" smtClean="0">
                <a:solidFill>
                  <a:srgbClr val="002060"/>
                </a:solidFill>
              </a:rPr>
              <a:t> </a:t>
            </a:r>
            <a:r>
              <a:rPr lang="pt-BR" sz="2000" b="1" dirty="0">
                <a:solidFill>
                  <a:srgbClr val="002060"/>
                </a:solidFill>
              </a:rPr>
              <a:t>as condições do Processo Formativo</a:t>
            </a:r>
            <a:endParaRPr lang="pt-BR" sz="20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8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com Único Canto Aparado e Arredondado 1"/>
          <p:cNvSpPr/>
          <p:nvPr/>
        </p:nvSpPr>
        <p:spPr>
          <a:xfrm>
            <a:off x="342901" y="470647"/>
            <a:ext cx="9022976" cy="672353"/>
          </a:xfrm>
          <a:prstGeom prst="snip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UNICAP: participação no </a:t>
            </a:r>
            <a:r>
              <a:rPr lang="pt-BR" sz="3200" dirty="0" err="1" smtClean="0"/>
              <a:t>Enade</a:t>
            </a:r>
            <a:r>
              <a:rPr lang="pt-BR" sz="3200" dirty="0" smtClean="0"/>
              <a:t> 2017  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2901" y="1511194"/>
            <a:ext cx="92246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Ciências </a:t>
            </a:r>
            <a:r>
              <a:rPr lang="pt-BR" sz="2400" b="1" dirty="0" smtClean="0">
                <a:solidFill>
                  <a:srgbClr val="0070C0"/>
                </a:solidFill>
              </a:rPr>
              <a:t>exatas:</a:t>
            </a:r>
            <a:r>
              <a:rPr lang="pt-BR" sz="24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pt-BR" sz="2400" dirty="0" smtClean="0"/>
              <a:t>Arquitetura </a:t>
            </a:r>
            <a:r>
              <a:rPr lang="pt-BR" sz="2400" dirty="0"/>
              <a:t>e </a:t>
            </a:r>
            <a:r>
              <a:rPr lang="pt-BR" sz="2400" dirty="0" smtClean="0"/>
              <a:t>Urbanismo; </a:t>
            </a:r>
            <a:r>
              <a:rPr lang="pt-BR" sz="2400" dirty="0"/>
              <a:t>Bacharelado em Ciência da </a:t>
            </a:r>
            <a:r>
              <a:rPr lang="pt-BR" sz="2400" dirty="0" smtClean="0"/>
              <a:t>Computação; Licenciatura </a:t>
            </a:r>
            <a:r>
              <a:rPr lang="pt-BR" sz="2400" dirty="0"/>
              <a:t>em </a:t>
            </a:r>
            <a:r>
              <a:rPr lang="pt-BR" sz="2400" dirty="0" smtClean="0"/>
              <a:t>Matemática; </a:t>
            </a:r>
            <a:r>
              <a:rPr lang="pt-BR" sz="2400" dirty="0"/>
              <a:t>Engenharia </a:t>
            </a:r>
            <a:r>
              <a:rPr lang="pt-BR" sz="2400" dirty="0" smtClean="0"/>
              <a:t>Civil; </a:t>
            </a:r>
            <a:r>
              <a:rPr lang="pt-BR" sz="2400" dirty="0"/>
              <a:t>Engenharia Química e Engenharia </a:t>
            </a:r>
            <a:r>
              <a:rPr lang="pt-BR" sz="2400" dirty="0" smtClean="0"/>
              <a:t>Ambiental</a:t>
            </a:r>
          </a:p>
          <a:p>
            <a:endParaRPr lang="pt-BR" sz="800" dirty="0"/>
          </a:p>
          <a:p>
            <a:r>
              <a:rPr lang="pt-BR" sz="2400" b="1" dirty="0" smtClean="0">
                <a:solidFill>
                  <a:srgbClr val="0070C0"/>
                </a:solidFill>
              </a:rPr>
              <a:t>Bacharelados: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Ciências Biológicas e Filosofia</a:t>
            </a:r>
          </a:p>
          <a:p>
            <a:endParaRPr lang="pt-BR" sz="800" dirty="0"/>
          </a:p>
          <a:p>
            <a:pPr algn="just"/>
            <a:r>
              <a:rPr lang="pt-BR" sz="2400" b="1" dirty="0" smtClean="0">
                <a:solidFill>
                  <a:srgbClr val="0070C0"/>
                </a:solidFill>
              </a:rPr>
              <a:t>Licenciaturas:</a:t>
            </a:r>
            <a:r>
              <a:rPr lang="pt-BR" sz="2400" b="1" dirty="0" smtClean="0"/>
              <a:t> </a:t>
            </a:r>
          </a:p>
          <a:p>
            <a:pPr algn="just"/>
            <a:r>
              <a:rPr lang="pt-BR" sz="2400" dirty="0" smtClean="0"/>
              <a:t>Matemática; Letras </a:t>
            </a:r>
            <a:r>
              <a:rPr lang="pt-BR" sz="2400" dirty="0"/>
              <a:t>–Português e </a:t>
            </a:r>
            <a:r>
              <a:rPr lang="pt-BR" sz="2400" dirty="0" smtClean="0"/>
              <a:t>Inglês; Letras </a:t>
            </a:r>
            <a:r>
              <a:rPr lang="pt-BR" sz="2400" dirty="0"/>
              <a:t>– Português e </a:t>
            </a:r>
            <a:r>
              <a:rPr lang="pt-BR" sz="2400" dirty="0" smtClean="0"/>
              <a:t>Espanhol; Física; Química; Ciências Biológicas; Pedagogia; História e Filosofia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566057" y="5820229"/>
            <a:ext cx="428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Total: 16 cursos</a:t>
            </a: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86844"/>
              </p:ext>
            </p:extLst>
          </p:nvPr>
        </p:nvGraphicFramePr>
        <p:xfrm>
          <a:off x="275772" y="636470"/>
          <a:ext cx="11208016" cy="5750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16129"/>
                <a:gridCol w="1319671"/>
                <a:gridCol w="1523194"/>
                <a:gridCol w="1523194"/>
                <a:gridCol w="825828"/>
              </a:tblGrid>
              <a:tr h="30731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Curso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ENADE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CPC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4031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 Contínuo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Faixa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 Contínuo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Faixa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ARQUITETURA E URBANISMO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2,927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2,843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MATEMÁTICA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1,438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2,412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852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LETRAS-PORTUGUÊS E INGLÊS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2,836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2,633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82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LETRAS-PORTUGUÊS E </a:t>
                      </a:r>
                      <a:r>
                        <a:rPr lang="pt-BR" sz="2000" dirty="0" smtClean="0">
                          <a:solidFill>
                            <a:schemeClr val="tx1"/>
                          </a:solidFill>
                          <a:effectLst/>
                        </a:rPr>
                        <a:t>ESPANHOL (LICENCIATURA</a:t>
                      </a: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2,292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2,676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FÍSICA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2,604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2,845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QUÍMICA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1,438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2,161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CIÊNCIAS BIOLÓGICAS (BACHARELADO)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1,334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1,591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CIÊNCIAS BIOLÓGICAS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2,323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2,761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PEDAGOGIA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1,912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2,161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HISTÓRIA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2,695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2,899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FILOSOFIA (BACHARELADO)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2,313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2,854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FILOSOFIA (LICENCIATURA)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2,624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2,915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CIÊNCIA DA COMPUTAÇÃO (BACHARELADO)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2,582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2,689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ENGENHARIA CIVIL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1,736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2,445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ENGENHARIA QUÍMICA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1,487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2,609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  <a:tr h="30731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ENGENHARIA AMBIENTAL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>
                          <a:solidFill>
                            <a:schemeClr val="tx1"/>
                          </a:solidFill>
                          <a:effectLst/>
                        </a:rPr>
                        <a:t>2,080</a:t>
                      </a:r>
                      <a:endParaRPr lang="pt-BR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2,393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pt-BR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416859" y="174811"/>
            <a:ext cx="11120717" cy="4616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Tabela </a:t>
            </a:r>
            <a:r>
              <a:rPr lang="pt-BR" altLang="pt-BR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pt-BR" altLang="pt-BR" sz="2400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pt-BR" altLang="pt-BR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Notas do ENADE e CPC, cont</a:t>
            </a:r>
            <a:r>
              <a:rPr lang="pt-BR" altLang="pt-BR" sz="2400" dirty="0">
                <a:solidFill>
                  <a:schemeClr val="bg1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pt-BR" altLang="pt-BR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nuas e por faixa, segundo cursos, 2017</a:t>
            </a:r>
            <a:r>
              <a:rPr lang="pt-BR" altLang="pt-BR" sz="2400" dirty="0" smtClean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5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40882" y="30778"/>
            <a:ext cx="12051117" cy="769441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Tabela 1 – Nota padronizada dos indicadores componentes do CPC, segundo cursos da UNICAP participantes do </a:t>
            </a:r>
            <a:r>
              <a:rPr kumimoji="0" lang="pt-BR" altLang="pt-BR" sz="22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Enade</a:t>
            </a: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2017</a:t>
            </a:r>
            <a:endParaRPr kumimoji="0" lang="pt-BR" altLang="pt-BR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0883" y="6450037"/>
            <a:ext cx="1716053" cy="37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Fonte: INEP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686971" y="4972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824686" y="866545"/>
            <a:ext cx="3367314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5" name="Imagem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3" y="790238"/>
            <a:ext cx="11802587" cy="56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391886" y="573315"/>
            <a:ext cx="8969828" cy="628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just">
              <a:lnSpc>
                <a:spcPct val="150000"/>
              </a:lnSpc>
            </a:pPr>
            <a:r>
              <a:rPr lang="pt-BR" sz="4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Questionário do estudante</a:t>
            </a:r>
          </a:p>
          <a:p>
            <a:pPr lvl="1" algn="just">
              <a:lnSpc>
                <a:spcPct val="150000"/>
              </a:lnSpc>
            </a:pPr>
            <a:endParaRPr lang="pt-BR" sz="1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Perfil </a:t>
            </a:r>
            <a:r>
              <a:rPr lang="pt-BR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sociodemográfico</a:t>
            </a: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participantes da UNICAP no </a:t>
            </a:r>
            <a:r>
              <a:rPr lang="pt-BR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Enade</a:t>
            </a:r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2017 </a:t>
            </a:r>
            <a:endParaRPr lang="pt-BR" sz="28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pt-BR" sz="14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Percepção dos alunos sobre os cursos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3057</TotalTime>
  <Words>1622</Words>
  <Application>Microsoft Office PowerPoint</Application>
  <PresentationFormat>Widescreen</PresentationFormat>
  <Paragraphs>519</Paragraphs>
  <Slides>30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fsantos</dc:creator>
  <cp:lastModifiedBy>Maria Helena Costa Carvalho</cp:lastModifiedBy>
  <cp:revision>123</cp:revision>
  <dcterms:created xsi:type="dcterms:W3CDTF">2016-09-28T14:27:53Z</dcterms:created>
  <dcterms:modified xsi:type="dcterms:W3CDTF">2019-09-17T02:02:11Z</dcterms:modified>
</cp:coreProperties>
</file>