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package/2006/relationships/metadata/extended-properties" Target="docProps/app0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3" r:id="rId6"/>
    <p:sldId id="264" r:id="rId7"/>
    <p:sldId id="266" r:id="rId8"/>
    <p:sldId id="267" r:id="rId9"/>
    <p:sldId id="268" r:id="rId10"/>
    <p:sldId id="270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64" d="100"/>
          <a:sy n="164" d="100"/>
        </p:scale>
        <p:origin x="-296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range of </a:t>
            </a:r>
            <a:r>
              <a:rPr lang="en-US" dirty="0" err="1" smtClean="0"/>
              <a:t>missingness</a:t>
            </a:r>
            <a:r>
              <a:rPr lang="en-US" dirty="0" smtClean="0"/>
              <a:t> for race varies across cancer types. For example prostate which has known differences in incidence and outcomes by race, race is missing for 69% of the individuals.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ADMIXTURE provides </a:t>
            </a:r>
            <a:r>
              <a:rPr lang="en-US" i="1" dirty="0" smtClean="0"/>
              <a:t>global</a:t>
            </a:r>
            <a:r>
              <a:rPr lang="en-US" dirty="0" smtClean="0"/>
              <a:t> estimates - “proportion of ancestry from each contributing population, considered as an average over the individual’s entire genome” not </a:t>
            </a:r>
            <a:r>
              <a:rPr lang="en-US" i="1" dirty="0" smtClean="0"/>
              <a:t>local</a:t>
            </a:r>
            <a:r>
              <a:rPr lang="en-US" dirty="0" smtClean="0"/>
              <a:t> estimates - “genome is divided into chromosome segments of definite ancestral origin” . ADMIXTURE uses the same underlying approach as structure. Model-based estimation “estimate ancestry coefficients as the parameters of a statistical model. Algorithmic approaches use techniques from multivariate analysis, chiefly cluster analysis and principal component analysis (PCA), to discover structure within the data in a less parametric way”. EIGENSTRAT is an example of algorithmic estimation. (PMCID: PMC2752134)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5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For those with multiple samples, POP based off blood derived normal &gt; solid tissue normal &gt; primary solid tumor &gt; other. Describe that you estimated probabilities of belonging to each of 5 superpopulations, and spell out abbreviations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blood derived normal &gt; solid tissue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rkeLab/TCGAances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Global ancestry estimation and data repository for the TCGA pan-cancer resource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7425"/>
            <a:ext cx="6400800" cy="13144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latin typeface="Rockwell"/>
                <a:cs typeface="Rockwell"/>
              </a:rPr>
              <a:t>Creed JH, Gerke TA</a:t>
            </a:r>
          </a:p>
        </p:txBody>
      </p:sp>
      <p:pic>
        <p:nvPicPr>
          <p:cNvPr id="5" name="Picture 4" descr="MOFFITT2x4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16" y="4407365"/>
            <a:ext cx="3043473" cy="570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5215" y="4091928"/>
            <a:ext cx="3054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ckwell"/>
                <a:cs typeface="Rockwell"/>
              </a:rPr>
              <a:t>Department of Cancer Epidemiology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5215" y="3908134"/>
            <a:ext cx="3054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ckwell"/>
                <a:cs typeface="Rockwell"/>
              </a:rPr>
              <a:t>Jordan Creed, MPH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9414" y="4268865"/>
            <a:ext cx="244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Rockwell"/>
                <a:cs typeface="Rockwell"/>
              </a:rPr>
              <a:t>jhcreed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Rockwell"/>
              <a:cs typeface="Rockwell"/>
            </a:endParaRPr>
          </a:p>
        </p:txBody>
      </p:sp>
      <p:pic>
        <p:nvPicPr>
          <p:cNvPr id="9" name="Picture 8" descr="GitHub-Mark-64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25" y="4330563"/>
            <a:ext cx="204805" cy="15360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05/02/2019</a:t>
            </a:r>
          </a:p>
        </p:txBody>
      </p:sp>
      <p:pic>
        <p:nvPicPr>
          <p:cNvPr id="11" name="Picture 10" descr="GERK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7" y="64038"/>
            <a:ext cx="811338" cy="7066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168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Appendix Slides</a:t>
            </a:r>
          </a:p>
        </p:txBody>
      </p:sp>
      <p:pic>
        <p:nvPicPr>
          <p:cNvPr id="4" name="Picture 3" descr="Cropped M 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47199"/>
              </p:ext>
            </p:extLst>
          </p:nvPr>
        </p:nvGraphicFramePr>
        <p:xfrm>
          <a:off x="3056087" y="174251"/>
          <a:ext cx="3118791" cy="492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902"/>
                <a:gridCol w="2652889"/>
              </a:tblGrid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Acronym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Full name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LAML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Acute Myeloid Leukemia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ACC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Adrenocortical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 dirty="0">
                          <a:latin typeface="Rockwell"/>
                          <a:cs typeface="Rockwell"/>
                        </a:rPr>
                        <a:t>BLCA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Bladder Urothelial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LGG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Brain Lower Grade Glioma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BRCA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Breast invasive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CESC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Cervical squamous cell carcinoma and endocervical adenocarcinoma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CHOL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Cholangiocarcinoma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LCML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Chronic Myelogenous Leukemia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COAD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Colon adenocarcinoma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CNTL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Controls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ESCA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Esophageal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FPPP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FFPE Pilot Phase II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GBM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Glioblastoma multiforme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HNSC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Head and Neck squamous cell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KICH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Kidney Chromophobe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KIRC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Kidney renal clear cell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KIRP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Kidney renal papillary cell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LIHC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Liver hepatocellular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 dirty="0">
                          <a:latin typeface="Rockwell"/>
                          <a:cs typeface="Rockwell"/>
                        </a:rPr>
                        <a:t>LUAD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Lung adenocarcinoma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 dirty="0">
                          <a:latin typeface="Rockwell"/>
                          <a:cs typeface="Rockwell"/>
                        </a:rPr>
                        <a:t>LUSC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 dirty="0">
                          <a:latin typeface="Rockwell"/>
                          <a:cs typeface="Rockwell"/>
                        </a:rPr>
                        <a:t>Lung squamous cell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DLBC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 dirty="0">
                          <a:latin typeface="Rockwell"/>
                          <a:cs typeface="Rockwell"/>
                        </a:rPr>
                        <a:t>Lymphoid Neoplasm Diffuse Large B-cell Lymphoma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 dirty="0">
                          <a:latin typeface="Rockwell"/>
                          <a:cs typeface="Rockwell"/>
                        </a:rPr>
                        <a:t>MESO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Mesothelioma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MISC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Miscellaneous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OV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 dirty="0">
                          <a:latin typeface="Rockwell"/>
                          <a:cs typeface="Rockwell"/>
                        </a:rPr>
                        <a:t>Ovarian serous cystadenocarcinoma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PAAD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Pancreatic adenocarcinoma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PCPG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Pheochromocytoma and Paraganglioma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PRAD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Prostate adenocarcinoma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READ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Rectum adenocarcinoma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SARC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Sarcoma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SKCM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Skin Cutaneous Melanoma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STAD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Stomach adenocarcinoma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TGCT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Testicular Germ Cell Tumors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THYM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Thymoma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THCA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Thyroid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UCS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Uterine Carcinosarcoma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UCEC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Uterine Corpus Endometrial Carcinoma</a:t>
                      </a:r>
                    </a:p>
                  </a:txBody>
                  <a:tcPr marT="34290" marB="34290"/>
                </a:tc>
              </a:tr>
              <a:tr h="1257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>
                          <a:latin typeface="Rockwell"/>
                          <a:cs typeface="Rockwell"/>
                        </a:rPr>
                        <a:t>UVM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400" dirty="0">
                          <a:latin typeface="Rockwell"/>
                          <a:cs typeface="Rockwell"/>
                        </a:rPr>
                        <a:t>Uveal Melanoma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4" name="Picture 3" descr="Cropped M 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TCGA can inform biology of health disparities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63477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sz="1800" dirty="0">
                <a:latin typeface="Rockwell"/>
                <a:cs typeface="Rockwell"/>
              </a:rPr>
              <a:t>resource for clinical and -omics profiles from 33 cancer types</a:t>
            </a:r>
          </a:p>
          <a:p>
            <a:pPr lvl="2"/>
            <a:r>
              <a:rPr sz="1800" dirty="0">
                <a:latin typeface="Rockwell"/>
                <a:cs typeface="Rockwell"/>
              </a:rPr>
              <a:t>follow up updated in 2013 and 2016</a:t>
            </a:r>
          </a:p>
          <a:p>
            <a:pPr lvl="2"/>
            <a:r>
              <a:rPr sz="1800" dirty="0">
                <a:latin typeface="Rockwell"/>
                <a:cs typeface="Rockwell"/>
              </a:rPr>
              <a:t>data standardized across tissue types</a:t>
            </a:r>
          </a:p>
          <a:p>
            <a:pPr lvl="1"/>
            <a:r>
              <a:rPr sz="1800" dirty="0">
                <a:latin typeface="Rockwell"/>
                <a:cs typeface="Rockwell"/>
              </a:rPr>
              <a:t>self-reported race missing in 1,323 patients (12.08%)</a:t>
            </a:r>
          </a:p>
          <a:p>
            <a:pPr lvl="1"/>
            <a:r>
              <a:rPr sz="1800" dirty="0">
                <a:latin typeface="Rockwell"/>
                <a:cs typeface="Rockwell"/>
              </a:rPr>
              <a:t>possible misclassification with self-reported race (PMC3681827)</a:t>
            </a:r>
          </a:p>
          <a:p>
            <a:pPr lvl="1"/>
            <a:r>
              <a:rPr sz="1800" dirty="0">
                <a:latin typeface="Rockwell"/>
                <a:cs typeface="Rockwell"/>
              </a:rPr>
              <a:t>opportunity to leverage genomic data to estimate ancestry</a:t>
            </a:r>
          </a:p>
        </p:txBody>
      </p:sp>
      <p:pic>
        <p:nvPicPr>
          <p:cNvPr id="4" name="Picture 3" descr="figures/pancancer_cases_number.pdf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3467" y="2774447"/>
            <a:ext cx="4611479" cy="23057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 descr="Cropped M blu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Estimation of ancestry from </a:t>
            </a:r>
            <a:r>
              <a:rPr lang="en-US" dirty="0" smtClean="0">
                <a:latin typeface="Rockwell"/>
                <a:cs typeface="Rockwell"/>
              </a:rPr>
              <a:t/>
            </a:r>
            <a:br>
              <a:rPr lang="en-US" dirty="0" smtClean="0">
                <a:latin typeface="Rockwell"/>
                <a:cs typeface="Rockwell"/>
              </a:rPr>
            </a:br>
            <a:r>
              <a:rPr dirty="0" smtClean="0">
                <a:latin typeface="Rockwell"/>
                <a:cs typeface="Rockwell"/>
              </a:rPr>
              <a:t>TCGA </a:t>
            </a:r>
            <a:r>
              <a:rPr dirty="0">
                <a:latin typeface="Rockwell"/>
                <a:cs typeface="Rockwell"/>
              </a:rPr>
              <a:t>is challenging</a:t>
            </a:r>
          </a:p>
        </p:txBody>
      </p:sp>
      <p:pic>
        <p:nvPicPr>
          <p:cNvPr id="4" name="Picture 3" descr="figures/tissue_upset.pdf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7959" y="1321104"/>
            <a:ext cx="7508713" cy="3754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913" y="1321104"/>
            <a:ext cx="4221887" cy="2300039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sz="1800" dirty="0">
                <a:latin typeface="Rockwell"/>
                <a:cs typeface="Rockwell"/>
              </a:rPr>
              <a:t>controlled data requiring dbGap access</a:t>
            </a:r>
          </a:p>
          <a:p>
            <a:pPr lvl="1"/>
            <a:r>
              <a:rPr sz="1800" dirty="0">
                <a:latin typeface="Rockwell"/>
                <a:cs typeface="Rockwell"/>
              </a:rPr>
              <a:t>hardware/computational demands</a:t>
            </a:r>
          </a:p>
          <a:p>
            <a:pPr lvl="2"/>
            <a:r>
              <a:rPr sz="1800" dirty="0">
                <a:latin typeface="Rockwell"/>
                <a:cs typeface="Rockwell"/>
              </a:rPr>
              <a:t>storage: 546G</a:t>
            </a:r>
          </a:p>
          <a:p>
            <a:pPr lvl="2"/>
            <a:r>
              <a:rPr sz="1800" dirty="0">
                <a:latin typeface="Rockwell"/>
                <a:cs typeface="Rockwell"/>
              </a:rPr>
              <a:t>computational time: over 800 hours run time</a:t>
            </a:r>
          </a:p>
          <a:p>
            <a:pPr lvl="2"/>
            <a:r>
              <a:rPr sz="1800" dirty="0">
                <a:latin typeface="Rockwell"/>
                <a:cs typeface="Rockwell"/>
              </a:rPr>
              <a:t>Model-based global ancestry estimation (ADMIXTURE)</a:t>
            </a:r>
          </a:p>
          <a:p>
            <a:pPr lvl="3"/>
            <a:r>
              <a:rPr sz="1800" dirty="0">
                <a:latin typeface="Rockwell"/>
                <a:cs typeface="Rockwell"/>
              </a:rPr>
              <a:t>1000 Genomes Phase 3 (n=2504) reference</a:t>
            </a:r>
          </a:p>
          <a:p>
            <a:pPr lvl="3"/>
            <a:r>
              <a:rPr sz="1800" dirty="0">
                <a:latin typeface="Rockwell"/>
                <a:cs typeface="Rockwell"/>
              </a:rPr>
              <a:t>over 700,000 variants utilized</a:t>
            </a:r>
          </a:p>
          <a:p>
            <a:pPr lvl="1"/>
            <a:r>
              <a:rPr sz="1800" dirty="0">
                <a:latin typeface="Rockwell"/>
                <a:cs typeface="Rockwell"/>
              </a:rPr>
              <a:t>All available samples from TCGA Legacy Archive (n=22963)</a:t>
            </a:r>
          </a:p>
        </p:txBody>
      </p:sp>
      <p:pic>
        <p:nvPicPr>
          <p:cNvPr id="6" name="Picture 5" descr="Cropped M blu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s/self_vs_ancestry_num.pdf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68058" y="1305988"/>
            <a:ext cx="7427442" cy="37137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Self-reported race vs </a:t>
            </a:r>
            <a:r>
              <a:rPr lang="en-US" dirty="0" smtClean="0">
                <a:latin typeface="Rockwell"/>
                <a:cs typeface="Rockwell"/>
              </a:rPr>
              <a:t/>
            </a:r>
            <a:br>
              <a:rPr lang="en-US" dirty="0" smtClean="0">
                <a:latin typeface="Rockwell"/>
                <a:cs typeface="Rockwell"/>
              </a:rPr>
            </a:br>
            <a:r>
              <a:rPr dirty="0" smtClean="0">
                <a:latin typeface="Rockwell"/>
                <a:cs typeface="Rockwell"/>
              </a:rPr>
              <a:t>dominant </a:t>
            </a:r>
            <a:r>
              <a:rPr dirty="0">
                <a:latin typeface="Rockwell"/>
                <a:cs typeface="Rockwell"/>
              </a:rPr>
              <a:t>ancestry estimate</a:t>
            </a:r>
          </a:p>
        </p:txBody>
      </p:sp>
      <p:pic>
        <p:nvPicPr>
          <p:cNvPr id="5" name="Picture 4" descr="Cropped M blu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AFR and AMR have higher </a:t>
            </a:r>
            <a:r>
              <a:rPr lang="en-US" dirty="0" smtClean="0">
                <a:latin typeface="Rockwell"/>
                <a:cs typeface="Rockwell"/>
              </a:rPr>
              <a:t/>
            </a:r>
            <a:br>
              <a:rPr lang="en-US" dirty="0" smtClean="0">
                <a:latin typeface="Rockwell"/>
                <a:cs typeface="Rockwell"/>
              </a:rPr>
            </a:br>
            <a:r>
              <a:rPr dirty="0" smtClean="0">
                <a:latin typeface="Rockwell"/>
                <a:cs typeface="Rockwell"/>
              </a:rPr>
              <a:t>rates of </a:t>
            </a:r>
            <a:r>
              <a:rPr dirty="0">
                <a:latin typeface="Rockwell"/>
                <a:cs typeface="Rockwell"/>
              </a:rPr>
              <a:t>admixture</a:t>
            </a:r>
          </a:p>
        </p:txBody>
      </p:sp>
      <p:pic>
        <p:nvPicPr>
          <p:cNvPr id="3" name="Picture 1" descr="figures/normal_waterfall_2col_lo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82015" y="1200150"/>
            <a:ext cx="6403778" cy="38336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1038157" y="2676607"/>
            <a:ext cx="6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/>
                <a:cs typeface="Rockwell"/>
              </a:rPr>
              <a:t>EUR</a:t>
            </a:r>
            <a:endParaRPr lang="en-US" dirty="0">
              <a:latin typeface="Rockwell"/>
              <a:cs typeface="Rockwell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4312112" y="1436672"/>
            <a:ext cx="62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/>
                <a:cs typeface="Rockwell"/>
              </a:rPr>
              <a:t>AFR</a:t>
            </a:r>
            <a:endParaRPr lang="en-US" dirty="0">
              <a:latin typeface="Rockwell"/>
              <a:cs typeface="Rockwel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268503" y="2387457"/>
            <a:ext cx="71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/>
                <a:cs typeface="Rockwell"/>
              </a:rPr>
              <a:t>AMR</a:t>
            </a:r>
            <a:endParaRPr lang="en-US" dirty="0"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285200" y="3293054"/>
            <a:ext cx="68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/>
                <a:cs typeface="Rockwell"/>
              </a:rPr>
              <a:t>EAS</a:t>
            </a:r>
            <a:endParaRPr lang="en-US" dirty="0">
              <a:latin typeface="Rockwell"/>
              <a:cs typeface="Rockwell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295608" y="4227621"/>
            <a:ext cx="65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/>
                <a:cs typeface="Rockwell"/>
              </a:rPr>
              <a:t>SAS</a:t>
            </a:r>
            <a:endParaRPr lang="en-US" dirty="0">
              <a:latin typeface="Rockwell"/>
              <a:cs typeface="Rockwell"/>
            </a:endParaRPr>
          </a:p>
        </p:txBody>
      </p:sp>
      <p:pic>
        <p:nvPicPr>
          <p:cNvPr id="10" name="Picture 9" descr="Cropped M blu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Multiple ancestries</a:t>
            </a:r>
          </a:p>
        </p:txBody>
      </p:sp>
      <p:pic>
        <p:nvPicPr>
          <p:cNvPr id="4" name="Picture 3" descr="figures/pop_upset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3020" y="997579"/>
            <a:ext cx="7983779" cy="39918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947" y="1283309"/>
            <a:ext cx="4735907" cy="2103483"/>
          </a:xfrm>
        </p:spPr>
        <p:txBody>
          <a:bodyPr/>
          <a:lstStyle/>
          <a:p>
            <a:pPr marL="457200" lvl="1" indent="0" algn="ctr">
              <a:buNone/>
            </a:pPr>
            <a:r>
              <a:rPr dirty="0">
                <a:latin typeface="Rockwell"/>
                <a:cs typeface="Rockwell"/>
              </a:rPr>
              <a:t>878 (8.09%) paticipant’s dominant population changed between tissue types</a:t>
            </a:r>
          </a:p>
        </p:txBody>
      </p:sp>
      <p:pic>
        <p:nvPicPr>
          <p:cNvPr id="6" name="Picture 5" descr="Cropped M 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Ancestry differences by </a:t>
            </a:r>
            <a:r>
              <a:rPr lang="en-US" dirty="0" smtClean="0">
                <a:latin typeface="Rockwell"/>
                <a:cs typeface="Rockwell"/>
              </a:rPr>
              <a:t/>
            </a:r>
            <a:br>
              <a:rPr lang="en-US" dirty="0" smtClean="0">
                <a:latin typeface="Rockwell"/>
                <a:cs typeface="Rockwell"/>
              </a:rPr>
            </a:br>
            <a:r>
              <a:rPr dirty="0" smtClean="0">
                <a:latin typeface="Rockwell"/>
                <a:cs typeface="Rockwell"/>
              </a:rPr>
              <a:t>cancer </a:t>
            </a:r>
            <a:r>
              <a:rPr dirty="0">
                <a:latin typeface="Rockwell"/>
                <a:cs typeface="Rockwell"/>
              </a:rPr>
              <a:t>type</a:t>
            </a:r>
          </a:p>
        </p:txBody>
      </p:sp>
      <p:pic>
        <p:nvPicPr>
          <p:cNvPr id="5" name="Picture 4" descr="Cropped M 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  <p:pic>
        <p:nvPicPr>
          <p:cNvPr id="4" name="Picture 3" descr="blood_vs_tumor_by_tissue_lo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14" y="1247368"/>
            <a:ext cx="5472498" cy="38961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Ancestry differences vs mutational burden</a:t>
            </a:r>
          </a:p>
        </p:txBody>
      </p:sp>
      <p:pic>
        <p:nvPicPr>
          <p:cNvPr id="5" name="Picture 4" descr="Cropped M 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  <p:pic>
        <p:nvPicPr>
          <p:cNvPr id="4" name="Picture 3" descr="difference_vs_mutational_burde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42" y="1171768"/>
            <a:ext cx="5504000" cy="39185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Rockwell"/>
                <a:cs typeface="Rockwell"/>
              </a:rPr>
              <a:t>Accessing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>
                <a:latin typeface="Rockwell"/>
                <a:cs typeface="Rockwell"/>
              </a:rPr>
              <a:t>Available at : </a:t>
            </a:r>
            <a:r>
              <a:rPr sz="1800" dirty="0">
                <a:latin typeface="Rockwell"/>
                <a:cs typeface="Rockwell"/>
                <a:hlinkClick r:id="rId2"/>
              </a:rPr>
              <a:t>https://github.com/GerkeLab/TCGAancestry</a:t>
            </a:r>
          </a:p>
          <a:p>
            <a:pPr lvl="1"/>
            <a:r>
              <a:rPr sz="1800" dirty="0">
                <a:latin typeface="Rockwell"/>
                <a:cs typeface="Rockwell"/>
              </a:rPr>
              <a:t>Free</a:t>
            </a:r>
          </a:p>
          <a:p>
            <a:pPr lvl="1"/>
            <a:r>
              <a:rPr sz="1800" dirty="0">
                <a:latin typeface="Rockwell"/>
                <a:cs typeface="Rockwell"/>
              </a:rPr>
              <a:t>Full access to data as well as code and links to additional resources</a:t>
            </a:r>
          </a:p>
          <a:p>
            <a:pPr lvl="1"/>
            <a:r>
              <a:rPr sz="1800" dirty="0">
                <a:latin typeface="Rockwell"/>
                <a:cs typeface="Rockwell"/>
              </a:rPr>
              <a:t>Easy to download files</a:t>
            </a:r>
          </a:p>
          <a:p>
            <a:pPr lvl="2"/>
            <a:r>
              <a:rPr sz="1800" dirty="0">
                <a:latin typeface="Rockwell"/>
                <a:cs typeface="Rockwell"/>
              </a:rPr>
              <a:t>over 500G genotype data -&gt; 3.5 MB ancestry calls and standard errors</a:t>
            </a:r>
          </a:p>
        </p:txBody>
      </p:sp>
      <p:pic>
        <p:nvPicPr>
          <p:cNvPr id="4" name="Picture 3" descr="figures/github_data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251598"/>
            <a:ext cx="8229600" cy="13430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Cropped M blu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" y="85514"/>
            <a:ext cx="770573" cy="557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576</Words>
  <Application>Microsoft Macintosh PowerPoint</Application>
  <PresentationFormat>On-screen Show (16:9)</PresentationFormat>
  <Paragraphs>124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Global ancestry estimation and data repository for the TCGA pan-cancer resource</vt:lpstr>
      <vt:lpstr>TCGA can inform biology of health disparities research</vt:lpstr>
      <vt:lpstr>Estimation of ancestry from  TCGA is challenging</vt:lpstr>
      <vt:lpstr>Self-reported race vs  dominant ancestry estimate</vt:lpstr>
      <vt:lpstr>AFR and AMR have higher  rates of admixture</vt:lpstr>
      <vt:lpstr>Multiple ancestries</vt:lpstr>
      <vt:lpstr>Ancestry differences by  cancer type</vt:lpstr>
      <vt:lpstr>Ancestry differences vs mutational burden</vt:lpstr>
      <vt:lpstr>Accessing the data</vt:lpstr>
      <vt:lpstr>Appendix Slides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ancestry estimation and data repository for the TCGA pan-cancer resource</dc:title>
  <dc:creator>Creed JH, Gerke TA</dc:creator>
  <cp:keywords/>
  <cp:lastModifiedBy>Jordan Creed</cp:lastModifiedBy>
  <cp:revision>7</cp:revision>
  <dcterms:created xsi:type="dcterms:W3CDTF">2019-04-25T18:11:19Z</dcterms:created>
  <dcterms:modified xsi:type="dcterms:W3CDTF">2019-04-30T16:25:59Z</dcterms:modified>
</cp:coreProperties>
</file>