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2" r:id="rId10"/>
    <p:sldId id="271" r:id="rId11"/>
    <p:sldId id="279" r:id="rId12"/>
    <p:sldId id="280" r:id="rId13"/>
    <p:sldId id="281" r:id="rId14"/>
    <p:sldId id="277" r:id="rId15"/>
    <p:sldId id="273" r:id="rId16"/>
    <p:sldId id="278" r:id="rId17"/>
    <p:sldId id="262" r:id="rId18"/>
    <p:sldId id="263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6" autoAdjust="0"/>
    <p:restoredTop sz="91242" autoAdjust="0"/>
  </p:normalViewPr>
  <p:slideViewPr>
    <p:cSldViewPr snapToObjects="1">
      <p:cViewPr>
        <p:scale>
          <a:sx n="100" d="100"/>
          <a:sy n="100" d="100"/>
        </p:scale>
        <p:origin x="2310" y="198"/>
      </p:cViewPr>
      <p:guideLst>
        <p:guide orient="horz" pos="2159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4. November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4. November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04.11.2019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04.11.2019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Weekly Topic: Grasb the idea of s.o.t.a literature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3021965"/>
            <a:ext cx="4284980" cy="292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05" y="3082290"/>
            <a:ext cx="4342130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m1_1 </a:t>
            </a:r>
            <a:br>
              <a:rPr lang="en-US" dirty="0"/>
            </a:br>
            <a:r>
              <a:rPr lang="en-US" dirty="0" smtClean="0"/>
              <a:t>concept I: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CCN that learns to perform single depth estimation despite the absence of </a:t>
            </a:r>
            <a:r>
              <a:rPr lang="en-US" dirty="0" err="1" smtClean="0"/>
              <a:t>groundtruth</a:t>
            </a:r>
            <a:r>
              <a:rPr lang="en-US" dirty="0" smtClean="0"/>
              <a:t> depth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Fully convolutional architecture inspired by </a:t>
            </a:r>
            <a:r>
              <a:rPr lang="en-US" dirty="0" err="1" smtClean="0"/>
              <a:t>DispNET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Poses monocular depth estimation as an </a:t>
            </a:r>
            <a:r>
              <a:rPr lang="en-US" u="sng" dirty="0" smtClean="0"/>
              <a:t>image reconstruction problem</a:t>
            </a:r>
            <a:endParaRPr lang="en-US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 with added binocular color image instead of using ground truth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learns to predict pixel-level correspondence between pairs of rectified stereo images that have known camera baseline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Training loss that enforces left-right depth consistency inside the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Code available for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Evaluated on KITTI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m1_1 </a:t>
            </a:r>
            <a:br>
              <a:rPr lang="en-US" dirty="0"/>
            </a:br>
            <a:r>
              <a:rPr lang="en-US" dirty="0" smtClean="0"/>
              <a:t>concept II: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676496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Approach: </a:t>
            </a:r>
            <a:r>
              <a:rPr lang="en-US" b="1" u="sng" dirty="0" smtClean="0"/>
              <a:t>novel view synthesis</a:t>
            </a:r>
            <a:r>
              <a:rPr lang="en-US" dirty="0" smtClean="0"/>
              <a:t>: generate the corresponding right view from an input left image by:</a:t>
            </a:r>
            <a:br>
              <a:rPr lang="en-US" dirty="0" smtClean="0"/>
            </a:br>
            <a:r>
              <a:rPr lang="en-US" dirty="0" smtClean="0"/>
              <a:t>combination of the scan line from the left image weighted by the probability of each disparity</a:t>
            </a:r>
            <a:br>
              <a:rPr lang="en-US" dirty="0" smtClean="0"/>
            </a:br>
            <a:r>
              <a:rPr lang="en-US" u="sng" dirty="0" smtClean="0"/>
              <a:t>INTUITION</a:t>
            </a:r>
            <a:r>
              <a:rPr lang="en-US" dirty="0" smtClean="0"/>
              <a:t>: given a calibrated pair of binocular cameras: learn a function that is able to reconstruct one image from the other, based on that we have learned something about the 3D shape of the scene that is being imaged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minimizes photometric loss, disparity smoothness loss and left right consistency loss during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Introduced </a:t>
            </a:r>
            <a:r>
              <a:rPr lang="en-US" b="1" u="sng" dirty="0" smtClean="0"/>
              <a:t>new novel depth estimation </a:t>
            </a:r>
            <a:r>
              <a:rPr lang="en-US" dirty="0" smtClean="0"/>
              <a:t>training loss to train image pairs without requiring supervision in from of </a:t>
            </a:r>
            <a:r>
              <a:rPr lang="en-US" dirty="0" err="1" smtClean="0"/>
              <a:t>groundtruth</a:t>
            </a:r>
            <a:r>
              <a:rPr lang="en-US" dirty="0" smtClean="0"/>
              <a:t> data</a:t>
            </a:r>
          </a:p>
          <a:p>
            <a:pPr marL="0" indent="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1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m1_1 </a:t>
            </a:r>
            <a:br>
              <a:rPr lang="en-US" dirty="0"/>
            </a:br>
            <a:r>
              <a:rPr lang="en-US" dirty="0" smtClean="0"/>
              <a:t>concept III</a:t>
            </a:r>
            <a:r>
              <a:rPr lang="en-US" dirty="0"/>
              <a:t>: novel depth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pPr marL="0" indent="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480080" y="1772400"/>
                <a:ext cx="8676496" cy="4479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0" tIns="45720" rIns="0" bIns="45720" numCol="1" anchor="t" anchorCtr="0" compatLnSpc="1"/>
              <a:lstStyle>
                <a:lvl1pPr marL="179705" indent="-179705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anose="05000000000000000000" pitchFamily="2" charset="2"/>
                  <a:buNone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Tahoma" panose="020B0604030504040204" pitchFamily="34" charset="0"/>
                  </a:defRPr>
                </a:lvl1pPr>
                <a:lvl2pPr marL="179705" indent="-1778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Tahoma" panose="020B0604030504040204" pitchFamily="34" charset="0"/>
                  </a:defRPr>
                </a:lvl2pPr>
                <a:lvl3pPr marL="538480" indent="-187325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  <a:cs typeface="Tahoma" panose="020B0604030504040204" pitchFamily="34" charset="0"/>
                  </a:defRPr>
                </a:lvl3pPr>
                <a:lvl4pPr marL="717550" indent="-173355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Tahoma" panose="020B0604030504040204" pitchFamily="34" charset="0"/>
                  </a:defRPr>
                </a:lvl4pPr>
                <a:lvl5pPr marL="908050" indent="-18923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Tahoma" panose="020B0604030504040204" pitchFamily="34" charset="0"/>
                  </a:defRPr>
                </a:lvl5pPr>
                <a:lvl6pPr marL="1365250" indent="-18923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1822450" indent="-18923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2279650" indent="-18923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2736850" indent="-18923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per-pixel </a:t>
                </a:r>
                <a:r>
                  <a:rPr lang="de-DE" dirty="0" err="1"/>
                  <a:t>scene</a:t>
                </a:r>
                <a:r>
                  <a:rPr lang="de-DE" dirty="0"/>
                  <a:t> </a:t>
                </a:r>
                <a:r>
                  <a:rPr lang="de-DE" dirty="0" err="1" smtClean="0"/>
                  <a:t>depth</a:t>
                </a:r>
                <a:r>
                  <a:rPr lang="de-DE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kern="0" dirty="0" smtClean="0"/>
                  <a:t>Find: </a:t>
                </a:r>
                <a:r>
                  <a:rPr lang="de-DE" b="1" kern="0" dirty="0" err="1" smtClean="0"/>
                  <a:t>Dense</a:t>
                </a:r>
                <a:r>
                  <a:rPr lang="de-DE" b="1" kern="0" dirty="0" smtClean="0"/>
                  <a:t> </a:t>
                </a:r>
                <a:r>
                  <a:rPr lang="de-DE" b="1" kern="0" dirty="0" err="1" smtClean="0"/>
                  <a:t>correspondence</a:t>
                </a:r>
                <a:r>
                  <a:rPr lang="de-DE" b="1" kern="0" dirty="0" smtClean="0"/>
                  <a:t> </a:t>
                </a:r>
                <a:r>
                  <a:rPr lang="de-DE" b="1" kern="0" dirty="0" err="1" smtClean="0"/>
                  <a:t>field</a:t>
                </a:r>
                <a:r>
                  <a:rPr lang="de-DE" b="1" kern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kern="0" dirty="0" smtClean="0"/>
                  <a:t> that when applied to left image would reconstruct the right image (and vice versa)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kern="0" dirty="0" smtClean="0"/>
                  <a:t>Reconstructed image</a:t>
                </a:r>
                <a:r>
                  <a:rPr lang="en-US" kern="0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kern="0" dirty="0"/>
                  <a:t>d</a:t>
                </a:r>
                <a:r>
                  <a:rPr lang="en-US" kern="0" dirty="0"/>
                  <a:t> corresponds </a:t>
                </a:r>
                <a:r>
                  <a:rPr lang="en-US" kern="0" dirty="0" smtClean="0"/>
                  <a:t>to the </a:t>
                </a:r>
                <a:r>
                  <a:rPr lang="en-US" b="1" kern="0" dirty="0"/>
                  <a:t>image disparity </a:t>
                </a:r>
                <a:r>
                  <a:rPr lang="en-US" kern="0" dirty="0"/>
                  <a:t>- a scalar value per pixel that </a:t>
                </a:r>
                <a:r>
                  <a:rPr lang="en-US" kern="0" dirty="0" smtClean="0"/>
                  <a:t>the model will </a:t>
                </a:r>
                <a:r>
                  <a:rPr lang="en-US" kern="0" dirty="0"/>
                  <a:t>learn to predict</a:t>
                </a:r>
                <a:r>
                  <a:rPr lang="en-US" kern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kern="0" dirty="0" smtClean="0"/>
                  <a:t> </a:t>
                </a:r>
                <a:r>
                  <a:rPr lang="en-US" kern="0" dirty="0"/>
                  <a:t>Given the </a:t>
                </a:r>
                <a:r>
                  <a:rPr lang="en-US" b="1" kern="0" dirty="0"/>
                  <a:t>baseline distance b</a:t>
                </a:r>
                <a:r>
                  <a:rPr lang="en-US" kern="0" dirty="0"/>
                  <a:t> between </a:t>
                </a:r>
                <a:r>
                  <a:rPr lang="en-US" kern="0" dirty="0" smtClean="0"/>
                  <a:t>the cameras </a:t>
                </a:r>
                <a:r>
                  <a:rPr lang="en-US" kern="0" dirty="0"/>
                  <a:t>and the camera focal length f, we can then </a:t>
                </a:r>
                <a:r>
                  <a:rPr lang="en-US" kern="0" dirty="0" smtClean="0"/>
                  <a:t>trivially recover </a:t>
                </a:r>
                <a:r>
                  <a:rPr lang="en-US" kern="0" dirty="0"/>
                  <a:t>the </a:t>
                </a:r>
                <a:r>
                  <a:rPr lang="en-US" kern="0" dirty="0" smtClean="0"/>
                  <a:t>depth:       </a:t>
                </a:r>
                <a:br>
                  <a:rPr lang="en-US" kern="0" dirty="0" smtClean="0"/>
                </a:br>
                <a:r>
                  <a:rPr lang="en-US" kern="0" dirty="0" smtClean="0"/>
                  <a:t>from </a:t>
                </a:r>
                <a:r>
                  <a:rPr lang="en-US" kern="0" dirty="0"/>
                  <a:t>the predicted </a:t>
                </a:r>
                <a:r>
                  <a:rPr lang="en-US" kern="0" dirty="0" smtClean="0"/>
                  <a:t>disparity: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kern="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kern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kern="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80" y="1772400"/>
                <a:ext cx="8676496" cy="4479943"/>
              </a:xfrm>
              <a:prstGeom prst="rect">
                <a:avLst/>
              </a:prstGeom>
              <a:blipFill>
                <a:blip r:embed="rId2"/>
                <a:stretch>
                  <a:fillRect l="-1687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9" y="1772400"/>
            <a:ext cx="1152128" cy="4608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041" y="3129533"/>
            <a:ext cx="1323975" cy="3714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4797152"/>
            <a:ext cx="1152128" cy="4608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054028" y="5157192"/>
            <a:ext cx="950020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7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m1_1 </a:t>
            </a:r>
            <a:br>
              <a:rPr lang="en-US" dirty="0"/>
            </a:br>
            <a:r>
              <a:rPr lang="en-US" dirty="0" smtClean="0"/>
              <a:t>concept IV</a:t>
            </a:r>
            <a:r>
              <a:rPr lang="en-US" dirty="0" smtClean="0"/>
              <a:t>: how depth is estimated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pPr marL="0" indent="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80" y="1772400"/>
            <a:ext cx="8676496" cy="44799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6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12400" y="1772400"/>
            <a:ext cx="8676496" cy="44799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6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Network estimates depth by inferring the disparities that warp the left image to match the right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Network generates predicted image with </a:t>
            </a:r>
            <a:r>
              <a:rPr lang="en-US" b="1" kern="0" dirty="0" err="1" smtClean="0"/>
              <a:t>backwarp</a:t>
            </a:r>
            <a:r>
              <a:rPr lang="en-US" b="1" kern="0" dirty="0" smtClean="0"/>
              <a:t> mapping</a:t>
            </a:r>
            <a:r>
              <a:rPr lang="en-US" kern="0" dirty="0" smtClean="0"/>
              <a:t> using </a:t>
            </a:r>
            <a:r>
              <a:rPr lang="en-US" b="1" kern="0" dirty="0" smtClean="0"/>
              <a:t>bilinear sampler</a:t>
            </a:r>
            <a:r>
              <a:rPr lang="en-US" kern="0" dirty="0" smtClean="0"/>
              <a:t> resulting in a fully differentiable image formation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Predict disparity maps for both views by sampling from the opposite input images (avoids artefacts in depth image)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1383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architecture inspired by </a:t>
            </a:r>
            <a:r>
              <a:rPr lang="en-US" b="1" dirty="0" err="1" smtClean="0"/>
              <a:t>DispNET</a:t>
            </a:r>
            <a:r>
              <a:rPr lang="en-US" dirty="0" smtClean="0"/>
              <a:t> </a:t>
            </a:r>
            <a:r>
              <a:rPr lang="en-US" sz="1800" i="1" dirty="0" smtClean="0"/>
              <a:t>(produces correspondence field between two images),</a:t>
            </a:r>
            <a:r>
              <a:rPr lang="en-US" dirty="0"/>
              <a:t/>
            </a:r>
            <a:br>
              <a:rPr lang="en-US" dirty="0"/>
            </a:br>
            <a:r>
              <a:rPr lang="en-US" sz="900" dirty="0"/>
              <a:t>N. Mayer, E. </a:t>
            </a:r>
            <a:r>
              <a:rPr lang="en-US" sz="900" dirty="0" err="1"/>
              <a:t>Ilg</a:t>
            </a:r>
            <a:r>
              <a:rPr lang="en-US" sz="900" dirty="0"/>
              <a:t>, P. </a:t>
            </a:r>
            <a:r>
              <a:rPr lang="en-US" sz="900" dirty="0" err="1"/>
              <a:t>H¨ausser</a:t>
            </a:r>
            <a:r>
              <a:rPr lang="en-US" sz="900" dirty="0"/>
              <a:t>, P. Fischer, D. </a:t>
            </a:r>
            <a:r>
              <a:rPr lang="en-US" sz="900" dirty="0" err="1"/>
              <a:t>Cremers</a:t>
            </a:r>
            <a:r>
              <a:rPr lang="en-US" sz="900" dirty="0"/>
              <a:t>, A. </a:t>
            </a:r>
            <a:r>
              <a:rPr lang="en-US" sz="900" dirty="0" err="1"/>
              <a:t>Dosovitskiy</a:t>
            </a:r>
            <a:r>
              <a:rPr lang="en-US" sz="900" dirty="0"/>
              <a:t>, and T. </a:t>
            </a:r>
            <a:r>
              <a:rPr lang="en-US" sz="900" dirty="0" err="1"/>
              <a:t>Brox</a:t>
            </a:r>
            <a:r>
              <a:rPr lang="en-US" sz="900" dirty="0"/>
              <a:t>. A large dataset to train convolutional networks for disparity, optical flow, and scene flow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Bilinear sampling </a:t>
            </a:r>
            <a:r>
              <a:rPr lang="en-US" dirty="0" smtClean="0">
                <a:sym typeface="+mn-ea"/>
              </a:rPr>
              <a:t>to ensure differentiable training loss -&gt; image </a:t>
            </a:r>
            <a:r>
              <a:rPr lang="en-US" dirty="0">
                <a:sym typeface="+mn-ea"/>
              </a:rPr>
              <a:t>sampler by spatial network transformer,</a:t>
            </a:r>
            <a:br>
              <a:rPr lang="en-US" dirty="0">
                <a:sym typeface="+mn-ea"/>
              </a:rPr>
            </a:br>
            <a:r>
              <a:rPr lang="en-US" sz="900" dirty="0">
                <a:sym typeface="+mn-ea"/>
              </a:rPr>
              <a:t>M. </a:t>
            </a:r>
            <a:r>
              <a:rPr lang="en-US" sz="900" dirty="0" err="1">
                <a:sym typeface="+mn-ea"/>
              </a:rPr>
              <a:t>Jaderberg</a:t>
            </a:r>
            <a:r>
              <a:rPr lang="en-US" sz="900" dirty="0">
                <a:sym typeface="+mn-ea"/>
              </a:rPr>
              <a:t>, K. </a:t>
            </a:r>
            <a:r>
              <a:rPr lang="en-US" sz="900" dirty="0" err="1">
                <a:sym typeface="+mn-ea"/>
              </a:rPr>
              <a:t>Simonyan</a:t>
            </a:r>
            <a:r>
              <a:rPr lang="en-US" sz="900" dirty="0">
                <a:sym typeface="+mn-ea"/>
              </a:rPr>
              <a:t>, A. Zisserman, and K. </a:t>
            </a:r>
            <a:r>
              <a:rPr lang="en-US" sz="900" dirty="0" err="1">
                <a:sym typeface="+mn-ea"/>
              </a:rPr>
              <a:t>Kavukcuoglu</a:t>
            </a:r>
            <a:r>
              <a:rPr lang="en-US" sz="900" dirty="0">
                <a:sym typeface="+mn-ea"/>
              </a:rPr>
              <a:t>. Spatial transformer networks. In NIPS, 2015</a:t>
            </a:r>
            <a:endParaRPr lang="en-US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Encoder Decoder </a:t>
            </a:r>
            <a:r>
              <a:rPr lang="en-US" dirty="0">
                <a:sym typeface="+mn-ea"/>
              </a:rPr>
              <a:t>structure  by </a:t>
            </a:r>
            <a:br>
              <a:rPr lang="en-US" dirty="0">
                <a:sym typeface="+mn-ea"/>
              </a:rPr>
            </a:br>
            <a:r>
              <a:rPr lang="en-US" sz="900" dirty="0">
                <a:sym typeface="+mn-ea"/>
              </a:rPr>
              <a:t>V. </a:t>
            </a:r>
            <a:r>
              <a:rPr lang="en-US" sz="900" dirty="0" err="1">
                <a:sym typeface="+mn-ea"/>
              </a:rPr>
              <a:t>Patraucean</a:t>
            </a:r>
            <a:r>
              <a:rPr lang="en-US" sz="900" dirty="0">
                <a:sym typeface="+mn-ea"/>
              </a:rPr>
              <a:t>, A. </a:t>
            </a:r>
            <a:r>
              <a:rPr lang="en-US" sz="900" dirty="0" err="1">
                <a:sym typeface="+mn-ea"/>
              </a:rPr>
              <a:t>Handa</a:t>
            </a:r>
            <a:r>
              <a:rPr lang="en-US" sz="900" dirty="0">
                <a:sym typeface="+mn-ea"/>
              </a:rPr>
              <a:t>, and R. </a:t>
            </a:r>
            <a:r>
              <a:rPr lang="en-US" sz="900" dirty="0" err="1">
                <a:sym typeface="+mn-ea"/>
              </a:rPr>
              <a:t>Cipolla</a:t>
            </a:r>
            <a:r>
              <a:rPr lang="en-US" sz="900" dirty="0">
                <a:sym typeface="+mn-ea"/>
              </a:rPr>
              <a:t>. </a:t>
            </a:r>
            <a:r>
              <a:rPr lang="en-US" sz="900" dirty="0" err="1">
                <a:sym typeface="+mn-ea"/>
              </a:rPr>
              <a:t>Spatio</a:t>
            </a:r>
            <a:r>
              <a:rPr lang="en-US" sz="900" dirty="0">
                <a:sym typeface="+mn-ea"/>
              </a:rPr>
              <a:t>-temporal video </a:t>
            </a:r>
            <a:r>
              <a:rPr lang="en-US" sz="900" dirty="0" err="1">
                <a:sym typeface="+mn-ea"/>
              </a:rPr>
              <a:t>autoencoder</a:t>
            </a:r>
            <a:r>
              <a:rPr lang="en-US" sz="900" dirty="0">
                <a:sym typeface="+mn-ea"/>
              </a:rPr>
              <a:t> with differentiable memory. </a:t>
            </a:r>
            <a:r>
              <a:rPr lang="en-US" sz="900" dirty="0" err="1">
                <a:sym typeface="+mn-ea"/>
              </a:rPr>
              <a:t>arXiv</a:t>
            </a:r>
            <a:r>
              <a:rPr lang="en-US" sz="900" dirty="0">
                <a:sym typeface="+mn-ea"/>
              </a:rPr>
              <a:t> preprint arXiv:1511.06309, </a:t>
            </a:r>
            <a:r>
              <a:rPr lang="en-US" sz="900" dirty="0" smtClean="0">
                <a:sym typeface="+mn-ea"/>
              </a:rPr>
              <a:t>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Generate </a:t>
            </a:r>
            <a:r>
              <a:rPr lang="en-US" b="1" dirty="0"/>
              <a:t>corresponding right view</a:t>
            </a:r>
            <a:r>
              <a:rPr lang="en-US" dirty="0"/>
              <a:t> from an input left image</a:t>
            </a:r>
            <a:br>
              <a:rPr lang="en-US" dirty="0"/>
            </a:br>
            <a:r>
              <a:rPr lang="en-US" sz="900" dirty="0"/>
              <a:t>J. </a:t>
            </a:r>
            <a:r>
              <a:rPr lang="en-US" sz="900" dirty="0" err="1"/>
              <a:t>Xie</a:t>
            </a:r>
            <a:r>
              <a:rPr lang="en-US" sz="900" dirty="0"/>
              <a:t>, R. </a:t>
            </a:r>
            <a:r>
              <a:rPr lang="en-US" sz="900" dirty="0" err="1"/>
              <a:t>Girshick</a:t>
            </a:r>
            <a:r>
              <a:rPr lang="en-US" sz="900" dirty="0"/>
              <a:t>, and A. </a:t>
            </a:r>
            <a:r>
              <a:rPr lang="en-US" sz="900" dirty="0" err="1"/>
              <a:t>Farhadi</a:t>
            </a:r>
            <a:r>
              <a:rPr lang="en-US" sz="900" dirty="0"/>
              <a:t>. Deep3d: Fully </a:t>
            </a:r>
            <a:r>
              <a:rPr lang="en-US" sz="900" dirty="0" smtClean="0"/>
              <a:t>automatic 2d-to-3d </a:t>
            </a:r>
            <a:r>
              <a:rPr lang="en-US" sz="900" dirty="0"/>
              <a:t>video conversion with deep convolutional </a:t>
            </a:r>
            <a:r>
              <a:rPr lang="en-US" sz="900" dirty="0" smtClean="0"/>
              <a:t>neural networks</a:t>
            </a:r>
            <a:r>
              <a:rPr lang="en-US" sz="900" dirty="0"/>
              <a:t>. In ECCV, 2016.</a:t>
            </a:r>
            <a:endParaRPr lang="en-US" sz="900" dirty="0" smtClean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</a:t>
            </a:r>
            <a:br>
              <a:rPr lang="en-US"/>
            </a:br>
            <a:r>
              <a:rPr lang="en-US"/>
              <a:t>loss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0" y="1659255"/>
            <a:ext cx="6823710" cy="6502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21635" y="243776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10480" y="237680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146925" y="237680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Shape 718"/>
          <p:cNvSpPr txBox="1"/>
          <p:nvPr/>
        </p:nvSpPr>
        <p:spPr>
          <a:xfrm>
            <a:off x="1448435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1. Appearance Matching Loss</a:t>
            </a:r>
          </a:p>
        </p:txBody>
      </p:sp>
      <p:sp>
        <p:nvSpPr>
          <p:cNvPr id="10" name="Shape 718"/>
          <p:cNvSpPr txBox="1"/>
          <p:nvPr/>
        </p:nvSpPr>
        <p:spPr>
          <a:xfrm>
            <a:off x="3929380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2. Disparity Smoothness Loss</a:t>
            </a:r>
          </a:p>
        </p:txBody>
      </p:sp>
      <p:sp>
        <p:nvSpPr>
          <p:cNvPr id="11" name="Shape 718"/>
          <p:cNvSpPr txBox="1"/>
          <p:nvPr/>
        </p:nvSpPr>
        <p:spPr>
          <a:xfrm>
            <a:off x="6351270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3. Left-Right Disparity Smoothness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m1_1</a:t>
            </a:r>
            <a:br>
              <a:rPr lang="en-US" dirty="0"/>
            </a:br>
            <a:r>
              <a:rPr lang="en-US" dirty="0" smtClean="0"/>
              <a:t>known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relies</a:t>
            </a:r>
            <a:r>
              <a:rPr lang="de-DE" dirty="0" smtClean="0"/>
              <a:t> on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, </a:t>
            </a:r>
            <a:r>
              <a:rPr lang="de-DE" b="1" dirty="0" err="1" smtClean="0"/>
              <a:t>specular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transparent </a:t>
            </a:r>
            <a:r>
              <a:rPr lang="de-DE" b="1" dirty="0" err="1" smtClean="0"/>
              <a:t>surfaces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inconsistent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(</a:t>
            </a:r>
            <a:r>
              <a:rPr lang="de-DE" dirty="0" err="1" smtClean="0"/>
              <a:t>assumes</a:t>
            </a:r>
            <a:r>
              <a:rPr lang="de-DE" dirty="0" smtClean="0"/>
              <a:t> </a:t>
            </a:r>
            <a:r>
              <a:rPr lang="de-DE" dirty="0" err="1" smtClean="0"/>
              <a:t>lambardian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Disparity</a:t>
            </a:r>
            <a:r>
              <a:rPr lang="de-DE" dirty="0" smtClean="0"/>
              <a:t> Error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 smtClean="0"/>
              <a:t>close-by-objects</a:t>
            </a:r>
            <a:r>
              <a:rPr lang="de-DE" b="1" dirty="0" smtClean="0"/>
              <a:t>, </a:t>
            </a:r>
            <a:r>
              <a:rPr lang="de-DE" b="1" dirty="0" err="1" smtClean="0"/>
              <a:t>texture-less</a:t>
            </a:r>
            <a:r>
              <a:rPr lang="de-DE" b="1" dirty="0" smtClean="0"/>
              <a:t> </a:t>
            </a:r>
            <a:r>
              <a:rPr lang="de-DE" b="1" dirty="0" err="1" smtClean="0"/>
              <a:t>regions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occlusion</a:t>
            </a:r>
            <a:r>
              <a:rPr lang="de-DE" b="1" dirty="0" smtClean="0"/>
              <a:t> </a:t>
            </a:r>
            <a:r>
              <a:rPr lang="de-DE" b="1" dirty="0" err="1" smtClean="0"/>
              <a:t>boundaries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86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m1_2 digging into self_ supervised monocular depth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m2_1 Unsupervised Learning of Depth and Ego-Motion from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Superpixel Benchmarks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75" y="2841176"/>
            <a:ext cx="2920980" cy="2920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/>
              </p:cNvPr>
              <p:cNvSpPr txBox="1"/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Clustering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color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proximity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5D </a:t>
                </a:r>
                <a:r>
                  <a:rPr lang="de-DE" dirty="0" err="1"/>
                  <a:t>space</a:t>
                </a:r>
                <a:r>
                  <a:rPr lang="de-DE" dirty="0"/>
                  <a:t> [</a:t>
                </a:r>
                <a:r>
                  <a:rPr lang="de-DE" dirty="0" err="1"/>
                  <a:t>l,a,b,x,y</a:t>
                </a:r>
                <a:r>
                  <a:rPr lang="de-DE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x,y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𝐶𝑜𝑜𝑟𝑑𝑖𝑛𝑎𝑡𝑒𝑠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l,a,b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Color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CIELAB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777" t="-1042" b="-5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8" y="3130779"/>
            <a:ext cx="3028128" cy="253046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0598" y="57012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https://www.researchgate.net/figure/</a:t>
            </a:r>
          </a:p>
          <a:p>
            <a:r>
              <a:rPr lang="de-DE" sz="700" dirty="0"/>
              <a:t>A-digital-image-is-a-2D-array-of-pixels</a:t>
            </a:r>
          </a:p>
          <a:p>
            <a:r>
              <a:rPr lang="de-DE" sz="700" dirty="0"/>
              <a:t>-Each-pixel-is-characterised-by-its-x-y_fig1_221918148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38768" y="580901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</a:t>
            </a:r>
            <a:r>
              <a:rPr lang="de-DE" sz="700" dirty="0" err="1"/>
              <a:t>www.heise.de</a:t>
            </a:r>
            <a:r>
              <a:rPr lang="de-DE" sz="700" dirty="0"/>
              <a:t>/ct/</a:t>
            </a:r>
            <a:r>
              <a:rPr lang="de-DE" sz="700" dirty="0" err="1"/>
              <a:t>imgs</a:t>
            </a:r>
            <a:r>
              <a:rPr lang="de-DE" sz="700" dirty="0"/>
              <a:t>/04/1/4/8/7/2/5/1/Lab-Farbraum-ead9d79b2a394144.jpeg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202864" y="5532111"/>
            <a:ext cx="549750" cy="216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black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202864" y="2941835"/>
            <a:ext cx="608601" cy="15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white</a:t>
            </a:r>
            <a:endParaRPr lang="de-D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/>
              </p:cNvPr>
              <p:cNvSpPr txBox="1"/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dirty="0"/>
                  <a:t> Brightness</a:t>
                </a: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85" t="-6667" r="-223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/>
              </p:cNvPr>
              <p:cNvSpPr txBox="1"/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err="1"/>
                  <a:t>Algorithm</a:t>
                </a:r>
                <a:r>
                  <a:rPr lang="de-DE" b="1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𝑆𝑢𝑝𝑒𝑟𝑝𝑖𝑥𝑒𝑙𝑠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de-DE" dirty="0">
                    <a:ea typeface="Cambria Math" panose="02040503050406030204" pitchFamily="18" charset="0"/>
                  </a:rPr>
                  <a:t>K </a:t>
                </a:r>
                <a:r>
                  <a:rPr lang="de-DE" dirty="0" err="1">
                    <a:ea typeface="Cambria Math" panose="02040503050406030204" pitchFamily="18" charset="0"/>
                  </a:rPr>
                  <a:t>cluster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centers</a:t>
                </a:r>
                <a:r>
                  <a:rPr lang="de-DE" dirty="0">
                    <a:ea typeface="Cambria Math" panose="02040503050406030204" pitchFamily="18" charset="0"/>
                  </a:rPr>
                  <a:t> in </a:t>
                </a:r>
                <a:r>
                  <a:rPr lang="de-DE" dirty="0" err="1">
                    <a:ea typeface="Cambria Math" panose="02040503050406030204" pitchFamily="18" charset="0"/>
                  </a:rPr>
                  <a:t>grid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intervall</a:t>
                </a:r>
                <a:r>
                  <a:rPr lang="de-DE" dirty="0">
                    <a:ea typeface="Cambria Math" panose="02040503050406030204" pitchFamily="18" charset="0"/>
                  </a:rPr>
                  <a:t> S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placed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737" t="-2703" b="-8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/>
              </p:cNvPr>
              <p:cNvSpPr txBox="1"/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/>
              </p:cNvPr>
              <p:cNvSpPr txBox="1"/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𝑃𝑖𝑥𝑒𝑙𝑠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/>
              </p:cNvPr>
              <p:cNvSpPr txBox="1"/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>
                    <a:ea typeface="Cambria Math" panose="02040503050406030204" pitchFamily="18" charset="0"/>
                  </a:rPr>
                  <a:t>3. 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lowest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gradient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</a:t>
                </a:r>
                <a:r>
                  <a:rPr lang="de-DE" b="0" dirty="0" err="1">
                    <a:ea typeface="Cambria Math" panose="02040503050406030204" pitchFamily="18" charset="0"/>
                  </a:rPr>
                  <a:t>ositions</a:t>
                </a:r>
                <a:r>
                  <a:rPr lang="de-DE" b="0" dirty="0">
                    <a:ea typeface="Cambria Math" panose="02040503050406030204" pitchFamily="18" charset="0"/>
                  </a:rPr>
                  <a:t> in 3x3  </a:t>
                </a:r>
              </a:p>
              <a:p>
                <a:r>
                  <a:rPr lang="de-DE" dirty="0" err="1">
                    <a:ea typeface="Cambria Math" panose="02040503050406030204" pitchFamily="18" charset="0"/>
                  </a:rPr>
                  <a:t>neighborhood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741" t="-1923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/>
              </p:cNvPr>
              <p:cNvSpPr txBox="1"/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46" name="Grafik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88" y="1621769"/>
            <a:ext cx="2424142" cy="2432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/>
              </p:cNvPr>
              <p:cNvSpPr txBox="1"/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cxnSp>
        <p:nvCxnSpPr>
          <p:cNvPr id="48" name="Gerade Verbindung mit Pfeil 47"/>
          <p:cNvCxnSpPr/>
          <p:nvPr/>
        </p:nvCxnSpPr>
        <p:spPr>
          <a:xfrm flipV="1">
            <a:off x="5768839" y="3109845"/>
            <a:ext cx="531353" cy="4921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845712" y="1857916"/>
            <a:ext cx="750624" cy="0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7000892" y="137272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/>
              </p:cNvPr>
              <p:cNvSpPr txBox="1"/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55" name="Textfeld 54"/>
          <p:cNvSpPr txBox="1"/>
          <p:nvPr/>
        </p:nvSpPr>
        <p:spPr>
          <a:xfrm>
            <a:off x="6324033" y="411834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= 256x256p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/>
              </p:cNvPr>
              <p:cNvSpPr txBox="1"/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Associate</a:t>
                </a:r>
                <a:r>
                  <a:rPr lang="de-DE" dirty="0"/>
                  <a:t>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superpixel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67" t="-6897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87725" y="1893441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Search </a:t>
            </a:r>
            <a:r>
              <a:rPr lang="de-DE" dirty="0" err="1"/>
              <a:t>area</a:t>
            </a:r>
            <a:r>
              <a:rPr lang="de-DE" dirty="0"/>
              <a:t>: 2S x 2S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/>
              </p:cNvPr>
              <p:cNvSpPr txBox="1"/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/>
              </p:cNvPr>
              <p:cNvSpPr txBox="1"/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/>
              </p:cNvPr>
              <p:cNvSpPr txBox="1"/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𝑙𝑎𝑏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,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b="0" dirty="0"/>
                  <a:t> compactness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blipFill rotWithShape="1">
                <a:blip r:embed="rId5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>
                <a:extLst/>
              </p:cNvPr>
              <p:cNvSpPr/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5.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alculate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averaging</a:t>
                </a:r>
                <a:r>
                  <a:rPr lang="de-DE" dirty="0"/>
                  <a:t> all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/>
                  <a:t>  </a:t>
                </a:r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34" t="-3333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7" name="Rechteck 36"/>
          <p:cNvSpPr/>
          <p:nvPr/>
        </p:nvSpPr>
        <p:spPr>
          <a:xfrm>
            <a:off x="179512" y="395425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6. Repeat 4. &amp; 5. </a:t>
            </a:r>
            <a:r>
              <a:rPr lang="de-DE" dirty="0" err="1"/>
              <a:t>till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threshhold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9" y="4403564"/>
            <a:ext cx="1771401" cy="17480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403564"/>
            <a:ext cx="1771401" cy="174801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15" y="4403564"/>
            <a:ext cx="1771400" cy="176553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89887" y="6177278"/>
            <a:ext cx="6516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www.researchgate.net</a:t>
            </a:r>
            <a:r>
              <a:rPr lang="de-DE" sz="800" dirty="0"/>
              <a:t>/</a:t>
            </a:r>
            <a:r>
              <a:rPr lang="de-DE" sz="800" dirty="0" err="1"/>
              <a:t>figure</a:t>
            </a:r>
            <a:r>
              <a:rPr lang="de-DE" sz="800" dirty="0"/>
              <a:t>/A-cartoon-showing-the-progress-of-the-SLIC-algorithm-for-a-simple-case-The-top-left_fig3_322652376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467995"/>
            <a:ext cx="6642117" cy="838200"/>
          </a:xfrm>
        </p:spPr>
        <p:txBody>
          <a:bodyPr/>
          <a:lstStyle/>
          <a:p>
            <a:r>
              <a:rPr lang="en-US"/>
              <a:t>s2 Learning Superpixels With segmentation aware infinity loss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real time coarse to fine topologically preserving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unsupervised monocular depth estimation with left right consistency</a:t>
            </a:r>
          </a:p>
        </p:txBody>
      </p:sp>
      <p:pic>
        <p:nvPicPr>
          <p:cNvPr id="685" name="Shape 685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04332" y="2945950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 rot="-5400000">
            <a:off x="2101570" y="2815172"/>
            <a:ext cx="1068200" cy="1126975"/>
          </a:xfrm>
          <a:prstGeom prst="flowChartCollate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3"/>
          <a:srcRect l="25612" r="28386"/>
          <a:stretch>
            <a:fillRect/>
          </a:stretch>
        </p:blipFill>
        <p:spPr>
          <a:xfrm>
            <a:off x="3648470" y="2395072"/>
            <a:ext cx="1318563" cy="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5880807" y="3524837"/>
            <a:ext cx="1318550" cy="86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7495957" y="35417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5264282" y="3785510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 txBox="1"/>
          <p:nvPr/>
        </p:nvSpPr>
        <p:spPr>
          <a:xfrm>
            <a:off x="662407" y="2904297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</a:p>
        </p:txBody>
      </p:sp>
      <p:cxnSp>
        <p:nvCxnSpPr>
          <p:cNvPr id="693" name="Shape 693"/>
          <p:cNvCxnSpPr>
            <a:stCxn id="685" idx="3"/>
            <a:endCxn id="687" idx="0"/>
          </p:cNvCxnSpPr>
          <p:nvPr/>
        </p:nvCxnSpPr>
        <p:spPr>
          <a:xfrm>
            <a:off x="1622248" y="3378664"/>
            <a:ext cx="44958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4" name="Shape 694"/>
          <p:cNvCxnSpPr>
            <a:endCxn id="688" idx="1"/>
          </p:cNvCxnSpPr>
          <p:nvPr/>
        </p:nvCxnSpPr>
        <p:spPr>
          <a:xfrm rot="10800000" flipH="1">
            <a:off x="3199070" y="2828420"/>
            <a:ext cx="449400" cy="55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5" name="Shape 695"/>
          <p:cNvCxnSpPr/>
          <p:nvPr/>
        </p:nvCxnSpPr>
        <p:spPr>
          <a:xfrm>
            <a:off x="4967008" y="39376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6" name="Shape 696"/>
          <p:cNvCxnSpPr/>
          <p:nvPr/>
        </p:nvCxnSpPr>
        <p:spPr>
          <a:xfrm>
            <a:off x="5584108" y="39491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7" name="Shape 697"/>
          <p:cNvCxnSpPr>
            <a:endCxn id="691" idx="4"/>
          </p:cNvCxnSpPr>
          <p:nvPr/>
        </p:nvCxnSpPr>
        <p:spPr>
          <a:xfrm rot="10800000">
            <a:off x="5419232" y="4095410"/>
            <a:ext cx="0" cy="405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8" name="Shape 698"/>
          <p:cNvCxnSpPr>
            <a:stCxn id="699" idx="3"/>
          </p:cNvCxnSpPr>
          <p:nvPr/>
        </p:nvCxnSpPr>
        <p:spPr>
          <a:xfrm>
            <a:off x="1622248" y="4497212"/>
            <a:ext cx="38001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99" name="Shape 699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04332" y="406386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Shape 700"/>
          <p:cNvSpPr txBox="1"/>
          <p:nvPr/>
        </p:nvSpPr>
        <p:spPr>
          <a:xfrm>
            <a:off x="662407" y="40554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6238882" y="351638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7854032" y="35248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4006607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3"/>
          <a:srcRect l="25612" r="28386"/>
          <a:stretch>
            <a:fillRect/>
          </a:stretch>
        </p:blipFill>
        <p:spPr>
          <a:xfrm>
            <a:off x="3649632" y="3499322"/>
            <a:ext cx="1318563" cy="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 txBox="1"/>
          <p:nvPr/>
        </p:nvSpPr>
        <p:spPr>
          <a:xfrm>
            <a:off x="4007770" y="349931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</a:p>
        </p:txBody>
      </p:sp>
      <p:cxnSp>
        <p:nvCxnSpPr>
          <p:cNvPr id="706" name="Shape 706"/>
          <p:cNvCxnSpPr>
            <a:stCxn id="687" idx="2"/>
            <a:endCxn id="704" idx="1"/>
          </p:cNvCxnSpPr>
          <p:nvPr/>
        </p:nvCxnSpPr>
        <p:spPr>
          <a:xfrm>
            <a:off x="3199157" y="3378660"/>
            <a:ext cx="450215" cy="55372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707" name="Shape 707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5880957" y="24035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/>
          <p:nvPr/>
        </p:nvSpPr>
        <p:spPr>
          <a:xfrm>
            <a:off x="5264432" y="2664185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09" name="Shape 709"/>
          <p:cNvCxnSpPr/>
          <p:nvPr/>
        </p:nvCxnSpPr>
        <p:spPr>
          <a:xfrm>
            <a:off x="4967158" y="28162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0" name="Shape 710"/>
          <p:cNvCxnSpPr/>
          <p:nvPr/>
        </p:nvCxnSpPr>
        <p:spPr>
          <a:xfrm>
            <a:off x="5584258" y="28277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1" name="Shape 711"/>
          <p:cNvSpPr txBox="1"/>
          <p:nvPr/>
        </p:nvSpPr>
        <p:spPr>
          <a:xfrm>
            <a:off x="6239032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</a:p>
        </p:txBody>
      </p:sp>
      <p:cxnSp>
        <p:nvCxnSpPr>
          <p:cNvPr id="712" name="Shape 712"/>
          <p:cNvCxnSpPr>
            <a:endCxn id="708" idx="0"/>
          </p:cNvCxnSpPr>
          <p:nvPr/>
        </p:nvCxnSpPr>
        <p:spPr>
          <a:xfrm>
            <a:off x="5419382" y="2239685"/>
            <a:ext cx="0" cy="424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3" name="Shape 713"/>
          <p:cNvCxnSpPr/>
          <p:nvPr/>
        </p:nvCxnSpPr>
        <p:spPr>
          <a:xfrm>
            <a:off x="952620" y="2248285"/>
            <a:ext cx="4470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4" name="Shape 714"/>
          <p:cNvCxnSpPr>
            <a:endCxn id="685" idx="0"/>
          </p:cNvCxnSpPr>
          <p:nvPr/>
        </p:nvCxnSpPr>
        <p:spPr>
          <a:xfrm>
            <a:off x="963607" y="2251150"/>
            <a:ext cx="0" cy="694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15" name="Shape 715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7495957" y="2403525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 txBox="1"/>
          <p:nvPr/>
        </p:nvSpPr>
        <p:spPr>
          <a:xfrm>
            <a:off x="7854032" y="238663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17" name="Shape 717"/>
          <p:cNvSpPr/>
          <p:nvPr/>
        </p:nvSpPr>
        <p:spPr>
          <a:xfrm>
            <a:off x="5781070" y="2239811"/>
            <a:ext cx="31545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 txBox="1"/>
          <p:nvPr/>
        </p:nvSpPr>
        <p:spPr>
          <a:xfrm>
            <a:off x="6720295" y="1662888"/>
            <a:ext cx="11367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solidFill>
                  <a:srgbClr val="6AA84F"/>
                </a:solidFill>
              </a:rPr>
              <a:t>Loss</a:t>
            </a:r>
          </a:p>
        </p:txBody>
      </p:sp>
      <p:cxnSp>
        <p:nvCxnSpPr>
          <p:cNvPr id="719" name="Shape 719"/>
          <p:cNvCxnSpPr>
            <a:endCxn id="717" idx="2"/>
          </p:cNvCxnSpPr>
          <p:nvPr/>
        </p:nvCxnSpPr>
        <p:spPr>
          <a:xfrm>
            <a:off x="7358320" y="2239176"/>
            <a:ext cx="0" cy="2337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/>
          <p:nvPr/>
        </p:nvSpPr>
        <p:spPr>
          <a:xfrm>
            <a:off x="3474695" y="2210185"/>
            <a:ext cx="16512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21" name="Shape 721"/>
          <p:cNvCxnSpPr>
            <a:stCxn id="720" idx="3"/>
            <a:endCxn id="720" idx="1"/>
          </p:cNvCxnSpPr>
          <p:nvPr/>
        </p:nvCxnSpPr>
        <p:spPr>
          <a:xfrm flipH="1">
            <a:off x="3474895" y="3378685"/>
            <a:ext cx="16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2" name="Shape 722"/>
          <p:cNvSpPr txBox="1"/>
          <p:nvPr/>
        </p:nvSpPr>
        <p:spPr>
          <a:xfrm>
            <a:off x="3566345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AA84F"/>
                </a:solidFill>
              </a:rPr>
              <a:t>LR Loss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4731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CCCCCC"/>
                </a:solidFill>
              </a:rPr>
              <a:t>Input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CCCCCC"/>
                </a:solidFill>
              </a:rPr>
              <a:t>colors</a:t>
            </a:r>
            <a:endParaRPr lang="en-GB" dirty="0">
              <a:solidFill>
                <a:srgbClr val="CCCCCC"/>
              </a:solidFill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22206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CNN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6238875" y="4997450"/>
            <a:ext cx="960120" cy="389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Output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7760670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Target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4966970" y="4997450"/>
            <a:ext cx="1045210" cy="389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Sampler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3566345" y="4997385"/>
            <a:ext cx="1317338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CCCCCC"/>
                </a:solidFill>
              </a:rPr>
              <a:t>Output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CCCCCC"/>
                </a:solidFill>
              </a:rPr>
              <a:t>disparities</a:t>
            </a:r>
          </a:p>
        </p:txBody>
      </p:sp>
      <p:sp>
        <p:nvSpPr>
          <p:cNvPr id="4" name="Slide Number Placeholder 1"/>
          <p:cNvSpPr>
            <a:spLocks noGrp="1"/>
          </p:cNvSpPr>
          <p:nvPr/>
        </p:nvSpPr>
        <p:spPr>
          <a:xfrm>
            <a:off x="8454677" y="5308376"/>
            <a:ext cx="548700" cy="393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245" y="2386330"/>
            <a:ext cx="0" cy="6997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305" y="2403475"/>
            <a:ext cx="0" cy="17557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22"/>
          <p:cNvSpPr txBox="1"/>
          <p:nvPr/>
        </p:nvSpPr>
        <p:spPr>
          <a:xfrm>
            <a:off x="99880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en-GB" sz="2000" b="1" dirty="0">
                <a:solidFill>
                  <a:schemeClr val="accent2"/>
                </a:solidFill>
              </a:rPr>
              <a:t>used for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 bldLvl="0" animBg="1"/>
      <p:bldP spid="691" grpId="0" bldLvl="0" animBg="1"/>
      <p:bldP spid="692" grpId="0"/>
      <p:bldP spid="700" grpId="0"/>
      <p:bldP spid="701" grpId="0"/>
      <p:bldP spid="702" grpId="0"/>
      <p:bldP spid="703" grpId="0"/>
      <p:bldP spid="705" grpId="0"/>
      <p:bldP spid="708" grpId="0" bldLvl="0" animBg="1"/>
      <p:bldP spid="711" grpId="0"/>
      <p:bldP spid="716" grpId="0"/>
      <p:bldP spid="717" grpId="0" bldLvl="0" animBg="1"/>
      <p:bldP spid="718" grpId="0"/>
      <p:bldP spid="720" grpId="0" bldLvl="0" animBg="1"/>
      <p:bldP spid="722" grpId="0"/>
      <p:bldP spid="723" grpId="0"/>
      <p:bldP spid="724" grpId="0"/>
      <p:bldP spid="725" grpId="0"/>
      <p:bldP spid="726" grpId="0"/>
      <p:bldP spid="727" grpId="0"/>
      <p:bldP spid="72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70029" y="1862614"/>
            <a:ext cx="1766656" cy="1828799"/>
            <a:chOff x="1873188" y="2086573"/>
            <a:chExt cx="1766656" cy="1828799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1873188" y="2086573"/>
              <a:ext cx="230820" cy="1828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387" y="2543772"/>
              <a:ext cx="460158" cy="914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6923" y="2772372"/>
              <a:ext cx="912921" cy="457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7018063" y="1862614"/>
            <a:ext cx="1766656" cy="1828799"/>
            <a:chOff x="4369293" y="1972643"/>
            <a:chExt cx="1766656" cy="1828799"/>
          </a:xfrm>
          <a:solidFill>
            <a:srgbClr val="92D050"/>
          </a:solidFill>
        </p:grpSpPr>
        <p:sp>
          <p:nvSpPr>
            <p:cNvPr id="10" name="Rectangle 9"/>
            <p:cNvSpPr/>
            <p:nvPr/>
          </p:nvSpPr>
          <p:spPr>
            <a:xfrm>
              <a:off x="4369293" y="1972643"/>
              <a:ext cx="230820" cy="1828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1492" y="2429842"/>
              <a:ext cx="460158" cy="914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3028" y="2658442"/>
              <a:ext cx="912921" cy="457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40420" y="403937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Encoder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7984" y="404316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</a:rPr>
              <a:t>Decoder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437775" y="1650324"/>
            <a:ext cx="3067478" cy="769525"/>
            <a:chOff x="5303790" y="242529"/>
            <a:chExt cx="3067478" cy="7695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889779" y="1012054"/>
              <a:ext cx="19458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303790" y="653592"/>
              <a:ext cx="30674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525584" y="24252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Skips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42458" y="3005611"/>
            <a:ext cx="1054592" cy="2740987"/>
            <a:chOff x="7608473" y="1597816"/>
            <a:chExt cx="1054592" cy="274098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765774" y="1597816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0800000">
              <a:off x="7721103" y="1843710"/>
              <a:ext cx="89341" cy="45719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308540" y="1826417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 rot="10800000">
              <a:off x="8262010" y="2072309"/>
              <a:ext cx="86710" cy="9121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616138" y="2282511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10800000">
              <a:off x="8567207" y="2528403"/>
              <a:ext cx="95858" cy="1810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8473" y="325991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C00000"/>
                  </a:solidFill>
                </a:rPr>
                <a:t>Outputs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4738835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CNN (inspired by </a:t>
            </a:r>
            <a:r>
              <a:rPr lang="en-US" dirty="0" err="1" smtClean="0"/>
              <a:t>DispNET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ENCODER DECODER  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(inspired by </a:t>
            </a:r>
            <a:r>
              <a:rPr lang="en-US" dirty="0" err="1" smtClean="0">
                <a:sym typeface="+mn-ea"/>
              </a:rPr>
              <a:t>Shelhamer</a:t>
            </a:r>
            <a:r>
              <a:rPr lang="en-US" dirty="0" smtClean="0">
                <a:sym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composed of two main parts - an encoder (from cnv1 </a:t>
            </a:r>
            <a:r>
              <a:rPr lang="en-US" dirty="0" smtClean="0">
                <a:sym typeface="+mn-ea"/>
              </a:rPr>
              <a:t>to cnv7b</a:t>
            </a:r>
            <a:r>
              <a:rPr lang="en-US" dirty="0">
                <a:sym typeface="+mn-ea"/>
              </a:rPr>
              <a:t>) and decoder (fromupcnv7</a:t>
            </a:r>
            <a:r>
              <a:rPr lang="en-US" dirty="0" smtClean="0">
                <a:sym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The decoder uses skip </a:t>
            </a:r>
            <a:r>
              <a:rPr lang="en-US" dirty="0" err="1" smtClean="0">
                <a:sym typeface="+mn-ea"/>
              </a:rPr>
              <a:t>connectionsfrom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the encoder’s activation blocks, enabling it </a:t>
            </a:r>
            <a:r>
              <a:rPr lang="en-US" dirty="0" smtClean="0">
                <a:sym typeface="+mn-ea"/>
              </a:rPr>
              <a:t>to resolve </a:t>
            </a:r>
            <a:r>
              <a:rPr lang="en-US" dirty="0">
                <a:sym typeface="+mn-ea"/>
              </a:rPr>
              <a:t>higher resolution detail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446</Words>
  <Application>Microsoft Office PowerPoint</Application>
  <PresentationFormat>Bildschirmpräsentation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Deeplearning Lab: Piecewise monocular depth estimation by plane fitting</vt:lpstr>
      <vt:lpstr>Superpixel Benchmarks</vt:lpstr>
      <vt:lpstr>s1 SLIC- Simple linear iterative clustering </vt:lpstr>
      <vt:lpstr>s1 SLIC- Simple linear iterative clustering </vt:lpstr>
      <vt:lpstr>s1 SLIC- Simple linear iterative clustering </vt:lpstr>
      <vt:lpstr>s2 Learning Superpixels With segmentation aware infinity loss </vt:lpstr>
      <vt:lpstr>s3 real time coarse to fine topologically preserving segmentation</vt:lpstr>
      <vt:lpstr>m1_1 unsupervised monocular depth estimation with left right consistency</vt:lpstr>
      <vt:lpstr>m1_1  architecture</vt:lpstr>
      <vt:lpstr>m1_1  concept I: overview</vt:lpstr>
      <vt:lpstr>m1_1  concept II: detail</vt:lpstr>
      <vt:lpstr>m1_1  concept III: novel depth estimation</vt:lpstr>
      <vt:lpstr>m1_1  concept IV: how depth is estimated</vt:lpstr>
      <vt:lpstr>m1_1  related literature</vt:lpstr>
      <vt:lpstr>m1_1 loss function</vt:lpstr>
      <vt:lpstr>m1_1 known limitations</vt:lpstr>
      <vt:lpstr>m1_2 digging into self_ supervised monocular depth prediction</vt:lpstr>
      <vt:lpstr>m2_1 Unsupervised Learning of Depth and Ego-Motion from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Wirth, Felix</cp:lastModifiedBy>
  <cp:revision>68</cp:revision>
  <dcterms:created xsi:type="dcterms:W3CDTF">2009-12-23T09:42:00Z</dcterms:created>
  <dcterms:modified xsi:type="dcterms:W3CDTF">2019-11-04T12:28:41Z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