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71" r:id="rId11"/>
    <p:sldId id="273" r:id="rId12"/>
    <p:sldId id="272" r:id="rId13"/>
    <p:sldId id="262" r:id="rId14"/>
    <p:sldId id="263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242" autoAdjust="0"/>
  </p:normalViewPr>
  <p:slideViewPr>
    <p:cSldViewPr snapToObjects="1">
      <p:cViewPr varScale="1">
        <p:scale>
          <a:sx n="94" d="100"/>
          <a:sy n="94" d="100"/>
        </p:scale>
        <p:origin x="1880" y="184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26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26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  <a:endParaRPr lang="en-US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</a:t>
            </a:r>
            <a:br>
              <a:rPr lang="en-US"/>
            </a:br>
            <a:r>
              <a:rPr lang="en-US"/>
              <a:t>lost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related literature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m1_2 digging into self_ supervised monocular depth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m2_1 Unsupervised Learning of Depth and Ego-Motion from Video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Superpixel Benchmarks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5" y="2841176"/>
            <a:ext cx="2920980" cy="2920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ele attr="{F3CCCEE2-048B-E042-9215-1DCDC72685DB}"/>
                  </a:ext>
                </a:extLst>
              </p:cNvPr>
              <p:cNvSpPr txBox="1"/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Clustering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color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proximity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5D </a:t>
                </a:r>
                <a:r>
                  <a:rPr lang="de-DE" dirty="0" err="1"/>
                  <a:t>space</a:t>
                </a:r>
                <a:r>
                  <a:rPr lang="de-DE" dirty="0"/>
                  <a:t> [</a:t>
                </a:r>
                <a:r>
                  <a:rPr lang="de-DE" dirty="0" err="1"/>
                  <a:t>l,a,b,x,y</a:t>
                </a:r>
                <a:r>
                  <a:rPr lang="de-DE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x,y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𝐶𝑜𝑜𝑟𝑑𝑖𝑛𝑎𝑡𝑒𝑠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l,a,b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CIELAB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777" t="-1042" b="-5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3130779"/>
            <a:ext cx="3028128" cy="253046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0598" y="57012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https://www.researchgate.net/figure/</a:t>
            </a:r>
            <a:endParaRPr lang="de-DE" sz="700" dirty="0"/>
          </a:p>
          <a:p>
            <a:r>
              <a:rPr lang="de-DE" sz="700" dirty="0"/>
              <a:t>A-digital-image-is-a-2D-array-of-pixels</a:t>
            </a:r>
            <a:endParaRPr lang="de-DE" sz="700" dirty="0"/>
          </a:p>
          <a:p>
            <a:r>
              <a:rPr lang="de-DE" sz="700" dirty="0"/>
              <a:t>-Each-pixel-is-characterised-by-its-x-y_fig1_221918148</a:t>
            </a:r>
            <a:endParaRPr lang="de-DE" sz="7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38768" y="580901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</a:t>
            </a:r>
            <a:r>
              <a:rPr lang="de-DE" sz="700" dirty="0" err="1"/>
              <a:t>www.heise.de</a:t>
            </a:r>
            <a:r>
              <a:rPr lang="de-DE" sz="700" dirty="0"/>
              <a:t>/ct/</a:t>
            </a:r>
            <a:r>
              <a:rPr lang="de-DE" sz="700" dirty="0" err="1"/>
              <a:t>imgs</a:t>
            </a:r>
            <a:r>
              <a:rPr lang="de-DE" sz="700" dirty="0"/>
              <a:t>/04/1/4/8/7/2/5/1/Lab-Farbraum-ead9d79b2a394144.jpeg</a:t>
            </a:r>
            <a:endParaRPr lang="de-DE" sz="700" dirty="0"/>
          </a:p>
        </p:txBody>
      </p:sp>
      <p:sp>
        <p:nvSpPr>
          <p:cNvPr id="12" name="Rechteck 11"/>
          <p:cNvSpPr/>
          <p:nvPr/>
        </p:nvSpPr>
        <p:spPr>
          <a:xfrm>
            <a:off x="6202864" y="5532111"/>
            <a:ext cx="549750" cy="2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black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202864" y="2941835"/>
            <a:ext cx="608601" cy="15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white</a:t>
            </a:r>
            <a:endParaRPr lang="de-D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ele attr="{CB0E7A2F-66B9-6748-92E2-D438C51DA3C2}"/>
                  </a:ext>
                </a:extLst>
              </p:cNvPr>
              <p:cNvSpPr txBox="1"/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dirty="0"/>
                  <a:t> Brightness</a:t>
                </a: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85" t="-6667" r="-223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ele attr="{303CCC09-5DF5-1145-A743-72B7C2D7A9E3}"/>
                  </a:ext>
                </a:extLst>
              </p:cNvPr>
              <p:cNvSpPr txBox="1"/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Algorithm</a:t>
                </a:r>
                <a:r>
                  <a:rPr lang="de-DE" b="1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𝑆𝑢𝑝𝑒𝑟𝑝𝑖𝑥𝑒𝑙𝑠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e-DE" dirty="0">
                    <a:ea typeface="Cambria Math" panose="02040503050406030204" pitchFamily="18" charset="0"/>
                  </a:rPr>
                  <a:t>K </a:t>
                </a:r>
                <a:r>
                  <a:rPr lang="de-DE" dirty="0" err="1">
                    <a:ea typeface="Cambria Math" panose="02040503050406030204" pitchFamily="18" charset="0"/>
                  </a:rPr>
                  <a:t>cluster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centers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grid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intervall</a:t>
                </a:r>
                <a:r>
                  <a:rPr lang="de-DE" dirty="0">
                    <a:ea typeface="Cambria Math" panose="02040503050406030204" pitchFamily="18" charset="0"/>
                  </a:rPr>
                  <a:t> 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placed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737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ele attr="{43DB4424-8DFF-2B46-8D73-DF4A7587E7F8}"/>
                  </a:ext>
                </a:extLst>
              </p:cNvPr>
              <p:cNvSpPr txBox="1"/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ele attr="{C946DD8E-5C0C-2E4F-B812-CA0F32FF2FEF}"/>
                  </a:ext>
                </a:extLst>
              </p:cNvPr>
              <p:cNvSpPr txBox="1"/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𝑃𝑖𝑥𝑒𝑙𝑠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ele attr="{D665998A-26CF-BE4A-B97A-FAE8D91C0DD3}"/>
                  </a:ext>
                </a:extLst>
              </p:cNvPr>
              <p:cNvSpPr txBox="1"/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ea typeface="Cambria Math" panose="02040503050406030204" pitchFamily="18" charset="0"/>
                  </a:rPr>
                  <a:t>3.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lowest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gradient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</a:t>
                </a:r>
                <a:r>
                  <a:rPr lang="de-DE" b="0" dirty="0" err="1">
                    <a:ea typeface="Cambria Math" panose="02040503050406030204" pitchFamily="18" charset="0"/>
                  </a:rPr>
                  <a:t>ositions</a:t>
                </a:r>
                <a:r>
                  <a:rPr lang="de-DE" b="0" dirty="0">
                    <a:ea typeface="Cambria Math" panose="02040503050406030204" pitchFamily="18" charset="0"/>
                  </a:rPr>
                  <a:t> in 3x3  </a:t>
                </a:r>
              </a:p>
              <a:p>
                <a:r>
                  <a:rPr lang="de-DE" dirty="0" err="1">
                    <a:ea typeface="Cambria Math" panose="02040503050406030204" pitchFamily="18" charset="0"/>
                  </a:rPr>
                  <a:t>neighborhood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41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ele attr="{2CF8AA26-7B8F-CE4D-BECA-AB1716888B81}"/>
                  </a:ext>
                </a:extLst>
              </p:cNvPr>
              <p:cNvSpPr txBox="1"/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46" name="Grafik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8" y="1621769"/>
            <a:ext cx="2424142" cy="2432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ele attr="{F3DC2504-B7CE-7D42-BD98-B7089C97B485}"/>
                  </a:ext>
                </a:extLst>
              </p:cNvPr>
              <p:cNvSpPr txBox="1"/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cxnSp>
        <p:nvCxnSpPr>
          <p:cNvPr id="48" name="Gerade Verbindung mit Pfeil 47"/>
          <p:cNvCxnSpPr/>
          <p:nvPr/>
        </p:nvCxnSpPr>
        <p:spPr>
          <a:xfrm flipV="1">
            <a:off x="5768839" y="3109845"/>
            <a:ext cx="531353" cy="4921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845712" y="1857916"/>
            <a:ext cx="750624" cy="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000892" y="137272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S</a:t>
            </a:r>
            <a:endParaRPr lang="de-DE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ele attr="{F2A3C39C-724E-2646-8E6B-01168C6792B4}"/>
                  </a:ext>
                </a:extLst>
              </p:cNvPr>
              <p:cNvSpPr txBox="1"/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55" name="Textfeld 54"/>
          <p:cNvSpPr txBox="1"/>
          <p:nvPr/>
        </p:nvSpPr>
        <p:spPr>
          <a:xfrm>
            <a:off x="6324033" y="411834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= 256x256p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ele attr="{331DEF4C-3750-864C-A846-8AD1C58FE497}"/>
                  </a:ext>
                </a:extLst>
              </p:cNvPr>
              <p:cNvSpPr txBox="1"/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Associate</a:t>
                </a:r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superpixel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67" t="-6897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725" y="189344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Search </a:t>
            </a:r>
            <a:r>
              <a:rPr lang="de-DE" dirty="0" err="1"/>
              <a:t>area</a:t>
            </a:r>
            <a:r>
              <a:rPr lang="de-DE" dirty="0"/>
              <a:t>: 2S x 2S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ele attr="{ABEC815D-D439-D448-8E67-D508AE06D99A}"/>
                  </a:ext>
                </a:extLst>
              </p:cNvPr>
              <p:cNvSpPr txBox="1"/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ele attr="{73E615D9-1387-D04F-9651-42A6F49D39FE}"/>
                  </a:ext>
                </a:extLst>
              </p:cNvPr>
              <p:cNvSpPr txBox="1"/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ele attr="{62DCFC56-F633-9947-B750-5FA44F840C3A}"/>
                  </a:ext>
                </a:extLst>
              </p:cNvPr>
              <p:cNvSpPr txBox="1"/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𝑙𝑎𝑏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b="0" dirty="0"/>
                  <a:t> compactness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blipFill rotWithShape="1">
                <a:blip r:embed="rId4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hteck 35">
                <a:extLst>
                  <a:ext uri="{FF2B5EF4-FFF2-40B4-BE49-F238E27FC236}">
                    <ele attr="{2ABF42A2-7C0E-0041-8AF9-F1D3F8298B98}"/>
                  </a:ext>
                </a:extLst>
              </p:cNvPr>
              <p:cNvSpPr/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5.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alculate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averaging</a:t>
                </a:r>
                <a:r>
                  <a:rPr lang="de-DE" dirty="0"/>
                  <a:t> all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4" t="-333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7" name="Rechteck 36"/>
          <p:cNvSpPr/>
          <p:nvPr/>
        </p:nvSpPr>
        <p:spPr>
          <a:xfrm>
            <a:off x="179512" y="395425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6. Repeat 4. &amp; 5.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threshhold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" y="4403564"/>
            <a:ext cx="1771401" cy="17480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03564"/>
            <a:ext cx="1771401" cy="17480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5" y="4403564"/>
            <a:ext cx="1771400" cy="17655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9887" y="6177278"/>
            <a:ext cx="6516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www.researchgate.net</a:t>
            </a:r>
            <a:r>
              <a:rPr lang="de-DE" sz="800" dirty="0"/>
              <a:t>/</a:t>
            </a:r>
            <a:r>
              <a:rPr lang="de-DE" sz="800" dirty="0" err="1"/>
              <a:t>figure</a:t>
            </a:r>
            <a:r>
              <a:rPr lang="de-DE" sz="800" dirty="0"/>
              <a:t>/A-cartoon-showing-the-progress-of-the-SLIC-algorithm-for-a-simple-case-The-top-left_fig3_322652376</a:t>
            </a:r>
            <a:endParaRPr lang="de-DE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lstStyle/>
          <a:p>
            <a:r>
              <a:rPr lang="en-US"/>
              <a:t>s2 Learning Superpixels With segmentation aware infinity loss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real time coarse to fine topologically preserving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unsupervised monocular depth estimation with left right consistency</a:t>
            </a:r>
            <a:endParaRPr lang="en-US"/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304332" y="2945950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 rot="-5400000">
            <a:off x="2101570" y="2815172"/>
            <a:ext cx="1068200" cy="1126975"/>
          </a:xfrm>
          <a:prstGeom prst="flowChartCollat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648470" y="2395072"/>
            <a:ext cx="1318563" cy="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5880807" y="3524837"/>
            <a:ext cx="1318550" cy="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7495957" y="35417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264282" y="3785510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2" name="Shape 692"/>
          <p:cNvSpPr txBox="1"/>
          <p:nvPr/>
        </p:nvSpPr>
        <p:spPr>
          <a:xfrm>
            <a:off x="662407" y="2904297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cxnSp>
        <p:nvCxnSpPr>
          <p:cNvPr id="693" name="Shape 693"/>
          <p:cNvCxnSpPr>
            <a:stCxn id="685" idx="3"/>
            <a:endCxn id="687" idx="0"/>
          </p:cNvCxnSpPr>
          <p:nvPr/>
        </p:nvCxnSpPr>
        <p:spPr>
          <a:xfrm>
            <a:off x="1622248" y="3378664"/>
            <a:ext cx="44958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4" name="Shape 694"/>
          <p:cNvCxnSpPr>
            <a:endCxn id="688" idx="1"/>
          </p:cNvCxnSpPr>
          <p:nvPr/>
        </p:nvCxnSpPr>
        <p:spPr>
          <a:xfrm rot="10800000" flipH="1">
            <a:off x="3199070" y="2828420"/>
            <a:ext cx="449400" cy="55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4967008" y="39376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6" name="Shape 696"/>
          <p:cNvCxnSpPr/>
          <p:nvPr/>
        </p:nvCxnSpPr>
        <p:spPr>
          <a:xfrm>
            <a:off x="5584108" y="39491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>
            <a:endCxn id="691" idx="4"/>
          </p:cNvCxnSpPr>
          <p:nvPr/>
        </p:nvCxnSpPr>
        <p:spPr>
          <a:xfrm rot="10800000">
            <a:off x="5419232" y="4095410"/>
            <a:ext cx="0" cy="405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8" name="Shape 698"/>
          <p:cNvCxnSpPr>
            <a:stCxn id="699" idx="3"/>
          </p:cNvCxnSpPr>
          <p:nvPr/>
        </p:nvCxnSpPr>
        <p:spPr>
          <a:xfrm>
            <a:off x="1622248" y="4497212"/>
            <a:ext cx="3800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99" name="Shape 699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304332" y="406386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 txBox="1"/>
          <p:nvPr/>
        </p:nvSpPr>
        <p:spPr>
          <a:xfrm>
            <a:off x="662407" y="40554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6238882" y="351638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7854032" y="35248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4006607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649632" y="3499322"/>
            <a:ext cx="1318563" cy="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007770" y="349931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cxnSp>
        <p:nvCxnSpPr>
          <p:cNvPr id="706" name="Shape 706"/>
          <p:cNvCxnSpPr>
            <a:stCxn id="687" idx="2"/>
            <a:endCxn id="704" idx="1"/>
          </p:cNvCxnSpPr>
          <p:nvPr/>
        </p:nvCxnSpPr>
        <p:spPr>
          <a:xfrm>
            <a:off x="3199157" y="3378660"/>
            <a:ext cx="450215" cy="55372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07" name="Shape 707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5880957" y="24035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/>
          <p:nvPr/>
        </p:nvSpPr>
        <p:spPr>
          <a:xfrm>
            <a:off x="5264432" y="2664185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09" name="Shape 709"/>
          <p:cNvCxnSpPr/>
          <p:nvPr/>
        </p:nvCxnSpPr>
        <p:spPr>
          <a:xfrm>
            <a:off x="4967158" y="28162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0" name="Shape 710"/>
          <p:cNvCxnSpPr/>
          <p:nvPr/>
        </p:nvCxnSpPr>
        <p:spPr>
          <a:xfrm>
            <a:off x="5584258" y="28277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6239032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cxnSp>
        <p:nvCxnSpPr>
          <p:cNvPr id="712" name="Shape 712"/>
          <p:cNvCxnSpPr>
            <a:endCxn id="708" idx="0"/>
          </p:cNvCxnSpPr>
          <p:nvPr/>
        </p:nvCxnSpPr>
        <p:spPr>
          <a:xfrm>
            <a:off x="5419382" y="2239685"/>
            <a:ext cx="0" cy="424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952620" y="2248285"/>
            <a:ext cx="4470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4" name="Shape 714"/>
          <p:cNvCxnSpPr>
            <a:endCxn id="685" idx="0"/>
          </p:cNvCxnSpPr>
          <p:nvPr/>
        </p:nvCxnSpPr>
        <p:spPr>
          <a:xfrm>
            <a:off x="963607" y="2251150"/>
            <a:ext cx="0" cy="694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15" name="Shape 715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7495957" y="2403525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7854032" y="238663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5781070" y="2239811"/>
            <a:ext cx="31545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18" name="Shape 718"/>
          <p:cNvSpPr txBox="1"/>
          <p:nvPr/>
        </p:nvSpPr>
        <p:spPr>
          <a:xfrm>
            <a:off x="6720295" y="1662888"/>
            <a:ext cx="11367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6AA84F"/>
                </a:solidFill>
              </a:rPr>
              <a:t>Loss</a:t>
            </a:r>
            <a:endParaRPr lang="en-GB" sz="2400" b="1">
              <a:solidFill>
                <a:srgbClr val="6AA84F"/>
              </a:solidFill>
            </a:endParaRPr>
          </a:p>
        </p:txBody>
      </p:sp>
      <p:cxnSp>
        <p:nvCxnSpPr>
          <p:cNvPr id="719" name="Shape 719"/>
          <p:cNvCxnSpPr>
            <a:endCxn id="717" idx="2"/>
          </p:cNvCxnSpPr>
          <p:nvPr/>
        </p:nvCxnSpPr>
        <p:spPr>
          <a:xfrm>
            <a:off x="7358320" y="2239176"/>
            <a:ext cx="0" cy="2337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/>
          <p:nvPr/>
        </p:nvSpPr>
        <p:spPr>
          <a:xfrm>
            <a:off x="3474695" y="2210185"/>
            <a:ext cx="16512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21" name="Shape 721"/>
          <p:cNvCxnSpPr>
            <a:stCxn id="720" idx="3"/>
            <a:endCxn id="720" idx="1"/>
          </p:cNvCxnSpPr>
          <p:nvPr/>
        </p:nvCxnSpPr>
        <p:spPr>
          <a:xfrm flipH="1">
            <a:off x="3474895" y="3378685"/>
            <a:ext cx="16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2" name="Shape 722"/>
          <p:cNvSpPr txBox="1"/>
          <p:nvPr/>
        </p:nvSpPr>
        <p:spPr>
          <a:xfrm>
            <a:off x="3566345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AA84F"/>
                </a:solidFill>
              </a:rPr>
              <a:t>LR Loss</a:t>
            </a:r>
            <a:endParaRPr lang="en-GB" sz="2400" b="1" dirty="0">
              <a:solidFill>
                <a:srgbClr val="6AA84F"/>
              </a:solidFill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4731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Input</a:t>
            </a:r>
            <a:endParaRPr lang="en-GB" dirty="0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CCCCCC"/>
                </a:solidFill>
              </a:rPr>
              <a:t>colors</a:t>
            </a:r>
            <a:endParaRPr lang="en-GB" dirty="0">
              <a:solidFill>
                <a:srgbClr val="CCCCCC"/>
              </a:solidFill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22206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CNN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6228370" y="4997372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6" name="Shape 726"/>
          <p:cNvSpPr txBox="1"/>
          <p:nvPr/>
        </p:nvSpPr>
        <p:spPr>
          <a:xfrm>
            <a:off x="7760670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Target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967007" y="4997385"/>
            <a:ext cx="965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Sampler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3808407" y="4997385"/>
            <a:ext cx="9987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disparities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/>
        </p:nvSpPr>
        <p:spPr>
          <a:xfrm>
            <a:off x="8454677" y="5308376"/>
            <a:ext cx="548700" cy="393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245" y="2386330"/>
            <a:ext cx="0" cy="6997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305" y="2403475"/>
            <a:ext cx="0" cy="1755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22"/>
          <p:cNvSpPr txBox="1"/>
          <p:nvPr/>
        </p:nvSpPr>
        <p:spPr>
          <a:xfrm>
            <a:off x="99880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000" b="1" dirty="0">
                <a:solidFill>
                  <a:schemeClr val="accent2"/>
                </a:solidFill>
              </a:rPr>
              <a:t>used for training</a:t>
            </a:r>
            <a:endParaRPr lang="en-US" altLang="en-GB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bldLvl="0" animBg="1"/>
      <p:bldP spid="691" grpId="0" bldLvl="0" animBg="1"/>
      <p:bldP spid="692" grpId="0"/>
      <p:bldP spid="700" grpId="0"/>
      <p:bldP spid="701" grpId="0"/>
      <p:bldP spid="702" grpId="0"/>
      <p:bldP spid="703" grpId="0"/>
      <p:bldP spid="705" grpId="0"/>
      <p:bldP spid="708" grpId="0" bldLvl="0" animBg="1"/>
      <p:bldP spid="711" grpId="0"/>
      <p:bldP spid="716" grpId="0"/>
      <p:bldP spid="717" grpId="0" bldLvl="0" animBg="1"/>
      <p:bldP spid="718" grpId="0"/>
      <p:bldP spid="720" grpId="0" bldLvl="0" animBg="1"/>
      <p:bldP spid="722" grpId="0"/>
      <p:bldP spid="723" grpId="0"/>
      <p:bldP spid="724" grpId="0"/>
      <p:bldP spid="725" grpId="0"/>
      <p:bldP spid="726" grpId="0"/>
      <p:bldP spid="727" grpId="0"/>
      <p:bldP spid="72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concept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1210</Words>
  <Application>WPS Presentation</Application>
  <PresentationFormat>Bildschirmpräsentation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Tahoma</vt:lpstr>
      <vt:lpstr>Stafford</vt:lpstr>
      <vt:lpstr>Bitstream Charter</vt:lpstr>
      <vt:lpstr>Microsoft YaHei</vt:lpstr>
      <vt:lpstr>Arial Unicode MS</vt:lpstr>
      <vt:lpstr>Charter</vt:lpstr>
      <vt:lpstr>Präsentationsvorlage_BWL9</vt:lpstr>
      <vt:lpstr>Deeplearning Lab: Piecewise monocular depth estimation by plane fitting</vt:lpstr>
      <vt:lpstr>Superpixel Benchmarks</vt:lpstr>
      <vt:lpstr>s1 SLIC- Simple linear iterative clustering </vt:lpstr>
      <vt:lpstr>s1 SLIC- Simple linear iterative clustering </vt:lpstr>
      <vt:lpstr>s1 SLIC- Simple linear iterative clustering </vt:lpstr>
      <vt:lpstr>s2 Learning Superpixels With segmentation aware infinity loss </vt:lpstr>
      <vt:lpstr>s3 real time coarse to fine topologically preserving segmentation</vt:lpstr>
      <vt:lpstr>m1_1 unsupervised monocular depth estimation with left right consistency</vt:lpstr>
      <vt:lpstr>m1_1 unsupervised monocular depth estimation with left right consistency</vt:lpstr>
      <vt:lpstr>m1_1 unsupervised monocular depth estimation with left right consistency</vt:lpstr>
      <vt:lpstr>m1_1 unsupervised monocular depth estimation with left right consistency</vt:lpstr>
      <vt:lpstr>m1_2 digging into self_ supervised monocular depth prediction</vt:lpstr>
      <vt:lpstr>m2_1 Unsupervised Learning of Depth and Ego-Motion from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54</cp:revision>
  <dcterms:created xsi:type="dcterms:W3CDTF">2009-12-23T09:42:00Z</dcterms:created>
  <dcterms:modified xsi:type="dcterms:W3CDTF">2019-11-03T22:56:02Z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