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354" r:id="rId4"/>
    <p:sldId id="360" r:id="rId5"/>
    <p:sldId id="363" r:id="rId6"/>
    <p:sldId id="355" r:id="rId7"/>
    <p:sldId id="361" r:id="rId8"/>
    <p:sldId id="362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000000"/>
    <a:srgbClr val="E9503E"/>
    <a:srgbClr val="F5A300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1242" autoAdjust="0"/>
  </p:normalViewPr>
  <p:slideViewPr>
    <p:cSldViewPr snapToObjects="1">
      <p:cViewPr varScale="1">
        <p:scale>
          <a:sx n="104" d="100"/>
          <a:sy n="104" d="100"/>
        </p:scale>
        <p:origin x="504" y="200"/>
      </p:cViewPr>
      <p:guideLst>
        <p:guide orient="horz" pos="2432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11. Februar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11. Februar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benefit of estimating plane coefficients instead of directly estimating depth values is that they can effectively represent depth values of multiple pixels by estimating only 3 coefficients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/>
              <a:t>11.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b="0" dirty="0"/>
              <a:t>Group 2: Felix Wirth, </a:t>
            </a:r>
            <a:r>
              <a:rPr lang="en-US" altLang="de-DE" sz="1800" b="0" dirty="0" err="1"/>
              <a:t>Korbinian</a:t>
            </a:r>
            <a:r>
              <a:rPr lang="en-US" altLang="de-DE" sz="1800" b="0" dirty="0"/>
              <a:t> Kunst, Helge </a:t>
            </a:r>
            <a:r>
              <a:rPr lang="en-US" altLang="de-DE" sz="1800" b="0" dirty="0" err="1"/>
              <a:t>Dörsan</a:t>
            </a:r>
            <a:r>
              <a:rPr lang="en-US" altLang="de-DE" sz="1800" b="0" dirty="0"/>
              <a:t>, Jan </a:t>
            </a:r>
            <a:r>
              <a:rPr lang="en-US" altLang="de-DE" sz="1800" b="0" dirty="0" err="1"/>
              <a:t>Ceccejus</a:t>
            </a:r>
            <a:endParaRPr lang="en-US" altLang="de-DE" sz="1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de-DE" altLang="en-US" b="0" dirty="0"/>
              <a:t>Final </a:t>
            </a:r>
            <a:r>
              <a:rPr lang="en-US" altLang="de-DE" b="0" dirty="0"/>
              <a:t>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3277" b="-3307"/>
          <a:stretch>
            <a:fillRect/>
          </a:stretch>
        </p:blipFill>
        <p:spPr>
          <a:xfrm>
            <a:off x="5426710" y="2561590"/>
            <a:ext cx="3063240" cy="209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l="9587" r="18312"/>
          <a:stretch>
            <a:fillRect/>
          </a:stretch>
        </p:blipFill>
        <p:spPr>
          <a:xfrm>
            <a:off x="288925" y="2514600"/>
            <a:ext cx="4512945" cy="3782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r="43626"/>
          <a:stretch>
            <a:fillRect/>
          </a:stretch>
        </p:blipFill>
        <p:spPr>
          <a:xfrm>
            <a:off x="5850890" y="4554855"/>
            <a:ext cx="244475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de-DE" sz="2000" b="0" i="0" smtClean="0">
                            <a:latin typeface="Cambria Math" panose="0204050305040603020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  <m:t>𝑃𝐸</m:t>
                            </m:r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latin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</a:rPr>
                                          <m:t>′  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  <m:r>
                      <a:rPr lang="en-US" altLang="de-DE" sz="200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blipFill>
                <a:blip r:embed="rId2"/>
                <a:stretch>
                  <a:fillRect l="-955" r="-1433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: </m:t>
                    </m:r>
                  </m:oMath>
                </a14:m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Calculated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Error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between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image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and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warped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image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based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on L1-Norm &amp; SSIM</a:t>
                </a: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blipFill>
                <a:blip r:embed="rId3"/>
                <a:stretch>
                  <a:fillRect l="-1154" t="-1316" r="-385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18">
            <a:extLst>
              <a:ext uri="{FF2B5EF4-FFF2-40B4-BE49-F238E27FC236}">
                <a16:creationId xmlns:a16="http://schemas.microsoft.com/office/drawing/2014/main" id="{0365B7C2-308D-1A43-B72F-B17AD2035DC0}"/>
              </a:ext>
            </a:extLst>
          </p:cNvPr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3BDFAF91-1EB5-1940-914D-A84167510487}"/>
              </a:ext>
            </a:extLst>
          </p:cNvPr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Baseline - Loss</a:t>
            </a:r>
          </a:p>
        </p:txBody>
      </p:sp>
      <p:pic>
        <p:nvPicPr>
          <p:cNvPr id="6" name="Grafik 5" descr="Herzschlag">
            <a:extLst>
              <a:ext uri="{FF2B5EF4-FFF2-40B4-BE49-F238E27FC236}">
                <a16:creationId xmlns:a16="http://schemas.microsoft.com/office/drawing/2014/main" id="{04DD4382-AAD0-764E-8E3F-FC911607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1617114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22CFE06-E68B-3B47-B401-8A98089AF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19" y="2970624"/>
            <a:ext cx="4320396" cy="1080099"/>
          </a:xfrm>
          <a:prstGeom prst="rect">
            <a:avLst/>
          </a:prstGeom>
        </p:spPr>
      </p:pic>
      <p:sp>
        <p:nvSpPr>
          <p:cNvPr id="4" name="Geschweifte Klammer links/rechts 3">
            <a:extLst>
              <a:ext uri="{FF2B5EF4-FFF2-40B4-BE49-F238E27FC236}">
                <a16:creationId xmlns:a16="http://schemas.microsoft.com/office/drawing/2014/main" id="{9B530DF8-1740-764E-8525-E3A31D3D3C94}"/>
              </a:ext>
            </a:extLst>
          </p:cNvPr>
          <p:cNvSpPr/>
          <p:nvPr/>
        </p:nvSpPr>
        <p:spPr>
          <a:xfrm>
            <a:off x="1237928" y="4541619"/>
            <a:ext cx="218194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59A200BE-A47C-D14D-BEF5-730A404B019E}"/>
              </a:ext>
            </a:extLst>
          </p:cNvPr>
          <p:cNvSpPr/>
          <p:nvPr/>
        </p:nvSpPr>
        <p:spPr>
          <a:xfrm rot="5400000">
            <a:off x="2217506" y="3410080"/>
            <a:ext cx="320065" cy="2084667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6FEBD5A-EC09-B84E-93E1-95DB53FF5AF1}"/>
                  </a:ext>
                </a:extLst>
              </p:cNvPr>
              <p:cNvSpPr txBox="1"/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6FEBD5A-EC09-B84E-93E1-95DB53FF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F33CAD2F-0BFF-0F47-B11B-78C665F38141}"/>
              </a:ext>
            </a:extLst>
          </p:cNvPr>
          <p:cNvSpPr/>
          <p:nvPr/>
        </p:nvSpPr>
        <p:spPr>
          <a:xfrm rot="16200000">
            <a:off x="6240963" y="2993601"/>
            <a:ext cx="320065" cy="4666100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D0CED4-D23B-0749-B2CA-516D5F5D1216}"/>
                  </a:ext>
                </a:extLst>
              </p:cNvPr>
              <p:cNvSpPr txBox="1"/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D0CED4-D23B-0749-B2CA-516D5F5D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FC3917E-E911-4446-A6F8-F244B5EFAC5B}"/>
                  </a:ext>
                </a:extLst>
              </p:cNvPr>
              <p:cNvSpPr txBox="1"/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: </m:t>
                    </m:r>
                  </m:oMath>
                </a14:m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Ensures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smooth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gradient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expect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on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edges</a:t>
                </a:r>
                <a:endParaRPr lang="de-DE" b="0" dirty="0">
                  <a:latin typeface="Cambria Math" panose="02040503050406030204" charset="0"/>
                  <a:ea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FC3917E-E911-4446-A6F8-F244B5EF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blipFill>
                <a:blip r:embed="rId9"/>
                <a:stretch>
                  <a:fillRect l="-1158" t="-3846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61EFA49-1581-E84F-9E45-94492E19849B}"/>
              </a:ext>
            </a:extLst>
          </p:cNvPr>
          <p:cNvSpPr txBox="1"/>
          <p:nvPr/>
        </p:nvSpPr>
        <p:spPr>
          <a:xfrm>
            <a:off x="5199753" y="25592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Minimum </a:t>
            </a:r>
            <a:r>
              <a:rPr lang="de-DE" dirty="0" err="1"/>
              <a:t>Photometric</a:t>
            </a:r>
            <a:r>
              <a:rPr lang="de-DE" dirty="0"/>
              <a:t>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1" grpId="1" animBg="1"/>
      <p:bldP spid="22" grpId="0" animBg="1"/>
      <p:bldP spid="22" grpId="1" animBg="1"/>
      <p:bldP spid="5" grpId="0" animBg="1"/>
      <p:bldP spid="7" grpId="0"/>
      <p:bldP spid="12" grpId="0" animBg="1"/>
      <p:bldP spid="13" grpId="0"/>
      <p:bldP spid="1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cxnSpLocks/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905129" y="323160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574419" y="321319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40079" y="361768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004048" y="1557655"/>
            <a:ext cx="367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>
                <a:sym typeface="+mn-ea"/>
              </a:rPr>
              <a:t>Use</a:t>
            </a:r>
            <a:r>
              <a:rPr lang="de-DE" altLang="en-US" b="1" dirty="0">
                <a:sym typeface="+mn-ea"/>
              </a:rPr>
              <a:t> Superpixel </a:t>
            </a:r>
            <a:r>
              <a:rPr lang="de-DE" altLang="en-US" b="1" dirty="0" err="1">
                <a:sym typeface="+mn-ea"/>
              </a:rPr>
              <a:t>information</a:t>
            </a:r>
            <a:r>
              <a:rPr lang="de-DE" altLang="en-US" b="1" dirty="0">
                <a:sym typeface="+mn-ea"/>
              </a:rPr>
              <a:t> in </a:t>
            </a:r>
            <a:r>
              <a:rPr lang="de-DE" altLang="en-US" b="1" dirty="0" err="1">
                <a:sym typeface="+mn-ea"/>
              </a:rPr>
              <a:t>implementing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loss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function</a:t>
            </a:r>
            <a:r>
              <a:rPr lang="de-DE" altLang="en-US" b="1" dirty="0">
                <a:sym typeface="+mn-ea"/>
              </a:rPr>
              <a:t> 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08CE8-EEA0-FA45-A437-27D2ACFF2DA3}"/>
              </a:ext>
            </a:extLst>
          </p:cNvPr>
          <p:cNvSpPr txBox="1"/>
          <p:nvPr/>
        </p:nvSpPr>
        <p:spPr>
          <a:xfrm>
            <a:off x="311567" y="487186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Join</a:t>
            </a:r>
            <a:r>
              <a:rPr lang="de-DE" dirty="0"/>
              <a:t> Superpixels on same </a:t>
            </a:r>
            <a:r>
              <a:rPr lang="en-GB" dirty="0"/>
              <a:t>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91F8EA9-51FB-7140-94D7-12CC52F007BD}"/>
                  </a:ext>
                </a:extLst>
              </p:cNvPr>
              <p:cNvSpPr txBox="1"/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Minimize </a:t>
                </a:r>
                <a:r>
                  <a:rPr lang="de-DE" dirty="0" err="1"/>
                  <a:t>disparity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 &amp;</m:t>
                    </m:r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inside </a:t>
                </a:r>
                <a:r>
                  <a:rPr lang="de-DE" dirty="0" err="1"/>
                  <a:t>one</a:t>
                </a:r>
                <a:r>
                  <a:rPr lang="de-DE" dirty="0"/>
                  <a:t> plane</a:t>
                </a:r>
                <a:endParaRPr lang="en-GB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91F8EA9-51FB-7140-94D7-12CC52F00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blipFill>
                <a:blip r:embed="rId2"/>
                <a:stretch>
                  <a:fillRect l="-583"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A4E280BF-9780-284E-9A1A-1737B85156AC}"/>
              </a:ext>
            </a:extLst>
          </p:cNvPr>
          <p:cNvSpPr txBox="1"/>
          <p:nvPr/>
        </p:nvSpPr>
        <p:spPr>
          <a:xfrm>
            <a:off x="311568" y="592099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 edges be rough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EE101-08C9-E949-B15F-2A946718C3F8}"/>
              </a:ext>
            </a:extLst>
          </p:cNvPr>
          <p:cNvSpPr txBox="1"/>
          <p:nvPr/>
        </p:nvSpPr>
        <p:spPr>
          <a:xfrm>
            <a:off x="2138566" y="3629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5211F60-0B66-7647-B4CA-3F7784826C13}"/>
              </a:ext>
            </a:extLst>
          </p:cNvPr>
          <p:cNvSpPr txBox="1"/>
          <p:nvPr/>
        </p:nvSpPr>
        <p:spPr>
          <a:xfrm>
            <a:off x="2566717" y="3213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07E9D99-69F5-EB45-998D-0910F490DF26}"/>
                  </a:ext>
                </a:extLst>
              </p:cNvPr>
              <p:cNvSpPr txBox="1"/>
              <p:nvPr/>
            </p:nvSpPr>
            <p:spPr>
              <a:xfrm>
                <a:off x="5012259" y="3156022"/>
                <a:ext cx="36038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i="1" dirty="0"/>
                  <a:t>Problem: </a:t>
                </a:r>
                <a:r>
                  <a:rPr lang="de-DE" b="1" i="1" dirty="0" err="1">
                    <a:solidFill>
                      <a:srgbClr val="9C1C26"/>
                    </a:solidFill>
                  </a:rPr>
                  <a:t>Oversegmentation</a:t>
                </a:r>
                <a:endParaRPr lang="de-DE" b="1" i="1" dirty="0">
                  <a:solidFill>
                    <a:srgbClr val="9C1C2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1" i="1" dirty="0">
                    <a:solidFill>
                      <a:srgbClr val="9C1C26"/>
                    </a:solidFill>
                  </a:rPr>
                  <a:t> </a:t>
                </a:r>
                <a:r>
                  <a:rPr lang="de-DE" b="1" i="1" dirty="0" err="1"/>
                  <a:t>One</a:t>
                </a:r>
                <a:r>
                  <a:rPr lang="de-DE" b="1" i="1" dirty="0"/>
                  <a:t> plane </a:t>
                </a:r>
                <a:r>
                  <a:rPr lang="de-DE" b="1" i="1" dirty="0" err="1"/>
                  <a:t>is</a:t>
                </a:r>
                <a:r>
                  <a:rPr lang="de-DE" b="1" i="1" dirty="0"/>
                  <a:t> </a:t>
                </a:r>
                <a:r>
                  <a:rPr lang="de-DE" b="1" i="1" dirty="0" err="1"/>
                  <a:t>represented</a:t>
                </a:r>
                <a:r>
                  <a:rPr lang="de-DE" b="1" i="1" dirty="0"/>
                  <a:t> </a:t>
                </a:r>
                <a:r>
                  <a:rPr lang="de-DE" b="1" i="1" dirty="0" err="1"/>
                  <a:t>by</a:t>
                </a:r>
                <a:r>
                  <a:rPr lang="de-DE" b="1" i="1" dirty="0"/>
                  <a:t> </a:t>
                </a:r>
              </a:p>
              <a:p>
                <a:r>
                  <a:rPr lang="de-DE" b="1" i="1" dirty="0"/>
                  <a:t>    &gt;1 Superpixels 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07E9D99-69F5-EB45-998D-0910F490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59" y="3156022"/>
                <a:ext cx="3603872" cy="923330"/>
              </a:xfrm>
              <a:prstGeom prst="rect">
                <a:avLst/>
              </a:prstGeom>
              <a:blipFill>
                <a:blip r:embed="rId3"/>
                <a:stretch>
                  <a:fillRect l="-1408" t="-274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0" grpId="0" animBg="1"/>
      <p:bldP spid="10" grpId="1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23" grpId="0"/>
      <p:bldP spid="3" grpId="0"/>
      <p:bldP spid="20" grpId="0"/>
      <p:bldP spid="24" grpId="0"/>
      <p:bldP spid="6" grpId="0"/>
      <p:bldP spid="2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Binary &amp;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Superpixel Loss</a:t>
            </a:r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- Loss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597160" y="3259308"/>
            <a:ext cx="3810595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 – Create Superpixel </a:t>
            </a:r>
            <a:r>
              <a:rPr lang="de-DE" altLang="en-US" b="1" dirty="0" err="1"/>
              <a:t>mask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3528" y="3131210"/>
            <a:ext cx="8568952" cy="2938214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449695" y="4824051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555B1D-815D-C44A-B59E-A7C69F18C62A}"/>
              </a:ext>
            </a:extLst>
          </p:cNvPr>
          <p:cNvSpPr txBox="1"/>
          <p:nvPr/>
        </p:nvSpPr>
        <p:spPr>
          <a:xfrm>
            <a:off x="1760112" y="481690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746104" y="5326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blipFill>
                <a:blip r:embed="rId3"/>
                <a:stretch>
                  <a:fillRect t="-2941" b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F546A1B-7FA6-6D40-872B-F7E0C76677D9}"/>
                  </a:ext>
                </a:extLst>
              </p:cNvPr>
              <p:cNvSpPr txBox="1"/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F546A1B-7FA6-6D40-872B-F7E0C7667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6FD20327-C119-9D43-AF94-7CBFE7CB25FD}"/>
              </a:ext>
            </a:extLst>
          </p:cNvPr>
          <p:cNvSpPr/>
          <p:nvPr/>
        </p:nvSpPr>
        <p:spPr>
          <a:xfrm>
            <a:off x="5670322" y="4765070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03EF1B2-F444-3046-BBCC-F4F242850297}"/>
                  </a:ext>
                </a:extLst>
              </p:cNvPr>
              <p:cNvSpPr txBox="1"/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  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03EF1B2-F444-3046-BBCC-F4F24285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E30DC17E-59BC-2646-9242-3DEE63419A8D}"/>
              </a:ext>
            </a:extLst>
          </p:cNvPr>
          <p:cNvSpPr txBox="1"/>
          <p:nvPr/>
        </p:nvSpPr>
        <p:spPr>
          <a:xfrm>
            <a:off x="5966731" y="526708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693490-FAF9-1F41-8B14-973D1CD8448F}"/>
              </a:ext>
            </a:extLst>
          </p:cNvPr>
          <p:cNvSpPr txBox="1"/>
          <p:nvPr/>
        </p:nvSpPr>
        <p:spPr>
          <a:xfrm>
            <a:off x="555920" y="430454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binary</a:t>
            </a:r>
            <a:r>
              <a:rPr lang="de-DE" b="1" dirty="0"/>
              <a:t>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04F9703-0A0F-A847-8E6B-6E01BDC26631}"/>
              </a:ext>
            </a:extLst>
          </p:cNvPr>
          <p:cNvSpPr txBox="1"/>
          <p:nvPr/>
        </p:nvSpPr>
        <p:spPr>
          <a:xfrm>
            <a:off x="4816416" y="427341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4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 animBg="1"/>
      <p:bldP spid="22" grpId="1" animBg="1"/>
      <p:bldP spid="22" grpId="2" animBg="1"/>
      <p:bldP spid="6" grpId="0"/>
      <p:bldP spid="38" grpId="0" animBg="1"/>
      <p:bldP spid="38" grpId="1" animBg="1"/>
      <p:bldP spid="38" grpId="2" animBg="1"/>
      <p:bldP spid="3" grpId="0"/>
      <p:bldP spid="7" grpId="0" animBg="1"/>
      <p:bldP spid="8" grpId="0"/>
      <p:bldP spid="9" grpId="0"/>
      <p:bldP spid="20" grpId="0"/>
      <p:bldP spid="21" grpId="0"/>
      <p:bldP spid="24" grpId="0" animBg="1"/>
      <p:bldP spid="25" grpId="0"/>
      <p:bldP spid="26" grpId="0"/>
      <p:bldP spid="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Normals in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cxnSpLocks/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08CE8-EEA0-FA45-A437-27D2ACFF2DA3}"/>
              </a:ext>
            </a:extLst>
          </p:cNvPr>
          <p:cNvSpPr txBox="1"/>
          <p:nvPr/>
        </p:nvSpPr>
        <p:spPr>
          <a:xfrm>
            <a:off x="264411" y="4879127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Force </a:t>
            </a:r>
            <a:r>
              <a:rPr lang="de-DE" dirty="0" err="1"/>
              <a:t>normals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SPs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91F8EA9-51FB-7140-94D7-12CC52F007BD}"/>
              </a:ext>
            </a:extLst>
          </p:cNvPr>
          <p:cNvSpPr txBox="1"/>
          <p:nvPr/>
        </p:nvSpPr>
        <p:spPr>
          <a:xfrm>
            <a:off x="273571" y="5338011"/>
            <a:ext cx="48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Treat</a:t>
            </a:r>
            <a:r>
              <a:rPr lang="de-DE" dirty="0"/>
              <a:t> </a:t>
            </a:r>
            <a:r>
              <a:rPr lang="de-DE" dirty="0" err="1"/>
              <a:t>superpixels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planes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normal </a:t>
            </a:r>
            <a:r>
              <a:rPr lang="de-DE" dirty="0" err="1"/>
              <a:t>vector</a:t>
            </a:r>
            <a:endParaRPr lang="en-GB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BD79AC6-8600-1E48-9EDC-19DD21057DA0}"/>
              </a:ext>
            </a:extLst>
          </p:cNvPr>
          <p:cNvCxnSpPr>
            <a:cxnSpLocks/>
          </p:cNvCxnSpPr>
          <p:nvPr/>
        </p:nvCxnSpPr>
        <p:spPr>
          <a:xfrm flipV="1">
            <a:off x="1763688" y="3142707"/>
            <a:ext cx="0" cy="2862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99F5C3-1250-B14D-BBB4-DA3EB8CE5154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3021624"/>
            <a:ext cx="144016" cy="407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D76E532-6F79-7C4B-B13D-812F971AF50C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2605655"/>
            <a:ext cx="360040" cy="6847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E6CD86E-8DF0-7F4E-8DAC-78B51563DBAD}"/>
              </a:ext>
            </a:extLst>
          </p:cNvPr>
          <p:cNvCxnSpPr>
            <a:cxnSpLocks/>
          </p:cNvCxnSpPr>
          <p:nvPr/>
        </p:nvCxnSpPr>
        <p:spPr>
          <a:xfrm flipV="1">
            <a:off x="2195736" y="3021624"/>
            <a:ext cx="378683" cy="4843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A3B767-E14E-7A4D-855E-EEC7F8BD81FB}"/>
              </a:ext>
            </a:extLst>
          </p:cNvPr>
          <p:cNvCxnSpPr>
            <a:cxnSpLocks/>
          </p:cNvCxnSpPr>
          <p:nvPr/>
        </p:nvCxnSpPr>
        <p:spPr>
          <a:xfrm flipH="1" flipV="1">
            <a:off x="1453763" y="3021624"/>
            <a:ext cx="173524" cy="5782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209900-C1A3-2E4B-A9AC-443CA1C508E3}"/>
              </a:ext>
            </a:extLst>
          </p:cNvPr>
          <p:cNvCxnSpPr>
            <a:cxnSpLocks/>
          </p:cNvCxnSpPr>
          <p:nvPr/>
        </p:nvCxnSpPr>
        <p:spPr>
          <a:xfrm flipV="1">
            <a:off x="1907704" y="3142707"/>
            <a:ext cx="286807" cy="363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F94B45-BB54-2446-911E-E2769F2FE396}"/>
              </a:ext>
            </a:extLst>
          </p:cNvPr>
          <p:cNvCxnSpPr>
            <a:cxnSpLocks/>
          </p:cNvCxnSpPr>
          <p:nvPr/>
        </p:nvCxnSpPr>
        <p:spPr>
          <a:xfrm flipV="1">
            <a:off x="1762463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F6F931F-1F79-3846-AECE-A007006732A6}"/>
              </a:ext>
            </a:extLst>
          </p:cNvPr>
          <p:cNvCxnSpPr>
            <a:cxnSpLocks/>
          </p:cNvCxnSpPr>
          <p:nvPr/>
        </p:nvCxnSpPr>
        <p:spPr>
          <a:xfrm flipV="1">
            <a:off x="2050495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D02BB93D-32F3-AD4E-9827-D522A51CD995}"/>
              </a:ext>
            </a:extLst>
          </p:cNvPr>
          <p:cNvCxnSpPr>
            <a:cxnSpLocks/>
          </p:cNvCxnSpPr>
          <p:nvPr/>
        </p:nvCxnSpPr>
        <p:spPr>
          <a:xfrm flipV="1">
            <a:off x="2266519" y="256442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C9891A4-8BDF-4D48-9CC5-EDA207495913}"/>
              </a:ext>
            </a:extLst>
          </p:cNvPr>
          <p:cNvCxnSpPr>
            <a:cxnSpLocks/>
          </p:cNvCxnSpPr>
          <p:nvPr/>
        </p:nvCxnSpPr>
        <p:spPr>
          <a:xfrm flipV="1">
            <a:off x="2194511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0B058AC3-35F0-3D4A-9543-07B58FC91C9E}"/>
              </a:ext>
            </a:extLst>
          </p:cNvPr>
          <p:cNvCxnSpPr>
            <a:cxnSpLocks/>
          </p:cNvCxnSpPr>
          <p:nvPr/>
        </p:nvCxnSpPr>
        <p:spPr>
          <a:xfrm flipV="1">
            <a:off x="1626062" y="2873941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6852DBD-27BA-BB47-9479-D8748573C03B}"/>
              </a:ext>
            </a:extLst>
          </p:cNvPr>
          <p:cNvCxnSpPr>
            <a:cxnSpLocks/>
          </p:cNvCxnSpPr>
          <p:nvPr/>
        </p:nvCxnSpPr>
        <p:spPr>
          <a:xfrm flipV="1">
            <a:off x="1906479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9718BA22-EAC4-7547-BE04-06EDB3A34B2B}"/>
                  </a:ext>
                </a:extLst>
              </p:cNvPr>
              <p:cNvSpPr txBox="1"/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9718BA22-EAC4-7547-BE04-06EDB3A34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blipFill>
                <a:blip r:embed="rId2"/>
                <a:stretch>
                  <a:fillRect l="-6075" t="-107937" r="-2336" b="-1698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Freeform 18">
            <a:extLst>
              <a:ext uri="{FF2B5EF4-FFF2-40B4-BE49-F238E27FC236}">
                <a16:creationId xmlns:a16="http://schemas.microsoft.com/office/drawing/2014/main" id="{A471A658-CB14-904E-9E3F-ED7505D37240}"/>
              </a:ext>
            </a:extLst>
          </p:cNvPr>
          <p:cNvSpPr/>
          <p:nvPr/>
        </p:nvSpPr>
        <p:spPr>
          <a:xfrm rot="16200000" flipH="1" flipV="1">
            <a:off x="4637347" y="1710503"/>
            <a:ext cx="1068070" cy="88112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18" name="Rectangle 29">
            <a:extLst>
              <a:ext uri="{FF2B5EF4-FFF2-40B4-BE49-F238E27FC236}">
                <a16:creationId xmlns:a16="http://schemas.microsoft.com/office/drawing/2014/main" id="{C6FB665A-CCEB-2F49-A216-EF84D2755878}"/>
              </a:ext>
            </a:extLst>
          </p:cNvPr>
          <p:cNvSpPr/>
          <p:nvPr/>
        </p:nvSpPr>
        <p:spPr>
          <a:xfrm>
            <a:off x="5894142" y="1619629"/>
            <a:ext cx="2938290" cy="3609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Implementation </a:t>
            </a:r>
          </a:p>
        </p:txBody>
      </p:sp>
      <p:sp>
        <p:nvSpPr>
          <p:cNvPr id="119" name="Shape 3664">
            <a:extLst>
              <a:ext uri="{FF2B5EF4-FFF2-40B4-BE49-F238E27FC236}">
                <a16:creationId xmlns:a16="http://schemas.microsoft.com/office/drawing/2014/main" id="{6E98DDEC-3306-B04C-8CB6-DFB502F99800}"/>
              </a:ext>
            </a:extLst>
          </p:cNvPr>
          <p:cNvSpPr/>
          <p:nvPr/>
        </p:nvSpPr>
        <p:spPr>
          <a:xfrm>
            <a:off x="4962071" y="1767032"/>
            <a:ext cx="435431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CD36A686-67A7-604D-984B-3BB0BBDC4278}"/>
                  </a:ext>
                </a:extLst>
              </p:cNvPr>
              <p:cNvSpPr txBox="1"/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CD36A686-67A7-604D-984B-3BB0BBDC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blipFill>
                <a:blip r:embed="rId3"/>
                <a:stretch>
                  <a:fillRect l="-1163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7FE985-64F8-EC49-9C7F-7F5CE638E1F2}"/>
                  </a:ext>
                </a:extLst>
              </p:cNvPr>
              <p:cNvSpPr txBox="1"/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Photometric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7FE985-64F8-EC49-9C7F-7F5CE638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blipFill>
                <a:blip r:embed="rId4"/>
                <a:stretch>
                  <a:fillRect t="-9375" r="-1081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27F514A-D324-4B49-9C83-DC9B61EF9084}"/>
                  </a:ext>
                </a:extLst>
              </p:cNvPr>
              <p:cNvSpPr txBox="1"/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Smoothness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27F514A-D324-4B49-9C83-DC9B61EF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blipFill>
                <a:blip r:embed="rId5"/>
                <a:stretch>
                  <a:fillRect t="-10345" r="-1070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F1CEE21-9469-F645-ABD4-AAD590D5856E}"/>
                  </a:ext>
                </a:extLst>
              </p:cNvPr>
              <p:cNvSpPr txBox="1"/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de-DE" i="1" dirty="0"/>
                  <a:t>: Normal Loss</a:t>
                </a: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F1CEE21-9469-F645-ABD4-AAD590D5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blipFill>
                <a:blip r:embed="rId6"/>
                <a:stretch>
                  <a:fillRect t="-6667" r="-1351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3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22" grpId="0" animBg="1"/>
      <p:bldP spid="22" grpId="1" animBg="1"/>
      <p:bldP spid="3" grpId="0"/>
      <p:bldP spid="20" grpId="0"/>
      <p:bldP spid="116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1" grpId="0"/>
      <p:bldP spid="4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Binary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Binary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555B1D-815D-C44A-B59E-A7C69F18C62A}"/>
              </a:ext>
            </a:extLst>
          </p:cNvPr>
          <p:cNvSpPr txBox="1"/>
          <p:nvPr/>
        </p:nvSpPr>
        <p:spPr>
          <a:xfrm>
            <a:off x="1500857" y="462575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486849" y="51349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>
                <a:blip r:embed="rId4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>
                <a:blip r:embed="rId5"/>
                <a:stretch>
                  <a:fillRect l="-1418" t="-3636" r="-355" b="-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/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𝑡h𝑟𝑒𝑠h𝑜𝑙𝑑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charset="0"/>
                </a:endParaRPr>
              </a:p>
              <a:p>
                <a:endParaRPr lang="de-DE" b="0" dirty="0">
                  <a:ea typeface="Cambria Math" panose="02040503050406030204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0</a:t>
                </a:r>
              </a:p>
              <a:p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else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blipFill>
                <a:blip r:embed="rId6"/>
                <a:stretch>
                  <a:fillRect l="-888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>
            <a:extLst>
              <a:ext uri="{FF2B5EF4-FFF2-40B4-BE49-F238E27FC236}">
                <a16:creationId xmlns:a16="http://schemas.microsoft.com/office/drawing/2014/main" id="{BFA3818C-6071-AB43-AC59-9B0169D99E66}"/>
              </a:ext>
            </a:extLst>
          </p:cNvPr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DF2CE8D9-B5C1-0B48-85D1-C195A3A537EF}"/>
                </a:ext>
              </a:extLst>
            </p:cNvPr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B0966B39-664C-CA4C-BFDD-B3558A8890D7}"/>
                </a:ext>
              </a:extLst>
            </p:cNvPr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Continuous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9C1C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555B1D-815D-C44A-B59E-A7C69F18C62A}"/>
                  </a:ext>
                </a:extLst>
              </p:cNvPr>
              <p:cNvSpPr txBox="1"/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SP-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555B1D-815D-C44A-B59E-A7C69F18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blipFill>
                <a:blip r:embed="rId4"/>
                <a:stretch>
                  <a:fillRect r="-446" b="-20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486849" y="513492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>
                <a:blip r:embed="rId5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>
                <a:blip r:embed="rId6"/>
                <a:stretch>
                  <a:fillRect l="-1418" t="-3636" r="-355" b="-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/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:</a:t>
                </a:r>
                <a:endParaRPr lang="de-DE" b="0" dirty="0">
                  <a:ea typeface="Cambria Math" panose="02040503050406030204" charset="0"/>
                </a:endParaRPr>
              </a:p>
              <a:p>
                <a:endParaRPr lang="de-DE" b="0" dirty="0">
                  <a:ea typeface="Cambria Math" panose="02040503050406030204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else: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blipFill>
                <a:blip r:embed="rId7"/>
                <a:stretch>
                  <a:fillRect l="-111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>
            <a:extLst>
              <a:ext uri="{FF2B5EF4-FFF2-40B4-BE49-F238E27FC236}">
                <a16:creationId xmlns:a16="http://schemas.microsoft.com/office/drawing/2014/main" id="{BFA3818C-6071-AB43-AC59-9B0169D99E66}"/>
              </a:ext>
            </a:extLst>
          </p:cNvPr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DF2CE8D9-B5C1-0B48-85D1-C195A3A537EF}"/>
                </a:ext>
              </a:extLst>
            </p:cNvPr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B0966B39-664C-CA4C-BFDD-B3558A8890D7}"/>
                </a:ext>
              </a:extLst>
            </p:cNvPr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9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p:sp>
        <p:nvSpPr>
          <p:cNvPr id="12" name="Rechteck 11"/>
          <p:cNvSpPr/>
          <p:nvPr/>
        </p:nvSpPr>
        <p:spPr>
          <a:xfrm>
            <a:off x="2068830" y="3822065"/>
            <a:ext cx="5040630" cy="64833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1460" y="4807585"/>
            <a:ext cx="3761105" cy="97091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51520" y="1550807"/>
            <a:ext cx="3286092" cy="97092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charset="0"/>
                        </a:rPr>
                        <m:t>𝐿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= 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𝜇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∗</m:t>
                      </m:r>
                      <m:r>
                        <a:rPr lang="en-US" altLang="de-DE" sz="2000" b="0" i="1" smtClean="0">
                          <a:latin typeface="Cambria Math" panose="02040503050406030204" charset="0"/>
                        </a:rPr>
                        <m:t>𝑚𝑖𝑛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1 −</m:t>
                              </m:r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𝑆𝑆𝐼𝑀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charset="0"/>
                                            </a:rPr>
                                            <m:t>′  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1−</m:t>
                              </m:r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′  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sz="2000" b="0" i="1" dirty="0">
                  <a:latin typeface="Cambria Math" panose="02040503050406030204" charset="0"/>
                </a:endParaRPr>
              </a:p>
              <a:p>
                <a:endParaRPr lang="de-DE" sz="2000" b="0" i="1" dirty="0">
                  <a:latin typeface="Cambria Math" panose="02040503050406030204" charset="0"/>
                </a:endParaRPr>
              </a:p>
              <a:p>
                <a:r>
                  <a:rPr lang="de-DE" sz="2000" dirty="0"/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charset="0"/>
                      </a:rPr>
                      <m:t>+  </m:t>
                    </m:r>
                    <m:r>
                      <a:rPr lang="en-US" altLang="de-DE" sz="200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blipFill rotWithShape="1">
                <a:blip r:embed="rId2"/>
                <a:stretch>
                  <a:fillRect l="-1" t="-21" r="7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charset="0"/>
                              </a:rPr>
                              <m:t>′ 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𝑝𝑟𝑜𝑗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1" i="1" smtClean="0">
                            <a:solidFill>
                              <a:srgbClr val="9C1C26"/>
                            </a:solidFill>
                            <a:latin typeface="Cambria Math" panose="02040503050406030204" charset="0"/>
                          </a:rPr>
                          <m:t>𝑫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𝒕</m:t>
                        </m:r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)&gt;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blipFill rotWithShape="1">
                <a:blip r:embed="rId3"/>
                <a:stretch>
                  <a:fillRect l="-19" t="-83" r="-1536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charset="0"/>
                        </a:rPr>
                        <m:t>𝑆𝑚𝑜𝑜𝑡h𝑛𝑒𝑠𝑠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𝐿𝑜𝑠𝑠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𝒅</m:t>
                        </m:r>
                      </m:e>
                      <m: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: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𝐺𝑟𝑎𝑑𝑖𝑒𝑛𝑡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𝑠𝑚𝑜𝑜𝑡h𝑛𝑒𝑠𝑠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endParaRPr lang="de-DE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0" smtClean="0">
                        <a:latin typeface="Cambria Math" panose="02040503050406030204" charset="0"/>
                        <a:ea typeface="Cambria Math" panose="02040503050406030204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𝐸𝑑𝑔𝑒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𝑎𝑤𝑎𝑟𝑒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𝑠𝑚𝑜𝑜𝑡h𝑛𝑒𝑠𝑠</m:t>
                    </m:r>
                  </m:oMath>
                </a14:m>
                <a:endParaRPr lang="de-DE" i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blipFill rotWithShape="1">
                <a:blip r:embed="rId4"/>
                <a:stretch>
                  <a:fillRect l="-11" t="-55" r="-6756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charset="0"/>
                        </a:rPr>
                        <m:t>𝑃h</m:t>
                      </m:r>
                      <m:r>
                        <a:rPr lang="en-US" altLang="de-DE" b="0" i="1" smtClean="0">
                          <a:latin typeface="Cambria Math" panose="02040503050406030204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𝑡𝑜𝑚𝑒𝑡𝑟𝑖𝑐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SSIM </a:t>
                </a: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L1- Norm</a:t>
                </a:r>
                <a:endParaRPr lang="de-DE" b="0" dirty="0">
                  <a:latin typeface="Cambria Math" panose="02040503050406030204" charset="0"/>
                  <a:ea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4" t="-58" r="1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1190625" y="3104515"/>
            <a:ext cx="6985000" cy="64833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5" idx="2"/>
          </p:cNvCxnSpPr>
          <p:nvPr/>
        </p:nvCxnSpPr>
        <p:spPr>
          <a:xfrm>
            <a:off x="7109422" y="2654080"/>
            <a:ext cx="0" cy="644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6" idx="2"/>
          </p:cNvCxnSpPr>
          <p:nvPr/>
        </p:nvCxnSpPr>
        <p:spPr>
          <a:xfrm>
            <a:off x="6908698" y="1923100"/>
            <a:ext cx="309689" cy="4700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478954" y="1524895"/>
            <a:ext cx="85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Depth</a:t>
            </a:r>
            <a:endParaRPr lang="de-DE" sz="2000" i="1" dirty="0">
              <a:solidFill>
                <a:srgbClr val="9C1C2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17299" y="154707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rgbClr val="312C8C"/>
                </a:solidFill>
              </a:rPr>
              <a:t>Pose</a:t>
            </a:r>
          </a:p>
        </p:txBody>
      </p:sp>
      <p:cxnSp>
        <p:nvCxnSpPr>
          <p:cNvPr id="20" name="Gerade Verbindung mit Pfeil 19"/>
          <p:cNvCxnSpPr>
            <a:stCxn id="19" idx="2"/>
          </p:cNvCxnSpPr>
          <p:nvPr/>
        </p:nvCxnSpPr>
        <p:spPr>
          <a:xfrm flipH="1">
            <a:off x="7917299" y="1947183"/>
            <a:ext cx="384882" cy="447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6" idx="0"/>
          </p:cNvCxnSpPr>
          <p:nvPr/>
        </p:nvCxnSpPr>
        <p:spPr>
          <a:xfrm flipH="1" flipV="1">
            <a:off x="5476224" y="4366754"/>
            <a:ext cx="211633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000892" y="541847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Disparity</a:t>
            </a:r>
            <a:endParaRPr lang="de-DE" sz="2000" i="1" dirty="0">
              <a:solidFill>
                <a:srgbClr val="9C1C26"/>
              </a:solidFill>
            </a:endParaRPr>
          </a:p>
        </p:txBody>
      </p:sp>
      <p:cxnSp>
        <p:nvCxnSpPr>
          <p:cNvPr id="31" name="Gerade Verbindung mit Pfeil 30"/>
          <p:cNvCxnSpPr>
            <a:stCxn id="26" idx="0"/>
          </p:cNvCxnSpPr>
          <p:nvPr/>
        </p:nvCxnSpPr>
        <p:spPr>
          <a:xfrm flipH="1" flipV="1">
            <a:off x="3347864" y="4366754"/>
            <a:ext cx="424469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01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  <p:bldP spid="10" grpId="0" bldLvl="0" animBg="1"/>
      <p:bldP spid="5" grpId="0"/>
      <p:bldP spid="7" grpId="0"/>
      <p:bldP spid="8" grpId="0"/>
      <p:bldP spid="9" grpId="0" bldLvl="0" animBg="1"/>
      <p:bldP spid="16" grpId="0"/>
      <p:bldP spid="19" grpId="0"/>
      <p:bldP spid="26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499</Words>
  <Application>Microsoft Macintosh PowerPoint</Application>
  <PresentationFormat>Bildschirmpräsentation (4:3)</PresentationFormat>
  <Paragraphs>101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Bitstream Charter</vt:lpstr>
      <vt:lpstr>Cambria Math</vt:lpstr>
      <vt:lpstr>Open Sans</vt:lpstr>
      <vt:lpstr>Stafford</vt:lpstr>
      <vt:lpstr>Wingdings</vt:lpstr>
      <vt:lpstr>Präsentationsvorlage_BWL9</vt:lpstr>
      <vt:lpstr>Final Presentation: Piecewise monocular depth estimation by plane fitting</vt:lpstr>
      <vt:lpstr>Architecture LOSS: Digging Into Self-Supervised Monocular Depth Estimation [1]</vt:lpstr>
      <vt:lpstr>Loss Function Superpixel in Loss Function </vt:lpstr>
      <vt:lpstr>Loss Function Binary &amp; Continuous Superpixel Loss</vt:lpstr>
      <vt:lpstr>Loss Function Normals in Loss Function</vt:lpstr>
      <vt:lpstr>Loss Function Superpixel Binary Loss Function </vt:lpstr>
      <vt:lpstr>Loss Function Superpixel Continuous Loss Function</vt:lpstr>
      <vt:lpstr>Architecture LOSS: Digging Into Self-Supervised Monocular Depth Estimation [1]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Bini kunst</cp:lastModifiedBy>
  <cp:revision>154</cp:revision>
  <dcterms:created xsi:type="dcterms:W3CDTF">2020-02-09T22:22:07Z</dcterms:created>
  <dcterms:modified xsi:type="dcterms:W3CDTF">2020-02-11T11:51:52Z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