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77" r:id="rId5"/>
    <p:sldId id="354" r:id="rId6"/>
    <p:sldId id="364" r:id="rId7"/>
    <p:sldId id="360" r:id="rId8"/>
    <p:sldId id="363" r:id="rId9"/>
    <p:sldId id="355" r:id="rId10"/>
    <p:sldId id="361" r:id="rId11"/>
    <p:sldId id="362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000000"/>
    <a:srgbClr val="E9503E"/>
    <a:srgbClr val="F5A300"/>
    <a:srgbClr val="FDCA00"/>
    <a:srgbClr val="312C8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1242" autoAdjust="0"/>
  </p:normalViewPr>
  <p:slideViewPr>
    <p:cSldViewPr snapToObjects="1">
      <p:cViewPr>
        <p:scale>
          <a:sx n="92" d="100"/>
          <a:sy n="92" d="100"/>
        </p:scale>
        <p:origin x="824" y="440"/>
      </p:cViewPr>
      <p:guideLst>
        <p:guide orient="horz" pos="2432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35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35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benefit of estimating plane coefficients instead of directly estimating depth values is that they can effectively represent depth values of multiple pixels by estimating only 3 coefficients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  <a:sym typeface="+mn-ea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9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8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8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8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8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b="0" dirty="0"/>
              <a:t>Group 2: Felix Wirth, </a:t>
            </a:r>
            <a:r>
              <a:rPr lang="en-US" altLang="de-DE" sz="1800" b="0" dirty="0" err="1"/>
              <a:t>Korbinian</a:t>
            </a:r>
            <a:r>
              <a:rPr lang="en-US" altLang="de-DE" sz="1800" b="0" dirty="0"/>
              <a:t> Kunst, Helge </a:t>
            </a:r>
            <a:r>
              <a:rPr lang="en-US" altLang="de-DE" sz="1800" b="0" dirty="0" err="1"/>
              <a:t>Dörsan</a:t>
            </a:r>
            <a:r>
              <a:rPr lang="en-US" altLang="de-DE" sz="1800" b="0" dirty="0"/>
              <a:t>, Jan </a:t>
            </a:r>
            <a:r>
              <a:rPr lang="en-US" altLang="de-DE" sz="1800" b="0" dirty="0" err="1"/>
              <a:t>Ceccejus</a:t>
            </a:r>
            <a:endParaRPr lang="en-US" altLang="de-DE" sz="1800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de-DE" altLang="en-US" b="0" dirty="0"/>
              <a:t>Final </a:t>
            </a:r>
            <a:r>
              <a:rPr lang="en-US" altLang="de-DE" b="0" dirty="0"/>
              <a:t>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  <a:endParaRPr lang="en-US" altLang="de-D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rcRect t="3277" b="-3307"/>
          <a:stretch>
            <a:fillRect/>
          </a:stretch>
        </p:blipFill>
        <p:spPr>
          <a:xfrm>
            <a:off x="5426710" y="2561590"/>
            <a:ext cx="3063240" cy="209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9587" r="18312"/>
          <a:stretch>
            <a:fillRect/>
          </a:stretch>
        </p:blipFill>
        <p:spPr>
          <a:xfrm>
            <a:off x="288925" y="2514600"/>
            <a:ext cx="4512945" cy="3782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r="43626"/>
          <a:stretch>
            <a:fillRect/>
          </a:stretch>
        </p:blipFill>
        <p:spPr>
          <a:xfrm>
            <a:off x="5850890" y="4554855"/>
            <a:ext cx="2444750" cy="1813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Architecture</a:t>
            </a:r>
            <a:br>
              <a:rPr lang="en-US" dirty="0"/>
            </a:br>
            <a:r>
              <a:rPr lang="de-DE" sz="2000" dirty="0">
                <a:sym typeface="+mn-ea"/>
              </a:rPr>
              <a:t>LOSS: </a:t>
            </a:r>
            <a:r>
              <a:rPr sz="2000" dirty="0">
                <a:sym typeface="+mn-ea"/>
              </a:rPr>
              <a:t>Digging Into Self-Supervised Monocular Depth Estimation</a:t>
            </a:r>
            <a:r>
              <a:rPr lang="de-DE" altLang="en-US" sz="2000" dirty="0"/>
              <a:t> [1]</a:t>
            </a:r>
            <a:endParaRPr lang="de-DE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780728" y="4659213"/>
                <a:ext cx="7953318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de-DE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alt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de-DE" sz="2000" b="0" i="1" smtClean="0">
                                <a:latin typeface="Cambria Math" panose="02040503050406030204" pitchFamily="18" charset="0"/>
                              </a:rPr>
                              <m:t>𝑃𝐸</m:t>
                            </m:r>
                            <m:d>
                              <m:d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p>
                                      <m:sSup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′  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de-DE" altLang="de-DE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de-DE" sz="200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2000" dirty="0"/>
                  <a:t> +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)</a:t>
                </a:r>
                <a:endParaRPr lang="de-DE" sz="20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4659213"/>
                <a:ext cx="7953318" cy="460639"/>
              </a:xfrm>
              <a:prstGeom prst="rect">
                <a:avLst/>
              </a:prstGeom>
              <a:blipFill rotWithShape="1">
                <a:blip r:embed="rId1"/>
                <a:stretch>
                  <a:fillRect l="-4" t="-47" r="3" b="-666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780728" y="3000600"/>
                <a:ext cx="3277135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Calculated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Error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between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image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warped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image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based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L1-Norm &amp; SSIM</a:t>
                </a:r>
                <a:endParaRPr lang="de-DE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3000600"/>
                <a:ext cx="3277135" cy="944746"/>
              </a:xfrm>
              <a:prstGeom prst="rect">
                <a:avLst/>
              </a:prstGeom>
              <a:blipFill rotWithShape="1">
                <a:blip r:embed="rId2"/>
                <a:stretch>
                  <a:fillRect l="-10" t="-24" r="6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Baseline - Loss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6" name="Grafik 5" descr="Herzschla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17114"/>
            <a:ext cx="914400" cy="9144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19" y="2970624"/>
            <a:ext cx="4320396" cy="1080099"/>
          </a:xfrm>
          <a:prstGeom prst="rect">
            <a:avLst/>
          </a:prstGeom>
        </p:spPr>
      </p:pic>
      <p:sp>
        <p:nvSpPr>
          <p:cNvPr id="4" name="Geschweifte Klammer links/rechts 3"/>
          <p:cNvSpPr/>
          <p:nvPr/>
        </p:nvSpPr>
        <p:spPr>
          <a:xfrm>
            <a:off x="1237928" y="4541619"/>
            <a:ext cx="2181944" cy="457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5400000">
            <a:off x="2217506" y="3410080"/>
            <a:ext cx="320065" cy="2084667"/>
          </a:xfrm>
          <a:prstGeom prst="lef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2123347" y="3854865"/>
                <a:ext cx="50838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7" y="3854865"/>
                <a:ext cx="508381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107" t="-106" r="57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eschweifte Klammer links 11"/>
          <p:cNvSpPr/>
          <p:nvPr/>
        </p:nvSpPr>
        <p:spPr>
          <a:xfrm rot="16200000">
            <a:off x="6240963" y="2993601"/>
            <a:ext cx="320065" cy="4666100"/>
          </a:xfrm>
          <a:prstGeom prst="lef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6146804" y="5470640"/>
                <a:ext cx="508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4" y="5470640"/>
                <a:ext cx="508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" t="-31" r="76" b="1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5016617" y="5722719"/>
                <a:ext cx="3277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Ensures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smooth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gradient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edges</a:t>
                </a:r>
                <a:endParaRPr lang="de-DE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17" y="5722719"/>
                <a:ext cx="3277135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4" t="-15" r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5199753" y="255926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Minimum </a:t>
            </a:r>
            <a:r>
              <a:rPr lang="de-DE" dirty="0" err="1"/>
              <a:t>Photometric</a:t>
            </a:r>
            <a:r>
              <a:rPr lang="de-DE" dirty="0"/>
              <a:t> Error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1" grpId="1" animBg="1"/>
      <p:bldP spid="22" grpId="0" animBg="1"/>
      <p:bldP spid="22" grpId="1" animBg="1"/>
      <p:bldP spid="5" grpId="0" animBg="1"/>
      <p:bldP spid="7" grpId="0"/>
      <p:bldP spid="12" grpId="0" animBg="1"/>
      <p:bldP spid="13" grpId="0"/>
      <p:bldP spid="1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in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3" name="Freeform 12"/>
          <p:cNvSpPr/>
          <p:nvPr/>
        </p:nvSpPr>
        <p:spPr>
          <a:xfrm>
            <a:off x="1045914" y="3626894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endCxn id="9" idx="4"/>
          </p:cNvCxnSpPr>
          <p:nvPr/>
        </p:nvCxnSpPr>
        <p:spPr>
          <a:xfrm>
            <a:off x="1987044" y="4086821"/>
            <a:ext cx="580799" cy="11362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 Box 14"/>
          <p:cNvSpPr txBox="1"/>
          <p:nvPr/>
        </p:nvSpPr>
        <p:spPr>
          <a:xfrm>
            <a:off x="1854287" y="31885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1</a:t>
            </a:r>
            <a:endParaRPr lang="de-DE" altLang="en-US" dirty="0"/>
          </a:p>
        </p:txBody>
      </p:sp>
      <p:sp>
        <p:nvSpPr>
          <p:cNvPr id="16" name="Text Box 15"/>
          <p:cNvSpPr txBox="1"/>
          <p:nvPr/>
        </p:nvSpPr>
        <p:spPr>
          <a:xfrm>
            <a:off x="2500801" y="32190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  <a:endParaRPr lang="de-DE" alt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2131652" y="3602056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  <a:endParaRPr lang="de-DE" altLang="en-US" dirty="0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34729" y="1712274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Superpixel </a:t>
            </a:r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explained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674763" y="3451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2069467" y="3303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pic>
        <p:nvPicPr>
          <p:cNvPr id="32" name="Grafik 31" descr="Lehr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7" y="1668238"/>
            <a:ext cx="827790" cy="827790"/>
          </a:xfrm>
          <a:prstGeom prst="rect">
            <a:avLst/>
          </a:prstGeom>
        </p:spPr>
      </p:pic>
      <p:sp>
        <p:nvSpPr>
          <p:cNvPr id="34" name="Freihandform 33"/>
          <p:cNvSpPr/>
          <p:nvPr/>
        </p:nvSpPr>
        <p:spPr>
          <a:xfrm>
            <a:off x="556054" y="3348681"/>
            <a:ext cx="1235676" cy="556054"/>
          </a:xfrm>
          <a:custGeom>
            <a:avLst/>
            <a:gdLst>
              <a:gd name="connsiteX0" fmla="*/ 0 w 1235676"/>
              <a:gd name="connsiteY0" fmla="*/ 556054 h 556054"/>
              <a:gd name="connsiteX1" fmla="*/ 1235676 w 1235676"/>
              <a:gd name="connsiteY1" fmla="*/ 506627 h 556054"/>
              <a:gd name="connsiteX2" fmla="*/ 667265 w 1235676"/>
              <a:gd name="connsiteY2" fmla="*/ 0 h 55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6" h="556054">
                <a:moveTo>
                  <a:pt x="0" y="556054"/>
                </a:moveTo>
                <a:lnTo>
                  <a:pt x="1235676" y="506627"/>
                </a:lnTo>
                <a:lnTo>
                  <a:pt x="66726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821724" y="3472249"/>
            <a:ext cx="278027" cy="407773"/>
          </a:xfrm>
          <a:custGeom>
            <a:avLst/>
            <a:gdLst>
              <a:gd name="connsiteX0" fmla="*/ 0 w 278027"/>
              <a:gd name="connsiteY0" fmla="*/ 0 h 407773"/>
              <a:gd name="connsiteX1" fmla="*/ 278027 w 278027"/>
              <a:gd name="connsiteY1" fmla="*/ 407773 h 40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027" h="407773">
                <a:moveTo>
                  <a:pt x="0" y="0"/>
                </a:moveTo>
                <a:lnTo>
                  <a:pt x="278027" y="407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1575486" y="3138616"/>
            <a:ext cx="1173892" cy="1056503"/>
          </a:xfrm>
          <a:custGeom>
            <a:avLst/>
            <a:gdLst>
              <a:gd name="connsiteX0" fmla="*/ 0 w 1173892"/>
              <a:gd name="connsiteY0" fmla="*/ 488092 h 1056503"/>
              <a:gd name="connsiteX1" fmla="*/ 290384 w 1173892"/>
              <a:gd name="connsiteY1" fmla="*/ 321276 h 1056503"/>
              <a:gd name="connsiteX2" fmla="*/ 345990 w 1173892"/>
              <a:gd name="connsiteY2" fmla="*/ 0 h 1056503"/>
              <a:gd name="connsiteX3" fmla="*/ 759941 w 1173892"/>
              <a:gd name="connsiteY3" fmla="*/ 234779 h 1056503"/>
              <a:gd name="connsiteX4" fmla="*/ 741406 w 1173892"/>
              <a:gd name="connsiteY4" fmla="*/ 543698 h 1056503"/>
              <a:gd name="connsiteX5" fmla="*/ 500449 w 1173892"/>
              <a:gd name="connsiteY5" fmla="*/ 488092 h 1056503"/>
              <a:gd name="connsiteX6" fmla="*/ 1173892 w 1173892"/>
              <a:gd name="connsiteY6" fmla="*/ 636373 h 1056503"/>
              <a:gd name="connsiteX7" fmla="*/ 982363 w 1173892"/>
              <a:gd name="connsiteY7" fmla="*/ 1056503 h 105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892" h="1056503">
                <a:moveTo>
                  <a:pt x="0" y="488092"/>
                </a:moveTo>
                <a:lnTo>
                  <a:pt x="290384" y="321276"/>
                </a:lnTo>
                <a:lnTo>
                  <a:pt x="345990" y="0"/>
                </a:lnTo>
                <a:lnTo>
                  <a:pt x="759941" y="234779"/>
                </a:lnTo>
                <a:lnTo>
                  <a:pt x="741406" y="543698"/>
                </a:lnTo>
                <a:lnTo>
                  <a:pt x="500449" y="488092"/>
                </a:lnTo>
                <a:lnTo>
                  <a:pt x="1173892" y="636373"/>
                </a:lnTo>
                <a:lnTo>
                  <a:pt x="982363" y="1056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2329249" y="2910016"/>
            <a:ext cx="1173892" cy="457200"/>
          </a:xfrm>
          <a:custGeom>
            <a:avLst/>
            <a:gdLst>
              <a:gd name="connsiteX0" fmla="*/ 0 w 1173892"/>
              <a:gd name="connsiteY0" fmla="*/ 457200 h 457200"/>
              <a:gd name="connsiteX1" fmla="*/ 383059 w 1173892"/>
              <a:gd name="connsiteY1" fmla="*/ 345989 h 457200"/>
              <a:gd name="connsiteX2" fmla="*/ 376881 w 1173892"/>
              <a:gd name="connsiteY2" fmla="*/ 0 h 457200"/>
              <a:gd name="connsiteX3" fmla="*/ 908221 w 1173892"/>
              <a:gd name="connsiteY3" fmla="*/ 179173 h 457200"/>
              <a:gd name="connsiteX4" fmla="*/ 1173892 w 1173892"/>
              <a:gd name="connsiteY4" fmla="*/ 61784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892" h="457200">
                <a:moveTo>
                  <a:pt x="0" y="457200"/>
                </a:moveTo>
                <a:lnTo>
                  <a:pt x="383059" y="345989"/>
                </a:lnTo>
                <a:lnTo>
                  <a:pt x="376881" y="0"/>
                </a:lnTo>
                <a:lnTo>
                  <a:pt x="908221" y="179173"/>
                </a:lnTo>
                <a:lnTo>
                  <a:pt x="1173892" y="617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2718486" y="3083011"/>
            <a:ext cx="1532238" cy="685800"/>
          </a:xfrm>
          <a:custGeom>
            <a:avLst/>
            <a:gdLst>
              <a:gd name="connsiteX0" fmla="*/ 24714 w 1532238"/>
              <a:gd name="connsiteY0" fmla="*/ 685800 h 685800"/>
              <a:gd name="connsiteX1" fmla="*/ 253314 w 1532238"/>
              <a:gd name="connsiteY1" fmla="*/ 444843 h 685800"/>
              <a:gd name="connsiteX2" fmla="*/ 0 w 1532238"/>
              <a:gd name="connsiteY2" fmla="*/ 172994 h 685800"/>
              <a:gd name="connsiteX3" fmla="*/ 413952 w 1532238"/>
              <a:gd name="connsiteY3" fmla="*/ 142103 h 685800"/>
              <a:gd name="connsiteX4" fmla="*/ 518984 w 1532238"/>
              <a:gd name="connsiteY4" fmla="*/ 0 h 685800"/>
              <a:gd name="connsiteX5" fmla="*/ 821725 w 1532238"/>
              <a:gd name="connsiteY5" fmla="*/ 228600 h 685800"/>
              <a:gd name="connsiteX6" fmla="*/ 1322173 w 1532238"/>
              <a:gd name="connsiteY6" fmla="*/ 160638 h 685800"/>
              <a:gd name="connsiteX7" fmla="*/ 1278925 w 1532238"/>
              <a:gd name="connsiteY7" fmla="*/ 401594 h 685800"/>
              <a:gd name="connsiteX8" fmla="*/ 1532238 w 1532238"/>
              <a:gd name="connsiteY8" fmla="*/ 605481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238" h="685800">
                <a:moveTo>
                  <a:pt x="24714" y="685800"/>
                </a:moveTo>
                <a:lnTo>
                  <a:pt x="253314" y="444843"/>
                </a:lnTo>
                <a:lnTo>
                  <a:pt x="0" y="172994"/>
                </a:lnTo>
                <a:lnTo>
                  <a:pt x="413952" y="142103"/>
                </a:lnTo>
                <a:lnTo>
                  <a:pt x="518984" y="0"/>
                </a:lnTo>
                <a:lnTo>
                  <a:pt x="821725" y="228600"/>
                </a:lnTo>
                <a:lnTo>
                  <a:pt x="1322173" y="160638"/>
                </a:lnTo>
                <a:lnTo>
                  <a:pt x="1278925" y="401594"/>
                </a:lnTo>
                <a:lnTo>
                  <a:pt x="1532238" y="6054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984157" y="3311611"/>
            <a:ext cx="1013254" cy="315097"/>
          </a:xfrm>
          <a:custGeom>
            <a:avLst/>
            <a:gdLst>
              <a:gd name="connsiteX0" fmla="*/ 0 w 1013254"/>
              <a:gd name="connsiteY0" fmla="*/ 222421 h 315097"/>
              <a:gd name="connsiteX1" fmla="*/ 537519 w 1013254"/>
              <a:gd name="connsiteY1" fmla="*/ 0 h 315097"/>
              <a:gd name="connsiteX2" fmla="*/ 586946 w 1013254"/>
              <a:gd name="connsiteY2" fmla="*/ 315097 h 315097"/>
              <a:gd name="connsiteX3" fmla="*/ 1013254 w 1013254"/>
              <a:gd name="connsiteY3" fmla="*/ 185351 h 3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254" h="315097">
                <a:moveTo>
                  <a:pt x="0" y="222421"/>
                </a:moveTo>
                <a:lnTo>
                  <a:pt x="537519" y="0"/>
                </a:lnTo>
                <a:lnTo>
                  <a:pt x="586946" y="315097"/>
                </a:lnTo>
                <a:lnTo>
                  <a:pt x="1013254" y="1853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755557" y="3521676"/>
            <a:ext cx="549875" cy="333632"/>
          </a:xfrm>
          <a:custGeom>
            <a:avLst/>
            <a:gdLst>
              <a:gd name="connsiteX0" fmla="*/ 0 w 549875"/>
              <a:gd name="connsiteY0" fmla="*/ 253313 h 333632"/>
              <a:gd name="connsiteX1" fmla="*/ 518984 w 549875"/>
              <a:gd name="connsiteY1" fmla="*/ 333632 h 333632"/>
              <a:gd name="connsiteX2" fmla="*/ 549875 w 549875"/>
              <a:gd name="connsiteY2" fmla="*/ 129746 h 333632"/>
              <a:gd name="connsiteX3" fmla="*/ 210065 w 549875"/>
              <a:gd name="connsiteY3" fmla="*/ 0 h 33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875" h="333632">
                <a:moveTo>
                  <a:pt x="0" y="253313"/>
                </a:moveTo>
                <a:lnTo>
                  <a:pt x="518984" y="333632"/>
                </a:lnTo>
                <a:lnTo>
                  <a:pt x="549875" y="129746"/>
                </a:lnTo>
                <a:lnTo>
                  <a:pt x="21006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299254" y="3632886"/>
            <a:ext cx="389238" cy="228600"/>
          </a:xfrm>
          <a:custGeom>
            <a:avLst/>
            <a:gdLst>
              <a:gd name="connsiteX0" fmla="*/ 271849 w 389238"/>
              <a:gd name="connsiteY0" fmla="*/ 0 h 228600"/>
              <a:gd name="connsiteX1" fmla="*/ 0 w 389238"/>
              <a:gd name="connsiteY1" fmla="*/ 18536 h 228600"/>
              <a:gd name="connsiteX2" fmla="*/ 389238 w 389238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238" h="228600">
                <a:moveTo>
                  <a:pt x="271849" y="0"/>
                </a:moveTo>
                <a:lnTo>
                  <a:pt x="0" y="18536"/>
                </a:lnTo>
                <a:lnTo>
                  <a:pt x="389238" y="228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180070" y="3886200"/>
            <a:ext cx="290384" cy="234778"/>
          </a:xfrm>
          <a:custGeom>
            <a:avLst/>
            <a:gdLst>
              <a:gd name="connsiteX0" fmla="*/ 0 w 290384"/>
              <a:gd name="connsiteY0" fmla="*/ 0 h 234778"/>
              <a:gd name="connsiteX1" fmla="*/ 61784 w 290384"/>
              <a:gd name="connsiteY1" fmla="*/ 154459 h 234778"/>
              <a:gd name="connsiteX2" fmla="*/ 290384 w 290384"/>
              <a:gd name="connsiteY2" fmla="*/ 234778 h 23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384" h="234778">
                <a:moveTo>
                  <a:pt x="0" y="0"/>
                </a:moveTo>
                <a:lnTo>
                  <a:pt x="61784" y="154459"/>
                </a:lnTo>
                <a:lnTo>
                  <a:pt x="290384" y="23477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1013254" y="3546389"/>
            <a:ext cx="444843" cy="179173"/>
          </a:xfrm>
          <a:custGeom>
            <a:avLst/>
            <a:gdLst>
              <a:gd name="connsiteX0" fmla="*/ 0 w 444843"/>
              <a:gd name="connsiteY0" fmla="*/ 179173 h 179173"/>
              <a:gd name="connsiteX1" fmla="*/ 166816 w 444843"/>
              <a:gd name="connsiteY1" fmla="*/ 0 h 179173"/>
              <a:gd name="connsiteX2" fmla="*/ 444843 w 444843"/>
              <a:gd name="connsiteY2" fmla="*/ 24714 h 17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843" h="179173">
                <a:moveTo>
                  <a:pt x="0" y="179173"/>
                </a:moveTo>
                <a:lnTo>
                  <a:pt x="166816" y="0"/>
                </a:lnTo>
                <a:lnTo>
                  <a:pt x="444843" y="247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 Box 15"/>
          <p:cNvSpPr txBox="1"/>
          <p:nvPr/>
        </p:nvSpPr>
        <p:spPr>
          <a:xfrm>
            <a:off x="2294306" y="332271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  <a:endParaRPr lang="de-DE" altLang="en-US" dirty="0"/>
          </a:p>
        </p:txBody>
      </p:sp>
      <p:sp>
        <p:nvSpPr>
          <p:cNvPr id="45" name="Text Box 15"/>
          <p:cNvSpPr txBox="1"/>
          <p:nvPr/>
        </p:nvSpPr>
        <p:spPr>
          <a:xfrm>
            <a:off x="2531366" y="3421961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  <a:endParaRPr lang="de-DE" altLang="en-US" dirty="0"/>
          </a:p>
        </p:txBody>
      </p:sp>
      <p:sp>
        <p:nvSpPr>
          <p:cNvPr id="46" name="Text Box 16"/>
          <p:cNvSpPr txBox="1"/>
          <p:nvPr/>
        </p:nvSpPr>
        <p:spPr>
          <a:xfrm>
            <a:off x="2383332" y="366010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  <a:endParaRPr lang="de-DE" altLang="en-US" dirty="0"/>
          </a:p>
        </p:txBody>
      </p:sp>
      <p:sp>
        <p:nvSpPr>
          <p:cNvPr id="47" name="Text Box 16"/>
          <p:cNvSpPr txBox="1"/>
          <p:nvPr/>
        </p:nvSpPr>
        <p:spPr>
          <a:xfrm>
            <a:off x="1841515" y="366587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  <a:endParaRPr lang="de-DE" altLang="en-US" dirty="0"/>
          </a:p>
        </p:txBody>
      </p:sp>
      <p:sp>
        <p:nvSpPr>
          <p:cNvPr id="48" name="Text Box 16"/>
          <p:cNvSpPr txBox="1"/>
          <p:nvPr/>
        </p:nvSpPr>
        <p:spPr>
          <a:xfrm>
            <a:off x="2291465" y="3847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  <a:endParaRPr lang="de-DE" altLang="en-US" dirty="0"/>
          </a:p>
        </p:txBody>
      </p:sp>
      <p:sp>
        <p:nvSpPr>
          <p:cNvPr id="49" name="Text Box 16"/>
          <p:cNvSpPr txBox="1"/>
          <p:nvPr/>
        </p:nvSpPr>
        <p:spPr>
          <a:xfrm>
            <a:off x="2030189" y="3807483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  <a:endParaRPr lang="de-DE" altLang="en-US" dirty="0"/>
          </a:p>
        </p:txBody>
      </p:sp>
      <p:sp>
        <p:nvSpPr>
          <p:cNvPr id="51" name="Textfeld 50"/>
          <p:cNvSpPr txBox="1"/>
          <p:nvPr/>
        </p:nvSpPr>
        <p:spPr>
          <a:xfrm>
            <a:off x="207093" y="4946765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de-DE" dirty="0"/>
              <a:t>Superpixel: Group </a:t>
            </a:r>
            <a:r>
              <a:rPr lang="de-DE" dirty="0" err="1"/>
              <a:t>of</a:t>
            </a:r>
            <a:r>
              <a:rPr lang="de-DE" dirty="0"/>
              <a:t> Pixels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/>
              <p:cNvSpPr txBox="1"/>
              <p:nvPr/>
            </p:nvSpPr>
            <p:spPr>
              <a:xfrm>
                <a:off x="207093" y="5483438"/>
                <a:ext cx="340990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dirty="0" err="1"/>
                  <a:t>Each</a:t>
                </a:r>
                <a:r>
                  <a:rPr lang="de-DE" dirty="0"/>
                  <a:t> Pixel in </a:t>
                </a:r>
                <a:r>
                  <a:rPr lang="de-DE" dirty="0" err="1"/>
                  <a:t>one</a:t>
                </a:r>
                <a:r>
                  <a:rPr lang="de-DE" dirty="0"/>
                  <a:t> Superpixel</a:t>
                </a:r>
                <a:endParaRPr lang="de-DE" dirty="0"/>
              </a:p>
              <a:p>
                <a:r>
                  <a:rPr lang="de-DE" dirty="0"/>
                  <a:t>     </a:t>
                </a:r>
                <a:r>
                  <a:rPr lang="de-DE" dirty="0" err="1"/>
                  <a:t>contains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label</a:t>
                </a:r>
                <a:r>
                  <a:rPr lang="de-DE" dirty="0"/>
                  <a:t> </a:t>
                </a:r>
                <a:endParaRPr lang="de-DE" dirty="0"/>
              </a:p>
              <a:p>
                <a:r>
                  <a:rPr lang="de-DE" dirty="0"/>
                  <a:t>     </a:t>
                </a:r>
                <a:r>
                  <a:rPr lang="de-DE" dirty="0" err="1"/>
                  <a:t>label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93" y="5483438"/>
                <a:ext cx="3409908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" t="-23" r="1" b="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/>
          <p:nvPr/>
        </p:nvGraphicFramePr>
        <p:xfrm>
          <a:off x="5342738" y="3203254"/>
          <a:ext cx="3120390" cy="2560320"/>
        </p:xfrm>
        <a:graphic>
          <a:graphicData uri="http://schemas.openxmlformats.org/drawingml/2006/table">
            <a:tbl>
              <a:tblPr firstRow="1">
                <a:effectLst/>
                <a:tableStyleId>{69C7853C-536D-4A76-A0AE-DD22124D55A5}</a:tableStyleId>
              </a:tblPr>
              <a:tblGrid>
                <a:gridCol w="388620"/>
                <a:gridCol w="545834"/>
                <a:gridCol w="546669"/>
                <a:gridCol w="546669"/>
                <a:gridCol w="546131"/>
                <a:gridCol w="546669"/>
              </a:tblGrid>
              <a:tr h="356870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24290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dirty="0"/>
                        <a:t>1</a:t>
                      </a: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dirty="0"/>
                        <a:t>1</a:t>
                      </a: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24290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2429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dirty="0"/>
                        <a:t>2</a:t>
                      </a: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2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2</a:t>
                      </a:r>
                      <a:endParaRPr lang="de-DE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2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2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2</a:t>
                      </a:r>
                      <a:endParaRPr lang="de-DE" altLang="en-US"/>
                    </a:p>
                  </a:txBody>
                  <a:tcPr/>
                </a:tc>
              </a:tr>
              <a:tr h="324290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24290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  <a:endParaRPr lang="de-D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bldLvl="0" animBg="1"/>
      <p:bldP spid="13" grpId="0" animBg="1"/>
      <p:bldP spid="13" grpId="1" animBg="1"/>
      <p:bldP spid="15" grpId="0"/>
      <p:bldP spid="15" grpId="1"/>
      <p:bldP spid="16" grpId="0"/>
      <p:bldP spid="16" grpId="1"/>
      <p:bldP spid="16" grpId="2"/>
      <p:bldP spid="17" grpId="0"/>
      <p:bldP spid="17" grpId="1"/>
      <p:bldP spid="17" grpId="2"/>
      <p:bldP spid="22" grpId="0" bldLvl="0" animBg="1"/>
      <p:bldP spid="22" grpId="1" bldLvl="0" animBg="1"/>
      <p:bldP spid="6" grpId="0"/>
      <p:bldP spid="25" grpId="0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in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0" name="Oval 9"/>
          <p:cNvSpPr/>
          <p:nvPr/>
        </p:nvSpPr>
        <p:spPr>
          <a:xfrm>
            <a:off x="1479679" y="3142707"/>
            <a:ext cx="1824990" cy="802005"/>
          </a:xfrm>
          <a:prstGeom prst="ellipse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45719" y="3142707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endCxn id="10" idx="5"/>
          </p:cNvCxnSpPr>
          <p:nvPr/>
        </p:nvCxnSpPr>
        <p:spPr>
          <a:xfrm>
            <a:off x="2449959" y="3599907"/>
            <a:ext cx="587375" cy="22733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 Box 14"/>
          <p:cNvSpPr txBox="1"/>
          <p:nvPr/>
        </p:nvSpPr>
        <p:spPr>
          <a:xfrm>
            <a:off x="1905129" y="323160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1</a:t>
            </a:r>
            <a:endParaRPr lang="de-DE" altLang="en-US" dirty="0"/>
          </a:p>
        </p:txBody>
      </p:sp>
      <p:sp>
        <p:nvSpPr>
          <p:cNvPr id="16" name="Text Box 15"/>
          <p:cNvSpPr txBox="1"/>
          <p:nvPr/>
        </p:nvSpPr>
        <p:spPr>
          <a:xfrm>
            <a:off x="2574419" y="321319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  <a:endParaRPr lang="de-DE" alt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2140079" y="361768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  <a:endParaRPr lang="de-DE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1569" y="1635434"/>
            <a:ext cx="914400" cy="1068080"/>
            <a:chOff x="5075726" y="2752399"/>
            <a:chExt cx="914400" cy="1068080"/>
          </a:xfrm>
        </p:grpSpPr>
        <p:sp>
          <p:nvSpPr>
            <p:cNvPr id="19" name="Freeform 18"/>
            <p:cNvSpPr/>
            <p:nvPr/>
          </p:nvSpPr>
          <p:spPr>
            <a:xfrm rot="16200000" flipH="1" flipV="1">
              <a:off x="4998886" y="2829239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en-US"/>
            </a:p>
          </p:txBody>
        </p:sp>
        <p:sp>
          <p:nvSpPr>
            <p:cNvPr id="21" name="Shape 3624"/>
            <p:cNvSpPr/>
            <p:nvPr/>
          </p:nvSpPr>
          <p:spPr>
            <a:xfrm>
              <a:off x="5327527" y="3015255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Concept Idea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004048" y="1557655"/>
            <a:ext cx="367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>
                <a:sym typeface="+mn-ea"/>
              </a:rPr>
              <a:t>Use</a:t>
            </a:r>
            <a:r>
              <a:rPr lang="de-DE" altLang="en-US" b="1" dirty="0">
                <a:sym typeface="+mn-ea"/>
              </a:rPr>
              <a:t> Superpixel </a:t>
            </a:r>
            <a:r>
              <a:rPr lang="de-DE" altLang="en-US" b="1" dirty="0" err="1">
                <a:sym typeface="+mn-ea"/>
              </a:rPr>
              <a:t>information</a:t>
            </a:r>
            <a:r>
              <a:rPr lang="de-DE" altLang="en-US" b="1" dirty="0">
                <a:sym typeface="+mn-ea"/>
              </a:rPr>
              <a:t> in </a:t>
            </a:r>
            <a:r>
              <a:rPr lang="de-DE" altLang="en-US" b="1" dirty="0" err="1">
                <a:sym typeface="+mn-ea"/>
              </a:rPr>
              <a:t>implementing</a:t>
            </a:r>
            <a:r>
              <a:rPr lang="de-DE" altLang="en-US" b="1" dirty="0">
                <a:sym typeface="+mn-ea"/>
              </a:rPr>
              <a:t> </a:t>
            </a:r>
            <a:r>
              <a:rPr lang="de-DE" altLang="en-US" b="1" dirty="0" err="1">
                <a:sym typeface="+mn-ea"/>
              </a:rPr>
              <a:t>loss</a:t>
            </a:r>
            <a:r>
              <a:rPr lang="de-DE" altLang="en-US" b="1" dirty="0">
                <a:sym typeface="+mn-ea"/>
              </a:rPr>
              <a:t> </a:t>
            </a:r>
            <a:r>
              <a:rPr lang="de-DE" altLang="en-US" b="1" dirty="0" err="1">
                <a:sym typeface="+mn-ea"/>
              </a:rPr>
              <a:t>function</a:t>
            </a:r>
            <a:r>
              <a:rPr lang="de-DE" altLang="en-US" b="1" dirty="0">
                <a:sym typeface="+mn-ea"/>
              </a:rPr>
              <a:t> 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11567" y="4871860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de-DE" dirty="0" err="1"/>
              <a:t>Join</a:t>
            </a:r>
            <a:r>
              <a:rPr lang="de-DE" dirty="0"/>
              <a:t> Superpixels on same </a:t>
            </a:r>
            <a:r>
              <a:rPr lang="en-GB" dirty="0"/>
              <a:t>surface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311567" y="5373822"/>
                <a:ext cx="6537495" cy="414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dirty="0"/>
                  <a:t>Minimize </a:t>
                </a:r>
                <a:r>
                  <a:rPr lang="de-DE" dirty="0" err="1"/>
                  <a:t>disparity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</m:t>
                    </m:r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inside </a:t>
                </a:r>
                <a:r>
                  <a:rPr lang="de-DE" dirty="0" err="1"/>
                  <a:t>one</a:t>
                </a:r>
                <a:r>
                  <a:rPr lang="de-DE" dirty="0"/>
                  <a:t> plane</a:t>
                </a:r>
                <a:endParaRPr lang="en-GB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" y="5373822"/>
                <a:ext cx="6537495" cy="414537"/>
              </a:xfrm>
              <a:prstGeom prst="rect">
                <a:avLst/>
              </a:prstGeom>
              <a:blipFill rotWithShape="1">
                <a:blip r:embed="rId1"/>
                <a:stretch>
                  <a:fillRect l="-6" t="-109" r="9" b="8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311568" y="5920990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dirty="0"/>
              <a:t>Let edges be rough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2138566" y="3629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2566717" y="3213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5012259" y="3156022"/>
                <a:ext cx="36038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i="1" dirty="0"/>
                  <a:t>Problem: </a:t>
                </a:r>
                <a:r>
                  <a:rPr lang="de-DE" b="1" i="1" dirty="0" err="1">
                    <a:solidFill>
                      <a:srgbClr val="9C1C26"/>
                    </a:solidFill>
                  </a:rPr>
                  <a:t>Oversegmentation</a:t>
                </a:r>
                <a:endParaRPr lang="de-DE" b="1" i="1" dirty="0">
                  <a:solidFill>
                    <a:srgbClr val="9C1C2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b="1" i="1" dirty="0">
                    <a:solidFill>
                      <a:srgbClr val="9C1C26"/>
                    </a:solidFill>
                  </a:rPr>
                  <a:t> </a:t>
                </a:r>
                <a:r>
                  <a:rPr lang="de-DE" b="1" i="1" dirty="0" err="1"/>
                  <a:t>One</a:t>
                </a:r>
                <a:r>
                  <a:rPr lang="de-DE" b="1" i="1" dirty="0"/>
                  <a:t> plane </a:t>
                </a:r>
                <a:r>
                  <a:rPr lang="de-DE" b="1" i="1" dirty="0" err="1"/>
                  <a:t>is</a:t>
                </a:r>
                <a:r>
                  <a:rPr lang="de-DE" b="1" i="1" dirty="0"/>
                  <a:t> </a:t>
                </a:r>
                <a:r>
                  <a:rPr lang="de-DE" b="1" i="1" dirty="0" err="1"/>
                  <a:t>represented</a:t>
                </a:r>
                <a:r>
                  <a:rPr lang="de-DE" b="1" i="1" dirty="0"/>
                  <a:t> </a:t>
                </a:r>
                <a:r>
                  <a:rPr lang="de-DE" b="1" i="1" dirty="0" err="1"/>
                  <a:t>by</a:t>
                </a:r>
                <a:r>
                  <a:rPr lang="de-DE" b="1" i="1" dirty="0"/>
                  <a:t> </a:t>
                </a:r>
                <a:endParaRPr lang="de-DE" b="1" i="1" dirty="0"/>
              </a:p>
              <a:p>
                <a:r>
                  <a:rPr lang="de-DE" b="1" i="1" dirty="0"/>
                  <a:t>    &gt;1 Superpixels </a:t>
                </a:r>
                <a:endParaRPr lang="de-DE" b="1" i="1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59" y="3156022"/>
                <a:ext cx="3603872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" t="-8" r="-5" b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bldLvl="0" animBg="1"/>
      <p:bldP spid="10" grpId="0" animBg="1"/>
      <p:bldP spid="10" grpId="1" animBg="1"/>
      <p:bldP spid="13" grpId="0" animBg="1"/>
      <p:bldP spid="13" grpId="1" animBg="1"/>
      <p:bldP spid="15" grpId="0"/>
      <p:bldP spid="15" grpId="1"/>
      <p:bldP spid="16" grpId="0"/>
      <p:bldP spid="16" grpId="1"/>
      <p:bldP spid="16" grpId="2"/>
      <p:bldP spid="17" grpId="0"/>
      <p:bldP spid="17" grpId="1"/>
      <p:bldP spid="17" grpId="2"/>
      <p:bldP spid="22" grpId="0" bldLvl="0" animBg="1"/>
      <p:bldP spid="22" grpId="1" bldLvl="0" animBg="1"/>
      <p:bldP spid="23" grpId="0"/>
      <p:bldP spid="3" grpId="0"/>
      <p:bldP spid="20" grpId="0"/>
      <p:bldP spid="24" grpId="0"/>
      <p:bldP spid="6" grpId="0"/>
      <p:bldP spid="2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Binary &amp; </a:t>
            </a:r>
            <a:r>
              <a:rPr lang="de-DE" altLang="en-US" sz="2000" dirty="0" err="1"/>
              <a:t>Continuous</a:t>
            </a:r>
            <a:r>
              <a:rPr lang="de-DE" altLang="en-US" sz="2000" dirty="0"/>
              <a:t> Superpixel Loss</a:t>
            </a:r>
            <a:endParaRPr lang="de-DE" altLang="en-US" sz="2000" dirty="0"/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Superpixel - Loss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597160" y="3259308"/>
            <a:ext cx="3810595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 – Create Superpixel </a:t>
            </a:r>
            <a:r>
              <a:rPr lang="de-DE" altLang="en-US" b="1" dirty="0" err="1"/>
              <a:t>mask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3528" y="3131210"/>
            <a:ext cx="8568952" cy="2938214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537389" y="510359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89" y="5103594"/>
                <a:ext cx="925190" cy="394788"/>
              </a:xfrm>
              <a:prstGeom prst="rect">
                <a:avLst/>
              </a:prstGeom>
              <a:blipFill rotWithShape="1">
                <a:blip r:embed="rId1"/>
                <a:stretch>
                  <a:fillRect l="-19" t="-25" r="19" b="1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/>
          <p:cNvSpPr/>
          <p:nvPr/>
        </p:nvSpPr>
        <p:spPr>
          <a:xfrm>
            <a:off x="1449695" y="4824051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760112" y="481690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,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46104" y="5326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plane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4"/>
              <p:cNvSpPr txBox="1"/>
              <p:nvPr/>
            </p:nvSpPr>
            <p:spPr>
              <a:xfrm>
                <a:off x="558426" y="3699456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6" y="3699456"/>
                <a:ext cx="3810595" cy="414537"/>
              </a:xfrm>
              <a:prstGeom prst="rect">
                <a:avLst/>
              </a:prstGeom>
              <a:blipFill rotWithShape="1">
                <a:blip r:embed="rId2"/>
                <a:stretch>
                  <a:fillRect l="-7" t="-140" r="6" b="1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4745132" y="5056963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32" y="5056963"/>
                <a:ext cx="925190" cy="394788"/>
              </a:xfrm>
              <a:prstGeom prst="rect">
                <a:avLst/>
              </a:prstGeom>
              <a:blipFill rotWithShape="1">
                <a:blip r:embed="rId1"/>
                <a:stretch>
                  <a:fillRect l="-45" t="-116" r="44" b="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eschweifte Klammer links 23"/>
          <p:cNvSpPr/>
          <p:nvPr/>
        </p:nvSpPr>
        <p:spPr>
          <a:xfrm>
            <a:off x="5670322" y="4765070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5980739" y="4757920"/>
                <a:ext cx="2948499" cy="417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  , on SP  </a:t>
                </a:r>
                <a:r>
                  <a:rPr lang="de-DE" dirty="0" err="1"/>
                  <a:t>edges</a:t>
                </a:r>
                <a:endParaRPr lang="de-DE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39" y="4757920"/>
                <a:ext cx="2948499" cy="417743"/>
              </a:xfrm>
              <a:prstGeom prst="rect">
                <a:avLst/>
              </a:prstGeom>
              <a:blipFill rotWithShape="1">
                <a:blip r:embed="rId3"/>
                <a:stretch>
                  <a:fillRect l="-10" t="-120" r="17" b="9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/>
          <p:cNvSpPr txBox="1"/>
          <p:nvPr/>
        </p:nvSpPr>
        <p:spPr>
          <a:xfrm>
            <a:off x="5966731" y="526708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SP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55920" y="430454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SP-Loss </a:t>
            </a:r>
            <a:r>
              <a:rPr lang="de-DE" b="1" dirty="0" err="1"/>
              <a:t>binary</a:t>
            </a:r>
            <a:r>
              <a:rPr lang="de-DE" b="1" dirty="0"/>
              <a:t> </a:t>
            </a:r>
            <a:endParaRPr lang="de-DE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4816416" y="427341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SP-Loss </a:t>
            </a:r>
            <a:r>
              <a:rPr lang="de-DE" b="1" dirty="0" err="1"/>
              <a:t>continuous</a:t>
            </a:r>
            <a:r>
              <a:rPr lang="de-DE" b="1" dirty="0"/>
              <a:t> 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2" grpId="0" animBg="1"/>
      <p:bldP spid="22" grpId="1" animBg="1"/>
      <p:bldP spid="22" grpId="2" animBg="1"/>
      <p:bldP spid="6" grpId="0"/>
      <p:bldP spid="38" grpId="0" animBg="1"/>
      <p:bldP spid="38" grpId="1" animBg="1"/>
      <p:bldP spid="38" grpId="2" animBg="1"/>
      <p:bldP spid="3" grpId="0"/>
      <p:bldP spid="7" grpId="0" animBg="1"/>
      <p:bldP spid="8" grpId="0"/>
      <p:bldP spid="9" grpId="0"/>
      <p:bldP spid="20" grpId="0"/>
      <p:bldP spid="21" grpId="0"/>
      <p:bldP spid="24" grpId="0" animBg="1"/>
      <p:bldP spid="25" grpId="0"/>
      <p:bldP spid="26" grpId="0"/>
      <p:bldP spid="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Normals in Loss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0" name="Oval 9"/>
          <p:cNvSpPr/>
          <p:nvPr/>
        </p:nvSpPr>
        <p:spPr>
          <a:xfrm>
            <a:off x="1479679" y="3142707"/>
            <a:ext cx="1824990" cy="802005"/>
          </a:xfrm>
          <a:prstGeom prst="ellipse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45719" y="3142707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endCxn id="10" idx="5"/>
          </p:cNvCxnSpPr>
          <p:nvPr/>
        </p:nvCxnSpPr>
        <p:spPr>
          <a:xfrm>
            <a:off x="2449959" y="3599907"/>
            <a:ext cx="587375" cy="22733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 17"/>
          <p:cNvGrpSpPr/>
          <p:nvPr/>
        </p:nvGrpSpPr>
        <p:grpSpPr>
          <a:xfrm>
            <a:off x="311569" y="1635434"/>
            <a:ext cx="914400" cy="1068080"/>
            <a:chOff x="5075726" y="2752399"/>
            <a:chExt cx="914400" cy="1068080"/>
          </a:xfrm>
        </p:grpSpPr>
        <p:sp>
          <p:nvSpPr>
            <p:cNvPr id="19" name="Freeform 18"/>
            <p:cNvSpPr/>
            <p:nvPr/>
          </p:nvSpPr>
          <p:spPr>
            <a:xfrm rot="16200000" flipH="1" flipV="1">
              <a:off x="4998886" y="2829239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1" name="Shape 3624"/>
            <p:cNvSpPr/>
            <p:nvPr/>
          </p:nvSpPr>
          <p:spPr>
            <a:xfrm>
              <a:off x="5327527" y="3015255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Concept Idea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4411" y="4879127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de-DE" dirty="0"/>
              <a:t>Force </a:t>
            </a:r>
            <a:r>
              <a:rPr lang="de-DE" dirty="0" err="1"/>
              <a:t>normals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SPs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273571" y="5338011"/>
            <a:ext cx="48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de-DE" dirty="0" err="1"/>
              <a:t>Treat</a:t>
            </a:r>
            <a:r>
              <a:rPr lang="de-DE" dirty="0"/>
              <a:t> </a:t>
            </a:r>
            <a:r>
              <a:rPr lang="de-DE" dirty="0" err="1"/>
              <a:t>superpixels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planes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normal </a:t>
            </a:r>
            <a:r>
              <a:rPr lang="de-DE" dirty="0" err="1"/>
              <a:t>vector</a:t>
            </a:r>
            <a:endParaRPr lang="en-GB" dirty="0"/>
          </a:p>
        </p:txBody>
      </p:sp>
      <p:cxnSp>
        <p:nvCxnSpPr>
          <p:cNvPr id="90" name="Gerade Verbindung mit Pfeil 89"/>
          <p:cNvCxnSpPr/>
          <p:nvPr/>
        </p:nvCxnSpPr>
        <p:spPr>
          <a:xfrm flipV="1">
            <a:off x="1763688" y="3142707"/>
            <a:ext cx="0" cy="2862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H="1" flipV="1">
            <a:off x="1907704" y="3021624"/>
            <a:ext cx="144016" cy="4073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H="1" flipV="1">
            <a:off x="1907704" y="2605655"/>
            <a:ext cx="360040" cy="6847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2195736" y="3021624"/>
            <a:ext cx="378683" cy="4843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>
          <a:xfrm flipH="1" flipV="1">
            <a:off x="1453763" y="3021624"/>
            <a:ext cx="173524" cy="5782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1907704" y="3142707"/>
            <a:ext cx="286807" cy="363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1762463" y="270303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2050495" y="270303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V="1">
            <a:off x="2266519" y="256442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2194511" y="277996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 flipV="1">
            <a:off x="1626062" y="2873941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1906479" y="277996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feld 115"/>
              <p:cNvSpPr txBox="1"/>
              <p:nvPr/>
            </p:nvSpPr>
            <p:spPr>
              <a:xfrm>
                <a:off x="5427198" y="2918533"/>
                <a:ext cx="2707023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6" name="Textfeld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8" y="2918533"/>
                <a:ext cx="2707023" cy="791307"/>
              </a:xfrm>
              <a:prstGeom prst="rect">
                <a:avLst/>
              </a:prstGeom>
              <a:blipFill rotWithShape="1">
                <a:blip r:embed="rId1"/>
                <a:stretch>
                  <a:fillRect l="-18" t="-9" r="-1013" b="-35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Freeform 18"/>
          <p:cNvSpPr/>
          <p:nvPr/>
        </p:nvSpPr>
        <p:spPr>
          <a:xfrm rot="16200000" flipH="1" flipV="1">
            <a:off x="4637347" y="1710503"/>
            <a:ext cx="1068070" cy="88112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18" name="Rectangle 29"/>
          <p:cNvSpPr/>
          <p:nvPr/>
        </p:nvSpPr>
        <p:spPr>
          <a:xfrm>
            <a:off x="5894142" y="1619629"/>
            <a:ext cx="2938290" cy="3609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Implementation 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9" name="Shape 3664"/>
          <p:cNvSpPr/>
          <p:nvPr/>
        </p:nvSpPr>
        <p:spPr>
          <a:xfrm>
            <a:off x="4962071" y="1767032"/>
            <a:ext cx="435431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feld 120"/>
              <p:cNvSpPr txBox="1"/>
              <p:nvPr/>
            </p:nvSpPr>
            <p:spPr>
              <a:xfrm>
                <a:off x="5427198" y="3921123"/>
                <a:ext cx="216956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1" name="Textfeld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8" y="3921123"/>
                <a:ext cx="2169568" cy="298415"/>
              </a:xfrm>
              <a:prstGeom prst="rect">
                <a:avLst/>
              </a:prstGeom>
              <a:blipFill rotWithShape="1">
                <a:blip r:embed="rId2"/>
                <a:stretch>
                  <a:fillRect l="-22" t="-212" r="12" b="2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5894142" y="4941347"/>
                <a:ext cx="233628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de-DE" i="1" dirty="0"/>
                  <a:t>: </a:t>
                </a:r>
                <a:r>
                  <a:rPr lang="de-DE" i="1" dirty="0" err="1"/>
                  <a:t>Photometric</a:t>
                </a:r>
                <a:r>
                  <a:rPr lang="de-DE" i="1" dirty="0"/>
                  <a:t> Loss</a:t>
                </a:r>
                <a:endParaRPr lang="de-DE" i="1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4941347"/>
                <a:ext cx="2336281" cy="390748"/>
              </a:xfrm>
              <a:prstGeom prst="rect">
                <a:avLst/>
              </a:prstGeom>
              <a:blipFill rotWithShape="1">
                <a:blip r:embed="rId3"/>
                <a:stretch>
                  <a:fillRect l="-3" t="-105"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5894142" y="5332095"/>
                <a:ext cx="236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DE" i="1" dirty="0"/>
                  <a:t>: </a:t>
                </a:r>
                <a:r>
                  <a:rPr lang="de-DE" i="1" dirty="0" err="1"/>
                  <a:t>Smoothness</a:t>
                </a:r>
                <a:r>
                  <a:rPr lang="de-DE" i="1" dirty="0"/>
                  <a:t> Loss</a:t>
                </a:r>
                <a:endParaRPr lang="de-DE" i="1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5332095"/>
                <a:ext cx="236494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" r="12" b="10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5894142" y="5722843"/>
                <a:ext cx="1871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de-DE" i="1" dirty="0"/>
                  <a:t>: Normal Loss</a:t>
                </a:r>
                <a:endParaRPr lang="de-DE" i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5722843"/>
                <a:ext cx="187166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" t="-60" r="21" b="1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5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5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22" grpId="0" animBg="1"/>
      <p:bldP spid="22" grpId="1" animBg="1"/>
      <p:bldP spid="3" grpId="0"/>
      <p:bldP spid="20" grpId="0"/>
      <p:bldP spid="116" grpId="0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1" grpId="0"/>
      <p:bldP spid="4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Binary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Binary SP-Loss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767748" y="1648143"/>
            <a:ext cx="3679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/>
              <a:t>as</a:t>
            </a:r>
            <a:r>
              <a:rPr lang="de-DE" altLang="en-US" b="1" dirty="0"/>
              <a:t> </a:t>
            </a:r>
            <a:r>
              <a:rPr lang="de-DE" altLang="en-US" b="1" dirty="0" err="1"/>
              <a:t>part</a:t>
            </a:r>
            <a:r>
              <a:rPr lang="de-DE" altLang="en-US" b="1" dirty="0"/>
              <a:t> </a:t>
            </a:r>
            <a:r>
              <a:rPr lang="de-DE" altLang="en-US" b="1" dirty="0" err="1"/>
              <a:t>of</a:t>
            </a:r>
            <a:r>
              <a:rPr lang="de-DE" altLang="en-US" b="1" dirty="0"/>
              <a:t> </a:t>
            </a:r>
            <a:r>
              <a:rPr lang="de-DE" altLang="en-US" b="1" dirty="0" err="1"/>
              <a:t>the</a:t>
            </a:r>
            <a:r>
              <a:rPr lang="de-DE" altLang="en-US" b="1" dirty="0"/>
              <a:t> </a:t>
            </a:r>
            <a:r>
              <a:rPr lang="de-DE" altLang="en-US" b="1" dirty="0" err="1"/>
              <a:t>smoothness</a:t>
            </a:r>
            <a:r>
              <a:rPr lang="de-DE" altLang="en-US" b="1" dirty="0"/>
              <a:t> </a:t>
            </a:r>
            <a:r>
              <a:rPr lang="de-DE" altLang="en-US" b="1" dirty="0" err="1"/>
              <a:t>loss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>
                    <a:sym typeface="+mn-ea"/>
                  </a:rPr>
                  <a:t> +</a:t>
                </a:r>
                <a:r>
                  <a:rPr lang="de-DE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blipFill rotWithShape="1">
                <a:blip r:embed="rId1"/>
                <a:stretch>
                  <a:fillRect l="-7" t="-6" r="12" b="1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30"/>
          <p:cNvSpPr txBox="1"/>
          <p:nvPr/>
        </p:nvSpPr>
        <p:spPr>
          <a:xfrm>
            <a:off x="467544" y="3075395"/>
            <a:ext cx="2482216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86032" y="2910430"/>
            <a:ext cx="4212591" cy="3269659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blipFill rotWithShape="1">
                <a:blip r:embed="rId2"/>
                <a:stretch>
                  <a:fillRect l="-40" t="-16" r="40" b="1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/>
          <p:cNvSpPr/>
          <p:nvPr/>
        </p:nvSpPr>
        <p:spPr>
          <a:xfrm>
            <a:off x="1190440" y="4632906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500857" y="462575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,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486849" y="513492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plane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4"/>
              <p:cNvSpPr txBox="1"/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blipFill rotWithShape="1">
                <a:blip r:embed="rId3"/>
                <a:stretch>
                  <a:fillRect l="-9" t="-105" r="8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Calculate </a:t>
                </a:r>
                <a:r>
                  <a:rPr lang="de-DE" b="1" dirty="0" err="1"/>
                  <a:t>gradient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SP-labels</a:t>
                </a:r>
                <a:endParaRPr lang="de-DE" b="1" dirty="0"/>
              </a:p>
              <a:p>
                <a:pPr marL="742950" lvl="1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blipFill rotWithShape="1">
                <a:blip r:embed="rId4"/>
                <a:stretch>
                  <a:fillRect l="-10" t="-76" r="17" b="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4804568" y="4019466"/>
                <a:ext cx="4269630" cy="1889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~= 0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𝑡ℎ𝑟𝑒𝑠ℎ𝑜𝑙𝑑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0</a:t>
                </a:r>
                <a:endParaRPr lang="de-DE" dirty="0"/>
              </a:p>
              <a:p>
                <a:r>
                  <a:rPr lang="de-DE" dirty="0" err="1">
                    <a:solidFill>
                      <a:schemeClr val="accent1">
                        <a:lumMod val="75000"/>
                      </a:schemeClr>
                    </a:solidFill>
                  </a:rPr>
                  <a:t>else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de-DE" dirty="0"/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1</a:t>
                </a:r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68" y="4019466"/>
                <a:ext cx="4269630" cy="1889941"/>
              </a:xfrm>
              <a:prstGeom prst="rect">
                <a:avLst/>
              </a:prstGeom>
              <a:blipFill rotWithShape="1">
                <a:blip r:embed="rId5"/>
                <a:stretch>
                  <a:fillRect l="-4" t="-29" r="1" b="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9"/>
          <p:cNvGrpSpPr/>
          <p:nvPr/>
        </p:nvGrpSpPr>
        <p:grpSpPr>
          <a:xfrm>
            <a:off x="298837" y="2910431"/>
            <a:ext cx="4212591" cy="3280770"/>
            <a:chOff x="1814072" y="3437888"/>
            <a:chExt cx="2455033" cy="2495551"/>
          </a:xfrm>
        </p:grpSpPr>
        <p:sp>
          <p:nvSpPr>
            <p:cNvPr id="25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</a:t>
            </a:r>
            <a:r>
              <a:rPr lang="de-DE" altLang="en-US" sz="2000" dirty="0" err="1"/>
              <a:t>Continuous</a:t>
            </a:r>
            <a:r>
              <a:rPr lang="de-DE" altLang="en-US" sz="2000" dirty="0"/>
              <a:t> Loss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Continuous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SP-Loss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767748" y="1648143"/>
            <a:ext cx="3679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/>
              <a:t>as</a:t>
            </a:r>
            <a:r>
              <a:rPr lang="de-DE" altLang="en-US" b="1" dirty="0"/>
              <a:t> </a:t>
            </a:r>
            <a:r>
              <a:rPr lang="de-DE" altLang="en-US" b="1" dirty="0" err="1"/>
              <a:t>part</a:t>
            </a:r>
            <a:r>
              <a:rPr lang="de-DE" altLang="en-US" b="1" dirty="0"/>
              <a:t> </a:t>
            </a:r>
            <a:r>
              <a:rPr lang="de-DE" altLang="en-US" b="1" dirty="0" err="1"/>
              <a:t>of</a:t>
            </a:r>
            <a:r>
              <a:rPr lang="de-DE" altLang="en-US" b="1" dirty="0"/>
              <a:t> </a:t>
            </a:r>
            <a:r>
              <a:rPr lang="de-DE" altLang="en-US" b="1" dirty="0" err="1"/>
              <a:t>the</a:t>
            </a:r>
            <a:r>
              <a:rPr lang="de-DE" altLang="en-US" b="1" dirty="0"/>
              <a:t> </a:t>
            </a:r>
            <a:r>
              <a:rPr lang="de-DE" altLang="en-US" b="1" dirty="0" err="1"/>
              <a:t>smoothness</a:t>
            </a:r>
            <a:r>
              <a:rPr lang="de-DE" altLang="en-US" b="1" dirty="0"/>
              <a:t> </a:t>
            </a:r>
            <a:r>
              <a:rPr lang="de-DE" altLang="en-US" b="1" dirty="0" err="1"/>
              <a:t>loss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>
                    <a:sym typeface="+mn-ea"/>
                  </a:rPr>
                  <a:t> +</a:t>
                </a:r>
                <a:r>
                  <a:rPr lang="de-DE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blipFill rotWithShape="1">
                <a:blip r:embed="rId1"/>
                <a:stretch>
                  <a:fillRect l="-7" t="-6" r="12" b="1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30"/>
          <p:cNvSpPr txBox="1"/>
          <p:nvPr/>
        </p:nvSpPr>
        <p:spPr>
          <a:xfrm>
            <a:off x="467544" y="3075395"/>
            <a:ext cx="2482216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86032" y="2910430"/>
            <a:ext cx="4212591" cy="3269659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9C1C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blipFill rotWithShape="1">
                <a:blip r:embed="rId2"/>
                <a:stretch>
                  <a:fillRect l="-40" t="-16" r="40" b="1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/>
          <p:cNvSpPr/>
          <p:nvPr/>
        </p:nvSpPr>
        <p:spPr>
          <a:xfrm>
            <a:off x="1190440" y="4632906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1500857" y="4625756"/>
                <a:ext cx="2824428" cy="417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  , on SP-</a:t>
                </a:r>
                <a:r>
                  <a:rPr lang="de-DE" dirty="0" err="1"/>
                  <a:t>edges</a:t>
                </a:r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57" y="4625756"/>
                <a:ext cx="2824428" cy="417743"/>
              </a:xfrm>
              <a:prstGeom prst="rect">
                <a:avLst/>
              </a:prstGeom>
              <a:blipFill rotWithShape="1">
                <a:blip r:embed="rId3"/>
                <a:stretch>
                  <a:fillRect l="-12" t="-100" r="11" b="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486849" y="513492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SP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4"/>
              <p:cNvSpPr txBox="1"/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blipFill rotWithShape="1">
                <a:blip r:embed="rId4"/>
                <a:stretch>
                  <a:fillRect l="-9" t="-105" r="8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Calculate </a:t>
                </a:r>
                <a:r>
                  <a:rPr lang="de-DE" b="1" dirty="0" err="1"/>
                  <a:t>gradient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SP-labels</a:t>
                </a:r>
                <a:endParaRPr lang="de-DE" b="1" dirty="0"/>
              </a:p>
              <a:p>
                <a:pPr marL="742950" lvl="1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blipFill rotWithShape="1">
                <a:blip r:embed="rId5"/>
                <a:stretch>
                  <a:fillRect l="-10" t="-76" r="17" b="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4804568" y="4019466"/>
                <a:ext cx="3413948" cy="1891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If</a:t>
                </a:r>
                <a:r>
                  <a:rPr lang="de-DE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~= 0 :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</a:t>
                </a:r>
                <a:endParaRPr lang="de-DE" dirty="0"/>
              </a:p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else:</a:t>
                </a:r>
                <a:endParaRPr lang="de-DE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de-DE" dirty="0"/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1</a:t>
                </a:r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68" y="4019466"/>
                <a:ext cx="3413948" cy="1891993"/>
              </a:xfrm>
              <a:prstGeom prst="rect">
                <a:avLst/>
              </a:prstGeom>
              <a:blipFill rotWithShape="1">
                <a:blip r:embed="rId6"/>
                <a:stretch>
                  <a:fillRect l="-5" t="-29" r="10" b="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9"/>
          <p:cNvGrpSpPr/>
          <p:nvPr/>
        </p:nvGrpSpPr>
        <p:grpSpPr>
          <a:xfrm>
            <a:off x="298837" y="2910431"/>
            <a:ext cx="4212591" cy="3280770"/>
            <a:chOff x="1814072" y="3437888"/>
            <a:chExt cx="2455033" cy="2495551"/>
          </a:xfrm>
        </p:grpSpPr>
        <p:sp>
          <p:nvSpPr>
            <p:cNvPr id="25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Architecture</a:t>
            </a:r>
            <a:br>
              <a:rPr lang="en-US" dirty="0"/>
            </a:br>
            <a:r>
              <a:rPr lang="de-DE" sz="2000" dirty="0">
                <a:sym typeface="+mn-ea"/>
              </a:rPr>
              <a:t>LOSS: </a:t>
            </a:r>
            <a:r>
              <a:rPr sz="2000" dirty="0">
                <a:sym typeface="+mn-ea"/>
              </a:rPr>
              <a:t>Digging Into Self-Supervised Monocular Depth Estimation</a:t>
            </a:r>
            <a:r>
              <a:rPr lang="de-DE" altLang="en-US" sz="2000" dirty="0"/>
              <a:t> [1]</a:t>
            </a:r>
            <a:endParaRPr lang="de-DE" altLang="en-US" sz="2000" dirty="0"/>
          </a:p>
        </p:txBody>
      </p:sp>
      <p:sp>
        <p:nvSpPr>
          <p:cNvPr id="12" name="Rechteck 11"/>
          <p:cNvSpPr/>
          <p:nvPr/>
        </p:nvSpPr>
        <p:spPr>
          <a:xfrm>
            <a:off x="2068830" y="3822065"/>
            <a:ext cx="5040630" cy="64833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51460" y="4807585"/>
            <a:ext cx="3761105" cy="97091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51520" y="1550807"/>
            <a:ext cx="3286092" cy="97092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1190682" y="3151128"/>
                <a:ext cx="6984776" cy="1216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de-DE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𝑆𝑆𝐼𝑀</m:t>
                              </m:r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′  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′  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sz="2000" b="0" i="1" dirty="0">
                  <a:latin typeface="Cambria Math" panose="02040503050406030204" pitchFamily="18" charset="0"/>
                </a:endParaRPr>
              </a:p>
              <a:p>
                <a:endParaRPr lang="de-DE" sz="2000" b="0" i="1" dirty="0">
                  <a:latin typeface="Cambria Math" panose="02040503050406030204" pitchFamily="18" charset="0"/>
                </a:endParaRPr>
              </a:p>
              <a:p>
                <a:r>
                  <a:rPr lang="de-DE" sz="2000" dirty="0"/>
                  <a:t>	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altLang="de-DE" sz="200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2000" dirty="0"/>
                  <a:t> +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)</a:t>
                </a:r>
                <a:endParaRPr lang="de-DE" sz="20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82" y="3151128"/>
                <a:ext cx="6984776" cy="1216025"/>
              </a:xfrm>
              <a:prstGeom prst="rect">
                <a:avLst/>
              </a:prstGeom>
              <a:blipFill rotWithShape="1">
                <a:blip r:embed="rId1"/>
                <a:stretch>
                  <a:fillRect l="-1" t="-21" r="7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5476224" y="2359905"/>
                <a:ext cx="3266440" cy="294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  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=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𝑝𝑟𝑜𝑗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24" y="2359905"/>
                <a:ext cx="3266440" cy="294640"/>
              </a:xfrm>
              <a:prstGeom prst="rect">
                <a:avLst/>
              </a:prstGeom>
              <a:blipFill rotWithShape="1">
                <a:blip r:embed="rId2"/>
                <a:stretch>
                  <a:fillRect l="-19" t="-83" r="-1536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86437" y="4844929"/>
                <a:ext cx="3416257" cy="933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𝑆𝑚𝑜𝑜𝑡ℎ𝑛𝑒𝑠𝑠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de-DE" b="1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𝐺𝑟𝑎𝑑𝑖𝑒𝑛𝑡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𝑠𝑚𝑜𝑜𝑡ℎ𝑛𝑒𝑠𝑠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𝐸𝑑𝑔𝑒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𝑎𝑤𝑎𝑟𝑒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𝑠𝑚𝑜𝑜𝑡ℎ𝑛𝑒𝑠𝑠</m:t>
                    </m:r>
                  </m:oMath>
                </a14:m>
                <a:endParaRPr lang="de-DE" i="1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7" y="4844929"/>
                <a:ext cx="3416257" cy="933450"/>
              </a:xfrm>
              <a:prstGeom prst="rect">
                <a:avLst/>
              </a:prstGeom>
              <a:blipFill rotWithShape="1">
                <a:blip r:embed="rId3"/>
                <a:stretch>
                  <a:fillRect l="-11" t="-55" r="-6756" b="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260476" y="1563898"/>
                <a:ext cx="3277135" cy="91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𝑃ℎ</m:t>
                      </m:r>
                      <m:r>
                        <a:rPr lang="en-US" altLang="de-DE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𝑡𝑜𝑚𝑒𝑡𝑟𝑖𝑐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SSIM </a:t>
                </a:r>
                <a:endParaRPr lang="de-DE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L1- Norm</a:t>
                </a:r>
                <a:endParaRPr lang="de-DE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76" y="1563898"/>
                <a:ext cx="3277135" cy="914400"/>
              </a:xfrm>
              <a:prstGeom prst="rect">
                <a:avLst/>
              </a:prstGeom>
              <a:blipFill rotWithShape="1">
                <a:blip r:embed="rId4"/>
                <a:stretch>
                  <a:fillRect l="-4" t="-58" r="1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/>
          <p:cNvSpPr/>
          <p:nvPr/>
        </p:nvSpPr>
        <p:spPr>
          <a:xfrm>
            <a:off x="1190625" y="3104515"/>
            <a:ext cx="6985000" cy="64833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5" idx="2"/>
          </p:cNvCxnSpPr>
          <p:nvPr/>
        </p:nvCxnSpPr>
        <p:spPr>
          <a:xfrm>
            <a:off x="7109422" y="2654080"/>
            <a:ext cx="0" cy="644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6" idx="2"/>
          </p:cNvCxnSpPr>
          <p:nvPr/>
        </p:nvCxnSpPr>
        <p:spPr>
          <a:xfrm>
            <a:off x="6908698" y="1923100"/>
            <a:ext cx="309689" cy="4700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478954" y="1524895"/>
            <a:ext cx="859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solidFill>
                  <a:srgbClr val="9C1C26"/>
                </a:solidFill>
              </a:rPr>
              <a:t>Depth</a:t>
            </a:r>
            <a:endParaRPr lang="de-DE" sz="2000" i="1" dirty="0">
              <a:solidFill>
                <a:srgbClr val="9C1C26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917299" y="154707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solidFill>
                  <a:srgbClr val="312C8C"/>
                </a:solidFill>
              </a:rPr>
              <a:t>Pose</a:t>
            </a:r>
            <a:endParaRPr lang="de-DE" sz="2000" i="1" dirty="0">
              <a:solidFill>
                <a:srgbClr val="312C8C"/>
              </a:solidFill>
            </a:endParaRPr>
          </a:p>
        </p:txBody>
      </p:sp>
      <p:cxnSp>
        <p:nvCxnSpPr>
          <p:cNvPr id="20" name="Gerade Verbindung mit Pfeil 19"/>
          <p:cNvCxnSpPr>
            <a:stCxn id="19" idx="2"/>
          </p:cNvCxnSpPr>
          <p:nvPr/>
        </p:nvCxnSpPr>
        <p:spPr>
          <a:xfrm flipH="1">
            <a:off x="7917299" y="1947183"/>
            <a:ext cx="384882" cy="447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6" idx="0"/>
          </p:cNvCxnSpPr>
          <p:nvPr/>
        </p:nvCxnSpPr>
        <p:spPr>
          <a:xfrm flipH="1" flipV="1">
            <a:off x="5476224" y="4366754"/>
            <a:ext cx="2116337" cy="10517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000892" y="541847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solidFill>
                  <a:srgbClr val="9C1C26"/>
                </a:solidFill>
              </a:rPr>
              <a:t>Disparity</a:t>
            </a:r>
            <a:endParaRPr lang="de-DE" sz="2000" i="1" dirty="0">
              <a:solidFill>
                <a:srgbClr val="9C1C26"/>
              </a:solidFill>
            </a:endParaRPr>
          </a:p>
        </p:txBody>
      </p:sp>
      <p:cxnSp>
        <p:nvCxnSpPr>
          <p:cNvPr id="31" name="Gerade Verbindung mit Pfeil 30"/>
          <p:cNvCxnSpPr>
            <a:stCxn id="26" idx="0"/>
          </p:cNvCxnSpPr>
          <p:nvPr/>
        </p:nvCxnSpPr>
        <p:spPr>
          <a:xfrm flipH="1" flipV="1">
            <a:off x="3347864" y="4366754"/>
            <a:ext cx="4244697" cy="10517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  <p:bldP spid="10" grpId="0" bldLvl="0" animBg="1"/>
      <p:bldP spid="5" grpId="0"/>
      <p:bldP spid="7" grpId="0"/>
      <p:bldP spid="8" grpId="0"/>
      <p:bldP spid="9" grpId="0" bldLvl="0" animBg="1"/>
      <p:bldP spid="16" grpId="0"/>
      <p:bldP spid="19" grpId="0"/>
      <p:bldP spid="26" grpId="0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3324</Words>
  <Application>WPS Presentation</Application>
  <PresentationFormat>Bildschirmpräsentation (4:3)</PresentationFormat>
  <Paragraphs>246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Tahoma</vt:lpstr>
      <vt:lpstr>Stafford</vt:lpstr>
      <vt:lpstr>PingFang SC</vt:lpstr>
      <vt:lpstr>Bitstream Charter</vt:lpstr>
      <vt:lpstr>Cambria Math</vt:lpstr>
      <vt:lpstr>Open Sans</vt:lpstr>
      <vt:lpstr>微软雅黑</vt:lpstr>
      <vt:lpstr>Arial Unicode MS</vt:lpstr>
      <vt:lpstr>Songti SC</vt:lpstr>
      <vt:lpstr>Präsentationsvorlage_BWL9</vt:lpstr>
      <vt:lpstr>Final Presentation: Piecewise monocular depth estimation by plane fitting</vt:lpstr>
      <vt:lpstr>Architecture LOSS: Digging Into Self-Supervised Monocular Depth Estimation [1]</vt:lpstr>
      <vt:lpstr>Loss Function Superpixel in Loss Function </vt:lpstr>
      <vt:lpstr>Loss Function Superpixel in Loss Function </vt:lpstr>
      <vt:lpstr>Loss Function Binary &amp; Continuous Superpixel Loss</vt:lpstr>
      <vt:lpstr>Loss Function Normals in Loss Function</vt:lpstr>
      <vt:lpstr>Loss Function Superpixel Binary Loss Function </vt:lpstr>
      <vt:lpstr>Loss Function Superpixel Continuous Loss Function</vt:lpstr>
      <vt:lpstr>Architecture LOSS: Digging Into Self-Supervised Monocular Depth Estimation [1]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felix</cp:lastModifiedBy>
  <cp:revision>158</cp:revision>
  <dcterms:created xsi:type="dcterms:W3CDTF">2020-02-11T13:30:43Z</dcterms:created>
  <dcterms:modified xsi:type="dcterms:W3CDTF">2020-02-11T13:30:43Z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