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269" r:id="rId3"/>
    <p:sldId id="257" r:id="rId4"/>
    <p:sldId id="268" r:id="rId5"/>
    <p:sldId id="266" r:id="rId6"/>
    <p:sldId id="270" r:id="rId7"/>
    <p:sldId id="271" r:id="rId8"/>
    <p:sldId id="272" r:id="rId9"/>
    <p:sldId id="273" r:id="rId10"/>
    <p:sldId id="274" r:id="rId11"/>
    <p:sldId id="258" r:id="rId12"/>
    <p:sldId id="264" r:id="rId13"/>
    <p:sldId id="265" r:id="rId14"/>
    <p:sldId id="259" r:id="rId15"/>
    <p:sldId id="267" r:id="rId16"/>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284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300"/>
    <a:srgbClr val="FDCA00"/>
    <a:srgbClr val="9C1C26"/>
    <a:srgbClr val="312C8C"/>
    <a:srgbClr val="000000"/>
    <a:srgbClr val="B5B5B5"/>
    <a:srgbClr val="E95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06" autoAdjust="0"/>
    <p:restoredTop sz="91242" autoAdjust="0"/>
  </p:normalViewPr>
  <p:slideViewPr>
    <p:cSldViewPr snapToObjects="1">
      <p:cViewPr varScale="1">
        <p:scale>
          <a:sx n="104" d="100"/>
          <a:sy n="104" d="100"/>
        </p:scale>
        <p:origin x="2220" y="102"/>
      </p:cViewPr>
      <p:guideLst>
        <p:guide orient="horz" pos="2159"/>
        <p:guide pos="2841"/>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ln>
          <a:effectLst/>
        </p:spPr>
        <p:txBody>
          <a:bodyPr vert="horz" wrap="square" lIns="108000" tIns="0" rIns="0" bIns="0" numCol="1" anchor="ctr" anchorCtr="0" compatLnSpc="1"/>
          <a:lstStyle>
            <a:lvl1pPr>
              <a:lnSpc>
                <a:spcPts val="1300"/>
              </a:lnSpc>
              <a:defRPr sz="1000" b="1">
                <a:latin typeface="Stafford" panose="00000400000000000000"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ln>
          <a:effectLst/>
        </p:spPr>
        <p:txBody>
          <a:bodyPr vert="horz" wrap="square" lIns="0" tIns="0" rIns="0" bIns="0" numCol="1" anchor="t" anchorCtr="0" compatLnSpc="1"/>
          <a:lstStyle>
            <a:lvl1pPr>
              <a:defRPr sz="1000" b="1">
                <a:latin typeface="Stafford" panose="00000400000000000000" pitchFamily="2" charset="0"/>
              </a:defRPr>
            </a:lvl1pPr>
          </a:lstStyle>
          <a:p>
            <a:fld id="{A32DC80D-291A-4ABB-A78B-0417274A267C}" type="datetime4">
              <a:rPr lang="de-DE"/>
              <a:t>16. November 2019</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ln>
          <a:effectLst/>
        </p:spPr>
        <p:txBody>
          <a:bodyPr vert="horz" wrap="square" lIns="0" tIns="0" rIns="0" bIns="0" numCol="1" anchor="t" anchorCtr="0" compatLnSpc="1"/>
          <a:lstStyle>
            <a:lvl1pPr>
              <a:defRPr sz="1000" b="1">
                <a:latin typeface="Stafford" panose="00000400000000000000"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ln>
          <a:effectLst/>
        </p:spPr>
        <p:txBody>
          <a:bodyPr vert="horz" wrap="square" lIns="0" tIns="0" rIns="0" bIns="0" numCol="1" anchor="t" anchorCtr="0" compatLnSpc="1"/>
          <a:lstStyle>
            <a:lvl1pPr algn="r">
              <a:defRPr sz="1000" b="1">
                <a:latin typeface="Stafford" panose="00000400000000000000" pitchFamily="2" charset="0"/>
              </a:defRPr>
            </a:lvl1pPr>
          </a:lstStyle>
          <a:p>
            <a:r>
              <a:rPr lang="de-DE"/>
              <a:t>|  </a:t>
            </a:r>
            <a:fld id="{C7CC2173-B0D1-45F1-9D54-E33B7353DA19}" type="slidenum">
              <a:rPr lang="de-DE"/>
              <a:t>‹Nr.›</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ln>
          <a:effectLst/>
        </p:spPr>
        <p:txBody>
          <a:bodyPr/>
          <a:lstStyle/>
          <a:p>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ln>
          <a:effectLst/>
        </p:spPr>
        <p:txBody>
          <a:bodyPr vert="horz" wrap="square" lIns="91440" tIns="45720" rIns="91440" bIns="45720" numCol="1" anchor="ctr" anchorCtr="0" compatLnSpc="1"/>
          <a:lstStyle>
            <a:lvl1pPr>
              <a:lnSpc>
                <a:spcPts val="1300"/>
              </a:lnSpc>
              <a:defRPr sz="1000">
                <a:latin typeface="Stafford" panose="00000400000000000000" pitchFamily="2" charset="0"/>
              </a:defRPr>
            </a:lvl1pPr>
          </a:lstStyle>
          <a:p>
            <a:fld id="{065B079B-E513-489A-8A1B-D7C78493EA86}" type="datetime4">
              <a:rPr lang="de-DE"/>
              <a:t>16. November 2019</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ln>
          <a:effectLst/>
        </p:spPr>
        <p:txBody>
          <a:bodyPr vert="horz" wrap="square" lIns="91440" tIns="45720" rIns="91440" bIns="45720" numCol="1" anchor="t" anchorCtr="0" compatLnSpc="1"/>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ln>
          <a:effectLst/>
        </p:spPr>
        <p:txBody>
          <a:bodyPr vert="horz" wrap="square" lIns="91440" tIns="45720" rIns="91440" bIns="45720" numCol="1" anchor="ctr" anchorCtr="0" compatLnSpc="1"/>
          <a:lstStyle>
            <a:lvl1pPr>
              <a:lnSpc>
                <a:spcPts val="1300"/>
              </a:lnSpc>
              <a:defRPr sz="1000">
                <a:latin typeface="Stafford" panose="00000400000000000000"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ln>
          <a:effectLst/>
        </p:spPr>
        <p:txBody>
          <a:bodyPr vert="horz" wrap="square" lIns="91440" tIns="45720" rIns="91440" bIns="45720" numCol="1" anchor="ctr" anchorCtr="0" compatLnSpc="1"/>
          <a:lstStyle>
            <a:lvl1pPr algn="r">
              <a:lnSpc>
                <a:spcPts val="1300"/>
              </a:lnSpc>
              <a:defRPr sz="1000">
                <a:latin typeface="Stafford" panose="00000400000000000000" pitchFamily="2" charset="0"/>
              </a:defRPr>
            </a:lvl1pPr>
          </a:lstStyle>
          <a:p>
            <a:r>
              <a:rPr lang="de-DE"/>
              <a:t>|  </a:t>
            </a:r>
            <a:fld id="{C36AA9A4-5D0B-4134-89A6-D8B9DAA4F25C}" type="slidenum">
              <a:rPr lang="de-DE"/>
              <a:t>‹Nr.›</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ln>
          <a:effectLst/>
        </p:spPr>
        <p:txBody>
          <a:bodyPr lIns="108000" tIns="0" rIns="0" bIns="0" anchor="ctr"/>
          <a:lstStyle/>
          <a:p>
            <a:pPr>
              <a:lnSpc>
                <a:spcPts val="1300"/>
              </a:lnSpc>
            </a:pPr>
            <a:endParaRPr lang="de-DE" sz="1000" b="1">
              <a:latin typeface="Stafford" panose="00000400000000000000"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ln>
          <a:effectLst/>
        </p:spPr>
        <p:txBody>
          <a:bodyPr/>
          <a:lstStyle/>
          <a:p>
            <a:endParaRPr lang="de-DE"/>
          </a:p>
        </p:txBody>
      </p:sp>
    </p:spTree>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userDrawn="1"/>
        </p:nvSpPr>
        <p:spPr bwMode="auto">
          <a:xfrm>
            <a:off x="250825" y="368300"/>
            <a:ext cx="8642350" cy="2089150"/>
          </a:xfrm>
          <a:prstGeom prst="rect">
            <a:avLst/>
          </a:prstGeom>
          <a:solidFill>
            <a:srgbClr val="9C1C26"/>
          </a:solidFill>
          <a:ln w="9525">
            <a:noFill/>
            <a:miter lim="800000"/>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anose="05000000000000000000"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userDrawn="1"/>
        </p:nvSpPr>
        <p:spPr bwMode="auto">
          <a:xfrm>
            <a:off x="250825" y="196850"/>
            <a:ext cx="8642350" cy="144463"/>
          </a:xfrm>
          <a:prstGeom prst="rect">
            <a:avLst/>
          </a:prstGeom>
          <a:solidFill>
            <a:srgbClr val="9C1C26"/>
          </a:solidFill>
          <a:ln w="3175">
            <a:noFill/>
            <a:miter lim="800000"/>
          </a:ln>
        </p:spPr>
        <p:txBody>
          <a:bodyPr/>
          <a:lstStyle/>
          <a:p>
            <a:endParaRPr lang="de-DE"/>
          </a:p>
        </p:txBody>
      </p:sp>
      <p:pic>
        <p:nvPicPr>
          <p:cNvPr id="87049" name="Picture 9" descr="tud_logo"/>
          <p:cNvPicPr>
            <a:picLocks noChangeAspect="1" noChangeArrowheads="1"/>
          </p:cNvPicPr>
          <p:nvPr userDrawn="1"/>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userDrawn="1"/>
        </p:nvSpPr>
        <p:spPr bwMode="auto">
          <a:xfrm>
            <a:off x="252413" y="6357958"/>
            <a:ext cx="8640762" cy="0"/>
          </a:xfrm>
          <a:prstGeom prst="line">
            <a:avLst/>
          </a:prstGeom>
          <a:noFill/>
          <a:ln w="7620">
            <a:solidFill>
              <a:srgbClr val="000000"/>
            </a:solidFill>
            <a:round/>
          </a:ln>
        </p:spPr>
        <p:txBody>
          <a:bodyPr/>
          <a:lstStyle/>
          <a:p>
            <a:endParaRPr lang="de-DE"/>
          </a:p>
        </p:txBody>
      </p:sp>
      <p:sp>
        <p:nvSpPr>
          <p:cNvPr id="87058" name="Rectangle 18"/>
          <p:cNvSpPr>
            <a:spLocks noChangeArrowheads="1"/>
          </p:cNvSpPr>
          <p:nvPr userDrawn="1"/>
        </p:nvSpPr>
        <p:spPr bwMode="auto">
          <a:xfrm>
            <a:off x="250825" y="360363"/>
            <a:ext cx="8640763" cy="14287"/>
          </a:xfrm>
          <a:prstGeom prst="rect">
            <a:avLst/>
          </a:prstGeom>
          <a:solidFill>
            <a:srgbClr val="000000"/>
          </a:solidFill>
          <a:ln w="9525">
            <a:noFill/>
            <a:miter lim="800000"/>
          </a:ln>
          <a:effectLst/>
        </p:spPr>
        <p:txBody>
          <a:bodyPr wrap="none" anchor="ctr"/>
          <a:lstStyle/>
          <a:p>
            <a:endParaRPr lang="de-DE"/>
          </a:p>
        </p:txBody>
      </p:sp>
      <p:sp>
        <p:nvSpPr>
          <p:cNvPr id="87059" name="Rectangle 19"/>
          <p:cNvSpPr>
            <a:spLocks noChangeArrowheads="1"/>
          </p:cNvSpPr>
          <p:nvPr userDrawn="1"/>
        </p:nvSpPr>
        <p:spPr bwMode="auto">
          <a:xfrm>
            <a:off x="250825" y="2457450"/>
            <a:ext cx="8640763" cy="7938"/>
          </a:xfrm>
          <a:prstGeom prst="rect">
            <a:avLst/>
          </a:prstGeom>
          <a:solidFill>
            <a:srgbClr val="000000"/>
          </a:solidFill>
          <a:ln w="9525">
            <a:noFill/>
            <a:miter lim="800000"/>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1E482C5-58E3-4583-8C64-AB4EA00E1990}" type="datetime1">
              <a:rPr kumimoji="0" lang="de-DE" sz="1000" b="0" i="0" u="none" strike="noStrike" kern="1200" cap="none" spc="0" normalizeH="0" baseline="0" noProof="0" smtClean="0">
                <a:ln>
                  <a:noFill/>
                </a:ln>
                <a:solidFill>
                  <a:schemeClr val="tx1"/>
                </a:solidFill>
                <a:effectLst/>
                <a:uLnTx/>
                <a:uFillTx/>
                <a:latin typeface="+mn-lt"/>
                <a:ea typeface="+mn-ea"/>
                <a:cs typeface="Tahoma" panose="020B0604030504040204" pitchFamily="34" charset="0"/>
              </a:rPr>
              <a:t>16.11.2019</a:t>
            </a:fld>
            <a:r>
              <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  |  </a:t>
            </a:r>
            <a:r>
              <a:rPr lang="de-DE" sz="1000" noProof="0" dirty="0">
                <a:ln>
                  <a:noFill/>
                </a:ln>
                <a:effectLst/>
                <a:uLnTx/>
                <a:uFillTx/>
                <a:latin typeface="+mn-lt"/>
                <a:cs typeface="Tahoma" panose="020B0604030504040204" pitchFamily="34" charset="0"/>
                <a:sym typeface="+mn-ea"/>
              </a:rPr>
              <a:t>Fachbereich </a:t>
            </a:r>
            <a:r>
              <a:rPr lang="en-US" altLang="de-DE" sz="1000" noProof="0" dirty="0">
                <a:ln>
                  <a:noFill/>
                </a:ln>
                <a:effectLst/>
                <a:uLnTx/>
                <a:uFillTx/>
                <a:latin typeface="+mn-lt"/>
                <a:cs typeface="Tahoma" panose="020B0604030504040204" pitchFamily="34" charset="0"/>
                <a:sym typeface="+mn-ea"/>
              </a:rPr>
              <a:t>20 </a:t>
            </a:r>
            <a:r>
              <a:rPr lang="de-DE" sz="1000" noProof="0" dirty="0">
                <a:ln>
                  <a:noFill/>
                </a:ln>
                <a:effectLst/>
                <a:uLnTx/>
                <a:uFillTx/>
                <a:latin typeface="+mn-lt"/>
                <a:cs typeface="Tahoma" panose="020B0604030504040204" pitchFamily="34" charset="0"/>
                <a:sym typeface="+mn-ea"/>
              </a:rPr>
              <a:t>|  Institut Visual Inference La</a:t>
            </a:r>
            <a:r>
              <a:rPr lang="en-US" altLang="de-DE" sz="1000" noProof="0" dirty="0">
                <a:ln>
                  <a:noFill/>
                </a:ln>
                <a:effectLst/>
                <a:uLnTx/>
                <a:uFillTx/>
                <a:latin typeface="+mn-lt"/>
                <a:cs typeface="Tahoma" panose="020B0604030504040204" pitchFamily="34" charset="0"/>
                <a:sym typeface="+mn-ea"/>
              </a:rPr>
              <a:t>b</a:t>
            </a:r>
            <a:r>
              <a:rPr lang="de-DE" sz="1000" noProof="0" dirty="0">
                <a:ln>
                  <a:noFill/>
                </a:ln>
                <a:effectLst/>
                <a:uLnTx/>
                <a:uFillTx/>
                <a:latin typeface="+mn-lt"/>
                <a:cs typeface="Tahoma" panose="020B0604030504040204" pitchFamily="34" charset="0"/>
                <a:sym typeface="+mn-ea"/>
              </a:rPr>
              <a:t> |  Prof. </a:t>
            </a:r>
            <a:r>
              <a:rPr lang="en-US" altLang="de-DE" sz="1000" noProof="0" dirty="0">
                <a:ln>
                  <a:noFill/>
                </a:ln>
                <a:effectLst/>
                <a:uLnTx/>
                <a:uFillTx/>
                <a:latin typeface="+mn-lt"/>
                <a:cs typeface="Tahoma" panose="020B0604030504040204" pitchFamily="34" charset="0"/>
                <a:sym typeface="+mn-ea"/>
              </a:rPr>
              <a:t>Stefan Roth </a:t>
            </a:r>
            <a:r>
              <a:rPr lang="de-DE" sz="1000" noProof="0" dirty="0">
                <a:ln>
                  <a:noFill/>
                </a:ln>
                <a:effectLst/>
                <a:uLnTx/>
                <a:uFillTx/>
                <a:latin typeface="+mn-lt"/>
                <a:cs typeface="Tahoma" panose="020B0604030504040204" pitchFamily="34" charset="0"/>
                <a:sym typeface="+mn-ea"/>
              </a:rPr>
              <a:t>|  </a:t>
            </a:r>
            <a:fld id="{8E9B2640-8CD7-45FF-9440-54608BC46479}" type="slidenum">
              <a:rPr kumimoji="0" lang="de-DE" sz="1000" b="0" i="0" u="none" strike="noStrike" kern="1200" cap="none" spc="0" normalizeH="0" baseline="0" noProof="0" dirty="0" smtClean="0">
                <a:ln>
                  <a:noFill/>
                </a:ln>
                <a:solidFill>
                  <a:schemeClr val="tx1"/>
                </a:solidFill>
                <a:effectLst/>
                <a:uLnTx/>
                <a:uFillTx/>
                <a:latin typeface="+mn-lt"/>
                <a:ea typeface="+mn-ea"/>
                <a:cs typeface="Tahoma" panose="020B0604030504040204" pitchFamily="34" charset="0"/>
                <a:sym typeface="+mn-ea"/>
              </a:r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endParaRPr>
          </a:p>
        </p:txBody>
      </p:sp>
      <p:pic>
        <p:nvPicPr>
          <p:cNvPr id="2" name="Picture 1"/>
          <p:cNvPicPr>
            <a:picLocks noChangeAspect="1"/>
          </p:cNvPicPr>
          <p:nvPr userDrawn="1"/>
        </p:nvPicPr>
        <p:blipFill>
          <a:blip r:embed="rId3"/>
          <a:stretch>
            <a:fillRect/>
          </a:stretch>
        </p:blipFill>
        <p:spPr>
          <a:xfrm>
            <a:off x="8240395" y="6437630"/>
            <a:ext cx="927735" cy="3365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hasCustomPrompt="1"/>
          </p:nvPr>
        </p:nvSpPr>
        <p:spPr>
          <a:xfrm>
            <a:off x="360000" y="1620000"/>
            <a:ext cx="6823569" cy="447994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hasCustomPrompt="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hasCustomPrompt="1"/>
          </p:nvPr>
        </p:nvSpPr>
        <p:spPr>
          <a:xfrm>
            <a:off x="358775" y="1592263"/>
            <a:ext cx="4135438" cy="4551381"/>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4786314" y="1592263"/>
            <a:ext cx="4105274" cy="4551381"/>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hasCustomPrompt="1"/>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ln>
          <a:effectLst/>
        </p:spPr>
        <p:txBody>
          <a:bodyPr wrap="none" anchor="ctr"/>
          <a:lstStyle/>
          <a:p>
            <a:endParaRPr lang="de-DE">
              <a:latin typeface="+mn-lt"/>
              <a:cs typeface="Tahoma" panose="020B0604030504040204"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ln>
          <a:effectLst/>
        </p:spPr>
        <p:txBody>
          <a:bodyPr vert="horz" wrap="square" lIns="0" tIns="0" rIns="0" bIns="0" numCol="1" anchor="ctr" anchorCtr="0" compatLnSpc="1"/>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ln>
          <a:effectLst/>
        </p:spPr>
        <p:txBody>
          <a:bodyPr vert="horz" wrap="square" lIns="0" tIns="45720" rIns="0" bIns="45720" numCol="1" anchor="t" anchorCtr="0" compatLnSpc="1"/>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ln>
        </p:spPr>
        <p:txBody>
          <a:bodyPr/>
          <a:lstStyle/>
          <a:p>
            <a:endParaRPr lang="de-DE">
              <a:latin typeface="+mn-lt"/>
              <a:cs typeface="Tahoma" panose="020B0604030504040204"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ln>
        </p:spPr>
        <p:txBody>
          <a:bodyPr/>
          <a:lstStyle/>
          <a:p>
            <a:endParaRPr lang="de-DE">
              <a:latin typeface="+mn-lt"/>
              <a:cs typeface="Tahoma" panose="020B0604030504040204"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ln>
          <a:effectLst/>
        </p:spPr>
        <p:txBody>
          <a:bodyPr wrap="none" anchor="ctr"/>
          <a:lstStyle/>
          <a:p>
            <a:endParaRPr lang="de-DE">
              <a:latin typeface="+mn-lt"/>
              <a:cs typeface="Tahoma" panose="020B0604030504040204"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ln>
        </p:spPr>
        <p:txBody>
          <a:bodyPr/>
          <a:lstStyle/>
          <a:p>
            <a:endParaRPr lang="de-DE">
              <a:latin typeface="+mn-lt"/>
              <a:cs typeface="Tahoma" panose="020B0604030504040204" pitchFamily="34" charset="0"/>
            </a:endParaRPr>
          </a:p>
        </p:txBody>
      </p:sp>
      <p:sp>
        <p:nvSpPr>
          <p:cNvPr id="13" name="Fußzeilenplatzhalter 3"/>
          <p:cNvSpPr txBox="1"/>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1E482C5-58E3-4583-8C64-AB4EA00E1990}" type="datetime1">
              <a:rPr kumimoji="0" lang="de-DE" sz="1000" b="0" i="0" u="none" strike="noStrike" kern="1200" cap="none" spc="0" normalizeH="0" baseline="0" noProof="0" smtClean="0">
                <a:ln>
                  <a:noFill/>
                </a:ln>
                <a:solidFill>
                  <a:schemeClr val="tx1"/>
                </a:solidFill>
                <a:effectLst/>
                <a:uLnTx/>
                <a:uFillTx/>
                <a:latin typeface="+mn-lt"/>
                <a:ea typeface="+mn-ea"/>
                <a:cs typeface="Tahoma" panose="020B0604030504040204" pitchFamily="34" charset="0"/>
              </a:rPr>
              <a:t>16.11.2019</a:t>
            </a:fld>
            <a:r>
              <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  |  Fachbereich </a:t>
            </a:r>
            <a:r>
              <a:rPr kumimoji="0" lang="en-US" alt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20 </a:t>
            </a:r>
            <a:r>
              <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  Institut </a:t>
            </a:r>
            <a:r>
              <a:rPr lang="de-DE" sz="1000" noProof="0" dirty="0">
                <a:ln>
                  <a:noFill/>
                </a:ln>
                <a:effectLst/>
                <a:uLnTx/>
                <a:uFillTx/>
                <a:latin typeface="+mn-lt"/>
                <a:cs typeface="Tahoma" panose="020B0604030504040204" pitchFamily="34" charset="0"/>
                <a:sym typeface="+mn-ea"/>
              </a:rPr>
              <a:t>Visual Inference La</a:t>
            </a:r>
            <a:r>
              <a:rPr lang="en-US" altLang="de-DE" sz="1000" noProof="0" dirty="0">
                <a:ln>
                  <a:noFill/>
                </a:ln>
                <a:effectLst/>
                <a:uLnTx/>
                <a:uFillTx/>
                <a:latin typeface="+mn-lt"/>
                <a:cs typeface="Tahoma" panose="020B0604030504040204" pitchFamily="34" charset="0"/>
                <a:sym typeface="+mn-ea"/>
              </a:rPr>
              <a:t>b</a:t>
            </a:r>
            <a:r>
              <a:rPr lang="de-DE" sz="1000" noProof="0" dirty="0">
                <a:ln>
                  <a:noFill/>
                </a:ln>
                <a:effectLst/>
                <a:uLnTx/>
                <a:uFillTx/>
                <a:latin typeface="+mn-lt"/>
                <a:cs typeface="Tahoma" panose="020B0604030504040204" pitchFamily="34" charset="0"/>
                <a:sym typeface="+mn-ea"/>
              </a:rPr>
              <a:t> </a:t>
            </a:r>
            <a:r>
              <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  Prof. </a:t>
            </a:r>
            <a:r>
              <a:rPr kumimoji="0" lang="en-US" alt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Stefan Roth </a:t>
            </a:r>
            <a:r>
              <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rPr>
              <a:t>|  </a:t>
            </a:r>
            <a:fld id="{8E9B2640-8CD7-45FF-9440-54608BC46479}" type="slidenum">
              <a:rPr kumimoji="0" lang="de-DE" sz="1000" b="0" i="0" u="none" strike="noStrike" kern="1200" cap="none" spc="0" normalizeH="0" baseline="0" noProof="0" dirty="0" smtClean="0">
                <a:ln>
                  <a:noFill/>
                </a:ln>
                <a:solidFill>
                  <a:schemeClr val="tx1"/>
                </a:solidFill>
                <a:effectLst/>
                <a:uLnTx/>
                <a:uFillTx/>
                <a:latin typeface="+mn-lt"/>
                <a:ea typeface="+mn-ea"/>
                <a:cs typeface="Tahoma" panose="020B0604030504040204" pitchFamily="34" charset="0"/>
              </a:r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de-DE" sz="1000" b="0" i="0" u="none" strike="noStrike" kern="1200" cap="none" spc="0" normalizeH="0" baseline="0" noProof="0" dirty="0">
              <a:ln>
                <a:noFill/>
              </a:ln>
              <a:solidFill>
                <a:schemeClr val="tx1"/>
              </a:solidFill>
              <a:effectLst/>
              <a:uLnTx/>
              <a:uFillTx/>
              <a:latin typeface="+mn-lt"/>
              <a:ea typeface="+mn-ea"/>
              <a:cs typeface="Tahoma" panose="020B0604030504040204" pitchFamily="34" charset="0"/>
            </a:endParaRPr>
          </a:p>
        </p:txBody>
      </p:sp>
      <p:pic>
        <p:nvPicPr>
          <p:cNvPr id="2" name="Picture 1"/>
          <p:cNvPicPr>
            <a:picLocks noChangeAspect="1"/>
          </p:cNvPicPr>
          <p:nvPr userDrawn="1"/>
        </p:nvPicPr>
        <p:blipFill>
          <a:blip r:embed="rId11"/>
          <a:stretch>
            <a:fillRect/>
          </a:stretch>
        </p:blipFill>
        <p:spPr>
          <a:xfrm>
            <a:off x="8240395" y="6437630"/>
            <a:ext cx="927735" cy="3365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anose="020B0604030504040204" pitchFamily="34" charset="0"/>
        </a:defRPr>
      </a:lvl1pPr>
      <a:lvl2pPr algn="l" rtl="0" eaLnBrk="1" fontAlgn="base" hangingPunct="1">
        <a:spcBef>
          <a:spcPct val="0"/>
        </a:spcBef>
        <a:spcAft>
          <a:spcPct val="0"/>
        </a:spcAft>
        <a:defRPr sz="2400" b="1">
          <a:solidFill>
            <a:schemeClr val="tx1"/>
          </a:solidFill>
          <a:latin typeface="Arial" panose="020B0604020202020204" pitchFamily="34" charset="0"/>
        </a:defRPr>
      </a:lvl2pPr>
      <a:lvl3pPr algn="l" rtl="0" eaLnBrk="1" fontAlgn="base" hangingPunct="1">
        <a:spcBef>
          <a:spcPct val="0"/>
        </a:spcBef>
        <a:spcAft>
          <a:spcPct val="0"/>
        </a:spcAft>
        <a:defRPr sz="2400" b="1">
          <a:solidFill>
            <a:schemeClr val="tx1"/>
          </a:solidFill>
          <a:latin typeface="Arial" panose="020B0604020202020204" pitchFamily="34" charset="0"/>
        </a:defRPr>
      </a:lvl3pPr>
      <a:lvl4pPr algn="l" rtl="0" eaLnBrk="1" fontAlgn="base" hangingPunct="1">
        <a:spcBef>
          <a:spcPct val="0"/>
        </a:spcBef>
        <a:spcAft>
          <a:spcPct val="0"/>
        </a:spcAft>
        <a:defRPr sz="2400" b="1">
          <a:solidFill>
            <a:schemeClr val="tx1"/>
          </a:solidFill>
          <a:latin typeface="Arial" panose="020B0604020202020204" pitchFamily="34" charset="0"/>
        </a:defRPr>
      </a:lvl4pPr>
      <a:lvl5pPr algn="l" rtl="0" eaLnBrk="1" fontAlgn="base" hangingPunct="1">
        <a:spcBef>
          <a:spcPct val="0"/>
        </a:spcBef>
        <a:spcAft>
          <a:spcPct val="0"/>
        </a:spcAft>
        <a:defRPr sz="2400" b="1">
          <a:solidFill>
            <a:schemeClr val="tx1"/>
          </a:solidFill>
          <a:latin typeface="Arial" panose="020B0604020202020204" pitchFamily="34" charset="0"/>
        </a:defRPr>
      </a:lvl5pPr>
      <a:lvl6pPr marL="457200" algn="l" rtl="0" eaLnBrk="1" fontAlgn="base" hangingPunct="1">
        <a:spcBef>
          <a:spcPct val="0"/>
        </a:spcBef>
        <a:spcAft>
          <a:spcPct val="0"/>
        </a:spcAft>
        <a:defRPr sz="2400" b="1">
          <a:solidFill>
            <a:schemeClr val="tx1"/>
          </a:solidFill>
          <a:latin typeface="Arial" panose="020B0604020202020204" pitchFamily="34" charset="0"/>
        </a:defRPr>
      </a:lvl6pPr>
      <a:lvl7pPr marL="914400" algn="l" rtl="0" eaLnBrk="1" fontAlgn="base" hangingPunct="1">
        <a:spcBef>
          <a:spcPct val="0"/>
        </a:spcBef>
        <a:spcAft>
          <a:spcPct val="0"/>
        </a:spcAft>
        <a:defRPr sz="2400" b="1">
          <a:solidFill>
            <a:schemeClr val="tx1"/>
          </a:solidFill>
          <a:latin typeface="Arial" panose="020B0604020202020204" pitchFamily="34" charset="0"/>
        </a:defRPr>
      </a:lvl7pPr>
      <a:lvl8pPr marL="1371600" algn="l" rtl="0" eaLnBrk="1" fontAlgn="base" hangingPunct="1">
        <a:spcBef>
          <a:spcPct val="0"/>
        </a:spcBef>
        <a:spcAft>
          <a:spcPct val="0"/>
        </a:spcAft>
        <a:defRPr sz="2400" b="1">
          <a:solidFill>
            <a:schemeClr val="tx1"/>
          </a:solidFill>
          <a:latin typeface="Arial" panose="020B0604020202020204" pitchFamily="34" charset="0"/>
        </a:defRPr>
      </a:lvl8pPr>
      <a:lvl9pPr marL="1828800" algn="l" rtl="0" eaLnBrk="1" fontAlgn="base" hangingPunct="1">
        <a:spcBef>
          <a:spcPct val="0"/>
        </a:spcBef>
        <a:spcAft>
          <a:spcPct val="0"/>
        </a:spcAft>
        <a:defRPr sz="2400" b="1">
          <a:solidFill>
            <a:schemeClr val="tx1"/>
          </a:solidFill>
          <a:latin typeface="Arial" panose="020B0604020202020204" pitchFamily="34" charset="0"/>
        </a:defRPr>
      </a:lvl9pPr>
    </p:titleStyle>
    <p:bodyStyle>
      <a:lvl1pPr marL="179705" indent="-179705" algn="l" rtl="0" eaLnBrk="1" fontAlgn="base" hangingPunct="1">
        <a:lnSpc>
          <a:spcPct val="130000"/>
        </a:lnSpc>
        <a:spcBef>
          <a:spcPts val="200"/>
        </a:spcBef>
        <a:spcAft>
          <a:spcPts val="230"/>
        </a:spcAft>
        <a:buFont typeface="Wingdings" panose="05000000000000000000" pitchFamily="2" charset="2"/>
        <a:buNone/>
        <a:defRPr sz="2000">
          <a:solidFill>
            <a:schemeClr val="tx1"/>
          </a:solidFill>
          <a:latin typeface="+mn-lt"/>
          <a:ea typeface="+mn-ea"/>
          <a:cs typeface="Tahoma" panose="020B0604030504040204" pitchFamily="34" charset="0"/>
        </a:defRPr>
      </a:lvl1pPr>
      <a:lvl2pPr marL="179705" indent="-177800" algn="l" rtl="0" eaLnBrk="1" fontAlgn="base" hangingPunct="1">
        <a:lnSpc>
          <a:spcPct val="130000"/>
        </a:lnSpc>
        <a:spcBef>
          <a:spcPts val="200"/>
        </a:spcBef>
        <a:spcAft>
          <a:spcPts val="230"/>
        </a:spcAft>
        <a:buFont typeface="Wingdings" panose="05000000000000000000" pitchFamily="2" charset="2"/>
        <a:buChar char="§"/>
        <a:defRPr sz="2000">
          <a:solidFill>
            <a:schemeClr val="tx1"/>
          </a:solidFill>
          <a:latin typeface="+mn-lt"/>
          <a:cs typeface="Tahoma" panose="020B0604030504040204" pitchFamily="34" charset="0"/>
        </a:defRPr>
      </a:lvl2pPr>
      <a:lvl3pPr marL="538480" indent="-187325" algn="l" rtl="0" eaLnBrk="1" fontAlgn="base" hangingPunct="1">
        <a:lnSpc>
          <a:spcPct val="130000"/>
        </a:lnSpc>
        <a:spcBef>
          <a:spcPts val="200"/>
        </a:spcBef>
        <a:spcAft>
          <a:spcPts val="230"/>
        </a:spcAft>
        <a:buFont typeface="Wingdings" panose="05000000000000000000" pitchFamily="2" charset="2"/>
        <a:buChar char="§"/>
        <a:defRPr>
          <a:solidFill>
            <a:schemeClr val="tx1"/>
          </a:solidFill>
          <a:latin typeface="+mn-lt"/>
          <a:cs typeface="Tahoma" panose="020B0604030504040204" pitchFamily="34" charset="0"/>
        </a:defRPr>
      </a:lvl3pPr>
      <a:lvl4pPr marL="717550" indent="-173355" algn="l" rtl="0" eaLnBrk="1" fontAlgn="base" hangingPunct="1">
        <a:lnSpc>
          <a:spcPct val="130000"/>
        </a:lnSpc>
        <a:spcBef>
          <a:spcPts val="200"/>
        </a:spcBef>
        <a:spcAft>
          <a:spcPts val="230"/>
        </a:spcAft>
        <a:buFont typeface="Wingdings" panose="05000000000000000000" pitchFamily="2" charset="2"/>
        <a:buChar char="§"/>
        <a:defRPr sz="1600">
          <a:solidFill>
            <a:schemeClr val="tx1"/>
          </a:solidFill>
          <a:latin typeface="+mn-lt"/>
          <a:cs typeface="Tahoma" panose="020B0604030504040204" pitchFamily="34" charset="0"/>
        </a:defRPr>
      </a:lvl4pPr>
      <a:lvl5pPr marL="908050" indent="-189230" algn="l" rtl="0" eaLnBrk="1" fontAlgn="base" hangingPunct="1">
        <a:lnSpc>
          <a:spcPct val="130000"/>
        </a:lnSpc>
        <a:spcBef>
          <a:spcPts val="200"/>
        </a:spcBef>
        <a:spcAft>
          <a:spcPts val="230"/>
        </a:spcAft>
        <a:buFont typeface="Wingdings" panose="05000000000000000000" pitchFamily="2" charset="2"/>
        <a:buChar char="§"/>
        <a:defRPr sz="1600">
          <a:solidFill>
            <a:schemeClr val="tx1"/>
          </a:solidFill>
          <a:latin typeface="+mn-lt"/>
          <a:cs typeface="Tahoma" panose="020B0604030504040204" pitchFamily="34" charset="0"/>
        </a:defRPr>
      </a:lvl5pPr>
      <a:lvl6pPr marL="1365250" indent="-189230" algn="l" rtl="0" eaLnBrk="1" fontAlgn="base" hangingPunct="1">
        <a:spcBef>
          <a:spcPct val="20000"/>
        </a:spcBef>
        <a:spcAft>
          <a:spcPct val="0"/>
        </a:spcAft>
        <a:buFont typeface="Wingdings" panose="05000000000000000000" pitchFamily="2" charset="2"/>
        <a:buChar char="§"/>
        <a:defRPr sz="1600">
          <a:solidFill>
            <a:schemeClr val="tx1"/>
          </a:solidFill>
          <a:latin typeface="+mn-lt"/>
        </a:defRPr>
      </a:lvl6pPr>
      <a:lvl7pPr marL="1822450" indent="-189230" algn="l" rtl="0" eaLnBrk="1" fontAlgn="base" hangingPunct="1">
        <a:spcBef>
          <a:spcPct val="20000"/>
        </a:spcBef>
        <a:spcAft>
          <a:spcPct val="0"/>
        </a:spcAft>
        <a:buFont typeface="Wingdings" panose="05000000000000000000" pitchFamily="2" charset="2"/>
        <a:buChar char="§"/>
        <a:defRPr sz="1600">
          <a:solidFill>
            <a:schemeClr val="tx1"/>
          </a:solidFill>
          <a:latin typeface="+mn-lt"/>
        </a:defRPr>
      </a:lvl7pPr>
      <a:lvl8pPr marL="2279650" indent="-189230" algn="l" rtl="0" eaLnBrk="1" fontAlgn="base" hangingPunct="1">
        <a:spcBef>
          <a:spcPct val="20000"/>
        </a:spcBef>
        <a:spcAft>
          <a:spcPct val="0"/>
        </a:spcAft>
        <a:buFont typeface="Wingdings" panose="05000000000000000000" pitchFamily="2" charset="2"/>
        <a:buChar char="§"/>
        <a:defRPr sz="1600">
          <a:solidFill>
            <a:schemeClr val="tx1"/>
          </a:solidFill>
          <a:latin typeface="+mn-lt"/>
        </a:defRPr>
      </a:lvl8pPr>
      <a:lvl9pPr marL="2736850" indent="-189230" algn="l" rtl="0" eaLnBrk="1" fontAlgn="base" hangingPunct="1">
        <a:spcBef>
          <a:spcPct val="20000"/>
        </a:spcBef>
        <a:spcAft>
          <a:spcPct val="0"/>
        </a:spcAft>
        <a:buFont typeface="Wingdings" panose="05000000000000000000"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0.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f.uni-hamburg.de/en/inst/ab/cv/media/wilms-frintrop-paper-gcpr2017.pdf"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michaelfirman.co.uk/RGBDdatase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dfs.semanticscholar.org/9b60/9d135d68b814bbed0b5dad12e8f8955fdcd8.pdf" TargetMode="External"/><Relationship Id="rId2" Type="http://schemas.openxmlformats.org/officeDocument/2006/relationships/hyperlink" Target="https://arxiv.org/abs/1612.01601"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358775" y="1754188"/>
            <a:ext cx="6642117" cy="944562"/>
          </a:xfrm>
        </p:spPr>
        <p:txBody>
          <a:bodyPr/>
          <a:lstStyle/>
          <a:p>
            <a:endParaRPr lang="en-US" altLang="de-DE" dirty="0"/>
          </a:p>
        </p:txBody>
      </p:sp>
      <p:sp>
        <p:nvSpPr>
          <p:cNvPr id="3" name="Titel 2"/>
          <p:cNvSpPr>
            <a:spLocks noGrp="1"/>
          </p:cNvSpPr>
          <p:nvPr>
            <p:ph type="title"/>
          </p:nvPr>
        </p:nvSpPr>
        <p:spPr>
          <a:xfrm>
            <a:off x="358775" y="704215"/>
            <a:ext cx="6642117" cy="838200"/>
          </a:xfrm>
        </p:spPr>
        <p:txBody>
          <a:bodyPr/>
          <a:lstStyle/>
          <a:p>
            <a:r>
              <a:rPr lang="en-US" altLang="de-DE" dirty="0"/>
              <a:t>Deeplearning Lab:</a:t>
            </a:r>
            <a:br>
              <a:rPr lang="en-US" altLang="de-DE" dirty="0"/>
            </a:br>
            <a:r>
              <a:rPr lang="en-US" altLang="de-DE" dirty="0"/>
              <a:t>General information on </a:t>
            </a:r>
            <a:r>
              <a:rPr lang="en-US" altLang="de-DE" dirty="0" err="1"/>
              <a:t>superpixel</a:t>
            </a:r>
            <a:r>
              <a:rPr lang="en-US" altLang="de-DE" dirty="0"/>
              <a:t>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65C14A-3ADE-49BB-A17B-4A4C70E31198}"/>
              </a:ext>
            </a:extLst>
          </p:cNvPr>
          <p:cNvSpPr>
            <a:spLocks noGrp="1"/>
          </p:cNvSpPr>
          <p:nvPr>
            <p:ph type="title"/>
          </p:nvPr>
        </p:nvSpPr>
        <p:spPr/>
        <p:txBody>
          <a:bodyPr/>
          <a:lstStyle/>
          <a:p>
            <a:r>
              <a:rPr lang="de-DE" dirty="0" err="1"/>
              <a:t>Comparision</a:t>
            </a:r>
            <a:r>
              <a:rPr lang="de-DE" dirty="0"/>
              <a:t> </a:t>
            </a:r>
            <a:r>
              <a:rPr lang="de-DE" dirty="0" err="1"/>
              <a:t>results</a:t>
            </a:r>
            <a:br>
              <a:rPr lang="de-DE" dirty="0"/>
            </a:br>
            <a:r>
              <a:rPr lang="de-DE" sz="2000" dirty="0"/>
              <a:t>Stutz et al.</a:t>
            </a:r>
            <a:endParaRPr lang="de-DE" dirty="0"/>
          </a:p>
        </p:txBody>
      </p:sp>
      <p:sp>
        <p:nvSpPr>
          <p:cNvPr id="3" name="Inhaltsplatzhalter 2">
            <a:extLst>
              <a:ext uri="{FF2B5EF4-FFF2-40B4-BE49-F238E27FC236}">
                <a16:creationId xmlns:a16="http://schemas.microsoft.com/office/drawing/2014/main" id="{01DD2806-49C0-4B8B-9BB3-2E30836CD69C}"/>
              </a:ext>
            </a:extLst>
          </p:cNvPr>
          <p:cNvSpPr>
            <a:spLocks noGrp="1"/>
          </p:cNvSpPr>
          <p:nvPr>
            <p:ph idx="1"/>
          </p:nvPr>
        </p:nvSpPr>
        <p:spPr/>
        <p:txBody>
          <a:bodyPr/>
          <a:lstStyle/>
          <a:p>
            <a:r>
              <a:rPr lang="de-DE" dirty="0" err="1"/>
              <a:t>Resulting</a:t>
            </a:r>
            <a:r>
              <a:rPr lang="de-DE" dirty="0"/>
              <a:t> </a:t>
            </a:r>
            <a:r>
              <a:rPr lang="de-DE" dirty="0" err="1"/>
              <a:t>ranking</a:t>
            </a:r>
            <a:r>
              <a:rPr lang="de-DE" dirty="0"/>
              <a:t>:</a:t>
            </a:r>
          </a:p>
          <a:p>
            <a:pPr marL="457200" indent="-457200">
              <a:buFont typeface="+mj-lt"/>
              <a:buAutoNum type="arabicPeriod"/>
            </a:pPr>
            <a:r>
              <a:rPr lang="de-DE" dirty="0"/>
              <a:t>ETPS</a:t>
            </a:r>
          </a:p>
          <a:p>
            <a:pPr marL="457200" indent="-457200">
              <a:buFont typeface="+mj-lt"/>
              <a:buAutoNum type="arabicPeriod"/>
            </a:pPr>
            <a:r>
              <a:rPr lang="de-DE" dirty="0"/>
              <a:t>SEEDS</a:t>
            </a:r>
          </a:p>
          <a:p>
            <a:pPr marL="457200" indent="-457200">
              <a:buFont typeface="+mj-lt"/>
              <a:buAutoNum type="arabicPeriod"/>
            </a:pPr>
            <a:r>
              <a:rPr lang="de-DE" dirty="0"/>
              <a:t>ERS</a:t>
            </a:r>
          </a:p>
          <a:p>
            <a:pPr marL="457200" indent="-457200">
              <a:buFont typeface="+mj-lt"/>
              <a:buAutoNum type="arabicPeriod"/>
            </a:pPr>
            <a:r>
              <a:rPr lang="de-DE" dirty="0"/>
              <a:t>CRS</a:t>
            </a:r>
          </a:p>
          <a:p>
            <a:pPr marL="457200" indent="-457200">
              <a:buFont typeface="+mj-lt"/>
              <a:buAutoNum type="arabicPeriod"/>
            </a:pPr>
            <a:r>
              <a:rPr lang="de-DE" dirty="0"/>
              <a:t>ERGC</a:t>
            </a:r>
          </a:p>
          <a:p>
            <a:pPr marL="457200" indent="-457200">
              <a:buFont typeface="+mj-lt"/>
              <a:buAutoNum type="arabicPeriod"/>
            </a:pPr>
            <a:r>
              <a:rPr lang="de-DE" dirty="0"/>
              <a:t>SLIC</a:t>
            </a:r>
          </a:p>
        </p:txBody>
      </p:sp>
    </p:spTree>
    <p:extLst>
      <p:ext uri="{BB962C8B-B14F-4D97-AF65-F5344CB8AC3E}">
        <p14:creationId xmlns:p14="http://schemas.microsoft.com/office/powerpoint/2010/main" val="269849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675" y="2841176"/>
            <a:ext cx="2920980" cy="2920980"/>
          </a:xfrm>
          <a:prstGeom prst="rect">
            <a:avLst/>
          </a:prstGeom>
        </p:spPr>
      </p:pic>
      <p:sp>
        <p:nvSpPr>
          <p:cNvPr id="2" name="Title 1"/>
          <p:cNvSpPr>
            <a:spLocks noGrp="1"/>
          </p:cNvSpPr>
          <p:nvPr>
            <p:ph type="title"/>
          </p:nvPr>
        </p:nvSpPr>
        <p:spPr/>
        <p:txBody>
          <a:bodyPr/>
          <a:lstStyle/>
          <a:p>
            <a:r>
              <a:rPr lang="en-US" dirty="0"/>
              <a:t>s1 SLIC- Simple linear iterative clustering </a:t>
            </a:r>
          </a:p>
        </p:txBody>
      </p:sp>
      <mc:AlternateContent xmlns:mc="http://schemas.openxmlformats.org/markup-compatibility/2006" xmlns:a14="http://schemas.microsoft.com/office/drawing/2010/main">
        <mc:Choice Requires="a14">
          <p:sp>
            <p:nvSpPr>
              <p:cNvPr id="4" name="Textfeld 3"/>
              <p:cNvSpPr txBox="1"/>
              <p:nvPr/>
            </p:nvSpPr>
            <p:spPr>
              <a:xfrm>
                <a:off x="179512" y="1628800"/>
                <a:ext cx="4891083" cy="1200329"/>
              </a:xfrm>
              <a:prstGeom prst="rect">
                <a:avLst/>
              </a:prstGeom>
              <a:noFill/>
            </p:spPr>
            <p:txBody>
              <a:bodyPr wrap="none" rtlCol="0">
                <a:spAutoFit/>
              </a:bodyPr>
              <a:lstStyle/>
              <a:p>
                <a:r>
                  <a:rPr lang="de-DE" dirty="0"/>
                  <a:t>Clustering </a:t>
                </a:r>
                <a:r>
                  <a:rPr lang="de-DE" dirty="0" err="1"/>
                  <a:t>pixels</a:t>
                </a:r>
                <a:r>
                  <a:rPr lang="de-DE" dirty="0"/>
                  <a:t> </a:t>
                </a:r>
                <a:r>
                  <a:rPr lang="de-DE" dirty="0" err="1"/>
                  <a:t>based</a:t>
                </a:r>
                <a:r>
                  <a:rPr lang="de-DE" dirty="0"/>
                  <a:t> on </a:t>
                </a:r>
                <a:r>
                  <a:rPr lang="de-DE" dirty="0" err="1"/>
                  <a:t>color</a:t>
                </a:r>
                <a:r>
                  <a:rPr lang="de-DE" dirty="0"/>
                  <a:t> </a:t>
                </a:r>
                <a:r>
                  <a:rPr lang="de-DE" dirty="0" err="1"/>
                  <a:t>and</a:t>
                </a:r>
                <a:r>
                  <a:rPr lang="de-DE" dirty="0"/>
                  <a:t> </a:t>
                </a:r>
                <a:r>
                  <a:rPr lang="de-DE" dirty="0" err="1"/>
                  <a:t>proximity</a:t>
                </a:r>
                <a:endParaRPr lang="de-DE" dirty="0"/>
              </a:p>
              <a:p>
                <a:pPr marL="285750" indent="-285750">
                  <a:buFont typeface="Arial" panose="020B0604020202020204" pitchFamily="34" charset="0"/>
                  <a:buChar char="•"/>
                </a:pPr>
                <a:r>
                  <a:rPr lang="de-DE" dirty="0"/>
                  <a:t>5D </a:t>
                </a:r>
                <a:r>
                  <a:rPr lang="de-DE" dirty="0" err="1"/>
                  <a:t>space</a:t>
                </a:r>
                <a:r>
                  <a:rPr lang="de-DE" dirty="0"/>
                  <a:t> [</a:t>
                </a:r>
                <a:r>
                  <a:rPr lang="de-DE" dirty="0" err="1"/>
                  <a:t>l,a,b,x,y</a:t>
                </a:r>
                <a:r>
                  <a:rPr lang="de-DE" dirty="0"/>
                  <a:t>]</a:t>
                </a:r>
              </a:p>
              <a:p>
                <a:pPr marL="285750" indent="-285750">
                  <a:buFont typeface="Arial" panose="020B0604020202020204" pitchFamily="34" charset="0"/>
                  <a:buChar char="•"/>
                </a:pPr>
                <a:r>
                  <a:rPr lang="de-DE" dirty="0"/>
                  <a:t>[</a:t>
                </a:r>
                <a:r>
                  <a:rPr lang="de-DE" dirty="0" err="1"/>
                  <a:t>x,y</a:t>
                </a:r>
                <a:r>
                  <a:rPr lang="de-DE" dirty="0"/>
                  <a:t>] </a:t>
                </a:r>
                <a14:m>
                  <m:oMath xmlns:m="http://schemas.openxmlformats.org/officeDocument/2006/math">
                    <m:r>
                      <a:rPr lang="de-DE"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𝐶𝑜𝑜𝑟𝑑𝑖𝑛𝑎𝑡𝑒𝑠</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𝑖𝑛</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𝑖𝑚𝑎𝑔𝑒</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𝑝𝑙𝑎𝑛𝑒</m:t>
                    </m:r>
                  </m:oMath>
                </a14:m>
                <a:endParaRPr lang="de-DE" b="0" dirty="0">
                  <a:ea typeface="Cambria Math" panose="02040503050406030204" pitchFamily="18" charset="0"/>
                </a:endParaRPr>
              </a:p>
              <a:p>
                <a:pPr marL="285750" indent="-285750">
                  <a:buFont typeface="Arial" panose="020B0604020202020204" pitchFamily="34" charset="0"/>
                  <a:buChar char="•"/>
                </a:pPr>
                <a:r>
                  <a:rPr lang="de-DE" dirty="0"/>
                  <a:t>[</a:t>
                </a:r>
                <a:r>
                  <a:rPr lang="de-DE" dirty="0" err="1"/>
                  <a:t>l,a,b</a:t>
                </a:r>
                <a:r>
                  <a:rPr lang="de-DE" dirty="0"/>
                  <a:t>] </a:t>
                </a:r>
                <a14:m>
                  <m:oMath xmlns:m="http://schemas.openxmlformats.org/officeDocument/2006/math">
                    <m:r>
                      <a:rPr lang="de-DE" i="1">
                        <a:latin typeface="Cambria Math" panose="02040503050406030204" pitchFamily="18" charset="0"/>
                        <a:ea typeface="Cambria Math" panose="02040503050406030204" pitchFamily="18" charset="0"/>
                      </a:rPr>
                      <m:t>≜</m:t>
                    </m:r>
                    <m:r>
                      <m:rPr>
                        <m:nor/>
                      </m:rPr>
                      <a:rPr lang="de-DE" b="0" i="0" smtClean="0">
                        <a:latin typeface="Cambria Math" panose="02040503050406030204" pitchFamily="18" charset="0"/>
                        <a:ea typeface="Cambria Math" panose="02040503050406030204" pitchFamily="18" charset="0"/>
                      </a:rPr>
                      <m:t>Color</m:t>
                    </m:r>
                    <m:r>
                      <m:rPr>
                        <m:nor/>
                      </m:rPr>
                      <a:rPr lang="de-DE" b="0" i="0" smtClean="0">
                        <a:latin typeface="Cambria Math" panose="02040503050406030204" pitchFamily="18" charset="0"/>
                        <a:ea typeface="Cambria Math" panose="02040503050406030204" pitchFamily="18" charset="0"/>
                      </a:rPr>
                      <m:t> </m:t>
                    </m:r>
                    <m:r>
                      <m:rPr>
                        <m:nor/>
                      </m:rPr>
                      <a:rPr lang="de-DE" b="0" i="0" smtClean="0">
                        <a:latin typeface="Cambria Math" panose="02040503050406030204" pitchFamily="18" charset="0"/>
                        <a:ea typeface="Cambria Math" panose="02040503050406030204" pitchFamily="18" charset="0"/>
                      </a:rPr>
                      <m:t>in</m:t>
                    </m:r>
                    <m:r>
                      <m:rPr>
                        <m:nor/>
                      </m:rPr>
                      <a:rPr lang="de-DE" b="0" i="0" smtClean="0">
                        <a:latin typeface="Cambria Math" panose="02040503050406030204" pitchFamily="18" charset="0"/>
                        <a:ea typeface="Cambria Math" panose="02040503050406030204" pitchFamily="18" charset="0"/>
                      </a:rPr>
                      <m:t> </m:t>
                    </m:r>
                    <m:r>
                      <m:rPr>
                        <m:nor/>
                      </m:rPr>
                      <a:rPr lang="de-DE" b="0" i="0" smtClean="0">
                        <a:latin typeface="Cambria Math" panose="02040503050406030204" pitchFamily="18" charset="0"/>
                        <a:ea typeface="Cambria Math" panose="02040503050406030204" pitchFamily="18" charset="0"/>
                      </a:rPr>
                      <m:t>CIELAB</m:t>
                    </m:r>
                    <m:r>
                      <m:rPr>
                        <m:nor/>
                      </m:rPr>
                      <a:rPr lang="de-DE" b="0" i="0" smtClean="0">
                        <a:latin typeface="Cambria Math" panose="02040503050406030204" pitchFamily="18" charset="0"/>
                        <a:ea typeface="Cambria Math" panose="02040503050406030204" pitchFamily="18" charset="0"/>
                      </a:rPr>
                      <m:t>−</m:t>
                    </m:r>
                    <m:r>
                      <m:rPr>
                        <m:nor/>
                      </m:rPr>
                      <a:rPr lang="de-DE" b="0" i="0" smtClean="0">
                        <a:latin typeface="Cambria Math" panose="02040503050406030204" pitchFamily="18" charset="0"/>
                        <a:ea typeface="Cambria Math" panose="02040503050406030204" pitchFamily="18" charset="0"/>
                      </a:rPr>
                      <m:t>space</m:t>
                    </m:r>
                  </m:oMath>
                </a14:m>
                <a:endParaRPr lang="de-DE" dirty="0"/>
              </a:p>
            </p:txBody>
          </p:sp>
        </mc:Choice>
        <mc:Fallback xmlns="">
          <p:sp>
            <p:nvSpPr>
              <p:cNvPr id="4" name="Textfeld 3"/>
              <p:cNvSpPr txBox="1">
                <a:spLocks noRot="1" noChangeAspect="1" noMove="1" noResize="1" noEditPoints="1" noAdjustHandles="1" noChangeArrowheads="1" noChangeShapeType="1" noTextEdit="1"/>
              </p:cNvSpPr>
              <p:nvPr/>
            </p:nvSpPr>
            <p:spPr>
              <a:xfrm>
                <a:off x="179512" y="1628800"/>
                <a:ext cx="4891083" cy="1200329"/>
              </a:xfrm>
              <a:prstGeom prst="rect">
                <a:avLst/>
              </a:prstGeom>
              <a:blipFill rotWithShape="1">
                <a:blip r:embed="rId3"/>
                <a:stretch>
                  <a:fillRect l="-777" t="-1042" b="-5208"/>
                </a:stretch>
              </a:blipFill>
            </p:spPr>
            <p:txBody>
              <a:bodyPr/>
              <a:lstStyle/>
              <a:p>
                <a:r>
                  <a:rPr lang="de-DE">
                    <a:noFill/>
                  </a:rPr>
                  <a:t> </a:t>
                </a:r>
                <a:endParaRPr lang="de-DE">
                  <a:noFill/>
                </a:endParaRPr>
              </a:p>
            </p:txBody>
          </p:sp>
        </mc:Fallback>
      </mc:AlternateContent>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98" y="3130779"/>
            <a:ext cx="3028128" cy="2530469"/>
          </a:xfrm>
          <a:prstGeom prst="rect">
            <a:avLst/>
          </a:prstGeom>
        </p:spPr>
      </p:pic>
      <p:sp>
        <p:nvSpPr>
          <p:cNvPr id="7" name="Textfeld 6"/>
          <p:cNvSpPr txBox="1"/>
          <p:nvPr/>
        </p:nvSpPr>
        <p:spPr>
          <a:xfrm>
            <a:off x="890598" y="5701288"/>
            <a:ext cx="1728192" cy="523220"/>
          </a:xfrm>
          <a:prstGeom prst="rect">
            <a:avLst/>
          </a:prstGeom>
          <a:noFill/>
        </p:spPr>
        <p:txBody>
          <a:bodyPr wrap="square" rtlCol="0">
            <a:spAutoFit/>
          </a:bodyPr>
          <a:lstStyle/>
          <a:p>
            <a:r>
              <a:rPr lang="de-DE" sz="700" dirty="0"/>
              <a:t>https://www.researchgate.net/figure/</a:t>
            </a:r>
          </a:p>
          <a:p>
            <a:r>
              <a:rPr lang="de-DE" sz="700" dirty="0"/>
              <a:t>A-digital-image-is-a-2D-array-of-pixels</a:t>
            </a:r>
          </a:p>
          <a:p>
            <a:r>
              <a:rPr lang="de-DE" sz="700" dirty="0"/>
              <a:t>-Each-pixel-is-characterised-by-its-x-y_fig1_221918148</a:t>
            </a:r>
          </a:p>
        </p:txBody>
      </p:sp>
      <p:sp>
        <p:nvSpPr>
          <p:cNvPr id="11" name="Textfeld 10"/>
          <p:cNvSpPr txBox="1"/>
          <p:nvPr/>
        </p:nvSpPr>
        <p:spPr>
          <a:xfrm>
            <a:off x="5338768" y="5809010"/>
            <a:ext cx="1728192" cy="415498"/>
          </a:xfrm>
          <a:prstGeom prst="rect">
            <a:avLst/>
          </a:prstGeom>
          <a:noFill/>
        </p:spPr>
        <p:txBody>
          <a:bodyPr wrap="square" rtlCol="0">
            <a:spAutoFit/>
          </a:bodyPr>
          <a:lstStyle/>
          <a:p>
            <a:r>
              <a:rPr lang="de-DE" sz="700" dirty="0"/>
              <a:t>https://</a:t>
            </a:r>
            <a:r>
              <a:rPr lang="de-DE" sz="700" dirty="0" err="1"/>
              <a:t>www.heise.de</a:t>
            </a:r>
            <a:r>
              <a:rPr lang="de-DE" sz="700" dirty="0"/>
              <a:t>/ct/</a:t>
            </a:r>
            <a:r>
              <a:rPr lang="de-DE" sz="700" dirty="0" err="1"/>
              <a:t>imgs</a:t>
            </a:r>
            <a:r>
              <a:rPr lang="de-DE" sz="700" dirty="0"/>
              <a:t>/04/1/4/8/7/2/5/1/Lab-Farbraum-ead9d79b2a394144.jpeg</a:t>
            </a:r>
          </a:p>
        </p:txBody>
      </p:sp>
      <p:sp>
        <p:nvSpPr>
          <p:cNvPr id="12" name="Rechteck 11"/>
          <p:cNvSpPr/>
          <p:nvPr/>
        </p:nvSpPr>
        <p:spPr>
          <a:xfrm>
            <a:off x="6202864" y="5532111"/>
            <a:ext cx="549750" cy="2162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rPr>
              <a:t>black</a:t>
            </a:r>
            <a:endParaRPr lang="de-DE" sz="1200" dirty="0">
              <a:solidFill>
                <a:schemeClr val="tx1"/>
              </a:solidFill>
            </a:endParaRPr>
          </a:p>
        </p:txBody>
      </p:sp>
      <p:sp>
        <p:nvSpPr>
          <p:cNvPr id="13" name="Rechteck 12"/>
          <p:cNvSpPr/>
          <p:nvPr/>
        </p:nvSpPr>
        <p:spPr>
          <a:xfrm>
            <a:off x="6202864" y="2941835"/>
            <a:ext cx="608601" cy="1527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rPr>
              <a:t>white</a:t>
            </a:r>
            <a:endParaRPr lang="de-DE" sz="1200" dirty="0">
              <a:solidFill>
                <a:schemeClr val="tx1"/>
              </a:solidFill>
            </a:endParaRPr>
          </a:p>
        </p:txBody>
      </p:sp>
      <mc:AlternateContent xmlns:mc="http://schemas.openxmlformats.org/markup-compatibility/2006" xmlns:a14="http://schemas.microsoft.com/office/drawing/2010/main">
        <mc:Choice Requires="a14">
          <p:sp>
            <p:nvSpPr>
              <p:cNvPr id="20" name="Textfeld 19"/>
              <p:cNvSpPr txBox="1"/>
              <p:nvPr/>
            </p:nvSpPr>
            <p:spPr>
              <a:xfrm>
                <a:off x="7236296" y="3023104"/>
                <a:ext cx="1695721" cy="369332"/>
              </a:xfrm>
              <a:prstGeom prst="rect">
                <a:avLst/>
              </a:prstGeom>
              <a:noFill/>
            </p:spPr>
            <p:txBody>
              <a:bodyPr wrap="none" rtlCol="0">
                <a:spAutoFit/>
              </a:bodyPr>
              <a:lstStyle/>
              <a:p>
                <a:r>
                  <a:rPr lang="de-DE" dirty="0"/>
                  <a:t>L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a:t> Brightness</a:t>
                </a:r>
              </a:p>
            </p:txBody>
          </p:sp>
        </mc:Choice>
        <mc:Fallback xmlns="">
          <p:sp>
            <p:nvSpPr>
              <p:cNvPr id="20" name="Textfeld 19"/>
              <p:cNvSpPr txBox="1">
                <a:spLocks noRot="1" noChangeAspect="1" noMove="1" noResize="1" noEditPoints="1" noAdjustHandles="1" noChangeArrowheads="1" noChangeShapeType="1" noTextEdit="1"/>
              </p:cNvSpPr>
              <p:nvPr/>
            </p:nvSpPr>
            <p:spPr>
              <a:xfrm>
                <a:off x="7236296" y="3023104"/>
                <a:ext cx="1695721" cy="369332"/>
              </a:xfrm>
              <a:prstGeom prst="rect">
                <a:avLst/>
              </a:prstGeom>
              <a:blipFill rotWithShape="1">
                <a:blip r:embed="rId5"/>
                <a:stretch>
                  <a:fillRect l="-2985" t="-6667" r="-2239" b="-26667"/>
                </a:stretch>
              </a:blipFill>
            </p:spPr>
            <p:txBody>
              <a:bodyPr/>
              <a:lstStyle/>
              <a:p>
                <a:r>
                  <a:rPr lang="de-DE">
                    <a:noFill/>
                  </a:rPr>
                  <a:t> </a:t>
                </a:r>
                <a:endParaRPr lang="de-DE">
                  <a:noFill/>
                </a:endParaRP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s1 SLIC- Simple linear iterative clustering </a:t>
            </a:r>
          </a:p>
        </p:txBody>
      </p:sp>
      <mc:AlternateContent xmlns:mc="http://schemas.openxmlformats.org/markup-compatibility/2006" xmlns:a14="http://schemas.microsoft.com/office/drawing/2010/main">
        <mc:Choice Requires="a14">
          <p:sp>
            <p:nvSpPr>
              <p:cNvPr id="40" name="Textfeld 39"/>
              <p:cNvSpPr txBox="1"/>
              <p:nvPr/>
            </p:nvSpPr>
            <p:spPr>
              <a:xfrm>
                <a:off x="179512" y="1484784"/>
                <a:ext cx="5160387" cy="923330"/>
              </a:xfrm>
              <a:prstGeom prst="rect">
                <a:avLst/>
              </a:prstGeom>
              <a:noFill/>
            </p:spPr>
            <p:txBody>
              <a:bodyPr wrap="none" rtlCol="0">
                <a:spAutoFit/>
              </a:bodyPr>
              <a:lstStyle/>
              <a:p>
                <a:r>
                  <a:rPr lang="de-DE" b="1" dirty="0" err="1"/>
                  <a:t>Algorithm</a:t>
                </a:r>
                <a:r>
                  <a:rPr lang="de-DE" b="1" dirty="0"/>
                  <a:t>:</a:t>
                </a:r>
              </a:p>
              <a:p>
                <a:pPr marL="342900" indent="-342900">
                  <a:buAutoNum type="arabicPeriod"/>
                </a:pPr>
                <a:r>
                  <a:rPr lang="de-DE" dirty="0" err="1"/>
                  <a:t>Choose</a:t>
                </a:r>
                <a:r>
                  <a:rPr lang="de-DE" dirty="0"/>
                  <a:t> </a:t>
                </a:r>
                <a14:m>
                  <m:oMath xmlns:m="http://schemas.openxmlformats.org/officeDocument/2006/math">
                    <m:r>
                      <m:rPr>
                        <m:sty m:val="p"/>
                      </m:rPr>
                      <a:rPr lang="de-DE" dirty="0">
                        <a:latin typeface="Cambria Math" panose="02040503050406030204" pitchFamily="18" charset="0"/>
                        <a:ea typeface="Cambria Math" panose="02040503050406030204" pitchFamily="18" charset="0"/>
                      </a:rPr>
                      <m:t>K</m:t>
                    </m:r>
                    <m:r>
                      <a:rPr lang="de-DE" b="0" i="0" dirty="0" smtClean="0">
                        <a:latin typeface="Cambria Math" panose="02040503050406030204" pitchFamily="18" charset="0"/>
                        <a:ea typeface="Cambria Math" panose="02040503050406030204" pitchFamily="18" charset="0"/>
                      </a:rPr>
                      <m:t> </m:t>
                    </m:r>
                    <m:r>
                      <a:rPr lang="de-DE"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𝑛𝑜</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𝑜𝑓</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𝑆𝑢𝑝𝑒𝑟𝑝𝑖𝑥𝑒𝑙𝑠</m:t>
                    </m:r>
                  </m:oMath>
                </a14:m>
                <a:endParaRPr lang="de-DE" dirty="0">
                  <a:ea typeface="Cambria Math" panose="02040503050406030204" pitchFamily="18" charset="0"/>
                </a:endParaRPr>
              </a:p>
              <a:p>
                <a:pPr marL="342900" indent="-342900">
                  <a:buAutoNum type="arabicPeriod"/>
                </a:pPr>
                <a:r>
                  <a:rPr lang="de-DE" dirty="0">
                    <a:ea typeface="Cambria Math" panose="02040503050406030204" pitchFamily="18" charset="0"/>
                  </a:rPr>
                  <a:t>K </a:t>
                </a:r>
                <a:r>
                  <a:rPr lang="de-DE" dirty="0" err="1">
                    <a:ea typeface="Cambria Math" panose="02040503050406030204" pitchFamily="18" charset="0"/>
                  </a:rPr>
                  <a:t>cluster</a:t>
                </a:r>
                <a:r>
                  <a:rPr lang="de-DE" dirty="0">
                    <a:ea typeface="Cambria Math" panose="02040503050406030204" pitchFamily="18" charset="0"/>
                  </a:rPr>
                  <a:t> </a:t>
                </a:r>
                <a:r>
                  <a:rPr lang="de-DE" dirty="0" err="1">
                    <a:ea typeface="Cambria Math" panose="02040503050406030204" pitchFamily="18" charset="0"/>
                  </a:rPr>
                  <a:t>centers</a:t>
                </a:r>
                <a:r>
                  <a:rPr lang="de-DE" dirty="0">
                    <a:ea typeface="Cambria Math" panose="02040503050406030204" pitchFamily="18" charset="0"/>
                  </a:rPr>
                  <a:t> in </a:t>
                </a:r>
                <a:r>
                  <a:rPr lang="de-DE" dirty="0" err="1">
                    <a:ea typeface="Cambria Math" panose="02040503050406030204" pitchFamily="18" charset="0"/>
                  </a:rPr>
                  <a:t>grid</a:t>
                </a:r>
                <a:r>
                  <a:rPr lang="de-DE" dirty="0">
                    <a:ea typeface="Cambria Math" panose="02040503050406030204" pitchFamily="18" charset="0"/>
                  </a:rPr>
                  <a:t> </a:t>
                </a:r>
                <a:r>
                  <a:rPr lang="de-DE" dirty="0" err="1">
                    <a:ea typeface="Cambria Math" panose="02040503050406030204" pitchFamily="18" charset="0"/>
                  </a:rPr>
                  <a:t>intervall</a:t>
                </a:r>
                <a:r>
                  <a:rPr lang="de-DE" dirty="0">
                    <a:ea typeface="Cambria Math" panose="02040503050406030204" pitchFamily="18" charset="0"/>
                  </a:rPr>
                  <a:t> S </a:t>
                </a:r>
                <a:r>
                  <a:rPr lang="de-DE" dirty="0" err="1">
                    <a:ea typeface="Cambria Math" panose="02040503050406030204" pitchFamily="18" charset="0"/>
                  </a:rPr>
                  <a:t>are</a:t>
                </a:r>
                <a:r>
                  <a:rPr lang="de-DE" dirty="0">
                    <a:ea typeface="Cambria Math" panose="02040503050406030204" pitchFamily="18" charset="0"/>
                  </a:rPr>
                  <a:t> </a:t>
                </a:r>
                <a:r>
                  <a:rPr lang="de-DE" dirty="0" err="1">
                    <a:ea typeface="Cambria Math" panose="02040503050406030204" pitchFamily="18" charset="0"/>
                  </a:rPr>
                  <a:t>placed</a:t>
                </a:r>
                <a:endParaRPr lang="de-DE" b="0" dirty="0">
                  <a:ea typeface="Cambria Math" panose="02040503050406030204" pitchFamily="18" charset="0"/>
                </a:endParaRPr>
              </a:p>
            </p:txBody>
          </p:sp>
        </mc:Choice>
        <mc:Fallback xmlns="">
          <p:sp>
            <p:nvSpPr>
              <p:cNvPr id="40" name="Textfeld 39"/>
              <p:cNvSpPr txBox="1">
                <a:spLocks noRot="1" noChangeAspect="1" noMove="1" noResize="1" noEditPoints="1" noAdjustHandles="1" noChangeArrowheads="1" noChangeShapeType="1" noTextEdit="1"/>
              </p:cNvSpPr>
              <p:nvPr/>
            </p:nvSpPr>
            <p:spPr>
              <a:xfrm>
                <a:off x="179512" y="1484784"/>
                <a:ext cx="5160387" cy="923330"/>
              </a:xfrm>
              <a:prstGeom prst="rect">
                <a:avLst/>
              </a:prstGeom>
              <a:blipFill rotWithShape="1">
                <a:blip r:embed="rId2"/>
                <a:stretch>
                  <a:fillRect l="-737" t="-2703" b="-8108"/>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41" name="Textfeld 40"/>
              <p:cNvSpPr txBox="1"/>
              <p:nvPr/>
            </p:nvSpPr>
            <p:spPr>
              <a:xfrm>
                <a:off x="249180" y="2619769"/>
                <a:ext cx="39122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𝐶</m:t>
                          </m:r>
                        </m:e>
                        <m:sub>
                          <m:r>
                            <a:rPr lang="de-DE" b="0" i="1" smtClean="0">
                              <a:latin typeface="Cambria Math" panose="02040503050406030204" pitchFamily="18" charset="0"/>
                            </a:rPr>
                            <m:t>𝑘</m:t>
                          </m:r>
                        </m:sub>
                      </m:sSub>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𝑙</m:t>
                              </m:r>
                            </m:e>
                            <m:sub>
                              <m:r>
                                <a:rPr lang="de-DE" b="0" i="1" smtClean="0">
                                  <a:latin typeface="Cambria Math" panose="02040503050406030204" pitchFamily="18" charset="0"/>
                                </a:rPr>
                                <m:t>𝑘</m:t>
                              </m:r>
                            </m:sub>
                          </m:sSub>
                          <m:r>
                            <a:rPr lang="de-DE" b="0" i="1" smtClean="0">
                              <a:latin typeface="Cambria Math" panose="02040503050406030204" pitchFamily="18" charset="0"/>
                            </a:rPr>
                            <m:t>,</m:t>
                          </m:r>
                          <m:sSub>
                            <m:sSubPr>
                              <m:ctrlPr>
                                <a:rPr lang="de-DE" i="1" smtClean="0">
                                  <a:latin typeface="Cambria Math" panose="02040503050406030204" pitchFamily="18" charset="0"/>
                                </a:rPr>
                              </m:ctrlPr>
                            </m:sSubPr>
                            <m:e>
                              <m:r>
                                <a:rPr lang="de-DE" b="0" i="1" smtClean="0">
                                  <a:latin typeface="Cambria Math" panose="02040503050406030204" pitchFamily="18" charset="0"/>
                                </a:rPr>
                                <m:t>𝑎</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𝑏</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smtClean="0">
                                  <a:latin typeface="Cambria Math" panose="02040503050406030204" pitchFamily="18" charset="0"/>
                                </a:rPr>
                              </m:ctrlPr>
                            </m:sSubPr>
                            <m:e>
                              <m:r>
                                <a:rPr lang="de-DE" b="0" i="1" smtClean="0">
                                  <a:latin typeface="Cambria Math" panose="02040503050406030204" pitchFamily="18" charset="0"/>
                                </a:rPr>
                                <m:t>𝑥</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𝑦</m:t>
                              </m:r>
                            </m:e>
                            <m:sub>
                              <m:r>
                                <a:rPr lang="de-DE" i="1">
                                  <a:latin typeface="Cambria Math" panose="02040503050406030204" pitchFamily="18" charset="0"/>
                                </a:rPr>
                                <m:t>𝑘</m:t>
                              </m:r>
                            </m:sub>
                          </m:sSub>
                        </m:e>
                      </m:d>
                      <m:r>
                        <a:rPr lang="de-DE" b="0" i="1" smtClean="0">
                          <a:latin typeface="Cambria Math" panose="02040503050406030204" pitchFamily="18" charset="0"/>
                        </a:rPr>
                        <m:t>,   </m:t>
                      </m:r>
                      <m:r>
                        <a:rPr lang="de-DE" b="0" i="1" smtClean="0">
                          <a:latin typeface="Cambria Math" panose="02040503050406030204" pitchFamily="18" charset="0"/>
                        </a:rPr>
                        <m:t>𝑘</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𝜖</m:t>
                      </m:r>
                      <m:r>
                        <a:rPr lang="de-DE" b="0" i="1" smtClean="0">
                          <a:latin typeface="Cambria Math" panose="02040503050406030204" pitchFamily="18" charset="0"/>
                          <a:ea typeface="Cambria Math" panose="02040503050406030204" pitchFamily="18" charset="0"/>
                        </a:rPr>
                        <m:t> </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1,</m:t>
                          </m:r>
                          <m:r>
                            <a:rPr lang="de-DE" b="0" i="1" smtClean="0">
                              <a:latin typeface="Cambria Math" panose="02040503050406030204" pitchFamily="18" charset="0"/>
                              <a:ea typeface="Cambria Math" panose="02040503050406030204" pitchFamily="18" charset="0"/>
                            </a:rPr>
                            <m:t>𝐾</m:t>
                          </m:r>
                        </m:e>
                      </m:d>
                    </m:oMath>
                  </m:oMathPara>
                </a14:m>
                <a:endParaRPr lang="de-DE" dirty="0"/>
              </a:p>
            </p:txBody>
          </p:sp>
        </mc:Choice>
        <mc:Fallback xmlns="">
          <p:sp>
            <p:nvSpPr>
              <p:cNvPr id="41" name="Textfeld 40"/>
              <p:cNvSpPr txBox="1">
                <a:spLocks noRot="1" noChangeAspect="1" noMove="1" noResize="1" noEditPoints="1" noAdjustHandles="1" noChangeArrowheads="1" noChangeShapeType="1" noTextEdit="1"/>
              </p:cNvSpPr>
              <p:nvPr/>
            </p:nvSpPr>
            <p:spPr>
              <a:xfrm>
                <a:off x="249180" y="2619769"/>
                <a:ext cx="3912289" cy="369332"/>
              </a:xfrm>
              <a:prstGeom prst="rect">
                <a:avLst/>
              </a:prstGeom>
              <a:blipFill rotWithShape="1">
                <a:blip r:embed="rId3"/>
                <a:stretch>
                  <a:fillRect b="-16667"/>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42" name="Textfeld 41"/>
              <p:cNvSpPr txBox="1"/>
              <p:nvPr/>
            </p:nvSpPr>
            <p:spPr>
              <a:xfrm>
                <a:off x="258449" y="2989101"/>
                <a:ext cx="3241721"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𝑆</m:t>
                      </m:r>
                      <m:r>
                        <a:rPr lang="de-DE" b="0" i="1" smtClean="0">
                          <a:latin typeface="Cambria Math" panose="02040503050406030204" pitchFamily="18" charset="0"/>
                        </a:rPr>
                        <m:t>= </m:t>
                      </m:r>
                      <m:rad>
                        <m:radPr>
                          <m:degHide m:val="on"/>
                          <m:ctrlPr>
                            <a:rPr lang="de-DE" b="0" i="1" smtClean="0">
                              <a:latin typeface="Cambria Math" panose="02040503050406030204" pitchFamily="18" charset="0"/>
                            </a:rPr>
                          </m:ctrlPr>
                        </m:radPr>
                        <m:deg/>
                        <m:e>
                          <m:f>
                            <m:fPr>
                              <m:ctrlPr>
                                <a:rPr lang="de-DE" b="0" i="1" smtClean="0">
                                  <a:latin typeface="Cambria Math" panose="02040503050406030204" pitchFamily="18" charset="0"/>
                                </a:rPr>
                              </m:ctrlPr>
                            </m:fPr>
                            <m:num>
                              <m:r>
                                <a:rPr lang="de-DE" b="0" i="1" smtClean="0">
                                  <a:latin typeface="Cambria Math" panose="02040503050406030204" pitchFamily="18" charset="0"/>
                                </a:rPr>
                                <m:t>𝑁</m:t>
                              </m:r>
                            </m:num>
                            <m:den>
                              <m:r>
                                <a:rPr lang="de-DE" b="0" i="1" smtClean="0">
                                  <a:latin typeface="Cambria Math" panose="02040503050406030204" pitchFamily="18" charset="0"/>
                                </a:rPr>
                                <m:t>𝐾</m:t>
                              </m:r>
                            </m:den>
                          </m:f>
                        </m:e>
                      </m:rad>
                      <m:r>
                        <a:rPr lang="de-DE" b="0" i="1" smtClean="0">
                          <a:latin typeface="Cambria Math" panose="02040503050406030204" pitchFamily="18" charset="0"/>
                        </a:rPr>
                        <m:t> ,  </m:t>
                      </m:r>
                      <m:r>
                        <a:rPr lang="de-DE" b="0" i="1" smtClean="0">
                          <a:latin typeface="Cambria Math" panose="02040503050406030204" pitchFamily="18" charset="0"/>
                        </a:rPr>
                        <m:t>𝑁</m:t>
                      </m:r>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𝑛𝑜</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𝑃𝑖𝑥𝑒𝑙𝑠</m:t>
                      </m:r>
                      <m:r>
                        <a:rPr lang="de-DE" b="0" i="1" smtClean="0">
                          <a:latin typeface="Cambria Math" panose="02040503050406030204" pitchFamily="18" charset="0"/>
                        </a:rPr>
                        <m:t> </m:t>
                      </m:r>
                    </m:oMath>
                  </m:oMathPara>
                </a14:m>
                <a:endParaRPr lang="de-DE" dirty="0"/>
              </a:p>
            </p:txBody>
          </p:sp>
        </mc:Choice>
        <mc:Fallback xmlns="">
          <p:sp>
            <p:nvSpPr>
              <p:cNvPr id="42" name="Textfeld 41"/>
              <p:cNvSpPr txBox="1">
                <a:spLocks noRot="1" noChangeAspect="1" noMove="1" noResize="1" noEditPoints="1" noAdjustHandles="1" noChangeArrowheads="1" noChangeShapeType="1" noTextEdit="1"/>
              </p:cNvSpPr>
              <p:nvPr/>
            </p:nvSpPr>
            <p:spPr>
              <a:xfrm>
                <a:off x="258449" y="2989101"/>
                <a:ext cx="3241721" cy="910699"/>
              </a:xfrm>
              <a:prstGeom prst="rect">
                <a:avLst/>
              </a:prstGeom>
              <a:blipFill rotWithShape="1">
                <a:blip r:embed="rId4"/>
                <a:stretch>
                  <a:fillRect/>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43" name="Textfeld 42"/>
              <p:cNvSpPr txBox="1"/>
              <p:nvPr/>
            </p:nvSpPr>
            <p:spPr>
              <a:xfrm>
                <a:off x="178081" y="4256201"/>
                <a:ext cx="5126212" cy="646331"/>
              </a:xfrm>
              <a:prstGeom prst="rect">
                <a:avLst/>
              </a:prstGeom>
              <a:noFill/>
            </p:spPr>
            <p:txBody>
              <a:bodyPr wrap="none" rtlCol="0">
                <a:spAutoFit/>
              </a:bodyPr>
              <a:lstStyle/>
              <a:p>
                <a:r>
                  <a:rPr lang="de-DE" b="0" dirty="0">
                    <a:ea typeface="Cambria Math" panose="02040503050406030204" pitchFamily="18" charset="0"/>
                  </a:rPr>
                  <a:t>3. Move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𝐶</m:t>
                        </m:r>
                      </m:e>
                      <m:sub>
                        <m:r>
                          <a:rPr lang="de-DE" b="0" i="1" smtClean="0">
                            <a:latin typeface="Cambria Math" panose="02040503050406030204" pitchFamily="18" charset="0"/>
                            <a:ea typeface="Cambria Math" panose="02040503050406030204" pitchFamily="18" charset="0"/>
                          </a:rPr>
                          <m:t>𝐾</m:t>
                        </m:r>
                      </m:sub>
                    </m:sSub>
                    <m:r>
                      <a:rPr lang="de-DE" b="0" i="1" smtClean="0">
                        <a:latin typeface="Cambria Math" panose="02040503050406030204" pitchFamily="18" charset="0"/>
                        <a:ea typeface="Cambria Math" panose="02040503050406030204" pitchFamily="18" charset="0"/>
                      </a:rPr>
                      <m:t> </m:t>
                    </m:r>
                  </m:oMath>
                </a14:m>
                <a:r>
                  <a:rPr lang="de-DE" b="0" dirty="0">
                    <a:ea typeface="Cambria Math" panose="02040503050406030204" pitchFamily="18" charset="0"/>
                  </a:rPr>
                  <a:t> </a:t>
                </a:r>
                <a:r>
                  <a:rPr lang="de-DE" b="0" dirty="0" err="1">
                    <a:ea typeface="Cambria Math" panose="02040503050406030204" pitchFamily="18" charset="0"/>
                  </a:rPr>
                  <a:t>to</a:t>
                </a:r>
                <a:r>
                  <a:rPr lang="de-DE" b="0" dirty="0">
                    <a:ea typeface="Cambria Math" panose="02040503050406030204" pitchFamily="18" charset="0"/>
                  </a:rPr>
                  <a:t>  </a:t>
                </a:r>
                <a:r>
                  <a:rPr lang="de-DE" b="0" dirty="0" err="1">
                    <a:ea typeface="Cambria Math" panose="02040503050406030204" pitchFamily="18" charset="0"/>
                  </a:rPr>
                  <a:t>lowest</a:t>
                </a:r>
                <a:r>
                  <a:rPr lang="de-DE" b="0" dirty="0">
                    <a:ea typeface="Cambria Math" panose="02040503050406030204" pitchFamily="18" charset="0"/>
                  </a:rPr>
                  <a:t> </a:t>
                </a:r>
                <a:r>
                  <a:rPr lang="de-DE" b="0" dirty="0" err="1">
                    <a:ea typeface="Cambria Math" panose="02040503050406030204" pitchFamily="18" charset="0"/>
                  </a:rPr>
                  <a:t>gradient</a:t>
                </a:r>
                <a:r>
                  <a:rPr lang="de-DE" b="0" dirty="0">
                    <a:ea typeface="Cambria Math" panose="02040503050406030204" pitchFamily="18" charset="0"/>
                  </a:rPr>
                  <a:t> </a:t>
                </a:r>
                <a:r>
                  <a:rPr lang="de-DE" dirty="0" err="1">
                    <a:ea typeface="Cambria Math" panose="02040503050406030204" pitchFamily="18" charset="0"/>
                  </a:rPr>
                  <a:t>p</a:t>
                </a:r>
                <a:r>
                  <a:rPr lang="de-DE" b="0" dirty="0" err="1">
                    <a:ea typeface="Cambria Math" panose="02040503050406030204" pitchFamily="18" charset="0"/>
                  </a:rPr>
                  <a:t>ositions</a:t>
                </a:r>
                <a:r>
                  <a:rPr lang="de-DE" b="0" dirty="0">
                    <a:ea typeface="Cambria Math" panose="02040503050406030204" pitchFamily="18" charset="0"/>
                  </a:rPr>
                  <a:t> in 3x3  </a:t>
                </a:r>
              </a:p>
              <a:p>
                <a:r>
                  <a:rPr lang="de-DE" dirty="0" err="1">
                    <a:ea typeface="Cambria Math" panose="02040503050406030204" pitchFamily="18" charset="0"/>
                  </a:rPr>
                  <a:t>neighborhood</a:t>
                </a:r>
                <a:r>
                  <a:rPr lang="de-DE" b="0" dirty="0">
                    <a:ea typeface="Cambria Math" panose="02040503050406030204" pitchFamily="18" charset="0"/>
                  </a:rPr>
                  <a:t> </a:t>
                </a:r>
              </a:p>
            </p:txBody>
          </p:sp>
        </mc:Choice>
        <mc:Fallback xmlns="">
          <p:sp>
            <p:nvSpPr>
              <p:cNvPr id="43" name="Textfeld 42"/>
              <p:cNvSpPr txBox="1">
                <a:spLocks noRot="1" noChangeAspect="1" noMove="1" noResize="1" noEditPoints="1" noAdjustHandles="1" noChangeArrowheads="1" noChangeShapeType="1" noTextEdit="1"/>
              </p:cNvSpPr>
              <p:nvPr/>
            </p:nvSpPr>
            <p:spPr>
              <a:xfrm>
                <a:off x="178081" y="4256201"/>
                <a:ext cx="5126212" cy="646331"/>
              </a:xfrm>
              <a:prstGeom prst="rect">
                <a:avLst/>
              </a:prstGeom>
              <a:blipFill rotWithShape="1">
                <a:blip r:embed="rId5"/>
                <a:stretch>
                  <a:fillRect l="-741" t="-1923" b="-13462"/>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44" name="Textfeld 43"/>
              <p:cNvSpPr txBox="1"/>
              <p:nvPr/>
            </p:nvSpPr>
            <p:spPr>
              <a:xfrm>
                <a:off x="103548" y="5322966"/>
                <a:ext cx="70341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rPr>
                        <m:t>𝐺</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r>
                            <a:rPr lang="de-DE" b="0" i="1" smtClean="0">
                              <a:latin typeface="Cambria Math" panose="02040503050406030204" pitchFamily="18" charset="0"/>
                            </a:rPr>
                            <m:t>,</m:t>
                          </m:r>
                          <m:r>
                            <a:rPr lang="de-DE" b="0" i="1" smtClean="0">
                              <a:latin typeface="Cambria Math" panose="02040503050406030204" pitchFamily="18" charset="0"/>
                            </a:rPr>
                            <m:t>𝑦</m:t>
                          </m:r>
                        </m:e>
                      </m:d>
                      <m:r>
                        <a:rPr lang="de-DE" b="0" i="1" smtClean="0">
                          <a:latin typeface="Cambria Math" panose="02040503050406030204" pitchFamily="18" charset="0"/>
                        </a:rPr>
                        <m:t>= </m:t>
                      </m:r>
                      <m:sSup>
                        <m:sSupPr>
                          <m:ctrlPr>
                            <a:rPr lang="de-DE" b="0" i="1" smtClean="0">
                              <a:latin typeface="Cambria Math" panose="02040503050406030204" pitchFamily="18" charset="0"/>
                            </a:rPr>
                          </m:ctrlPr>
                        </m:sSupPr>
                        <m:e>
                          <m:d>
                            <m:dPr>
                              <m:begChr m:val="‖"/>
                              <m:endChr m:val="‖"/>
                              <m:ctrlPr>
                                <a:rPr lang="de-DE" b="0" i="1" smtClean="0">
                                  <a:latin typeface="Cambria Math" panose="02040503050406030204" pitchFamily="18" charset="0"/>
                                </a:rPr>
                              </m:ctrlPr>
                            </m:dPr>
                            <m:e>
                              <m:r>
                                <a:rPr lang="de-DE" i="1">
                                  <a:latin typeface="Cambria Math" panose="02040503050406030204" pitchFamily="18" charset="0"/>
                                </a:rPr>
                                <m:t>𝐼</m:t>
                              </m:r>
                              <m:d>
                                <m:dPr>
                                  <m:ctrlPr>
                                    <a:rPr lang="de-DE" i="1">
                                      <a:latin typeface="Cambria Math" panose="02040503050406030204" pitchFamily="18" charset="0"/>
                                    </a:rPr>
                                  </m:ctrlPr>
                                </m:dPr>
                                <m:e>
                                  <m:r>
                                    <a:rPr lang="de-DE" i="1">
                                      <a:latin typeface="Cambria Math" panose="02040503050406030204" pitchFamily="18" charset="0"/>
                                    </a:rPr>
                                    <m:t>𝑥</m:t>
                                  </m:r>
                                  <m:r>
                                    <a:rPr lang="de-DE" i="1">
                                      <a:latin typeface="Cambria Math" panose="02040503050406030204" pitchFamily="18" charset="0"/>
                                    </a:rPr>
                                    <m:t>+1,</m:t>
                                  </m:r>
                                  <m:r>
                                    <a:rPr lang="de-DE" i="1">
                                      <a:latin typeface="Cambria Math" panose="02040503050406030204" pitchFamily="18" charset="0"/>
                                    </a:rPr>
                                    <m:t>𝑦</m:t>
                                  </m:r>
                                </m:e>
                              </m:d>
                              <m:r>
                                <a:rPr lang="de-DE" i="1">
                                  <a:latin typeface="Cambria Math" panose="02040503050406030204" pitchFamily="18" charset="0"/>
                                </a:rPr>
                                <m:t>−</m:t>
                              </m:r>
                              <m:r>
                                <a:rPr lang="de-DE" i="1">
                                  <a:latin typeface="Cambria Math" panose="02040503050406030204" pitchFamily="18" charset="0"/>
                                </a:rPr>
                                <m:t>𝐼</m:t>
                              </m:r>
                              <m:d>
                                <m:dPr>
                                  <m:ctrlPr>
                                    <a:rPr lang="de-DE" i="1">
                                      <a:latin typeface="Cambria Math" panose="02040503050406030204" pitchFamily="18" charset="0"/>
                                    </a:rPr>
                                  </m:ctrlPr>
                                </m:dPr>
                                <m:e>
                                  <m:r>
                                    <a:rPr lang="de-DE" i="1">
                                      <a:latin typeface="Cambria Math" panose="02040503050406030204" pitchFamily="18" charset="0"/>
                                    </a:rPr>
                                    <m:t>𝑥</m:t>
                                  </m:r>
                                  <m:r>
                                    <a:rPr lang="de-DE" i="1">
                                      <a:latin typeface="Cambria Math" panose="02040503050406030204" pitchFamily="18" charset="0"/>
                                    </a:rPr>
                                    <m:t>−1,</m:t>
                                  </m:r>
                                  <m:r>
                                    <a:rPr lang="de-DE" i="1">
                                      <a:latin typeface="Cambria Math" panose="02040503050406030204" pitchFamily="18" charset="0"/>
                                    </a:rPr>
                                    <m:t>𝑦</m:t>
                                  </m:r>
                                </m:e>
                              </m:d>
                            </m:e>
                          </m:d>
                        </m:e>
                        <m:sup>
                          <m:r>
                            <a:rPr lang="de-DE" b="0" i="1" smtClean="0">
                              <a:latin typeface="Cambria Math" panose="02040503050406030204" pitchFamily="18" charset="0"/>
                            </a:rPr>
                            <m:t>2 </m:t>
                          </m:r>
                        </m:sup>
                      </m:sSup>
                      <m:r>
                        <a:rPr lang="de-DE" b="0" i="1" smtClean="0">
                          <a:latin typeface="Cambria Math" panose="02040503050406030204" pitchFamily="18" charset="0"/>
                        </a:rPr>
                        <m:t>+</m:t>
                      </m:r>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r>
                                <a:rPr lang="de-DE" i="1">
                                  <a:latin typeface="Cambria Math" panose="02040503050406030204" pitchFamily="18" charset="0"/>
                                </a:rPr>
                                <m:t>𝐼</m:t>
                              </m:r>
                              <m:d>
                                <m:dPr>
                                  <m:ctrlPr>
                                    <a:rPr lang="de-DE" i="1">
                                      <a:latin typeface="Cambria Math" panose="02040503050406030204" pitchFamily="18" charset="0"/>
                                    </a:rPr>
                                  </m:ctrlPr>
                                </m:dPr>
                                <m:e>
                                  <m:r>
                                    <a:rPr lang="de-DE" i="1">
                                      <a:latin typeface="Cambria Math" panose="02040503050406030204" pitchFamily="18" charset="0"/>
                                    </a:rPr>
                                    <m:t>𝑥</m:t>
                                  </m:r>
                                  <m:r>
                                    <a:rPr lang="de-DE" i="1">
                                      <a:latin typeface="Cambria Math" panose="02040503050406030204" pitchFamily="18" charset="0"/>
                                    </a:rPr>
                                    <m:t>,</m:t>
                                  </m:r>
                                  <m:r>
                                    <a:rPr lang="de-DE" i="1">
                                      <a:latin typeface="Cambria Math" panose="02040503050406030204" pitchFamily="18" charset="0"/>
                                    </a:rPr>
                                    <m:t>𝑦</m:t>
                                  </m:r>
                                  <m:r>
                                    <a:rPr lang="de-DE" b="0" i="1" smtClean="0">
                                      <a:latin typeface="Cambria Math" panose="02040503050406030204" pitchFamily="18" charset="0"/>
                                    </a:rPr>
                                    <m:t>+1</m:t>
                                  </m:r>
                                </m:e>
                              </m:d>
                              <m:r>
                                <a:rPr lang="de-DE" i="1">
                                  <a:latin typeface="Cambria Math" panose="02040503050406030204" pitchFamily="18" charset="0"/>
                                </a:rPr>
                                <m:t>−</m:t>
                              </m:r>
                              <m:r>
                                <a:rPr lang="de-DE" i="1">
                                  <a:latin typeface="Cambria Math" panose="02040503050406030204" pitchFamily="18" charset="0"/>
                                </a:rPr>
                                <m:t>𝐼</m:t>
                              </m:r>
                              <m:d>
                                <m:dPr>
                                  <m:ctrlPr>
                                    <a:rPr lang="de-DE" i="1">
                                      <a:latin typeface="Cambria Math" panose="02040503050406030204" pitchFamily="18" charset="0"/>
                                    </a:rPr>
                                  </m:ctrlPr>
                                </m:dPr>
                                <m:e>
                                  <m:r>
                                    <a:rPr lang="de-DE" i="1">
                                      <a:latin typeface="Cambria Math" panose="02040503050406030204" pitchFamily="18" charset="0"/>
                                    </a:rPr>
                                    <m:t>𝑥</m:t>
                                  </m:r>
                                  <m:r>
                                    <a:rPr lang="de-DE" i="1">
                                      <a:latin typeface="Cambria Math" panose="02040503050406030204" pitchFamily="18" charset="0"/>
                                    </a:rPr>
                                    <m:t>,</m:t>
                                  </m:r>
                                  <m:r>
                                    <a:rPr lang="de-DE" i="1">
                                      <a:latin typeface="Cambria Math" panose="02040503050406030204" pitchFamily="18" charset="0"/>
                                    </a:rPr>
                                    <m:t>𝑦</m:t>
                                  </m:r>
                                  <m:r>
                                    <a:rPr lang="de-DE" b="0" i="1" smtClean="0">
                                      <a:latin typeface="Cambria Math" panose="02040503050406030204" pitchFamily="18" charset="0"/>
                                    </a:rPr>
                                    <m:t>−1</m:t>
                                  </m:r>
                                </m:e>
                              </m:d>
                            </m:e>
                          </m:d>
                        </m:e>
                        <m:sup>
                          <m:r>
                            <a:rPr lang="de-DE" i="1">
                              <a:latin typeface="Cambria Math" panose="02040503050406030204" pitchFamily="18" charset="0"/>
                            </a:rPr>
                            <m:t>2</m:t>
                          </m:r>
                        </m:sup>
                      </m:sSup>
                    </m:oMath>
                  </m:oMathPara>
                </a14:m>
                <a:endParaRPr lang="de-DE" dirty="0"/>
              </a:p>
            </p:txBody>
          </p:sp>
        </mc:Choice>
        <mc:Fallback xmlns="">
          <p:sp>
            <p:nvSpPr>
              <p:cNvPr id="44" name="Textfeld 43"/>
              <p:cNvSpPr txBox="1">
                <a:spLocks noRot="1" noChangeAspect="1" noMove="1" noResize="1" noEditPoints="1" noAdjustHandles="1" noChangeArrowheads="1" noChangeShapeType="1" noTextEdit="1"/>
              </p:cNvSpPr>
              <p:nvPr/>
            </p:nvSpPr>
            <p:spPr>
              <a:xfrm>
                <a:off x="103548" y="5322966"/>
                <a:ext cx="7034170" cy="369332"/>
              </a:xfrm>
              <a:prstGeom prst="rect">
                <a:avLst/>
              </a:prstGeom>
              <a:blipFill rotWithShape="1">
                <a:blip r:embed="rId6"/>
                <a:stretch>
                  <a:fillRect b="-20000"/>
                </a:stretch>
              </a:blipFill>
            </p:spPr>
            <p:txBody>
              <a:bodyPr/>
              <a:lstStyle/>
              <a:p>
                <a:r>
                  <a:rPr lang="de-DE">
                    <a:noFill/>
                  </a:rPr>
                  <a:t> </a:t>
                </a:r>
                <a:endParaRPr lang="de-DE">
                  <a:noFill/>
                </a:endParaRPr>
              </a:p>
            </p:txBody>
          </p:sp>
        </mc:Fallback>
      </mc:AlternateContent>
      <p:pic>
        <p:nvPicPr>
          <p:cNvPr id="46" name="Grafik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7688" y="1621769"/>
            <a:ext cx="2424142" cy="2432196"/>
          </a:xfrm>
          <a:prstGeom prst="rect">
            <a:avLst/>
          </a:prstGeom>
        </p:spPr>
      </p:pic>
      <mc:AlternateContent xmlns:mc="http://schemas.openxmlformats.org/markup-compatibility/2006" xmlns:a14="http://schemas.microsoft.com/office/drawing/2010/main">
        <mc:Choice Requires="a14">
          <p:sp>
            <p:nvSpPr>
              <p:cNvPr id="47" name="Textfeld 46"/>
              <p:cNvSpPr txBox="1"/>
              <p:nvPr/>
            </p:nvSpPr>
            <p:spPr>
              <a:xfrm>
                <a:off x="5304293" y="3582425"/>
                <a:ext cx="52245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000" b="0" i="1" smtClean="0">
                              <a:solidFill>
                                <a:srgbClr val="C00000"/>
                              </a:solidFill>
                              <a:latin typeface="Cambria Math" panose="02040503050406030204" pitchFamily="18" charset="0"/>
                            </a:rPr>
                          </m:ctrlPr>
                        </m:sSubPr>
                        <m:e>
                          <m:r>
                            <a:rPr lang="de-DE" sz="2000" b="0" i="1" smtClean="0">
                              <a:solidFill>
                                <a:srgbClr val="C00000"/>
                              </a:solidFill>
                              <a:latin typeface="Cambria Math" panose="02040503050406030204" pitchFamily="18" charset="0"/>
                            </a:rPr>
                            <m:t>𝐶</m:t>
                          </m:r>
                        </m:e>
                        <m:sub>
                          <m:r>
                            <a:rPr lang="de-DE" sz="2000" b="0" i="1" smtClean="0">
                              <a:solidFill>
                                <a:srgbClr val="C00000"/>
                              </a:solidFill>
                              <a:latin typeface="Cambria Math" panose="02040503050406030204" pitchFamily="18" charset="0"/>
                            </a:rPr>
                            <m:t>𝑘</m:t>
                          </m:r>
                        </m:sub>
                      </m:sSub>
                    </m:oMath>
                  </m:oMathPara>
                </a14:m>
                <a:endParaRPr lang="de-DE" sz="2000" dirty="0">
                  <a:solidFill>
                    <a:srgbClr val="C00000"/>
                  </a:solidFill>
                </a:endParaRPr>
              </a:p>
            </p:txBody>
          </p:sp>
        </mc:Choice>
        <mc:Fallback xmlns="">
          <p:sp>
            <p:nvSpPr>
              <p:cNvPr id="47" name="Textfeld 46"/>
              <p:cNvSpPr txBox="1">
                <a:spLocks noRot="1" noChangeAspect="1" noMove="1" noResize="1" noEditPoints="1" noAdjustHandles="1" noChangeArrowheads="1" noChangeShapeType="1" noTextEdit="1"/>
              </p:cNvSpPr>
              <p:nvPr/>
            </p:nvSpPr>
            <p:spPr>
              <a:xfrm>
                <a:off x="5304293" y="3582425"/>
                <a:ext cx="522451" cy="400110"/>
              </a:xfrm>
              <a:prstGeom prst="rect">
                <a:avLst/>
              </a:prstGeom>
              <a:blipFill rotWithShape="1">
                <a:blip r:embed="rId8"/>
                <a:stretch>
                  <a:fillRect/>
                </a:stretch>
              </a:blipFill>
            </p:spPr>
            <p:txBody>
              <a:bodyPr/>
              <a:lstStyle/>
              <a:p>
                <a:r>
                  <a:rPr lang="de-DE">
                    <a:noFill/>
                  </a:rPr>
                  <a:t> </a:t>
                </a:r>
                <a:endParaRPr lang="de-DE">
                  <a:noFill/>
                </a:endParaRPr>
              </a:p>
            </p:txBody>
          </p:sp>
        </mc:Fallback>
      </mc:AlternateContent>
      <p:cxnSp>
        <p:nvCxnSpPr>
          <p:cNvPr id="48" name="Gerade Verbindung mit Pfeil 47"/>
          <p:cNvCxnSpPr/>
          <p:nvPr/>
        </p:nvCxnSpPr>
        <p:spPr>
          <a:xfrm flipV="1">
            <a:off x="5768839" y="3109845"/>
            <a:ext cx="531353" cy="492193"/>
          </a:xfrm>
          <a:prstGeom prst="straightConnector1">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p:nvPr/>
        </p:nvCxnSpPr>
        <p:spPr>
          <a:xfrm>
            <a:off x="6845712" y="1857916"/>
            <a:ext cx="750624" cy="0"/>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feld 51"/>
          <p:cNvSpPr txBox="1"/>
          <p:nvPr/>
        </p:nvSpPr>
        <p:spPr>
          <a:xfrm>
            <a:off x="7000892" y="1372724"/>
            <a:ext cx="338554" cy="400110"/>
          </a:xfrm>
          <a:prstGeom prst="rect">
            <a:avLst/>
          </a:prstGeom>
          <a:noFill/>
        </p:spPr>
        <p:txBody>
          <a:bodyPr wrap="square" rtlCol="0">
            <a:spAutoFit/>
          </a:bodyPr>
          <a:lstStyle/>
          <a:p>
            <a:r>
              <a:rPr lang="de-DE" sz="2000" dirty="0">
                <a:solidFill>
                  <a:srgbClr val="C00000"/>
                </a:solidFill>
              </a:rPr>
              <a:t>S</a:t>
            </a:r>
          </a:p>
        </p:txBody>
      </p:sp>
      <mc:AlternateContent xmlns:mc="http://schemas.openxmlformats.org/markup-compatibility/2006" xmlns:a14="http://schemas.microsoft.com/office/drawing/2010/main">
        <mc:Choice Requires="a14">
          <p:sp>
            <p:nvSpPr>
              <p:cNvPr id="54" name="Textfeld 53"/>
              <p:cNvSpPr txBox="1"/>
              <p:nvPr/>
            </p:nvSpPr>
            <p:spPr>
              <a:xfrm>
                <a:off x="6060650" y="2329238"/>
                <a:ext cx="52424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de-DE" sz="2000" b="0" i="1" smtClean="0">
                              <a:solidFill>
                                <a:srgbClr val="C00000"/>
                              </a:solidFill>
                              <a:latin typeface="Cambria Math" panose="02040503050406030204" pitchFamily="18" charset="0"/>
                            </a:rPr>
                          </m:ctrlPr>
                        </m:sSupPr>
                        <m:e>
                          <m:r>
                            <a:rPr lang="de-DE" sz="2000" b="0" i="1" smtClean="0">
                              <a:solidFill>
                                <a:srgbClr val="C00000"/>
                              </a:solidFill>
                              <a:latin typeface="Cambria Math" panose="02040503050406030204" pitchFamily="18" charset="0"/>
                            </a:rPr>
                            <m:t>𝑆</m:t>
                          </m:r>
                        </m:e>
                        <m:sup>
                          <m:r>
                            <a:rPr lang="de-DE" sz="2000" b="0" i="1" smtClean="0">
                              <a:solidFill>
                                <a:srgbClr val="C00000"/>
                              </a:solidFill>
                              <a:latin typeface="Cambria Math" panose="02040503050406030204" pitchFamily="18" charset="0"/>
                            </a:rPr>
                            <m:t>2</m:t>
                          </m:r>
                        </m:sup>
                      </m:sSup>
                    </m:oMath>
                  </m:oMathPara>
                </a14:m>
                <a:endParaRPr lang="de-DE" sz="2000" dirty="0">
                  <a:solidFill>
                    <a:srgbClr val="C00000"/>
                  </a:solidFill>
                </a:endParaRPr>
              </a:p>
            </p:txBody>
          </p:sp>
        </mc:Choice>
        <mc:Fallback xmlns="">
          <p:sp>
            <p:nvSpPr>
              <p:cNvPr id="54" name="Textfeld 53"/>
              <p:cNvSpPr txBox="1">
                <a:spLocks noRot="1" noChangeAspect="1" noMove="1" noResize="1" noEditPoints="1" noAdjustHandles="1" noChangeArrowheads="1" noChangeShapeType="1" noTextEdit="1"/>
              </p:cNvSpPr>
              <p:nvPr/>
            </p:nvSpPr>
            <p:spPr>
              <a:xfrm>
                <a:off x="6060650" y="2329238"/>
                <a:ext cx="524246" cy="400110"/>
              </a:xfrm>
              <a:prstGeom prst="rect">
                <a:avLst/>
              </a:prstGeom>
              <a:blipFill rotWithShape="1">
                <a:blip r:embed="rId9"/>
                <a:stretch>
                  <a:fillRect/>
                </a:stretch>
              </a:blipFill>
            </p:spPr>
            <p:txBody>
              <a:bodyPr/>
              <a:lstStyle/>
              <a:p>
                <a:r>
                  <a:rPr lang="de-DE">
                    <a:noFill/>
                  </a:rPr>
                  <a:t> </a:t>
                </a:r>
                <a:endParaRPr lang="de-DE">
                  <a:noFill/>
                </a:endParaRPr>
              </a:p>
            </p:txBody>
          </p:sp>
        </mc:Fallback>
      </mc:AlternateContent>
      <p:sp>
        <p:nvSpPr>
          <p:cNvPr id="55" name="Textfeld 54"/>
          <p:cNvSpPr txBox="1"/>
          <p:nvPr/>
        </p:nvSpPr>
        <p:spPr>
          <a:xfrm>
            <a:off x="6324033" y="4118344"/>
            <a:ext cx="1627369" cy="369332"/>
          </a:xfrm>
          <a:prstGeom prst="rect">
            <a:avLst/>
          </a:prstGeom>
          <a:noFill/>
        </p:spPr>
        <p:txBody>
          <a:bodyPr wrap="none" rtlCol="0">
            <a:spAutoFit/>
          </a:bodyPr>
          <a:lstStyle/>
          <a:p>
            <a:r>
              <a:rPr lang="de-DE" dirty="0"/>
              <a:t>N = 256x256p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s1 SLIC- Simple linear iterative clustering </a:t>
            </a:r>
          </a:p>
        </p:txBody>
      </p:sp>
      <mc:AlternateContent xmlns:mc="http://schemas.openxmlformats.org/markup-compatibility/2006" xmlns:a14="http://schemas.microsoft.com/office/drawing/2010/main">
        <mc:Choice Requires="a14">
          <p:sp>
            <p:nvSpPr>
              <p:cNvPr id="31" name="Textfeld 30"/>
              <p:cNvSpPr txBox="1"/>
              <p:nvPr/>
            </p:nvSpPr>
            <p:spPr>
              <a:xfrm>
                <a:off x="179512" y="1528131"/>
                <a:ext cx="4953023" cy="369332"/>
              </a:xfrm>
              <a:prstGeom prst="rect">
                <a:avLst/>
              </a:prstGeom>
              <a:noFill/>
            </p:spPr>
            <p:txBody>
              <a:bodyPr wrap="none" rtlCol="0">
                <a:spAutoFit/>
              </a:bodyPr>
              <a:lstStyle/>
              <a:p>
                <a:r>
                  <a:rPr lang="de-DE" dirty="0"/>
                  <a:t>4. </a:t>
                </a:r>
                <a:r>
                  <a:rPr lang="de-DE" dirty="0" err="1"/>
                  <a:t>Associate</a:t>
                </a:r>
                <a:r>
                  <a:rPr lang="de-DE" dirty="0"/>
                  <a:t> </a:t>
                </a:r>
                <a:r>
                  <a:rPr lang="de-DE" dirty="0" err="1"/>
                  <a:t>pixels</a:t>
                </a:r>
                <a:r>
                  <a:rPr lang="de-DE" dirty="0"/>
                  <a:t> </a:t>
                </a:r>
                <a:r>
                  <a:rPr lang="de-DE" dirty="0" err="1"/>
                  <a:t>to</a:t>
                </a:r>
                <a:r>
                  <a:rPr lang="de-DE" dirty="0"/>
                  <a:t> </a:t>
                </a:r>
                <a:r>
                  <a:rPr lang="de-DE" dirty="0" err="1"/>
                  <a:t>nearest</a:t>
                </a:r>
                <a:r>
                  <a:rPr lang="de-DE" dirty="0"/>
                  <a:t>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𝐶</m:t>
                        </m:r>
                      </m:e>
                      <m:sub>
                        <m:r>
                          <a:rPr lang="de-DE" b="0" i="1" smtClean="0">
                            <a:latin typeface="Cambria Math" panose="02040503050406030204" pitchFamily="18" charset="0"/>
                          </a:rPr>
                          <m:t>𝑘</m:t>
                        </m:r>
                      </m:sub>
                    </m:sSub>
                    <m:r>
                      <a:rPr lang="de-DE" b="0" i="1" smtClean="0">
                        <a:latin typeface="Cambria Math" panose="02040503050406030204" pitchFamily="18" charset="0"/>
                      </a:rPr>
                      <m:t> </m:t>
                    </m:r>
                    <m:r>
                      <a:rPr lang="de-DE" b="0" i="0" smtClean="0">
                        <a:latin typeface="Cambria Math" panose="02040503050406030204" pitchFamily="18" charset="0"/>
                      </a:rPr>
                      <m:t>→</m:t>
                    </m:r>
                    <m:r>
                      <m:rPr>
                        <m:sty m:val="p"/>
                      </m:rPr>
                      <a:rPr lang="de-DE" b="0" i="0" smtClean="0">
                        <a:latin typeface="Cambria Math" panose="02040503050406030204" pitchFamily="18" charset="0"/>
                      </a:rPr>
                      <m:t>superpixel</m:t>
                    </m:r>
                  </m:oMath>
                </a14:m>
                <a:r>
                  <a:rPr lang="de-DE" dirty="0"/>
                  <a:t> </a:t>
                </a:r>
              </a:p>
            </p:txBody>
          </p:sp>
        </mc:Choice>
        <mc:Fallback xmlns="">
          <p:sp>
            <p:nvSpPr>
              <p:cNvPr id="31" name="Textfeld 30"/>
              <p:cNvSpPr txBox="1">
                <a:spLocks noRot="1" noChangeAspect="1" noMove="1" noResize="1" noEditPoints="1" noAdjustHandles="1" noChangeArrowheads="1" noChangeShapeType="1" noTextEdit="1"/>
              </p:cNvSpPr>
              <p:nvPr/>
            </p:nvSpPr>
            <p:spPr>
              <a:xfrm>
                <a:off x="179512" y="1528131"/>
                <a:ext cx="4953023" cy="369332"/>
              </a:xfrm>
              <a:prstGeom prst="rect">
                <a:avLst/>
              </a:prstGeom>
              <a:blipFill rotWithShape="1">
                <a:blip r:embed="rId2"/>
                <a:stretch>
                  <a:fillRect l="-767" t="-6897" b="-24138"/>
                </a:stretch>
              </a:blipFill>
            </p:spPr>
            <p:txBody>
              <a:bodyPr/>
              <a:lstStyle/>
              <a:p>
                <a:r>
                  <a:rPr lang="de-DE">
                    <a:noFill/>
                  </a:rPr>
                  <a:t> </a:t>
                </a:r>
                <a:endParaRPr lang="de-DE">
                  <a:noFill/>
                </a:endParaRPr>
              </a:p>
            </p:txBody>
          </p:sp>
        </mc:Fallback>
      </mc:AlternateContent>
      <p:sp>
        <p:nvSpPr>
          <p:cNvPr id="32" name="Textfeld 31"/>
          <p:cNvSpPr txBox="1"/>
          <p:nvPr/>
        </p:nvSpPr>
        <p:spPr>
          <a:xfrm>
            <a:off x="487725" y="1893441"/>
            <a:ext cx="2730235" cy="369332"/>
          </a:xfrm>
          <a:prstGeom prst="rect">
            <a:avLst/>
          </a:prstGeom>
          <a:noFill/>
        </p:spPr>
        <p:txBody>
          <a:bodyPr wrap="none" rtlCol="0">
            <a:spAutoFit/>
          </a:bodyPr>
          <a:lstStyle/>
          <a:p>
            <a:pPr marL="285750" indent="-285750">
              <a:buFont typeface="Arial" panose="020B0604020202020204" pitchFamily="34" charset="0"/>
              <a:buChar char="•"/>
            </a:pPr>
            <a:r>
              <a:rPr lang="de-DE" dirty="0"/>
              <a:t>Search </a:t>
            </a:r>
            <a:r>
              <a:rPr lang="de-DE" dirty="0" err="1"/>
              <a:t>area</a:t>
            </a:r>
            <a:r>
              <a:rPr lang="de-DE" dirty="0"/>
              <a:t>: 2S x 2S </a:t>
            </a:r>
          </a:p>
        </p:txBody>
      </p:sp>
      <mc:AlternateContent xmlns:mc="http://schemas.openxmlformats.org/markup-compatibility/2006" xmlns:a14="http://schemas.microsoft.com/office/drawing/2010/main">
        <mc:Choice Requires="a14">
          <p:sp>
            <p:nvSpPr>
              <p:cNvPr id="33" name="Textfeld 32"/>
              <p:cNvSpPr txBox="1"/>
              <p:nvPr/>
            </p:nvSpPr>
            <p:spPr>
              <a:xfrm>
                <a:off x="179512" y="2384257"/>
                <a:ext cx="4644990" cy="7047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𝑙𝑎𝑏</m:t>
                          </m:r>
                        </m:sub>
                      </m:sSub>
                      <m:r>
                        <a:rPr lang="de-DE" b="0" i="1" smtClean="0">
                          <a:latin typeface="Cambria Math" panose="02040503050406030204" pitchFamily="18" charset="0"/>
                        </a:rPr>
                        <m:t>=</m:t>
                      </m:r>
                      <m:rad>
                        <m:radPr>
                          <m:degHide m:val="on"/>
                          <m:ctrlPr>
                            <a:rPr lang="de-DE" b="0" i="1" smtClean="0">
                              <a:latin typeface="Cambria Math" panose="02040503050406030204" pitchFamily="18" charset="0"/>
                            </a:rPr>
                          </m:ctrlPr>
                        </m:radPr>
                        <m:deg/>
                        <m:e>
                          <m:sSup>
                            <m:sSupPr>
                              <m:ctrlPr>
                                <a:rPr lang="de-DE" b="0" i="1" smtClean="0">
                                  <a:latin typeface="Cambria Math" panose="02040503050406030204" pitchFamily="18" charset="0"/>
                                </a:rPr>
                              </m:ctrlPr>
                            </m:sSupPr>
                            <m:e>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𝑙</m:t>
                                      </m:r>
                                    </m:e>
                                    <m:sub>
                                      <m:r>
                                        <a:rPr lang="de-DE" b="0" i="1" smtClean="0">
                                          <a:latin typeface="Cambria Math" panose="02040503050406030204" pitchFamily="18" charset="0"/>
                                        </a:rPr>
                                        <m:t>𝑘</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𝑙</m:t>
                                      </m:r>
                                    </m:e>
                                    <m:sub>
                                      <m:r>
                                        <a:rPr lang="de-DE" b="0" i="1" smtClean="0">
                                          <a:latin typeface="Cambria Math" panose="02040503050406030204" pitchFamily="18" charset="0"/>
                                        </a:rPr>
                                        <m:t>𝑖</m:t>
                                      </m:r>
                                    </m:sub>
                                  </m:sSub>
                                </m:e>
                              </m:d>
                            </m:e>
                            <m:sup>
                              <m:r>
                                <a:rPr lang="de-DE" b="0" i="1" smtClean="0">
                                  <a:latin typeface="Cambria Math" panose="02040503050406030204" pitchFamily="18" charset="0"/>
                                </a:rPr>
                                <m:t>2</m:t>
                              </m:r>
                            </m:sup>
                          </m:sSup>
                          <m:r>
                            <a:rPr lang="de-DE" b="0" i="1" smtClean="0">
                              <a:latin typeface="Cambria Math" panose="02040503050406030204" pitchFamily="18" charset="0"/>
                            </a:rPr>
                            <m:t>+</m:t>
                          </m:r>
                          <m:sSup>
                            <m:sSupPr>
                              <m:ctrlPr>
                                <a:rPr lang="de-DE" i="1">
                                  <a:latin typeface="Cambria Math" panose="02040503050406030204" pitchFamily="18" charset="0"/>
                                </a:rPr>
                              </m:ctrlPr>
                            </m:sSupPr>
                            <m:e>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b="0" i="1" smtClean="0">
                                          <a:latin typeface="Cambria Math" panose="02040503050406030204" pitchFamily="18" charset="0"/>
                                        </a:rPr>
                                        <m:t>𝑎</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𝑎</m:t>
                                      </m:r>
                                    </m:e>
                                    <m:sub>
                                      <m:r>
                                        <a:rPr lang="de-DE" i="1">
                                          <a:latin typeface="Cambria Math" panose="02040503050406030204" pitchFamily="18" charset="0"/>
                                        </a:rPr>
                                        <m:t>𝑖</m:t>
                                      </m:r>
                                    </m:sub>
                                  </m:sSub>
                                </m:e>
                              </m:d>
                            </m:e>
                            <m:sup>
                              <m:r>
                                <a:rPr lang="de-DE" i="1">
                                  <a:latin typeface="Cambria Math" panose="02040503050406030204" pitchFamily="18" charset="0"/>
                                </a:rPr>
                                <m:t>2</m:t>
                              </m:r>
                            </m:sup>
                          </m:sSup>
                          <m:r>
                            <a:rPr lang="de-DE" b="0" i="1" smtClean="0">
                              <a:latin typeface="Cambria Math" panose="02040503050406030204" pitchFamily="18" charset="0"/>
                            </a:rPr>
                            <m:t>+</m:t>
                          </m:r>
                          <m:sSup>
                            <m:sSupPr>
                              <m:ctrlPr>
                                <a:rPr lang="de-DE" i="1">
                                  <a:latin typeface="Cambria Math" panose="02040503050406030204" pitchFamily="18" charset="0"/>
                                </a:rPr>
                              </m:ctrlPr>
                            </m:sSupPr>
                            <m:e>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b="0" i="1" smtClean="0">
                                          <a:latin typeface="Cambria Math" panose="02040503050406030204" pitchFamily="18" charset="0"/>
                                        </a:rPr>
                                        <m:t>𝑏</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𝑏</m:t>
                                      </m:r>
                                    </m:e>
                                    <m:sub>
                                      <m:r>
                                        <a:rPr lang="de-DE" i="1">
                                          <a:latin typeface="Cambria Math" panose="02040503050406030204" pitchFamily="18" charset="0"/>
                                        </a:rPr>
                                        <m:t>𝑖</m:t>
                                      </m:r>
                                    </m:sub>
                                  </m:sSub>
                                </m:e>
                              </m:d>
                            </m:e>
                            <m:sup>
                              <m:r>
                                <a:rPr lang="de-DE" i="1">
                                  <a:latin typeface="Cambria Math" panose="02040503050406030204" pitchFamily="18" charset="0"/>
                                </a:rPr>
                                <m:t>2</m:t>
                              </m:r>
                            </m:sup>
                          </m:sSup>
                        </m:e>
                      </m:rad>
                    </m:oMath>
                  </m:oMathPara>
                </a14:m>
                <a:endParaRPr lang="de-DE" b="0" dirty="0"/>
              </a:p>
              <a:p>
                <a:endParaRPr lang="de-DE" dirty="0"/>
              </a:p>
            </p:txBody>
          </p:sp>
        </mc:Choice>
        <mc:Fallback xmlns="">
          <p:sp>
            <p:nvSpPr>
              <p:cNvPr id="33" name="Textfeld 32"/>
              <p:cNvSpPr txBox="1">
                <a:spLocks noRot="1" noChangeAspect="1" noMove="1" noResize="1" noEditPoints="1" noAdjustHandles="1" noChangeArrowheads="1" noChangeShapeType="1" noTextEdit="1"/>
              </p:cNvSpPr>
              <p:nvPr/>
            </p:nvSpPr>
            <p:spPr>
              <a:xfrm>
                <a:off x="179512" y="2384257"/>
                <a:ext cx="4644990" cy="704745"/>
              </a:xfrm>
              <a:prstGeom prst="rect">
                <a:avLst/>
              </a:prstGeom>
              <a:blipFill rotWithShape="1">
                <a:blip r:embed="rId3"/>
                <a:stretch>
                  <a:fillRect/>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34" name="Textfeld 33"/>
              <p:cNvSpPr txBox="1"/>
              <p:nvPr/>
            </p:nvSpPr>
            <p:spPr>
              <a:xfrm>
                <a:off x="4921188" y="2341169"/>
                <a:ext cx="4159408" cy="727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𝑥𝑦</m:t>
                          </m:r>
                        </m:sub>
                      </m:sSub>
                      <m:r>
                        <a:rPr lang="de-DE" b="0" i="1" smtClean="0">
                          <a:latin typeface="Cambria Math" panose="02040503050406030204" pitchFamily="18" charset="0"/>
                        </a:rPr>
                        <m:t>=</m:t>
                      </m:r>
                      <m:rad>
                        <m:radPr>
                          <m:degHide m:val="on"/>
                          <m:ctrlPr>
                            <a:rPr lang="de-DE" b="0" i="1" smtClean="0">
                              <a:latin typeface="Cambria Math" panose="02040503050406030204" pitchFamily="18" charset="0"/>
                            </a:rPr>
                          </m:ctrlPr>
                        </m:radPr>
                        <m:deg/>
                        <m:e>
                          <m:sSup>
                            <m:sSupPr>
                              <m:ctrlPr>
                                <a:rPr lang="de-DE" b="0" i="1" smtClean="0">
                                  <a:latin typeface="Cambria Math" panose="02040503050406030204" pitchFamily="18" charset="0"/>
                                </a:rPr>
                              </m:ctrlPr>
                            </m:sSupPr>
                            <m:e>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𝑘</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e>
                              </m:d>
                            </m:e>
                            <m:sup>
                              <m:r>
                                <a:rPr lang="de-DE" b="0" i="1" smtClean="0">
                                  <a:latin typeface="Cambria Math" panose="02040503050406030204" pitchFamily="18" charset="0"/>
                                </a:rPr>
                                <m:t>2</m:t>
                              </m:r>
                            </m:sup>
                          </m:sSup>
                          <m:r>
                            <a:rPr lang="de-DE" b="0" i="1" smtClean="0">
                              <a:latin typeface="Cambria Math" panose="02040503050406030204" pitchFamily="18" charset="0"/>
                            </a:rPr>
                            <m:t>+</m:t>
                          </m:r>
                          <m:sSup>
                            <m:sSupPr>
                              <m:ctrlPr>
                                <a:rPr lang="de-DE" i="1">
                                  <a:latin typeface="Cambria Math" panose="02040503050406030204" pitchFamily="18" charset="0"/>
                                </a:rPr>
                              </m:ctrlPr>
                            </m:sSupPr>
                            <m:e>
                              <m:d>
                                <m:dPr>
                                  <m:ctrlPr>
                                    <a:rPr lang="de-DE" i="1">
                                      <a:latin typeface="Cambria Math" panose="02040503050406030204" pitchFamily="18" charset="0"/>
                                    </a:rPr>
                                  </m:ctrlPr>
                                </m:dPr>
                                <m:e>
                                  <m:sSub>
                                    <m:sSubPr>
                                      <m:ctrlPr>
                                        <a:rPr lang="de-DE" i="1">
                                          <a:latin typeface="Cambria Math" panose="02040503050406030204" pitchFamily="18" charset="0"/>
                                        </a:rPr>
                                      </m:ctrlPr>
                                    </m:sSubPr>
                                    <m:e>
                                      <m:r>
                                        <a:rPr lang="de-DE" b="0" i="1" smtClean="0">
                                          <a:latin typeface="Cambria Math" panose="02040503050406030204" pitchFamily="18" charset="0"/>
                                        </a:rPr>
                                        <m:t>𝑦</m:t>
                                      </m:r>
                                    </m:e>
                                    <m:sub>
                                      <m:r>
                                        <a:rPr lang="de-DE" i="1">
                                          <a:latin typeface="Cambria Math" panose="02040503050406030204" pitchFamily="18" charset="0"/>
                                        </a:rPr>
                                        <m:t>𝑘</m:t>
                                      </m:r>
                                    </m:sub>
                                  </m:sSub>
                                  <m:r>
                                    <a:rPr lang="de-DE" i="1">
                                      <a:latin typeface="Cambria Math" panose="02040503050406030204" pitchFamily="18" charset="0"/>
                                    </a:rPr>
                                    <m:t>−</m:t>
                                  </m:r>
                                  <m:sSub>
                                    <m:sSubPr>
                                      <m:ctrlPr>
                                        <a:rPr lang="de-DE" i="1">
                                          <a:latin typeface="Cambria Math" panose="02040503050406030204" pitchFamily="18" charset="0"/>
                                        </a:rPr>
                                      </m:ctrlPr>
                                    </m:sSubPr>
                                    <m:e>
                                      <m:r>
                                        <a:rPr lang="de-DE" b="0" i="1" smtClean="0">
                                          <a:latin typeface="Cambria Math" panose="02040503050406030204" pitchFamily="18" charset="0"/>
                                        </a:rPr>
                                        <m:t>𝑦</m:t>
                                      </m:r>
                                    </m:e>
                                    <m:sub>
                                      <m:r>
                                        <a:rPr lang="de-DE" i="1">
                                          <a:latin typeface="Cambria Math" panose="02040503050406030204" pitchFamily="18" charset="0"/>
                                        </a:rPr>
                                        <m:t>𝑖</m:t>
                                      </m:r>
                                    </m:sub>
                                  </m:sSub>
                                </m:e>
                              </m:d>
                            </m:e>
                            <m:sup>
                              <m:r>
                                <a:rPr lang="de-DE" i="1">
                                  <a:latin typeface="Cambria Math" panose="02040503050406030204" pitchFamily="18" charset="0"/>
                                </a:rPr>
                                <m:t>2</m:t>
                              </m:r>
                            </m:sup>
                          </m:sSup>
                        </m:e>
                      </m:rad>
                    </m:oMath>
                  </m:oMathPara>
                </a14:m>
                <a:endParaRPr lang="de-DE" b="0" dirty="0"/>
              </a:p>
              <a:p>
                <a:endParaRPr lang="de-DE" dirty="0"/>
              </a:p>
            </p:txBody>
          </p:sp>
        </mc:Choice>
        <mc:Fallback xmlns="">
          <p:sp>
            <p:nvSpPr>
              <p:cNvPr id="34" name="Textfeld 33"/>
              <p:cNvSpPr txBox="1">
                <a:spLocks noRot="1" noChangeAspect="1" noMove="1" noResize="1" noEditPoints="1" noAdjustHandles="1" noChangeArrowheads="1" noChangeShapeType="1" noTextEdit="1"/>
              </p:cNvSpPr>
              <p:nvPr/>
            </p:nvSpPr>
            <p:spPr>
              <a:xfrm>
                <a:off x="4921188" y="2341169"/>
                <a:ext cx="4159408" cy="727443"/>
              </a:xfrm>
              <a:prstGeom prst="rect">
                <a:avLst/>
              </a:prstGeom>
              <a:blipFill rotWithShape="1">
                <a:blip r:embed="rId4"/>
                <a:stretch>
                  <a:fillRect/>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35" name="Textfeld 34"/>
              <p:cNvSpPr txBox="1"/>
              <p:nvPr/>
            </p:nvSpPr>
            <p:spPr>
              <a:xfrm>
                <a:off x="239404" y="2955295"/>
                <a:ext cx="5256311" cy="740267"/>
              </a:xfrm>
              <a:prstGeom prst="rect">
                <a:avLst/>
              </a:prstGeom>
              <a:noFill/>
            </p:spPr>
            <p:txBody>
              <a:bodyPr wrap="none" rtlCol="0">
                <a:spAutoFit/>
              </a:bodyPr>
              <a:lstStyle/>
              <a:p>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𝐷</m:t>
                        </m:r>
                      </m:e>
                      <m:sub>
                        <m:r>
                          <a:rPr lang="de-DE" b="0" i="1" smtClean="0">
                            <a:latin typeface="Cambria Math" panose="02040503050406030204" pitchFamily="18" charset="0"/>
                          </a:rPr>
                          <m:t>𝑆</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𝑑</m:t>
                        </m:r>
                      </m:e>
                      <m:sub>
                        <m:r>
                          <a:rPr lang="de-DE" i="1">
                            <a:latin typeface="Cambria Math" panose="02040503050406030204" pitchFamily="18" charset="0"/>
                          </a:rPr>
                          <m:t>𝑙𝑎𝑏</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𝑚</m:t>
                        </m:r>
                      </m:num>
                      <m:den>
                        <m:r>
                          <a:rPr lang="de-DE" b="0" i="1" smtClean="0">
                            <a:latin typeface="Cambria Math" panose="02040503050406030204" pitchFamily="18" charset="0"/>
                          </a:rPr>
                          <m:t>𝑆</m:t>
                        </m:r>
                      </m:den>
                    </m:f>
                  </m:oMath>
                </a14:m>
                <a:r>
                  <a:rPr lang="de-DE" b="0"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𝑑</m:t>
                        </m:r>
                      </m:e>
                      <m:sub>
                        <m:r>
                          <a:rPr lang="de-DE" b="0" i="1" smtClean="0">
                            <a:latin typeface="Cambria Math" panose="02040503050406030204" pitchFamily="18" charset="0"/>
                          </a:rPr>
                          <m:t>𝑥𝑦</m:t>
                        </m:r>
                        <m:r>
                          <a:rPr lang="de-DE" b="0" i="1" smtClean="0">
                            <a:latin typeface="Cambria Math" panose="02040503050406030204" pitchFamily="18" charset="0"/>
                          </a:rPr>
                          <m:t>  </m:t>
                        </m:r>
                      </m:sub>
                    </m:sSub>
                    <m:r>
                      <a:rPr lang="de-DE" b="0" i="1" smtClean="0">
                        <a:latin typeface="Cambria Math" panose="02040503050406030204" pitchFamily="18" charset="0"/>
                      </a:rPr>
                      <m:t> ,     </m:t>
                    </m:r>
                    <m:r>
                      <a:rPr lang="de-DE" b="0" i="1" smtClean="0">
                        <a:latin typeface="Cambria Math" panose="02040503050406030204" pitchFamily="18" charset="0"/>
                      </a:rPr>
                      <m:t>𝑚</m:t>
                    </m:r>
                    <m:r>
                      <a:rPr lang="de-DE" b="0" i="1" smtClean="0">
                        <a:latin typeface="Cambria Math" panose="02040503050406030204" pitchFamily="18" charset="0"/>
                      </a:rPr>
                      <m:t> ∈</m:t>
                    </m:r>
                    <m:d>
                      <m:dPr>
                        <m:begChr m:val="["/>
                        <m:endChr m:val="]"/>
                        <m:ctrlPr>
                          <a:rPr lang="de-DE" b="0" i="1" smtClean="0">
                            <a:latin typeface="Cambria Math" panose="02040503050406030204" pitchFamily="18" charset="0"/>
                            <a:ea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1, 20</m:t>
                        </m:r>
                      </m:e>
                    </m:d>
                    <m:r>
                      <a:rPr lang="de-DE" i="1">
                        <a:latin typeface="Cambria Math" panose="02040503050406030204" pitchFamily="18" charset="0"/>
                        <a:ea typeface="Cambria Math" panose="02040503050406030204" pitchFamily="18" charset="0"/>
                      </a:rPr>
                      <m:t>≜</m:t>
                    </m:r>
                  </m:oMath>
                </a14:m>
                <a:r>
                  <a:rPr lang="de-DE" b="0" dirty="0"/>
                  <a:t> compactness</a:t>
                </a:r>
              </a:p>
              <a:p>
                <a:endParaRPr lang="de-DE" dirty="0"/>
              </a:p>
            </p:txBody>
          </p:sp>
        </mc:Choice>
        <mc:Fallback xmlns="">
          <p:sp>
            <p:nvSpPr>
              <p:cNvPr id="35" name="Textfeld 34"/>
              <p:cNvSpPr txBox="1">
                <a:spLocks noRot="1" noChangeAspect="1" noMove="1" noResize="1" noEditPoints="1" noAdjustHandles="1" noChangeArrowheads="1" noChangeShapeType="1" noTextEdit="1"/>
              </p:cNvSpPr>
              <p:nvPr/>
            </p:nvSpPr>
            <p:spPr>
              <a:xfrm>
                <a:off x="239404" y="2955295"/>
                <a:ext cx="5256311" cy="740267"/>
              </a:xfrm>
              <a:prstGeom prst="rect">
                <a:avLst/>
              </a:prstGeom>
              <a:blipFill rotWithShape="1">
                <a:blip r:embed="rId5"/>
                <a:stretch>
                  <a:fillRect r="-723"/>
                </a:stretch>
              </a:blipFill>
            </p:spPr>
            <p:txBody>
              <a:bodyPr/>
              <a:lstStyle/>
              <a:p>
                <a:r>
                  <a:rPr lang="de-DE">
                    <a:noFill/>
                  </a:rPr>
                  <a:t> </a:t>
                </a:r>
                <a:endParaRPr lang="de-DE">
                  <a:noFill/>
                </a:endParaRPr>
              </a:p>
            </p:txBody>
          </p:sp>
        </mc:Fallback>
      </mc:AlternateContent>
      <mc:AlternateContent xmlns:mc="http://schemas.openxmlformats.org/markup-compatibility/2006" xmlns:a14="http://schemas.microsoft.com/office/drawing/2010/main">
        <mc:Choice Requires="a14">
          <p:sp>
            <p:nvSpPr>
              <p:cNvPr id="36" name="Rechteck 35"/>
              <p:cNvSpPr/>
              <p:nvPr/>
            </p:nvSpPr>
            <p:spPr>
              <a:xfrm>
                <a:off x="179512" y="3519365"/>
                <a:ext cx="7128792" cy="369332"/>
              </a:xfrm>
              <a:prstGeom prst="rect">
                <a:avLst/>
              </a:prstGeom>
            </p:spPr>
            <p:txBody>
              <a:bodyPr wrap="square">
                <a:spAutoFit/>
              </a:bodyPr>
              <a:lstStyle/>
              <a:p>
                <a:r>
                  <a:rPr lang="de-DE" dirty="0"/>
                  <a:t>5. C</a:t>
                </a:r>
                <a14:m>
                  <m:oMath xmlns:m="http://schemas.openxmlformats.org/officeDocument/2006/math">
                    <m:r>
                      <m:rPr>
                        <m:sty m:val="p"/>
                      </m:rPr>
                      <a:rPr lang="de-DE" b="0" i="0" smtClean="0">
                        <a:latin typeface="Cambria Math" panose="02040503050406030204" pitchFamily="18" charset="0"/>
                      </a:rPr>
                      <m:t>alculate</m:t>
                    </m:r>
                    <m:r>
                      <a:rPr lang="de-DE" b="0" i="0" smtClean="0">
                        <a:latin typeface="Cambria Math" panose="02040503050406030204" pitchFamily="18" charset="0"/>
                      </a:rPr>
                      <m:t> </m:t>
                    </m:r>
                    <m:r>
                      <m:rPr>
                        <m:sty m:val="p"/>
                      </m:rPr>
                      <a:rPr lang="de-DE" b="0" i="0" smtClean="0">
                        <a:latin typeface="Cambria Math" panose="02040503050406030204" pitchFamily="18" charset="0"/>
                      </a:rPr>
                      <m:t>new</m:t>
                    </m:r>
                    <m:r>
                      <a:rPr lang="de-DE" b="0" i="0"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𝐶</m:t>
                        </m:r>
                      </m:e>
                      <m:sub>
                        <m:r>
                          <a:rPr lang="de-DE" i="1">
                            <a:latin typeface="Cambria Math" panose="02040503050406030204" pitchFamily="18" charset="0"/>
                          </a:rPr>
                          <m:t>𝑘</m:t>
                        </m:r>
                        <m:r>
                          <a:rPr lang="de-DE" b="0" i="1" smtClean="0">
                            <a:latin typeface="Cambria Math" panose="02040503050406030204" pitchFamily="18" charset="0"/>
                          </a:rPr>
                          <m:t>   </m:t>
                        </m:r>
                      </m:sub>
                    </m:sSub>
                  </m:oMath>
                </a14:m>
                <a:r>
                  <a:rPr lang="de-DE" dirty="0" err="1"/>
                  <a:t>by</a:t>
                </a:r>
                <a:r>
                  <a:rPr lang="de-DE" dirty="0"/>
                  <a:t> </a:t>
                </a:r>
                <a:r>
                  <a:rPr lang="de-DE" dirty="0" err="1"/>
                  <a:t>averaging</a:t>
                </a:r>
                <a:r>
                  <a:rPr lang="de-DE" dirty="0"/>
                  <a:t> all </a:t>
                </a:r>
                <a:r>
                  <a:rPr lang="de-DE" dirty="0" err="1"/>
                  <a:t>pixels</a:t>
                </a:r>
                <a:r>
                  <a:rPr lang="de-DE" dirty="0"/>
                  <a:t> </a:t>
                </a:r>
                <a:r>
                  <a:rPr lang="de-DE" dirty="0" err="1"/>
                  <a:t>associated</a:t>
                </a:r>
                <a:r>
                  <a:rPr lang="de-DE" dirty="0"/>
                  <a:t> </a:t>
                </a:r>
                <a:r>
                  <a:rPr lang="de-DE" dirty="0" err="1"/>
                  <a:t>to</a:t>
                </a:r>
                <a:r>
                  <a:rPr lang="de-DE" dirty="0"/>
                  <a:t>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𝐶</m:t>
                        </m:r>
                      </m:e>
                      <m:sub>
                        <m:r>
                          <a:rPr lang="de-DE" i="1">
                            <a:latin typeface="Cambria Math" panose="02040503050406030204" pitchFamily="18" charset="0"/>
                          </a:rPr>
                          <m:t>𝑘</m:t>
                        </m:r>
                        <m:r>
                          <a:rPr lang="de-DE" i="1">
                            <a:latin typeface="Cambria Math" panose="02040503050406030204" pitchFamily="18" charset="0"/>
                          </a:rPr>
                          <m:t>   </m:t>
                        </m:r>
                      </m:sub>
                    </m:sSub>
                  </m:oMath>
                </a14:m>
                <a:r>
                  <a:rPr lang="de-DE" dirty="0"/>
                  <a:t>  </a:t>
                </a:r>
              </a:p>
            </p:txBody>
          </p:sp>
        </mc:Choice>
        <mc:Fallback xmlns="">
          <p:sp>
            <p:nvSpPr>
              <p:cNvPr id="36" name="Rechteck 35"/>
              <p:cNvSpPr>
                <a:spLocks noRot="1" noChangeAspect="1" noMove="1" noResize="1" noEditPoints="1" noAdjustHandles="1" noChangeArrowheads="1" noChangeShapeType="1" noTextEdit="1"/>
              </p:cNvSpPr>
              <p:nvPr/>
            </p:nvSpPr>
            <p:spPr>
              <a:xfrm>
                <a:off x="179512" y="3519365"/>
                <a:ext cx="7128792" cy="369332"/>
              </a:xfrm>
              <a:prstGeom prst="rect">
                <a:avLst/>
              </a:prstGeom>
              <a:blipFill rotWithShape="1">
                <a:blip r:embed="rId6"/>
                <a:stretch>
                  <a:fillRect l="-534" t="-3333" b="-23333"/>
                </a:stretch>
              </a:blipFill>
            </p:spPr>
            <p:txBody>
              <a:bodyPr/>
              <a:lstStyle/>
              <a:p>
                <a:r>
                  <a:rPr lang="de-DE">
                    <a:noFill/>
                  </a:rPr>
                  <a:t> </a:t>
                </a:r>
                <a:endParaRPr lang="de-DE">
                  <a:noFill/>
                </a:endParaRPr>
              </a:p>
            </p:txBody>
          </p:sp>
        </mc:Fallback>
      </mc:AlternateContent>
      <p:sp>
        <p:nvSpPr>
          <p:cNvPr id="37" name="Rechteck 36"/>
          <p:cNvSpPr/>
          <p:nvPr/>
        </p:nvSpPr>
        <p:spPr>
          <a:xfrm>
            <a:off x="179512" y="3954254"/>
            <a:ext cx="6336704" cy="369332"/>
          </a:xfrm>
          <a:prstGeom prst="rect">
            <a:avLst/>
          </a:prstGeom>
        </p:spPr>
        <p:txBody>
          <a:bodyPr wrap="square">
            <a:spAutoFit/>
          </a:bodyPr>
          <a:lstStyle/>
          <a:p>
            <a:r>
              <a:rPr lang="de-DE" dirty="0"/>
              <a:t>6. Repeat 4. &amp; 5. </a:t>
            </a:r>
            <a:r>
              <a:rPr lang="de-DE" dirty="0" err="1"/>
              <a:t>till</a:t>
            </a:r>
            <a:r>
              <a:rPr lang="de-DE" dirty="0"/>
              <a:t> </a:t>
            </a:r>
            <a:r>
              <a:rPr lang="de-DE" dirty="0" err="1"/>
              <a:t>convergence</a:t>
            </a:r>
            <a:r>
              <a:rPr lang="de-DE" dirty="0"/>
              <a:t> </a:t>
            </a:r>
            <a:r>
              <a:rPr lang="de-DE" dirty="0" err="1"/>
              <a:t>or</a:t>
            </a:r>
            <a:r>
              <a:rPr lang="de-DE" dirty="0"/>
              <a:t> </a:t>
            </a:r>
            <a:r>
              <a:rPr lang="de-DE" dirty="0" err="1"/>
              <a:t>threshhold</a:t>
            </a:r>
            <a:r>
              <a:rPr lang="de-DE" dirty="0"/>
              <a:t> </a:t>
            </a:r>
            <a:r>
              <a:rPr lang="de-DE" dirty="0" err="1"/>
              <a:t>is</a:t>
            </a:r>
            <a:r>
              <a:rPr lang="de-DE" dirty="0"/>
              <a:t> </a:t>
            </a:r>
            <a:r>
              <a:rPr lang="de-DE" dirty="0" err="1"/>
              <a:t>reached</a:t>
            </a:r>
            <a:r>
              <a:rPr lang="de-DE" dirty="0"/>
              <a:t>.</a:t>
            </a:r>
          </a:p>
        </p:txBody>
      </p:sp>
      <p:pic>
        <p:nvPicPr>
          <p:cNvPr id="4" name="Grafik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329" y="4403564"/>
            <a:ext cx="1771401" cy="1748016"/>
          </a:xfrm>
          <a:prstGeom prst="rect">
            <a:avLst/>
          </a:prstGeom>
        </p:spPr>
      </p:pic>
      <p:pic>
        <p:nvPicPr>
          <p:cNvPr id="6" name="Grafik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1880" y="4403564"/>
            <a:ext cx="1771401" cy="1748016"/>
          </a:xfrm>
          <a:prstGeom prst="rect">
            <a:avLst/>
          </a:prstGeom>
        </p:spPr>
      </p:pic>
      <p:pic>
        <p:nvPicPr>
          <p:cNvPr id="8" name="Grafik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0715" y="4403564"/>
            <a:ext cx="1771400" cy="1765535"/>
          </a:xfrm>
          <a:prstGeom prst="rect">
            <a:avLst/>
          </a:prstGeom>
        </p:spPr>
      </p:pic>
      <p:sp>
        <p:nvSpPr>
          <p:cNvPr id="3" name="Textfeld 2"/>
          <p:cNvSpPr txBox="1"/>
          <p:nvPr/>
        </p:nvSpPr>
        <p:spPr>
          <a:xfrm>
            <a:off x="689887" y="6177278"/>
            <a:ext cx="6516528" cy="215444"/>
          </a:xfrm>
          <a:prstGeom prst="rect">
            <a:avLst/>
          </a:prstGeom>
          <a:noFill/>
        </p:spPr>
        <p:txBody>
          <a:bodyPr wrap="none" rtlCol="0">
            <a:spAutoFit/>
          </a:bodyPr>
          <a:lstStyle/>
          <a:p>
            <a:r>
              <a:rPr lang="de-DE" sz="800" dirty="0"/>
              <a:t>https://</a:t>
            </a:r>
            <a:r>
              <a:rPr lang="de-DE" sz="800" dirty="0" err="1"/>
              <a:t>www.researchgate.net</a:t>
            </a:r>
            <a:r>
              <a:rPr lang="de-DE" sz="800" dirty="0"/>
              <a:t>/</a:t>
            </a:r>
            <a:r>
              <a:rPr lang="de-DE" sz="800" dirty="0" err="1"/>
              <a:t>figure</a:t>
            </a:r>
            <a:r>
              <a:rPr lang="de-DE" sz="800" dirty="0"/>
              <a:t>/A-cartoon-showing-the-progress-of-the-SLIC-algorithm-for-a-simple-case-The-top-left_fig3_322652376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45" y="467995"/>
            <a:ext cx="6642117" cy="838200"/>
          </a:xfrm>
        </p:spPr>
        <p:txBody>
          <a:bodyPr/>
          <a:lstStyle/>
          <a:p>
            <a:r>
              <a:rPr lang="en-US"/>
              <a:t>s2 Learning Superpixels With segmentation aware infinity loss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45" y="467995"/>
            <a:ext cx="6642117" cy="838200"/>
          </a:xfrm>
        </p:spPr>
        <p:txBody>
          <a:bodyPr/>
          <a:lstStyle/>
          <a:p>
            <a:r>
              <a:rPr lang="en-US" dirty="0"/>
              <a:t>Edge Adaptive Seeding for </a:t>
            </a:r>
            <a:r>
              <a:rPr lang="en-US" dirty="0" err="1"/>
              <a:t>Superpixel</a:t>
            </a:r>
            <a:r>
              <a:rPr lang="en-US" dirty="0"/>
              <a:t> Segmentation</a:t>
            </a:r>
          </a:p>
        </p:txBody>
      </p:sp>
      <p:pic>
        <p:nvPicPr>
          <p:cNvPr id="3" name="Grafik 2">
            <a:extLst>
              <a:ext uri="{FF2B5EF4-FFF2-40B4-BE49-F238E27FC236}">
                <a16:creationId xmlns:a16="http://schemas.microsoft.com/office/drawing/2014/main" id="{9404FE20-2435-4F8D-AB1C-E729B552B177}"/>
              </a:ext>
            </a:extLst>
          </p:cNvPr>
          <p:cNvPicPr>
            <a:picLocks noChangeAspect="1"/>
          </p:cNvPicPr>
          <p:nvPr/>
        </p:nvPicPr>
        <p:blipFill>
          <a:blip r:embed="rId2"/>
          <a:stretch>
            <a:fillRect/>
          </a:stretch>
        </p:blipFill>
        <p:spPr>
          <a:xfrm>
            <a:off x="355465" y="3320117"/>
            <a:ext cx="8585668" cy="2376264"/>
          </a:xfrm>
          <a:prstGeom prst="rect">
            <a:avLst/>
          </a:prstGeom>
        </p:spPr>
      </p:pic>
      <p:sp>
        <p:nvSpPr>
          <p:cNvPr id="4" name="Rechteck 3">
            <a:extLst>
              <a:ext uri="{FF2B5EF4-FFF2-40B4-BE49-F238E27FC236}">
                <a16:creationId xmlns:a16="http://schemas.microsoft.com/office/drawing/2014/main" id="{455BB468-807B-4CBB-81DF-095C98E5392A}"/>
              </a:ext>
            </a:extLst>
          </p:cNvPr>
          <p:cNvSpPr/>
          <p:nvPr/>
        </p:nvSpPr>
        <p:spPr>
          <a:xfrm>
            <a:off x="279166" y="5696381"/>
            <a:ext cx="8585668" cy="646331"/>
          </a:xfrm>
          <a:prstGeom prst="rect">
            <a:avLst/>
          </a:prstGeom>
        </p:spPr>
        <p:txBody>
          <a:bodyPr wrap="square">
            <a:spAutoFit/>
          </a:bodyPr>
          <a:lstStyle/>
          <a:p>
            <a:r>
              <a:rPr lang="de-DE" dirty="0">
                <a:hlinkClick r:id="rId3"/>
              </a:rPr>
              <a:t>https://www.inf.uni-hamburg.de/en/inst/ab/cv/media/wilms-frintrop-paper-gcpr2017.pdf</a:t>
            </a:r>
            <a:endParaRPr lang="de-DE" dirty="0"/>
          </a:p>
        </p:txBody>
      </p:sp>
      <p:sp>
        <p:nvSpPr>
          <p:cNvPr id="5" name="Rechteck 4">
            <a:extLst>
              <a:ext uri="{FF2B5EF4-FFF2-40B4-BE49-F238E27FC236}">
                <a16:creationId xmlns:a16="http://schemas.microsoft.com/office/drawing/2014/main" id="{17836524-3341-4AB2-A451-3D989899ABBB}"/>
              </a:ext>
            </a:extLst>
          </p:cNvPr>
          <p:cNvSpPr/>
          <p:nvPr/>
        </p:nvSpPr>
        <p:spPr>
          <a:xfrm>
            <a:off x="355286" y="1700808"/>
            <a:ext cx="5944905" cy="1477328"/>
          </a:xfrm>
          <a:prstGeom prst="rect">
            <a:avLst/>
          </a:prstGeom>
        </p:spPr>
        <p:txBody>
          <a:bodyPr wrap="square">
            <a:spAutoFit/>
          </a:bodyPr>
          <a:lstStyle/>
          <a:p>
            <a:r>
              <a:rPr lang="en-US" dirty="0"/>
              <a:t>“Generating more seeds in areas with more edges and vise versa.</a:t>
            </a:r>
          </a:p>
          <a:p>
            <a:r>
              <a:rPr lang="en-US" dirty="0"/>
              <a:t>This follows the assumption that edges distinguish objects and thus are a good indicator of the level of clutter in an image region.”</a:t>
            </a:r>
            <a:endParaRPr lang="de-DE" dirty="0"/>
          </a:p>
        </p:txBody>
      </p:sp>
    </p:spTree>
    <p:extLst>
      <p:ext uri="{BB962C8B-B14F-4D97-AF65-F5344CB8AC3E}">
        <p14:creationId xmlns:p14="http://schemas.microsoft.com/office/powerpoint/2010/main" val="270492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DBBD1-3EB1-4135-B79C-C210E619317C}"/>
              </a:ext>
            </a:extLst>
          </p:cNvPr>
          <p:cNvSpPr>
            <a:spLocks noGrp="1"/>
          </p:cNvSpPr>
          <p:nvPr>
            <p:ph type="title"/>
          </p:nvPr>
        </p:nvSpPr>
        <p:spPr/>
        <p:txBody>
          <a:bodyPr/>
          <a:lstStyle/>
          <a:p>
            <a:r>
              <a:rPr lang="de-DE" dirty="0"/>
              <a:t>Classification </a:t>
            </a:r>
            <a:r>
              <a:rPr lang="de-DE" dirty="0" err="1"/>
              <a:t>of</a:t>
            </a:r>
            <a:r>
              <a:rPr lang="de-DE" dirty="0"/>
              <a:t> </a:t>
            </a:r>
            <a:r>
              <a:rPr lang="de-DE" dirty="0" err="1"/>
              <a:t>superpixel</a:t>
            </a:r>
            <a:r>
              <a:rPr lang="de-DE" dirty="0"/>
              <a:t> </a:t>
            </a:r>
            <a:r>
              <a:rPr lang="de-DE" dirty="0" err="1"/>
              <a:t>algorithms</a:t>
            </a:r>
            <a:endParaRPr lang="de-DE" dirty="0"/>
          </a:p>
        </p:txBody>
      </p:sp>
      <p:sp>
        <p:nvSpPr>
          <p:cNvPr id="3" name="Inhaltsplatzhalter 2">
            <a:extLst>
              <a:ext uri="{FF2B5EF4-FFF2-40B4-BE49-F238E27FC236}">
                <a16:creationId xmlns:a16="http://schemas.microsoft.com/office/drawing/2014/main" id="{C1FA9FA7-9FAA-4B0E-92A8-922E44E9ECD1}"/>
              </a:ext>
            </a:extLst>
          </p:cNvPr>
          <p:cNvSpPr>
            <a:spLocks noGrp="1"/>
          </p:cNvSpPr>
          <p:nvPr>
            <p:ph idx="1"/>
          </p:nvPr>
        </p:nvSpPr>
        <p:spPr>
          <a:xfrm>
            <a:off x="360000" y="1620000"/>
            <a:ext cx="8532480" cy="4479943"/>
          </a:xfrm>
        </p:spPr>
        <p:txBody>
          <a:bodyPr/>
          <a:lstStyle/>
          <a:p>
            <a:r>
              <a:rPr lang="de-DE" b="1" dirty="0" err="1"/>
              <a:t>Watershed-based</a:t>
            </a:r>
            <a:r>
              <a:rPr lang="de-DE" b="1" dirty="0"/>
              <a:t>: </a:t>
            </a:r>
            <a:r>
              <a:rPr lang="de-DE" sz="1200" dirty="0" err="1"/>
              <a:t>Watershed</a:t>
            </a:r>
            <a:r>
              <a:rPr lang="de-DE" sz="1200" dirty="0"/>
              <a:t>, Compact </a:t>
            </a:r>
            <a:r>
              <a:rPr lang="de-DE" sz="1200" dirty="0" err="1"/>
              <a:t>Watershed</a:t>
            </a:r>
            <a:r>
              <a:rPr lang="de-DE" sz="1200" dirty="0"/>
              <a:t>, Morphological Superpixel </a:t>
            </a:r>
            <a:r>
              <a:rPr lang="de-DE" sz="1200" dirty="0" err="1"/>
              <a:t>Segmentations</a:t>
            </a:r>
            <a:r>
              <a:rPr lang="de-DE" sz="1200" dirty="0"/>
              <a:t>, </a:t>
            </a:r>
            <a:r>
              <a:rPr lang="de-DE" sz="1200" dirty="0" err="1"/>
              <a:t>Water</a:t>
            </a:r>
            <a:r>
              <a:rPr lang="de-DE" sz="1200" dirty="0"/>
              <a:t> Pixels</a:t>
            </a:r>
            <a:endParaRPr lang="de-DE" dirty="0"/>
          </a:p>
          <a:p>
            <a:r>
              <a:rPr lang="de-DE" b="1" dirty="0"/>
              <a:t>Density-</a:t>
            </a:r>
            <a:r>
              <a:rPr lang="de-DE" b="1" dirty="0" err="1"/>
              <a:t>based</a:t>
            </a:r>
            <a:r>
              <a:rPr lang="de-DE" b="1" dirty="0"/>
              <a:t>: </a:t>
            </a:r>
            <a:r>
              <a:rPr lang="de-DE" sz="1200" dirty="0"/>
              <a:t>Edge-</a:t>
            </a:r>
            <a:r>
              <a:rPr lang="de-DE" sz="1200" dirty="0" err="1"/>
              <a:t>Augmented</a:t>
            </a:r>
            <a:r>
              <a:rPr lang="de-DE" sz="1200" dirty="0"/>
              <a:t> Mean Shift, Quick Shift</a:t>
            </a:r>
          </a:p>
          <a:p>
            <a:r>
              <a:rPr lang="de-DE" b="1" dirty="0"/>
              <a:t>Graph-</a:t>
            </a:r>
            <a:r>
              <a:rPr lang="de-DE" b="1" dirty="0" err="1"/>
              <a:t>based</a:t>
            </a:r>
            <a:r>
              <a:rPr lang="de-DE" b="1" dirty="0"/>
              <a:t>: </a:t>
            </a:r>
            <a:r>
              <a:rPr lang="de-DE" sz="1200" dirty="0" err="1"/>
              <a:t>Normalized</a:t>
            </a:r>
            <a:r>
              <a:rPr lang="de-DE" sz="1200" dirty="0"/>
              <a:t> Cuts, </a:t>
            </a:r>
            <a:r>
              <a:rPr lang="de-DE" sz="1200" dirty="0" err="1"/>
              <a:t>Felzenwalb</a:t>
            </a:r>
            <a:r>
              <a:rPr lang="de-DE" sz="1200" dirty="0"/>
              <a:t> and </a:t>
            </a:r>
            <a:r>
              <a:rPr lang="de-DE" sz="1200" dirty="0" err="1"/>
              <a:t>Huttenlocher</a:t>
            </a:r>
            <a:r>
              <a:rPr lang="de-DE" sz="1200" dirty="0"/>
              <a:t>, Random </a:t>
            </a:r>
            <a:r>
              <a:rPr lang="de-DE" sz="1200" dirty="0" err="1"/>
              <a:t>Walks</a:t>
            </a:r>
            <a:r>
              <a:rPr lang="de-DE" sz="1200" dirty="0"/>
              <a:t>, Constant </a:t>
            </a:r>
            <a:r>
              <a:rPr lang="de-DE" sz="1200" dirty="0" err="1"/>
              <a:t>Intensity</a:t>
            </a:r>
            <a:r>
              <a:rPr lang="de-DE" sz="1200" dirty="0"/>
              <a:t> Superpixels, </a:t>
            </a:r>
            <a:r>
              <a:rPr lang="de-DE" sz="1200" dirty="0" err="1"/>
              <a:t>Entropy</a:t>
            </a:r>
            <a:r>
              <a:rPr lang="de-DE" sz="1200" dirty="0"/>
              <a:t> Rate Superpixels, Boolean </a:t>
            </a:r>
            <a:r>
              <a:rPr lang="de-DE" sz="1200" dirty="0" err="1"/>
              <a:t>Optimization</a:t>
            </a:r>
            <a:r>
              <a:rPr lang="de-DE" sz="1200" dirty="0"/>
              <a:t> Superpixels, </a:t>
            </a:r>
            <a:r>
              <a:rPr lang="de-DE" sz="1200" dirty="0" err="1"/>
              <a:t>Proposals</a:t>
            </a:r>
            <a:r>
              <a:rPr lang="de-DE" sz="1200" dirty="0"/>
              <a:t> </a:t>
            </a:r>
            <a:r>
              <a:rPr lang="de-DE" sz="1200" dirty="0" err="1"/>
              <a:t>for</a:t>
            </a:r>
            <a:r>
              <a:rPr lang="de-DE" sz="1200" dirty="0"/>
              <a:t> Objects </a:t>
            </a:r>
            <a:r>
              <a:rPr lang="de-DE" sz="1200" dirty="0" err="1"/>
              <a:t>from</a:t>
            </a:r>
            <a:r>
              <a:rPr lang="de-DE" sz="1200" dirty="0"/>
              <a:t> </a:t>
            </a:r>
            <a:r>
              <a:rPr lang="de-DE" sz="1200" dirty="0" err="1"/>
              <a:t>Improved</a:t>
            </a:r>
            <a:r>
              <a:rPr lang="de-DE" sz="1200" dirty="0"/>
              <a:t> </a:t>
            </a:r>
            <a:r>
              <a:rPr lang="de-DE" sz="1200" dirty="0" err="1"/>
              <a:t>Seeds</a:t>
            </a:r>
            <a:r>
              <a:rPr lang="de-DE" sz="1200" dirty="0"/>
              <a:t> and Energies</a:t>
            </a:r>
          </a:p>
          <a:p>
            <a:r>
              <a:rPr lang="de-DE" b="1" dirty="0" err="1"/>
              <a:t>Contour</a:t>
            </a:r>
            <a:r>
              <a:rPr lang="de-DE" b="1" dirty="0"/>
              <a:t> </a:t>
            </a:r>
            <a:r>
              <a:rPr lang="de-DE" b="1" dirty="0" err="1"/>
              <a:t>evolution</a:t>
            </a:r>
            <a:r>
              <a:rPr lang="de-DE" b="1" dirty="0"/>
              <a:t>: </a:t>
            </a:r>
            <a:r>
              <a:rPr lang="de-DE" sz="1200" dirty="0"/>
              <a:t>Turbo Pixels, Eikonal Region </a:t>
            </a:r>
            <a:r>
              <a:rPr lang="de-DE" sz="1200" dirty="0" err="1"/>
              <a:t>Growing</a:t>
            </a:r>
            <a:r>
              <a:rPr lang="de-DE" sz="1200" dirty="0"/>
              <a:t> Clustering</a:t>
            </a:r>
          </a:p>
          <a:p>
            <a:r>
              <a:rPr lang="de-DE" b="1" dirty="0"/>
              <a:t>Path-</a:t>
            </a:r>
            <a:r>
              <a:rPr lang="de-DE" b="1" dirty="0" err="1"/>
              <a:t>based</a:t>
            </a:r>
            <a:r>
              <a:rPr lang="de-DE" b="1" dirty="0"/>
              <a:t>: </a:t>
            </a:r>
            <a:r>
              <a:rPr lang="de-DE" sz="1200" dirty="0"/>
              <a:t>Path Finder, </a:t>
            </a:r>
            <a:r>
              <a:rPr lang="de-DE" sz="1200" dirty="0" err="1"/>
              <a:t>Topology</a:t>
            </a:r>
            <a:r>
              <a:rPr lang="de-DE" sz="1200" dirty="0"/>
              <a:t> </a:t>
            </a:r>
            <a:r>
              <a:rPr lang="de-DE" sz="1200" dirty="0" err="1"/>
              <a:t>Preserving</a:t>
            </a:r>
            <a:r>
              <a:rPr lang="de-DE" sz="1200" dirty="0"/>
              <a:t> Superpixels</a:t>
            </a:r>
          </a:p>
          <a:p>
            <a:r>
              <a:rPr lang="de-DE" b="1" dirty="0"/>
              <a:t>Clustering-</a:t>
            </a:r>
            <a:r>
              <a:rPr lang="de-DE" b="1" dirty="0" err="1"/>
              <a:t>based</a:t>
            </a:r>
            <a:r>
              <a:rPr lang="de-DE" b="1" dirty="0"/>
              <a:t>: </a:t>
            </a:r>
            <a:r>
              <a:rPr lang="de-DE" sz="1200" dirty="0">
                <a:hlinkClick r:id="rId2" action="ppaction://hlinksldjump"/>
              </a:rPr>
              <a:t>Simple Linear Iterative Clustering</a:t>
            </a:r>
            <a:r>
              <a:rPr lang="de-DE" sz="1200" dirty="0"/>
              <a:t>, Depth-Adaptive Superpixels, </a:t>
            </a:r>
            <a:r>
              <a:rPr lang="de-DE" sz="1200" dirty="0" err="1"/>
              <a:t>VCells</a:t>
            </a:r>
            <a:r>
              <a:rPr lang="de-DE" sz="1200" dirty="0"/>
              <a:t>, </a:t>
            </a:r>
            <a:r>
              <a:rPr lang="de-DE" sz="1200" dirty="0" err="1"/>
              <a:t>Voxel</a:t>
            </a:r>
            <a:r>
              <a:rPr lang="de-DE" sz="1200" dirty="0"/>
              <a:t>-Cloud Connectivity Segmentation, </a:t>
            </a:r>
            <a:r>
              <a:rPr lang="de-DE" sz="1200" dirty="0" err="1"/>
              <a:t>Preemptive</a:t>
            </a:r>
            <a:r>
              <a:rPr lang="de-DE" sz="1200" dirty="0"/>
              <a:t> SLIC, Linear </a:t>
            </a:r>
            <a:r>
              <a:rPr lang="de-DE" sz="1200" dirty="0" err="1"/>
              <a:t>Spectral</a:t>
            </a:r>
            <a:r>
              <a:rPr lang="de-DE" sz="1200" dirty="0"/>
              <a:t> Clustering </a:t>
            </a:r>
          </a:p>
          <a:p>
            <a:r>
              <a:rPr lang="de-DE" b="1" dirty="0"/>
              <a:t>Energy </a:t>
            </a:r>
            <a:r>
              <a:rPr lang="de-DE" b="1" dirty="0" err="1"/>
              <a:t>Optimization</a:t>
            </a:r>
            <a:r>
              <a:rPr lang="de-DE" b="1" dirty="0"/>
              <a:t>: </a:t>
            </a:r>
            <a:r>
              <a:rPr lang="de-DE" sz="1200" dirty="0" err="1"/>
              <a:t>Contour</a:t>
            </a:r>
            <a:r>
              <a:rPr lang="de-DE" sz="1200" dirty="0"/>
              <a:t> Relaxed Superpixels, Superpixels </a:t>
            </a:r>
            <a:r>
              <a:rPr lang="de-DE" sz="1200" dirty="0" err="1"/>
              <a:t>Exracted</a:t>
            </a:r>
            <a:r>
              <a:rPr lang="de-DE" sz="1200" dirty="0"/>
              <a:t> via Energy-</a:t>
            </a:r>
            <a:r>
              <a:rPr lang="de-DE" sz="1200" dirty="0" err="1"/>
              <a:t>driven</a:t>
            </a:r>
            <a:r>
              <a:rPr lang="de-DE" sz="1200" dirty="0"/>
              <a:t> Sampling, </a:t>
            </a:r>
            <a:r>
              <a:rPr lang="de-DE" sz="1200" dirty="0" err="1"/>
              <a:t>Convexitiy</a:t>
            </a:r>
            <a:r>
              <a:rPr lang="de-DE" sz="1200" dirty="0"/>
              <a:t> </a:t>
            </a:r>
            <a:r>
              <a:rPr lang="de-DE" sz="1200" dirty="0" err="1"/>
              <a:t>Constrained</a:t>
            </a:r>
            <a:r>
              <a:rPr lang="de-DE" sz="1200" dirty="0"/>
              <a:t> Superpixels, Extended </a:t>
            </a:r>
            <a:r>
              <a:rPr lang="de-DE" sz="1200" dirty="0" err="1"/>
              <a:t>Topology</a:t>
            </a:r>
            <a:r>
              <a:rPr lang="de-DE" sz="1200" dirty="0"/>
              <a:t> </a:t>
            </a:r>
            <a:r>
              <a:rPr lang="de-DE" sz="1200" dirty="0" err="1"/>
              <a:t>Preserving</a:t>
            </a:r>
            <a:r>
              <a:rPr lang="de-DE" sz="1200" dirty="0"/>
              <a:t> Segmentation</a:t>
            </a:r>
          </a:p>
          <a:p>
            <a:r>
              <a:rPr lang="de-DE" b="1" dirty="0"/>
              <a:t>Wavelet-</a:t>
            </a:r>
            <a:r>
              <a:rPr lang="de-DE" b="1" dirty="0" err="1"/>
              <a:t>based</a:t>
            </a:r>
            <a:r>
              <a:rPr lang="de-DE" b="1" dirty="0"/>
              <a:t>: </a:t>
            </a:r>
            <a:r>
              <a:rPr lang="de-DE" sz="1200" dirty="0"/>
              <a:t>Superpixels </a:t>
            </a:r>
            <a:r>
              <a:rPr lang="de-DE" sz="1200" dirty="0" err="1"/>
              <a:t>from</a:t>
            </a:r>
            <a:r>
              <a:rPr lang="de-DE" sz="1200" dirty="0"/>
              <a:t> Edge-</a:t>
            </a:r>
            <a:r>
              <a:rPr lang="de-DE" sz="1200" dirty="0" err="1"/>
              <a:t>Avoiding</a:t>
            </a:r>
            <a:r>
              <a:rPr lang="de-DE" sz="1200" dirty="0"/>
              <a:t> Wavelets</a:t>
            </a:r>
            <a:endParaRPr lang="de-DE" dirty="0"/>
          </a:p>
        </p:txBody>
      </p:sp>
    </p:spTree>
    <p:extLst>
      <p:ext uri="{BB962C8B-B14F-4D97-AF65-F5344CB8AC3E}">
        <p14:creationId xmlns:p14="http://schemas.microsoft.com/office/powerpoint/2010/main" val="65586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br>
              <a:rPr lang="en-US" dirty="0"/>
            </a:br>
            <a:r>
              <a:rPr lang="en-US" dirty="0"/>
              <a:t>1. General</a:t>
            </a:r>
          </a:p>
        </p:txBody>
      </p:sp>
      <p:sp>
        <p:nvSpPr>
          <p:cNvPr id="6" name="Content Placeholder 5"/>
          <p:cNvSpPr>
            <a:spLocks noGrp="1"/>
          </p:cNvSpPr>
          <p:nvPr>
            <p:ph idx="1"/>
          </p:nvPr>
        </p:nvSpPr>
        <p:spPr/>
        <p:txBody>
          <a:bodyPr/>
          <a:lstStyle/>
          <a:p>
            <a:r>
              <a:rPr lang="en-US" dirty="0"/>
              <a:t>There are multiple databases for RGBD:</a:t>
            </a:r>
          </a:p>
          <a:p>
            <a:r>
              <a:rPr lang="en-US" dirty="0">
                <a:hlinkClick r:id="rId2"/>
              </a:rPr>
              <a:t>http://www.michaelfirman.co.uk/RGBDdatasets/</a:t>
            </a:r>
            <a:endParaRPr lang="en-US" dirty="0"/>
          </a:p>
          <a:p>
            <a:endParaRPr lang="en-US" dirty="0"/>
          </a:p>
          <a:p>
            <a:r>
              <a:rPr lang="en-US" dirty="0"/>
              <a:t>Most interesting ones:</a:t>
            </a:r>
          </a:p>
          <a:p>
            <a:pPr marL="457200" indent="-457200">
              <a:buAutoNum type="arabicPeriod"/>
            </a:pPr>
            <a:r>
              <a:rPr lang="en-US" dirty="0"/>
              <a:t>Street environments: </a:t>
            </a:r>
            <a:r>
              <a:rPr lang="en-US" b="1" dirty="0"/>
              <a:t>KITTI</a:t>
            </a:r>
          </a:p>
          <a:p>
            <a:pPr marL="457200" indent="-457200">
              <a:buFont typeface="Wingdings" panose="05000000000000000000" pitchFamily="2" charset="2"/>
              <a:buAutoNum type="arabicPeriod"/>
            </a:pPr>
            <a:r>
              <a:rPr lang="en-US" dirty="0"/>
              <a:t>In house environments: </a:t>
            </a:r>
            <a:r>
              <a:rPr lang="de-DE" b="1" dirty="0"/>
              <a:t>NYU Dataset v2</a:t>
            </a:r>
            <a:endParaRPr lang="en-US" b="1" dirty="0"/>
          </a:p>
          <a:p>
            <a:pPr marL="457200" indent="-457200">
              <a:buFont typeface="Wingdings" panose="05000000000000000000" pitchFamily="2" charset="2"/>
              <a:buAutoNum type="arabicPeriod"/>
            </a:pPr>
            <a:r>
              <a:rPr lang="en-US" dirty="0"/>
              <a:t>Category/classification: </a:t>
            </a:r>
            <a:r>
              <a:rPr lang="de-DE" b="1" dirty="0"/>
              <a:t>Kinect RGBD Dataset </a:t>
            </a:r>
            <a:r>
              <a:rPr lang="de-DE" b="1" dirty="0" err="1"/>
              <a:t>for</a:t>
            </a:r>
            <a:r>
              <a:rPr lang="de-DE" b="1" dirty="0"/>
              <a:t> </a:t>
            </a:r>
            <a:r>
              <a:rPr lang="de-DE" b="1" dirty="0" err="1"/>
              <a:t>Category</a:t>
            </a:r>
            <a:r>
              <a:rPr lang="de-DE" b="1" dirty="0"/>
              <a:t> Modeling</a:t>
            </a:r>
          </a:p>
          <a:p>
            <a:pPr marL="457200" indent="-457200">
              <a:buFont typeface="Wingdings" panose="05000000000000000000" pitchFamily="2" charset="2"/>
              <a:buAutoNum type="arabicPeriod"/>
            </a:pPr>
            <a:endParaRPr lang="de-DE" b="1" dirty="0"/>
          </a:p>
          <a:p>
            <a:pPr marL="0" indent="0"/>
            <a:r>
              <a:rPr lang="de-DE" b="1" dirty="0" err="1">
                <a:highlight>
                  <a:srgbClr val="FFFF00"/>
                </a:highlight>
              </a:rPr>
              <a:t>Idea</a:t>
            </a:r>
            <a:r>
              <a:rPr lang="de-DE" b="1" dirty="0">
                <a:highlight>
                  <a:srgbClr val="FFFF00"/>
                </a:highlight>
              </a:rPr>
              <a:t>: Maybe </a:t>
            </a:r>
            <a:r>
              <a:rPr lang="de-DE" b="1" dirty="0" err="1">
                <a:highlight>
                  <a:srgbClr val="FFFF00"/>
                </a:highlight>
              </a:rPr>
              <a:t>train</a:t>
            </a:r>
            <a:r>
              <a:rPr lang="de-DE" b="1" dirty="0">
                <a:highlight>
                  <a:srgbClr val="FFFF00"/>
                </a:highlight>
              </a:rPr>
              <a:t> also </a:t>
            </a:r>
            <a:r>
              <a:rPr lang="de-DE" b="1" dirty="0" err="1">
                <a:highlight>
                  <a:srgbClr val="FFFF00"/>
                </a:highlight>
              </a:rPr>
              <a:t>with</a:t>
            </a:r>
            <a:r>
              <a:rPr lang="de-DE" b="1" dirty="0">
                <a:highlight>
                  <a:srgbClr val="FFFF00"/>
                </a:highlight>
              </a:rPr>
              <a:t> </a:t>
            </a:r>
            <a:r>
              <a:rPr lang="de-DE" b="1" dirty="0" err="1">
                <a:highlight>
                  <a:srgbClr val="FFFF00"/>
                </a:highlight>
              </a:rPr>
              <a:t>object</a:t>
            </a:r>
            <a:r>
              <a:rPr lang="de-DE" b="1" dirty="0">
                <a:highlight>
                  <a:srgbClr val="FFFF00"/>
                </a:highlight>
              </a:rPr>
              <a:t> </a:t>
            </a:r>
            <a:r>
              <a:rPr lang="de-DE" b="1" dirty="0" err="1">
                <a:highlight>
                  <a:srgbClr val="FFFF00"/>
                </a:highlight>
              </a:rPr>
              <a:t>databases</a:t>
            </a:r>
            <a:r>
              <a:rPr lang="de-DE" b="1" dirty="0">
                <a:highlight>
                  <a:srgbClr val="FFFF00"/>
                </a:highlight>
              </a:rPr>
              <a:t> </a:t>
            </a:r>
            <a:r>
              <a:rPr lang="de-DE" b="1" dirty="0" err="1">
                <a:highlight>
                  <a:srgbClr val="FFFF00"/>
                </a:highlight>
              </a:rPr>
              <a:t>to</a:t>
            </a:r>
            <a:r>
              <a:rPr lang="de-DE" b="1" dirty="0">
                <a:highlight>
                  <a:srgbClr val="FFFF00"/>
                </a:highlight>
              </a:rPr>
              <a:t> </a:t>
            </a:r>
            <a:r>
              <a:rPr lang="de-DE" b="1" dirty="0" err="1">
                <a:highlight>
                  <a:srgbClr val="FFFF00"/>
                </a:highlight>
              </a:rPr>
              <a:t>retrieve</a:t>
            </a:r>
            <a:r>
              <a:rPr lang="de-DE" b="1" dirty="0">
                <a:highlight>
                  <a:srgbClr val="FFFF00"/>
                </a:highlight>
              </a:rPr>
              <a:t> </a:t>
            </a:r>
            <a:r>
              <a:rPr lang="de-DE" b="1" dirty="0" err="1">
                <a:highlight>
                  <a:srgbClr val="FFFF00"/>
                </a:highlight>
              </a:rPr>
              <a:t>better</a:t>
            </a:r>
            <a:r>
              <a:rPr lang="de-DE" b="1" dirty="0">
                <a:highlight>
                  <a:srgbClr val="FFFF00"/>
                </a:highlight>
              </a:rPr>
              <a:t> </a:t>
            </a:r>
            <a:r>
              <a:rPr lang="de-DE" b="1" dirty="0" err="1">
                <a:highlight>
                  <a:srgbClr val="FFFF00"/>
                </a:highlight>
              </a:rPr>
              <a:t>contours</a:t>
            </a:r>
            <a:endParaRPr lang="de-DE" b="1" dirty="0">
              <a:highlight>
                <a:srgbClr val="FFFF00"/>
              </a:highlight>
            </a:endParaRPr>
          </a:p>
          <a:p>
            <a:pPr marL="0" indent="0"/>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br>
              <a:rPr lang="en-US" dirty="0"/>
            </a:br>
            <a:r>
              <a:rPr lang="en-US" dirty="0"/>
              <a:t>2. </a:t>
            </a:r>
            <a:r>
              <a:rPr lang="en-US" dirty="0" err="1"/>
              <a:t>Superpixel</a:t>
            </a:r>
            <a:r>
              <a:rPr lang="en-US" dirty="0"/>
              <a:t> specific ones</a:t>
            </a:r>
          </a:p>
        </p:txBody>
      </p:sp>
      <p:sp>
        <p:nvSpPr>
          <p:cNvPr id="6" name="Content Placeholder 5"/>
          <p:cNvSpPr>
            <a:spLocks noGrp="1"/>
          </p:cNvSpPr>
          <p:nvPr>
            <p:ph idx="1"/>
          </p:nvPr>
        </p:nvSpPr>
        <p:spPr>
          <a:xfrm>
            <a:off x="251520" y="1412776"/>
            <a:ext cx="8712968" cy="4615159"/>
          </a:xfrm>
        </p:spPr>
        <p:txBody>
          <a:bodyPr/>
          <a:lstStyle/>
          <a:p>
            <a:r>
              <a:rPr lang="en-US" sz="1100" b="1" dirty="0"/>
              <a:t>BSDS500 [40].</a:t>
            </a:r>
            <a:r>
              <a:rPr lang="en-US" sz="1100" dirty="0"/>
              <a:t> The Berkeley Segmentation Dataset 500 (BSDS500) was the first to be used for </a:t>
            </a:r>
            <a:r>
              <a:rPr lang="en-US" sz="1100" dirty="0" err="1"/>
              <a:t>superpixel</a:t>
            </a:r>
            <a:r>
              <a:rPr lang="en-US" sz="1100" dirty="0"/>
              <a:t> algorithm evaluation. It contains 500 images and provides at least 5 high-quality ground truth segmentations per image. The images represent simple outdoor scenes, showing landscape, buildings, animals and humans, where foreground and background are usually easily identified. Nevertheless, natural scenes where segment boundaries are not clearly identifiable, contribute to the difficulty of the dataset.</a:t>
            </a:r>
          </a:p>
          <a:p>
            <a:r>
              <a:rPr lang="en-US" sz="1100" b="1" dirty="0"/>
              <a:t>SBD [41].</a:t>
            </a:r>
            <a:r>
              <a:rPr lang="en-US" sz="1100" dirty="0"/>
              <a:t> The Stanford Background Dataset (SBD) combines 715 images from several datasets. As result, the dataset contains images of varying size, quality and scenes. The images show outdoor scenes such as landscape, animals or street scenes. In contrast to the BSDS500 dataset the scenes tend to be more complex, often containing multiple foreground objects or scenes without clearly identifiable foreground.</a:t>
            </a:r>
          </a:p>
          <a:p>
            <a:r>
              <a:rPr lang="en-US" sz="1100" b="1" dirty="0"/>
              <a:t>NYUV2 [42].</a:t>
            </a:r>
            <a:r>
              <a:rPr lang="en-US" sz="1100" dirty="0"/>
              <a:t> The NYU Depth Dataset V2 (NYUV2) contains 1449 images including pre-processed depth. The provided ground truth is of lower quality compared to the BSDS500 dataset. The images show varying indoor scenes of private apartments and commercial accommodations which are often cluttered and badly lit.</a:t>
            </a:r>
          </a:p>
          <a:p>
            <a:r>
              <a:rPr lang="en-US" sz="1100" b="1" dirty="0"/>
              <a:t>SUNRGBD [43].</a:t>
            </a:r>
            <a:r>
              <a:rPr lang="en-US" sz="1100" dirty="0"/>
              <a:t> The Sun RGB-D dataset (SUNRGBD) contains 10335 images including pre-processed depth. The dataset combines images from the NYUV2 dataset and other datasets with newly acquired images. The images show cluttered indoor scenes with bad lighting taken from private apartments as well as commercial </a:t>
            </a:r>
            <a:r>
              <a:rPr lang="en-US" sz="1100" dirty="0" err="1"/>
              <a:t>accomodations</a:t>
            </a:r>
            <a:r>
              <a:rPr lang="en-US" sz="1100" dirty="0"/>
              <a:t>.</a:t>
            </a:r>
          </a:p>
          <a:p>
            <a:r>
              <a:rPr lang="en-US" sz="1100" b="1" dirty="0" err="1"/>
              <a:t>Fash</a:t>
            </a:r>
            <a:r>
              <a:rPr lang="en-US" sz="1100" b="1" dirty="0"/>
              <a:t> [44].</a:t>
            </a:r>
            <a:r>
              <a:rPr lang="en-US" sz="1100" dirty="0"/>
              <a:t> The Fashionista dataset (</a:t>
            </a:r>
            <a:r>
              <a:rPr lang="en-US" sz="1100" dirty="0" err="1"/>
              <a:t>Fash</a:t>
            </a:r>
            <a:r>
              <a:rPr lang="en-US" sz="1100" dirty="0"/>
              <a:t>) contains 685 images which have previously been used for clothes parsing. The images show the full body of fashion bloggers in front of various backgrounds. </a:t>
            </a:r>
          </a:p>
          <a:p>
            <a:r>
              <a:rPr lang="en-US" sz="1100" dirty="0"/>
              <a:t>Example images from these datasets can be found in Figure 1. Further information on image size and training/test split can be found in Table 2.</a:t>
            </a:r>
          </a:p>
          <a:p>
            <a:pPr marL="0" indent="0"/>
            <a:r>
              <a:rPr lang="de-DE" dirty="0"/>
              <a:t>http://davidstutz.de/projects/superpixel-benchmark/</a:t>
            </a:r>
          </a:p>
        </p:txBody>
      </p:sp>
    </p:spTree>
    <p:extLst>
      <p:ext uri="{BB962C8B-B14F-4D97-AF65-F5344CB8AC3E}">
        <p14:creationId xmlns:p14="http://schemas.microsoft.com/office/powerpoint/2010/main" val="378292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Superpixel Benchmarks</a:t>
            </a:r>
          </a:p>
        </p:txBody>
      </p:sp>
      <p:sp>
        <p:nvSpPr>
          <p:cNvPr id="6" name="Content Placeholder 5"/>
          <p:cNvSpPr>
            <a:spLocks noGrp="1"/>
          </p:cNvSpPr>
          <p:nvPr>
            <p:ph idx="1"/>
          </p:nvPr>
        </p:nvSpPr>
        <p:spPr>
          <a:xfrm>
            <a:off x="323891" y="1620000"/>
            <a:ext cx="8568589" cy="4479943"/>
          </a:xfrm>
        </p:spPr>
        <p:txBody>
          <a:bodyPr/>
          <a:lstStyle/>
          <a:p>
            <a:r>
              <a:rPr lang="en-US" dirty="0">
                <a:hlinkClick r:id="rId2"/>
              </a:rPr>
              <a:t>1. Stutz et. Al. (cited a lot for benchmarking the state of the art </a:t>
            </a:r>
            <a:r>
              <a:rPr lang="en-US" dirty="0" err="1">
                <a:hlinkClick r:id="rId2"/>
              </a:rPr>
              <a:t>superpixel</a:t>
            </a:r>
            <a:r>
              <a:rPr lang="en-US" dirty="0">
                <a:hlinkClick r:id="rId2"/>
              </a:rPr>
              <a:t>)</a:t>
            </a:r>
          </a:p>
          <a:p>
            <a:r>
              <a:rPr lang="en-US" dirty="0">
                <a:hlinkClick r:id="rId2"/>
              </a:rPr>
              <a:t>https://arxiv.org/abs/1612.01601</a:t>
            </a:r>
            <a:r>
              <a:rPr lang="en-US" dirty="0"/>
              <a:t>: </a:t>
            </a:r>
            <a:r>
              <a:rPr lang="en-US" sz="1800" dirty="0"/>
              <a:t>Average Miss Rate (AMR), Average </a:t>
            </a:r>
            <a:r>
              <a:rPr lang="en-US" sz="1800" dirty="0" err="1"/>
              <a:t>Undersegmentation</a:t>
            </a:r>
            <a:r>
              <a:rPr lang="en-US" sz="1800" dirty="0"/>
              <a:t> Error (AUE) and Average Unexplained Variation (AUV) </a:t>
            </a:r>
          </a:p>
          <a:p>
            <a:endParaRPr lang="en-US" dirty="0">
              <a:hlinkClick r:id="rId3">
                <a:extLst>
                  <a:ext uri="{A12FA001-AC4F-418D-AE19-62706E023703}">
                    <ahyp:hlinkClr xmlns:ahyp="http://schemas.microsoft.com/office/drawing/2018/hyperlinkcolor" val="tx"/>
                  </a:ext>
                </a:extLst>
              </a:hlinkClick>
            </a:endParaRPr>
          </a:p>
          <a:p>
            <a:r>
              <a:rPr lang="en-US" b="1" u="sng" dirty="0">
                <a:hlinkClick r:id="rId3">
                  <a:extLst>
                    <a:ext uri="{A12FA001-AC4F-418D-AE19-62706E023703}">
                      <ahyp:hlinkClr xmlns:ahyp="http://schemas.microsoft.com/office/drawing/2018/hyperlinkcolor" val="tx"/>
                    </a:ext>
                  </a:extLst>
                </a:hlinkClick>
              </a:rPr>
              <a:t>2.</a:t>
            </a:r>
            <a:r>
              <a:rPr lang="en-US" dirty="0">
                <a:hlinkClick r:id="rId3">
                  <a:extLst>
                    <a:ext uri="{A12FA001-AC4F-418D-AE19-62706E023703}">
                      <ahyp:hlinkClr xmlns:ahyp="http://schemas.microsoft.com/office/drawing/2018/hyperlinkcolor" val="tx"/>
                    </a:ext>
                  </a:extLst>
                </a:hlinkClick>
              </a:rPr>
              <a:t> https://pdfs.semanticscholar.org/9b60/9d135d68b814bbed0b5dad12e8f8955fdcd8.pdf</a:t>
            </a:r>
            <a:r>
              <a:rPr lang="en-US" dirty="0"/>
              <a:t>: Also for boundary recall</a:t>
            </a:r>
          </a:p>
          <a:p>
            <a:endParaRPr lang="en-US" dirty="0"/>
          </a:p>
        </p:txBody>
      </p:sp>
      <p:pic>
        <p:nvPicPr>
          <p:cNvPr id="5" name="Grafik 4">
            <a:extLst>
              <a:ext uri="{FF2B5EF4-FFF2-40B4-BE49-F238E27FC236}">
                <a16:creationId xmlns:a16="http://schemas.microsoft.com/office/drawing/2014/main" id="{288DC4C5-EF88-4DF6-A7B7-DB43D4208CB9}"/>
              </a:ext>
            </a:extLst>
          </p:cNvPr>
          <p:cNvPicPr>
            <a:picLocks noChangeAspect="1"/>
          </p:cNvPicPr>
          <p:nvPr/>
        </p:nvPicPr>
        <p:blipFill>
          <a:blip r:embed="rId4"/>
          <a:stretch>
            <a:fillRect/>
          </a:stretch>
        </p:blipFill>
        <p:spPr>
          <a:xfrm>
            <a:off x="5580112" y="2852936"/>
            <a:ext cx="3048000" cy="1933575"/>
          </a:xfrm>
          <a:prstGeom prst="rect">
            <a:avLst/>
          </a:prstGeom>
        </p:spPr>
      </p:pic>
    </p:spTree>
    <p:extLst>
      <p:ext uri="{BB962C8B-B14F-4D97-AF65-F5344CB8AC3E}">
        <p14:creationId xmlns:p14="http://schemas.microsoft.com/office/powerpoint/2010/main" val="294531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641FF-8EC7-49F3-8C75-340C871E40E3}"/>
              </a:ext>
            </a:extLst>
          </p:cNvPr>
          <p:cNvSpPr>
            <a:spLocks noGrp="1"/>
          </p:cNvSpPr>
          <p:nvPr>
            <p:ph type="title"/>
          </p:nvPr>
        </p:nvSpPr>
        <p:spPr/>
        <p:txBody>
          <a:bodyPr/>
          <a:lstStyle/>
          <a:p>
            <a:r>
              <a:rPr lang="de-DE" dirty="0"/>
              <a:t>Superpixel Benchmark</a:t>
            </a:r>
            <a:br>
              <a:rPr lang="de-DE" dirty="0"/>
            </a:br>
            <a:r>
              <a:rPr lang="de-DE" dirty="0"/>
              <a:t>Parameters</a:t>
            </a:r>
          </a:p>
        </p:txBody>
      </p:sp>
      <p:sp>
        <p:nvSpPr>
          <p:cNvPr id="3" name="Inhaltsplatzhalter 2">
            <a:extLst>
              <a:ext uri="{FF2B5EF4-FFF2-40B4-BE49-F238E27FC236}">
                <a16:creationId xmlns:a16="http://schemas.microsoft.com/office/drawing/2014/main" id="{7CFA6A7F-5A59-4D25-8ECB-DF5F387E021C}"/>
              </a:ext>
            </a:extLst>
          </p:cNvPr>
          <p:cNvSpPr>
            <a:spLocks noGrp="1"/>
          </p:cNvSpPr>
          <p:nvPr>
            <p:ph idx="1"/>
          </p:nvPr>
        </p:nvSpPr>
        <p:spPr>
          <a:xfrm>
            <a:off x="360000" y="1620000"/>
            <a:ext cx="8532480" cy="4479943"/>
          </a:xfrm>
        </p:spPr>
        <p:txBody>
          <a:bodyPr/>
          <a:lstStyle/>
          <a:p>
            <a:r>
              <a:rPr lang="de-DE" b="1" dirty="0"/>
              <a:t>Boundary Recall (</a:t>
            </a:r>
            <a:r>
              <a:rPr lang="de-DE" b="1" dirty="0" err="1"/>
              <a:t>Rec</a:t>
            </a:r>
            <a:r>
              <a:rPr lang="de-DE" b="1" dirty="0"/>
              <a:t>)</a:t>
            </a:r>
          </a:p>
          <a:p>
            <a:pPr marL="342900" indent="-342900">
              <a:buFont typeface="Arial" panose="020B0604020202020204" pitchFamily="34" charset="0"/>
              <a:buChar char="•"/>
            </a:pPr>
            <a:r>
              <a:rPr lang="en-US" dirty="0"/>
              <a:t>is the most commonly used metric to asses boundary adherence given ground truth</a:t>
            </a:r>
          </a:p>
          <a:p>
            <a:pPr marL="342900" indent="-342900">
              <a:buFont typeface="Arial" panose="020B0604020202020204" pitchFamily="34" charset="0"/>
              <a:buChar char="•"/>
            </a:pPr>
            <a:r>
              <a:rPr lang="en-US" dirty="0"/>
              <a:t>FN(G; S) be the number of false </a:t>
            </a:r>
            <a:r>
              <a:rPr lang="en-US" dirty="0" err="1"/>
              <a:t>nega</a:t>
            </a:r>
            <a:r>
              <a:rPr lang="de-DE" dirty="0" err="1"/>
              <a:t>tive</a:t>
            </a:r>
            <a:r>
              <a:rPr lang="de-DE" dirty="0"/>
              <a:t> </a:t>
            </a:r>
            <a:r>
              <a:rPr lang="de-DE" dirty="0" err="1"/>
              <a:t>boundary</a:t>
            </a:r>
            <a:r>
              <a:rPr lang="de-DE" dirty="0"/>
              <a:t> </a:t>
            </a:r>
            <a:r>
              <a:rPr lang="de-DE" dirty="0" err="1"/>
              <a:t>pixels</a:t>
            </a:r>
            <a:endParaRPr lang="de-DE" dirty="0"/>
          </a:p>
          <a:p>
            <a:pPr marL="342900" indent="-342900">
              <a:buFont typeface="Arial" panose="020B0604020202020204" pitchFamily="34" charset="0"/>
              <a:buChar char="•"/>
            </a:pPr>
            <a:r>
              <a:rPr lang="de-DE" dirty="0"/>
              <a:t>TP(G; S) </a:t>
            </a:r>
            <a:r>
              <a:rPr lang="de-DE" dirty="0" err="1"/>
              <a:t>be</a:t>
            </a:r>
            <a:r>
              <a:rPr lang="de-DE" dirty="0"/>
              <a:t> </a:t>
            </a:r>
            <a:r>
              <a:rPr lang="de-DE" dirty="0" err="1"/>
              <a:t>the</a:t>
            </a:r>
            <a:r>
              <a:rPr lang="de-DE" dirty="0"/>
              <a:t> </a:t>
            </a:r>
            <a:r>
              <a:rPr lang="de-DE" dirty="0" err="1"/>
              <a:t>number</a:t>
            </a:r>
            <a:r>
              <a:rPr lang="de-DE" dirty="0"/>
              <a:t> </a:t>
            </a:r>
            <a:r>
              <a:rPr lang="de-DE" dirty="0" err="1"/>
              <a:t>of</a:t>
            </a:r>
            <a:r>
              <a:rPr lang="de-DE" dirty="0"/>
              <a:t> </a:t>
            </a:r>
            <a:r>
              <a:rPr lang="de-DE" dirty="0" err="1"/>
              <a:t>true</a:t>
            </a:r>
            <a:r>
              <a:rPr lang="de-DE" dirty="0"/>
              <a:t> positive </a:t>
            </a:r>
            <a:r>
              <a:rPr lang="de-DE" dirty="0" err="1"/>
              <a:t>boundary</a:t>
            </a:r>
            <a:r>
              <a:rPr lang="de-DE" dirty="0"/>
              <a:t> </a:t>
            </a:r>
            <a:r>
              <a:rPr lang="de-DE" dirty="0" err="1"/>
              <a:t>pixels</a:t>
            </a:r>
            <a:endParaRPr lang="de-DE" dirty="0"/>
          </a:p>
          <a:p>
            <a:pPr marL="342900" indent="-342900">
              <a:buFont typeface="Arial" panose="020B0604020202020204" pitchFamily="34" charset="0"/>
              <a:buChar char="•"/>
            </a:pPr>
            <a:endParaRPr lang="de-DE" dirty="0"/>
          </a:p>
          <a:p>
            <a:pPr marL="342900" indent="-342900">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0601473-82D2-4F8D-84FA-EA859EEF0EC4}"/>
              </a:ext>
            </a:extLst>
          </p:cNvPr>
          <p:cNvPicPr>
            <a:picLocks noChangeAspect="1"/>
          </p:cNvPicPr>
          <p:nvPr/>
        </p:nvPicPr>
        <p:blipFill>
          <a:blip r:embed="rId2"/>
          <a:stretch>
            <a:fillRect/>
          </a:stretch>
        </p:blipFill>
        <p:spPr>
          <a:xfrm>
            <a:off x="255286" y="3967162"/>
            <a:ext cx="4886325" cy="1076325"/>
          </a:xfrm>
          <a:prstGeom prst="rect">
            <a:avLst/>
          </a:prstGeom>
        </p:spPr>
      </p:pic>
    </p:spTree>
    <p:extLst>
      <p:ext uri="{BB962C8B-B14F-4D97-AF65-F5344CB8AC3E}">
        <p14:creationId xmlns:p14="http://schemas.microsoft.com/office/powerpoint/2010/main" val="378486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641FF-8EC7-49F3-8C75-340C871E40E3}"/>
              </a:ext>
            </a:extLst>
          </p:cNvPr>
          <p:cNvSpPr>
            <a:spLocks noGrp="1"/>
          </p:cNvSpPr>
          <p:nvPr>
            <p:ph type="title"/>
          </p:nvPr>
        </p:nvSpPr>
        <p:spPr>
          <a:xfrm>
            <a:off x="358775" y="488950"/>
            <a:ext cx="6642117" cy="838200"/>
          </a:xfrm>
        </p:spPr>
        <p:txBody>
          <a:bodyPr/>
          <a:lstStyle/>
          <a:p>
            <a:r>
              <a:rPr lang="de-DE"/>
              <a:t>Superpixel Benchmark</a:t>
            </a:r>
            <a:br>
              <a:rPr lang="de-DE"/>
            </a:br>
            <a:r>
              <a:rPr lang="de-DE"/>
              <a:t>Parameters</a:t>
            </a:r>
            <a:endParaRPr lang="de-DE" dirty="0"/>
          </a:p>
        </p:txBody>
      </p:sp>
      <p:sp>
        <p:nvSpPr>
          <p:cNvPr id="3" name="Inhaltsplatzhalter 2">
            <a:extLst>
              <a:ext uri="{FF2B5EF4-FFF2-40B4-BE49-F238E27FC236}">
                <a16:creationId xmlns:a16="http://schemas.microsoft.com/office/drawing/2014/main" id="{7CFA6A7F-5A59-4D25-8ECB-DF5F387E021C}"/>
              </a:ext>
            </a:extLst>
          </p:cNvPr>
          <p:cNvSpPr>
            <a:spLocks noGrp="1"/>
          </p:cNvSpPr>
          <p:nvPr>
            <p:ph idx="1"/>
          </p:nvPr>
        </p:nvSpPr>
        <p:spPr>
          <a:xfrm>
            <a:off x="360000" y="1620000"/>
            <a:ext cx="8532480" cy="4479943"/>
          </a:xfrm>
        </p:spPr>
        <p:txBody>
          <a:bodyPr/>
          <a:lstStyle/>
          <a:p>
            <a:r>
              <a:rPr lang="de-DE" b="1"/>
              <a:t>Undersegmentation Error (UE)</a:t>
            </a:r>
          </a:p>
          <a:p>
            <a:pPr marL="342900" indent="-342900">
              <a:buFont typeface="Arial" panose="020B0604020202020204" pitchFamily="34" charset="0"/>
              <a:buChar char="•"/>
            </a:pPr>
            <a:r>
              <a:rPr lang="en-US"/>
              <a:t>Measures the “leakage" of superpixels with respect to G</a:t>
            </a:r>
          </a:p>
          <a:p>
            <a:pPr marL="342900" indent="-342900">
              <a:buFont typeface="Arial" panose="020B0604020202020204" pitchFamily="34" charset="0"/>
              <a:buChar char="•"/>
            </a:pPr>
            <a:r>
              <a:rPr lang="en-US"/>
              <a:t>Different approaches</a:t>
            </a:r>
          </a:p>
          <a:p>
            <a:pPr marL="342900" indent="-342900">
              <a:buFont typeface="Arial" panose="020B0604020202020204" pitchFamily="34" charset="0"/>
              <a:buChar char="•"/>
            </a:pPr>
            <a:r>
              <a:rPr lang="en-US"/>
              <a:t>Original (Levinshtein et al.) </a:t>
            </a:r>
            <a:endParaRPr lang="de-DE"/>
          </a:p>
          <a:p>
            <a:pPr marL="342900" indent="-342900">
              <a:buFont typeface="Arial" panose="020B0604020202020204" pitchFamily="34" charset="0"/>
              <a:buChar char="•"/>
            </a:pPr>
            <a:r>
              <a:rPr lang="de-DE"/>
              <a:t>Thresholded leakage (van den Bergh et al. and Neubert and Protzel)</a:t>
            </a:r>
          </a:p>
          <a:p>
            <a:pPr marL="342900" indent="-342900">
              <a:buFont typeface="Arial" panose="020B0604020202020204" pitchFamily="34" charset="0"/>
              <a:buChar char="•"/>
            </a:pPr>
            <a:endParaRPr lang="de-DE"/>
          </a:p>
          <a:p>
            <a:pPr marL="342900" indent="-342900">
              <a:buFont typeface="Arial" panose="020B0604020202020204" pitchFamily="34" charset="0"/>
              <a:buChar char="•"/>
            </a:pPr>
            <a:endParaRPr lang="de-DE"/>
          </a:p>
          <a:p>
            <a:pPr marL="342900" indent="-342900">
              <a:buFont typeface="Arial" panose="020B0604020202020204" pitchFamily="34" charset="0"/>
              <a:buChar char="•"/>
            </a:pPr>
            <a:endParaRPr lang="de-DE"/>
          </a:p>
          <a:p>
            <a:pPr marL="0" indent="0"/>
            <a:endParaRPr lang="de-DE" dirty="0"/>
          </a:p>
        </p:txBody>
      </p:sp>
      <p:pic>
        <p:nvPicPr>
          <p:cNvPr id="4" name="Grafik 3">
            <a:extLst>
              <a:ext uri="{FF2B5EF4-FFF2-40B4-BE49-F238E27FC236}">
                <a16:creationId xmlns:a16="http://schemas.microsoft.com/office/drawing/2014/main" id="{F64A7E93-110C-4507-BF9E-3117F6279D9D}"/>
              </a:ext>
            </a:extLst>
          </p:cNvPr>
          <p:cNvPicPr>
            <a:picLocks noChangeAspect="1"/>
          </p:cNvPicPr>
          <p:nvPr/>
        </p:nvPicPr>
        <p:blipFill>
          <a:blip r:embed="rId2"/>
          <a:stretch>
            <a:fillRect/>
          </a:stretch>
        </p:blipFill>
        <p:spPr>
          <a:xfrm>
            <a:off x="3923928" y="2852936"/>
            <a:ext cx="3506912" cy="669917"/>
          </a:xfrm>
          <a:prstGeom prst="rect">
            <a:avLst/>
          </a:prstGeom>
        </p:spPr>
      </p:pic>
      <p:pic>
        <p:nvPicPr>
          <p:cNvPr id="6" name="Grafik 5">
            <a:extLst>
              <a:ext uri="{FF2B5EF4-FFF2-40B4-BE49-F238E27FC236}">
                <a16:creationId xmlns:a16="http://schemas.microsoft.com/office/drawing/2014/main" id="{E202418C-E869-431D-AB9D-3E333B96B13F}"/>
              </a:ext>
            </a:extLst>
          </p:cNvPr>
          <p:cNvPicPr>
            <a:picLocks noChangeAspect="1"/>
          </p:cNvPicPr>
          <p:nvPr/>
        </p:nvPicPr>
        <p:blipFill>
          <a:blip r:embed="rId3"/>
          <a:stretch>
            <a:fillRect/>
          </a:stretch>
        </p:blipFill>
        <p:spPr>
          <a:xfrm>
            <a:off x="690190" y="3930952"/>
            <a:ext cx="5185781" cy="824837"/>
          </a:xfrm>
          <a:prstGeom prst="rect">
            <a:avLst/>
          </a:prstGeom>
        </p:spPr>
      </p:pic>
      <p:pic>
        <p:nvPicPr>
          <p:cNvPr id="7" name="Grafik 6">
            <a:extLst>
              <a:ext uri="{FF2B5EF4-FFF2-40B4-BE49-F238E27FC236}">
                <a16:creationId xmlns:a16="http://schemas.microsoft.com/office/drawing/2014/main" id="{D2645703-1CF8-430F-9C88-FF44DF1A8AC9}"/>
              </a:ext>
            </a:extLst>
          </p:cNvPr>
          <p:cNvPicPr>
            <a:picLocks noChangeAspect="1"/>
          </p:cNvPicPr>
          <p:nvPr/>
        </p:nvPicPr>
        <p:blipFill>
          <a:blip r:embed="rId4"/>
          <a:stretch>
            <a:fillRect/>
          </a:stretch>
        </p:blipFill>
        <p:spPr>
          <a:xfrm>
            <a:off x="827585" y="4945721"/>
            <a:ext cx="5904656" cy="854937"/>
          </a:xfrm>
          <a:prstGeom prst="rect">
            <a:avLst/>
          </a:prstGeom>
        </p:spPr>
      </p:pic>
    </p:spTree>
    <p:extLst>
      <p:ext uri="{BB962C8B-B14F-4D97-AF65-F5344CB8AC3E}">
        <p14:creationId xmlns:p14="http://schemas.microsoft.com/office/powerpoint/2010/main" val="155051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641FF-8EC7-49F3-8C75-340C871E40E3}"/>
              </a:ext>
            </a:extLst>
          </p:cNvPr>
          <p:cNvSpPr>
            <a:spLocks noGrp="1"/>
          </p:cNvSpPr>
          <p:nvPr>
            <p:ph type="title"/>
          </p:nvPr>
        </p:nvSpPr>
        <p:spPr>
          <a:xfrm>
            <a:off x="358775" y="488950"/>
            <a:ext cx="6642117" cy="838200"/>
          </a:xfrm>
        </p:spPr>
        <p:txBody>
          <a:bodyPr/>
          <a:lstStyle/>
          <a:p>
            <a:r>
              <a:rPr lang="de-DE"/>
              <a:t>Superpixel Benchmark</a:t>
            </a:r>
            <a:br>
              <a:rPr lang="de-DE"/>
            </a:br>
            <a:r>
              <a:rPr lang="de-DE"/>
              <a:t>Parameters</a:t>
            </a:r>
            <a:endParaRPr lang="de-DE" dirty="0"/>
          </a:p>
        </p:txBody>
      </p:sp>
      <p:sp>
        <p:nvSpPr>
          <p:cNvPr id="3" name="Inhaltsplatzhalter 2">
            <a:extLst>
              <a:ext uri="{FF2B5EF4-FFF2-40B4-BE49-F238E27FC236}">
                <a16:creationId xmlns:a16="http://schemas.microsoft.com/office/drawing/2014/main" id="{7CFA6A7F-5A59-4D25-8ECB-DF5F387E021C}"/>
              </a:ext>
            </a:extLst>
          </p:cNvPr>
          <p:cNvSpPr>
            <a:spLocks noGrp="1"/>
          </p:cNvSpPr>
          <p:nvPr>
            <p:ph idx="1"/>
          </p:nvPr>
        </p:nvSpPr>
        <p:spPr>
          <a:xfrm>
            <a:off x="360000" y="1620000"/>
            <a:ext cx="8532480" cy="4479943"/>
          </a:xfrm>
        </p:spPr>
        <p:txBody>
          <a:bodyPr/>
          <a:lstStyle/>
          <a:p>
            <a:r>
              <a:rPr lang="de-DE" b="1" dirty="0" err="1"/>
              <a:t>Explained</a:t>
            </a:r>
            <a:r>
              <a:rPr lang="de-DE" b="1" dirty="0"/>
              <a:t> Variation (EV)</a:t>
            </a:r>
          </a:p>
          <a:p>
            <a:pPr marL="342900" indent="-342900">
              <a:buFont typeface="Arial" panose="020B0604020202020204" pitchFamily="34" charset="0"/>
              <a:buChar char="•"/>
            </a:pPr>
            <a:r>
              <a:rPr lang="en-US" dirty="0" err="1"/>
              <a:t>quanties</a:t>
            </a:r>
            <a:r>
              <a:rPr lang="en-US" dirty="0"/>
              <a:t> the quality of a </a:t>
            </a:r>
            <a:r>
              <a:rPr lang="en-US" dirty="0" err="1"/>
              <a:t>superpixel</a:t>
            </a:r>
            <a:r>
              <a:rPr lang="en-US" dirty="0"/>
              <a:t> segmentation without relying on ground truth</a:t>
            </a:r>
          </a:p>
          <a:p>
            <a:pPr marL="342900" indent="-342900">
              <a:buFont typeface="Arial" panose="020B0604020202020204" pitchFamily="34" charset="0"/>
              <a:buChar char="•"/>
            </a:pPr>
            <a:r>
              <a:rPr lang="en-US" dirty="0"/>
              <a:t>µ (</a:t>
            </a:r>
            <a:r>
              <a:rPr lang="en-US" dirty="0" err="1"/>
              <a:t>Sj</a:t>
            </a:r>
            <a:r>
              <a:rPr lang="en-US" dirty="0"/>
              <a:t>) and µ(I) are the mean color of </a:t>
            </a:r>
            <a:r>
              <a:rPr lang="en-US" dirty="0" err="1"/>
              <a:t>superpixel</a:t>
            </a:r>
            <a:r>
              <a:rPr lang="en-US" dirty="0"/>
              <a:t> </a:t>
            </a:r>
            <a:r>
              <a:rPr lang="en-US" dirty="0" err="1"/>
              <a:t>Sj</a:t>
            </a:r>
            <a:r>
              <a:rPr lang="en-US" dirty="0"/>
              <a:t> and the image I</a:t>
            </a:r>
          </a:p>
          <a:p>
            <a:pPr marL="342900" indent="-342900">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D5CF309-FDD3-4117-89A9-4473A49A5EE3}"/>
              </a:ext>
            </a:extLst>
          </p:cNvPr>
          <p:cNvPicPr>
            <a:picLocks noChangeAspect="1"/>
          </p:cNvPicPr>
          <p:nvPr/>
        </p:nvPicPr>
        <p:blipFill>
          <a:blip r:embed="rId2"/>
          <a:stretch>
            <a:fillRect/>
          </a:stretch>
        </p:blipFill>
        <p:spPr>
          <a:xfrm>
            <a:off x="394071" y="3717032"/>
            <a:ext cx="4714875" cy="1095375"/>
          </a:xfrm>
          <a:prstGeom prst="rect">
            <a:avLst/>
          </a:prstGeom>
        </p:spPr>
      </p:pic>
    </p:spTree>
    <p:extLst>
      <p:ext uri="{BB962C8B-B14F-4D97-AF65-F5344CB8AC3E}">
        <p14:creationId xmlns:p14="http://schemas.microsoft.com/office/powerpoint/2010/main" val="281589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641FF-8EC7-49F3-8C75-340C871E40E3}"/>
              </a:ext>
            </a:extLst>
          </p:cNvPr>
          <p:cNvSpPr>
            <a:spLocks noGrp="1"/>
          </p:cNvSpPr>
          <p:nvPr>
            <p:ph type="title"/>
          </p:nvPr>
        </p:nvSpPr>
        <p:spPr>
          <a:xfrm>
            <a:off x="358775" y="488950"/>
            <a:ext cx="6642117" cy="838200"/>
          </a:xfrm>
        </p:spPr>
        <p:txBody>
          <a:bodyPr/>
          <a:lstStyle/>
          <a:p>
            <a:r>
              <a:rPr lang="de-DE"/>
              <a:t>Superpixel Benchmark</a:t>
            </a:r>
            <a:br>
              <a:rPr lang="de-DE"/>
            </a:br>
            <a:r>
              <a:rPr lang="de-DE"/>
              <a:t>Parameters</a:t>
            </a:r>
            <a:endParaRPr lang="de-DE" dirty="0"/>
          </a:p>
        </p:txBody>
      </p:sp>
      <p:sp>
        <p:nvSpPr>
          <p:cNvPr id="3" name="Inhaltsplatzhalter 2">
            <a:extLst>
              <a:ext uri="{FF2B5EF4-FFF2-40B4-BE49-F238E27FC236}">
                <a16:creationId xmlns:a16="http://schemas.microsoft.com/office/drawing/2014/main" id="{7CFA6A7F-5A59-4D25-8ECB-DF5F387E021C}"/>
              </a:ext>
            </a:extLst>
          </p:cNvPr>
          <p:cNvSpPr>
            <a:spLocks noGrp="1"/>
          </p:cNvSpPr>
          <p:nvPr>
            <p:ph idx="1"/>
          </p:nvPr>
        </p:nvSpPr>
        <p:spPr>
          <a:xfrm>
            <a:off x="360000" y="1620000"/>
            <a:ext cx="8532480" cy="4479943"/>
          </a:xfrm>
        </p:spPr>
        <p:txBody>
          <a:bodyPr/>
          <a:lstStyle/>
          <a:p>
            <a:r>
              <a:rPr lang="de-DE" b="1" dirty="0"/>
              <a:t>Compactness (CO)</a:t>
            </a:r>
          </a:p>
          <a:p>
            <a:pPr marL="342900" indent="-342900">
              <a:buFont typeface="Arial" panose="020B0604020202020204" pitchFamily="34" charset="0"/>
              <a:buChar char="•"/>
            </a:pPr>
            <a:r>
              <a:rPr lang="en-US" dirty="0"/>
              <a:t>compares the area A(</a:t>
            </a:r>
            <a:r>
              <a:rPr lang="en-US" dirty="0" err="1"/>
              <a:t>Sj</a:t>
            </a:r>
            <a:r>
              <a:rPr lang="en-US" dirty="0"/>
              <a:t>) of each </a:t>
            </a:r>
            <a:r>
              <a:rPr lang="en-US" dirty="0" err="1"/>
              <a:t>superpixel</a:t>
            </a:r>
            <a:r>
              <a:rPr lang="en-US" dirty="0"/>
              <a:t> </a:t>
            </a:r>
            <a:r>
              <a:rPr lang="en-US" dirty="0" err="1"/>
              <a:t>Sj</a:t>
            </a:r>
            <a:r>
              <a:rPr lang="en-US" dirty="0"/>
              <a:t> with the area of a circle (the most compact 2-dimensional shape) with same perimeter P(</a:t>
            </a:r>
            <a:r>
              <a:rPr lang="en-US" dirty="0" err="1"/>
              <a:t>Sj</a:t>
            </a:r>
            <a:r>
              <a:rPr lang="en-US" dirty="0"/>
              <a:t> ), i.e. higher is better.</a:t>
            </a:r>
            <a:endParaRPr lang="de-DE" dirty="0"/>
          </a:p>
        </p:txBody>
      </p:sp>
      <p:pic>
        <p:nvPicPr>
          <p:cNvPr id="4" name="Grafik 3">
            <a:extLst>
              <a:ext uri="{FF2B5EF4-FFF2-40B4-BE49-F238E27FC236}">
                <a16:creationId xmlns:a16="http://schemas.microsoft.com/office/drawing/2014/main" id="{1BBEF5A6-48A0-4229-A6C3-217267E4A7C5}"/>
              </a:ext>
            </a:extLst>
          </p:cNvPr>
          <p:cNvPicPr>
            <a:picLocks noChangeAspect="1"/>
          </p:cNvPicPr>
          <p:nvPr/>
        </p:nvPicPr>
        <p:blipFill>
          <a:blip r:embed="rId2"/>
          <a:stretch>
            <a:fillRect/>
          </a:stretch>
        </p:blipFill>
        <p:spPr>
          <a:xfrm>
            <a:off x="467544" y="3501008"/>
            <a:ext cx="4371975" cy="962025"/>
          </a:xfrm>
          <a:prstGeom prst="rect">
            <a:avLst/>
          </a:prstGeom>
        </p:spPr>
      </p:pic>
    </p:spTree>
    <p:extLst>
      <p:ext uri="{BB962C8B-B14F-4D97-AF65-F5344CB8AC3E}">
        <p14:creationId xmlns:p14="http://schemas.microsoft.com/office/powerpoint/2010/main" val="3065645196"/>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1108</Words>
  <Application>Microsoft Office PowerPoint</Application>
  <PresentationFormat>Bildschirmpräsentation (4:3)</PresentationFormat>
  <Paragraphs>100</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Bitstream Charter</vt:lpstr>
      <vt:lpstr>Cambria Math</vt:lpstr>
      <vt:lpstr>Stafford</vt:lpstr>
      <vt:lpstr>Wingdings</vt:lpstr>
      <vt:lpstr>Präsentationsvorlage_BWL9</vt:lpstr>
      <vt:lpstr>Deeplearning Lab: General information on superpixel algorithms</vt:lpstr>
      <vt:lpstr>Classification of superpixel algorithms</vt:lpstr>
      <vt:lpstr>Databases 1. General</vt:lpstr>
      <vt:lpstr>Databases 2. Superpixel specific ones</vt:lpstr>
      <vt:lpstr>Superpixel Benchmarks</vt:lpstr>
      <vt:lpstr>Superpixel Benchmark Parameters</vt:lpstr>
      <vt:lpstr>Superpixel Benchmark Parameters</vt:lpstr>
      <vt:lpstr>Superpixel Benchmark Parameters</vt:lpstr>
      <vt:lpstr>Superpixel Benchmark Parameters</vt:lpstr>
      <vt:lpstr>Comparision results Stutz et al.</vt:lpstr>
      <vt:lpstr>s1 SLIC- Simple linear iterative clustering </vt:lpstr>
      <vt:lpstr>s1 SLIC- Simple linear iterative clustering </vt:lpstr>
      <vt:lpstr>s1 SLIC- Simple linear iterative clustering </vt:lpstr>
      <vt:lpstr>s2 Learning Superpixels With segmentation aware infinity loss </vt:lpstr>
      <vt:lpstr>Edge Adaptive Seeding for Superpixel 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Jan Dörsam</cp:lastModifiedBy>
  <cp:revision>70</cp:revision>
  <dcterms:created xsi:type="dcterms:W3CDTF">2009-12-23T09:42:00Z</dcterms:created>
  <dcterms:modified xsi:type="dcterms:W3CDTF">2019-11-16T14:06:44Z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