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6" autoAdjust="0"/>
    <p:restoredTop sz="91242" autoAdjust="0"/>
  </p:normalViewPr>
  <p:slideViewPr>
    <p:cSldViewPr snapToObjects="1">
      <p:cViewPr varScale="1">
        <p:scale>
          <a:sx n="94" d="100"/>
          <a:sy n="94" d="100"/>
        </p:scale>
        <p:origin x="1880" y="184"/>
      </p:cViewPr>
      <p:guideLst>
        <p:guide orient="horz" pos="2159"/>
        <p:guide pos="2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3. November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3. November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03.11.19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03.11.19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6642117" cy="944562"/>
          </a:xfrm>
        </p:spPr>
        <p:txBody>
          <a:bodyPr/>
          <a:lstStyle/>
          <a:p>
            <a:r>
              <a:rPr lang="en-US" altLang="de-DE" dirty="0"/>
              <a:t>Weekly Topic: Grasb the idea of s.o.t.a literature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Deeplearning Lab: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3021965"/>
            <a:ext cx="4284980" cy="292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05" y="3082290"/>
            <a:ext cx="4342130" cy="28073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m2_1 Unsupervised Learning of Depth and Ego-Motion from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Superpixel Benchmarks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94A86B1-35EB-1D4F-86BD-543CF62C8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75" y="2841176"/>
            <a:ext cx="2920980" cy="2920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3CCCEE2-048B-E042-9215-1DCDC72685DB}"/>
                  </a:ext>
                </a:extLst>
              </p:cNvPr>
              <p:cNvSpPr txBox="1"/>
              <p:nvPr/>
            </p:nvSpPr>
            <p:spPr>
              <a:xfrm>
                <a:off x="179512" y="1628800"/>
                <a:ext cx="48910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Clustering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color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proximity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5D </a:t>
                </a:r>
                <a:r>
                  <a:rPr lang="de-DE" dirty="0" err="1"/>
                  <a:t>space</a:t>
                </a:r>
                <a:r>
                  <a:rPr lang="de-DE" dirty="0"/>
                  <a:t> [</a:t>
                </a:r>
                <a:r>
                  <a:rPr lang="de-DE" dirty="0" err="1"/>
                  <a:t>l,a,b,x,y</a:t>
                </a:r>
                <a:r>
                  <a:rPr lang="de-DE" dirty="0"/>
                  <a:t>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[</a:t>
                </a:r>
                <a:r>
                  <a:rPr lang="de-DE" dirty="0" err="1"/>
                  <a:t>x,y</a:t>
                </a:r>
                <a:r>
                  <a:rPr lang="de-DE" dirty="0"/>
                  <a:t>]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𝐶𝑜𝑜𝑟𝑑𝑖𝑛𝑎𝑡𝑒𝑠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𝑖𝑚𝑎𝑔𝑒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𝑝𝑙𝑎𝑛𝑒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[</a:t>
                </a:r>
                <a:r>
                  <a:rPr lang="de-DE" dirty="0" err="1"/>
                  <a:t>l,a,b</a:t>
                </a:r>
                <a:r>
                  <a:rPr lang="de-DE" dirty="0"/>
                  <a:t>]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Color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CIELAB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space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3CCCEE2-048B-E042-9215-1DCDC7268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28800"/>
                <a:ext cx="4891083" cy="1200329"/>
              </a:xfrm>
              <a:prstGeom prst="rect">
                <a:avLst/>
              </a:prstGeom>
              <a:blipFill>
                <a:blip r:embed="rId3"/>
                <a:stretch>
                  <a:fillRect l="-777" t="-1042" b="-5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E3AD3ED1-2677-DB44-83A4-840528317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8" y="3130779"/>
            <a:ext cx="3028128" cy="253046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CFEB8E-A0A0-4F41-9861-FC4A3040A9BA}"/>
              </a:ext>
            </a:extLst>
          </p:cNvPr>
          <p:cNvSpPr txBox="1"/>
          <p:nvPr/>
        </p:nvSpPr>
        <p:spPr>
          <a:xfrm>
            <a:off x="890598" y="570128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https://www.researchgate.net/figure/</a:t>
            </a:r>
          </a:p>
          <a:p>
            <a:r>
              <a:rPr lang="de-DE" sz="700" dirty="0"/>
              <a:t>A-digital-image-is-a-2D-array-of-pixels</a:t>
            </a:r>
          </a:p>
          <a:p>
            <a:r>
              <a:rPr lang="de-DE" sz="700" dirty="0"/>
              <a:t>-Each-pixel-is-characterised-by-its-x-y_fig1_221918148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2A35C09-D8CE-DB46-8850-DE654BC4212D}"/>
              </a:ext>
            </a:extLst>
          </p:cNvPr>
          <p:cNvSpPr txBox="1"/>
          <p:nvPr/>
        </p:nvSpPr>
        <p:spPr>
          <a:xfrm>
            <a:off x="5338768" y="5809010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</a:t>
            </a:r>
            <a:r>
              <a:rPr lang="de-DE" sz="700" dirty="0" err="1"/>
              <a:t>www.heise.de</a:t>
            </a:r>
            <a:r>
              <a:rPr lang="de-DE" sz="700" dirty="0"/>
              <a:t>/ct/</a:t>
            </a:r>
            <a:r>
              <a:rPr lang="de-DE" sz="700" dirty="0" err="1"/>
              <a:t>imgs</a:t>
            </a:r>
            <a:r>
              <a:rPr lang="de-DE" sz="700" dirty="0"/>
              <a:t>/04/1/4/8/7/2/5/1/Lab-Farbraum-ead9d79b2a394144.jpeg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5AEDFED-5DEE-DD4D-B2E3-53B949D36D31}"/>
              </a:ext>
            </a:extLst>
          </p:cNvPr>
          <p:cNvSpPr/>
          <p:nvPr/>
        </p:nvSpPr>
        <p:spPr>
          <a:xfrm>
            <a:off x="6202864" y="5532111"/>
            <a:ext cx="549750" cy="216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black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5E8AF95-CAAF-E247-B3F3-037B3AAD1EAF}"/>
              </a:ext>
            </a:extLst>
          </p:cNvPr>
          <p:cNvSpPr/>
          <p:nvPr/>
        </p:nvSpPr>
        <p:spPr>
          <a:xfrm>
            <a:off x="6202864" y="2941835"/>
            <a:ext cx="608601" cy="15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white</a:t>
            </a:r>
            <a:endParaRPr lang="de-DE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B0E7A2F-66B9-6748-92E2-D438C51DA3C2}"/>
                  </a:ext>
                </a:extLst>
              </p:cNvPr>
              <p:cNvSpPr txBox="1"/>
              <p:nvPr/>
            </p:nvSpPr>
            <p:spPr>
              <a:xfrm>
                <a:off x="7236296" y="3023104"/>
                <a:ext cx="1695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de-DE" dirty="0"/>
                  <a:t> Brightness</a:t>
                </a: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B0E7A2F-66B9-6748-92E2-D438C51D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023104"/>
                <a:ext cx="1695721" cy="369332"/>
              </a:xfrm>
              <a:prstGeom prst="rect">
                <a:avLst/>
              </a:prstGeom>
              <a:blipFill>
                <a:blip r:embed="rId5"/>
                <a:stretch>
                  <a:fillRect l="-2985" t="-6667" r="-2239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03CCC09-5DF5-1145-A743-72B7C2D7A9E3}"/>
                  </a:ext>
                </a:extLst>
              </p:cNvPr>
              <p:cNvSpPr txBox="1"/>
              <p:nvPr/>
            </p:nvSpPr>
            <p:spPr>
              <a:xfrm>
                <a:off x="179512" y="1484784"/>
                <a:ext cx="51603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 err="1"/>
                  <a:t>Algorithm</a:t>
                </a:r>
                <a:r>
                  <a:rPr lang="de-DE" b="1" dirty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𝑆𝑢𝑝𝑒𝑟𝑝𝑖𝑥𝑒𝑙𝑠</m:t>
                    </m:r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de-DE" dirty="0">
                    <a:ea typeface="Cambria Math" panose="02040503050406030204" pitchFamily="18" charset="0"/>
                  </a:rPr>
                  <a:t>K </a:t>
                </a:r>
                <a:r>
                  <a:rPr lang="de-DE" dirty="0" err="1">
                    <a:ea typeface="Cambria Math" panose="02040503050406030204" pitchFamily="18" charset="0"/>
                  </a:rPr>
                  <a:t>cluster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centers</a:t>
                </a:r>
                <a:r>
                  <a:rPr lang="de-DE" dirty="0">
                    <a:ea typeface="Cambria Math" panose="02040503050406030204" pitchFamily="18" charset="0"/>
                  </a:rPr>
                  <a:t> in </a:t>
                </a:r>
                <a:r>
                  <a:rPr lang="de-DE" dirty="0" err="1">
                    <a:ea typeface="Cambria Math" panose="02040503050406030204" pitchFamily="18" charset="0"/>
                  </a:rPr>
                  <a:t>grid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intervall</a:t>
                </a:r>
                <a:r>
                  <a:rPr lang="de-DE" dirty="0">
                    <a:ea typeface="Cambria Math" panose="02040503050406030204" pitchFamily="18" charset="0"/>
                  </a:rPr>
                  <a:t> S </a:t>
                </a:r>
                <a:r>
                  <a:rPr lang="de-DE" dirty="0" err="1">
                    <a:ea typeface="Cambria Math" panose="02040503050406030204" pitchFamily="18" charset="0"/>
                  </a:rPr>
                  <a:t>are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placed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03CCC09-5DF5-1145-A743-72B7C2D7A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84784"/>
                <a:ext cx="5160387" cy="923330"/>
              </a:xfrm>
              <a:prstGeom prst="rect">
                <a:avLst/>
              </a:prstGeom>
              <a:blipFill>
                <a:blip r:embed="rId2"/>
                <a:stretch>
                  <a:fillRect l="-737" t="-2703" b="-8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43DB4424-8DFF-2B46-8D73-DF4A7587E7F8}"/>
                  </a:ext>
                </a:extLst>
              </p:cNvPr>
              <p:cNvSpPr txBox="1"/>
              <p:nvPr/>
            </p:nvSpPr>
            <p:spPr>
              <a:xfrm>
                <a:off x="249180" y="2619769"/>
                <a:ext cx="3912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43DB4424-8DFF-2B46-8D73-DF4A7587E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0" y="2619769"/>
                <a:ext cx="391228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C946DD8E-5C0C-2E4F-B812-CA0F32FF2FEF}"/>
                  </a:ext>
                </a:extLst>
              </p:cNvPr>
              <p:cNvSpPr txBox="1"/>
              <p:nvPr/>
            </p:nvSpPr>
            <p:spPr>
              <a:xfrm>
                <a:off x="258449" y="2989101"/>
                <a:ext cx="3241721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ra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𝑃𝑖𝑥𝑒𝑙𝑠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C946DD8E-5C0C-2E4F-B812-CA0F32FF2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49" y="2989101"/>
                <a:ext cx="3241721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D665998A-26CF-BE4A-B97A-FAE8D91C0DD3}"/>
                  </a:ext>
                </a:extLst>
              </p:cNvPr>
              <p:cNvSpPr txBox="1"/>
              <p:nvPr/>
            </p:nvSpPr>
            <p:spPr>
              <a:xfrm>
                <a:off x="178081" y="4256201"/>
                <a:ext cx="51262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>
                    <a:ea typeface="Cambria Math" panose="02040503050406030204" pitchFamily="18" charset="0"/>
                  </a:rPr>
                  <a:t>3. 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lowest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gradient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</a:t>
                </a:r>
                <a:r>
                  <a:rPr lang="de-DE" b="0" dirty="0" err="1">
                    <a:ea typeface="Cambria Math" panose="02040503050406030204" pitchFamily="18" charset="0"/>
                  </a:rPr>
                  <a:t>ositions</a:t>
                </a:r>
                <a:r>
                  <a:rPr lang="de-DE" b="0" dirty="0">
                    <a:ea typeface="Cambria Math" panose="02040503050406030204" pitchFamily="18" charset="0"/>
                  </a:rPr>
                  <a:t> in 3x3  </a:t>
                </a:r>
              </a:p>
              <a:p>
                <a:r>
                  <a:rPr lang="de-DE" dirty="0" err="1">
                    <a:ea typeface="Cambria Math" panose="02040503050406030204" pitchFamily="18" charset="0"/>
                  </a:rPr>
                  <a:t>neighborhood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D665998A-26CF-BE4A-B97A-FAE8D91C0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1" y="4256201"/>
                <a:ext cx="5126212" cy="646331"/>
              </a:xfrm>
              <a:prstGeom prst="rect">
                <a:avLst/>
              </a:prstGeom>
              <a:blipFill>
                <a:blip r:embed="rId5"/>
                <a:stretch>
                  <a:fillRect l="-741" t="-1923" b="-13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CF8AA26-7B8F-CE4D-BECA-AB1716888B81}"/>
                  </a:ext>
                </a:extLst>
              </p:cNvPr>
              <p:cNvSpPr txBox="1"/>
              <p:nvPr/>
            </p:nvSpPr>
            <p:spPr>
              <a:xfrm>
                <a:off x="103548" y="5322966"/>
                <a:ext cx="7034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CF8AA26-7B8F-CE4D-BECA-AB171688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8" y="5322966"/>
                <a:ext cx="7034170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Grafik 45">
            <a:extLst>
              <a:ext uri="{FF2B5EF4-FFF2-40B4-BE49-F238E27FC236}">
                <a16:creationId xmlns:a16="http://schemas.microsoft.com/office/drawing/2014/main" id="{DD0E581C-53A9-334A-B207-96FDA6957A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88" y="1621769"/>
            <a:ext cx="2424142" cy="2432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F3DC2504-B7CE-7D42-BD98-B7089C97B485}"/>
                  </a:ext>
                </a:extLst>
              </p:cNvPr>
              <p:cNvSpPr txBox="1"/>
              <p:nvPr/>
            </p:nvSpPr>
            <p:spPr>
              <a:xfrm>
                <a:off x="5304293" y="3582425"/>
                <a:ext cx="522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F3DC2504-B7CE-7D42-BD98-B7089C97B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93" y="3582425"/>
                <a:ext cx="52245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2557AEF-5320-B948-A0D7-E23B1A7C354C}"/>
              </a:ext>
            </a:extLst>
          </p:cNvPr>
          <p:cNvCxnSpPr>
            <a:cxnSpLocks/>
          </p:cNvCxnSpPr>
          <p:nvPr/>
        </p:nvCxnSpPr>
        <p:spPr>
          <a:xfrm flipV="1">
            <a:off x="5768839" y="3109845"/>
            <a:ext cx="531353" cy="49219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C808EB3-04E7-0844-A88F-40281DD00F4B}"/>
              </a:ext>
            </a:extLst>
          </p:cNvPr>
          <p:cNvCxnSpPr>
            <a:cxnSpLocks/>
          </p:cNvCxnSpPr>
          <p:nvPr/>
        </p:nvCxnSpPr>
        <p:spPr>
          <a:xfrm>
            <a:off x="6845712" y="1857916"/>
            <a:ext cx="750624" cy="0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5C57B549-5A96-8E43-9E2B-620D7989B2C1}"/>
              </a:ext>
            </a:extLst>
          </p:cNvPr>
          <p:cNvSpPr txBox="1"/>
          <p:nvPr/>
        </p:nvSpPr>
        <p:spPr>
          <a:xfrm>
            <a:off x="7000892" y="1372724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C00000"/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2A3C39C-724E-2646-8E6B-01168C6792B4}"/>
                  </a:ext>
                </a:extLst>
              </p:cNvPr>
              <p:cNvSpPr txBox="1"/>
              <p:nvPr/>
            </p:nvSpPr>
            <p:spPr>
              <a:xfrm>
                <a:off x="6060650" y="2329238"/>
                <a:ext cx="5242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2A3C39C-724E-2646-8E6B-01168C679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650" y="2329238"/>
                <a:ext cx="5242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feld 54">
            <a:extLst>
              <a:ext uri="{FF2B5EF4-FFF2-40B4-BE49-F238E27FC236}">
                <a16:creationId xmlns:a16="http://schemas.microsoft.com/office/drawing/2014/main" id="{4BEBC45B-F99A-5642-AB97-0A0DA539E1B5}"/>
              </a:ext>
            </a:extLst>
          </p:cNvPr>
          <p:cNvSpPr txBox="1"/>
          <p:nvPr/>
        </p:nvSpPr>
        <p:spPr>
          <a:xfrm>
            <a:off x="6324033" y="411834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= 256x256p</a:t>
            </a:r>
          </a:p>
        </p:txBody>
      </p:sp>
    </p:spTree>
    <p:extLst>
      <p:ext uri="{BB962C8B-B14F-4D97-AF65-F5344CB8AC3E}">
        <p14:creationId xmlns:p14="http://schemas.microsoft.com/office/powerpoint/2010/main" val="43433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31DEF4C-3750-864C-A846-8AD1C58FE497}"/>
                  </a:ext>
                </a:extLst>
              </p:cNvPr>
              <p:cNvSpPr txBox="1"/>
              <p:nvPr/>
            </p:nvSpPr>
            <p:spPr>
              <a:xfrm>
                <a:off x="179512" y="1528131"/>
                <a:ext cx="4953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Associate</a:t>
                </a:r>
                <a:r>
                  <a:rPr lang="de-DE" dirty="0"/>
                  <a:t>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nearest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superpixel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31DEF4C-3750-864C-A846-8AD1C58F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28131"/>
                <a:ext cx="4953023" cy="369332"/>
              </a:xfrm>
              <a:prstGeom prst="rect">
                <a:avLst/>
              </a:prstGeom>
              <a:blipFill>
                <a:blip r:embed="rId2"/>
                <a:stretch>
                  <a:fillRect l="-767" t="-6897" b="-241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>
            <a:extLst>
              <a:ext uri="{FF2B5EF4-FFF2-40B4-BE49-F238E27FC236}">
                <a16:creationId xmlns:a16="http://schemas.microsoft.com/office/drawing/2014/main" id="{845BD36C-05CE-EC4F-A482-561CD974F628}"/>
              </a:ext>
            </a:extLst>
          </p:cNvPr>
          <p:cNvSpPr txBox="1"/>
          <p:nvPr/>
        </p:nvSpPr>
        <p:spPr>
          <a:xfrm>
            <a:off x="487725" y="1893441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Search </a:t>
            </a:r>
            <a:r>
              <a:rPr lang="de-DE" dirty="0" err="1"/>
              <a:t>area</a:t>
            </a:r>
            <a:r>
              <a:rPr lang="de-DE" dirty="0"/>
              <a:t>: 2S x 2S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ABEC815D-D439-D448-8E67-D508AE06D99A}"/>
                  </a:ext>
                </a:extLst>
              </p:cNvPr>
              <p:cNvSpPr txBox="1"/>
              <p:nvPr/>
            </p:nvSpPr>
            <p:spPr>
              <a:xfrm>
                <a:off x="179512" y="2384257"/>
                <a:ext cx="4644990" cy="70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𝑙𝑎𝑏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ABEC815D-D439-D448-8E67-D508AE06D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384257"/>
                <a:ext cx="4644990" cy="704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3E615D9-1387-D04F-9651-42A6F49D39FE}"/>
                  </a:ext>
                </a:extLst>
              </p:cNvPr>
              <p:cNvSpPr txBox="1"/>
              <p:nvPr/>
            </p:nvSpPr>
            <p:spPr>
              <a:xfrm>
                <a:off x="4921188" y="2341169"/>
                <a:ext cx="4159408" cy="727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3E615D9-1387-D04F-9651-42A6F49D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188" y="2341169"/>
                <a:ext cx="4159408" cy="727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DCFC56-F633-9947-B750-5FA44F840C3A}"/>
                  </a:ext>
                </a:extLst>
              </p:cNvPr>
              <p:cNvSpPr txBox="1"/>
              <p:nvPr/>
            </p:nvSpPr>
            <p:spPr>
              <a:xfrm>
                <a:off x="239404" y="2955295"/>
                <a:ext cx="5256311" cy="740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𝑙𝑎𝑏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, 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1, 20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de-DE" b="0" dirty="0"/>
                  <a:t> compactness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DCFC56-F633-9947-B750-5FA44F840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04" y="2955295"/>
                <a:ext cx="5256311" cy="740267"/>
              </a:xfrm>
              <a:prstGeom prst="rect">
                <a:avLst/>
              </a:prstGeom>
              <a:blipFill>
                <a:blip r:embed="rId5"/>
                <a:stretch>
                  <a:fillRect r="-7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2ABF42A2-7C0E-0041-8AF9-F1D3F8298B98}"/>
                  </a:ext>
                </a:extLst>
              </p:cNvPr>
              <p:cNvSpPr/>
              <p:nvPr/>
            </p:nvSpPr>
            <p:spPr>
              <a:xfrm>
                <a:off x="179512" y="3519365"/>
                <a:ext cx="71287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/>
                  <a:t>5. 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alculate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new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averaging</a:t>
                </a:r>
                <a:r>
                  <a:rPr lang="de-DE" dirty="0"/>
                  <a:t> all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r>
                  <a:rPr lang="de-DE" dirty="0"/>
                  <a:t>  </a:t>
                </a:r>
              </a:p>
            </p:txBody>
          </p:sp>
        </mc:Choice>
        <mc:Fallback xmlns=""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2ABF42A2-7C0E-0041-8AF9-F1D3F8298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19365"/>
                <a:ext cx="7128792" cy="369332"/>
              </a:xfrm>
              <a:prstGeom prst="rect">
                <a:avLst/>
              </a:prstGeom>
              <a:blipFill>
                <a:blip r:embed="rId6"/>
                <a:stretch>
                  <a:fillRect l="-534" t="-3333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hteck 36">
            <a:extLst>
              <a:ext uri="{FF2B5EF4-FFF2-40B4-BE49-F238E27FC236}">
                <a16:creationId xmlns:a16="http://schemas.microsoft.com/office/drawing/2014/main" id="{456F12C7-B25C-4747-8BCE-2D9A7DB5E7EF}"/>
              </a:ext>
            </a:extLst>
          </p:cNvPr>
          <p:cNvSpPr/>
          <p:nvPr/>
        </p:nvSpPr>
        <p:spPr>
          <a:xfrm>
            <a:off x="179512" y="395425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6. Repeat 4. &amp; 5. </a:t>
            </a:r>
            <a:r>
              <a:rPr lang="de-DE" dirty="0" err="1"/>
              <a:t>till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threshhold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B46E95-4EC3-E044-8CD2-6FC43FF4B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29" y="4403564"/>
            <a:ext cx="1771401" cy="174801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F847A6C-EBC3-1740-B23E-A6DEF2506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403564"/>
            <a:ext cx="1771401" cy="174801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9F6A682-D0C2-E542-A46F-CA7193B22F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15" y="4403564"/>
            <a:ext cx="1771400" cy="176553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8C96DE3-3F43-E547-A619-17897BD88BF9}"/>
              </a:ext>
            </a:extLst>
          </p:cNvPr>
          <p:cNvSpPr txBox="1"/>
          <p:nvPr/>
        </p:nvSpPr>
        <p:spPr>
          <a:xfrm>
            <a:off x="689887" y="6177278"/>
            <a:ext cx="6516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https://</a:t>
            </a:r>
            <a:r>
              <a:rPr lang="de-DE" sz="800" dirty="0" err="1"/>
              <a:t>www.researchgate.net</a:t>
            </a:r>
            <a:r>
              <a:rPr lang="de-DE" sz="800" dirty="0"/>
              <a:t>/</a:t>
            </a:r>
            <a:r>
              <a:rPr lang="de-DE" sz="800" dirty="0" err="1"/>
              <a:t>figure</a:t>
            </a:r>
            <a:r>
              <a:rPr lang="de-DE" sz="800" dirty="0"/>
              <a:t>/A-cartoon-showing-the-progress-of-the-SLIC-algorithm-for-a-simple-case-The-top-left_fig3_322652376</a:t>
            </a:r>
          </a:p>
        </p:txBody>
      </p:sp>
    </p:spTree>
    <p:extLst>
      <p:ext uri="{BB962C8B-B14F-4D97-AF65-F5344CB8AC3E}">
        <p14:creationId xmlns:p14="http://schemas.microsoft.com/office/powerpoint/2010/main" val="48808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467995"/>
            <a:ext cx="6642117" cy="838200"/>
          </a:xfrm>
        </p:spPr>
        <p:txBody>
          <a:bodyPr/>
          <a:lstStyle/>
          <a:p>
            <a:r>
              <a:rPr lang="en-US"/>
              <a:t>s2 Learning Superpixels With segmentation aware infinity loss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real time coarse to fine topologically preserving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unsupervised monocular depth estimation with left right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m1_2 digging into self_ supervised monocular depth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300</Words>
  <Application>Microsoft Macintosh PowerPoint</Application>
  <PresentationFormat>Bildschirmpräsentation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Bitstream Charter</vt:lpstr>
      <vt:lpstr>Cambria Math</vt:lpstr>
      <vt:lpstr>Stafford</vt:lpstr>
      <vt:lpstr>Wingdings</vt:lpstr>
      <vt:lpstr>Präsentationsvorlage_BWL9</vt:lpstr>
      <vt:lpstr>Deeplearning Lab: Piecewise monocular depth estimation by plane fitting</vt:lpstr>
      <vt:lpstr>Superpixel Benchmarks</vt:lpstr>
      <vt:lpstr>s1 SLIC- Simple linear iterative clustering </vt:lpstr>
      <vt:lpstr>s1 SLIC- Simple linear iterative clustering </vt:lpstr>
      <vt:lpstr>s1 SLIC- Simple linear iterative clustering </vt:lpstr>
      <vt:lpstr>s2 Learning Superpixels With segmentation aware infinity loss </vt:lpstr>
      <vt:lpstr>s3 real time coarse to fine topologically preserving segmentation</vt:lpstr>
      <vt:lpstr>m1_1 unsupervised monocular depth estimation with left right consistency</vt:lpstr>
      <vt:lpstr>m1_2 digging into self_ supervised monocular depth prediction</vt:lpstr>
      <vt:lpstr>m2_1 Unsupervised Learning of Depth and Ego-Motion from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Marie Amsel | LEGAL ®EVOLUTION</cp:lastModifiedBy>
  <cp:revision>53</cp:revision>
  <dcterms:created xsi:type="dcterms:W3CDTF">2009-12-23T09:42:00Z</dcterms:created>
  <dcterms:modified xsi:type="dcterms:W3CDTF">2019-11-03T17:06:15Z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