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71" r:id="rId11"/>
    <p:sldId id="277" r:id="rId12"/>
    <p:sldId id="272" r:id="rId13"/>
    <p:sldId id="273" r:id="rId14"/>
    <p:sldId id="262" r:id="rId15"/>
    <p:sldId id="263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6" autoAdjust="0"/>
    <p:restoredTop sz="91242" autoAdjust="0"/>
  </p:normalViewPr>
  <p:slideViewPr>
    <p:cSldViewPr snapToObjects="1">
      <p:cViewPr varScale="1">
        <p:scale>
          <a:sx n="94" d="100"/>
          <a:sy n="94" d="100"/>
        </p:scale>
        <p:origin x="1880" y="184"/>
      </p:cViewPr>
      <p:guideLst>
        <p:guide orient="horz" pos="2159"/>
        <p:guide pos="2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27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2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  <a:sym typeface="+mn-ea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9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6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6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6642117" cy="944562"/>
          </a:xfrm>
        </p:spPr>
        <p:txBody>
          <a:bodyPr/>
          <a:lstStyle/>
          <a:p>
            <a:r>
              <a:rPr lang="en-US" altLang="de-DE" dirty="0"/>
              <a:t>Weekly Topic: Grasb the idea of s.o.t.a literature</a:t>
            </a:r>
            <a:endParaRPr lang="en-US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Deeplearning Lab: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  <a:endParaRPr lang="en-US" altLang="de-DE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3021965"/>
            <a:ext cx="4284980" cy="292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05" y="3082290"/>
            <a:ext cx="4342130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related literature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architecture inspired by DispNET,</a:t>
            </a:r>
            <a:br>
              <a:rPr lang="en-US"/>
            </a:br>
            <a:r>
              <a:rPr lang="en-US" sz="900"/>
              <a:t>N. Mayer, E. Ilg, P. H¨ausser, P. Fischer, D. Cremers, A. Dosovitskiy, and T. Brox. A large dataset to train convolutional networks for disparity, optical flow, and scene flow estimation</a:t>
            </a:r>
            <a:endParaRPr lang="en-US" sz="9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image sampler by spatial network transformer,</a:t>
            </a:r>
            <a:br>
              <a:rPr lang="en-US">
                <a:sym typeface="+mn-ea"/>
              </a:rPr>
            </a:br>
            <a:r>
              <a:rPr lang="en-US" sz="900">
                <a:sym typeface="+mn-ea"/>
              </a:rPr>
              <a:t>M. Jaderberg, K. Simonyan, A. Zisserman, and K. Kavukcuoglu. Spatial transformer networks. In NIPS, 2015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Encoder Decoder structure  by </a:t>
            </a:r>
            <a:br>
              <a:rPr lang="en-US">
                <a:sym typeface="+mn-ea"/>
              </a:rPr>
            </a:br>
            <a:r>
              <a:rPr lang="en-US" sz="900">
                <a:sym typeface="+mn-ea"/>
              </a:rPr>
              <a:t>V. Patraucean, A. Handa, and R. Cipolla. Spatio-temporal video autoencoder with differentiable memory. arXiv preprint arXiv:1511.06309, 2015</a:t>
            </a:r>
            <a:endParaRPr 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architecture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70029" y="1862614"/>
            <a:ext cx="1766656" cy="1828799"/>
            <a:chOff x="1873188" y="2086573"/>
            <a:chExt cx="1766656" cy="1828799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1873188" y="2086573"/>
              <a:ext cx="230820" cy="1828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387" y="2543772"/>
              <a:ext cx="460158" cy="914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26923" y="2772372"/>
              <a:ext cx="912921" cy="457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7018063" y="1862614"/>
            <a:ext cx="1766656" cy="1828799"/>
            <a:chOff x="4369293" y="1972643"/>
            <a:chExt cx="1766656" cy="1828799"/>
          </a:xfrm>
          <a:solidFill>
            <a:srgbClr val="92D050"/>
          </a:solidFill>
        </p:grpSpPr>
        <p:sp>
          <p:nvSpPr>
            <p:cNvPr id="10" name="Rectangle 9"/>
            <p:cNvSpPr/>
            <p:nvPr/>
          </p:nvSpPr>
          <p:spPr>
            <a:xfrm>
              <a:off x="4369293" y="1972643"/>
              <a:ext cx="230820" cy="18287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1492" y="2429842"/>
              <a:ext cx="460158" cy="914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3028" y="2658442"/>
              <a:ext cx="912921" cy="457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40420" y="403937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 smtClean="0">
                <a:solidFill>
                  <a:schemeClr val="accent2"/>
                </a:solidFill>
              </a:rPr>
              <a:t>Encoder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27984" y="404316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 smtClean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ang="5400000" scaled="0"/>
                </a:gradFill>
              </a:rPr>
              <a:t>Decoder</a:t>
            </a:r>
            <a:endParaRPr lang="en-US" dirty="0" smtClean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37775" y="1650324"/>
            <a:ext cx="3067478" cy="769525"/>
            <a:chOff x="5303790" y="242529"/>
            <a:chExt cx="3067478" cy="7695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889779" y="1012054"/>
              <a:ext cx="194585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303790" y="653592"/>
              <a:ext cx="30674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525584" y="24252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solidFill>
                    <a:schemeClr val="accent1"/>
                  </a:solidFill>
                </a:rPr>
                <a:t>Skips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42458" y="3005611"/>
            <a:ext cx="1054592" cy="2740987"/>
            <a:chOff x="7608473" y="1597816"/>
            <a:chExt cx="1054592" cy="274098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765774" y="1597816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0800000">
              <a:off x="7721103" y="1843710"/>
              <a:ext cx="89341" cy="45719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8308540" y="1826417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 rot="10800000">
              <a:off x="8262010" y="2072309"/>
              <a:ext cx="86710" cy="9121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8616138" y="2282511"/>
              <a:ext cx="0" cy="2286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10800000">
              <a:off x="8567207" y="2528403"/>
              <a:ext cx="95858" cy="1810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8473" y="3259913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smtClean="0">
                  <a:solidFill>
                    <a:srgbClr val="C00000"/>
                  </a:solidFill>
                </a:rPr>
                <a:t>Outputs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CNN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ENCODER DECODER</a:t>
            </a:r>
            <a:endParaRPr 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</a:t>
            </a:r>
            <a:br>
              <a:rPr lang="en-US"/>
            </a:br>
            <a:r>
              <a:rPr lang="en-US"/>
              <a:t>loss function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3300" y="1659255"/>
            <a:ext cx="6823710" cy="6502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921635" y="243776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110480" y="237680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146925" y="2376805"/>
            <a:ext cx="0" cy="799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Shape 718"/>
          <p:cNvSpPr txBox="1"/>
          <p:nvPr/>
        </p:nvSpPr>
        <p:spPr>
          <a:xfrm>
            <a:off x="1448435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1. Appearance Matching Loss</a:t>
            </a:r>
            <a:endParaRPr lang="en-US" altLang="en-GB" sz="2400" b="1">
              <a:solidFill>
                <a:srgbClr val="6AA84F"/>
              </a:solidFill>
            </a:endParaRPr>
          </a:p>
        </p:txBody>
      </p:sp>
      <p:sp>
        <p:nvSpPr>
          <p:cNvPr id="10" name="Shape 718"/>
          <p:cNvSpPr txBox="1"/>
          <p:nvPr/>
        </p:nvSpPr>
        <p:spPr>
          <a:xfrm>
            <a:off x="3929380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2. Disparity Smoothness Loss</a:t>
            </a:r>
            <a:endParaRPr lang="en-US" altLang="en-GB" sz="2400" b="1">
              <a:solidFill>
                <a:srgbClr val="6AA84F"/>
              </a:solidFill>
            </a:endParaRPr>
          </a:p>
        </p:txBody>
      </p:sp>
      <p:sp>
        <p:nvSpPr>
          <p:cNvPr id="11" name="Shape 718"/>
          <p:cNvSpPr txBox="1"/>
          <p:nvPr/>
        </p:nvSpPr>
        <p:spPr>
          <a:xfrm>
            <a:off x="6351270" y="3411220"/>
            <a:ext cx="2480945" cy="4679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en-GB" sz="2400" b="1">
                <a:solidFill>
                  <a:srgbClr val="6AA84F"/>
                </a:solidFill>
              </a:rPr>
              <a:t>3. Left-Right Disparity Smoothness Loss</a:t>
            </a:r>
            <a:endParaRPr lang="en-US" altLang="en-GB" sz="2400" b="1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m1_2 digging into self_ supervised monocular depth prediction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m2_1 Unsupervised Learning of Depth and Ego-Motion from Video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Superpixel Benchmarks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75" y="2841176"/>
            <a:ext cx="2920980" cy="2920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ele attr="{F3CCCEE2-048B-E042-9215-1DCDC72685DB}"/>
                  </a:ext>
                </a:extLst>
              </p:cNvPr>
              <p:cNvSpPr txBox="1"/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Clustering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color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proximity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5D </a:t>
                </a:r>
                <a:r>
                  <a:rPr lang="de-DE" dirty="0" err="1"/>
                  <a:t>space</a:t>
                </a:r>
                <a:r>
                  <a:rPr lang="de-DE" dirty="0"/>
                  <a:t> [</a:t>
                </a:r>
                <a:r>
                  <a:rPr lang="de-DE" dirty="0" err="1"/>
                  <a:t>l,a,b,x,y</a:t>
                </a:r>
                <a:r>
                  <a:rPr lang="de-DE" dirty="0"/>
                  <a:t>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x,y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𝐶𝑜𝑜𝑟𝑑𝑖𝑛𝑎𝑡𝑒𝑠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[</a:t>
                </a:r>
                <a:r>
                  <a:rPr lang="de-DE" dirty="0" err="1"/>
                  <a:t>l,a,b</a:t>
                </a:r>
                <a:r>
                  <a:rPr lang="de-DE" dirty="0"/>
                  <a:t>]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Color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CIELAB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space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28800"/>
                <a:ext cx="489108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777" t="-1042" b="-5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8" y="3130779"/>
            <a:ext cx="3028128" cy="2530469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90598" y="570128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https://www.researchgate.net/figure/</a:t>
            </a:r>
            <a:endParaRPr lang="de-DE" sz="700" dirty="0"/>
          </a:p>
          <a:p>
            <a:r>
              <a:rPr lang="de-DE" sz="700" dirty="0"/>
              <a:t>A-digital-image-is-a-2D-array-of-pixels</a:t>
            </a:r>
            <a:endParaRPr lang="de-DE" sz="700" dirty="0"/>
          </a:p>
          <a:p>
            <a:r>
              <a:rPr lang="de-DE" sz="700" dirty="0"/>
              <a:t>-Each-pixel-is-characterised-by-its-x-y_fig1_221918148</a:t>
            </a:r>
            <a:endParaRPr lang="de-DE" sz="7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38768" y="5809010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https://</a:t>
            </a:r>
            <a:r>
              <a:rPr lang="de-DE" sz="700" dirty="0" err="1"/>
              <a:t>www.heise.de</a:t>
            </a:r>
            <a:r>
              <a:rPr lang="de-DE" sz="700" dirty="0"/>
              <a:t>/ct/</a:t>
            </a:r>
            <a:r>
              <a:rPr lang="de-DE" sz="700" dirty="0" err="1"/>
              <a:t>imgs</a:t>
            </a:r>
            <a:r>
              <a:rPr lang="de-DE" sz="700" dirty="0"/>
              <a:t>/04/1/4/8/7/2/5/1/Lab-Farbraum-ead9d79b2a394144.jpeg</a:t>
            </a:r>
            <a:endParaRPr lang="de-DE" sz="700" dirty="0"/>
          </a:p>
        </p:txBody>
      </p:sp>
      <p:sp>
        <p:nvSpPr>
          <p:cNvPr id="12" name="Rechteck 11"/>
          <p:cNvSpPr/>
          <p:nvPr/>
        </p:nvSpPr>
        <p:spPr>
          <a:xfrm>
            <a:off x="6202864" y="5532111"/>
            <a:ext cx="549750" cy="216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black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202864" y="2941835"/>
            <a:ext cx="608601" cy="15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white</a:t>
            </a:r>
            <a:endParaRPr lang="de-DE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ele attr="{CB0E7A2F-66B9-6748-92E2-D438C51DA3C2}"/>
                  </a:ext>
                </a:extLst>
              </p:cNvPr>
              <p:cNvSpPr txBox="1"/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dirty="0"/>
                  <a:t> Brightness</a:t>
                </a:r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023104"/>
                <a:ext cx="169572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85" t="-6667" r="-223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ele attr="{303CCC09-5DF5-1145-A743-72B7C2D7A9E3}"/>
                  </a:ext>
                </a:extLst>
              </p:cNvPr>
              <p:cNvSpPr txBox="1"/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1" dirty="0" err="1"/>
                  <a:t>Algorithm</a:t>
                </a:r>
                <a:r>
                  <a:rPr lang="de-DE" b="1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de-DE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𝑆𝑢𝑝𝑒𝑟𝑝𝑖𝑥𝑒𝑙𝑠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de-DE" dirty="0">
                    <a:ea typeface="Cambria Math" panose="02040503050406030204" pitchFamily="18" charset="0"/>
                  </a:rPr>
                  <a:t>K </a:t>
                </a:r>
                <a:r>
                  <a:rPr lang="de-DE" dirty="0" err="1">
                    <a:ea typeface="Cambria Math" panose="02040503050406030204" pitchFamily="18" charset="0"/>
                  </a:rPr>
                  <a:t>cluster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centers</a:t>
                </a:r>
                <a:r>
                  <a:rPr lang="de-DE" dirty="0">
                    <a:ea typeface="Cambria Math" panose="02040503050406030204" pitchFamily="18" charset="0"/>
                  </a:rPr>
                  <a:t> in </a:t>
                </a:r>
                <a:r>
                  <a:rPr lang="de-DE" dirty="0" err="1">
                    <a:ea typeface="Cambria Math" panose="02040503050406030204" pitchFamily="18" charset="0"/>
                  </a:rPr>
                  <a:t>grid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intervall</a:t>
                </a:r>
                <a:r>
                  <a:rPr lang="de-DE" dirty="0">
                    <a:ea typeface="Cambria Math" panose="02040503050406030204" pitchFamily="18" charset="0"/>
                  </a:rPr>
                  <a:t> S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placed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84784"/>
                <a:ext cx="5160387" cy="923330"/>
              </a:xfrm>
              <a:prstGeom prst="rect">
                <a:avLst/>
              </a:prstGeom>
              <a:blipFill rotWithShape="1">
                <a:blip r:embed="rId1"/>
                <a:stretch>
                  <a:fillRect l="-737" t="-2703" b="-8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ele attr="{43DB4424-8DFF-2B46-8D73-DF4A7587E7F8}"/>
                  </a:ext>
                </a:extLst>
              </p:cNvPr>
              <p:cNvSpPr txBox="1"/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0" y="2619769"/>
                <a:ext cx="391228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>
                <a:extLst>
                  <a:ext uri="{FF2B5EF4-FFF2-40B4-BE49-F238E27FC236}">
                    <ele attr="{C946DD8E-5C0C-2E4F-B812-CA0F32FF2FEF}"/>
                  </a:ext>
                </a:extLst>
              </p:cNvPr>
              <p:cNvSpPr txBox="1"/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𝑃𝑖𝑥𝑒𝑙𝑠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9" y="2989101"/>
                <a:ext cx="3241721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ele attr="{D665998A-26CF-BE4A-B97A-FAE8D91C0DD3}"/>
                  </a:ext>
                </a:extLst>
              </p:cNvPr>
              <p:cNvSpPr txBox="1"/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b="0" dirty="0">
                    <a:ea typeface="Cambria Math" panose="02040503050406030204" pitchFamily="18" charset="0"/>
                  </a:rPr>
                  <a:t>3. 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lowest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gradient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</a:t>
                </a:r>
                <a:r>
                  <a:rPr lang="de-DE" b="0" dirty="0" err="1">
                    <a:ea typeface="Cambria Math" panose="02040503050406030204" pitchFamily="18" charset="0"/>
                  </a:rPr>
                  <a:t>ositions</a:t>
                </a:r>
                <a:r>
                  <a:rPr lang="de-DE" b="0" dirty="0">
                    <a:ea typeface="Cambria Math" panose="02040503050406030204" pitchFamily="18" charset="0"/>
                  </a:rPr>
                  <a:t> in 3x3  </a:t>
                </a:r>
              </a:p>
              <a:p>
                <a:r>
                  <a:rPr lang="de-DE" dirty="0" err="1">
                    <a:ea typeface="Cambria Math" panose="02040503050406030204" pitchFamily="18" charset="0"/>
                  </a:rPr>
                  <a:t>neighborhood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1" y="4256201"/>
                <a:ext cx="5126212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741" t="-1923" b="-13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ele attr="{2CF8AA26-7B8F-CE4D-BECA-AB1716888B81}"/>
                  </a:ext>
                </a:extLst>
              </p:cNvPr>
              <p:cNvSpPr txBox="1"/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" y="5322966"/>
                <a:ext cx="70341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pic>
        <p:nvPicPr>
          <p:cNvPr id="46" name="Grafik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88" y="1621769"/>
            <a:ext cx="2424142" cy="2432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>
                <a:extLst>
                  <a:ext uri="{FF2B5EF4-FFF2-40B4-BE49-F238E27FC236}">
                    <ele attr="{F3DC2504-B7CE-7D42-BD98-B7089C97B485}"/>
                  </a:ext>
                </a:extLst>
              </p:cNvPr>
              <p:cNvSpPr txBox="1"/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93" y="3582425"/>
                <a:ext cx="52245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cxnSp>
        <p:nvCxnSpPr>
          <p:cNvPr id="48" name="Gerade Verbindung mit Pfeil 47"/>
          <p:cNvCxnSpPr/>
          <p:nvPr/>
        </p:nvCxnSpPr>
        <p:spPr>
          <a:xfrm flipV="1">
            <a:off x="5768839" y="3109845"/>
            <a:ext cx="531353" cy="492193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845712" y="1857916"/>
            <a:ext cx="750624" cy="0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7000892" y="1372724"/>
            <a:ext cx="338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C00000"/>
                </a:solidFill>
              </a:rPr>
              <a:t>S</a:t>
            </a:r>
            <a:endParaRPr lang="de-DE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ele attr="{F2A3C39C-724E-2646-8E6B-01168C6792B4}"/>
                  </a:ext>
                </a:extLst>
              </p:cNvPr>
              <p:cNvSpPr txBox="1"/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50" y="2329238"/>
                <a:ext cx="524246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55" name="Textfeld 54"/>
          <p:cNvSpPr txBox="1"/>
          <p:nvPr/>
        </p:nvSpPr>
        <p:spPr>
          <a:xfrm>
            <a:off x="6324033" y="411834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= 256x256p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 SLIC- Simple linear iterative clustering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ele attr="{331DEF4C-3750-864C-A846-8AD1C58FE497}"/>
                  </a:ext>
                </a:extLst>
              </p:cNvPr>
              <p:cNvSpPr txBox="1"/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4. </a:t>
                </a:r>
                <a:r>
                  <a:rPr lang="de-DE" dirty="0" err="1"/>
                  <a:t>Associate</a:t>
                </a:r>
                <a:r>
                  <a:rPr lang="de-DE" dirty="0"/>
                  <a:t>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superpixel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528131"/>
                <a:ext cx="495302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767" t="-6897" b="-241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>
            <a:off x="487725" y="1893441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Search </a:t>
            </a:r>
            <a:r>
              <a:rPr lang="de-DE" dirty="0" err="1"/>
              <a:t>area</a:t>
            </a:r>
            <a:r>
              <a:rPr lang="de-DE" dirty="0"/>
              <a:t>: 2S x 2S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ele attr="{ABEC815D-D439-D448-8E67-D508AE06D99A}"/>
                  </a:ext>
                </a:extLst>
              </p:cNvPr>
              <p:cNvSpPr txBox="1"/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𝑙𝑎𝑏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384257"/>
                <a:ext cx="4644990" cy="704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ele attr="{73E615D9-1387-D04F-9651-42A6F49D39FE}"/>
                  </a:ext>
                </a:extLst>
              </p:cNvPr>
              <p:cNvSpPr txBox="1"/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188" y="2341169"/>
                <a:ext cx="4159408" cy="727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ele attr="{62DCFC56-F633-9947-B750-5FA44F840C3A}"/>
                  </a:ext>
                </a:extLst>
              </p:cNvPr>
              <p:cNvSpPr txBox="1"/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𝑙𝑎𝑏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, 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1, 20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de-DE" b="0" dirty="0"/>
                  <a:t> compactness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4" y="2955295"/>
                <a:ext cx="5256311" cy="740267"/>
              </a:xfrm>
              <a:prstGeom prst="rect">
                <a:avLst/>
              </a:prstGeom>
              <a:blipFill rotWithShape="1">
                <a:blip r:embed="rId4"/>
                <a:stretch>
                  <a:fillRect r="-7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hteck 35">
                <a:extLst>
                  <a:ext uri="{FF2B5EF4-FFF2-40B4-BE49-F238E27FC236}">
                    <ele attr="{2ABF42A2-7C0E-0041-8AF9-F1D3F8298B98}"/>
                  </a:ext>
                </a:extLst>
              </p:cNvPr>
              <p:cNvSpPr/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/>
                  <a:t>5.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alculate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new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averaging</a:t>
                </a:r>
                <a:r>
                  <a:rPr lang="de-DE" dirty="0"/>
                  <a:t> all </a:t>
                </a:r>
                <a:r>
                  <a:rPr lang="de-DE" dirty="0" err="1"/>
                  <a:t>pixels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r>
                  <a:rPr lang="de-DE" dirty="0"/>
                  <a:t>  </a:t>
                </a:r>
              </a:p>
            </p:txBody>
          </p:sp>
        </mc:Choice>
        <mc:Fallback>
          <p:sp>
            <p:nvSpPr>
              <p:cNvPr id="36" name="Rechteck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19365"/>
                <a:ext cx="712879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34" t="-3333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  <a:endParaRPr lang="de-DE">
                  <a:noFill/>
                </a:endParaRPr>
              </a:p>
            </p:txBody>
          </p:sp>
        </mc:Fallback>
      </mc:AlternateContent>
      <p:sp>
        <p:nvSpPr>
          <p:cNvPr id="37" name="Rechteck 36"/>
          <p:cNvSpPr/>
          <p:nvPr/>
        </p:nvSpPr>
        <p:spPr>
          <a:xfrm>
            <a:off x="179512" y="395425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6. Repeat 4. &amp; 5. </a:t>
            </a:r>
            <a:r>
              <a:rPr lang="de-DE" dirty="0" err="1"/>
              <a:t>till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threshhold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.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29" y="4403564"/>
            <a:ext cx="1771401" cy="17480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403564"/>
            <a:ext cx="1771401" cy="174801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15" y="4403564"/>
            <a:ext cx="1771400" cy="176553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89887" y="6177278"/>
            <a:ext cx="6516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www.researchgate.net</a:t>
            </a:r>
            <a:r>
              <a:rPr lang="de-DE" sz="800" dirty="0"/>
              <a:t>/</a:t>
            </a:r>
            <a:r>
              <a:rPr lang="de-DE" sz="800" dirty="0" err="1"/>
              <a:t>figure</a:t>
            </a:r>
            <a:r>
              <a:rPr lang="de-DE" sz="800" dirty="0"/>
              <a:t>/A-cartoon-showing-the-progress-of-the-SLIC-algorithm-for-a-simple-case-The-top-left_fig3_322652376</a:t>
            </a:r>
            <a:endParaRPr lang="de-DE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467995"/>
            <a:ext cx="6642117" cy="838200"/>
          </a:xfrm>
        </p:spPr>
        <p:txBody>
          <a:bodyPr/>
          <a:lstStyle/>
          <a:p>
            <a:r>
              <a:rPr lang="en-US"/>
              <a:t>s2 Learning Superpixels With segmentation aware infinity loss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s3 real time coarse to fine topologically preserving segmentation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unsupervised monocular depth estimation with left right consistency</a:t>
            </a:r>
            <a:endParaRPr lang="en-US"/>
          </a:p>
        </p:txBody>
      </p:sp>
      <p:pic>
        <p:nvPicPr>
          <p:cNvPr id="685" name="Shape 685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304332" y="2945950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Shape 687"/>
          <p:cNvSpPr/>
          <p:nvPr/>
        </p:nvSpPr>
        <p:spPr>
          <a:xfrm rot="-5400000">
            <a:off x="2101570" y="2815172"/>
            <a:ext cx="1068200" cy="1126975"/>
          </a:xfrm>
          <a:prstGeom prst="flowChartCollate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3648470" y="2395072"/>
            <a:ext cx="1318563" cy="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5880807" y="3524837"/>
            <a:ext cx="1318550" cy="86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7495957" y="354171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/>
          <p:nvPr/>
        </p:nvSpPr>
        <p:spPr>
          <a:xfrm>
            <a:off x="5264282" y="3785510"/>
            <a:ext cx="309900" cy="309900"/>
          </a:xfrm>
          <a:prstGeom prst="flowChartSummingJunction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692" name="Shape 692"/>
          <p:cNvSpPr txBox="1"/>
          <p:nvPr/>
        </p:nvSpPr>
        <p:spPr>
          <a:xfrm>
            <a:off x="662407" y="2904297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cxnSp>
        <p:nvCxnSpPr>
          <p:cNvPr id="693" name="Shape 693"/>
          <p:cNvCxnSpPr>
            <a:stCxn id="685" idx="3"/>
            <a:endCxn id="687" idx="0"/>
          </p:cNvCxnSpPr>
          <p:nvPr/>
        </p:nvCxnSpPr>
        <p:spPr>
          <a:xfrm>
            <a:off x="1622248" y="3378664"/>
            <a:ext cx="44958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4" name="Shape 694"/>
          <p:cNvCxnSpPr>
            <a:endCxn id="688" idx="1"/>
          </p:cNvCxnSpPr>
          <p:nvPr/>
        </p:nvCxnSpPr>
        <p:spPr>
          <a:xfrm rot="10800000" flipH="1">
            <a:off x="3199070" y="2828420"/>
            <a:ext cx="449400" cy="55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5" name="Shape 695"/>
          <p:cNvCxnSpPr/>
          <p:nvPr/>
        </p:nvCxnSpPr>
        <p:spPr>
          <a:xfrm>
            <a:off x="4967008" y="3937614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6" name="Shape 696"/>
          <p:cNvCxnSpPr/>
          <p:nvPr/>
        </p:nvCxnSpPr>
        <p:spPr>
          <a:xfrm>
            <a:off x="5584108" y="3949114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7" name="Shape 697"/>
          <p:cNvCxnSpPr>
            <a:endCxn id="691" idx="4"/>
          </p:cNvCxnSpPr>
          <p:nvPr/>
        </p:nvCxnSpPr>
        <p:spPr>
          <a:xfrm rot="10800000">
            <a:off x="5419232" y="4095410"/>
            <a:ext cx="0" cy="405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8" name="Shape 698"/>
          <p:cNvCxnSpPr>
            <a:stCxn id="699" idx="3"/>
          </p:cNvCxnSpPr>
          <p:nvPr/>
        </p:nvCxnSpPr>
        <p:spPr>
          <a:xfrm>
            <a:off x="1622248" y="4497212"/>
            <a:ext cx="38001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99" name="Shape 699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304332" y="406386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Shape 700"/>
          <p:cNvSpPr txBox="1"/>
          <p:nvPr/>
        </p:nvSpPr>
        <p:spPr>
          <a:xfrm>
            <a:off x="662407" y="4055422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6238882" y="3516385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7854032" y="3524822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sp>
        <p:nvSpPr>
          <p:cNvPr id="703" name="Shape 703"/>
          <p:cNvSpPr txBox="1"/>
          <p:nvPr/>
        </p:nvSpPr>
        <p:spPr>
          <a:xfrm>
            <a:off x="4006607" y="239506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pic>
        <p:nvPicPr>
          <p:cNvPr id="704" name="Shape 704"/>
          <p:cNvPicPr preferRelativeResize="0"/>
          <p:nvPr/>
        </p:nvPicPr>
        <p:blipFill rotWithShape="1">
          <a:blip r:embed="rId2"/>
          <a:srcRect l="25612" r="28386"/>
          <a:stretch>
            <a:fillRect/>
          </a:stretch>
        </p:blipFill>
        <p:spPr>
          <a:xfrm>
            <a:off x="3649632" y="3499322"/>
            <a:ext cx="1318563" cy="86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 txBox="1"/>
          <p:nvPr/>
        </p:nvSpPr>
        <p:spPr>
          <a:xfrm>
            <a:off x="4007770" y="349931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1155CC"/>
                </a:solidFill>
              </a:rPr>
              <a:t>L</a:t>
            </a:r>
            <a:endParaRPr lang="en-GB" sz="4800" b="1">
              <a:solidFill>
                <a:srgbClr val="1155CC"/>
              </a:solidFill>
            </a:endParaRPr>
          </a:p>
        </p:txBody>
      </p:sp>
      <p:cxnSp>
        <p:nvCxnSpPr>
          <p:cNvPr id="706" name="Shape 706"/>
          <p:cNvCxnSpPr>
            <a:stCxn id="687" idx="2"/>
            <a:endCxn id="704" idx="1"/>
          </p:cNvCxnSpPr>
          <p:nvPr/>
        </p:nvCxnSpPr>
        <p:spPr>
          <a:xfrm>
            <a:off x="3199157" y="3378660"/>
            <a:ext cx="450215" cy="55372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707" name="Shape 707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5880957" y="2403512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/>
          <p:nvPr/>
        </p:nvSpPr>
        <p:spPr>
          <a:xfrm>
            <a:off x="5264432" y="2664185"/>
            <a:ext cx="309900" cy="309900"/>
          </a:xfrm>
          <a:prstGeom prst="flowChartSummingJunction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709" name="Shape 709"/>
          <p:cNvCxnSpPr/>
          <p:nvPr/>
        </p:nvCxnSpPr>
        <p:spPr>
          <a:xfrm>
            <a:off x="4967158" y="2816289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0" name="Shape 710"/>
          <p:cNvCxnSpPr/>
          <p:nvPr/>
        </p:nvCxnSpPr>
        <p:spPr>
          <a:xfrm>
            <a:off x="5584258" y="2827789"/>
            <a:ext cx="296700" cy="57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1" name="Shape 711"/>
          <p:cNvSpPr txBox="1"/>
          <p:nvPr/>
        </p:nvSpPr>
        <p:spPr>
          <a:xfrm>
            <a:off x="6239032" y="2395060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cxnSp>
        <p:nvCxnSpPr>
          <p:cNvPr id="712" name="Shape 712"/>
          <p:cNvCxnSpPr>
            <a:endCxn id="708" idx="0"/>
          </p:cNvCxnSpPr>
          <p:nvPr/>
        </p:nvCxnSpPr>
        <p:spPr>
          <a:xfrm>
            <a:off x="5419382" y="2239685"/>
            <a:ext cx="0" cy="424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3" name="Shape 713"/>
          <p:cNvCxnSpPr/>
          <p:nvPr/>
        </p:nvCxnSpPr>
        <p:spPr>
          <a:xfrm>
            <a:off x="952620" y="2248285"/>
            <a:ext cx="4470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14" name="Shape 714"/>
          <p:cNvCxnSpPr>
            <a:endCxn id="685" idx="0"/>
          </p:cNvCxnSpPr>
          <p:nvPr/>
        </p:nvCxnSpPr>
        <p:spPr>
          <a:xfrm>
            <a:off x="963607" y="2251150"/>
            <a:ext cx="0" cy="694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15" name="Shape 715"/>
          <p:cNvPicPr preferRelativeResize="0"/>
          <p:nvPr/>
        </p:nvPicPr>
        <p:blipFill rotWithShape="1">
          <a:blip r:embed="rId1"/>
          <a:srcRect l="25612" r="28386"/>
          <a:stretch>
            <a:fillRect/>
          </a:stretch>
        </p:blipFill>
        <p:spPr>
          <a:xfrm>
            <a:off x="7495957" y="2403525"/>
            <a:ext cx="1318550" cy="86542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Shape 716"/>
          <p:cNvSpPr txBox="1"/>
          <p:nvPr/>
        </p:nvSpPr>
        <p:spPr>
          <a:xfrm>
            <a:off x="7854032" y="2386635"/>
            <a:ext cx="602400" cy="8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4800" b="1">
                <a:solidFill>
                  <a:srgbClr val="CC0000"/>
                </a:solidFill>
              </a:rPr>
              <a:t>R</a:t>
            </a:r>
            <a:endParaRPr lang="en-GB" sz="4800" b="1">
              <a:solidFill>
                <a:srgbClr val="CC0000"/>
              </a:solidFill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5781070" y="2239811"/>
            <a:ext cx="3154500" cy="2337000"/>
          </a:xfrm>
          <a:prstGeom prst="roundRect">
            <a:avLst>
              <a:gd name="adj" fmla="val 83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718" name="Shape 718"/>
          <p:cNvSpPr txBox="1"/>
          <p:nvPr/>
        </p:nvSpPr>
        <p:spPr>
          <a:xfrm>
            <a:off x="6720295" y="1662888"/>
            <a:ext cx="11367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>
                <a:solidFill>
                  <a:srgbClr val="6AA84F"/>
                </a:solidFill>
              </a:rPr>
              <a:t>Loss</a:t>
            </a:r>
            <a:endParaRPr lang="en-GB" sz="2400" b="1">
              <a:solidFill>
                <a:srgbClr val="6AA84F"/>
              </a:solidFill>
            </a:endParaRPr>
          </a:p>
        </p:txBody>
      </p:sp>
      <p:cxnSp>
        <p:nvCxnSpPr>
          <p:cNvPr id="719" name="Shape 719"/>
          <p:cNvCxnSpPr>
            <a:endCxn id="717" idx="2"/>
          </p:cNvCxnSpPr>
          <p:nvPr/>
        </p:nvCxnSpPr>
        <p:spPr>
          <a:xfrm>
            <a:off x="7358320" y="2239176"/>
            <a:ext cx="0" cy="23370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0" name="Shape 720"/>
          <p:cNvSpPr/>
          <p:nvPr/>
        </p:nvSpPr>
        <p:spPr>
          <a:xfrm>
            <a:off x="3474695" y="2210185"/>
            <a:ext cx="1651200" cy="2337000"/>
          </a:xfrm>
          <a:prstGeom prst="roundRect">
            <a:avLst>
              <a:gd name="adj" fmla="val 8367"/>
            </a:avLst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cxnSp>
        <p:nvCxnSpPr>
          <p:cNvPr id="721" name="Shape 721"/>
          <p:cNvCxnSpPr>
            <a:stCxn id="720" idx="3"/>
            <a:endCxn id="720" idx="1"/>
          </p:cNvCxnSpPr>
          <p:nvPr/>
        </p:nvCxnSpPr>
        <p:spPr>
          <a:xfrm flipH="1">
            <a:off x="3474895" y="3378685"/>
            <a:ext cx="16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2" name="Shape 722"/>
          <p:cNvSpPr txBox="1"/>
          <p:nvPr/>
        </p:nvSpPr>
        <p:spPr>
          <a:xfrm>
            <a:off x="3566345" y="1702535"/>
            <a:ext cx="14679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AA84F"/>
                </a:solidFill>
              </a:rPr>
              <a:t>LR Loss</a:t>
            </a:r>
            <a:endParaRPr lang="en-GB" sz="2400" b="1" dirty="0">
              <a:solidFill>
                <a:srgbClr val="6AA84F"/>
              </a:solidFill>
            </a:endParaRPr>
          </a:p>
        </p:txBody>
      </p:sp>
      <p:sp>
        <p:nvSpPr>
          <p:cNvPr id="723" name="Shape 723"/>
          <p:cNvSpPr txBox="1"/>
          <p:nvPr/>
        </p:nvSpPr>
        <p:spPr>
          <a:xfrm>
            <a:off x="473107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 dirty="0">
                <a:solidFill>
                  <a:srgbClr val="CCCCCC"/>
                </a:solidFill>
              </a:rPr>
              <a:t>Input</a:t>
            </a:r>
            <a:endParaRPr lang="en-GB" dirty="0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CCCCCC"/>
                </a:solidFill>
              </a:rPr>
              <a:t>colors</a:t>
            </a:r>
            <a:endParaRPr lang="en-GB" dirty="0">
              <a:solidFill>
                <a:srgbClr val="CCCCCC"/>
              </a:solidFill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2220607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CNN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5" name="Shape 725"/>
          <p:cNvSpPr txBox="1"/>
          <p:nvPr/>
        </p:nvSpPr>
        <p:spPr>
          <a:xfrm>
            <a:off x="6238875" y="4997450"/>
            <a:ext cx="960120" cy="389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Output</a:t>
            </a:r>
            <a:endParaRPr lang="en-GB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colors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6" name="Shape 726"/>
          <p:cNvSpPr txBox="1"/>
          <p:nvPr/>
        </p:nvSpPr>
        <p:spPr>
          <a:xfrm>
            <a:off x="7760670" y="4997385"/>
            <a:ext cx="8301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Target</a:t>
            </a:r>
            <a:endParaRPr lang="en-GB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colors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4966970" y="4997450"/>
            <a:ext cx="1045210" cy="3898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Sampler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3808407" y="4997385"/>
            <a:ext cx="998700" cy="3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Output</a:t>
            </a:r>
            <a:endParaRPr lang="en-GB">
              <a:solidFill>
                <a:srgbClr val="CCCCCC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disparities</a:t>
            </a:r>
            <a:endParaRPr lang="en-GB">
              <a:solidFill>
                <a:srgbClr val="CCCCCC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/>
        </p:nvSpPr>
        <p:spPr>
          <a:xfrm>
            <a:off x="8454677" y="5308376"/>
            <a:ext cx="548700" cy="3936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36245" y="2386330"/>
            <a:ext cx="0" cy="6997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2305" y="2403475"/>
            <a:ext cx="0" cy="17557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722"/>
          <p:cNvSpPr txBox="1"/>
          <p:nvPr/>
        </p:nvSpPr>
        <p:spPr>
          <a:xfrm>
            <a:off x="99880" y="1702535"/>
            <a:ext cx="1467900" cy="4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p>
            <a:pPr lvl="0" algn="ctr" rtl="0">
              <a:spcBef>
                <a:spcPts val="0"/>
              </a:spcBef>
              <a:buNone/>
            </a:pPr>
            <a:r>
              <a:rPr lang="en-US" altLang="en-GB" sz="2000" b="1" dirty="0">
                <a:solidFill>
                  <a:schemeClr val="accent2"/>
                </a:solidFill>
              </a:rPr>
              <a:t>used for training</a:t>
            </a:r>
            <a:endParaRPr lang="en-US" altLang="en-GB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 bldLvl="0" animBg="1"/>
      <p:bldP spid="691" grpId="0" bldLvl="0" animBg="1"/>
      <p:bldP spid="692" grpId="0"/>
      <p:bldP spid="700" grpId="0"/>
      <p:bldP spid="701" grpId="0"/>
      <p:bldP spid="702" grpId="0"/>
      <p:bldP spid="703" grpId="0"/>
      <p:bldP spid="705" grpId="0"/>
      <p:bldP spid="708" grpId="0" bldLvl="0" animBg="1"/>
      <p:bldP spid="711" grpId="0"/>
      <p:bldP spid="716" grpId="0"/>
      <p:bldP spid="717" grpId="0" bldLvl="0" animBg="1"/>
      <p:bldP spid="718" grpId="0"/>
      <p:bldP spid="720" grpId="0" bldLvl="0" animBg="1"/>
      <p:bldP spid="722" grpId="0"/>
      <p:bldP spid="723" grpId="0"/>
      <p:bldP spid="724" grpId="0"/>
      <p:bldP spid="725" grpId="0"/>
      <p:bldP spid="726" grpId="0"/>
      <p:bldP spid="727" grpId="0"/>
      <p:bldP spid="72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m1_1 </a:t>
            </a:r>
            <a:br>
              <a:rPr lang="en-US"/>
            </a:br>
            <a:r>
              <a:rPr lang="en-US"/>
              <a:t>concept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1907</Words>
  <Application>WPS Presentation</Application>
  <PresentationFormat>Bildschirmpräsentation (4:3)</PresentationFormat>
  <Paragraphs>140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Tahoma</vt:lpstr>
      <vt:lpstr>Stafford</vt:lpstr>
      <vt:lpstr>Bitstream Charter</vt:lpstr>
      <vt:lpstr>Microsoft YaHei</vt:lpstr>
      <vt:lpstr>Arial Unicode MS</vt:lpstr>
      <vt:lpstr>Charter</vt:lpstr>
      <vt:lpstr>Präsentationsvorlage_BWL9</vt:lpstr>
      <vt:lpstr>Deeplearning Lab: Piecewise monocular depth estimation by plane fitting</vt:lpstr>
      <vt:lpstr>Superpixel Benchmarks</vt:lpstr>
      <vt:lpstr>s1 SLIC- Simple linear iterative clustering </vt:lpstr>
      <vt:lpstr>s1 SLIC- Simple linear iterative clustering </vt:lpstr>
      <vt:lpstr>s1 SLIC- Simple linear iterative clustering </vt:lpstr>
      <vt:lpstr>s2 Learning Superpixels With segmentation aware infinity loss </vt:lpstr>
      <vt:lpstr>s3 real time coarse to fine topologically preserving segmentation</vt:lpstr>
      <vt:lpstr>m1_1 unsupervised monocular depth estimation with left right consistency</vt:lpstr>
      <vt:lpstr>m1_1  concept</vt:lpstr>
      <vt:lpstr>m1_1  related literature</vt:lpstr>
      <vt:lpstr>m1_1  architecture</vt:lpstr>
      <vt:lpstr>m1_1 loss function</vt:lpstr>
      <vt:lpstr>m1_2 digging into self_ supervised monocular depth prediction</vt:lpstr>
      <vt:lpstr>m2_1 Unsupervised Learning of Depth and Ego-Motion from 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felix</cp:lastModifiedBy>
  <cp:revision>57</cp:revision>
  <dcterms:created xsi:type="dcterms:W3CDTF">2009-12-23T09:42:00Z</dcterms:created>
  <dcterms:modified xsi:type="dcterms:W3CDTF">2019-11-03T23:25:33Z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