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7" r:id="rId3"/>
    <p:sldId id="354" r:id="rId4"/>
    <p:sldId id="360" r:id="rId5"/>
    <p:sldId id="363" r:id="rId6"/>
    <p:sldId id="355" r:id="rId7"/>
    <p:sldId id="361" r:id="rId8"/>
    <p:sldId id="362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28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C26"/>
    <a:srgbClr val="000000"/>
    <a:srgbClr val="E9503E"/>
    <a:srgbClr val="F5A300"/>
    <a:srgbClr val="FDCA00"/>
    <a:srgbClr val="312C8C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5" autoAdjust="0"/>
    <p:restoredTop sz="91242" autoAdjust="0"/>
  </p:normalViewPr>
  <p:slideViewPr>
    <p:cSldViewPr snapToObjects="1">
      <p:cViewPr varScale="1">
        <p:scale>
          <a:sx n="96" d="100"/>
          <a:sy n="96" d="100"/>
        </p:scale>
        <p:origin x="184" y="344"/>
      </p:cViewPr>
      <p:guideLst>
        <p:guide orient="horz" pos="2432"/>
        <p:guide pos="2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anose="00000400000000000000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fld id="{A32DC80D-291A-4ABB-A78B-0417274A267C}" type="datetime4">
              <a:rPr lang="de-DE"/>
              <a:t>10. Februar 2020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fld id="{065B079B-E513-489A-8A1B-D7C78493EA86}" type="datetime4">
              <a:rPr lang="de-DE"/>
              <a:t>10. Februar 2020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anose="00000400000000000000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benefit of estimating plane coefficients instead of directly estimating depth values is that they can effectively represent depth values of multiple pixels by estimating only 3 coefficients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/>
              <a:t>10. Februar 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10.02.20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  | 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Fachbereich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20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|  Institut 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 |  Prof.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Stefan Roth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  <a:sym typeface="+mn-ea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3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10.02.20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  |  Fachbereich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20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|  Institut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|  Prof.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Stefan Roth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anose="020B08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9pPr>
    </p:titleStyle>
    <p:bodyStyle>
      <a:lvl1pPr marL="179705" indent="-17970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anose="020B0804030504040204" pitchFamily="34" charset="0"/>
        </a:defRPr>
      </a:lvl1pPr>
      <a:lvl2pPr marL="179705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anose="020B0804030504040204" pitchFamily="34" charset="0"/>
        </a:defRPr>
      </a:lvl2pPr>
      <a:lvl3pPr marL="538480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anose="020B0804030504040204" pitchFamily="34" charset="0"/>
        </a:defRPr>
      </a:lvl3pPr>
      <a:lvl4pPr marL="717550" indent="-17335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804030504040204" pitchFamily="34" charset="0"/>
        </a:defRPr>
      </a:lvl4pPr>
      <a:lvl5pPr marL="908050" indent="-18923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804030504040204" pitchFamily="34" charset="0"/>
        </a:defRPr>
      </a:lvl5pPr>
      <a:lvl6pPr marL="13652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754188"/>
            <a:ext cx="7741617" cy="944562"/>
          </a:xfrm>
        </p:spPr>
        <p:txBody>
          <a:bodyPr/>
          <a:lstStyle/>
          <a:p>
            <a:r>
              <a:rPr lang="en-US" altLang="de-DE" sz="1800" b="0" dirty="0"/>
              <a:t>Group 2: Felix Wirth, </a:t>
            </a:r>
            <a:r>
              <a:rPr lang="en-US" altLang="de-DE" sz="1800" b="0" dirty="0" err="1"/>
              <a:t>Korbinian</a:t>
            </a:r>
            <a:r>
              <a:rPr lang="en-US" altLang="de-DE" sz="1800" b="0" dirty="0"/>
              <a:t> Kunst, Helge </a:t>
            </a:r>
            <a:r>
              <a:rPr lang="en-US" altLang="de-DE" sz="1800" b="0" dirty="0" err="1"/>
              <a:t>Dörsan</a:t>
            </a:r>
            <a:r>
              <a:rPr lang="en-US" altLang="de-DE" sz="1800" b="0" dirty="0"/>
              <a:t>, Jan </a:t>
            </a:r>
            <a:r>
              <a:rPr lang="en-US" altLang="de-DE" sz="1800" b="0" dirty="0" err="1"/>
              <a:t>Ceccejus</a:t>
            </a:r>
            <a:endParaRPr lang="en-US" altLang="de-DE" sz="1800" b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704215"/>
            <a:ext cx="6642117" cy="838200"/>
          </a:xfrm>
        </p:spPr>
        <p:txBody>
          <a:bodyPr/>
          <a:lstStyle/>
          <a:p>
            <a:r>
              <a:rPr lang="de-DE" altLang="en-US" b="0" dirty="0"/>
              <a:t>Final </a:t>
            </a:r>
            <a:r>
              <a:rPr lang="en-US" altLang="de-DE" b="0" dirty="0"/>
              <a:t>Presentation:</a:t>
            </a:r>
            <a:br>
              <a:rPr lang="en-US" altLang="de-DE" dirty="0"/>
            </a:br>
            <a:r>
              <a:rPr lang="en-US" altLang="de-DE" dirty="0"/>
              <a:t>Piecewise monocular depth estimation by plane fitting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rcRect t="3277" b="-3307"/>
          <a:stretch>
            <a:fillRect/>
          </a:stretch>
        </p:blipFill>
        <p:spPr>
          <a:xfrm>
            <a:off x="5426710" y="2561590"/>
            <a:ext cx="3063240" cy="2093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rcRect l="9587" r="18312"/>
          <a:stretch>
            <a:fillRect/>
          </a:stretch>
        </p:blipFill>
        <p:spPr>
          <a:xfrm>
            <a:off x="288925" y="2514600"/>
            <a:ext cx="4512945" cy="3782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rcRect r="43626"/>
          <a:stretch>
            <a:fillRect/>
          </a:stretch>
        </p:blipFill>
        <p:spPr>
          <a:xfrm>
            <a:off x="5850890" y="4554855"/>
            <a:ext cx="2444750" cy="1813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Architecture</a:t>
            </a:r>
            <a:br>
              <a:rPr lang="en-US" dirty="0"/>
            </a:br>
            <a:r>
              <a:rPr lang="de-DE" sz="2000" dirty="0">
                <a:sym typeface="+mn-ea"/>
              </a:rPr>
              <a:t>LOSS: </a:t>
            </a:r>
            <a:r>
              <a:rPr sz="2000" dirty="0">
                <a:sym typeface="+mn-ea"/>
              </a:rPr>
              <a:t>Digging Into Self-Supervised Monocular Depth Estimation</a:t>
            </a:r>
            <a:r>
              <a:rPr lang="de-DE" altLang="en-US" sz="2000" dirty="0"/>
              <a:t> [1]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780728" y="4659213"/>
                <a:ext cx="7953318" cy="4606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= </m:t>
                    </m:r>
                    <m:func>
                      <m:funcPr>
                        <m:ctrlPr>
                          <a:rPr lang="de-DE" altLang="de-DE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e-DE" altLang="de-DE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de-DE" altLang="de-D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de-DE" sz="2000" b="0" i="0" smtClean="0">
                            <a:latin typeface="Cambria Math" panose="02040503050406030204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de-DE" alt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altLang="de-DE" sz="2000" b="0" i="1" smtClean="0">
                                <a:latin typeface="Cambria Math" panose="02040503050406030204" pitchFamily="18" charset="0"/>
                              </a:rPr>
                              <m:t>𝑃𝐸</m:t>
                            </m:r>
                            <m:d>
                              <m:d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de-DE" sz="2000" i="1">
                                    <a:latin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charset="0"/>
                                      </a:rPr>
                                      <m:t>𝑡</m:t>
                                    </m:r>
                                    <m:r>
                                      <a:rPr lang="de-DE" sz="2000" i="1">
                                        <a:latin typeface="Cambria Math" panose="02040503050406030204" charset="0"/>
                                      </a:rPr>
                                      <m:t>→</m:t>
                                    </m:r>
                                    <m:sSup>
                                      <m:sSupPr>
                                        <m:ctrlP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de-DE" sz="2000" i="1">
                                            <a:latin typeface="Cambria Math" panose="02040503050406030204" charset="0"/>
                                          </a:rPr>
                                          <m:t>′  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de-DE" altLang="de-DE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latin typeface="Cambria Math" panose="02040503050406030204" charset="0"/>
                      </a:rPr>
                      <m:t>  </m:t>
                    </m:r>
                    <m:r>
                      <a:rPr lang="en-US" altLang="de-DE" sz="2000" i="1" smtClean="0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de-DE" sz="2000" b="0" i="1" smtClean="0">
                        <a:latin typeface="Cambria Math" panose="02040503050406030204" charset="0"/>
                      </a:rPr>
                      <m:t> </m:t>
                    </m:r>
                    <m:r>
                      <a:rPr lang="de-DE" sz="2000" b="0" i="1" smtClean="0">
                        <a:latin typeface="Cambria Math" panose="02040503050406030204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sz="2000" b="1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𝝏</m:t>
                                </m:r>
                              </m:e>
                              <m:sub>
                                <m:r>
                                  <a:rPr lang="de-DE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𝒙</m:t>
                                </m:r>
                              </m:sub>
                            </m:sSub>
                            <m: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de-DE" sz="2000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sz="2000" b="0" i="1" smtClean="0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000" b="0" i="1" smtClean="0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sz="2000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sz="2000" b="0" i="1" smtClean="0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de-DE" sz="2000" b="0" i="1" smtClean="0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2000" b="0" i="1" smtClean="0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sz="2000" b="0" i="1" smtClean="0">
                        <a:latin typeface="Cambria Math" panose="02040503050406030204" charset="0"/>
                      </a:rPr>
                      <m:t>  </m:t>
                    </m:r>
                  </m:oMath>
                </a14:m>
                <a:r>
                  <a:rPr lang="de-DE" sz="2000" dirty="0"/>
                  <a:t> +</a:t>
                </a:r>
                <a:r>
                  <a:rPr lang="de-DE" sz="2000" dirty="0">
                    <a:ea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000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𝝏</m:t>
                                </m:r>
                              </m:e>
                              <m:sub>
                                <m:r>
                                  <a:rPr lang="de-DE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𝒚</m:t>
                                </m:r>
                              </m:sub>
                            </m:sSub>
                            <m: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 </m:t>
                            </m:r>
                            <m:r>
                              <a:rPr lang="de-DE" sz="2000" b="1" i="1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2000" b="1" i="1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de-DE" sz="2000" i="1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sz="2000" i="1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sz="2000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sz="2000" i="1">
                        <a:latin typeface="Cambria Math" panose="02040503050406030204" charset="0"/>
                      </a:rPr>
                      <m:t> </m:t>
                    </m:r>
                  </m:oMath>
                </a14:m>
                <a:r>
                  <a:rPr lang="de-DE" sz="2000" dirty="0"/>
                  <a:t>)</a:t>
                </a:r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8" y="4659213"/>
                <a:ext cx="7953318" cy="460639"/>
              </a:xfrm>
              <a:prstGeom prst="rect">
                <a:avLst/>
              </a:prstGeom>
              <a:blipFill>
                <a:blip r:embed="rId2"/>
                <a:stretch>
                  <a:fillRect l="-955" r="-1433" b="-135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780728" y="3000600"/>
                <a:ext cx="3277135" cy="944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de-DE" b="0" i="1" dirty="0">
                    <a:latin typeface="Cambria Math" panose="02040503050406030204" charset="0"/>
                    <a:ea typeface="Cambria Math" panose="02040503050406030204" charset="0"/>
                  </a:rPr>
                  <a:t>:</a:t>
                </a:r>
                <a:r>
                  <a:rPr lang="de-DE" b="0" dirty="0"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:r>
                  <a:rPr lang="de-DE" b="0" dirty="0" err="1">
                    <a:latin typeface="Cambria Math" panose="02040503050406030204" charset="0"/>
                    <a:ea typeface="Cambria Math" panose="02040503050406030204" charset="0"/>
                  </a:rPr>
                  <a:t>Calculated</a:t>
                </a:r>
                <a:r>
                  <a:rPr lang="de-DE" b="0" dirty="0">
                    <a:latin typeface="Cambria Math" panose="02040503050406030204" charset="0"/>
                    <a:ea typeface="Cambria Math" panose="02040503050406030204" charset="0"/>
                  </a:rPr>
                  <a:t> Error </a:t>
                </a:r>
                <a:r>
                  <a:rPr lang="de-DE" b="0" dirty="0" err="1">
                    <a:latin typeface="Cambria Math" panose="02040503050406030204" charset="0"/>
                    <a:ea typeface="Cambria Math" panose="02040503050406030204" charset="0"/>
                  </a:rPr>
                  <a:t>between</a:t>
                </a:r>
                <a:r>
                  <a:rPr lang="de-DE" b="0" dirty="0"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:r>
                  <a:rPr lang="de-DE" b="0" dirty="0" err="1">
                    <a:latin typeface="Cambria Math" panose="02040503050406030204" charset="0"/>
                    <a:ea typeface="Cambria Math" panose="02040503050406030204" charset="0"/>
                  </a:rPr>
                  <a:t>image</a:t>
                </a:r>
                <a:r>
                  <a:rPr lang="de-DE" b="0" dirty="0"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:r>
                  <a:rPr lang="de-DE" b="0" dirty="0" err="1">
                    <a:latin typeface="Cambria Math" panose="02040503050406030204" charset="0"/>
                    <a:ea typeface="Cambria Math" panose="02040503050406030204" charset="0"/>
                  </a:rPr>
                  <a:t>and</a:t>
                </a:r>
                <a:r>
                  <a:rPr lang="de-DE" b="0" dirty="0"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:r>
                  <a:rPr lang="de-DE" b="0" dirty="0" err="1">
                    <a:latin typeface="Cambria Math" panose="02040503050406030204" charset="0"/>
                    <a:ea typeface="Cambria Math" panose="02040503050406030204" charset="0"/>
                  </a:rPr>
                  <a:t>warped</a:t>
                </a:r>
                <a:r>
                  <a:rPr lang="de-DE" b="0" dirty="0"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:r>
                  <a:rPr lang="de-DE" b="0" dirty="0" err="1">
                    <a:latin typeface="Cambria Math" panose="02040503050406030204" charset="0"/>
                    <a:ea typeface="Cambria Math" panose="02040503050406030204" charset="0"/>
                  </a:rPr>
                  <a:t>image</a:t>
                </a:r>
                <a:r>
                  <a:rPr lang="de-DE" b="0" dirty="0"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:r>
                  <a:rPr lang="de-DE" b="0" dirty="0" err="1">
                    <a:latin typeface="Cambria Math" panose="02040503050406030204" charset="0"/>
                    <a:ea typeface="Cambria Math" panose="02040503050406030204" charset="0"/>
                  </a:rPr>
                  <a:t>based</a:t>
                </a:r>
                <a:r>
                  <a:rPr lang="de-DE" b="0" dirty="0">
                    <a:latin typeface="Cambria Math" panose="02040503050406030204" charset="0"/>
                    <a:ea typeface="Cambria Math" panose="02040503050406030204" charset="0"/>
                  </a:rPr>
                  <a:t> on L1-Norm &amp; SSIM</a:t>
                </a: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8" y="3000600"/>
                <a:ext cx="3277135" cy="944746"/>
              </a:xfrm>
              <a:prstGeom prst="rect">
                <a:avLst/>
              </a:prstGeom>
              <a:blipFill>
                <a:blip r:embed="rId3"/>
                <a:stretch>
                  <a:fillRect l="-1154" t="-1316" r="-385" b="-92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18">
            <a:extLst>
              <a:ext uri="{FF2B5EF4-FFF2-40B4-BE49-F238E27FC236}">
                <a16:creationId xmlns:a16="http://schemas.microsoft.com/office/drawing/2014/main" id="{0365B7C2-308D-1A43-B72F-B17AD2035DC0}"/>
              </a:ext>
            </a:extLst>
          </p:cNvPr>
          <p:cNvSpPr/>
          <p:nvPr/>
        </p:nvSpPr>
        <p:spPr>
          <a:xfrm rot="16200000" flipH="1" flipV="1">
            <a:off x="246694" y="1705635"/>
            <a:ext cx="106807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/>
            <a:endParaRPr lang="en-US" dirty="0"/>
          </a:p>
        </p:txBody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3BDFAF91-1EB5-1940-914D-A84167510487}"/>
              </a:ext>
            </a:extLst>
          </p:cNvPr>
          <p:cNvSpPr/>
          <p:nvPr/>
        </p:nvSpPr>
        <p:spPr>
          <a:xfrm>
            <a:off x="1486849" y="1631401"/>
            <a:ext cx="3049270" cy="885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Baseline - Loss</a:t>
            </a:r>
          </a:p>
        </p:txBody>
      </p:sp>
      <p:pic>
        <p:nvPicPr>
          <p:cNvPr id="6" name="Grafik 5" descr="Herzschlag">
            <a:extLst>
              <a:ext uri="{FF2B5EF4-FFF2-40B4-BE49-F238E27FC236}">
                <a16:creationId xmlns:a16="http://schemas.microsoft.com/office/drawing/2014/main" id="{04DD4382-AAD0-764E-8E3F-FC911607E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528" y="1617114"/>
            <a:ext cx="914400" cy="9144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22CFE06-E68B-3B47-B401-8A98089AF5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119" y="2970624"/>
            <a:ext cx="4320396" cy="1080099"/>
          </a:xfrm>
          <a:prstGeom prst="rect">
            <a:avLst/>
          </a:prstGeom>
        </p:spPr>
      </p:pic>
      <p:sp>
        <p:nvSpPr>
          <p:cNvPr id="4" name="Geschweifte Klammer links/rechts 3">
            <a:extLst>
              <a:ext uri="{FF2B5EF4-FFF2-40B4-BE49-F238E27FC236}">
                <a16:creationId xmlns:a16="http://schemas.microsoft.com/office/drawing/2014/main" id="{9B530DF8-1740-764E-8525-E3A31D3D3C94}"/>
              </a:ext>
            </a:extLst>
          </p:cNvPr>
          <p:cNvSpPr/>
          <p:nvPr/>
        </p:nvSpPr>
        <p:spPr>
          <a:xfrm>
            <a:off x="1237928" y="4541619"/>
            <a:ext cx="2181944" cy="4571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59A200BE-A47C-D14D-BEF5-730A404B019E}"/>
              </a:ext>
            </a:extLst>
          </p:cNvPr>
          <p:cNvSpPr/>
          <p:nvPr/>
        </p:nvSpPr>
        <p:spPr>
          <a:xfrm rot="5400000">
            <a:off x="2217506" y="3410080"/>
            <a:ext cx="320065" cy="2084667"/>
          </a:xfrm>
          <a:prstGeom prst="leftBrac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06FEBD5A-EC09-B84E-93E1-95DB53FF5AF1}"/>
                  </a:ext>
                </a:extLst>
              </p:cNvPr>
              <p:cNvSpPr txBox="1"/>
              <p:nvPr/>
            </p:nvSpPr>
            <p:spPr>
              <a:xfrm>
                <a:off x="2123347" y="3854865"/>
                <a:ext cx="508381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06FEBD5A-EC09-B84E-93E1-95DB53FF5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47" y="3854865"/>
                <a:ext cx="508381" cy="390748"/>
              </a:xfrm>
              <a:prstGeom prst="rect">
                <a:avLst/>
              </a:prstGeom>
              <a:blipFill>
                <a:blip r:embed="rId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F33CAD2F-0BFF-0F47-B11B-78C665F38141}"/>
              </a:ext>
            </a:extLst>
          </p:cNvPr>
          <p:cNvSpPr/>
          <p:nvPr/>
        </p:nvSpPr>
        <p:spPr>
          <a:xfrm rot="16200000">
            <a:off x="6240963" y="2993601"/>
            <a:ext cx="320065" cy="4666100"/>
          </a:xfrm>
          <a:prstGeom prst="leftBrac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8D0CED4-D23B-0749-B2CA-516D5F5D1216}"/>
                  </a:ext>
                </a:extLst>
              </p:cNvPr>
              <p:cNvSpPr txBox="1"/>
              <p:nvPr/>
            </p:nvSpPr>
            <p:spPr>
              <a:xfrm>
                <a:off x="6146804" y="5470640"/>
                <a:ext cx="508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8D0CED4-D23B-0749-B2CA-516D5F5D1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04" y="5470640"/>
                <a:ext cx="50838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2FC3917E-E911-4446-A6F8-F244B5EFAC5B}"/>
                  </a:ext>
                </a:extLst>
              </p:cNvPr>
              <p:cNvSpPr txBox="1"/>
              <p:nvPr/>
            </p:nvSpPr>
            <p:spPr>
              <a:xfrm>
                <a:off x="5016617" y="5722719"/>
                <a:ext cx="32771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charset="0"/>
                      </a:rPr>
                      <m:t> </m:t>
                    </m:r>
                  </m:oMath>
                </a14:m>
                <a:r>
                  <a:rPr lang="de-DE" dirty="0">
                    <a:latin typeface="Cambria Math" panose="02040503050406030204" charset="0"/>
                    <a:ea typeface="Cambria Math" panose="02040503050406030204" charset="0"/>
                  </a:rPr>
                  <a:t>:</a:t>
                </a:r>
                <a:r>
                  <a:rPr lang="de-DE" dirty="0" err="1">
                    <a:latin typeface="Cambria Math" panose="02040503050406030204" charset="0"/>
                    <a:ea typeface="Cambria Math" panose="02040503050406030204" charset="0"/>
                  </a:rPr>
                  <a:t>Ensures</a:t>
                </a:r>
                <a:r>
                  <a:rPr lang="de-DE" dirty="0">
                    <a:latin typeface="Cambria Math" panose="02040503050406030204" charset="0"/>
                    <a:ea typeface="Cambria Math" panose="02040503050406030204" charset="0"/>
                  </a:rPr>
                  <a:t> smooth </a:t>
                </a:r>
                <a:r>
                  <a:rPr lang="de-DE" dirty="0" err="1">
                    <a:latin typeface="Cambria Math" panose="02040503050406030204" charset="0"/>
                    <a:ea typeface="Cambria Math" panose="02040503050406030204" charset="0"/>
                  </a:rPr>
                  <a:t>gradient</a:t>
                </a:r>
                <a:r>
                  <a:rPr lang="de-DE" dirty="0">
                    <a:latin typeface="Cambria Math" panose="02040503050406030204" charset="0"/>
                    <a:ea typeface="Cambria Math" panose="02040503050406030204" charset="0"/>
                  </a:rPr>
                  <a:t> </a:t>
                </a:r>
                <a:r>
                  <a:rPr lang="de-DE" dirty="0" err="1">
                    <a:latin typeface="Cambria Math" panose="02040503050406030204" charset="0"/>
                    <a:ea typeface="Cambria Math" panose="02040503050406030204" charset="0"/>
                  </a:rPr>
                  <a:t>expect</a:t>
                </a:r>
                <a:r>
                  <a:rPr lang="de-DE" dirty="0">
                    <a:latin typeface="Cambria Math" panose="02040503050406030204" charset="0"/>
                    <a:ea typeface="Cambria Math" panose="02040503050406030204" charset="0"/>
                  </a:rPr>
                  <a:t> on </a:t>
                </a:r>
                <a:r>
                  <a:rPr lang="de-DE" dirty="0" err="1">
                    <a:latin typeface="Cambria Math" panose="02040503050406030204" charset="0"/>
                    <a:ea typeface="Cambria Math" panose="02040503050406030204" charset="0"/>
                  </a:rPr>
                  <a:t>edges</a:t>
                </a:r>
                <a:endParaRPr lang="de-DE" b="0" dirty="0">
                  <a:latin typeface="Cambria Math" panose="02040503050406030204" charset="0"/>
                  <a:ea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2FC3917E-E911-4446-A6F8-F244B5EFA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617" y="5722719"/>
                <a:ext cx="3277135" cy="646331"/>
              </a:xfrm>
              <a:prstGeom prst="rect">
                <a:avLst/>
              </a:prstGeom>
              <a:blipFill>
                <a:blip r:embed="rId9"/>
                <a:stretch>
                  <a:fillRect l="-1158" t="-3846" b="-1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261EFA49-1581-E84F-9E45-94492E19849B}"/>
              </a:ext>
            </a:extLst>
          </p:cNvPr>
          <p:cNvSpPr txBox="1"/>
          <p:nvPr/>
        </p:nvSpPr>
        <p:spPr>
          <a:xfrm>
            <a:off x="5199753" y="255926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Minimum </a:t>
            </a:r>
            <a:r>
              <a:rPr lang="de-DE" dirty="0" err="1"/>
              <a:t>Photometric</a:t>
            </a:r>
            <a:r>
              <a:rPr lang="de-DE" dirty="0"/>
              <a:t> Error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accel="50000" decel="50000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 animBg="1"/>
      <p:bldP spid="21" grpId="1" animBg="1"/>
      <p:bldP spid="22" grpId="0" animBg="1"/>
      <p:bldP spid="22" grpId="1" animBg="1"/>
      <p:bldP spid="5" grpId="0" animBg="1"/>
      <p:bldP spid="7" grpId="0"/>
      <p:bldP spid="12" grpId="0" animBg="1"/>
      <p:bldP spid="13" grpId="0"/>
      <p:bldP spid="14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/>
          <p:cNvSpPr/>
          <p:nvPr/>
        </p:nvSpPr>
        <p:spPr>
          <a:xfrm rot="20580000" flipH="1">
            <a:off x="212219" y="3027137"/>
            <a:ext cx="4360545" cy="1199515"/>
          </a:xfrm>
          <a:prstGeom prst="parallelogram">
            <a:avLst>
              <a:gd name="adj" fmla="val 102731"/>
            </a:avLst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Loss </a:t>
            </a:r>
            <a:r>
              <a:rPr lang="de-DE" altLang="en-US" dirty="0" err="1"/>
              <a:t>Function</a:t>
            </a:r>
            <a:br>
              <a:rPr lang="de-DE" altLang="en-US" dirty="0"/>
            </a:br>
            <a:r>
              <a:rPr lang="de-DE" altLang="en-US" sz="2000" dirty="0"/>
              <a:t>Superpixel in Loss </a:t>
            </a:r>
            <a:r>
              <a:rPr lang="de-DE" altLang="en-US" sz="2000" dirty="0" err="1"/>
              <a:t>Function</a:t>
            </a:r>
            <a:br>
              <a:rPr lang="de-DE" altLang="en-US" dirty="0"/>
            </a:br>
            <a:endParaRPr lang="de-DE" altLang="en-US" dirty="0"/>
          </a:p>
        </p:txBody>
      </p:sp>
      <p:sp>
        <p:nvSpPr>
          <p:cNvPr id="11" name="Content Placeholder 3"/>
          <p:cNvSpPr/>
          <p:nvPr/>
        </p:nvSpPr>
        <p:spPr>
          <a:xfrm>
            <a:off x="358775" y="1525905"/>
            <a:ext cx="7719060" cy="492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marL="179705" indent="-17970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anose="020B0804030504040204" pitchFamily="34" charset="0"/>
              </a:defRPr>
            </a:lvl1pPr>
            <a:lvl2pPr marL="179705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2pPr>
            <a:lvl3pPr marL="538480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3pPr>
            <a:lvl4pPr marL="717550" indent="-17335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4pPr>
            <a:lvl5pPr marL="908050" indent="-18923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5pPr>
            <a:lvl6pPr marL="13652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endParaRPr lang="de-DE" altLang="en-US" b="1"/>
          </a:p>
        </p:txBody>
      </p:sp>
      <p:sp>
        <p:nvSpPr>
          <p:cNvPr id="10" name="Oval 9"/>
          <p:cNvSpPr/>
          <p:nvPr/>
        </p:nvSpPr>
        <p:spPr>
          <a:xfrm>
            <a:off x="1479679" y="3142707"/>
            <a:ext cx="1824990" cy="802005"/>
          </a:xfrm>
          <a:prstGeom prst="ellipse">
            <a:avLst/>
          </a:prstGeom>
          <a:effectLst>
            <a:outerShdw blurRad="508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/>
          <p:nvPr>
            <p:extLst>
              <p:ext uri="{D42A27DB-BD31-4B8C-83A1-F6EECF244321}">
                <p14:modId xmlns:p14="http://schemas.microsoft.com/office/powerpoint/2010/main" val="3097251833"/>
              </p:ext>
            </p:extLst>
          </p:nvPr>
        </p:nvGraphicFramePr>
        <p:xfrm>
          <a:off x="5030953" y="2169474"/>
          <a:ext cx="3120592" cy="2560320"/>
        </p:xfrm>
        <a:graphic>
          <a:graphicData uri="http://schemas.openxmlformats.org/drawingml/2006/table">
            <a:tbl>
              <a:tblPr firstRow="1">
                <a:effectLst/>
                <a:tableStyleId>{69C7853C-536D-4A76-A0AE-DD22124D55A5}</a:tableStyleId>
              </a:tblPr>
              <a:tblGrid>
                <a:gridCol w="388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6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2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2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2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2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2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2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Freeform 12"/>
          <p:cNvSpPr/>
          <p:nvPr/>
        </p:nvSpPr>
        <p:spPr>
          <a:xfrm>
            <a:off x="1545719" y="3142707"/>
            <a:ext cx="1028700" cy="509905"/>
          </a:xfrm>
          <a:custGeom>
            <a:avLst/>
            <a:gdLst>
              <a:gd name="connisteX0" fmla="*/ 0 w 1028700"/>
              <a:gd name="connsiteY0" fmla="*/ 509905 h 509905"/>
              <a:gd name="connisteX1" fmla="*/ 941070 w 1028700"/>
              <a:gd name="connsiteY1" fmla="*/ 457200 h 509905"/>
              <a:gd name="connisteX2" fmla="*/ 721360 w 1028700"/>
              <a:gd name="connsiteY2" fmla="*/ 228600 h 509905"/>
              <a:gd name="connisteX3" fmla="*/ 1020445 w 1028700"/>
              <a:gd name="connsiteY3" fmla="*/ 8255 h 509905"/>
              <a:gd name="connisteX4" fmla="*/ 1002665 w 1028700"/>
              <a:gd name="connsiteY4" fmla="*/ 17145 h 509905"/>
              <a:gd name="connisteX5" fmla="*/ 1028700 w 1028700"/>
              <a:gd name="connsiteY5" fmla="*/ 0 h 5099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028700" h="509905">
                <a:moveTo>
                  <a:pt x="0" y="509905"/>
                </a:moveTo>
                <a:lnTo>
                  <a:pt x="941070" y="457200"/>
                </a:lnTo>
                <a:lnTo>
                  <a:pt x="721360" y="228600"/>
                </a:lnTo>
                <a:lnTo>
                  <a:pt x="1020445" y="8255"/>
                </a:lnTo>
                <a:lnTo>
                  <a:pt x="1002665" y="17145"/>
                </a:lnTo>
                <a:lnTo>
                  <a:pt x="10287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>
            <a:cxnSpLocks/>
            <a:endCxn id="10" idx="5"/>
          </p:cNvCxnSpPr>
          <p:nvPr/>
        </p:nvCxnSpPr>
        <p:spPr>
          <a:xfrm>
            <a:off x="2449959" y="3599907"/>
            <a:ext cx="587375" cy="22733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 Box 14"/>
          <p:cNvSpPr txBox="1"/>
          <p:nvPr/>
        </p:nvSpPr>
        <p:spPr>
          <a:xfrm>
            <a:off x="1905129" y="3231607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1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2574419" y="3213192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2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2140079" y="3617687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en-US" dirty="0"/>
              <a:t>3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11569" y="1635434"/>
            <a:ext cx="914400" cy="1068080"/>
            <a:chOff x="5075726" y="2752399"/>
            <a:chExt cx="914400" cy="1068080"/>
          </a:xfrm>
        </p:grpSpPr>
        <p:sp>
          <p:nvSpPr>
            <p:cNvPr id="19" name="Freeform 18"/>
            <p:cNvSpPr/>
            <p:nvPr/>
          </p:nvSpPr>
          <p:spPr>
            <a:xfrm rot="16200000" flipH="1" flipV="1">
              <a:off x="4998886" y="2829239"/>
              <a:ext cx="1068080" cy="914400"/>
            </a:xfrm>
            <a:custGeom>
              <a:avLst/>
              <a:gdLst>
                <a:gd name="connsiteX0" fmla="*/ 0 w 1068080"/>
                <a:gd name="connsiteY0" fmla="*/ 914400 h 914400"/>
                <a:gd name="connsiteX1" fmla="*/ 0 w 1068080"/>
                <a:gd name="connsiteY1" fmla="*/ 0 h 914400"/>
                <a:gd name="connsiteX2" fmla="*/ 914400 w 1068080"/>
                <a:gd name="connsiteY2" fmla="*/ 0 h 914400"/>
                <a:gd name="connsiteX3" fmla="*/ 914400 w 1068080"/>
                <a:gd name="connsiteY3" fmla="*/ 760720 h 914400"/>
                <a:gd name="connsiteX4" fmla="*/ 1068080 w 1068080"/>
                <a:gd name="connsiteY4" fmla="*/ 914400 h 914400"/>
                <a:gd name="connsiteX5" fmla="*/ 914400 w 1068080"/>
                <a:gd name="connsiteY5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8080" h="914400">
                  <a:moveTo>
                    <a:pt x="0" y="914400"/>
                  </a:moveTo>
                  <a:lnTo>
                    <a:pt x="0" y="0"/>
                  </a:lnTo>
                  <a:lnTo>
                    <a:pt x="914400" y="0"/>
                  </a:lnTo>
                  <a:lnTo>
                    <a:pt x="914400" y="760720"/>
                  </a:lnTo>
                  <a:lnTo>
                    <a:pt x="1068080" y="91440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  <a:effectLst>
              <a:outerShdw blurRad="508000" dist="2540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r"/>
              <a:endParaRPr lang="en-US"/>
            </a:p>
          </p:txBody>
        </p:sp>
        <p:sp>
          <p:nvSpPr>
            <p:cNvPr id="21" name="Shape 3624"/>
            <p:cNvSpPr/>
            <p:nvPr/>
          </p:nvSpPr>
          <p:spPr>
            <a:xfrm>
              <a:off x="5327527" y="3015255"/>
              <a:ext cx="410797" cy="410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55" y="6010"/>
                  </a:moveTo>
                  <a:lnTo>
                    <a:pt x="18630" y="7136"/>
                  </a:lnTo>
                  <a:lnTo>
                    <a:pt x="14465" y="2970"/>
                  </a:lnTo>
                  <a:lnTo>
                    <a:pt x="15590" y="1845"/>
                  </a:lnTo>
                  <a:cubicBezTo>
                    <a:pt x="15590" y="1845"/>
                    <a:pt x="16391" y="982"/>
                    <a:pt x="17673" y="982"/>
                  </a:cubicBezTo>
                  <a:cubicBezTo>
                    <a:pt x="19300" y="982"/>
                    <a:pt x="20618" y="2300"/>
                    <a:pt x="20618" y="3927"/>
                  </a:cubicBezTo>
                  <a:cubicBezTo>
                    <a:pt x="20618" y="4741"/>
                    <a:pt x="20288" y="5477"/>
                    <a:pt x="19755" y="6010"/>
                  </a:cubicBezTo>
                  <a:moveTo>
                    <a:pt x="7364" y="18402"/>
                  </a:moveTo>
                  <a:lnTo>
                    <a:pt x="7364" y="14727"/>
                  </a:lnTo>
                  <a:cubicBezTo>
                    <a:pt x="7364" y="14456"/>
                    <a:pt x="7144" y="14236"/>
                    <a:pt x="6873" y="14236"/>
                  </a:cubicBezTo>
                  <a:lnTo>
                    <a:pt x="3198" y="14236"/>
                  </a:lnTo>
                  <a:lnTo>
                    <a:pt x="13770" y="3665"/>
                  </a:lnTo>
                  <a:lnTo>
                    <a:pt x="17935" y="7830"/>
                  </a:lnTo>
                  <a:cubicBezTo>
                    <a:pt x="17935" y="7830"/>
                    <a:pt x="7364" y="18402"/>
                    <a:pt x="7364" y="18402"/>
                  </a:cubicBezTo>
                  <a:close/>
                  <a:moveTo>
                    <a:pt x="6382" y="19042"/>
                  </a:moveTo>
                  <a:lnTo>
                    <a:pt x="2945" y="19845"/>
                  </a:lnTo>
                  <a:lnTo>
                    <a:pt x="2945" y="18655"/>
                  </a:lnTo>
                  <a:lnTo>
                    <a:pt x="1755" y="18655"/>
                  </a:lnTo>
                  <a:lnTo>
                    <a:pt x="2558" y="15218"/>
                  </a:lnTo>
                  <a:lnTo>
                    <a:pt x="6382" y="15218"/>
                  </a:lnTo>
                  <a:cubicBezTo>
                    <a:pt x="6382" y="15218"/>
                    <a:pt x="6382" y="19042"/>
                    <a:pt x="6382" y="19042"/>
                  </a:cubicBezTo>
                  <a:close/>
                  <a:moveTo>
                    <a:pt x="17673" y="0"/>
                  </a:moveTo>
                  <a:cubicBezTo>
                    <a:pt x="16588" y="0"/>
                    <a:pt x="15606" y="439"/>
                    <a:pt x="14896" y="1151"/>
                  </a:cubicBezTo>
                  <a:lnTo>
                    <a:pt x="1641" y="14405"/>
                  </a:lnTo>
                  <a:lnTo>
                    <a:pt x="0" y="21600"/>
                  </a:lnTo>
                  <a:lnTo>
                    <a:pt x="7195" y="19959"/>
                  </a:lnTo>
                  <a:lnTo>
                    <a:pt x="20449" y="6704"/>
                  </a:lnTo>
                  <a:cubicBezTo>
                    <a:pt x="21160" y="5994"/>
                    <a:pt x="21600" y="5012"/>
                    <a:pt x="21600" y="3927"/>
                  </a:cubicBezTo>
                  <a:cubicBezTo>
                    <a:pt x="21600" y="1758"/>
                    <a:pt x="19842" y="0"/>
                    <a:pt x="17673" y="0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2" name="Rectangle 29"/>
          <p:cNvSpPr/>
          <p:nvPr/>
        </p:nvSpPr>
        <p:spPr>
          <a:xfrm>
            <a:off x="1453763" y="1635125"/>
            <a:ext cx="3049270" cy="345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Concept Idea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5004048" y="1557655"/>
            <a:ext cx="36798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Font typeface="+mj-lt"/>
            </a:pPr>
            <a:r>
              <a:rPr lang="de-DE" altLang="en-US" b="1" dirty="0" err="1">
                <a:sym typeface="+mn-ea"/>
              </a:rPr>
              <a:t>use</a:t>
            </a:r>
            <a:r>
              <a:rPr lang="de-DE" altLang="en-US" b="1" dirty="0">
                <a:sym typeface="+mn-ea"/>
              </a:rPr>
              <a:t> Superpixel </a:t>
            </a:r>
            <a:r>
              <a:rPr lang="de-DE" altLang="en-US" b="1" dirty="0" err="1">
                <a:sym typeface="+mn-ea"/>
              </a:rPr>
              <a:t>information</a:t>
            </a:r>
            <a:r>
              <a:rPr lang="de-DE" altLang="en-US" b="1" dirty="0">
                <a:sym typeface="+mn-ea"/>
              </a:rPr>
              <a:t> in </a:t>
            </a:r>
            <a:r>
              <a:rPr lang="de-DE" altLang="en-US" b="1" dirty="0" err="1">
                <a:sym typeface="+mn-ea"/>
              </a:rPr>
              <a:t>implementing</a:t>
            </a:r>
            <a:r>
              <a:rPr lang="de-DE" altLang="en-US" b="1" dirty="0">
                <a:sym typeface="+mn-ea"/>
              </a:rPr>
              <a:t> </a:t>
            </a:r>
            <a:r>
              <a:rPr lang="de-DE" altLang="en-US" b="1" dirty="0" err="1">
                <a:sym typeface="+mn-ea"/>
              </a:rPr>
              <a:t>loss</a:t>
            </a:r>
            <a:r>
              <a:rPr lang="de-DE" altLang="en-US" b="1" dirty="0">
                <a:sym typeface="+mn-ea"/>
              </a:rPr>
              <a:t> </a:t>
            </a:r>
            <a:r>
              <a:rPr lang="de-DE" altLang="en-US" b="1" dirty="0" err="1">
                <a:sym typeface="+mn-ea"/>
              </a:rPr>
              <a:t>function</a:t>
            </a:r>
            <a:r>
              <a:rPr lang="de-DE" altLang="en-US" b="1" dirty="0">
                <a:sym typeface="+mn-ea"/>
              </a:rPr>
              <a:t> </a:t>
            </a:r>
            <a:endParaRPr lang="de-DE" altLang="en-US" b="1" dirty="0"/>
          </a:p>
          <a:p>
            <a:pPr marL="0" indent="0"/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008CE8-EEA0-FA45-A437-27D2ACFF2DA3}"/>
              </a:ext>
            </a:extLst>
          </p:cNvPr>
          <p:cNvSpPr txBox="1"/>
          <p:nvPr/>
        </p:nvSpPr>
        <p:spPr>
          <a:xfrm>
            <a:off x="311567" y="4871860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Join</a:t>
            </a:r>
            <a:r>
              <a:rPr lang="de-DE" dirty="0"/>
              <a:t> Superpixels on same </a:t>
            </a:r>
            <a:r>
              <a:rPr lang="en-GB" dirty="0"/>
              <a:t>surface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A91F8EA9-51FB-7140-94D7-12CC52F007BD}"/>
                  </a:ext>
                </a:extLst>
              </p:cNvPr>
              <p:cNvSpPr txBox="1"/>
              <p:nvPr/>
            </p:nvSpPr>
            <p:spPr>
              <a:xfrm>
                <a:off x="311567" y="5373822"/>
                <a:ext cx="6575967" cy="414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Minimize </a:t>
                </a:r>
                <a:r>
                  <a:rPr lang="de-DE" dirty="0" err="1"/>
                  <a:t>disparity</a:t>
                </a:r>
                <a:r>
                  <a:rPr lang="de-DE" dirty="0"/>
                  <a:t> </a:t>
                </a:r>
                <a:r>
                  <a:rPr lang="de-DE" dirty="0" err="1"/>
                  <a:t>gradient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b="1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𝝏</m:t>
                                </m:r>
                              </m:e>
                              <m:sub>
                                <m:r>
                                  <a:rPr lang="de-DE" b="1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𝒙</m:t>
                                </m:r>
                              </m:sub>
                            </m:sSub>
                            <m:r>
                              <a:rPr lang="de-DE" b="1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b="1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de-DE" b="1" i="1">
                        <a:solidFill>
                          <a:srgbClr val="9C1C26"/>
                        </a:solidFill>
                        <a:latin typeface="Cambria Math" panose="02040503050406030204" pitchFamily="18" charset="0"/>
                        <a:ea typeface="Cambria Math" panose="02040503050406030204" charset="0"/>
                      </a:rPr>
                      <m:t> </m:t>
                    </m:r>
                    <m:r>
                      <a:rPr lang="de-DE" b="1" i="1" smtClean="0">
                        <a:solidFill>
                          <a:srgbClr val="9C1C26"/>
                        </a:solidFill>
                        <a:latin typeface="Cambria Math" panose="02040503050406030204" pitchFamily="18" charset="0"/>
                        <a:ea typeface="Cambria Math" panose="02040503050406030204" charset="0"/>
                      </a:rPr>
                      <m:t> </m:t>
                    </m:r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charset="0"/>
                      </a:rPr>
                      <m:t>&amp;</m:t>
                    </m:r>
                    <m:r>
                      <a:rPr lang="de-DE" b="1" i="1" smtClean="0">
                        <a:solidFill>
                          <a:srgbClr val="9C1C26"/>
                        </a:solidFill>
                        <a:latin typeface="Cambria Math" panose="02040503050406030204" pitchFamily="18" charset="0"/>
                        <a:ea typeface="Cambria Math" panose="02040503050406030204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b="1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𝝏</m:t>
                                </m:r>
                              </m:e>
                              <m:sub>
                                <m:r>
                                  <a:rPr lang="de-DE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  <m:t>𝒚</m:t>
                                </m:r>
                              </m:sub>
                            </m:sSub>
                            <m:r>
                              <a:rPr lang="de-DE" b="1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b="1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inside</a:t>
                </a:r>
                <a:r>
                  <a:rPr lang="de-DE" dirty="0"/>
                  <a:t> </a:t>
                </a:r>
                <a:r>
                  <a:rPr lang="de-DE" dirty="0" err="1"/>
                  <a:t>one</a:t>
                </a:r>
                <a:r>
                  <a:rPr lang="de-DE" dirty="0"/>
                  <a:t> plane</a:t>
                </a:r>
                <a:endParaRPr lang="en-GB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A91F8EA9-51FB-7140-94D7-12CC52F00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67" y="5373822"/>
                <a:ext cx="6575967" cy="414537"/>
              </a:xfrm>
              <a:prstGeom prst="rect">
                <a:avLst/>
              </a:prstGeom>
              <a:blipFill>
                <a:blip r:embed="rId2"/>
                <a:stretch>
                  <a:fillRect l="-579" t="-2941" b="-117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>
            <a:extLst>
              <a:ext uri="{FF2B5EF4-FFF2-40B4-BE49-F238E27FC236}">
                <a16:creationId xmlns:a16="http://schemas.microsoft.com/office/drawing/2014/main" id="{A4E280BF-9780-284E-9A1A-1737B85156AC}"/>
              </a:ext>
            </a:extLst>
          </p:cNvPr>
          <p:cNvSpPr txBox="1"/>
          <p:nvPr/>
        </p:nvSpPr>
        <p:spPr>
          <a:xfrm>
            <a:off x="311568" y="5920990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 edges be rough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7EE101-08C9-E949-B15F-2A946718C3F8}"/>
              </a:ext>
            </a:extLst>
          </p:cNvPr>
          <p:cNvSpPr txBox="1"/>
          <p:nvPr/>
        </p:nvSpPr>
        <p:spPr>
          <a:xfrm>
            <a:off x="2138566" y="36295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5211F60-0B66-7647-B4CA-3F7784826C13}"/>
              </a:ext>
            </a:extLst>
          </p:cNvPr>
          <p:cNvSpPr txBox="1"/>
          <p:nvPr/>
        </p:nvSpPr>
        <p:spPr>
          <a:xfrm>
            <a:off x="2566717" y="32131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bldLvl="0" animBg="1"/>
      <p:bldP spid="10" grpId="0" animBg="1"/>
      <p:bldP spid="10" grpId="1" animBg="1"/>
      <p:bldP spid="13" grpId="0" animBg="1"/>
      <p:bldP spid="13" grpId="1" animBg="1"/>
      <p:bldP spid="15" grpId="0"/>
      <p:bldP spid="15" grpId="1"/>
      <p:bldP spid="16" grpId="0"/>
      <p:bldP spid="16" grpId="1"/>
      <p:bldP spid="16" grpId="2"/>
      <p:bldP spid="17" grpId="0"/>
      <p:bldP spid="17" grpId="1"/>
      <p:bldP spid="17" grpId="2"/>
      <p:bldP spid="22" grpId="0" bldLvl="0" animBg="1"/>
      <p:bldP spid="22" grpId="1" bldLvl="0" animBg="1"/>
      <p:bldP spid="23" grpId="0"/>
      <p:bldP spid="3" grpId="0"/>
      <p:bldP spid="20" grpId="0"/>
      <p:bldP spid="24" grpId="0"/>
      <p:bldP spid="6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Loss </a:t>
            </a:r>
            <a:r>
              <a:rPr lang="de-DE" altLang="en-US" dirty="0" err="1"/>
              <a:t>Function</a:t>
            </a:r>
            <a:br>
              <a:rPr lang="de-DE" altLang="en-US" dirty="0"/>
            </a:br>
            <a:r>
              <a:rPr lang="de-DE" altLang="en-US" sz="2000" dirty="0"/>
              <a:t>Binary &amp; </a:t>
            </a:r>
            <a:r>
              <a:rPr lang="de-DE" altLang="en-US" sz="2000" dirty="0" err="1"/>
              <a:t>Continuous</a:t>
            </a:r>
            <a:r>
              <a:rPr lang="de-DE" altLang="en-US" sz="2000" dirty="0"/>
              <a:t> Superpixel Loss</a:t>
            </a:r>
          </a:p>
        </p:txBody>
      </p:sp>
      <p:sp>
        <p:nvSpPr>
          <p:cNvPr id="11" name="Content Placeholder 3"/>
          <p:cNvSpPr/>
          <p:nvPr/>
        </p:nvSpPr>
        <p:spPr>
          <a:xfrm>
            <a:off x="381825" y="1525905"/>
            <a:ext cx="7719060" cy="492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marL="179705" indent="-17970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anose="020B0804030504040204" pitchFamily="34" charset="0"/>
              </a:defRPr>
            </a:lvl1pPr>
            <a:lvl2pPr marL="179705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2pPr>
            <a:lvl3pPr marL="538480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3pPr>
            <a:lvl4pPr marL="717550" indent="-17335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4pPr>
            <a:lvl5pPr marL="908050" indent="-18923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5pPr>
            <a:lvl6pPr marL="13652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endParaRPr lang="de-DE" altLang="en-US" b="1"/>
          </a:p>
        </p:txBody>
      </p:sp>
      <p:sp>
        <p:nvSpPr>
          <p:cNvPr id="19" name="Freeform 18"/>
          <p:cNvSpPr/>
          <p:nvPr/>
        </p:nvSpPr>
        <p:spPr>
          <a:xfrm rot="16200000" flipH="1" flipV="1">
            <a:off x="246694" y="1705635"/>
            <a:ext cx="106807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/>
            <a:endParaRPr lang="en-US" dirty="0"/>
          </a:p>
        </p:txBody>
      </p:sp>
      <p:sp>
        <p:nvSpPr>
          <p:cNvPr id="22" name="Rectangle 29"/>
          <p:cNvSpPr/>
          <p:nvPr/>
        </p:nvSpPr>
        <p:spPr>
          <a:xfrm>
            <a:off x="1486849" y="1631401"/>
            <a:ext cx="3049270" cy="885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 err="1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Mathematical</a:t>
            </a:r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Implementation </a:t>
            </a:r>
          </a:p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Superpixel - Loss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597160" y="3259308"/>
            <a:ext cx="3810595" cy="39535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altLang="en-US" b="1" dirty="0"/>
              <a:t>Goal – Create Superpixel </a:t>
            </a:r>
            <a:r>
              <a:rPr lang="de-DE" altLang="en-US" b="1" dirty="0" err="1"/>
              <a:t>mask</a:t>
            </a:r>
            <a:endParaRPr lang="en-US" b="1" dirty="0"/>
          </a:p>
        </p:txBody>
      </p:sp>
      <p:sp>
        <p:nvSpPr>
          <p:cNvPr id="38" name="Shape 3664"/>
          <p:cNvSpPr/>
          <p:nvPr/>
        </p:nvSpPr>
        <p:spPr>
          <a:xfrm>
            <a:off x="554778" y="1778804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7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3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8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3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7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7"/>
                  <a:pt x="2616" y="8979"/>
                  <a:pt x="2708" y="8634"/>
                </a:cubicBezTo>
                <a:cubicBezTo>
                  <a:pt x="2897" y="7928"/>
                  <a:pt x="3179" y="7250"/>
                  <a:pt x="3548" y="6615"/>
                </a:cubicBezTo>
                <a:cubicBezTo>
                  <a:pt x="3727" y="6305"/>
                  <a:pt x="3724" y="5924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4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40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40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4"/>
                </a:cubicBezTo>
                <a:lnTo>
                  <a:pt x="16884" y="3000"/>
                </a:lnTo>
                <a:lnTo>
                  <a:pt x="18600" y="4714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7"/>
                </a:lnTo>
                <a:cubicBezTo>
                  <a:pt x="17876" y="5924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7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1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6"/>
                </a:lnTo>
                <a:cubicBezTo>
                  <a:pt x="17292" y="2018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6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6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8"/>
                  <a:pt x="4181" y="2146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1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4"/>
                  <a:pt x="1864" y="17138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3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3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8"/>
                  <a:pt x="19641" y="16714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3528" y="3131210"/>
            <a:ext cx="8568952" cy="2938214"/>
            <a:chOff x="1814072" y="3437888"/>
            <a:chExt cx="2455033" cy="2495551"/>
          </a:xfrm>
        </p:grpSpPr>
        <p:sp>
          <p:nvSpPr>
            <p:cNvPr id="31" name="Rectangle 30"/>
            <p:cNvSpPr/>
            <p:nvPr/>
          </p:nvSpPr>
          <p:spPr>
            <a:xfrm>
              <a:off x="1814072" y="3437888"/>
              <a:ext cx="2453128" cy="2495551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39600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flipV="1">
              <a:off x="1814072" y="3437888"/>
              <a:ext cx="2455033" cy="51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F5BF4B0-0A1B-AF42-AC1C-F2544F538046}"/>
                  </a:ext>
                </a:extLst>
              </p:cNvPr>
              <p:cNvSpPr txBox="1"/>
              <p:nvPr/>
            </p:nvSpPr>
            <p:spPr>
              <a:xfrm>
                <a:off x="537389" y="5103594"/>
                <a:ext cx="925190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F5BF4B0-0A1B-AF42-AC1C-F2544F538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89" y="5103594"/>
                <a:ext cx="925190" cy="394788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027D04E0-129D-A049-BB81-7B018CC062B1}"/>
              </a:ext>
            </a:extLst>
          </p:cNvPr>
          <p:cNvSpPr/>
          <p:nvPr/>
        </p:nvSpPr>
        <p:spPr>
          <a:xfrm>
            <a:off x="1449695" y="4824051"/>
            <a:ext cx="301876" cy="953874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D555B1D-815D-C44A-B59E-A7C69F18C62A}"/>
              </a:ext>
            </a:extLst>
          </p:cNvPr>
          <p:cNvSpPr txBox="1"/>
          <p:nvPr/>
        </p:nvSpPr>
        <p:spPr>
          <a:xfrm>
            <a:off x="1760112" y="481690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   , on </a:t>
            </a:r>
            <a:r>
              <a:rPr lang="de-DE" dirty="0" err="1"/>
              <a:t>edges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8F74462-27F2-8541-94BF-1A46C6CDC8F5}"/>
              </a:ext>
            </a:extLst>
          </p:cNvPr>
          <p:cNvSpPr txBox="1"/>
          <p:nvPr/>
        </p:nvSpPr>
        <p:spPr>
          <a:xfrm>
            <a:off x="1746104" y="532606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1   , </a:t>
            </a:r>
            <a:r>
              <a:rPr lang="de-DE" dirty="0" err="1"/>
              <a:t>inside</a:t>
            </a:r>
            <a:r>
              <a:rPr lang="de-DE" dirty="0"/>
              <a:t>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4">
                <a:extLst>
                  <a:ext uri="{FF2B5EF4-FFF2-40B4-BE49-F238E27FC236}">
                    <a16:creationId xmlns:a16="http://schemas.microsoft.com/office/drawing/2014/main" id="{D6D24720-8D9D-4645-BB10-D0A160E45865}"/>
                  </a:ext>
                </a:extLst>
              </p:cNvPr>
              <p:cNvSpPr txBox="1"/>
              <p:nvPr/>
            </p:nvSpPr>
            <p:spPr>
              <a:xfrm>
                <a:off x="558426" y="3699456"/>
                <a:ext cx="3810595" cy="41453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𝑠</m:t>
                        </m:r>
                      </m:sub>
                    </m:sSub>
                    <m:r>
                      <a:rPr lang="de-DE" altLang="de-DE" b="0" i="1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= </m:t>
                    </m:r>
                    <m:r>
                      <a:rPr lang="en-US" altLang="de-DE" i="1" smtClean="0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de-DE" b="0" i="1" smtClean="0">
                        <a:latin typeface="Cambria Math" panose="02040503050406030204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b>
                      <m:sSubPr>
                        <m:ctrlP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𝝁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𝒙</m:t>
                        </m:r>
                      </m:sub>
                    </m:sSub>
                    <m:r>
                      <a:rPr lang="de-DE" b="0" i="1" smtClean="0">
                        <a:solidFill>
                          <a:srgbClr val="9C1C26"/>
                        </a:solidFill>
                        <a:latin typeface="Cambria Math" panose="02040503050406030204" charset="0"/>
                      </a:rPr>
                      <m:t>  </m:t>
                    </m:r>
                  </m:oMath>
                </a14:m>
                <a:r>
                  <a:rPr lang="de-DE" dirty="0">
                    <a:solidFill>
                      <a:srgbClr val="9C1C26"/>
                    </a:solidFill>
                    <a:sym typeface="+mn-ea"/>
                  </a:rPr>
                  <a:t> </a:t>
                </a:r>
                <a:r>
                  <a:rPr lang="de-DE" dirty="0">
                    <a:sym typeface="+mn-ea"/>
                  </a:rPr>
                  <a:t>+</a:t>
                </a:r>
                <a:r>
                  <a:rPr lang="de-DE" dirty="0">
                    <a:ea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 </m:t>
                            </m:r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∗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𝝁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Text Box 4">
                <a:extLst>
                  <a:ext uri="{FF2B5EF4-FFF2-40B4-BE49-F238E27FC236}">
                    <a16:creationId xmlns:a16="http://schemas.microsoft.com/office/drawing/2014/main" id="{D6D24720-8D9D-4645-BB10-D0A160E45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26" y="3699456"/>
                <a:ext cx="3810595" cy="414537"/>
              </a:xfrm>
              <a:prstGeom prst="rect">
                <a:avLst/>
              </a:prstGeom>
              <a:blipFill>
                <a:blip r:embed="rId3"/>
                <a:stretch>
                  <a:fillRect t="-2941" b="-147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8F546A1B-7FA6-6D40-872B-F7E0C76677D9}"/>
                  </a:ext>
                </a:extLst>
              </p:cNvPr>
              <p:cNvSpPr txBox="1"/>
              <p:nvPr/>
            </p:nvSpPr>
            <p:spPr>
              <a:xfrm>
                <a:off x="4745132" y="5056963"/>
                <a:ext cx="925190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8F546A1B-7FA6-6D40-872B-F7E0C7667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32" y="5056963"/>
                <a:ext cx="925190" cy="394788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Geschweifte Klammer links 23">
            <a:extLst>
              <a:ext uri="{FF2B5EF4-FFF2-40B4-BE49-F238E27FC236}">
                <a16:creationId xmlns:a16="http://schemas.microsoft.com/office/drawing/2014/main" id="{6FD20327-C119-9D43-AF94-7CBFE7CB25FD}"/>
              </a:ext>
            </a:extLst>
          </p:cNvPr>
          <p:cNvSpPr/>
          <p:nvPr/>
        </p:nvSpPr>
        <p:spPr>
          <a:xfrm>
            <a:off x="5670322" y="4765070"/>
            <a:ext cx="301876" cy="953874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03EF1B2-F444-3046-BBCC-F4F242850297}"/>
                  </a:ext>
                </a:extLst>
              </p:cNvPr>
              <p:cNvSpPr txBox="1"/>
              <p:nvPr/>
            </p:nvSpPr>
            <p:spPr>
              <a:xfrm>
                <a:off x="5980739" y="4757920"/>
                <a:ext cx="2948499" cy="417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𝑥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  <m:t>/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</m:oMath>
                </a14:m>
                <a:r>
                  <a:rPr lang="de-DE" dirty="0"/>
                  <a:t>   , on SP  </a:t>
                </a:r>
                <a:r>
                  <a:rPr lang="de-DE" dirty="0" err="1"/>
                  <a:t>edges</a:t>
                </a:r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03EF1B2-F444-3046-BBCC-F4F242850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39" y="4757920"/>
                <a:ext cx="2948499" cy="417743"/>
              </a:xfrm>
              <a:prstGeom prst="rect">
                <a:avLst/>
              </a:prstGeom>
              <a:blipFill>
                <a:blip r:embed="rId5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feld 25">
            <a:extLst>
              <a:ext uri="{FF2B5EF4-FFF2-40B4-BE49-F238E27FC236}">
                <a16:creationId xmlns:a16="http://schemas.microsoft.com/office/drawing/2014/main" id="{E30DC17E-59BC-2646-9242-3DEE63419A8D}"/>
              </a:ext>
            </a:extLst>
          </p:cNvPr>
          <p:cNvSpPr txBox="1"/>
          <p:nvPr/>
        </p:nvSpPr>
        <p:spPr>
          <a:xfrm>
            <a:off x="5966731" y="526708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1   , </a:t>
            </a:r>
            <a:r>
              <a:rPr lang="de-DE" dirty="0" err="1"/>
              <a:t>inside</a:t>
            </a:r>
            <a:r>
              <a:rPr lang="de-DE" dirty="0"/>
              <a:t> SP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7693490-FAF9-1F41-8B14-973D1CD8448F}"/>
              </a:ext>
            </a:extLst>
          </p:cNvPr>
          <p:cNvSpPr txBox="1"/>
          <p:nvPr/>
        </p:nvSpPr>
        <p:spPr>
          <a:xfrm>
            <a:off x="555920" y="430454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SP-Loss </a:t>
            </a:r>
            <a:r>
              <a:rPr lang="de-DE" b="1" dirty="0" err="1"/>
              <a:t>binary</a:t>
            </a:r>
            <a:r>
              <a:rPr lang="de-DE" b="1" dirty="0"/>
              <a:t>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04F9703-0A0F-A847-8E6B-6E01BDC26631}"/>
              </a:ext>
            </a:extLst>
          </p:cNvPr>
          <p:cNvSpPr txBox="1"/>
          <p:nvPr/>
        </p:nvSpPr>
        <p:spPr>
          <a:xfrm>
            <a:off x="4816416" y="427341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SP-Loss </a:t>
            </a:r>
            <a:r>
              <a:rPr lang="de-DE" b="1" dirty="0" err="1"/>
              <a:t>continuous</a:t>
            </a:r>
            <a:r>
              <a:rPr lang="de-DE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044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accel="50000" decel="5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50000" decel="5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accel="50000" decel="5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2" grpId="0" animBg="1"/>
      <p:bldP spid="22" grpId="1" animBg="1"/>
      <p:bldP spid="22" grpId="2" animBg="1"/>
      <p:bldP spid="6" grpId="0"/>
      <p:bldP spid="38" grpId="0" animBg="1"/>
      <p:bldP spid="38" grpId="1" animBg="1"/>
      <p:bldP spid="38" grpId="2" animBg="1"/>
      <p:bldP spid="3" grpId="0"/>
      <p:bldP spid="7" grpId="0" animBg="1"/>
      <p:bldP spid="8" grpId="0"/>
      <p:bldP spid="9" grpId="0"/>
      <p:bldP spid="20" grpId="0"/>
      <p:bldP spid="21" grpId="0"/>
      <p:bldP spid="24" grpId="0" animBg="1"/>
      <p:bldP spid="25" grpId="0"/>
      <p:bldP spid="26" grpId="0"/>
      <p:bldP spid="4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/>
          <p:cNvSpPr/>
          <p:nvPr/>
        </p:nvSpPr>
        <p:spPr>
          <a:xfrm rot="20580000" flipH="1">
            <a:off x="212219" y="3027137"/>
            <a:ext cx="4360545" cy="1199515"/>
          </a:xfrm>
          <a:prstGeom prst="parallelogram">
            <a:avLst>
              <a:gd name="adj" fmla="val 102731"/>
            </a:avLst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Loss </a:t>
            </a:r>
            <a:r>
              <a:rPr lang="de-DE" altLang="en-US" dirty="0" err="1"/>
              <a:t>Function</a:t>
            </a:r>
            <a:br>
              <a:rPr lang="de-DE" altLang="en-US" dirty="0"/>
            </a:br>
            <a:r>
              <a:rPr lang="de-DE" altLang="en-US" sz="2000" dirty="0"/>
              <a:t>Normals in Loss </a:t>
            </a:r>
            <a:r>
              <a:rPr lang="de-DE" altLang="en-US" sz="2000" dirty="0" err="1"/>
              <a:t>Function</a:t>
            </a:r>
            <a:endParaRPr lang="de-DE" altLang="en-US" sz="2000" dirty="0"/>
          </a:p>
        </p:txBody>
      </p:sp>
      <p:sp>
        <p:nvSpPr>
          <p:cNvPr id="11" name="Content Placeholder 3"/>
          <p:cNvSpPr/>
          <p:nvPr/>
        </p:nvSpPr>
        <p:spPr>
          <a:xfrm>
            <a:off x="358775" y="1525905"/>
            <a:ext cx="7719060" cy="492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marL="179705" indent="-17970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anose="020B0804030504040204" pitchFamily="34" charset="0"/>
              </a:defRPr>
            </a:lvl1pPr>
            <a:lvl2pPr marL="179705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2pPr>
            <a:lvl3pPr marL="538480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3pPr>
            <a:lvl4pPr marL="717550" indent="-17335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4pPr>
            <a:lvl5pPr marL="908050" indent="-18923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5pPr>
            <a:lvl6pPr marL="13652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endParaRPr lang="de-DE" altLang="en-US" b="1"/>
          </a:p>
        </p:txBody>
      </p:sp>
      <p:sp>
        <p:nvSpPr>
          <p:cNvPr id="10" name="Oval 9"/>
          <p:cNvSpPr/>
          <p:nvPr/>
        </p:nvSpPr>
        <p:spPr>
          <a:xfrm>
            <a:off x="1479679" y="3142707"/>
            <a:ext cx="1824990" cy="802005"/>
          </a:xfrm>
          <a:prstGeom prst="ellipse">
            <a:avLst/>
          </a:prstGeom>
          <a:effectLst>
            <a:outerShdw blurRad="508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45719" y="3142707"/>
            <a:ext cx="1028700" cy="509905"/>
          </a:xfrm>
          <a:custGeom>
            <a:avLst/>
            <a:gdLst>
              <a:gd name="connisteX0" fmla="*/ 0 w 1028700"/>
              <a:gd name="connsiteY0" fmla="*/ 509905 h 509905"/>
              <a:gd name="connisteX1" fmla="*/ 941070 w 1028700"/>
              <a:gd name="connsiteY1" fmla="*/ 457200 h 509905"/>
              <a:gd name="connisteX2" fmla="*/ 721360 w 1028700"/>
              <a:gd name="connsiteY2" fmla="*/ 228600 h 509905"/>
              <a:gd name="connisteX3" fmla="*/ 1020445 w 1028700"/>
              <a:gd name="connsiteY3" fmla="*/ 8255 h 509905"/>
              <a:gd name="connisteX4" fmla="*/ 1002665 w 1028700"/>
              <a:gd name="connsiteY4" fmla="*/ 17145 h 509905"/>
              <a:gd name="connisteX5" fmla="*/ 1028700 w 1028700"/>
              <a:gd name="connsiteY5" fmla="*/ 0 h 5099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028700" h="509905">
                <a:moveTo>
                  <a:pt x="0" y="509905"/>
                </a:moveTo>
                <a:lnTo>
                  <a:pt x="941070" y="457200"/>
                </a:lnTo>
                <a:lnTo>
                  <a:pt x="721360" y="228600"/>
                </a:lnTo>
                <a:lnTo>
                  <a:pt x="1020445" y="8255"/>
                </a:lnTo>
                <a:lnTo>
                  <a:pt x="1002665" y="17145"/>
                </a:lnTo>
                <a:lnTo>
                  <a:pt x="10287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>
            <a:cxnSpLocks/>
            <a:endCxn id="10" idx="5"/>
          </p:cNvCxnSpPr>
          <p:nvPr/>
        </p:nvCxnSpPr>
        <p:spPr>
          <a:xfrm>
            <a:off x="2449959" y="3599907"/>
            <a:ext cx="587375" cy="22733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Group 17"/>
          <p:cNvGrpSpPr/>
          <p:nvPr/>
        </p:nvGrpSpPr>
        <p:grpSpPr>
          <a:xfrm>
            <a:off x="311569" y="1635434"/>
            <a:ext cx="914400" cy="1068080"/>
            <a:chOff x="5075726" y="2752399"/>
            <a:chExt cx="914400" cy="1068080"/>
          </a:xfrm>
        </p:grpSpPr>
        <p:sp>
          <p:nvSpPr>
            <p:cNvPr id="19" name="Freeform 18"/>
            <p:cNvSpPr/>
            <p:nvPr/>
          </p:nvSpPr>
          <p:spPr>
            <a:xfrm rot="16200000" flipH="1" flipV="1">
              <a:off x="4998886" y="2829239"/>
              <a:ext cx="1068080" cy="914400"/>
            </a:xfrm>
            <a:custGeom>
              <a:avLst/>
              <a:gdLst>
                <a:gd name="connsiteX0" fmla="*/ 0 w 1068080"/>
                <a:gd name="connsiteY0" fmla="*/ 914400 h 914400"/>
                <a:gd name="connsiteX1" fmla="*/ 0 w 1068080"/>
                <a:gd name="connsiteY1" fmla="*/ 0 h 914400"/>
                <a:gd name="connsiteX2" fmla="*/ 914400 w 1068080"/>
                <a:gd name="connsiteY2" fmla="*/ 0 h 914400"/>
                <a:gd name="connsiteX3" fmla="*/ 914400 w 1068080"/>
                <a:gd name="connsiteY3" fmla="*/ 760720 h 914400"/>
                <a:gd name="connsiteX4" fmla="*/ 1068080 w 1068080"/>
                <a:gd name="connsiteY4" fmla="*/ 914400 h 914400"/>
                <a:gd name="connsiteX5" fmla="*/ 914400 w 1068080"/>
                <a:gd name="connsiteY5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8080" h="914400">
                  <a:moveTo>
                    <a:pt x="0" y="914400"/>
                  </a:moveTo>
                  <a:lnTo>
                    <a:pt x="0" y="0"/>
                  </a:lnTo>
                  <a:lnTo>
                    <a:pt x="914400" y="0"/>
                  </a:lnTo>
                  <a:lnTo>
                    <a:pt x="914400" y="760720"/>
                  </a:lnTo>
                  <a:lnTo>
                    <a:pt x="1068080" y="91440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  <a:effectLst>
              <a:outerShdw blurRad="508000" dist="2540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21" name="Shape 3624"/>
            <p:cNvSpPr/>
            <p:nvPr/>
          </p:nvSpPr>
          <p:spPr>
            <a:xfrm>
              <a:off x="5327527" y="3015255"/>
              <a:ext cx="410797" cy="410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55" y="6010"/>
                  </a:moveTo>
                  <a:lnTo>
                    <a:pt x="18630" y="7136"/>
                  </a:lnTo>
                  <a:lnTo>
                    <a:pt x="14465" y="2970"/>
                  </a:lnTo>
                  <a:lnTo>
                    <a:pt x="15590" y="1845"/>
                  </a:lnTo>
                  <a:cubicBezTo>
                    <a:pt x="15590" y="1845"/>
                    <a:pt x="16391" y="982"/>
                    <a:pt x="17673" y="982"/>
                  </a:cubicBezTo>
                  <a:cubicBezTo>
                    <a:pt x="19300" y="982"/>
                    <a:pt x="20618" y="2300"/>
                    <a:pt x="20618" y="3927"/>
                  </a:cubicBezTo>
                  <a:cubicBezTo>
                    <a:pt x="20618" y="4741"/>
                    <a:pt x="20288" y="5477"/>
                    <a:pt x="19755" y="6010"/>
                  </a:cubicBezTo>
                  <a:moveTo>
                    <a:pt x="7364" y="18402"/>
                  </a:moveTo>
                  <a:lnTo>
                    <a:pt x="7364" y="14727"/>
                  </a:lnTo>
                  <a:cubicBezTo>
                    <a:pt x="7364" y="14456"/>
                    <a:pt x="7144" y="14236"/>
                    <a:pt x="6873" y="14236"/>
                  </a:cubicBezTo>
                  <a:lnTo>
                    <a:pt x="3198" y="14236"/>
                  </a:lnTo>
                  <a:lnTo>
                    <a:pt x="13770" y="3665"/>
                  </a:lnTo>
                  <a:lnTo>
                    <a:pt x="17935" y="7830"/>
                  </a:lnTo>
                  <a:cubicBezTo>
                    <a:pt x="17935" y="7830"/>
                    <a:pt x="7364" y="18402"/>
                    <a:pt x="7364" y="18402"/>
                  </a:cubicBezTo>
                  <a:close/>
                  <a:moveTo>
                    <a:pt x="6382" y="19042"/>
                  </a:moveTo>
                  <a:lnTo>
                    <a:pt x="2945" y="19845"/>
                  </a:lnTo>
                  <a:lnTo>
                    <a:pt x="2945" y="18655"/>
                  </a:lnTo>
                  <a:lnTo>
                    <a:pt x="1755" y="18655"/>
                  </a:lnTo>
                  <a:lnTo>
                    <a:pt x="2558" y="15218"/>
                  </a:lnTo>
                  <a:lnTo>
                    <a:pt x="6382" y="15218"/>
                  </a:lnTo>
                  <a:cubicBezTo>
                    <a:pt x="6382" y="15218"/>
                    <a:pt x="6382" y="19042"/>
                    <a:pt x="6382" y="19042"/>
                  </a:cubicBezTo>
                  <a:close/>
                  <a:moveTo>
                    <a:pt x="17673" y="0"/>
                  </a:moveTo>
                  <a:cubicBezTo>
                    <a:pt x="16588" y="0"/>
                    <a:pt x="15606" y="439"/>
                    <a:pt x="14896" y="1151"/>
                  </a:cubicBezTo>
                  <a:lnTo>
                    <a:pt x="1641" y="14405"/>
                  </a:lnTo>
                  <a:lnTo>
                    <a:pt x="0" y="21600"/>
                  </a:lnTo>
                  <a:lnTo>
                    <a:pt x="7195" y="19959"/>
                  </a:lnTo>
                  <a:lnTo>
                    <a:pt x="20449" y="6704"/>
                  </a:lnTo>
                  <a:cubicBezTo>
                    <a:pt x="21160" y="5994"/>
                    <a:pt x="21600" y="5012"/>
                    <a:pt x="21600" y="3927"/>
                  </a:cubicBezTo>
                  <a:cubicBezTo>
                    <a:pt x="21600" y="1758"/>
                    <a:pt x="19842" y="0"/>
                    <a:pt x="17673" y="0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2" name="Rectangle 29"/>
          <p:cNvSpPr/>
          <p:nvPr/>
        </p:nvSpPr>
        <p:spPr>
          <a:xfrm>
            <a:off x="1453763" y="1635125"/>
            <a:ext cx="3049270" cy="345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Concept Idea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008CE8-EEA0-FA45-A437-27D2ACFF2DA3}"/>
              </a:ext>
            </a:extLst>
          </p:cNvPr>
          <p:cNvSpPr txBox="1"/>
          <p:nvPr/>
        </p:nvSpPr>
        <p:spPr>
          <a:xfrm>
            <a:off x="264411" y="4879127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Force </a:t>
            </a:r>
            <a:r>
              <a:rPr lang="de-DE" dirty="0" err="1"/>
              <a:t>normals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SPs</a:t>
            </a:r>
            <a:endParaRPr lang="en-GB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91F8EA9-51FB-7140-94D7-12CC52F007BD}"/>
              </a:ext>
            </a:extLst>
          </p:cNvPr>
          <p:cNvSpPr txBox="1"/>
          <p:nvPr/>
        </p:nvSpPr>
        <p:spPr>
          <a:xfrm>
            <a:off x="273571" y="5338011"/>
            <a:ext cx="485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Treat</a:t>
            </a:r>
            <a:r>
              <a:rPr lang="de-DE" dirty="0"/>
              <a:t> </a:t>
            </a:r>
            <a:r>
              <a:rPr lang="de-DE" dirty="0" err="1"/>
              <a:t>superpixels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planes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normal </a:t>
            </a:r>
            <a:r>
              <a:rPr lang="de-DE" dirty="0" err="1"/>
              <a:t>vector</a:t>
            </a:r>
            <a:endParaRPr lang="en-GB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BD79AC6-8600-1E48-9EDC-19DD21057DA0}"/>
              </a:ext>
            </a:extLst>
          </p:cNvPr>
          <p:cNvCxnSpPr>
            <a:cxnSpLocks/>
          </p:cNvCxnSpPr>
          <p:nvPr/>
        </p:nvCxnSpPr>
        <p:spPr>
          <a:xfrm flipV="1">
            <a:off x="1763688" y="3142707"/>
            <a:ext cx="0" cy="2862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9499F5C3-1250-B14D-BBB4-DA3EB8CE5154}"/>
              </a:ext>
            </a:extLst>
          </p:cNvPr>
          <p:cNvCxnSpPr>
            <a:cxnSpLocks/>
          </p:cNvCxnSpPr>
          <p:nvPr/>
        </p:nvCxnSpPr>
        <p:spPr>
          <a:xfrm flipH="1" flipV="1">
            <a:off x="1907704" y="3021624"/>
            <a:ext cx="144016" cy="4073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2D76E532-6F79-7C4B-B13D-812F971AF50C}"/>
              </a:ext>
            </a:extLst>
          </p:cNvPr>
          <p:cNvCxnSpPr>
            <a:cxnSpLocks/>
          </p:cNvCxnSpPr>
          <p:nvPr/>
        </p:nvCxnSpPr>
        <p:spPr>
          <a:xfrm flipH="1" flipV="1">
            <a:off x="1907704" y="2605655"/>
            <a:ext cx="360040" cy="6847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E6CD86E-8DF0-7F4E-8DAC-78B51563DBAD}"/>
              </a:ext>
            </a:extLst>
          </p:cNvPr>
          <p:cNvCxnSpPr>
            <a:cxnSpLocks/>
          </p:cNvCxnSpPr>
          <p:nvPr/>
        </p:nvCxnSpPr>
        <p:spPr>
          <a:xfrm flipV="1">
            <a:off x="2195736" y="3021624"/>
            <a:ext cx="378683" cy="48430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A3B767-E14E-7A4D-855E-EEC7F8BD81FB}"/>
              </a:ext>
            </a:extLst>
          </p:cNvPr>
          <p:cNvCxnSpPr>
            <a:cxnSpLocks/>
          </p:cNvCxnSpPr>
          <p:nvPr/>
        </p:nvCxnSpPr>
        <p:spPr>
          <a:xfrm flipH="1" flipV="1">
            <a:off x="1453763" y="3021624"/>
            <a:ext cx="173524" cy="5782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209900-C1A3-2E4B-A9AC-443CA1C508E3}"/>
              </a:ext>
            </a:extLst>
          </p:cNvPr>
          <p:cNvCxnSpPr>
            <a:cxnSpLocks/>
          </p:cNvCxnSpPr>
          <p:nvPr/>
        </p:nvCxnSpPr>
        <p:spPr>
          <a:xfrm flipV="1">
            <a:off x="1907704" y="3142707"/>
            <a:ext cx="286807" cy="3632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E0F94B45-BB54-2446-911E-E2769F2FE396}"/>
              </a:ext>
            </a:extLst>
          </p:cNvPr>
          <p:cNvCxnSpPr>
            <a:cxnSpLocks/>
          </p:cNvCxnSpPr>
          <p:nvPr/>
        </p:nvCxnSpPr>
        <p:spPr>
          <a:xfrm flipV="1">
            <a:off x="1762463" y="2703034"/>
            <a:ext cx="0" cy="7254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F6F931F-1F79-3846-AECE-A007006732A6}"/>
              </a:ext>
            </a:extLst>
          </p:cNvPr>
          <p:cNvCxnSpPr>
            <a:cxnSpLocks/>
          </p:cNvCxnSpPr>
          <p:nvPr/>
        </p:nvCxnSpPr>
        <p:spPr>
          <a:xfrm flipV="1">
            <a:off x="2050495" y="2703034"/>
            <a:ext cx="0" cy="7254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D02BB93D-32F3-AD4E-9827-D522A51CD995}"/>
              </a:ext>
            </a:extLst>
          </p:cNvPr>
          <p:cNvCxnSpPr>
            <a:cxnSpLocks/>
          </p:cNvCxnSpPr>
          <p:nvPr/>
        </p:nvCxnSpPr>
        <p:spPr>
          <a:xfrm flipV="1">
            <a:off x="2266519" y="2564424"/>
            <a:ext cx="0" cy="7254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BC9891A4-8BDF-4D48-9CC5-EDA207495913}"/>
              </a:ext>
            </a:extLst>
          </p:cNvPr>
          <p:cNvCxnSpPr>
            <a:cxnSpLocks/>
          </p:cNvCxnSpPr>
          <p:nvPr/>
        </p:nvCxnSpPr>
        <p:spPr>
          <a:xfrm flipV="1">
            <a:off x="2194511" y="2779964"/>
            <a:ext cx="0" cy="7254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0B058AC3-35F0-3D4A-9543-07B58FC91C9E}"/>
              </a:ext>
            </a:extLst>
          </p:cNvPr>
          <p:cNvCxnSpPr>
            <a:cxnSpLocks/>
          </p:cNvCxnSpPr>
          <p:nvPr/>
        </p:nvCxnSpPr>
        <p:spPr>
          <a:xfrm flipV="1">
            <a:off x="1626062" y="2873941"/>
            <a:ext cx="0" cy="7254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C6852DBD-27BA-BB47-9479-D8748573C03B}"/>
              </a:ext>
            </a:extLst>
          </p:cNvPr>
          <p:cNvCxnSpPr>
            <a:cxnSpLocks/>
          </p:cNvCxnSpPr>
          <p:nvPr/>
        </p:nvCxnSpPr>
        <p:spPr>
          <a:xfrm flipV="1">
            <a:off x="1906479" y="2779964"/>
            <a:ext cx="0" cy="7254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9718BA22-EAC4-7547-BE04-06EDB3A34B2B}"/>
                  </a:ext>
                </a:extLst>
              </p:cNvPr>
              <p:cNvSpPr txBox="1"/>
              <p:nvPr/>
            </p:nvSpPr>
            <p:spPr>
              <a:xfrm>
                <a:off x="5427198" y="2918533"/>
                <a:ext cx="2707023" cy="791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𝑆𝑃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9718BA22-EAC4-7547-BE04-06EDB3A34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198" y="2918533"/>
                <a:ext cx="2707023" cy="791307"/>
              </a:xfrm>
              <a:prstGeom prst="rect">
                <a:avLst/>
              </a:prstGeom>
              <a:blipFill>
                <a:blip r:embed="rId2"/>
                <a:stretch>
                  <a:fillRect l="-6075" t="-107937" r="-2336" b="-1698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Freeform 18">
            <a:extLst>
              <a:ext uri="{FF2B5EF4-FFF2-40B4-BE49-F238E27FC236}">
                <a16:creationId xmlns:a16="http://schemas.microsoft.com/office/drawing/2014/main" id="{A471A658-CB14-904E-9E3F-ED7505D37240}"/>
              </a:ext>
            </a:extLst>
          </p:cNvPr>
          <p:cNvSpPr/>
          <p:nvPr/>
        </p:nvSpPr>
        <p:spPr>
          <a:xfrm rot="16200000" flipH="1" flipV="1">
            <a:off x="4637347" y="1710503"/>
            <a:ext cx="1068070" cy="88112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/>
            <a:endParaRPr lang="en-US" dirty="0"/>
          </a:p>
        </p:txBody>
      </p:sp>
      <p:sp>
        <p:nvSpPr>
          <p:cNvPr id="118" name="Rectangle 29">
            <a:extLst>
              <a:ext uri="{FF2B5EF4-FFF2-40B4-BE49-F238E27FC236}">
                <a16:creationId xmlns:a16="http://schemas.microsoft.com/office/drawing/2014/main" id="{C6FB665A-CCEB-2F49-A216-EF84D2755878}"/>
              </a:ext>
            </a:extLst>
          </p:cNvPr>
          <p:cNvSpPr/>
          <p:nvPr/>
        </p:nvSpPr>
        <p:spPr>
          <a:xfrm>
            <a:off x="5894142" y="1619629"/>
            <a:ext cx="2938290" cy="36093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Implementation </a:t>
            </a:r>
          </a:p>
        </p:txBody>
      </p:sp>
      <p:sp>
        <p:nvSpPr>
          <p:cNvPr id="119" name="Shape 3664">
            <a:extLst>
              <a:ext uri="{FF2B5EF4-FFF2-40B4-BE49-F238E27FC236}">
                <a16:creationId xmlns:a16="http://schemas.microsoft.com/office/drawing/2014/main" id="{6E98DDEC-3306-B04C-8CB6-DFB502F99800}"/>
              </a:ext>
            </a:extLst>
          </p:cNvPr>
          <p:cNvSpPr/>
          <p:nvPr/>
        </p:nvSpPr>
        <p:spPr>
          <a:xfrm>
            <a:off x="4962071" y="1767032"/>
            <a:ext cx="435431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7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3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8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3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7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7"/>
                  <a:pt x="2616" y="8979"/>
                  <a:pt x="2708" y="8634"/>
                </a:cubicBezTo>
                <a:cubicBezTo>
                  <a:pt x="2897" y="7928"/>
                  <a:pt x="3179" y="7250"/>
                  <a:pt x="3548" y="6615"/>
                </a:cubicBezTo>
                <a:cubicBezTo>
                  <a:pt x="3727" y="6305"/>
                  <a:pt x="3724" y="5924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4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40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40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4"/>
                </a:cubicBezTo>
                <a:lnTo>
                  <a:pt x="16884" y="3000"/>
                </a:lnTo>
                <a:lnTo>
                  <a:pt x="18600" y="4714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7"/>
                </a:lnTo>
                <a:cubicBezTo>
                  <a:pt x="17876" y="5924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7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1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6"/>
                </a:lnTo>
                <a:cubicBezTo>
                  <a:pt x="17292" y="2018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6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6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8"/>
                  <a:pt x="4181" y="2146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1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4"/>
                  <a:pt x="1864" y="17138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3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3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8"/>
                  <a:pt x="19641" y="16714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feld 120">
                <a:extLst>
                  <a:ext uri="{FF2B5EF4-FFF2-40B4-BE49-F238E27FC236}">
                    <a16:creationId xmlns:a16="http://schemas.microsoft.com/office/drawing/2014/main" id="{CD36A686-67A7-604D-984B-3BB0BBDC4278}"/>
                  </a:ext>
                </a:extLst>
              </p:cNvPr>
              <p:cNvSpPr txBox="1"/>
              <p:nvPr/>
            </p:nvSpPr>
            <p:spPr>
              <a:xfrm>
                <a:off x="5427198" y="3921123"/>
                <a:ext cx="216956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1" name="Textfeld 120">
                <a:extLst>
                  <a:ext uri="{FF2B5EF4-FFF2-40B4-BE49-F238E27FC236}">
                    <a16:creationId xmlns:a16="http://schemas.microsoft.com/office/drawing/2014/main" id="{CD36A686-67A7-604D-984B-3BB0BBDC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198" y="3921123"/>
                <a:ext cx="2169568" cy="298415"/>
              </a:xfrm>
              <a:prstGeom prst="rect">
                <a:avLst/>
              </a:prstGeom>
              <a:blipFill>
                <a:blip r:embed="rId3"/>
                <a:stretch>
                  <a:fillRect l="-1163"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937FE985-64F8-EC49-9C7F-7F5CE638E1F2}"/>
                  </a:ext>
                </a:extLst>
              </p:cNvPr>
              <p:cNvSpPr txBox="1"/>
              <p:nvPr/>
            </p:nvSpPr>
            <p:spPr>
              <a:xfrm>
                <a:off x="5894142" y="4941347"/>
                <a:ext cx="233628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de-DE" i="1" dirty="0"/>
                  <a:t>: </a:t>
                </a:r>
                <a:r>
                  <a:rPr lang="de-DE" i="1" dirty="0" err="1"/>
                  <a:t>Photometric</a:t>
                </a:r>
                <a:r>
                  <a:rPr lang="de-DE" i="1" dirty="0"/>
                  <a:t> Loss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937FE985-64F8-EC49-9C7F-7F5CE638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142" y="4941347"/>
                <a:ext cx="2336281" cy="390748"/>
              </a:xfrm>
              <a:prstGeom prst="rect">
                <a:avLst/>
              </a:prstGeom>
              <a:blipFill>
                <a:blip r:embed="rId4"/>
                <a:stretch>
                  <a:fillRect t="-9375" r="-1081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627F514A-D324-4B49-9C83-DC9B61EF9084}"/>
                  </a:ext>
                </a:extLst>
              </p:cNvPr>
              <p:cNvSpPr txBox="1"/>
              <p:nvPr/>
            </p:nvSpPr>
            <p:spPr>
              <a:xfrm>
                <a:off x="5894142" y="5332095"/>
                <a:ext cx="236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de-DE" i="1" dirty="0"/>
                  <a:t>: </a:t>
                </a:r>
                <a:r>
                  <a:rPr lang="de-DE" i="1" dirty="0" err="1"/>
                  <a:t>Smoothness</a:t>
                </a:r>
                <a:r>
                  <a:rPr lang="de-DE" i="1" dirty="0"/>
                  <a:t> Loss</a:t>
                </a:r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627F514A-D324-4B49-9C83-DC9B61EF9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142" y="5332095"/>
                <a:ext cx="2364943" cy="369332"/>
              </a:xfrm>
              <a:prstGeom prst="rect">
                <a:avLst/>
              </a:prstGeom>
              <a:blipFill>
                <a:blip r:embed="rId5"/>
                <a:stretch>
                  <a:fillRect t="-10345" r="-1070" b="-241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DF1CEE21-9469-F645-ABD4-AAD590D5856E}"/>
                  </a:ext>
                </a:extLst>
              </p:cNvPr>
              <p:cNvSpPr txBox="1"/>
              <p:nvPr/>
            </p:nvSpPr>
            <p:spPr>
              <a:xfrm>
                <a:off x="5894142" y="5722843"/>
                <a:ext cx="1871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de-DE" i="1" dirty="0"/>
                  <a:t>: Normal Loss</a:t>
                </a:r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DF1CEE21-9469-F645-ABD4-AAD590D58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142" y="5722843"/>
                <a:ext cx="1871666" cy="369332"/>
              </a:xfrm>
              <a:prstGeom prst="rect">
                <a:avLst/>
              </a:prstGeom>
              <a:blipFill>
                <a:blip r:embed="rId6"/>
                <a:stretch>
                  <a:fillRect t="-6667" r="-1351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38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9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9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9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500" fill="hold"/>
                                        <p:tgtEl>
                                          <p:spTgt spid="9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9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500" fill="hold"/>
                                        <p:tgtEl>
                                          <p:spTgt spid="9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500" fill="hold"/>
                                        <p:tgtEl>
                                          <p:spTgt spid="1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3" dur="500" fill="hold"/>
                                        <p:tgtEl>
                                          <p:spTgt spid="1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5" dur="500" fill="hold"/>
                                        <p:tgtEl>
                                          <p:spTgt spid="1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22" grpId="0" animBg="1"/>
      <p:bldP spid="22" grpId="1" animBg="1"/>
      <p:bldP spid="3" grpId="0"/>
      <p:bldP spid="20" grpId="0"/>
      <p:bldP spid="116" grpId="0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1" grpId="0"/>
      <p:bldP spid="4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Loss </a:t>
            </a:r>
            <a:r>
              <a:rPr lang="de-DE" altLang="en-US" dirty="0" err="1"/>
              <a:t>Function</a:t>
            </a:r>
            <a:br>
              <a:rPr lang="de-DE" altLang="en-US" dirty="0"/>
            </a:br>
            <a:r>
              <a:rPr lang="de-DE" altLang="en-US" sz="2000" dirty="0"/>
              <a:t>Superpixel Binary Loss </a:t>
            </a:r>
            <a:r>
              <a:rPr lang="de-DE" altLang="en-US" sz="2000" dirty="0" err="1"/>
              <a:t>Function</a:t>
            </a:r>
            <a:br>
              <a:rPr lang="de-DE" altLang="en-US" dirty="0"/>
            </a:br>
            <a:endParaRPr lang="de-DE" altLang="en-US" dirty="0"/>
          </a:p>
        </p:txBody>
      </p:sp>
      <p:sp>
        <p:nvSpPr>
          <p:cNvPr id="11" name="Content Placeholder 3"/>
          <p:cNvSpPr/>
          <p:nvPr/>
        </p:nvSpPr>
        <p:spPr>
          <a:xfrm>
            <a:off x="381825" y="1525905"/>
            <a:ext cx="7719060" cy="492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marL="179705" indent="-17970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anose="020B0804030504040204" pitchFamily="34" charset="0"/>
              </a:defRPr>
            </a:lvl1pPr>
            <a:lvl2pPr marL="179705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2pPr>
            <a:lvl3pPr marL="538480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3pPr>
            <a:lvl4pPr marL="717550" indent="-17335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4pPr>
            <a:lvl5pPr marL="908050" indent="-18923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5pPr>
            <a:lvl6pPr marL="13652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endParaRPr lang="de-DE" altLang="en-US" b="1"/>
          </a:p>
        </p:txBody>
      </p:sp>
      <p:sp>
        <p:nvSpPr>
          <p:cNvPr id="19" name="Freeform 18"/>
          <p:cNvSpPr/>
          <p:nvPr/>
        </p:nvSpPr>
        <p:spPr>
          <a:xfrm rot="16200000" flipH="1" flipV="1">
            <a:off x="246694" y="1705635"/>
            <a:ext cx="106807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/>
            <a:endParaRPr lang="en-US"/>
          </a:p>
        </p:txBody>
      </p:sp>
      <p:sp>
        <p:nvSpPr>
          <p:cNvPr id="22" name="Rectangle 29"/>
          <p:cNvSpPr/>
          <p:nvPr/>
        </p:nvSpPr>
        <p:spPr>
          <a:xfrm>
            <a:off x="1486849" y="1631401"/>
            <a:ext cx="3049270" cy="885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 err="1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Mathematical</a:t>
            </a:r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Implementation </a:t>
            </a:r>
          </a:p>
          <a:p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Binary SP-Loss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4767748" y="1648143"/>
            <a:ext cx="36798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Font typeface="+mj-lt"/>
            </a:pPr>
            <a:r>
              <a:rPr lang="de-DE" altLang="en-US" b="1" dirty="0" err="1"/>
              <a:t>as</a:t>
            </a:r>
            <a:r>
              <a:rPr lang="de-DE" altLang="en-US" b="1" dirty="0"/>
              <a:t> </a:t>
            </a:r>
            <a:r>
              <a:rPr lang="de-DE" altLang="en-US" b="1" dirty="0" err="1"/>
              <a:t>part</a:t>
            </a:r>
            <a:r>
              <a:rPr lang="de-DE" altLang="en-US" b="1" dirty="0"/>
              <a:t> </a:t>
            </a:r>
            <a:r>
              <a:rPr lang="de-DE" altLang="en-US" b="1" dirty="0" err="1"/>
              <a:t>of</a:t>
            </a:r>
            <a:r>
              <a:rPr lang="de-DE" altLang="en-US" b="1" dirty="0"/>
              <a:t> </a:t>
            </a:r>
            <a:r>
              <a:rPr lang="de-DE" altLang="en-US" b="1" dirty="0" err="1"/>
              <a:t>the</a:t>
            </a:r>
            <a:r>
              <a:rPr lang="de-DE" altLang="en-US" b="1" dirty="0"/>
              <a:t> </a:t>
            </a:r>
            <a:r>
              <a:rPr lang="de-DE" altLang="en-US" b="1" dirty="0" err="1"/>
              <a:t>smoothness</a:t>
            </a:r>
            <a:r>
              <a:rPr lang="de-DE" altLang="en-US" b="1" dirty="0"/>
              <a:t> </a:t>
            </a:r>
            <a:r>
              <a:rPr lang="de-DE" altLang="en-US" b="1" dirty="0" err="1"/>
              <a:t>loss</a:t>
            </a:r>
            <a:endParaRPr lang="de-DE" altLang="en-US" b="1" dirty="0"/>
          </a:p>
          <a:p>
            <a:pPr marL="0" indent="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/>
              <p:nvPr/>
            </p:nvSpPr>
            <p:spPr>
              <a:xfrm>
                <a:off x="4772339" y="2108225"/>
                <a:ext cx="4280724" cy="449418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de-DE" i="1" smtClean="0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de-DE" b="0" i="1" smtClean="0">
                        <a:latin typeface="Cambria Math" panose="02040503050406030204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b="0" i="1" smtClean="0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b="0" i="1" smtClean="0">
                        <a:latin typeface="Cambria Math" panose="02040503050406030204" charset="0"/>
                      </a:rPr>
                      <m:t>  </m:t>
                    </m:r>
                  </m:oMath>
                </a14:m>
                <a:r>
                  <a:rPr lang="de-DE" dirty="0">
                    <a:sym typeface="+mn-ea"/>
                  </a:rPr>
                  <a:t> +</a:t>
                </a:r>
                <a:r>
                  <a:rPr lang="de-DE" dirty="0">
                    <a:ea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rgbClr val="000000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 </m:t>
                            </m:r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39" y="2108225"/>
                <a:ext cx="4280724" cy="449418"/>
              </a:xfrm>
              <a:prstGeom prst="rect">
                <a:avLst/>
              </a:prstGeom>
              <a:blipFill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30"/>
          <p:cNvSpPr txBox="1"/>
          <p:nvPr/>
        </p:nvSpPr>
        <p:spPr>
          <a:xfrm>
            <a:off x="467544" y="3075395"/>
            <a:ext cx="2482216" cy="39535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altLang="en-US" b="1" dirty="0"/>
              <a:t>Goal</a:t>
            </a:r>
            <a:endParaRPr lang="en-US" b="1" dirty="0"/>
          </a:p>
        </p:txBody>
      </p:sp>
      <p:sp>
        <p:nvSpPr>
          <p:cNvPr id="38" name="Shape 3664"/>
          <p:cNvSpPr/>
          <p:nvPr/>
        </p:nvSpPr>
        <p:spPr>
          <a:xfrm>
            <a:off x="554778" y="1778804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7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3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8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3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7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7"/>
                  <a:pt x="2616" y="8979"/>
                  <a:pt x="2708" y="8634"/>
                </a:cubicBezTo>
                <a:cubicBezTo>
                  <a:pt x="2897" y="7928"/>
                  <a:pt x="3179" y="7250"/>
                  <a:pt x="3548" y="6615"/>
                </a:cubicBezTo>
                <a:cubicBezTo>
                  <a:pt x="3727" y="6305"/>
                  <a:pt x="3724" y="5924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4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40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40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4"/>
                </a:cubicBezTo>
                <a:lnTo>
                  <a:pt x="16884" y="3000"/>
                </a:lnTo>
                <a:lnTo>
                  <a:pt x="18600" y="4714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7"/>
                </a:lnTo>
                <a:cubicBezTo>
                  <a:pt x="17876" y="5924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7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1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6"/>
                </a:lnTo>
                <a:cubicBezTo>
                  <a:pt x="17292" y="2018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6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6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8"/>
                  <a:pt x="4181" y="2146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1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4"/>
                  <a:pt x="1864" y="17138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3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3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8"/>
                  <a:pt x="19641" y="16714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786032" y="2910430"/>
            <a:ext cx="4212591" cy="3269659"/>
            <a:chOff x="1814072" y="3437888"/>
            <a:chExt cx="2455033" cy="2495551"/>
          </a:xfrm>
        </p:grpSpPr>
        <p:sp>
          <p:nvSpPr>
            <p:cNvPr id="31" name="Rectangle 30"/>
            <p:cNvSpPr/>
            <p:nvPr/>
          </p:nvSpPr>
          <p:spPr>
            <a:xfrm>
              <a:off x="1814072" y="3437888"/>
              <a:ext cx="2453128" cy="2495551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39600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flipV="1">
              <a:off x="1814072" y="3437888"/>
              <a:ext cx="2455033" cy="51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F5BF4B0-0A1B-AF42-AC1C-F2544F538046}"/>
                  </a:ext>
                </a:extLst>
              </p:cNvPr>
              <p:cNvSpPr txBox="1"/>
              <p:nvPr/>
            </p:nvSpPr>
            <p:spPr>
              <a:xfrm>
                <a:off x="361052" y="4918774"/>
                <a:ext cx="925190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F5BF4B0-0A1B-AF42-AC1C-F2544F538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2" y="4918774"/>
                <a:ext cx="925190" cy="394788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027D04E0-129D-A049-BB81-7B018CC062B1}"/>
              </a:ext>
            </a:extLst>
          </p:cNvPr>
          <p:cNvSpPr/>
          <p:nvPr/>
        </p:nvSpPr>
        <p:spPr>
          <a:xfrm>
            <a:off x="1190440" y="4632906"/>
            <a:ext cx="301876" cy="953874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D555B1D-815D-C44A-B59E-A7C69F18C62A}"/>
              </a:ext>
            </a:extLst>
          </p:cNvPr>
          <p:cNvSpPr txBox="1"/>
          <p:nvPr/>
        </p:nvSpPr>
        <p:spPr>
          <a:xfrm>
            <a:off x="1500857" y="462575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   , on </a:t>
            </a:r>
            <a:r>
              <a:rPr lang="de-DE" dirty="0" err="1"/>
              <a:t>edges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8F74462-27F2-8541-94BF-1A46C6CDC8F5}"/>
              </a:ext>
            </a:extLst>
          </p:cNvPr>
          <p:cNvSpPr txBox="1"/>
          <p:nvPr/>
        </p:nvSpPr>
        <p:spPr>
          <a:xfrm>
            <a:off x="1486849" y="5134921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1   , </a:t>
            </a:r>
            <a:r>
              <a:rPr lang="de-DE" dirty="0" err="1"/>
              <a:t>inside</a:t>
            </a:r>
            <a:r>
              <a:rPr lang="de-DE" dirty="0"/>
              <a:t>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4">
                <a:extLst>
                  <a:ext uri="{FF2B5EF4-FFF2-40B4-BE49-F238E27FC236}">
                    <a16:creationId xmlns:a16="http://schemas.microsoft.com/office/drawing/2014/main" id="{D6D24720-8D9D-4645-BB10-D0A160E45865}"/>
                  </a:ext>
                </a:extLst>
              </p:cNvPr>
              <p:cNvSpPr txBox="1"/>
              <p:nvPr/>
            </p:nvSpPr>
            <p:spPr>
              <a:xfrm>
                <a:off x="381335" y="3668832"/>
                <a:ext cx="3810595" cy="41453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𝑠</m:t>
                        </m:r>
                      </m:sub>
                    </m:sSub>
                    <m:r>
                      <a:rPr lang="de-DE" altLang="de-DE" b="0" i="1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= </m:t>
                    </m:r>
                    <m:r>
                      <a:rPr lang="en-US" altLang="de-DE" i="1" smtClean="0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de-DE" b="0" i="1" smtClean="0">
                        <a:latin typeface="Cambria Math" panose="02040503050406030204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b>
                      <m:sSubPr>
                        <m:ctrlP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𝝁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𝒙</m:t>
                        </m:r>
                      </m:sub>
                    </m:sSub>
                    <m:r>
                      <a:rPr lang="de-DE" b="0" i="1" smtClean="0">
                        <a:solidFill>
                          <a:srgbClr val="9C1C26"/>
                        </a:solidFill>
                        <a:latin typeface="Cambria Math" panose="02040503050406030204" charset="0"/>
                      </a:rPr>
                      <m:t>  </m:t>
                    </m:r>
                  </m:oMath>
                </a14:m>
                <a:r>
                  <a:rPr lang="de-DE" dirty="0">
                    <a:solidFill>
                      <a:srgbClr val="9C1C26"/>
                    </a:solidFill>
                    <a:sym typeface="+mn-ea"/>
                  </a:rPr>
                  <a:t> </a:t>
                </a:r>
                <a:r>
                  <a:rPr lang="de-DE" dirty="0">
                    <a:sym typeface="+mn-ea"/>
                  </a:rPr>
                  <a:t>+</a:t>
                </a:r>
                <a:r>
                  <a:rPr lang="de-DE" dirty="0">
                    <a:ea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 </m:t>
                            </m:r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∗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𝝁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Text Box 4">
                <a:extLst>
                  <a:ext uri="{FF2B5EF4-FFF2-40B4-BE49-F238E27FC236}">
                    <a16:creationId xmlns:a16="http://schemas.microsoft.com/office/drawing/2014/main" id="{D6D24720-8D9D-4645-BB10-D0A160E45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5" y="3668832"/>
                <a:ext cx="3810595" cy="414537"/>
              </a:xfrm>
              <a:prstGeom prst="rect">
                <a:avLst/>
              </a:prstGeom>
              <a:blipFill>
                <a:blip r:embed="rId4"/>
                <a:stretch>
                  <a:fillRect t="-2941" b="-117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ACD71AC-0127-9041-BE0E-A54D972E9939}"/>
                  </a:ext>
                </a:extLst>
              </p:cNvPr>
              <p:cNvSpPr txBox="1"/>
              <p:nvPr/>
            </p:nvSpPr>
            <p:spPr>
              <a:xfrm>
                <a:off x="4771113" y="3069483"/>
                <a:ext cx="3570208" cy="69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dirty="0"/>
                  <a:t>Calculate </a:t>
                </a:r>
                <a:r>
                  <a:rPr lang="de-DE" b="1" dirty="0" err="1"/>
                  <a:t>gradient</a:t>
                </a:r>
                <a:r>
                  <a:rPr lang="de-DE" b="1" dirty="0"/>
                  <a:t> </a:t>
                </a:r>
                <a:r>
                  <a:rPr lang="de-DE" b="1" dirty="0" err="1"/>
                  <a:t>of</a:t>
                </a:r>
                <a:r>
                  <a:rPr lang="de-DE" b="1" dirty="0"/>
                  <a:t> SP-labels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𝒙</m:t>
                            </m:r>
                          </m:sub>
                        </m:sSub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&amp;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ACD71AC-0127-9041-BE0E-A54D972E9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113" y="3069483"/>
                <a:ext cx="3570208" cy="691536"/>
              </a:xfrm>
              <a:prstGeom prst="rect">
                <a:avLst/>
              </a:prstGeom>
              <a:blipFill>
                <a:blip r:embed="rId5"/>
                <a:stretch>
                  <a:fillRect l="-1418" t="-3636" r="-355" b="-72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8DA2F27-F86C-2A4E-917C-693A8748285C}"/>
                  </a:ext>
                </a:extLst>
              </p:cNvPr>
              <p:cNvSpPr txBox="1"/>
              <p:nvPr/>
            </p:nvSpPr>
            <p:spPr>
              <a:xfrm>
                <a:off x="4804568" y="4019466"/>
                <a:ext cx="4269630" cy="18899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If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/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𝑦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~= 0 &amp;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  <m:t>/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 </m:t>
                            </m:r>
                            <m:r>
                              <a:rPr lang="de-DE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charset="0"/>
                      </a:rPr>
                      <m:t>𝑡h𝑟𝑒𝑠h𝑜𝑙𝑑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charset="0"/>
                      </a:rPr>
                      <m:t>:</m:t>
                    </m:r>
                  </m:oMath>
                </a14:m>
                <a:endParaRPr lang="de-DE" b="0" dirty="0">
                  <a:ea typeface="Cambria Math" panose="02040503050406030204" charset="0"/>
                </a:endParaRPr>
              </a:p>
              <a:p>
                <a:endParaRPr lang="de-DE" b="0" dirty="0">
                  <a:ea typeface="Cambria Math" panose="02040503050406030204" charset="0"/>
                </a:endParaRPr>
              </a:p>
              <a:p>
                <a:r>
                  <a:rPr lang="de-DE" dirty="0"/>
                  <a:t>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/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𝑦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= 0</a:t>
                </a:r>
              </a:p>
              <a:p>
                <a:r>
                  <a:rPr lang="de-DE" dirty="0" err="1">
                    <a:solidFill>
                      <a:schemeClr val="accent1">
                        <a:lumMod val="75000"/>
                      </a:schemeClr>
                    </a:solidFill>
                  </a:rPr>
                  <a:t>else</a:t>
                </a:r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endParaRPr lang="de-DE" dirty="0"/>
              </a:p>
              <a:p>
                <a:r>
                  <a:rPr lang="de-DE" dirty="0"/>
                  <a:t>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/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𝑦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= 1</a:t>
                </a: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8DA2F27-F86C-2A4E-917C-693A87482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568" y="4019466"/>
                <a:ext cx="4269630" cy="1889941"/>
              </a:xfrm>
              <a:prstGeom prst="rect">
                <a:avLst/>
              </a:prstGeom>
              <a:blipFill>
                <a:blip r:embed="rId6"/>
                <a:stretch>
                  <a:fillRect l="-888" b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9">
            <a:extLst>
              <a:ext uri="{FF2B5EF4-FFF2-40B4-BE49-F238E27FC236}">
                <a16:creationId xmlns:a16="http://schemas.microsoft.com/office/drawing/2014/main" id="{BFA3818C-6071-AB43-AC59-9B0169D99E66}"/>
              </a:ext>
            </a:extLst>
          </p:cNvPr>
          <p:cNvGrpSpPr/>
          <p:nvPr/>
        </p:nvGrpSpPr>
        <p:grpSpPr>
          <a:xfrm>
            <a:off x="298837" y="2910431"/>
            <a:ext cx="4212591" cy="3280770"/>
            <a:chOff x="1814072" y="3437888"/>
            <a:chExt cx="2455033" cy="2495551"/>
          </a:xfrm>
        </p:grpSpPr>
        <p:sp>
          <p:nvSpPr>
            <p:cNvPr id="25" name="Rectangle 30">
              <a:extLst>
                <a:ext uri="{FF2B5EF4-FFF2-40B4-BE49-F238E27FC236}">
                  <a16:creationId xmlns:a16="http://schemas.microsoft.com/office/drawing/2014/main" id="{DF2CE8D9-B5C1-0B48-85D1-C195A3A537EF}"/>
                </a:ext>
              </a:extLst>
            </p:cNvPr>
            <p:cNvSpPr/>
            <p:nvPr/>
          </p:nvSpPr>
          <p:spPr>
            <a:xfrm>
              <a:off x="1814072" y="3437888"/>
              <a:ext cx="2453128" cy="2495551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39600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31">
              <a:extLst>
                <a:ext uri="{FF2B5EF4-FFF2-40B4-BE49-F238E27FC236}">
                  <a16:creationId xmlns:a16="http://schemas.microsoft.com/office/drawing/2014/main" id="{B0966B39-664C-CA4C-BFDD-B3558A8890D7}"/>
                </a:ext>
              </a:extLst>
            </p:cNvPr>
            <p:cNvSpPr/>
            <p:nvPr/>
          </p:nvSpPr>
          <p:spPr>
            <a:xfrm flipV="1">
              <a:off x="1814072" y="3437888"/>
              <a:ext cx="2455033" cy="51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Loss </a:t>
            </a:r>
            <a:r>
              <a:rPr lang="de-DE" altLang="en-US" dirty="0" err="1"/>
              <a:t>Function</a:t>
            </a:r>
            <a:br>
              <a:rPr lang="de-DE" altLang="en-US" dirty="0"/>
            </a:br>
            <a:r>
              <a:rPr lang="de-DE" altLang="en-US" sz="2000" dirty="0"/>
              <a:t>Superpixel </a:t>
            </a:r>
            <a:r>
              <a:rPr lang="de-DE" altLang="en-US" sz="2000" dirty="0" err="1"/>
              <a:t>Continuous</a:t>
            </a:r>
            <a:r>
              <a:rPr lang="de-DE" altLang="en-US" sz="2000" dirty="0"/>
              <a:t> Loss </a:t>
            </a:r>
            <a:r>
              <a:rPr lang="de-DE" altLang="en-US" sz="2000" dirty="0" err="1"/>
              <a:t>Function</a:t>
            </a:r>
            <a:endParaRPr lang="de-DE" altLang="en-US" sz="2000" dirty="0"/>
          </a:p>
        </p:txBody>
      </p:sp>
      <p:sp>
        <p:nvSpPr>
          <p:cNvPr id="11" name="Content Placeholder 3"/>
          <p:cNvSpPr/>
          <p:nvPr/>
        </p:nvSpPr>
        <p:spPr>
          <a:xfrm>
            <a:off x="381825" y="1525905"/>
            <a:ext cx="7719060" cy="492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marL="179705" indent="-17970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anose="020B0804030504040204" pitchFamily="34" charset="0"/>
              </a:defRPr>
            </a:lvl1pPr>
            <a:lvl2pPr marL="179705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2pPr>
            <a:lvl3pPr marL="538480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3pPr>
            <a:lvl4pPr marL="717550" indent="-17335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4pPr>
            <a:lvl5pPr marL="908050" indent="-18923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anose="020B0804030504040204" pitchFamily="34" charset="0"/>
              </a:defRPr>
            </a:lvl5pPr>
            <a:lvl6pPr marL="13652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923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endParaRPr lang="de-DE" altLang="en-US" b="1"/>
          </a:p>
        </p:txBody>
      </p:sp>
      <p:sp>
        <p:nvSpPr>
          <p:cNvPr id="19" name="Freeform 18"/>
          <p:cNvSpPr/>
          <p:nvPr/>
        </p:nvSpPr>
        <p:spPr>
          <a:xfrm rot="16200000" flipH="1" flipV="1">
            <a:off x="246694" y="1705635"/>
            <a:ext cx="106807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/>
            <a:endParaRPr lang="en-US"/>
          </a:p>
        </p:txBody>
      </p:sp>
      <p:sp>
        <p:nvSpPr>
          <p:cNvPr id="22" name="Rectangle 29"/>
          <p:cNvSpPr/>
          <p:nvPr/>
        </p:nvSpPr>
        <p:spPr>
          <a:xfrm>
            <a:off x="1486849" y="1631401"/>
            <a:ext cx="3049270" cy="885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de-DE" altLang="en-US" b="1" dirty="0" err="1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Mathematical</a:t>
            </a:r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Implementation </a:t>
            </a:r>
          </a:p>
          <a:p>
            <a:r>
              <a:rPr lang="de-DE" altLang="en-US" b="1" dirty="0" err="1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Continuous</a:t>
            </a:r>
            <a:r>
              <a:rPr lang="de-DE" altLang="en-US" b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 SP-Loss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4767748" y="1648143"/>
            <a:ext cx="36798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Font typeface="+mj-lt"/>
            </a:pPr>
            <a:r>
              <a:rPr lang="de-DE" altLang="en-US" b="1" dirty="0" err="1"/>
              <a:t>as</a:t>
            </a:r>
            <a:r>
              <a:rPr lang="de-DE" altLang="en-US" b="1" dirty="0"/>
              <a:t> </a:t>
            </a:r>
            <a:r>
              <a:rPr lang="de-DE" altLang="en-US" b="1" dirty="0" err="1"/>
              <a:t>part</a:t>
            </a:r>
            <a:r>
              <a:rPr lang="de-DE" altLang="en-US" b="1" dirty="0"/>
              <a:t> </a:t>
            </a:r>
            <a:r>
              <a:rPr lang="de-DE" altLang="en-US" b="1" dirty="0" err="1"/>
              <a:t>of</a:t>
            </a:r>
            <a:r>
              <a:rPr lang="de-DE" altLang="en-US" b="1" dirty="0"/>
              <a:t> </a:t>
            </a:r>
            <a:r>
              <a:rPr lang="de-DE" altLang="en-US" b="1" dirty="0" err="1"/>
              <a:t>the</a:t>
            </a:r>
            <a:r>
              <a:rPr lang="de-DE" altLang="en-US" b="1" dirty="0"/>
              <a:t> </a:t>
            </a:r>
            <a:r>
              <a:rPr lang="de-DE" altLang="en-US" b="1" dirty="0" err="1"/>
              <a:t>smoothness</a:t>
            </a:r>
            <a:r>
              <a:rPr lang="de-DE" altLang="en-US" b="1" dirty="0"/>
              <a:t> </a:t>
            </a:r>
            <a:r>
              <a:rPr lang="de-DE" altLang="en-US" b="1" dirty="0" err="1"/>
              <a:t>loss</a:t>
            </a:r>
            <a:endParaRPr lang="de-DE" altLang="en-US" b="1" dirty="0"/>
          </a:p>
          <a:p>
            <a:pPr marL="0" indent="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/>
              <p:nvPr/>
            </p:nvSpPr>
            <p:spPr>
              <a:xfrm>
                <a:off x="4772339" y="2108225"/>
                <a:ext cx="4280724" cy="449418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de-DE" i="1" smtClean="0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de-DE" b="0" i="1" smtClean="0">
                        <a:latin typeface="Cambria Math" panose="02040503050406030204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b="0" i="1" smtClean="0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b="0" i="1" smtClean="0">
                        <a:latin typeface="Cambria Math" panose="02040503050406030204" charset="0"/>
                      </a:rPr>
                      <m:t>  </m:t>
                    </m:r>
                  </m:oMath>
                </a14:m>
                <a:r>
                  <a:rPr lang="de-DE" dirty="0">
                    <a:sym typeface="+mn-ea"/>
                  </a:rPr>
                  <a:t> +</a:t>
                </a:r>
                <a:r>
                  <a:rPr lang="de-DE" dirty="0">
                    <a:ea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rgbClr val="000000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 </m:t>
                            </m:r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39" y="2108225"/>
                <a:ext cx="4280724" cy="449418"/>
              </a:xfrm>
              <a:prstGeom prst="rect">
                <a:avLst/>
              </a:prstGeom>
              <a:blipFill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30"/>
          <p:cNvSpPr txBox="1"/>
          <p:nvPr/>
        </p:nvSpPr>
        <p:spPr>
          <a:xfrm>
            <a:off x="467544" y="3075395"/>
            <a:ext cx="2482216" cy="39535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de-DE" altLang="en-US" b="1" dirty="0"/>
              <a:t>Goal</a:t>
            </a:r>
            <a:endParaRPr lang="en-US" b="1" dirty="0"/>
          </a:p>
        </p:txBody>
      </p:sp>
      <p:sp>
        <p:nvSpPr>
          <p:cNvPr id="38" name="Shape 3664"/>
          <p:cNvSpPr/>
          <p:nvPr/>
        </p:nvSpPr>
        <p:spPr>
          <a:xfrm>
            <a:off x="554778" y="1778804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7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3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8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3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7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7"/>
                  <a:pt x="2616" y="8979"/>
                  <a:pt x="2708" y="8634"/>
                </a:cubicBezTo>
                <a:cubicBezTo>
                  <a:pt x="2897" y="7928"/>
                  <a:pt x="3179" y="7250"/>
                  <a:pt x="3548" y="6615"/>
                </a:cubicBezTo>
                <a:cubicBezTo>
                  <a:pt x="3727" y="6305"/>
                  <a:pt x="3724" y="5924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4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40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40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4"/>
                </a:cubicBezTo>
                <a:lnTo>
                  <a:pt x="16884" y="3000"/>
                </a:lnTo>
                <a:lnTo>
                  <a:pt x="18600" y="4714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7"/>
                </a:lnTo>
                <a:cubicBezTo>
                  <a:pt x="17876" y="5924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7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1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6"/>
                </a:lnTo>
                <a:cubicBezTo>
                  <a:pt x="17292" y="2018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6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6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8"/>
                  <a:pt x="4181" y="2146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1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4"/>
                  <a:pt x="1864" y="17138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3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3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8"/>
                  <a:pt x="19641" y="16714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786032" y="2910430"/>
            <a:ext cx="4212591" cy="3269659"/>
            <a:chOff x="1814072" y="3437888"/>
            <a:chExt cx="2455033" cy="2495551"/>
          </a:xfrm>
        </p:grpSpPr>
        <p:sp>
          <p:nvSpPr>
            <p:cNvPr id="31" name="Rectangle 30"/>
            <p:cNvSpPr/>
            <p:nvPr/>
          </p:nvSpPr>
          <p:spPr>
            <a:xfrm>
              <a:off x="1814072" y="3437888"/>
              <a:ext cx="2453128" cy="2495551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39600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flipV="1">
              <a:off x="1814072" y="3437888"/>
              <a:ext cx="2455033" cy="51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F5BF4B0-0A1B-AF42-AC1C-F2544F538046}"/>
                  </a:ext>
                </a:extLst>
              </p:cNvPr>
              <p:cNvSpPr txBox="1"/>
              <p:nvPr/>
            </p:nvSpPr>
            <p:spPr>
              <a:xfrm>
                <a:off x="361052" y="4918774"/>
                <a:ext cx="925190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1" i="1" smtClean="0">
                              <a:solidFill>
                                <a:srgbClr val="9C1C2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de-DE" b="0" i="1" smtClean="0">
                          <a:solidFill>
                            <a:srgbClr val="9C1C2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F5BF4B0-0A1B-AF42-AC1C-F2544F538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2" y="4918774"/>
                <a:ext cx="925190" cy="394788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027D04E0-129D-A049-BB81-7B018CC062B1}"/>
              </a:ext>
            </a:extLst>
          </p:cNvPr>
          <p:cNvSpPr/>
          <p:nvPr/>
        </p:nvSpPr>
        <p:spPr>
          <a:xfrm>
            <a:off x="1190440" y="4632906"/>
            <a:ext cx="301876" cy="953874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D555B1D-815D-C44A-B59E-A7C69F18C62A}"/>
                  </a:ext>
                </a:extLst>
              </p:cNvPr>
              <p:cNvSpPr txBox="1"/>
              <p:nvPr/>
            </p:nvSpPr>
            <p:spPr>
              <a:xfrm>
                <a:off x="1500857" y="4625756"/>
                <a:ext cx="2824428" cy="417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𝑥</m:t>
                                        </m:r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  <m:t>/</m:t>
                                        </m:r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</m:oMath>
                </a14:m>
                <a:r>
                  <a:rPr lang="de-DE" dirty="0"/>
                  <a:t>   , on SP-</a:t>
                </a:r>
                <a:r>
                  <a:rPr lang="de-DE" dirty="0" err="1"/>
                  <a:t>edges</a:t>
                </a:r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D555B1D-815D-C44A-B59E-A7C69F18C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857" y="4625756"/>
                <a:ext cx="2824428" cy="417743"/>
              </a:xfrm>
              <a:prstGeom prst="rect">
                <a:avLst/>
              </a:prstGeom>
              <a:blipFill>
                <a:blip r:embed="rId4"/>
                <a:stretch>
                  <a:fillRect r="-446" b="-205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58F74462-27F2-8541-94BF-1A46C6CDC8F5}"/>
              </a:ext>
            </a:extLst>
          </p:cNvPr>
          <p:cNvSpPr txBox="1"/>
          <p:nvPr/>
        </p:nvSpPr>
        <p:spPr>
          <a:xfrm>
            <a:off x="1486849" y="513492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1   , </a:t>
            </a:r>
            <a:r>
              <a:rPr lang="de-DE" dirty="0" err="1"/>
              <a:t>inside</a:t>
            </a:r>
            <a:r>
              <a:rPr lang="de-DE" dirty="0"/>
              <a:t> 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4">
                <a:extLst>
                  <a:ext uri="{FF2B5EF4-FFF2-40B4-BE49-F238E27FC236}">
                    <a16:creationId xmlns:a16="http://schemas.microsoft.com/office/drawing/2014/main" id="{D6D24720-8D9D-4645-BB10-D0A160E45865}"/>
                  </a:ext>
                </a:extLst>
              </p:cNvPr>
              <p:cNvSpPr txBox="1"/>
              <p:nvPr/>
            </p:nvSpPr>
            <p:spPr>
              <a:xfrm>
                <a:off x="381335" y="3668832"/>
                <a:ext cx="3810595" cy="41453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de-DE" altLang="de-DE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𝑠</m:t>
                        </m:r>
                      </m:sub>
                    </m:sSub>
                    <m:r>
                      <a:rPr lang="de-DE" altLang="de-DE" b="0" i="1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= </m:t>
                    </m:r>
                    <m:r>
                      <a:rPr lang="en-US" altLang="de-DE" i="1" smtClean="0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de-DE" b="0" i="1" smtClean="0">
                        <a:latin typeface="Cambria Math" panose="02040503050406030204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b>
                      <m:sSubPr>
                        <m:ctrlP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𝝁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𝒙</m:t>
                        </m:r>
                      </m:sub>
                    </m:sSub>
                    <m:r>
                      <a:rPr lang="de-DE" b="0" i="1" smtClean="0">
                        <a:solidFill>
                          <a:srgbClr val="9C1C26"/>
                        </a:solidFill>
                        <a:latin typeface="Cambria Math" panose="02040503050406030204" charset="0"/>
                      </a:rPr>
                      <m:t>  </m:t>
                    </m:r>
                  </m:oMath>
                </a14:m>
                <a:r>
                  <a:rPr lang="de-DE" dirty="0">
                    <a:solidFill>
                      <a:srgbClr val="9C1C26"/>
                    </a:solidFill>
                    <a:sym typeface="+mn-ea"/>
                  </a:rPr>
                  <a:t> </a:t>
                </a:r>
                <a:r>
                  <a:rPr lang="de-DE" dirty="0">
                    <a:sym typeface="+mn-ea"/>
                  </a:rPr>
                  <a:t>+</a:t>
                </a:r>
                <a:r>
                  <a:rPr lang="de-DE" dirty="0">
                    <a:ea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 </m:t>
                            </m:r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∗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𝝁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Text Box 4">
                <a:extLst>
                  <a:ext uri="{FF2B5EF4-FFF2-40B4-BE49-F238E27FC236}">
                    <a16:creationId xmlns:a16="http://schemas.microsoft.com/office/drawing/2014/main" id="{D6D24720-8D9D-4645-BB10-D0A160E45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5" y="3668832"/>
                <a:ext cx="3810595" cy="414537"/>
              </a:xfrm>
              <a:prstGeom prst="rect">
                <a:avLst/>
              </a:prstGeom>
              <a:blipFill>
                <a:blip r:embed="rId5"/>
                <a:stretch>
                  <a:fillRect t="-2941" b="-117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ACD71AC-0127-9041-BE0E-A54D972E9939}"/>
                  </a:ext>
                </a:extLst>
              </p:cNvPr>
              <p:cNvSpPr txBox="1"/>
              <p:nvPr/>
            </p:nvSpPr>
            <p:spPr>
              <a:xfrm>
                <a:off x="4771113" y="3069483"/>
                <a:ext cx="3570208" cy="69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dirty="0"/>
                  <a:t>Calculate </a:t>
                </a:r>
                <a:r>
                  <a:rPr lang="de-DE" b="1" dirty="0" err="1"/>
                  <a:t>gradient</a:t>
                </a:r>
                <a:r>
                  <a:rPr lang="de-DE" b="1" dirty="0"/>
                  <a:t> </a:t>
                </a:r>
                <a:r>
                  <a:rPr lang="de-DE" b="1" dirty="0" err="1"/>
                  <a:t>of</a:t>
                </a:r>
                <a:r>
                  <a:rPr lang="de-DE" b="1" dirty="0"/>
                  <a:t> SP-labels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𝒙</m:t>
                            </m:r>
                          </m:sub>
                        </m:sSub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&amp;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ACD71AC-0127-9041-BE0E-A54D972E9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113" y="3069483"/>
                <a:ext cx="3570208" cy="691536"/>
              </a:xfrm>
              <a:prstGeom prst="rect">
                <a:avLst/>
              </a:prstGeom>
              <a:blipFill>
                <a:blip r:embed="rId6"/>
                <a:stretch>
                  <a:fillRect l="-1418" t="-3636" r="-355" b="-72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8DA2F27-F86C-2A4E-917C-693A8748285C}"/>
                  </a:ext>
                </a:extLst>
              </p:cNvPr>
              <p:cNvSpPr txBox="1"/>
              <p:nvPr/>
            </p:nvSpPr>
            <p:spPr>
              <a:xfrm>
                <a:off x="4804568" y="4019466"/>
                <a:ext cx="3413948" cy="18919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If</a:t>
                </a:r>
                <a:r>
                  <a:rPr lang="de-DE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/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𝑦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~= 0 :</a:t>
                </a:r>
                <a:endParaRPr lang="de-DE" b="0" dirty="0">
                  <a:ea typeface="Cambria Math" panose="02040503050406030204" charset="0"/>
                </a:endParaRPr>
              </a:p>
              <a:p>
                <a:endParaRPr lang="de-DE" b="0" dirty="0">
                  <a:ea typeface="Cambria Math" panose="02040503050406030204" charset="0"/>
                </a:endParaRPr>
              </a:p>
              <a:p>
                <a:r>
                  <a:rPr lang="de-DE" dirty="0"/>
                  <a:t>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/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𝑦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𝑥</m:t>
                                        </m:r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  <m:t>/</m:t>
                                        </m:r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</m:oMath>
                </a14:m>
                <a:r>
                  <a:rPr lang="de-DE" dirty="0"/>
                  <a:t> </a:t>
                </a:r>
              </a:p>
              <a:p>
                <a:r>
                  <a:rPr lang="de-DE" dirty="0">
                    <a:solidFill>
                      <a:schemeClr val="accent1">
                        <a:lumMod val="75000"/>
                      </a:schemeClr>
                    </a:solidFill>
                  </a:rPr>
                  <a:t>else:</a:t>
                </a:r>
              </a:p>
              <a:p>
                <a:endParaRPr lang="de-DE" dirty="0"/>
              </a:p>
              <a:p>
                <a:r>
                  <a:rPr lang="de-DE" dirty="0"/>
                  <a:t>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/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  <m:t>𝑦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 </m:t>
                        </m:r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  <m:t>𝑺𝑷</m:t>
                        </m:r>
                      </m:e>
                    </m:d>
                  </m:oMath>
                </a14:m>
                <a:r>
                  <a:rPr lang="de-DE" dirty="0"/>
                  <a:t> = 1</a:t>
                </a: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8DA2F27-F86C-2A4E-917C-693A87482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568" y="4019466"/>
                <a:ext cx="3413948" cy="1891993"/>
              </a:xfrm>
              <a:prstGeom prst="rect">
                <a:avLst/>
              </a:prstGeom>
              <a:blipFill>
                <a:blip r:embed="rId7"/>
                <a:stretch>
                  <a:fillRect l="-1111" b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9">
            <a:extLst>
              <a:ext uri="{FF2B5EF4-FFF2-40B4-BE49-F238E27FC236}">
                <a16:creationId xmlns:a16="http://schemas.microsoft.com/office/drawing/2014/main" id="{BFA3818C-6071-AB43-AC59-9B0169D99E66}"/>
              </a:ext>
            </a:extLst>
          </p:cNvPr>
          <p:cNvGrpSpPr/>
          <p:nvPr/>
        </p:nvGrpSpPr>
        <p:grpSpPr>
          <a:xfrm>
            <a:off x="298837" y="2910431"/>
            <a:ext cx="4212591" cy="3280770"/>
            <a:chOff x="1814072" y="3437888"/>
            <a:chExt cx="2455033" cy="2495551"/>
          </a:xfrm>
        </p:grpSpPr>
        <p:sp>
          <p:nvSpPr>
            <p:cNvPr id="25" name="Rectangle 30">
              <a:extLst>
                <a:ext uri="{FF2B5EF4-FFF2-40B4-BE49-F238E27FC236}">
                  <a16:creationId xmlns:a16="http://schemas.microsoft.com/office/drawing/2014/main" id="{DF2CE8D9-B5C1-0B48-85D1-C195A3A537EF}"/>
                </a:ext>
              </a:extLst>
            </p:cNvPr>
            <p:cNvSpPr/>
            <p:nvPr/>
          </p:nvSpPr>
          <p:spPr>
            <a:xfrm>
              <a:off x="1814072" y="3437888"/>
              <a:ext cx="2453128" cy="2495551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bIns="396000" rtlCol="0" anchor="b"/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31">
              <a:extLst>
                <a:ext uri="{FF2B5EF4-FFF2-40B4-BE49-F238E27FC236}">
                  <a16:creationId xmlns:a16="http://schemas.microsoft.com/office/drawing/2014/main" id="{B0966B39-664C-CA4C-BFDD-B3558A8890D7}"/>
                </a:ext>
              </a:extLst>
            </p:cNvPr>
            <p:cNvSpPr/>
            <p:nvPr/>
          </p:nvSpPr>
          <p:spPr>
            <a:xfrm flipV="1">
              <a:off x="1814072" y="3437888"/>
              <a:ext cx="2455033" cy="516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251999" tIns="324000" rIns="180000" rtlCol="0" anchor="t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92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Architecture</a:t>
            </a:r>
            <a:br>
              <a:rPr lang="en-US" dirty="0"/>
            </a:br>
            <a:r>
              <a:rPr lang="de-DE" sz="2000" dirty="0">
                <a:sym typeface="+mn-ea"/>
              </a:rPr>
              <a:t>LOSS: </a:t>
            </a:r>
            <a:r>
              <a:rPr sz="2000" dirty="0">
                <a:sym typeface="+mn-ea"/>
              </a:rPr>
              <a:t>Digging Into Self-Supervised Monocular Depth Estimation</a:t>
            </a:r>
            <a:r>
              <a:rPr lang="de-DE" altLang="en-US" sz="2000" dirty="0"/>
              <a:t> [1]</a:t>
            </a:r>
          </a:p>
        </p:txBody>
      </p:sp>
      <p:sp>
        <p:nvSpPr>
          <p:cNvPr id="12" name="Rechteck 11"/>
          <p:cNvSpPr/>
          <p:nvPr/>
        </p:nvSpPr>
        <p:spPr>
          <a:xfrm>
            <a:off x="2068830" y="3822065"/>
            <a:ext cx="5040630" cy="64833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51460" y="4807585"/>
            <a:ext cx="3761105" cy="97091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51520" y="1550807"/>
            <a:ext cx="3286092" cy="970929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90682" y="3151128"/>
                <a:ext cx="6984776" cy="12160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charset="0"/>
                        </a:rPr>
                        <m:t>𝐿</m:t>
                      </m:r>
                      <m:r>
                        <a:rPr lang="de-DE" sz="2000" b="0" i="1" smtClean="0">
                          <a:latin typeface="Cambria Math" panose="02040503050406030204" charset="0"/>
                        </a:rPr>
                        <m:t>= </m:t>
                      </m:r>
                      <m:r>
                        <a:rPr lang="de-DE" sz="2000" b="0" i="1" smtClean="0">
                          <a:latin typeface="Cambria Math" panose="02040503050406030204" charset="0"/>
                        </a:rPr>
                        <m:t>𝜇</m:t>
                      </m:r>
                      <m:r>
                        <a:rPr lang="de-DE" sz="2000" b="0" i="1" smtClean="0">
                          <a:latin typeface="Cambria Math" panose="02040503050406030204" charset="0"/>
                        </a:rPr>
                        <m:t>∗</m:t>
                      </m:r>
                      <m:r>
                        <a:rPr lang="en-US" altLang="de-DE" sz="2000" b="0" i="1" smtClean="0">
                          <a:latin typeface="Cambria Math" panose="02040503050406030204" charset="0"/>
                        </a:rPr>
                        <m:t>𝑚𝑖𝑛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0" i="1" smtClean="0">
                                  <a:latin typeface="Cambria Math" panose="02040503050406030204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de-DE" sz="2000" b="0" i="1" smtClean="0">
                                  <a:latin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sz="2000" b="0" i="1" smtClean="0">
                              <a:latin typeface="Cambria Math" panose="02040503050406030204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charset="0"/>
                                </a:rPr>
                                <m:t>1 −</m:t>
                              </m:r>
                              <m:r>
                                <a:rPr lang="de-DE" sz="2000" b="0" i="1" smtClean="0">
                                  <a:latin typeface="Cambria Math" panose="02040503050406030204" charset="0"/>
                                </a:rPr>
                                <m:t>𝑆𝑆𝐼𝑀</m:t>
                              </m:r>
                              <m:d>
                                <m:d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de-DE" sz="2000" b="0" i="1" smtClean="0">
                                          <a:latin typeface="Cambria Math" panose="0204050305040603020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charset="0"/>
                                        </a:rPr>
                                        <m:t>𝑡</m:t>
                                      </m:r>
                                      <m:r>
                                        <a:rPr lang="de-DE" sz="2000" i="1">
                                          <a:latin typeface="Cambria Math" panose="02040503050406030204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2000" i="1">
                                              <a:latin typeface="Cambria Math" panose="02040503050406030204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de-DE" sz="2000" i="1">
                                              <a:latin typeface="Cambria Math" panose="02040503050406030204" charset="0"/>
                                            </a:rPr>
                                            <m:t>′  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de-DE" sz="2000" b="0" i="1" smtClean="0">
                              <a:latin typeface="Cambria Math" panose="02040503050406030204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charset="0"/>
                                </a:rPr>
                                <m:t>1−</m:t>
                              </m:r>
                              <m:r>
                                <a:rPr lang="de-DE" sz="2000" b="0" i="1" smtClean="0">
                                  <a:latin typeface="Cambria Math" panose="02040503050406030204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2000" b="0" i="1" smtClean="0">
                              <a:latin typeface="Cambria Math" panose="02040503050406030204" charset="0"/>
                            </a:rPr>
                            <m:t> 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b="0" i="1" smtClean="0">
                                      <a:latin typeface="Cambria Math" panose="0204050305040603020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latin typeface="Cambria Math" panose="0204050305040603020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charset="0"/>
                                    </a:rPr>
                                    <m:t>𝑡</m:t>
                                  </m:r>
                                  <m:r>
                                    <a:rPr lang="de-DE" sz="2000" i="1">
                                      <a:latin typeface="Cambria Math" panose="02040503050406030204" charset="0"/>
                                    </a:rPr>
                                    <m:t>→</m:t>
                                  </m:r>
                                  <m:sSup>
                                    <m:sSup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000" i="1">
                                          <a:latin typeface="Cambria Math" panose="02040503050406030204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de-DE" sz="2000" i="1">
                                          <a:latin typeface="Cambria Math" panose="02040503050406030204" charset="0"/>
                                        </a:rPr>
                                        <m:t>′  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de-DE" sz="2000" b="0" i="1" dirty="0">
                  <a:latin typeface="Cambria Math" panose="02040503050406030204" charset="0"/>
                </a:endParaRPr>
              </a:p>
              <a:p>
                <a:endParaRPr lang="de-DE" sz="2000" b="0" i="1" dirty="0">
                  <a:latin typeface="Cambria Math" panose="02040503050406030204" charset="0"/>
                </a:endParaRPr>
              </a:p>
              <a:p>
                <a:r>
                  <a:rPr lang="de-DE" sz="2000" dirty="0"/>
                  <a:t>	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charset="0"/>
                      </a:rPr>
                      <m:t>+  </m:t>
                    </m:r>
                    <m:r>
                      <a:rPr lang="en-US" altLang="de-DE" sz="2000" i="1" smtClean="0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de-DE" sz="2000" b="0" i="1" smtClean="0">
                        <a:latin typeface="Cambria Math" panose="02040503050406030204" charset="0"/>
                      </a:rPr>
                      <m:t> </m:t>
                    </m:r>
                    <m:r>
                      <a:rPr lang="de-DE" sz="2000" b="0" i="1" smtClean="0">
                        <a:latin typeface="Cambria Math" panose="02040503050406030204" charset="0"/>
                      </a:rPr>
                      <m:t> ( </m:t>
                    </m:r>
                    <m:d>
                      <m:dPr>
                        <m:begChr m:val="|"/>
                        <m:endChr m:val="|"/>
                        <m:ctrlPr>
                          <a:rPr lang="de-DE" sz="2000" b="1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𝝏</m:t>
                                </m:r>
                              </m:e>
                              <m:sub>
                                <m:r>
                                  <a:rPr lang="de-DE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𝒙</m:t>
                                </m:r>
                              </m:sub>
                            </m:sSub>
                            <m: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de-DE" sz="2000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sz="2000" b="0" i="1" smtClean="0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000" b="0" i="1" smtClean="0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DE" sz="2000" i="1">
                                            <a:latin typeface="Cambria Math" panose="02040503050406030204" pitchFamily="18" charset="0"/>
                                            <a:ea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de-DE" sz="2000" b="0" i="1" smtClean="0"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de-DE" sz="2000" b="0" i="1" smtClean="0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2000" b="0" i="1" smtClean="0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sz="2000" b="0" i="1" smtClean="0">
                        <a:latin typeface="Cambria Math" panose="02040503050406030204" charset="0"/>
                      </a:rPr>
                      <m:t>  </m:t>
                    </m:r>
                  </m:oMath>
                </a14:m>
                <a:r>
                  <a:rPr lang="de-DE" sz="2000" dirty="0"/>
                  <a:t> +</a:t>
                </a:r>
                <a:r>
                  <a:rPr lang="de-DE" sz="2000" dirty="0">
                    <a:ea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000" b="1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𝝏</m:t>
                                </m:r>
                              </m:e>
                              <m:sub>
                                <m:r>
                                  <a:rPr lang="de-DE" sz="20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𝒚</m:t>
                                </m:r>
                              </m:sub>
                            </m:sSub>
                            <m:r>
                              <a:rPr lang="de-DE" sz="2000" b="1" i="1" smtClean="0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 </m:t>
                            </m:r>
                            <m:r>
                              <a:rPr lang="de-DE" sz="2000" b="1" i="1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de-DE" sz="2000" b="1" i="1">
                                <a:solidFill>
                                  <a:srgbClr val="9C1C26"/>
                                </a:solidFill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de-DE" sz="2000" i="1">
                        <a:latin typeface="Cambria Math" panose="02040503050406030204" charset="0"/>
                        <a:ea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sz="2000" i="1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de-DE" sz="2000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sz="2000" i="1">
                        <a:latin typeface="Cambria Math" panose="02040503050406030204" charset="0"/>
                      </a:rPr>
                      <m:t> </m:t>
                    </m:r>
                  </m:oMath>
                </a14:m>
                <a:r>
                  <a:rPr lang="de-DE" sz="2000" dirty="0"/>
                  <a:t>)</a:t>
                </a:r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682" y="3151128"/>
                <a:ext cx="6984776" cy="1216025"/>
              </a:xfrm>
              <a:prstGeom prst="rect">
                <a:avLst/>
              </a:prstGeom>
              <a:blipFill rotWithShape="1">
                <a:blip r:embed="rId2"/>
                <a:stretch>
                  <a:fillRect l="-1" t="-21" r="7" b="2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5476224" y="2359905"/>
                <a:ext cx="3266440" cy="294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de-DE" i="1">
                            <a:latin typeface="Cambria Math" panose="02040503050406030204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charset="0"/>
                          </a:rPr>
                          <m:t>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charset="0"/>
                              </a:rPr>
                              <m:t>′  </m:t>
                            </m:r>
                          </m:sup>
                        </m:sSup>
                      </m:sub>
                    </m:sSub>
                  </m:oMath>
                </a14:m>
                <a:r>
                  <a:rPr lang="de-DE" dirty="0"/>
                  <a:t>=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charset="0"/>
                      </a:rPr>
                      <m:t>𝐼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_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𝑝𝑟𝑜𝑗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de-DE" b="1" i="1" smtClean="0">
                            <a:solidFill>
                              <a:srgbClr val="9C1C26"/>
                            </a:solidFill>
                            <a:latin typeface="Cambria Math" panose="02040503050406030204" charset="0"/>
                          </a:rPr>
                          <m:t>𝑫</m:t>
                        </m:r>
                      </m:e>
                      <m:sub>
                        <m:r>
                          <a:rPr lang="de-DE" b="1" i="1" smtClean="0">
                            <a:solidFill>
                              <a:srgbClr val="9C1C26"/>
                            </a:solidFill>
                            <a:latin typeface="Cambria Math" panose="02040503050406030204" charset="0"/>
                          </a:rPr>
                          <m:t>𝒕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de-DE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solidFill>
                              <a:schemeClr val="accent6"/>
                            </a:solidFill>
                            <a:latin typeface="Cambria Math" panose="02040503050406030204" charset="0"/>
                          </a:rPr>
                          <m:t>𝑻</m:t>
                        </m:r>
                      </m:e>
                      <m:sub>
                        <m:r>
                          <a:rPr lang="de-DE" b="1" i="1" smtClean="0">
                            <a:solidFill>
                              <a:schemeClr val="accent6"/>
                            </a:solidFill>
                            <a:latin typeface="Cambria Math" panose="02040503050406030204" charset="0"/>
                          </a:rPr>
                          <m:t>𝒕</m:t>
                        </m:r>
                        <m:r>
                          <a:rPr lang="de-DE" b="1" i="1" smtClean="0">
                            <a:solidFill>
                              <a:schemeClr val="accent6"/>
                            </a:solidFill>
                            <a:latin typeface="Cambria Math" panose="02040503050406030204" charset="0"/>
                          </a:rPr>
                          <m:t>→</m:t>
                        </m:r>
                        <m:sSup>
                          <m:sSupPr>
                            <m:ctrlPr>
                              <a:rPr lang="de-DE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1" i="1" smtClean="0">
                                <a:solidFill>
                                  <a:schemeClr val="accent6"/>
                                </a:solidFill>
                                <a:latin typeface="Cambria Math" panose="02040503050406030204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de-DE" b="1" i="1" smtClean="0">
                                <a:solidFill>
                                  <a:schemeClr val="accent6"/>
                                </a:solidFill>
                                <a:latin typeface="Cambria Math" panose="02040503050406030204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b="1" i="1" smtClean="0">
                            <a:solidFill>
                              <a:schemeClr val="accent6"/>
                            </a:solidFill>
                            <a:latin typeface="Cambria Math" panose="02040503050406030204" charset="0"/>
                          </a:rPr>
                          <m:t> 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𝐾</m:t>
                    </m:r>
                    <m:r>
                      <a:rPr lang="de-DE" b="0" i="1" smtClean="0">
                        <a:latin typeface="Cambria Math" panose="02040503050406030204" charset="0"/>
                      </a:rPr>
                      <m:t>)&gt;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224" y="2359905"/>
                <a:ext cx="3266440" cy="294640"/>
              </a:xfrm>
              <a:prstGeom prst="rect">
                <a:avLst/>
              </a:prstGeom>
              <a:blipFill rotWithShape="1">
                <a:blip r:embed="rId3"/>
                <a:stretch>
                  <a:fillRect l="-19" t="-83" r="-1536" b="8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86437" y="4844929"/>
                <a:ext cx="3416257" cy="933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charset="0"/>
                        </a:rPr>
                        <m:t>𝑆𝑚𝑜𝑜𝑡h𝑛𝑒𝑠𝑠</m:t>
                      </m:r>
                      <m:r>
                        <a:rPr lang="de-DE" b="0" i="1" smtClean="0">
                          <a:latin typeface="Cambria Math" panose="02040503050406030204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charset="0"/>
                        </a:rPr>
                        <m:t>𝐿𝑜𝑠𝑠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charset="0"/>
                            </a:rPr>
                            <m:t>   </m:t>
                          </m:r>
                          <m:r>
                            <a:rPr lang="de-DE" i="1">
                              <a:latin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 marL="285750" indent="-285750">
                  <a:buFont typeface="Arial" panose="020B060402020209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rgbClr val="9C1C26"/>
                            </a:solidFill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𝝏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𝒊</m:t>
                            </m:r>
                          </m:sub>
                        </m:sSub>
                        <m:r>
                          <a:rPr lang="de-DE" b="1" i="1">
                            <a:solidFill>
                              <a:srgbClr val="9C1C26"/>
                            </a:solidFill>
                            <a:latin typeface="Cambria Math" panose="02040503050406030204" charset="0"/>
                            <a:ea typeface="Cambria Math" panose="02040503050406030204" charset="0"/>
                          </a:rPr>
                          <m:t>𝒅</m:t>
                        </m:r>
                      </m:e>
                      <m:sub>
                        <m:r>
                          <a:rPr lang="de-DE" b="1" i="1">
                            <a:solidFill>
                              <a:srgbClr val="9C1C26"/>
                            </a:solidFill>
                            <a:latin typeface="Cambria Math" panose="02040503050406030204" charset="0"/>
                            <a:ea typeface="Cambria Math" panose="02040503050406030204" charset="0"/>
                          </a:rPr>
                          <m:t>𝒕</m:t>
                        </m:r>
                      </m:sub>
                    </m:sSub>
                    <m:r>
                      <a:rPr lang="de-DE" b="1" i="1" smtClean="0">
                        <a:solidFill>
                          <a:srgbClr val="9C1C26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: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𝐺𝑟𝑎𝑑𝑖𝑒𝑛𝑡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charset="0"/>
                        <a:ea typeface="Cambria Math" panose="02040503050406030204" charset="0"/>
                      </a:rPr>
                      <m:t>𝑠𝑚𝑜𝑜𝑡h𝑛𝑒𝑠𝑠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endParaRPr lang="de-DE" i="1" dirty="0">
                  <a:latin typeface="Cambria Math" panose="02040503050406030204" charset="0"/>
                  <a:ea typeface="Cambria Math" panose="02040503050406030204" charset="0"/>
                </a:endParaRPr>
              </a:p>
              <a:p>
                <a:pPr marL="285750" indent="-285750">
                  <a:buFont typeface="Arial" panose="020B060402020209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charset="0"/>
                            <a:ea typeface="Cambria Math" panose="02040503050406030204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charset="0"/>
                                    <a:ea typeface="Cambria Math" panose="02040503050406030204" charset="0"/>
                                  </a:rPr>
                                  <m:t>𝑥</m:t>
                                </m:r>
                              </m:sub>
                            </m:sSub>
                            <m:d>
                              <m:dPr>
                                <m:begChr m:val="|"/>
                                <m:endChr m:val="|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charset="0"/>
                                        <a:ea typeface="Cambria Math" panose="0204050305040603020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sup>
                    </m:sSup>
                    <m:r>
                      <a:rPr lang="de-DE" b="0" i="0" smtClean="0">
                        <a:latin typeface="Cambria Math" panose="02040503050406030204" charset="0"/>
                        <a:ea typeface="Cambria Math" panose="02040503050406030204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𝐸𝑑𝑔𝑒</m:t>
                    </m:r>
                    <m:r>
                      <a:rPr lang="de-DE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𝑎𝑤𝑎𝑟𝑒</m:t>
                    </m:r>
                    <m:r>
                      <a:rPr lang="de-DE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𝑠𝑚𝑜𝑜𝑡h𝑛𝑒𝑠𝑠</m:t>
                    </m:r>
                  </m:oMath>
                </a14:m>
                <a:endParaRPr lang="de-DE" i="1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37" y="4844929"/>
                <a:ext cx="3416257" cy="933450"/>
              </a:xfrm>
              <a:prstGeom prst="rect">
                <a:avLst/>
              </a:prstGeom>
              <a:blipFill rotWithShape="1">
                <a:blip r:embed="rId4"/>
                <a:stretch>
                  <a:fillRect l="-11" t="-55" r="-6756" b="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260476" y="1563898"/>
                <a:ext cx="3277135" cy="914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charset="0"/>
                        </a:rPr>
                        <m:t>𝑃h</m:t>
                      </m:r>
                      <m:r>
                        <a:rPr lang="en-US" altLang="de-DE" b="0" i="1" smtClean="0">
                          <a:latin typeface="Cambria Math" panose="02040503050406030204" charset="0"/>
                        </a:rPr>
                        <m:t>𝑜</m:t>
                      </m:r>
                      <m:r>
                        <a:rPr lang="de-DE" b="0" i="1" smtClean="0">
                          <a:latin typeface="Cambria Math" panose="02040503050406030204" charset="0"/>
                        </a:rPr>
                        <m:t>𝑡𝑜𝑚𝑒𝑡𝑟𝑖𝑐</m:t>
                      </m:r>
                      <m:r>
                        <a:rPr lang="de-DE" b="0" i="1" smtClean="0">
                          <a:latin typeface="Cambria Math" panose="02040503050406030204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charset="0"/>
                        </a:rPr>
                        <m:t>𝐸𝑟𝑟𝑜𝑟</m:t>
                      </m:r>
                      <m:r>
                        <a:rPr lang="de-DE" b="0" i="1" smtClean="0">
                          <a:latin typeface="Cambria Math" panose="02040503050406030204" charset="0"/>
                        </a:rPr>
                        <m:t>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  <a:p>
                <a:pPr marL="285750" indent="-285750">
                  <a:buFont typeface="Arial" panose="020B0604020202090204" pitchFamily="34" charset="0"/>
                  <a:buChar char="•"/>
                </a:pPr>
                <a:r>
                  <a:rPr lang="de-DE" b="0" dirty="0">
                    <a:latin typeface="Cambria Math" panose="02040503050406030204" charset="0"/>
                    <a:ea typeface="Cambria Math" panose="02040503050406030204" charset="0"/>
                  </a:rPr>
                  <a:t>SSIM </a:t>
                </a:r>
              </a:p>
              <a:p>
                <a:pPr marL="285750" indent="-285750">
                  <a:buFont typeface="Arial" panose="020B0604020202090204" pitchFamily="34" charset="0"/>
                  <a:buChar char="•"/>
                </a:pPr>
                <a:r>
                  <a:rPr lang="de-DE" dirty="0">
                    <a:latin typeface="Cambria Math" panose="02040503050406030204" charset="0"/>
                    <a:ea typeface="Cambria Math" panose="02040503050406030204" charset="0"/>
                  </a:rPr>
                  <a:t>L1- Norm</a:t>
                </a:r>
                <a:endParaRPr lang="de-DE" b="0" dirty="0">
                  <a:latin typeface="Cambria Math" panose="02040503050406030204" charset="0"/>
                  <a:ea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76" y="1563898"/>
                <a:ext cx="3277135" cy="914400"/>
              </a:xfrm>
              <a:prstGeom prst="rect">
                <a:avLst/>
              </a:prstGeom>
              <a:blipFill rotWithShape="1">
                <a:blip r:embed="rId5"/>
                <a:stretch>
                  <a:fillRect l="-4" t="-58" r="1" b="5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eck 8"/>
          <p:cNvSpPr/>
          <p:nvPr/>
        </p:nvSpPr>
        <p:spPr>
          <a:xfrm>
            <a:off x="1190625" y="3104515"/>
            <a:ext cx="6985000" cy="648335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/>
          <p:cNvCxnSpPr>
            <a:stCxn id="5" idx="2"/>
          </p:cNvCxnSpPr>
          <p:nvPr/>
        </p:nvCxnSpPr>
        <p:spPr>
          <a:xfrm>
            <a:off x="7109422" y="2654080"/>
            <a:ext cx="0" cy="6448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6" idx="2"/>
          </p:cNvCxnSpPr>
          <p:nvPr/>
        </p:nvCxnSpPr>
        <p:spPr>
          <a:xfrm>
            <a:off x="6908698" y="1923100"/>
            <a:ext cx="309689" cy="4700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6478954" y="1524895"/>
            <a:ext cx="859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>
                <a:solidFill>
                  <a:srgbClr val="9C1C26"/>
                </a:solidFill>
              </a:rPr>
              <a:t>Depth</a:t>
            </a:r>
            <a:endParaRPr lang="de-DE" sz="2000" i="1" dirty="0">
              <a:solidFill>
                <a:srgbClr val="9C1C26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7917299" y="1547073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solidFill>
                  <a:srgbClr val="312C8C"/>
                </a:solidFill>
              </a:rPr>
              <a:t>Pose</a:t>
            </a:r>
          </a:p>
        </p:txBody>
      </p:sp>
      <p:cxnSp>
        <p:nvCxnSpPr>
          <p:cNvPr id="20" name="Gerade Verbindung mit Pfeil 19"/>
          <p:cNvCxnSpPr>
            <a:stCxn id="19" idx="2"/>
          </p:cNvCxnSpPr>
          <p:nvPr/>
        </p:nvCxnSpPr>
        <p:spPr>
          <a:xfrm flipH="1">
            <a:off x="7917299" y="1947183"/>
            <a:ext cx="384882" cy="4479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6" idx="0"/>
          </p:cNvCxnSpPr>
          <p:nvPr/>
        </p:nvCxnSpPr>
        <p:spPr>
          <a:xfrm flipH="1" flipV="1">
            <a:off x="5476224" y="4366754"/>
            <a:ext cx="2116337" cy="10517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7000892" y="5418474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>
                <a:solidFill>
                  <a:srgbClr val="9C1C26"/>
                </a:solidFill>
              </a:rPr>
              <a:t>Disparity</a:t>
            </a:r>
            <a:endParaRPr lang="de-DE" sz="2000" i="1" dirty="0">
              <a:solidFill>
                <a:srgbClr val="9C1C26"/>
              </a:solidFill>
            </a:endParaRPr>
          </a:p>
        </p:txBody>
      </p:sp>
      <p:cxnSp>
        <p:nvCxnSpPr>
          <p:cNvPr id="31" name="Gerade Verbindung mit Pfeil 30"/>
          <p:cNvCxnSpPr>
            <a:stCxn id="26" idx="0"/>
          </p:cNvCxnSpPr>
          <p:nvPr/>
        </p:nvCxnSpPr>
        <p:spPr>
          <a:xfrm flipH="1" flipV="1">
            <a:off x="3347864" y="4366754"/>
            <a:ext cx="4244697" cy="10517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601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1" grpId="0" bldLvl="0" animBg="1"/>
      <p:bldP spid="10" grpId="0" bldLvl="0" animBg="1"/>
      <p:bldP spid="5" grpId="0"/>
      <p:bldP spid="7" grpId="0"/>
      <p:bldP spid="8" grpId="0"/>
      <p:bldP spid="9" grpId="0" bldLvl="0" animBg="1"/>
      <p:bldP spid="16" grpId="0"/>
      <p:bldP spid="19" grpId="0"/>
      <p:bldP spid="26" grpId="0"/>
    </p:bld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506</Words>
  <Application>Microsoft Macintosh PowerPoint</Application>
  <PresentationFormat>Bildschirmpräsentation (4:3)</PresentationFormat>
  <Paragraphs>118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Bitstream Charter</vt:lpstr>
      <vt:lpstr>Cambria Math</vt:lpstr>
      <vt:lpstr>Open Sans</vt:lpstr>
      <vt:lpstr>Stafford</vt:lpstr>
      <vt:lpstr>Wingdings</vt:lpstr>
      <vt:lpstr>Präsentationsvorlage_BWL9</vt:lpstr>
      <vt:lpstr>Final Presentation: Piecewise monocular depth estimation by plane fitting</vt:lpstr>
      <vt:lpstr>Architecture LOSS: Digging Into Self-Supervised Monocular Depth Estimation [1]</vt:lpstr>
      <vt:lpstr>Loss Function Superpixel in Loss Function </vt:lpstr>
      <vt:lpstr>Loss Function Binary &amp; Continuous Superpixel Loss</vt:lpstr>
      <vt:lpstr>Loss Function Normals in Loss Function</vt:lpstr>
      <vt:lpstr>Loss Function Superpixel Binary Loss Function </vt:lpstr>
      <vt:lpstr>Loss Function Superpixel Continuous Loss Function</vt:lpstr>
      <vt:lpstr>Architecture LOSS: Digging Into Self-Supervised Monocular Depth Estimation [1]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Bini kunst</cp:lastModifiedBy>
  <cp:revision>151</cp:revision>
  <dcterms:created xsi:type="dcterms:W3CDTF">2020-02-09T22:22:07Z</dcterms:created>
  <dcterms:modified xsi:type="dcterms:W3CDTF">2020-02-10T20:22:38Z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1033-1.9.0.3020</vt:lpwstr>
  </property>
</Properties>
</file>