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3" r:id="rId4"/>
    <p:sldMasterId id="2147484472" r:id="rId5"/>
  </p:sldMasterIdLst>
  <p:notesMasterIdLst>
    <p:notesMasterId r:id="rId17"/>
  </p:notesMasterIdLst>
  <p:handoutMasterIdLst>
    <p:handoutMasterId r:id="rId18"/>
  </p:handoutMasterIdLst>
  <p:sldIdLst>
    <p:sldId id="1374" r:id="rId6"/>
    <p:sldId id="1651" r:id="rId7"/>
    <p:sldId id="1394" r:id="rId8"/>
    <p:sldId id="1395" r:id="rId9"/>
    <p:sldId id="1396" r:id="rId10"/>
    <p:sldId id="1397" r:id="rId11"/>
    <p:sldId id="1399" r:id="rId12"/>
    <p:sldId id="1400" r:id="rId13"/>
    <p:sldId id="1398" r:id="rId14"/>
    <p:sldId id="1652" r:id="rId15"/>
    <p:sldId id="1500"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00B294"/>
    <a:srgbClr val="282828"/>
    <a:srgbClr val="000000"/>
    <a:srgbClr val="FF8C00"/>
    <a:srgbClr val="525252"/>
    <a:srgbClr val="00BCF2"/>
    <a:srgbClr val="505050"/>
    <a:srgbClr val="E6E6E6"/>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56" autoAdjust="0"/>
    <p:restoredTop sz="52335" autoAdjust="0"/>
  </p:normalViewPr>
  <p:slideViewPr>
    <p:cSldViewPr>
      <p:cViewPr varScale="1">
        <p:scale>
          <a:sx n="58" d="100"/>
          <a:sy n="58" d="100"/>
        </p:scale>
        <p:origin x="175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60" d="100"/>
          <a:sy n="60" d="100"/>
        </p:scale>
        <p:origin x="2237" y="43"/>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8/18/2021 11:53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8/18/2021 11:53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25105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1927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967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88749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a .NET Framework class library</a:t>
            </a:r>
          </a:p>
          <a:p>
            <a:pPr marL="228600" indent="-228600">
              <a:buAutoNum type="arabicPeriod"/>
            </a:pPr>
            <a:r>
              <a:rPr lang="en-US" dirty="0"/>
              <a:t>Reference the </a:t>
            </a:r>
            <a:r>
              <a:rPr lang="en-US" dirty="0" err="1"/>
              <a:t>NQuery</a:t>
            </a:r>
            <a:r>
              <a:rPr lang="en-US" dirty="0"/>
              <a:t> NuGet package from this new library</a:t>
            </a:r>
          </a:p>
          <a:p>
            <a:pPr marL="228600" indent="-228600">
              <a:buAutoNum type="arabicPeriod"/>
            </a:pPr>
            <a:r>
              <a:rPr lang="en-US" dirty="0"/>
              <a:t>Create a new .NET Standard 2.0 class library and copy the class library </a:t>
            </a:r>
            <a:r>
              <a:rPr lang="en-US"/>
              <a:t>code in</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80709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64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6264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https://docs.microsoft.com/en-us/aspnet/core/migration/proper-to-2x/</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63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8/18/2021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5605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60096"/>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347345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51219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962210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072531"/>
            <a:ext cx="5486399" cy="849463"/>
          </a:xfrm>
        </p:spPr>
        <p:txBody>
          <a:bodyPr anchor="ctr">
            <a:spAutoFit/>
          </a:bodyPr>
          <a:lstStyle>
            <a:lvl1pPr>
              <a:defRPr sz="48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139151898"/>
      </p:ext>
    </p:extLst>
  </p:cSld>
  <p:clrMapOvr>
    <a:masterClrMapping/>
  </p:clrMapOvr>
  <p:transition>
    <p:fade/>
  </p:transition>
  <p:extLst>
    <p:ext uri="{DCECCB84-F9BA-43D5-87BE-67443E8EF086}">
      <p15:sldGuideLst xmlns:p15="http://schemas.microsoft.com/office/powerpoint/2012/main">
        <p15:guide id="1" pos="391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441315" y="0"/>
            <a:ext cx="6995160" cy="6995160"/>
          </a:xfrm>
          <a:prstGeom prst="rect">
            <a:avLst/>
          </a:prstGeom>
        </p:spPr>
      </p:pic>
    </p:spTree>
    <p:extLst>
      <p:ext uri="{BB962C8B-B14F-4D97-AF65-F5344CB8AC3E}">
        <p14:creationId xmlns:p14="http://schemas.microsoft.com/office/powerpoint/2010/main" val="152206113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6747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1466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62210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953954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56614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p:bgPr>
        <a:solidFill>
          <a:schemeClr val="bg2"/>
        </a:solidFill>
        <a:effectLst/>
      </p:bgPr>
    </p:bg>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Segoe UI"/>
            </a:endParaRPr>
          </a:p>
        </p:txBody>
      </p:sp>
      <p:sp>
        <p:nvSpPr>
          <p:cNvPr id="2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Segoe UI"/>
            </a:endParaRPr>
          </a:p>
        </p:txBody>
      </p:sp>
      <p:sp>
        <p:nvSpPr>
          <p:cNvPr id="2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latin typeface="Segoe UI"/>
            </a:endParaRPr>
          </a:p>
        </p:txBody>
      </p:sp>
      <p:sp>
        <p:nvSpPr>
          <p:cNvPr id="22" name="Rectangle 21"/>
          <p:cNvSpPr/>
          <p:nvPr userDrawn="1"/>
        </p:nvSpPr>
        <p:spPr bwMode="white">
          <a:xfrm>
            <a:off x="0" y="-318"/>
            <a:ext cx="12435840" cy="69951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latin typeface="Segoe UI"/>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441286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2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9"/>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2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22"/>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9" grpId="0"/>
      <p:bldP spid="9" grpId="1"/>
      <p:bldP spid="9" grpId="2"/>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bldP spid="5" grpId="2"/>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
        <p:nvSpPr>
          <p:cNvPr id="2" name="TextBox 1"/>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Tree>
    <p:extLst>
      <p:ext uri="{BB962C8B-B14F-4D97-AF65-F5344CB8AC3E}">
        <p14:creationId xmlns:p14="http://schemas.microsoft.com/office/powerpoint/2010/main" val="1454301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1250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20720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67659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50012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13121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453149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7315200"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stretch>
            <a:fillRect/>
          </a:stretch>
        </p:blipFill>
        <p:spPr>
          <a:xfrm>
            <a:off x="7757448" y="304193"/>
            <a:ext cx="4409440" cy="6400800"/>
          </a:xfrm>
          <a:prstGeom prst="rect">
            <a:avLst/>
          </a:prstGeom>
        </p:spPr>
      </p:pic>
    </p:spTree>
    <p:extLst>
      <p:ext uri="{BB962C8B-B14F-4D97-AF65-F5344CB8AC3E}">
        <p14:creationId xmlns:p14="http://schemas.microsoft.com/office/powerpoint/2010/main" val="2506195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750317772"/>
      </p:ext>
    </p:extLst>
  </p:cSld>
  <p:clrMap bg1="lt1" tx1="dk1" bg2="lt2" tx2="dk2" accent1="accent1" accent2="accent2" accent3="accent3" accent4="accent4" accent5="accent5" accent6="accent6" hlink="hlink" folHlink="folHlink"/>
  <p:sldLayoutIdLst>
    <p:sldLayoutId id="2147484469" r:id="rId1"/>
    <p:sldLayoutId id="2147484388" r:id="rId2"/>
    <p:sldLayoutId id="2147484471" r:id="rId3"/>
    <p:sldLayoutId id="2147484390" r:id="rId4"/>
    <p:sldLayoutId id="2147484392" r:id="rId5"/>
    <p:sldLayoutId id="2147484394" r:id="rId6"/>
    <p:sldLayoutId id="2147484396" r:id="rId7"/>
    <p:sldLayoutId id="2147484397" r:id="rId8"/>
    <p:sldLayoutId id="2147484398" r:id="rId9"/>
    <p:sldLayoutId id="2147484399" r:id="rId10"/>
    <p:sldLayoutId id="2147484400" r:id="rId11"/>
    <p:sldLayoutId id="2147484401" r:id="rId12"/>
    <p:sldLayoutId id="2147484403" r:id="rId13"/>
    <p:sldLayoutId id="2147484464" r:id="rId14"/>
    <p:sldLayoutId id="2147484404" r:id="rId15"/>
    <p:sldLayoutId id="2147484405" r:id="rId16"/>
    <p:sldLayoutId id="2147484407" r:id="rId17"/>
    <p:sldLayoutId id="2147484409" r:id="rId18"/>
    <p:sldLayoutId id="2147484410"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636932969"/>
      </p:ext>
    </p:extLst>
  </p:cSld>
  <p:clrMap bg1="dk1" tx1="lt1" bg2="dk2" tx2="lt2" accent1="accent1" accent2="accent2" accent3="accent3" accent4="accent4" accent5="accent5" accent6="accent6" hlink="hlink" folHlink="folHlink"/>
  <p:sldLayoutIdLst>
    <p:sldLayoutId id="2147484479"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2435705" cy="1828786"/>
          </a:xfrm>
        </p:spPr>
        <p:txBody>
          <a:bodyPr/>
          <a:lstStyle/>
          <a:p>
            <a:r>
              <a:rPr lang="en-US" sz="4800" dirty="0"/>
              <a:t>Portability Analyzer</a:t>
            </a:r>
            <a:br>
              <a:rPr lang="en-US" sz="4800" dirty="0"/>
            </a:br>
            <a:r>
              <a:rPr lang="en-US" sz="3200" i="1" dirty="0"/>
              <a:t>Getting from here </a:t>
            </a:r>
            <a:r>
              <a:rPr lang="en-US" sz="3200" i="1"/>
              <a:t>to there…</a:t>
            </a:r>
            <a:endParaRPr lang="en-US" sz="4800" i="1" dirty="0"/>
          </a:p>
        </p:txBody>
      </p:sp>
      <p:sp>
        <p:nvSpPr>
          <p:cNvPr id="5" name="Text Placeholder 4"/>
          <p:cNvSpPr>
            <a:spLocks noGrp="1"/>
          </p:cNvSpPr>
          <p:nvPr>
            <p:ph type="body" sz="quarter" idx="12"/>
          </p:nvPr>
        </p:nvSpPr>
        <p:spPr>
          <a:xfrm>
            <a:off x="3932647" y="5691798"/>
            <a:ext cx="8503828" cy="1828007"/>
          </a:xfrm>
        </p:spPr>
        <p:txBody>
          <a:bodyPr/>
          <a:lstStyle/>
          <a:p>
            <a:pPr algn="r"/>
            <a:r>
              <a:rPr lang="en-US" sz="2400" dirty="0"/>
              <a:t>Joe Healy – Microsoft – Tampa, FL</a:t>
            </a:r>
          </a:p>
          <a:p>
            <a:pPr algn="r"/>
            <a:r>
              <a:rPr lang="en-US" sz="2400" dirty="0"/>
              <a:t>Cloud Solution Architect</a:t>
            </a:r>
          </a:p>
          <a:p>
            <a:pPr algn="r"/>
            <a:r>
              <a:rPr lang="en-US" sz="2400" dirty="0"/>
              <a:t>jhealy@microsoft.com</a:t>
            </a:r>
          </a:p>
        </p:txBody>
      </p:sp>
      <p:pic>
        <p:nvPicPr>
          <p:cNvPr id="1026" name="Picture 2" descr="Diagram&#10;&#10;Description automatically generated">
            <a:extLst>
              <a:ext uri="{FF2B5EF4-FFF2-40B4-BE49-F238E27FC236}">
                <a16:creationId xmlns:a16="http://schemas.microsoft.com/office/drawing/2014/main" id="{FC11A920-EFB7-4CE2-A040-6F99F6AE0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19" y="3910504"/>
            <a:ext cx="4514850" cy="2705100"/>
          </a:xfrm>
          <a:prstGeom prst="rect">
            <a:avLst/>
          </a:prstGeom>
          <a:noFill/>
        </p:spPr>
      </p:pic>
    </p:spTree>
    <p:extLst>
      <p:ext uri="{BB962C8B-B14F-4D97-AF65-F5344CB8AC3E}">
        <p14:creationId xmlns:p14="http://schemas.microsoft.com/office/powerpoint/2010/main" val="2777298460"/>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939" y="1483169"/>
            <a:ext cx="10606988" cy="932563"/>
          </a:xfrm>
        </p:spPr>
        <p:txBody>
          <a:bodyPr/>
          <a:lstStyle/>
          <a:p>
            <a:r>
              <a:rPr lang="en-US" sz="5400" b="1" dirty="0"/>
              <a:t>.NET Core 2.1 to .NET Core 5.0</a:t>
            </a:r>
          </a:p>
        </p:txBody>
      </p:sp>
      <p:sp>
        <p:nvSpPr>
          <p:cNvPr id="4" name="Text Placeholder 3"/>
          <p:cNvSpPr>
            <a:spLocks noGrp="1"/>
          </p:cNvSpPr>
          <p:nvPr>
            <p:ph type="body" sz="quarter" idx="12"/>
          </p:nvPr>
        </p:nvSpPr>
        <p:spPr>
          <a:xfrm>
            <a:off x="549019" y="2415732"/>
            <a:ext cx="7315200" cy="738664"/>
          </a:xfrm>
        </p:spPr>
        <p:txBody>
          <a:bodyPr/>
          <a:lstStyle/>
          <a:p>
            <a:r>
              <a:rPr lang="en-US" dirty="0"/>
              <a:t>DEMO</a:t>
            </a:r>
          </a:p>
        </p:txBody>
      </p:sp>
      <p:pic>
        <p:nvPicPr>
          <p:cNvPr id="2" name="Picture 1"/>
          <p:cNvPicPr>
            <a:picLocks noChangeAspect="1"/>
          </p:cNvPicPr>
          <p:nvPr/>
        </p:nvPicPr>
        <p:blipFill>
          <a:blip r:embed="rId2"/>
          <a:stretch>
            <a:fillRect/>
          </a:stretch>
        </p:blipFill>
        <p:spPr>
          <a:xfrm>
            <a:off x="6675432" y="2688114"/>
            <a:ext cx="5695950" cy="4010025"/>
          </a:xfrm>
          <a:prstGeom prst="rect">
            <a:avLst/>
          </a:prstGeom>
        </p:spPr>
      </p:pic>
    </p:spTree>
    <p:extLst>
      <p:ext uri="{BB962C8B-B14F-4D97-AF65-F5344CB8AC3E}">
        <p14:creationId xmlns:p14="http://schemas.microsoft.com/office/powerpoint/2010/main" val="236970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
        <p:nvSpPr>
          <p:cNvPr id="2" name="TextBox 1"/>
          <p:cNvSpPr txBox="1"/>
          <p:nvPr/>
        </p:nvSpPr>
        <p:spPr>
          <a:xfrm>
            <a:off x="3109311" y="6240432"/>
            <a:ext cx="99668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 snippets at  https://github.com/jhealy/RoslynAnalyzerProofs</a:t>
            </a:r>
          </a:p>
        </p:txBody>
      </p:sp>
    </p:spTree>
    <p:extLst>
      <p:ext uri="{BB962C8B-B14F-4D97-AF65-F5344CB8AC3E}">
        <p14:creationId xmlns:p14="http://schemas.microsoft.com/office/powerpoint/2010/main" val="32078091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Portabililty</a:t>
            </a:r>
            <a:r>
              <a:rPr lang="en-US" dirty="0"/>
              <a:t> Analyzer</a:t>
            </a:r>
          </a:p>
        </p:txBody>
      </p:sp>
      <p:sp>
        <p:nvSpPr>
          <p:cNvPr id="4" name="Text Placeholder 3"/>
          <p:cNvSpPr>
            <a:spLocks noGrp="1"/>
          </p:cNvSpPr>
          <p:nvPr>
            <p:ph type="body" sz="quarter" idx="10"/>
          </p:nvPr>
        </p:nvSpPr>
        <p:spPr>
          <a:xfrm>
            <a:off x="274638" y="1212850"/>
            <a:ext cx="11887200" cy="1415772"/>
          </a:xfrm>
        </p:spPr>
        <p:txBody>
          <a:bodyPr/>
          <a:lstStyle/>
          <a:p>
            <a:r>
              <a:rPr lang="en-US" dirty="0"/>
              <a:t>Install from Extensions and Updates</a:t>
            </a:r>
          </a:p>
          <a:p>
            <a:r>
              <a:rPr lang="en-US" dirty="0"/>
              <a:t>Excel report on code readiness</a:t>
            </a:r>
          </a:p>
        </p:txBody>
      </p:sp>
      <p:sp>
        <p:nvSpPr>
          <p:cNvPr id="7" name="TextBox 6">
            <a:extLst>
              <a:ext uri="{FF2B5EF4-FFF2-40B4-BE49-F238E27FC236}">
                <a16:creationId xmlns:a16="http://schemas.microsoft.com/office/drawing/2014/main" id="{D26DF344-8C89-4948-9164-C0C61B2760D0}"/>
              </a:ext>
            </a:extLst>
          </p:cNvPr>
          <p:cNvSpPr txBox="1"/>
          <p:nvPr/>
        </p:nvSpPr>
        <p:spPr>
          <a:xfrm>
            <a:off x="91824" y="6329919"/>
            <a:ext cx="9060498" cy="369332"/>
          </a:xfrm>
          <a:prstGeom prst="rect">
            <a:avLst/>
          </a:prstGeom>
          <a:noFill/>
        </p:spPr>
        <p:txBody>
          <a:bodyPr wrap="square">
            <a:spAutoFit/>
          </a:bodyPr>
          <a:lstStyle/>
          <a:p>
            <a:r>
              <a:rPr lang="en-US" dirty="0"/>
              <a:t>https://docs.microsoft.com/en-us/dotnet/standard/analyzers/portability-analyzer</a:t>
            </a:r>
          </a:p>
        </p:txBody>
      </p:sp>
    </p:spTree>
    <p:extLst>
      <p:ext uri="{BB962C8B-B14F-4D97-AF65-F5344CB8AC3E}">
        <p14:creationId xmlns:p14="http://schemas.microsoft.com/office/powerpoint/2010/main" val="27136259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You Port To .NET Core</a:t>
            </a:r>
          </a:p>
        </p:txBody>
      </p:sp>
      <p:sp>
        <p:nvSpPr>
          <p:cNvPr id="3" name="Text Placeholder 2"/>
          <p:cNvSpPr>
            <a:spLocks noGrp="1"/>
          </p:cNvSpPr>
          <p:nvPr>
            <p:ph type="body" sz="quarter" idx="10"/>
          </p:nvPr>
        </p:nvSpPr>
        <p:spPr>
          <a:xfrm>
            <a:off x="274702" y="1211287"/>
            <a:ext cx="11888787" cy="1902059"/>
          </a:xfrm>
        </p:spPr>
        <p:txBody>
          <a:bodyPr/>
          <a:lstStyle/>
          <a:p>
            <a:r>
              <a:rPr lang="en-US" dirty="0"/>
              <a:t>Need .NET Core Features (e.g. Cross-Platform)</a:t>
            </a:r>
          </a:p>
          <a:p>
            <a:r>
              <a:rPr lang="en-US" dirty="0"/>
              <a:t>New Project</a:t>
            </a:r>
          </a:p>
          <a:p>
            <a:r>
              <a:rPr lang="en-US" dirty="0"/>
              <a:t>Able to Upgrade Individual Component / Service</a:t>
            </a:r>
          </a:p>
        </p:txBody>
      </p:sp>
    </p:spTree>
    <p:extLst>
      <p:ext uri="{BB962C8B-B14F-4D97-AF65-F5344CB8AC3E}">
        <p14:creationId xmlns:p14="http://schemas.microsoft.com/office/powerpoint/2010/main" val="41163284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Shouldn’t You Port To .NET Core</a:t>
            </a:r>
          </a:p>
        </p:txBody>
      </p:sp>
      <p:sp>
        <p:nvSpPr>
          <p:cNvPr id="3" name="Text Placeholder 2"/>
          <p:cNvSpPr>
            <a:spLocks noGrp="1"/>
          </p:cNvSpPr>
          <p:nvPr>
            <p:ph type="body" sz="quarter" idx="10"/>
          </p:nvPr>
        </p:nvSpPr>
        <p:spPr>
          <a:xfrm>
            <a:off x="274702" y="1211287"/>
            <a:ext cx="11888787" cy="1292662"/>
          </a:xfrm>
        </p:spPr>
        <p:txBody>
          <a:bodyPr/>
          <a:lstStyle/>
          <a:p>
            <a:r>
              <a:rPr lang="en-US" dirty="0"/>
              <a:t>Working Code, No Compelling Business Reason</a:t>
            </a:r>
          </a:p>
          <a:p>
            <a:r>
              <a:rPr lang="en-US" dirty="0"/>
              <a:t>Need Features Not In .NET Core (Pretty Few Now)</a:t>
            </a:r>
          </a:p>
        </p:txBody>
      </p:sp>
    </p:spTree>
    <p:extLst>
      <p:ext uri="{BB962C8B-B14F-4D97-AF65-F5344CB8AC3E}">
        <p14:creationId xmlns:p14="http://schemas.microsoft.com/office/powerpoint/2010/main" val="3964294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978355" y="530181"/>
            <a:ext cx="11783076" cy="917575"/>
          </a:xfrm>
        </p:spPr>
        <p:txBody>
          <a:bodyPr/>
          <a:lstStyle/>
          <a:p>
            <a:r>
              <a:rPr lang="en-US" dirty="0"/>
              <a:t>Platform-</a:t>
            </a:r>
            <a:r>
              <a:rPr lang="en-US" dirty="0" err="1"/>
              <a:t>Compat</a:t>
            </a:r>
            <a:r>
              <a:rPr lang="en-US" dirty="0"/>
              <a:t> Analyzer</a:t>
            </a:r>
          </a:p>
        </p:txBody>
      </p:sp>
      <p:pic>
        <p:nvPicPr>
          <p:cNvPr id="1026" name="Picture 2" descr="https://github.com/terrajobst/platform-compat/raw/master/docs/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0"/>
            <a:ext cx="9985375" cy="699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447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38800"/>
            <a:ext cx="7315200" cy="1015663"/>
          </a:xfrm>
        </p:spPr>
        <p:txBody>
          <a:bodyPr/>
          <a:lstStyle/>
          <a:p>
            <a:r>
              <a:rPr lang="en-US" sz="6000" b="1" dirty="0"/>
              <a:t>Porting a Library</a:t>
            </a:r>
          </a:p>
        </p:txBody>
      </p:sp>
      <p:sp>
        <p:nvSpPr>
          <p:cNvPr id="3" name="Text Placeholder 2"/>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3846275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Considerations</a:t>
            </a:r>
          </a:p>
        </p:txBody>
      </p:sp>
      <p:sp>
        <p:nvSpPr>
          <p:cNvPr id="3" name="Text Placeholder 2"/>
          <p:cNvSpPr>
            <a:spLocks noGrp="1"/>
          </p:cNvSpPr>
          <p:nvPr>
            <p:ph type="body" sz="quarter" idx="10"/>
          </p:nvPr>
        </p:nvSpPr>
        <p:spPr>
          <a:xfrm>
            <a:off x="274702" y="1211287"/>
            <a:ext cx="11888787" cy="4665893"/>
          </a:xfrm>
        </p:spPr>
        <p:txBody>
          <a:bodyPr/>
          <a:lstStyle/>
          <a:p>
            <a:r>
              <a:rPr lang="en-US" sz="4000" dirty="0"/>
              <a:t>Modules / Handlers</a:t>
            </a:r>
          </a:p>
          <a:p>
            <a:r>
              <a:rPr lang="en-US" sz="4000" dirty="0"/>
              <a:t>Startup / Configuration</a:t>
            </a:r>
          </a:p>
          <a:p>
            <a:r>
              <a:rPr lang="en-US" sz="4000" dirty="0"/>
              <a:t>Front-end (static) files</a:t>
            </a:r>
          </a:p>
          <a:p>
            <a:r>
              <a:rPr lang="en-US" sz="4000" dirty="0"/>
              <a:t>Identity</a:t>
            </a:r>
          </a:p>
          <a:p>
            <a:r>
              <a:rPr lang="en-US" sz="4000" dirty="0"/>
              <a:t>Entity Framework (migrations, etc.)</a:t>
            </a:r>
          </a:p>
          <a:p>
            <a:r>
              <a:rPr lang="en-US" sz="4000" dirty="0"/>
              <a:t>Tool: Routing</a:t>
            </a:r>
          </a:p>
          <a:p>
            <a:endParaRPr lang="en-US" sz="3200" dirty="0"/>
          </a:p>
        </p:txBody>
      </p:sp>
    </p:spTree>
    <p:extLst>
      <p:ext uri="{BB962C8B-B14F-4D97-AF65-F5344CB8AC3E}">
        <p14:creationId xmlns:p14="http://schemas.microsoft.com/office/powerpoint/2010/main" val="22047383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Text Placeholder 2"/>
          <p:cNvSpPr>
            <a:spLocks noGrp="1"/>
          </p:cNvSpPr>
          <p:nvPr>
            <p:ph type="body" sz="quarter" idx="10"/>
          </p:nvPr>
        </p:nvSpPr>
        <p:spPr>
          <a:xfrm>
            <a:off x="274702" y="1211287"/>
            <a:ext cx="11888787" cy="5343001"/>
          </a:xfrm>
        </p:spPr>
        <p:txBody>
          <a:bodyPr/>
          <a:lstStyle/>
          <a:p>
            <a:r>
              <a:rPr lang="en-US" sz="4000" dirty="0"/>
              <a:t>Get ready</a:t>
            </a:r>
          </a:p>
          <a:p>
            <a:pPr lvl="1"/>
            <a:r>
              <a:rPr lang="en-US" sz="3200" dirty="0"/>
              <a:t>Learn with a new / internal application</a:t>
            </a:r>
          </a:p>
          <a:p>
            <a:r>
              <a:rPr lang="en-US" sz="4000" dirty="0"/>
              <a:t>Prepare Your Existing Application</a:t>
            </a:r>
          </a:p>
          <a:p>
            <a:pPr lvl="1"/>
            <a:r>
              <a:rPr lang="en-US" sz="3200" dirty="0"/>
              <a:t>Update to new release / patterns</a:t>
            </a:r>
          </a:p>
          <a:p>
            <a:pPr lvl="1"/>
            <a:r>
              <a:rPr lang="en-US" sz="3200" dirty="0"/>
              <a:t>Refactor to services</a:t>
            </a:r>
          </a:p>
          <a:p>
            <a:pPr lvl="1"/>
            <a:r>
              <a:rPr lang="en-US" sz="3200" dirty="0"/>
              <a:t>Test coverage (unit, integration, user interface)</a:t>
            </a:r>
          </a:p>
          <a:p>
            <a:r>
              <a:rPr lang="en-US" sz="4000" dirty="0"/>
              <a:t>Create a New Application</a:t>
            </a:r>
          </a:p>
          <a:p>
            <a:pPr lvl="1"/>
            <a:r>
              <a:rPr lang="en-US" sz="3200" dirty="0"/>
              <a:t>Select the nearest match</a:t>
            </a:r>
          </a:p>
          <a:p>
            <a:pPr lvl="1"/>
            <a:r>
              <a:rPr lang="en-US" sz="3200" dirty="0"/>
              <a:t>Copy / reference code</a:t>
            </a:r>
          </a:p>
        </p:txBody>
      </p:sp>
    </p:spTree>
    <p:extLst>
      <p:ext uri="{BB962C8B-B14F-4D97-AF65-F5344CB8AC3E}">
        <p14:creationId xmlns:p14="http://schemas.microsoft.com/office/powerpoint/2010/main" val="8734423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3160399"/>
            <a:ext cx="9052525" cy="794064"/>
          </a:xfrm>
        </p:spPr>
        <p:txBody>
          <a:bodyPr/>
          <a:lstStyle/>
          <a:p>
            <a:r>
              <a:rPr lang="en-US" sz="4400" b="1" dirty="0"/>
              <a:t>Porting an ASP.NET MVC 5 Application</a:t>
            </a:r>
          </a:p>
        </p:txBody>
      </p:sp>
      <p:sp>
        <p:nvSpPr>
          <p:cNvPr id="3" name="Text Placeholder 2">
            <a:extLst>
              <a:ext uri="{FF2B5EF4-FFF2-40B4-BE49-F238E27FC236}">
                <a16:creationId xmlns:a16="http://schemas.microsoft.com/office/drawing/2014/main" id="{342B9EA7-E0D4-4EB1-B770-6777E6E03A64}"/>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1656925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id="{ACE1F860-A7C5-4F6A-9659-FD362B4E8CFA}" vid="{D991A258-702D-4C0C-9E71-E30025EE76B0}"/>
    </a:ext>
  </a:extLst>
</a:theme>
</file>

<file path=ppt/theme/theme2.xml><?xml version="1.0" encoding="utf-8"?>
<a:theme xmlns:a="http://schemas.openxmlformats.org/drawingml/2006/main" name="TR24 Dark Gray Template">
  <a:themeElements>
    <a:clrScheme name="TR24 Dark">
      <a:dk1>
        <a:srgbClr val="353535"/>
      </a:dk1>
      <a:lt1>
        <a:srgbClr val="FFFFFF"/>
      </a:lt1>
      <a:dk2>
        <a:srgbClr val="0078D7"/>
      </a:dk2>
      <a:lt2>
        <a:srgbClr val="E6E6E6"/>
      </a:lt2>
      <a:accent1>
        <a:srgbClr val="0078D7"/>
      </a:accent1>
      <a:accent2>
        <a:srgbClr val="00188F"/>
      </a:accent2>
      <a:accent3>
        <a:srgbClr val="00BCF2"/>
      </a:accent3>
      <a:accent4>
        <a:srgbClr val="D83B01"/>
      </a:accent4>
      <a:accent5>
        <a:srgbClr val="737373"/>
      </a:accent5>
      <a:accent6>
        <a:srgbClr val="E6E6E6"/>
      </a:accent6>
      <a:hlink>
        <a:srgbClr val="81E4FF"/>
      </a:hlink>
      <a:folHlink>
        <a:srgbClr val="81E4FF"/>
      </a:folHlink>
    </a:clrScheme>
    <a:fontScheme name="Segoe UI L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id="{ACE1F860-A7C5-4F6A-9659-FD362B4E8CFA}" vid="{54108080-7B5D-40E4-8AD7-B94CF8F470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73B22EE95D0644BF7ED261B17F4C50" ma:contentTypeVersion="0" ma:contentTypeDescription="Create a new document." ma:contentTypeScope="" ma:versionID="3b760c6c44ab4e7e0f3b5b059a274ea5">
  <xsd:schema xmlns:xsd="http://www.w3.org/2001/XMLSchema" xmlns:xs="http://www.w3.org/2001/XMLSchema" xmlns:p="http://schemas.microsoft.com/office/2006/metadata/properties" targetNamespace="http://schemas.microsoft.com/office/2006/metadata/properties" ma:root="true" ma:fieldsID="d9b04f2b3467c421b9a62e9aedcf18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www.w3.org/XML/1998/namespace"/>
  </ds:schemaRefs>
</ds:datastoreItem>
</file>

<file path=customXml/itemProps2.xml><?xml version="1.0" encoding="utf-8"?>
<ds:datastoreItem xmlns:ds="http://schemas.openxmlformats.org/officeDocument/2006/customXml" ds:itemID="{EC0E44CA-E4F4-4194-8558-3D833203B1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22420</TotalTime>
  <Words>657</Words>
  <Application>Microsoft Office PowerPoint</Application>
  <PresentationFormat>Custom</PresentationFormat>
  <Paragraphs>79</Paragraphs>
  <Slides>11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Consolas</vt:lpstr>
      <vt:lpstr>Segoe UI</vt:lpstr>
      <vt:lpstr>Segoe UI Light</vt:lpstr>
      <vt:lpstr>Segoe UI Semilight</vt:lpstr>
      <vt:lpstr>Wingdings</vt:lpstr>
      <vt:lpstr>5-50091_TR24_BO_CT_Template</vt:lpstr>
      <vt:lpstr>TR24 Dark Gray Template</vt:lpstr>
      <vt:lpstr>Portability Analyzer Getting from here to there…</vt:lpstr>
      <vt:lpstr>Portabililty Analyzer</vt:lpstr>
      <vt:lpstr>When Should You Port To .NET Core</vt:lpstr>
      <vt:lpstr>When Shouldn’t You Port To .NET Core</vt:lpstr>
      <vt:lpstr>Platform-Compat Analyzer</vt:lpstr>
      <vt:lpstr>Porting a Library</vt:lpstr>
      <vt:lpstr>ASP.NET Considerations</vt:lpstr>
      <vt:lpstr>Steps</vt:lpstr>
      <vt:lpstr>Porting an ASP.NET MVC 5 Application</vt:lpstr>
      <vt:lpstr>.NET Core 2.1 to .NET Core 5.0</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TechReady 24</cp:keywords>
  <dc:description>Template: Mitchell Derrey, Silver Fox Productions_x000d_
Formatting: _x000d_
Audience Type:</dc:description>
  <cp:lastModifiedBy>Joe Healy</cp:lastModifiedBy>
  <cp:revision>638</cp:revision>
  <dcterms:created xsi:type="dcterms:W3CDTF">2014-06-10T19:28:25Z</dcterms:created>
  <dcterms:modified xsi:type="dcterms:W3CDTF">2021-08-18T16:04:18Z</dcterms:modified>
  <cp:category>TechReady 24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0x010100A073B22EE95D0644BF7ED261B17F4C50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1">
    <vt:lpwstr/>
  </property>
  <property fmtid="{D5CDD505-2E9C-101B-9397-08002B2CF9AE}" pid="13" name="Event Name">
    <vt:lpwstr>51;#TechReady|ebdf1b7d-d34f-4ccf-ac45-ca5a756d5c65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jhealy@microsoft.com</vt:lpwstr>
  </property>
  <property fmtid="{D5CDD505-2E9C-101B-9397-08002B2CF9AE}" pid="17" name="MSIP_Label_f42aa342-8706-4288-bd11-ebb85995028c_SetDate">
    <vt:lpwstr>2018-06-11T14:53:11.3643237Z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