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6" r:id="rId9"/>
    <p:sldId id="265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40" autoAdjust="0"/>
  </p:normalViewPr>
  <p:slideViewPr>
    <p:cSldViewPr>
      <p:cViewPr varScale="1">
        <p:scale>
          <a:sx n="74" d="100"/>
          <a:sy n="74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81A6-18AB-4BF5-9A56-2B4FDEA41229}" type="datetimeFigureOut">
              <a:rPr lang="en-US" smtClean="0"/>
              <a:t>5/20/2012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DAB3-999C-41BD-8F33-A2A6C642A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81A6-18AB-4BF5-9A56-2B4FDEA41229}" type="datetimeFigureOut">
              <a:rPr lang="en-US" smtClean="0"/>
              <a:t>5/20/2012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DAB3-999C-41BD-8F33-A2A6C642A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81A6-18AB-4BF5-9A56-2B4FDEA41229}" type="datetimeFigureOut">
              <a:rPr lang="en-US" smtClean="0"/>
              <a:t>5/20/2012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DAB3-999C-41BD-8F33-A2A6C642A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81A6-18AB-4BF5-9A56-2B4FDEA41229}" type="datetimeFigureOut">
              <a:rPr lang="en-US" smtClean="0"/>
              <a:t>5/20/2012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DAB3-999C-41BD-8F33-A2A6C642A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81A6-18AB-4BF5-9A56-2B4FDEA41229}" type="datetimeFigureOut">
              <a:rPr lang="en-US" smtClean="0"/>
              <a:t>5/20/2012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DAB3-999C-41BD-8F33-A2A6C642A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81A6-18AB-4BF5-9A56-2B4FDEA41229}" type="datetimeFigureOut">
              <a:rPr lang="en-US" smtClean="0"/>
              <a:t>5/20/2012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DAB3-999C-41BD-8F33-A2A6C642A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81A6-18AB-4BF5-9A56-2B4FDEA41229}" type="datetimeFigureOut">
              <a:rPr lang="en-US" smtClean="0"/>
              <a:t>5/20/2012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DAB3-999C-41BD-8F33-A2A6C642A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81A6-18AB-4BF5-9A56-2B4FDEA41229}" type="datetimeFigureOut">
              <a:rPr lang="en-US" smtClean="0"/>
              <a:t>5/20/2012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DAB3-999C-41BD-8F33-A2A6C642A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81A6-18AB-4BF5-9A56-2B4FDEA41229}" type="datetimeFigureOut">
              <a:rPr lang="en-US" smtClean="0"/>
              <a:t>5/20/2012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DAB3-999C-41BD-8F33-A2A6C642A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81A6-18AB-4BF5-9A56-2B4FDEA41229}" type="datetimeFigureOut">
              <a:rPr lang="en-US" smtClean="0"/>
              <a:t>5/20/2012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DAB3-999C-41BD-8F33-A2A6C642A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81A6-18AB-4BF5-9A56-2B4FDEA41229}" type="datetimeFigureOut">
              <a:rPr lang="en-US" smtClean="0"/>
              <a:t>5/20/2012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DAB3-999C-41BD-8F33-A2A6C642A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65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681A6-18AB-4BF5-9A56-2B4FDEA41229}" type="datetimeFigureOut">
              <a:rPr lang="en-US" smtClean="0"/>
              <a:t>5/20/2012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1DAB3-999C-41BD-8F33-A2A6C642A08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6400800" cy="4114800"/>
          </a:xfrm>
          <a:solidFill>
            <a:schemeClr val="tx1">
              <a:lumMod val="75000"/>
              <a:lumOff val="25000"/>
              <a:alpha val="44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Impact" pitchFamily="34" charset="0"/>
                <a:cs typeface="Estrangelo Edessa" pitchFamily="66" charset="0"/>
              </a:rPr>
              <a:t>COMP3900  - Group Project</a:t>
            </a:r>
          </a:p>
          <a:p>
            <a:r>
              <a:rPr lang="en-US" dirty="0" smtClean="0">
                <a:solidFill>
                  <a:srgbClr val="FFC000"/>
                </a:solidFill>
                <a:latin typeface="Georgia" pitchFamily="18" charset="0"/>
              </a:rPr>
              <a:t>Developers:</a:t>
            </a:r>
          </a:p>
          <a:p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Tara Brown</a:t>
            </a:r>
          </a:p>
          <a:p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Jheanell McPherson</a:t>
            </a:r>
          </a:p>
          <a:p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Andrew Stoddart</a:t>
            </a:r>
          </a:p>
          <a:p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Vaun- Pierre Wynter</a:t>
            </a:r>
          </a:p>
        </p:txBody>
      </p:sp>
      <p:pic>
        <p:nvPicPr>
          <p:cNvPr id="5" name="Picture 4" descr="pai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1231" y="3405537"/>
            <a:ext cx="61537" cy="46925"/>
          </a:xfrm>
          <a:prstGeom prst="rect">
            <a:avLst/>
          </a:prstGeom>
        </p:spPr>
      </p:pic>
      <p:pic>
        <p:nvPicPr>
          <p:cNvPr id="6" name="Picture 5" descr="pai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131815">
            <a:off x="-264355" y="725610"/>
            <a:ext cx="3002569" cy="2289607"/>
          </a:xfrm>
          <a:prstGeom prst="rect">
            <a:avLst/>
          </a:prstGeom>
        </p:spPr>
      </p:pic>
      <p:pic>
        <p:nvPicPr>
          <p:cNvPr id="7" name="Picture 6" descr="aboutus.png"/>
          <p:cNvPicPr>
            <a:picLocks noChangeAspect="1"/>
          </p:cNvPicPr>
          <p:nvPr/>
        </p:nvPicPr>
        <p:blipFill>
          <a:blip r:embed="rId4" cstate="print">
            <a:lum bright="29000" contrast="10000"/>
          </a:blip>
          <a:stretch>
            <a:fillRect/>
          </a:stretch>
        </p:blipFill>
        <p:spPr>
          <a:xfrm>
            <a:off x="1905000" y="609600"/>
            <a:ext cx="5791200" cy="20957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75000"/>
              <a:lumOff val="25000"/>
              <a:alpha val="44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Georgia" pitchFamily="18" charset="0"/>
              </a:rPr>
              <a:t>Challenges</a:t>
            </a:r>
            <a:endParaRPr lang="en-US" dirty="0">
              <a:solidFill>
                <a:srgbClr val="FFC000"/>
              </a:solidFill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lumMod val="75000"/>
              <a:lumOff val="25000"/>
              <a:alpha val="45000"/>
            </a:schemeClr>
          </a:solidFill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Simultaneous bidders on one item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Recommender Algorithm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 - Collaborative- filtering approach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 Database Security</a:t>
            </a:r>
          </a:p>
          <a:p>
            <a:pPr lvl="1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- protection from administrative privileges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75000"/>
              <a:lumOff val="25000"/>
              <a:alpha val="43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Georgia" pitchFamily="18" charset="0"/>
              </a:rPr>
              <a:t>Results</a:t>
            </a:r>
            <a:endParaRPr lang="en-US" dirty="0">
              <a:solidFill>
                <a:srgbClr val="FFC000"/>
              </a:solidFill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lumMod val="75000"/>
              <a:lumOff val="25000"/>
              <a:alpha val="47000"/>
            </a:schemeClr>
          </a:solidFill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75000"/>
              <a:lumOff val="25000"/>
              <a:alpha val="47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Georgia" pitchFamily="18" charset="0"/>
              </a:rPr>
              <a:t>What to expect</a:t>
            </a:r>
            <a:endParaRPr lang="en-US" dirty="0">
              <a:solidFill>
                <a:srgbClr val="FFC000"/>
              </a:solidFill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lumMod val="75000"/>
              <a:lumOff val="25000"/>
              <a:alpha val="64000"/>
            </a:schemeClr>
          </a:solidFill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Georgia" pitchFamily="18" charset="0"/>
              </a:rPr>
              <a:t>Problem, Our Approach &amp; Accomplishments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Georgia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Georgia" pitchFamily="18" charset="0"/>
              </a:rPr>
              <a:t>Application Design, Architecture &amp; Challenges</a:t>
            </a:r>
          </a:p>
          <a:p>
            <a:pPr>
              <a:buNone/>
            </a:pP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Georgia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Georgia" pitchFamily="18" charset="0"/>
              </a:rPr>
              <a:t>Results!!!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75000"/>
              <a:lumOff val="25000"/>
              <a:alpha val="51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Georgia" pitchFamily="18" charset="0"/>
              </a:rPr>
              <a:t>What’s the Problem?</a:t>
            </a:r>
            <a:endParaRPr lang="en-US" dirty="0">
              <a:solidFill>
                <a:srgbClr val="FFC000"/>
              </a:solidFill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  <a:solidFill>
            <a:schemeClr val="tx1">
              <a:lumMod val="75000"/>
              <a:lumOff val="25000"/>
              <a:alpha val="52000"/>
            </a:schemeClr>
          </a:solidFill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Difficulty in sourcing academic books for school.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Books  are usually extremely expensive/ unavailable.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Difficulty in finding convenient living spaces in and around Mona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Notice boards on campus are cluttered making it hard to find what is needed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Georgia" pitchFamily="18" charset="0"/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75000"/>
              <a:lumOff val="25000"/>
              <a:alpha val="48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Georgia" pitchFamily="18" charset="0"/>
              </a:rPr>
              <a:t>Our Approach</a:t>
            </a:r>
            <a:endParaRPr lang="en-US" dirty="0">
              <a:solidFill>
                <a:srgbClr val="FFC000"/>
              </a:solidFill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solidFill>
            <a:schemeClr val="tx1">
              <a:lumMod val="75000"/>
              <a:lumOff val="25000"/>
              <a:alpha val="51000"/>
            </a:schemeClr>
          </a:solidFill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Finding an effective medium to advertise and sell textbooks and off- campus </a:t>
            </a:r>
            <a:r>
              <a:rPr lang="en-US" dirty="0" smtClean="0">
                <a:solidFill>
                  <a:schemeClr val="bg1"/>
                </a:solidFill>
              </a:rPr>
              <a:t>housing.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Implementing an online- based auctioning and shopping platform.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Features Bidding System &amp; Recommender System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boutus.png"/>
          <p:cNvPicPr>
            <a:picLocks noChangeAspect="1"/>
          </p:cNvPicPr>
          <p:nvPr/>
        </p:nvPicPr>
        <p:blipFill>
          <a:blip r:embed="rId2" cstate="print">
            <a:lum bright="29000" contrast="10000"/>
          </a:blip>
          <a:stretch>
            <a:fillRect/>
          </a:stretch>
        </p:blipFill>
        <p:spPr>
          <a:xfrm>
            <a:off x="1905000" y="5105400"/>
            <a:ext cx="5791200" cy="20957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75000"/>
              <a:lumOff val="25000"/>
              <a:alpha val="49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Georgia" pitchFamily="18" charset="0"/>
              </a:rPr>
              <a:t>What we have accomplished!!</a:t>
            </a:r>
            <a:endParaRPr lang="en-US" dirty="0">
              <a:solidFill>
                <a:srgbClr val="FFC000"/>
              </a:solidFill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lumMod val="75000"/>
              <a:lumOff val="25000"/>
              <a:alpha val="45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Interactive User Interface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Functioning Database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Reliable User Authentication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Successful Uploads to Database via Website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Bidding System (</a:t>
            </a:r>
            <a:r>
              <a:rPr lang="en-US" i="1" dirty="0" smtClean="0">
                <a:solidFill>
                  <a:schemeClr val="bg1"/>
                </a:solidFill>
              </a:rPr>
              <a:t>English  Auction method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022350"/>
          </a:xfrm>
          <a:solidFill>
            <a:schemeClr val="tx1">
              <a:lumMod val="75000"/>
              <a:lumOff val="25000"/>
              <a:alpha val="38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rgbClr val="FFC000"/>
                </a:solidFill>
                <a:latin typeface="Georgia" pitchFamily="18" charset="0"/>
              </a:rPr>
              <a:t>Application Design</a:t>
            </a:r>
            <a:endParaRPr lang="en-US" sz="3600" dirty="0">
              <a:solidFill>
                <a:srgbClr val="FFC000"/>
              </a:solidFill>
              <a:latin typeface="Georgia" pitchFamily="18" charset="0"/>
            </a:endParaRPr>
          </a:p>
        </p:txBody>
      </p:sp>
      <p:pic>
        <p:nvPicPr>
          <p:cNvPr id="8" name="Content Placeholder 7" descr="context_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81400" y="304800"/>
            <a:ext cx="5340350" cy="4953000"/>
          </a:xfrm>
          <a:solidFill>
            <a:schemeClr val="tx1">
              <a:lumMod val="75000"/>
              <a:lumOff val="25000"/>
              <a:alpha val="46000"/>
            </a:schemeClr>
          </a:solidFill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solidFill>
            <a:schemeClr val="tx1">
              <a:lumMod val="75000"/>
              <a:lumOff val="25000"/>
              <a:alpha val="46000"/>
            </a:schemeClr>
          </a:solidFill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Written  in PHP – Modularly &amp; Developed Incrementally</a:t>
            </a:r>
          </a:p>
          <a:p>
            <a:pPr>
              <a:buFont typeface="Wingdings" pitchFamily="2" charset="2"/>
              <a:buChar char="v"/>
            </a:pPr>
            <a:endParaRPr lang="en-US" sz="18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</a:rPr>
              <a:t>Web pages written in HTML &amp; CSS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</a:rPr>
              <a:t>Database constructed using MYSQL</a:t>
            </a:r>
          </a:p>
          <a:p>
            <a:pPr>
              <a:buFont typeface="Wingdings" pitchFamily="2" charset="2"/>
              <a:buChar char="v"/>
            </a:pPr>
            <a:endParaRPr lang="en-US" sz="18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</a:rPr>
              <a:t>Designed for 3 types of user:</a:t>
            </a:r>
          </a:p>
          <a:p>
            <a:pPr lvl="1">
              <a:buFontTx/>
              <a:buChar char="-"/>
            </a:pPr>
            <a:r>
              <a:rPr lang="en-US" sz="1800" dirty="0" smtClean="0">
                <a:solidFill>
                  <a:schemeClr val="bg1"/>
                </a:solidFill>
              </a:rPr>
              <a:t>Administrator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Registered User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Non-Registered User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1400" y="5410200"/>
            <a:ext cx="5334000" cy="369332"/>
          </a:xfrm>
          <a:prstGeom prst="rect">
            <a:avLst/>
          </a:prstGeom>
          <a:solidFill>
            <a:schemeClr val="tx1">
              <a:lumMod val="75000"/>
              <a:lumOff val="25000"/>
              <a:alpha val="5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Notizblock.com – Context_diagram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75000"/>
              <a:lumOff val="25000"/>
              <a:alpha val="43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Georgia" pitchFamily="18" charset="0"/>
              </a:rPr>
              <a:t>Application Architecture</a:t>
            </a:r>
            <a:endParaRPr lang="en-US" dirty="0">
              <a:solidFill>
                <a:srgbClr val="FFC000"/>
              </a:solidFill>
              <a:latin typeface="Georgia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solidFill>
            <a:schemeClr val="tx1">
              <a:lumMod val="75000"/>
              <a:lumOff val="25000"/>
              <a:alpha val="46000"/>
            </a:schemeClr>
          </a:solidFill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 2- Tier Client –Server Model</a:t>
            </a:r>
          </a:p>
          <a:p>
            <a:pPr>
              <a:buFont typeface="Wingdings" pitchFamily="2" charset="2"/>
              <a:buChar char="v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Client side interacts with application UI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Server side performs all application processing and Database management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sysArchitecture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86300" y="1600200"/>
            <a:ext cx="3962400" cy="4572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75000"/>
              <a:lumOff val="25000"/>
              <a:alpha val="47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Georgia" pitchFamily="18" charset="0"/>
              </a:rPr>
              <a:t>Application Architecture: Database Structure</a:t>
            </a:r>
            <a:endParaRPr lang="en-US" dirty="0">
              <a:solidFill>
                <a:srgbClr val="FFC000"/>
              </a:solidFill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lumMod val="75000"/>
              <a:lumOff val="25000"/>
              <a:alpha val="46000"/>
            </a:schemeClr>
          </a:solidFill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Core of application consists of a database built around 7 tables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basicUser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Item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Uploads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Bidson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Buy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House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book</a:t>
            </a:r>
          </a:p>
          <a:p>
            <a:pPr lvl="2">
              <a:buFont typeface="Wingdings" pitchFamily="2" charset="2"/>
              <a:buChar char="v"/>
            </a:pPr>
            <a:endParaRPr lang="en-US" dirty="0" smtClean="0">
              <a:solidFill>
                <a:schemeClr val="bg1"/>
              </a:solidFill>
            </a:endParaRPr>
          </a:p>
          <a:p>
            <a:pPr lvl="2">
              <a:buFont typeface="Wingdings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75000"/>
              <a:lumOff val="25000"/>
              <a:alpha val="46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Georgia" pitchFamily="18" charset="0"/>
              </a:rPr>
              <a:t>Application Architecture: Database Structure</a:t>
            </a:r>
            <a:endParaRPr lang="en-US" dirty="0">
              <a:solidFill>
                <a:srgbClr val="FFC000"/>
              </a:solidFill>
              <a:latin typeface="Georgia" pitchFamily="18" charset="0"/>
            </a:endParaRPr>
          </a:p>
        </p:txBody>
      </p:sp>
      <p:pic>
        <p:nvPicPr>
          <p:cNvPr id="4" name="Picture 3" descr="cs39q (2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828800"/>
            <a:ext cx="8458200" cy="4800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551</TotalTime>
  <Words>234</Words>
  <Application>Microsoft Office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What to expect</vt:lpstr>
      <vt:lpstr>What’s the Problem?</vt:lpstr>
      <vt:lpstr>Our Approach</vt:lpstr>
      <vt:lpstr>What we have accomplished!!</vt:lpstr>
      <vt:lpstr>Application Design</vt:lpstr>
      <vt:lpstr>Application Architecture</vt:lpstr>
      <vt:lpstr>Application Architecture: Database Structure</vt:lpstr>
      <vt:lpstr>Application Architecture: Database Structure</vt:lpstr>
      <vt:lpstr>Challenges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pre-installed user</dc:creator>
  <cp:lastModifiedBy>pre-installed user</cp:lastModifiedBy>
  <cp:revision>28</cp:revision>
  <dcterms:created xsi:type="dcterms:W3CDTF">2012-05-21T03:49:24Z</dcterms:created>
  <dcterms:modified xsi:type="dcterms:W3CDTF">2012-05-21T13:00:49Z</dcterms:modified>
</cp:coreProperties>
</file>