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  <p:sldMasterId id="2147483700" r:id="rId2"/>
  </p:sldMasterIdLst>
  <p:notesMasterIdLst>
    <p:notesMasterId r:id="rId66"/>
  </p:notesMasterIdLst>
  <p:handoutMasterIdLst>
    <p:handoutMasterId r:id="rId6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30" r:id="rId48"/>
    <p:sldId id="304" r:id="rId49"/>
    <p:sldId id="305" r:id="rId50"/>
    <p:sldId id="306" r:id="rId51"/>
    <p:sldId id="307" r:id="rId52"/>
    <p:sldId id="331" r:id="rId53"/>
    <p:sldId id="309" r:id="rId54"/>
    <p:sldId id="310" r:id="rId55"/>
    <p:sldId id="311" r:id="rId56"/>
    <p:sldId id="312" r:id="rId57"/>
    <p:sldId id="332" r:id="rId58"/>
    <p:sldId id="314" r:id="rId59"/>
    <p:sldId id="315" r:id="rId60"/>
    <p:sldId id="316" r:id="rId61"/>
    <p:sldId id="317" r:id="rId62"/>
    <p:sldId id="333" r:id="rId63"/>
    <p:sldId id="319" r:id="rId64"/>
    <p:sldId id="329" r:id="rId6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30"/>
            <p14:sldId id="304"/>
            <p14:sldId id="305"/>
            <p14:sldId id="306"/>
            <p14:sldId id="307"/>
            <p14:sldId id="331"/>
            <p14:sldId id="309"/>
            <p14:sldId id="310"/>
            <p14:sldId id="311"/>
            <p14:sldId id="312"/>
            <p14:sldId id="332"/>
            <p14:sldId id="314"/>
            <p14:sldId id="315"/>
            <p14:sldId id="316"/>
            <p14:sldId id="317"/>
            <p14:sldId id="333"/>
            <p14:sldId id="319"/>
          </p14:sldIdLst>
        </p14:section>
        <p14:section name="디자인, 임프레스, 공동 작업" id="{B9B51309-D148-4332-87C2-07BE32FBCA3B}">
          <p14:sldIdLst/>
        </p14:section>
        <p14:section name="자세한 정보" id="{2CC34DB2-6590-42C0-AD4B-A04C6060184E}">
          <p14:sldIdLst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Tester ko-KR" initials="Tk" lastIdx="1" clrIdx="2"/>
  <p:cmAuthor id="3" name="iibi60201" initials="i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5290" autoAdjust="0"/>
  </p:normalViewPr>
  <p:slideViewPr>
    <p:cSldViewPr snapToGrid="0">
      <p:cViewPr varScale="1">
        <p:scale>
          <a:sx n="109" d="100"/>
          <a:sy n="109" d="100"/>
        </p:scale>
        <p:origin x="378" y="126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BD96C-2F2C-4EA7-8687-84E69973744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52BF2CF-E859-40FA-8121-16925CD29549}" type="pres">
      <dgm:prSet presAssocID="{3BCBD96C-2F2C-4EA7-8687-84E69973744B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29356F1-06C1-4842-9E0E-2D8FAE80EEFE}" type="presOf" srcId="{3BCBD96C-2F2C-4EA7-8687-84E69973744B}" destId="{552BF2CF-E859-40FA-8121-16925CD29549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나눔스퀘어_ac"/>
              <a:ea typeface="나눔스퀘어_ac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98F7DA8-4E58-414D-BF79-1E09487C2FB3}" type="datetime1">
              <a:rPr lang="ko-KR" altLang="en-US">
                <a:latin typeface="나눔스퀘어_ac"/>
                <a:ea typeface="나눔스퀘어_ac"/>
              </a:rPr>
              <a:pPr lvl="0">
                <a:defRPr/>
              </a:pPr>
              <a:t>2021-10-07</a:t>
            </a:fld>
            <a:endParaRPr lang="ko-KR" altLang="en-US">
              <a:latin typeface="나눔스퀘어_ac"/>
              <a:ea typeface="나눔스퀘어_ac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나눔스퀘어_ac"/>
              <a:ea typeface="나눔스퀘어_ac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E957A9D-788B-4B8C-A1ED-E5AF76C088CF}" type="slidenum">
              <a:rPr lang="en-US" altLang="ko-KR">
                <a:latin typeface="나눔스퀘어_ac"/>
                <a:ea typeface="나눔스퀘어_ac"/>
              </a:rPr>
              <a:pPr lvl="0">
                <a:defRPr/>
              </a:pPr>
              <a:t>‹#›</a:t>
            </a:fld>
            <a:endParaRPr lang="ko-KR" altLang="en-US">
              <a:latin typeface="나눔스퀘어_ac"/>
              <a:ea typeface="나눔스퀘어_ac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나눔스퀘어_ac"/>
                <a:ea typeface="나눔스퀘어_ac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나눔스퀘어_ac"/>
                <a:ea typeface="나눔스퀘어_ac"/>
              </a:defRPr>
            </a:lvl1pPr>
          </a:lstStyle>
          <a:p>
            <a:pPr lvl="0">
              <a:defRPr/>
            </a:pPr>
            <a:fld id="{D3735A85-09E3-44C1-9D0B-EF068DDB3F41}" type="datetime1">
              <a:rPr lang="ko-KR" altLang="en-US"/>
              <a:pPr lvl="0">
                <a:defRPr/>
              </a:pPr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</a:p>
          <a:p>
            <a:pPr lvl="1" rtl="0">
              <a:defRPr/>
            </a:pPr>
            <a:r>
              <a:rPr lang="ko-KR" altLang="en-US"/>
              <a:t>둘째 수준</a:t>
            </a:r>
          </a:p>
          <a:p>
            <a:pPr lvl="2" rtl="0">
              <a:defRPr/>
            </a:pPr>
            <a:r>
              <a:rPr lang="ko-KR" altLang="en-US"/>
              <a:t>셋째 수준</a:t>
            </a:r>
          </a:p>
          <a:p>
            <a:pPr lvl="3" rtl="0">
              <a:defRPr/>
            </a:pPr>
            <a:r>
              <a:rPr lang="ko-KR" altLang="en-US"/>
              <a:t>넷째 수준</a:t>
            </a:r>
          </a:p>
          <a:p>
            <a:pPr lvl="4" rtl="0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나눔스퀘어_ac"/>
                <a:ea typeface="나눔스퀘어_ac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나눔스퀘어_ac"/>
                <a:ea typeface="나눔스퀘어_ac"/>
              </a:defRPr>
            </a:lvl1pPr>
          </a:lstStyle>
          <a:p>
            <a:pPr lvl="0">
              <a:defRPr/>
            </a:pPr>
            <a:fld id="{DF61EA0F-A667-4B49-8422-0062BC55E249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나눔스퀘어_ac"/>
        <a:ea typeface="나눔스퀘어_ac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나눔스퀘어_ac"/>
        <a:ea typeface="나눔스퀘어_ac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나눔스퀘어_ac"/>
        <a:ea typeface="나눔스퀘어_ac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나눔스퀘어_ac"/>
        <a:ea typeface="나눔스퀘어_ac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나눔스퀘어_ac"/>
        <a:ea typeface="나눔스퀘어_ac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>
              <a:defRPr/>
            </a:pPr>
            <a:fld id="{DF61EA0F-A667-4B49-8422-0062BC55E249}" type="slidenum">
              <a:rPr lang="en-US" altLang="ko-KR"/>
              <a:pPr rt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슬라이드 쇼 모드에서 화살표를 클릭하면 </a:t>
            </a:r>
            <a:r>
              <a:rPr lang="en-US" altLang="ko-KR" noProof="1"/>
              <a:t>PowerPoint </a:t>
            </a:r>
            <a:r>
              <a:rPr lang="ko-KR" altLang="en-US" noProof="1"/>
              <a:t>시작 센터로 이동합니다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noProof="1" smtClean="0"/>
              <a:pPr rtl="0"/>
              <a:t>63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2" name="Google Shape;82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2" name="Google Shape;82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2" name="Google Shape;82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2" name="Google Shape;82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2" name="Google Shape;82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F063532E-FCE7-41F2-A1D3-3E80C0B1206F}" type="datetime1">
              <a:rPr lang="ko-KR" altLang="en-US" noProof="1" smtClean="0"/>
              <a:pPr/>
              <a:t>2021-10-07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ECE1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나눔스퀘어_ac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FFEF0-3104-43C6-9CB4-DC529D5DB0D2}" type="datetime1">
              <a:rPr lang="ko-KR" altLang="en-US" noProof="1" smtClean="0"/>
              <a:pPr rtl="0"/>
              <a:t>2021-10-07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pPr rtl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ECE1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>
            <a:lvl1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  <a:lvl4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4pPr>
            <a:lvl5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E1099592-BCFF-4E4F-8375-214344D5757E}" type="datetime1">
              <a:rPr lang="ko-KR" altLang="en-US" noProof="1" smtClean="0"/>
              <a:pPr/>
              <a:t>2021-10-07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ECE1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/>
        </p:nvGraphicFramePr>
        <p:xfrm>
          <a:off x="132049" y="95032"/>
          <a:ext cx="11947824" cy="597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0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9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명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merfume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홈페이지 구축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문서명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사용자 화면설계서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작성자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정지안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화면명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Ver.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1.0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9637106" y="692696"/>
            <a:ext cx="2442765" cy="604867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050" b="1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9744405" y="1196752"/>
            <a:ext cx="2241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10441431" y="901315"/>
            <a:ext cx="9092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defRPr/>
            </a:pPr>
            <a:r>
              <a:rPr lang="en-US" altLang="ko-KR" sz="105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Description</a:t>
            </a:r>
            <a:endParaRPr lang="ko-KR" altLang="en-US" sz="1050" b="1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6210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/>
        </p:nvGraphicFramePr>
        <p:xfrm>
          <a:off x="132049" y="95032"/>
          <a:ext cx="11947824" cy="597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0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9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명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merfume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홈페이지 구축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문서명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사용자 화면설계서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작성자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정지안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화면명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Ver.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1.0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9637106" y="692696"/>
            <a:ext cx="2442765" cy="604867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050" b="1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9744405" y="1196752"/>
            <a:ext cx="2241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10441431" y="901315"/>
            <a:ext cx="9092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defRPr/>
            </a:pPr>
            <a:r>
              <a:rPr lang="en-US" altLang="ko-KR" sz="105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Description</a:t>
            </a:r>
            <a:endParaRPr lang="ko-KR" altLang="en-US" sz="1050" b="1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56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/>
        </p:nvGraphicFramePr>
        <p:xfrm>
          <a:off x="132049" y="95032"/>
          <a:ext cx="11947824" cy="597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0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9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명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merfume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홈페이지 구축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문서명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사용자 화면설계서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작성자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정지안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화면명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Ver.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1.0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9637106" y="692696"/>
            <a:ext cx="2442765" cy="604867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050" b="1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9744405" y="1196752"/>
            <a:ext cx="2241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10441431" y="901315"/>
            <a:ext cx="9092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defRPr/>
            </a:pPr>
            <a:r>
              <a:rPr lang="en-US" altLang="ko-KR" sz="105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Description</a:t>
            </a:r>
            <a:endParaRPr lang="ko-KR" altLang="en-US" sz="1050" b="1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6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9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49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구역 머리글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712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콘텐츠 2개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09600" y="1600205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97600" y="1600205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168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비교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 dirty="0"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93370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1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나눔스퀘어_ac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424C00-E5C1-429C-A552-4CDCF745A674}" type="datetime1">
              <a:rPr lang="ko-KR" altLang="en-US" noProof="1" smtClean="0"/>
              <a:pPr rtl="0"/>
              <a:t>2021-10-07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pPr rtl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ECE1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제목만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72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빈 화면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2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캡션 있는 콘텐츠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4766733" y="273055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27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캡션 있는 그림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_ac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945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제목 및 세로 텍스트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833021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678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세로 제목 및 텍스트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285040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697042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413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/>
        </p:nvGraphicFramePr>
        <p:xfrm>
          <a:off x="132049" y="95032"/>
          <a:ext cx="11947824" cy="597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0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9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명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merfume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홈페이지 구축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문서명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사용자 화면설계서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작성자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정지안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화면명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Ver.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1.0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9637106" y="692696"/>
            <a:ext cx="2442765" cy="604867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050" b="1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9744405" y="1196752"/>
            <a:ext cx="2241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10441431" y="901315"/>
            <a:ext cx="9092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defRPr/>
            </a:pPr>
            <a:r>
              <a:rPr lang="en-US" altLang="ko-KR" sz="105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Description</a:t>
            </a:r>
            <a:endParaRPr lang="ko-KR" altLang="en-US" sz="1050" b="1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512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/>
        </p:nvGraphicFramePr>
        <p:xfrm>
          <a:off x="132049" y="95032"/>
          <a:ext cx="11947824" cy="597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0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9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명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merfume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홈페이지 구축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문서명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사용자 화면설계서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작성자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정지안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화면명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Ver.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1.0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9637106" y="692696"/>
            <a:ext cx="2442765" cy="604867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050" b="1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9744405" y="1196752"/>
            <a:ext cx="2241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10441431" y="901315"/>
            <a:ext cx="9092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defRPr/>
            </a:pPr>
            <a:r>
              <a:rPr lang="en-US" altLang="ko-KR" sz="105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Description</a:t>
            </a:r>
            <a:endParaRPr lang="ko-KR" altLang="en-US" sz="1050" b="1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86628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/>
        </p:nvGraphicFramePr>
        <p:xfrm>
          <a:off x="132049" y="95032"/>
          <a:ext cx="11947824" cy="597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0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9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명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merfume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홈페이지 구축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문서명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사용자 화면설계서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작성자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정지안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화면명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Ver.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1.0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9637106" y="692696"/>
            <a:ext cx="2442765" cy="604867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050" b="1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9744405" y="1196752"/>
            <a:ext cx="2241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10441431" y="901315"/>
            <a:ext cx="9092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defRPr/>
            </a:pPr>
            <a:r>
              <a:rPr lang="en-US" altLang="ko-KR" sz="105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Description</a:t>
            </a:r>
            <a:endParaRPr lang="ko-KR" altLang="en-US" sz="1050" b="1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42448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/>
        </p:nvGraphicFramePr>
        <p:xfrm>
          <a:off x="132049" y="95032"/>
          <a:ext cx="11947824" cy="597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0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9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명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merfume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홈페이지 구축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문서명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사용자 화면설계서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작성자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정지안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화면명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Ver.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1.0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9637106" y="692696"/>
            <a:ext cx="2442765" cy="604867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050" b="1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9744405" y="1196752"/>
            <a:ext cx="2241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10441431" y="901315"/>
            <a:ext cx="9092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defRPr/>
            </a:pPr>
            <a:r>
              <a:rPr lang="en-US" altLang="ko-KR" sz="105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Description</a:t>
            </a:r>
            <a:endParaRPr lang="ko-KR" altLang="en-US" sz="1050" b="1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79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나눔스퀘어_ac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나눔스퀘어_ac" panose="020B0600000101010101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1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9F89AB-C418-4B33-B392-67F39C42CA50}" type="datetime1">
              <a:rPr lang="ko-KR" altLang="en-US" noProof="1" smtClean="0"/>
              <a:pPr rtl="0"/>
              <a:t>2021-10-07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pPr rtl="0"/>
              <a:t>‹#›</a:t>
            </a:fld>
            <a:endParaRPr lang="ko-KR" altLang="en-US" noProof="1"/>
          </a:p>
        </p:txBody>
      </p:sp>
      <p:sp>
        <p:nvSpPr>
          <p:cNvPr id="8" name="직사각형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ECE1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/>
        </p:nvGraphicFramePr>
        <p:xfrm>
          <a:off x="132049" y="95032"/>
          <a:ext cx="11947824" cy="597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0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9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프로젝트 명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merfume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홈페이지 구축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문서명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사용자 화면설계서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작성자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정지안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화면명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Ver.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1.0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 userDrawn="1"/>
        </p:nvSpPr>
        <p:spPr>
          <a:xfrm>
            <a:off x="9637106" y="692696"/>
            <a:ext cx="2442765" cy="604867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050" b="1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9744405" y="1196752"/>
            <a:ext cx="22414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10441431" y="901315"/>
            <a:ext cx="9092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defRPr/>
            </a:pPr>
            <a:r>
              <a:rPr lang="en-US" altLang="ko-KR" sz="1050" b="1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Description</a:t>
            </a:r>
            <a:endParaRPr lang="ko-KR" altLang="en-US" sz="1050" b="1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373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나눔스퀘어_ac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445BDE-1766-46AA-9343-0A855DAF8A9C}" type="datetime1">
              <a:rPr lang="ko-KR" altLang="en-US" noProof="1" smtClean="0"/>
              <a:pPr rtl="0"/>
              <a:t>2021-10-07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pPr rtl="0"/>
              <a:t>‹#›</a:t>
            </a:fld>
            <a:endParaRPr lang="ko-KR" altLang="en-US" noProof="1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ECE1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나눔스퀘어_ac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FAF6D6-7228-4B2E-AC55-629B03D2D76A}" type="datetime1">
              <a:rPr lang="ko-KR" altLang="en-US" noProof="1" smtClean="0"/>
              <a:pPr rtl="0"/>
              <a:t>2021-10-07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pPr rtl="0"/>
              <a:t>‹#›</a:t>
            </a:fld>
            <a:endParaRPr lang="ko-KR" altLang="en-US" noProof="1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ECE1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나눔스퀘어_ac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41C57-F108-4254-9248-CA6710A9D0B5}" type="datetime1">
              <a:rPr lang="ko-KR" altLang="en-US" noProof="1" smtClean="0"/>
              <a:pPr rtl="0"/>
              <a:t>2021-10-07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pPr rtl="0"/>
              <a:t>‹#›</a:t>
            </a:fld>
            <a:endParaRPr lang="ko-KR" altLang="en-US" noProof="1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ECE1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1">
              <a:latin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8BAE6-145C-44DE-AB4F-E477CC5C4777}" type="datetime1">
              <a:rPr lang="ko-KR" altLang="en-US" noProof="1" smtClean="0"/>
              <a:pPr rtl="0"/>
              <a:t>2021-10-07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pPr rtl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둘째 수준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셋째 수준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넷째 수준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573257-B959-443E-B6BF-620CB01F8072}" type="datetime1">
              <a:rPr lang="ko-KR" altLang="en-US" noProof="1" smtClean="0"/>
              <a:pPr rtl="0"/>
              <a:t>2021-10-07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pPr rtl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4BCB98-D36E-44B3-BF16-0F6851259046}" type="datetime1">
              <a:rPr lang="ko-KR" altLang="en-US" noProof="1" smtClean="0"/>
              <a:pPr rtl="0"/>
              <a:t>2021-10-07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1" smtClean="0"/>
              <a:pPr rtl="0"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</a:defRPr>
            </a:lvl1pPr>
          </a:lstStyle>
          <a:p>
            <a:fld id="{E05F190B-0788-4CF3-8B20-F90E17707D5A}" type="datetime1">
              <a:rPr lang="ko-KR" altLang="en-US" noProof="1" smtClean="0"/>
              <a:pPr/>
              <a:t>2021-10-07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</a:defRPr>
            </a:lvl1pPr>
          </a:lstStyle>
          <a:p>
            <a:fld id="{9860EDB8-5305-433F-BE41-D7A86D811DB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9" r:id="rId12"/>
    <p:sldLayoutId id="2147483690" r:id="rId13"/>
    <p:sldLayoutId id="2147483691" r:id="rId14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_ac" panose="020B0600000101010101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_ac" panose="020B0600000101010101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_ac" panose="020B0600000101010101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_ac" panose="020B0600000101010101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_ac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lang="ko-KR" altLang="en-US" kern="0"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_ac" panose="020B0600000101010101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lang="ko-KR" altLang="en-US" kern="0"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나눔스퀘어_ac" panose="020B0600000101010101" pitchFamily="50" charset="-127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 kern="0" smtClea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2522162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9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ko-KR" altLang="en-US" noProof="1"/>
              <a:t>기획서 설계 </a:t>
            </a:r>
            <a:r>
              <a:rPr lang="en-US" altLang="ko-KR" noProof="1"/>
              <a:t>– merfume  </a:t>
            </a:r>
            <a:endParaRPr lang="ko-KR" alt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5387276" y="5074654"/>
            <a:ext cx="1417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_ac" panose="020B0600000101010101" pitchFamily="50" charset="-127"/>
              </a:rPr>
              <a:t>작성자  </a:t>
            </a:r>
            <a:r>
              <a:rPr lang="en-US" altLang="ko-KR" sz="1200" dirty="0">
                <a:latin typeface="나눔스퀘어_ac" panose="020B0600000101010101" pitchFamily="50" charset="-127"/>
              </a:rPr>
              <a:t>- </a:t>
            </a:r>
            <a:r>
              <a:rPr lang="ko-KR" altLang="en-US" sz="1200" dirty="0" err="1">
                <a:latin typeface="나눔스퀘어_ac" panose="020B0600000101010101" pitchFamily="50" charset="-127"/>
              </a:rPr>
              <a:t>정지안</a:t>
            </a:r>
            <a:endParaRPr lang="ko-KR" altLang="en-US" sz="1200" dirty="0">
              <a:latin typeface="나눔스퀘어_ac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4788" y="5554766"/>
            <a:ext cx="1142424" cy="27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_ac" panose="020B0600000101010101" pitchFamily="50" charset="-127"/>
              </a:rPr>
              <a:t>2021-09-03</a:t>
            </a:r>
            <a:endParaRPr lang="ko-KR" altLang="en-US" sz="1200" dirty="0">
              <a:latin typeface="나눔스퀘어_ac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9404" y="5885357"/>
            <a:ext cx="8146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Ver. 1.0</a:t>
            </a:r>
            <a:endParaRPr lang="ko-KR" altLang="en-US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72DF2E-4443-4CC9-A298-C493BD081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09" y="198264"/>
            <a:ext cx="1676782" cy="26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더바디샵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936274"/>
            <a:ext cx="7083636" cy="470626"/>
          </a:xfrm>
        </p:spPr>
        <p:txBody>
          <a:bodyPr/>
          <a:lstStyle/>
          <a:p>
            <a:r>
              <a:rPr lang="en-US" altLang="ko-KR" dirty="0"/>
              <a:t>https://www.thebodyshop.co.kr/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9863" y="818606"/>
            <a:ext cx="45894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잘한 점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1. 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브랜드의 메인 컬러로 시선을 </a:t>
            </a:r>
            <a:r>
              <a:rPr lang="ko-KR" altLang="en-US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집중하게함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2.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검색영역이 타 사이트에 비해 넓어서 편함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3. 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깔끔한 레이아웃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잘 못한 점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서브페이지의 부제목글자가 </a:t>
            </a:r>
            <a:r>
              <a:rPr lang="ko-KR" altLang="en-US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너무크다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차용할 점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포인트 컬러를 적절하게 사용해서 시선을 모으는 점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, 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깔끔한 레이아웃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다른 사이트에 비해 넓은 검색영역</a:t>
            </a:r>
          </a:p>
        </p:txBody>
      </p:sp>
      <p:pic>
        <p:nvPicPr>
          <p:cNvPr id="41985" name="Picture 1" descr="C:\Users\LG-PC\Downloads\웹 캡처_6-9-2021_165955_www.thebodyshop.co.kr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9790464" y="0"/>
            <a:ext cx="186076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017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메인페이지</a:t>
            </a:r>
            <a:r>
              <a:rPr lang="ko-KR" altLang="en-US" dirty="0">
                <a:solidFill>
                  <a:schemeClr val="bg1"/>
                </a:solidFill>
              </a:rPr>
              <a:t> 벤치마킹</a:t>
            </a:r>
          </a:p>
        </p:txBody>
      </p:sp>
    </p:spTree>
    <p:extLst>
      <p:ext uri="{BB962C8B-B14F-4D97-AF65-F5344CB8AC3E}">
        <p14:creationId xmlns:p14="http://schemas.microsoft.com/office/powerpoint/2010/main" val="47829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4334128" y="5143500"/>
            <a:ext cx="3523745" cy="3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https://www.jomalone.co.kr/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Google Shape;87;p13">
            <a:extLst>
              <a:ext uri="{FF2B5EF4-FFF2-40B4-BE49-F238E27FC236}">
                <a16:creationId xmlns:a16="http://schemas.microsoft.com/office/drawing/2014/main" id="{8A5F698C-61BA-4816-9CFA-C31B65BED4D8}"/>
              </a:ext>
            </a:extLst>
          </p:cNvPr>
          <p:cNvSpPr txBox="1"/>
          <p:nvPr/>
        </p:nvSpPr>
        <p:spPr>
          <a:xfrm>
            <a:off x="2639568" y="5677126"/>
            <a:ext cx="6912864" cy="74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자연스러운 느낌을 준다 </a:t>
            </a:r>
            <a:endParaRPr lang="en-US" altLang="ko-KR" sz="16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endParaRPr lang="en-US" altLang="ko-KR" sz="16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39937" name="Picture 1" descr="D:\수업자료와 실습한것\UIUX수업\merfume\참고사이트 캡쳐\jomalone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8567" y="508000"/>
            <a:ext cx="8454867" cy="41315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30706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3537518" y="5359400"/>
            <a:ext cx="5116964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https://www.kenzoparfums.com/fr/fr/home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Google Shape;87;p13">
            <a:extLst>
              <a:ext uri="{FF2B5EF4-FFF2-40B4-BE49-F238E27FC236}">
                <a16:creationId xmlns:a16="http://schemas.microsoft.com/office/drawing/2014/main" id="{8A5F698C-61BA-4816-9CFA-C31B65BED4D8}"/>
              </a:ext>
            </a:extLst>
          </p:cNvPr>
          <p:cNvSpPr txBox="1"/>
          <p:nvPr/>
        </p:nvSpPr>
        <p:spPr>
          <a:xfrm>
            <a:off x="2677668" y="5728942"/>
            <a:ext cx="6912864" cy="74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Malgun Gothic"/>
              </a:rPr>
              <a:t>각 페이지에 맞는 동영상을 이용해 시선을 모으고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Malgun Gothic"/>
              </a:rPr>
              <a:t>,</a:t>
            </a:r>
          </a:p>
          <a:p>
            <a:pPr algn="ctr">
              <a:buClr>
                <a:srgbClr val="000000"/>
              </a:buClr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Malgun Gothic"/>
              </a:rPr>
              <a:t>제품에 알맞은 사진을 이용해 제품에 대한 분위기나 향을 추측 가능하게 한다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Malgun Gothic"/>
            </a:endParaRPr>
          </a:p>
        </p:txBody>
      </p:sp>
      <p:pic>
        <p:nvPicPr>
          <p:cNvPr id="37889" name="Picture 1" descr="D:\수업자료와 실습한것\UIUX수업\merfume\참고사이트 캡쳐\kenzo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4325" y="190500"/>
            <a:ext cx="9023350" cy="5060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830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4242368" y="5143500"/>
            <a:ext cx="3707264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https://www.marcjacobs.com/</a:t>
            </a:r>
          </a:p>
        </p:txBody>
      </p:sp>
      <p:sp>
        <p:nvSpPr>
          <p:cNvPr id="7" name="Google Shape;87;p13">
            <a:extLst>
              <a:ext uri="{FF2B5EF4-FFF2-40B4-BE49-F238E27FC236}">
                <a16:creationId xmlns:a16="http://schemas.microsoft.com/office/drawing/2014/main" id="{8A5F698C-61BA-4816-9CFA-C31B65BED4D8}"/>
              </a:ext>
            </a:extLst>
          </p:cNvPr>
          <p:cNvSpPr txBox="1"/>
          <p:nvPr/>
        </p:nvSpPr>
        <p:spPr>
          <a:xfrm>
            <a:off x="2639568" y="5652742"/>
            <a:ext cx="6912864" cy="74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Malgun Gothic"/>
              </a:rPr>
              <a:t>글씨체가 사이트 분위기와 잘 어울리고 레이아웃이 깔끔하게 배치되어있음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Malgun Gothic"/>
              </a:rPr>
              <a:t>.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Malgun Gothic"/>
              </a:rPr>
              <a:t>강조하는 메인 이미지를 두어  시선이 집중된다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Malgun Gothic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Malgun Gothic"/>
              </a:rPr>
              <a:t>메뉴를 풀 사이즈로 나오게 해서 보기에 편리하다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Malgun Gothic"/>
            </a:endParaRPr>
          </a:p>
        </p:txBody>
      </p:sp>
      <p:pic>
        <p:nvPicPr>
          <p:cNvPr id="35841" name="Picture 1" descr="D:\수업자료와 실습한것\UIUX수업\merfume\참고사이트 캡쳐\markj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8988" y="388938"/>
            <a:ext cx="5534025" cy="43814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2996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227BED-749F-437F-8D40-D0415D4F8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744" y="1613004"/>
            <a:ext cx="4545368" cy="1399346"/>
          </a:xfrm>
        </p:spPr>
        <p:txBody>
          <a:bodyPr/>
          <a:lstStyle/>
          <a:p>
            <a:pPr marL="114300" indent="0">
              <a:buNone/>
            </a:pPr>
            <a:r>
              <a:rPr lang="ko-KR" altLang="en-US" sz="1600" dirty="0"/>
              <a:t>사이트 분위기</a:t>
            </a:r>
            <a:r>
              <a:rPr lang="en-US" altLang="ko-KR" sz="1600" dirty="0"/>
              <a:t>:</a:t>
            </a:r>
          </a:p>
          <a:p>
            <a:pPr marL="114300" indent="0">
              <a:buNone/>
            </a:pPr>
            <a:r>
              <a:rPr lang="ko-KR" altLang="en-US" sz="1600" dirty="0"/>
              <a:t>자연스럽고 은은한 분위기 </a:t>
            </a:r>
            <a:endParaRPr lang="en-US" altLang="ko-KR" sz="1600" dirty="0"/>
          </a:p>
          <a:p>
            <a:pPr marL="114300" indent="0">
              <a:buNone/>
            </a:pPr>
            <a:r>
              <a:rPr lang="ko-KR" altLang="en-US" sz="1600" dirty="0"/>
              <a:t>동시에 세련된 느낌도 풍겨야 함 </a:t>
            </a:r>
            <a:endParaRPr lang="en-US" altLang="ko-KR" sz="1600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3E94B0B-1453-4488-949E-006CB806ABF2}"/>
              </a:ext>
            </a:extLst>
          </p:cNvPr>
          <p:cNvSpPr txBox="1">
            <a:spLocks/>
          </p:cNvSpPr>
          <p:nvPr/>
        </p:nvSpPr>
        <p:spPr>
          <a:xfrm>
            <a:off x="470744" y="1103407"/>
            <a:ext cx="4533708" cy="50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Clr>
                <a:srgbClr val="000000"/>
              </a:buClr>
              <a:buFont typeface="Arial"/>
              <a:buNone/>
            </a:pPr>
            <a:r>
              <a:rPr lang="ko-KR" altLang="en-US" sz="2000" b="1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메인컬러</a:t>
            </a:r>
            <a:r>
              <a:rPr lang="ko-KR" altLang="en-US" sz="2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설정</a:t>
            </a:r>
            <a:endParaRPr lang="en-US" altLang="ko-KR" sz="2000" b="1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6CDC1EC4-ED69-4935-AABC-2D65B7C83D30}"/>
              </a:ext>
            </a:extLst>
          </p:cNvPr>
          <p:cNvSpPr txBox="1">
            <a:spLocks/>
          </p:cNvSpPr>
          <p:nvPr/>
        </p:nvSpPr>
        <p:spPr>
          <a:xfrm>
            <a:off x="5539958" y="1103407"/>
            <a:ext cx="2934840" cy="426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Clr>
                <a:srgbClr val="000000"/>
              </a:buClr>
              <a:buFont typeface="Arial"/>
              <a:buNone/>
            </a:pPr>
            <a:r>
              <a:rPr lang="ko-KR" altLang="en-US" sz="16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 색상</a:t>
            </a:r>
            <a:r>
              <a:rPr lang="en-US" altLang="ko-KR" sz="16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D15A19-1EF7-4102-B3B2-5467C34E51F9}"/>
              </a:ext>
            </a:extLst>
          </p:cNvPr>
          <p:cNvSpPr/>
          <p:nvPr/>
        </p:nvSpPr>
        <p:spPr>
          <a:xfrm>
            <a:off x="5588411" y="2575090"/>
            <a:ext cx="2959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#353c49      #fdfbf1        #d98538</a:t>
            </a:r>
            <a:endParaRPr lang="ko-KR" altLang="en-US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rgbClr val="ECE1CA"/>
          </a:solidFill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ko-KR" altLang="en-US" sz="4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분위기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65227BED-749F-437F-8D40-D0415D4F8B26}"/>
              </a:ext>
            </a:extLst>
          </p:cNvPr>
          <p:cNvSpPr txBox="1">
            <a:spLocks/>
          </p:cNvSpPr>
          <p:nvPr/>
        </p:nvSpPr>
        <p:spPr>
          <a:xfrm>
            <a:off x="5538019" y="3692435"/>
            <a:ext cx="4814150" cy="151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Clr>
                <a:srgbClr val="000000"/>
              </a:buClr>
              <a:buFont typeface="Arial"/>
              <a:buNone/>
            </a:pPr>
            <a:r>
              <a:rPr lang="ko-KR" altLang="en-US" sz="17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로고 선정이유</a:t>
            </a:r>
            <a:r>
              <a:rPr lang="en-US" altLang="ko-KR" sz="17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</a:p>
          <a:p>
            <a:pPr marL="114300" indent="0">
              <a:buClr>
                <a:srgbClr val="000000"/>
              </a:buClr>
              <a:buFont typeface="Arial"/>
              <a:buNone/>
            </a:pPr>
            <a:r>
              <a:rPr lang="ko-KR" altLang="en-US" sz="17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깔끔한 타이포로 </a:t>
            </a:r>
            <a:r>
              <a:rPr lang="ko-KR" altLang="en-US" sz="17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세련된느낌을</a:t>
            </a:r>
            <a:r>
              <a:rPr lang="ko-KR" altLang="en-US" sz="17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7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주고싶었다</a:t>
            </a:r>
            <a:r>
              <a:rPr lang="ko-KR" altLang="en-US" sz="17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7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304754"/>
              </p:ext>
            </p:extLst>
          </p:nvPr>
        </p:nvGraphicFramePr>
        <p:xfrm>
          <a:off x="5729377" y="1565904"/>
          <a:ext cx="813600" cy="81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3" imgW="533160" imgH="533160" progId="Photoshop.Image.21">
                  <p:embed/>
                </p:oleObj>
              </mc:Choice>
              <mc:Fallback>
                <p:oleObj name="Image" r:id="rId3" imgW="533160" imgH="533160" progId="Photoshop.Image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9377" y="1565904"/>
                        <a:ext cx="813600" cy="81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881226"/>
              </p:ext>
            </p:extLst>
          </p:nvPr>
        </p:nvGraphicFramePr>
        <p:xfrm>
          <a:off x="6861102" y="1565904"/>
          <a:ext cx="813600" cy="81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" r:id="rId5" imgW="419040" imgH="419040" progId="Photoshop.Image.21">
                  <p:embed/>
                </p:oleObj>
              </mc:Choice>
              <mc:Fallback>
                <p:oleObj name="Image" r:id="rId5" imgW="419040" imgH="419040" progId="Photoshop.Image.2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61102" y="1565904"/>
                        <a:ext cx="813600" cy="81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2827" y="1565904"/>
            <a:ext cx="813600" cy="813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FB2975-7CAF-45FF-A934-629F10BC24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377" y="3291087"/>
            <a:ext cx="1676782" cy="26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8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1254" y="2490837"/>
            <a:ext cx="2250348" cy="359455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ko-KR" altLang="en-US" sz="1600" dirty="0">
                <a:solidFill>
                  <a:schemeClr val="bg1"/>
                </a:solidFill>
              </a:rPr>
              <a:t>자연스럽게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5251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186819" cy="530225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채성아</a:t>
            </a:r>
          </a:p>
        </p:txBody>
      </p:sp>
      <p:sp>
        <p:nvSpPr>
          <p:cNvPr id="6" name="텍스트 개체 틀 3"/>
          <p:cNvSpPr txBox="1">
            <a:spLocks/>
          </p:cNvSpPr>
          <p:nvPr/>
        </p:nvSpPr>
        <p:spPr>
          <a:xfrm>
            <a:off x="101254" y="3169847"/>
            <a:ext cx="2261700" cy="190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Age: 24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세</a:t>
            </a:r>
            <a:b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</a:b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Work :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유치원 교사 </a:t>
            </a:r>
            <a:b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</a:b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Family :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남편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Location :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서울 영등포구</a:t>
            </a:r>
            <a:b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</a:b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Character :  ISTJ(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청렴 결백한 논리주의자</a:t>
            </a: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사용자정의 유형 </a:t>
            </a: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: </a:t>
            </a:r>
            <a:r>
              <a:rPr lang="ko-KR" altLang="en-US" sz="12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꾸안꾸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스타일으로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나름 기분전환을 하고 싶다  </a:t>
            </a:r>
          </a:p>
        </p:txBody>
      </p:sp>
      <p:sp>
        <p:nvSpPr>
          <p:cNvPr id="7" name="텍스트 개체 틀 3"/>
          <p:cNvSpPr txBox="1">
            <a:spLocks/>
          </p:cNvSpPr>
          <p:nvPr/>
        </p:nvSpPr>
        <p:spPr>
          <a:xfrm>
            <a:off x="2505625" y="671985"/>
            <a:ext cx="1419310" cy="3420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000000"/>
              </a:buClr>
            </a:pPr>
            <a:r>
              <a:rPr lang="ko-KR" altLang="en-US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발랄한</a:t>
            </a:r>
          </a:p>
        </p:txBody>
      </p:sp>
      <p:sp>
        <p:nvSpPr>
          <p:cNvPr id="8" name="텍스트 개체 틀 3"/>
          <p:cNvSpPr txBox="1">
            <a:spLocks/>
          </p:cNvSpPr>
          <p:nvPr/>
        </p:nvSpPr>
        <p:spPr>
          <a:xfrm>
            <a:off x="4141049" y="671985"/>
            <a:ext cx="1419310" cy="3420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000000"/>
              </a:buClr>
            </a:pPr>
            <a:r>
              <a:rPr lang="ko-KR" altLang="en-US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소박한</a:t>
            </a:r>
          </a:p>
        </p:txBody>
      </p:sp>
      <p:sp>
        <p:nvSpPr>
          <p:cNvPr id="9" name="텍스트 개체 틀 3"/>
          <p:cNvSpPr txBox="1">
            <a:spLocks/>
          </p:cNvSpPr>
          <p:nvPr/>
        </p:nvSpPr>
        <p:spPr>
          <a:xfrm>
            <a:off x="5776473" y="671985"/>
            <a:ext cx="1419310" cy="3420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000000"/>
              </a:buClr>
            </a:pPr>
            <a:r>
              <a:rPr lang="ko-KR" altLang="en-US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소극적</a:t>
            </a:r>
          </a:p>
        </p:txBody>
      </p:sp>
      <p:sp>
        <p:nvSpPr>
          <p:cNvPr id="10" name="텍스트 개체 틀 3"/>
          <p:cNvSpPr txBox="1">
            <a:spLocks/>
          </p:cNvSpPr>
          <p:nvPr/>
        </p:nvSpPr>
        <p:spPr>
          <a:xfrm>
            <a:off x="7478509" y="662036"/>
            <a:ext cx="1419310" cy="3420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000000"/>
              </a:buClr>
            </a:pPr>
            <a:r>
              <a:rPr lang="ko-KR" altLang="en-US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무난한</a:t>
            </a:r>
          </a:p>
        </p:txBody>
      </p:sp>
      <p:sp>
        <p:nvSpPr>
          <p:cNvPr id="11" name="텍스트 개체 틀 3"/>
          <p:cNvSpPr txBox="1">
            <a:spLocks/>
          </p:cNvSpPr>
          <p:nvPr/>
        </p:nvSpPr>
        <p:spPr>
          <a:xfrm>
            <a:off x="2505624" y="1109143"/>
            <a:ext cx="7029480" cy="286532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ko-KR" altLang="en-US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라이프</a:t>
            </a:r>
            <a:r>
              <a:rPr lang="en-US" altLang="ko-KR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스타일</a:t>
            </a:r>
            <a:endParaRPr lang="en-US" altLang="ko-KR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바쁘게 사는 유치원 교사</a:t>
            </a: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신혼생활을 만끽 중이다 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6:00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기상 후 간단한 아침식사 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8:00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유치원 출근 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8:30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유치원 버스에서 아이들 통솔 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9:00~ 12:00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오전 수업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12:00 ~ 1:00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점심시간 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1:00~4:00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오후 수업 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6:00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퇴근 </a:t>
            </a:r>
            <a:b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</a:b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이후 집으로 가거나 남편과 데이트를 한다 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b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</a:b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endParaRPr lang="ko-KR" altLang="en-US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12" name="텍스트 개체 틀 3"/>
          <p:cNvSpPr txBox="1">
            <a:spLocks/>
          </p:cNvSpPr>
          <p:nvPr/>
        </p:nvSpPr>
        <p:spPr>
          <a:xfrm>
            <a:off x="2505624" y="4133001"/>
            <a:ext cx="7029480" cy="119043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ko-KR" altLang="en-US" sz="25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목표</a:t>
            </a:r>
            <a:endParaRPr lang="en-US" altLang="ko-KR" sz="25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</a:pP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기분 전환 겸 가볍게 꾸밀 수 있는 것을 찾고 있다</a:t>
            </a: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너무 진하지 않은 냄새</a:t>
            </a: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화려하지 않아야 함 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</a:pP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세련된 느낌도 받고 싶어함 </a:t>
            </a:r>
            <a:b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</a:br>
            <a:endParaRPr lang="ko-KR" altLang="en-US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13" name="텍스트 개체 틀 3"/>
          <p:cNvSpPr txBox="1">
            <a:spLocks/>
          </p:cNvSpPr>
          <p:nvPr/>
        </p:nvSpPr>
        <p:spPr>
          <a:xfrm>
            <a:off x="2505624" y="5481969"/>
            <a:ext cx="7029480" cy="119043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ko-KR" altLang="en-US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불만사항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직업특성상 멋을 내고 다니기가 힘들어서 가끔 꾸미고 싶을 때 불만이 있다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1254" y="5323438"/>
            <a:ext cx="2258137" cy="15390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9194" y="5327507"/>
            <a:ext cx="444799" cy="14516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17" name="텍스트 개체 틀 3"/>
          <p:cNvSpPr txBox="1">
            <a:spLocks/>
          </p:cNvSpPr>
          <p:nvPr/>
        </p:nvSpPr>
        <p:spPr>
          <a:xfrm>
            <a:off x="0" y="5121991"/>
            <a:ext cx="492600" cy="15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내향적</a:t>
            </a:r>
          </a:p>
        </p:txBody>
      </p:sp>
      <p:sp>
        <p:nvSpPr>
          <p:cNvPr id="18" name="텍스트 개체 틀 3"/>
          <p:cNvSpPr txBox="1">
            <a:spLocks/>
          </p:cNvSpPr>
          <p:nvPr/>
        </p:nvSpPr>
        <p:spPr>
          <a:xfrm>
            <a:off x="1973890" y="5121991"/>
            <a:ext cx="492600" cy="15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외향적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1254" y="5683636"/>
            <a:ext cx="2258137" cy="15390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1914" y="5683634"/>
            <a:ext cx="444799" cy="1539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1" name="텍스트 개체 틀 3"/>
          <p:cNvSpPr txBox="1">
            <a:spLocks/>
          </p:cNvSpPr>
          <p:nvPr/>
        </p:nvSpPr>
        <p:spPr>
          <a:xfrm>
            <a:off x="0" y="5482189"/>
            <a:ext cx="492600" cy="15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분석적</a:t>
            </a:r>
          </a:p>
        </p:txBody>
      </p:sp>
      <p:sp>
        <p:nvSpPr>
          <p:cNvPr id="22" name="텍스트 개체 틀 3"/>
          <p:cNvSpPr txBox="1">
            <a:spLocks/>
          </p:cNvSpPr>
          <p:nvPr/>
        </p:nvSpPr>
        <p:spPr>
          <a:xfrm>
            <a:off x="1973890" y="5482189"/>
            <a:ext cx="492600" cy="15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창의적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1254" y="6048511"/>
            <a:ext cx="2258137" cy="15390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67321" y="6048206"/>
            <a:ext cx="444799" cy="1539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5" name="텍스트 개체 틀 3"/>
          <p:cNvSpPr txBox="1">
            <a:spLocks/>
          </p:cNvSpPr>
          <p:nvPr/>
        </p:nvSpPr>
        <p:spPr>
          <a:xfrm>
            <a:off x="0" y="5847064"/>
            <a:ext cx="492600" cy="15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보수적</a:t>
            </a:r>
          </a:p>
        </p:txBody>
      </p:sp>
      <p:sp>
        <p:nvSpPr>
          <p:cNvPr id="26" name="텍스트 개체 틀 3"/>
          <p:cNvSpPr txBox="1">
            <a:spLocks/>
          </p:cNvSpPr>
          <p:nvPr/>
        </p:nvSpPr>
        <p:spPr>
          <a:xfrm>
            <a:off x="1973890" y="5847064"/>
            <a:ext cx="492600" cy="15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진보적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1254" y="6407935"/>
            <a:ext cx="2258137" cy="15390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7399" y="6407934"/>
            <a:ext cx="444799" cy="1539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9" name="텍스트 개체 틀 3"/>
          <p:cNvSpPr txBox="1">
            <a:spLocks/>
          </p:cNvSpPr>
          <p:nvPr/>
        </p:nvSpPr>
        <p:spPr>
          <a:xfrm>
            <a:off x="0" y="6206488"/>
            <a:ext cx="492600" cy="15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수동적</a:t>
            </a:r>
          </a:p>
        </p:txBody>
      </p:sp>
      <p:sp>
        <p:nvSpPr>
          <p:cNvPr id="30" name="텍스트 개체 틀 3"/>
          <p:cNvSpPr txBox="1">
            <a:spLocks/>
          </p:cNvSpPr>
          <p:nvPr/>
        </p:nvSpPr>
        <p:spPr>
          <a:xfrm>
            <a:off x="1973890" y="6206488"/>
            <a:ext cx="492600" cy="15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능동적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636359" y="5323438"/>
            <a:ext cx="2258137" cy="15390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410647" y="5323437"/>
            <a:ext cx="444799" cy="1539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33" name="텍스트 개체 틀 3"/>
          <p:cNvSpPr txBox="1">
            <a:spLocks/>
          </p:cNvSpPr>
          <p:nvPr/>
        </p:nvSpPr>
        <p:spPr>
          <a:xfrm>
            <a:off x="9535104" y="5121991"/>
            <a:ext cx="656645" cy="154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신혼생활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636359" y="5683636"/>
            <a:ext cx="2258137" cy="15390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214747" y="5683634"/>
            <a:ext cx="444799" cy="1539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37" name="텍스트 개체 틀 3"/>
          <p:cNvSpPr txBox="1">
            <a:spLocks/>
          </p:cNvSpPr>
          <p:nvPr/>
        </p:nvSpPr>
        <p:spPr>
          <a:xfrm>
            <a:off x="9535104" y="5482189"/>
            <a:ext cx="782787" cy="150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교육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636359" y="6048511"/>
            <a:ext cx="2258137" cy="15390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187540" y="6048205"/>
            <a:ext cx="444799" cy="1539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1" name="텍스트 개체 틀 3"/>
          <p:cNvSpPr txBox="1">
            <a:spLocks/>
          </p:cNvSpPr>
          <p:nvPr/>
        </p:nvSpPr>
        <p:spPr>
          <a:xfrm>
            <a:off x="9535104" y="5847064"/>
            <a:ext cx="654589" cy="141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전자기기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636359" y="6407935"/>
            <a:ext cx="2258137" cy="15390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103329" y="6407934"/>
            <a:ext cx="444799" cy="1539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5" name="텍스트 개체 틀 3"/>
          <p:cNvSpPr txBox="1">
            <a:spLocks/>
          </p:cNvSpPr>
          <p:nvPr/>
        </p:nvSpPr>
        <p:spPr>
          <a:xfrm>
            <a:off x="9535105" y="6206488"/>
            <a:ext cx="492600" cy="15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아이들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636359" y="1014744"/>
            <a:ext cx="2258137" cy="6387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631632" y="1010677"/>
            <a:ext cx="1033359" cy="6794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9" name="텍스트 개체 틀 3"/>
          <p:cNvSpPr txBox="1">
            <a:spLocks/>
          </p:cNvSpPr>
          <p:nvPr/>
        </p:nvSpPr>
        <p:spPr>
          <a:xfrm>
            <a:off x="9535105" y="812806"/>
            <a:ext cx="492600" cy="191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자극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636359" y="1295652"/>
            <a:ext cx="2258137" cy="6387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631633" y="1289587"/>
            <a:ext cx="67638" cy="6994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53" name="텍스트 개체 틀 3"/>
          <p:cNvSpPr txBox="1">
            <a:spLocks/>
          </p:cNvSpPr>
          <p:nvPr/>
        </p:nvSpPr>
        <p:spPr>
          <a:xfrm>
            <a:off x="9535105" y="1093714"/>
            <a:ext cx="492600" cy="191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무서움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636359" y="1581237"/>
            <a:ext cx="2258137" cy="6387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631632" y="1585506"/>
            <a:ext cx="1269731" cy="596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57" name="텍스트 개체 틀 3"/>
          <p:cNvSpPr txBox="1">
            <a:spLocks/>
          </p:cNvSpPr>
          <p:nvPr/>
        </p:nvSpPr>
        <p:spPr>
          <a:xfrm>
            <a:off x="9535105" y="1379299"/>
            <a:ext cx="492600" cy="191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성취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636359" y="1861371"/>
            <a:ext cx="2258137" cy="6387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631632" y="1860842"/>
            <a:ext cx="1426893" cy="644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61" name="텍스트 개체 틀 3"/>
          <p:cNvSpPr txBox="1">
            <a:spLocks/>
          </p:cNvSpPr>
          <p:nvPr/>
        </p:nvSpPr>
        <p:spPr>
          <a:xfrm>
            <a:off x="9535105" y="1659433"/>
            <a:ext cx="492600" cy="191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성장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9636359" y="2136828"/>
            <a:ext cx="2258137" cy="6042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631631" y="2130763"/>
            <a:ext cx="1512619" cy="6994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65" name="텍스트 개체 틀 3"/>
          <p:cNvSpPr txBox="1">
            <a:spLocks/>
          </p:cNvSpPr>
          <p:nvPr/>
        </p:nvSpPr>
        <p:spPr>
          <a:xfrm>
            <a:off x="9535105" y="1934890"/>
            <a:ext cx="492600" cy="191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영향력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36359" y="2412285"/>
            <a:ext cx="2258137" cy="6387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631632" y="2415333"/>
            <a:ext cx="1553099" cy="6082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68" name="텍스트 개체 틀 3"/>
          <p:cNvSpPr txBox="1">
            <a:spLocks/>
          </p:cNvSpPr>
          <p:nvPr/>
        </p:nvSpPr>
        <p:spPr>
          <a:xfrm>
            <a:off x="9535105" y="2210347"/>
            <a:ext cx="492600" cy="191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사회적</a:t>
            </a:r>
          </a:p>
        </p:txBody>
      </p:sp>
      <p:sp>
        <p:nvSpPr>
          <p:cNvPr id="69" name="텍스트 개체 틀 3"/>
          <p:cNvSpPr txBox="1">
            <a:spLocks/>
          </p:cNvSpPr>
          <p:nvPr/>
        </p:nvSpPr>
        <p:spPr>
          <a:xfrm>
            <a:off x="9627382" y="2593992"/>
            <a:ext cx="2359391" cy="20855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10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사용기기</a:t>
            </a:r>
          </a:p>
        </p:txBody>
      </p:sp>
      <p:sp>
        <p:nvSpPr>
          <p:cNvPr id="70" name="텍스트 개체 틀 3"/>
          <p:cNvSpPr txBox="1">
            <a:spLocks/>
          </p:cNvSpPr>
          <p:nvPr/>
        </p:nvSpPr>
        <p:spPr>
          <a:xfrm>
            <a:off x="9627383" y="581706"/>
            <a:ext cx="2359391" cy="20855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10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동기부여</a:t>
            </a:r>
          </a:p>
        </p:txBody>
      </p:sp>
      <p:sp>
        <p:nvSpPr>
          <p:cNvPr id="71" name="텍스트 개체 틀 3"/>
          <p:cNvSpPr txBox="1">
            <a:spLocks/>
          </p:cNvSpPr>
          <p:nvPr/>
        </p:nvSpPr>
        <p:spPr>
          <a:xfrm>
            <a:off x="9583368" y="4921153"/>
            <a:ext cx="2359391" cy="20855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10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선호채널</a:t>
            </a:r>
          </a:p>
        </p:txBody>
      </p:sp>
      <p:pic>
        <p:nvPicPr>
          <p:cNvPr id="72" name="Picture 2" descr="https://thumbnail7.coupangcdn.com/thumbnails/remote/492x492ex/image/retail/images/36355981870898-dc9f0b41-ecd2-415a-bdef-4cef12ed9b6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641" y="3008060"/>
            <a:ext cx="818332" cy="81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2" name="Picture 6" descr="개명 많이 한 짱구는 못말려.jpg | 인스티즈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253" y="739546"/>
            <a:ext cx="2250349" cy="1684339"/>
          </a:xfrm>
          <a:prstGeom prst="rect">
            <a:avLst/>
          </a:prstGeom>
          <a:noFill/>
        </p:spPr>
      </p:pic>
      <p:pic>
        <p:nvPicPr>
          <p:cNvPr id="4098" name="Picture 2" descr="유치원 못가는 아이들, 카카오키즈앱으로 홈스쿨링 해볼까-국민일보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993" y="3019057"/>
            <a:ext cx="1474503" cy="78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dailypop.kr/news/photo/202010/47464_93588_3634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87"/>
          <a:stretch/>
        </p:blipFill>
        <p:spPr bwMode="auto">
          <a:xfrm>
            <a:off x="9834404" y="4037007"/>
            <a:ext cx="553536" cy="54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483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1254" y="2490837"/>
            <a:ext cx="2258137" cy="477398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화려한 것도 좋지만 가끔은 이미지에 변화를 </a:t>
            </a:r>
            <a:r>
              <a:rPr lang="ko-KR" altLang="en-US" sz="12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주고싶다</a:t>
            </a:r>
            <a:r>
              <a:rPr lang="ko-KR" altLang="en-US" sz="12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5251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186819" cy="530225"/>
          </a:xfrm>
        </p:spPr>
        <p:txBody>
          <a:bodyPr>
            <a:no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</a:rPr>
              <a:t>나미리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텍스트 개체 틀 3"/>
          <p:cNvSpPr txBox="1">
            <a:spLocks/>
          </p:cNvSpPr>
          <p:nvPr/>
        </p:nvSpPr>
        <p:spPr>
          <a:xfrm>
            <a:off x="101254" y="3169847"/>
            <a:ext cx="2261700" cy="190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Age: 24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세</a:t>
            </a:r>
            <a:b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</a:b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Work :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유치원 교사 </a:t>
            </a:r>
            <a:b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</a:b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Family :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독신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Location :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서울 영등포구</a:t>
            </a:r>
            <a:b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</a:b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Character : ENTJ (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대담한 </a:t>
            </a:r>
            <a:r>
              <a:rPr lang="ko-KR" altLang="en-US" sz="12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통솔자</a:t>
            </a: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사용자정의 유형 </a:t>
            </a: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어디서든 돋보이는 사람 </a:t>
            </a:r>
          </a:p>
        </p:txBody>
      </p:sp>
      <p:sp>
        <p:nvSpPr>
          <p:cNvPr id="7" name="텍스트 개체 틀 3"/>
          <p:cNvSpPr txBox="1">
            <a:spLocks/>
          </p:cNvSpPr>
          <p:nvPr/>
        </p:nvSpPr>
        <p:spPr>
          <a:xfrm>
            <a:off x="2505625" y="671985"/>
            <a:ext cx="1419310" cy="3420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000000"/>
              </a:buClr>
            </a:pPr>
            <a:r>
              <a:rPr lang="ko-KR" altLang="en-US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화려함</a:t>
            </a:r>
          </a:p>
        </p:txBody>
      </p:sp>
      <p:sp>
        <p:nvSpPr>
          <p:cNvPr id="8" name="텍스트 개체 틀 3"/>
          <p:cNvSpPr txBox="1">
            <a:spLocks/>
          </p:cNvSpPr>
          <p:nvPr/>
        </p:nvSpPr>
        <p:spPr>
          <a:xfrm>
            <a:off x="4141049" y="671985"/>
            <a:ext cx="1419310" cy="3420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000000"/>
              </a:buClr>
            </a:pPr>
            <a:r>
              <a:rPr lang="ko-KR" altLang="en-US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적극적</a:t>
            </a:r>
          </a:p>
        </p:txBody>
      </p:sp>
      <p:sp>
        <p:nvSpPr>
          <p:cNvPr id="9" name="텍스트 개체 틀 3"/>
          <p:cNvSpPr txBox="1">
            <a:spLocks/>
          </p:cNvSpPr>
          <p:nvPr/>
        </p:nvSpPr>
        <p:spPr>
          <a:xfrm>
            <a:off x="5776473" y="671985"/>
            <a:ext cx="1419310" cy="3420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000000"/>
              </a:buClr>
            </a:pPr>
            <a:r>
              <a:rPr lang="ko-KR" altLang="en-US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허영심</a:t>
            </a:r>
          </a:p>
        </p:txBody>
      </p:sp>
      <p:sp>
        <p:nvSpPr>
          <p:cNvPr id="10" name="텍스트 개체 틀 3"/>
          <p:cNvSpPr txBox="1">
            <a:spLocks/>
          </p:cNvSpPr>
          <p:nvPr/>
        </p:nvSpPr>
        <p:spPr>
          <a:xfrm>
            <a:off x="7478509" y="662036"/>
            <a:ext cx="1419310" cy="3420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Clr>
                <a:srgbClr val="000000"/>
              </a:buClr>
            </a:pPr>
            <a:r>
              <a:rPr lang="ko-KR" altLang="en-US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유행주도</a:t>
            </a:r>
          </a:p>
        </p:txBody>
      </p:sp>
      <p:sp>
        <p:nvSpPr>
          <p:cNvPr id="11" name="텍스트 개체 틀 3"/>
          <p:cNvSpPr txBox="1">
            <a:spLocks/>
          </p:cNvSpPr>
          <p:nvPr/>
        </p:nvSpPr>
        <p:spPr>
          <a:xfrm>
            <a:off x="2505624" y="1109143"/>
            <a:ext cx="7029480" cy="286532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ko-KR" altLang="en-US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라이프</a:t>
            </a:r>
            <a:r>
              <a:rPr lang="en-US" altLang="ko-KR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스타일</a:t>
            </a:r>
            <a:endParaRPr lang="en-US" altLang="ko-KR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바쁘게 사는 유치원 교사지만 </a:t>
            </a: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일이 끝난 후에는 꾸미기에 관심이 누구보다 많다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7:00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기상 후 간단한 아침식사 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8:00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유치원 출근 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8:30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유치원 버스에서 아이들 통솔 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9:00~ 12:00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오전 수업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12:00 ~ 1:00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점심시간 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1:00~4:00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오후 수업 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6:00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퇴근 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이후 집으로 가거나 쇼핑을 하러 간다 </a:t>
            </a:r>
            <a:b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</a:b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b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</a:b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endParaRPr lang="ko-KR" altLang="en-US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12" name="텍스트 개체 틀 3"/>
          <p:cNvSpPr txBox="1">
            <a:spLocks/>
          </p:cNvSpPr>
          <p:nvPr/>
        </p:nvSpPr>
        <p:spPr>
          <a:xfrm>
            <a:off x="2505624" y="4133001"/>
            <a:ext cx="7029480" cy="119043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ko-KR" altLang="en-US" sz="25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목표</a:t>
            </a:r>
            <a:endParaRPr lang="en-US" altLang="ko-KR" sz="25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</a:pP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화려한 스타일이긴 하지만 가끔은 자연스러운 모습을 연출하고 싶다</a:t>
            </a: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</a:pP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본인의 분위기를 바꾸기 위해 평소에 쓰는 강한 향수보다는 은은한 향수나</a:t>
            </a: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샤워 </a:t>
            </a:r>
            <a:r>
              <a:rPr lang="ko-KR" altLang="en-US" sz="120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코롱을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구매하고 싶다 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</a:pPr>
            <a:endParaRPr lang="ko-KR" altLang="en-US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13" name="텍스트 개체 틀 3"/>
          <p:cNvSpPr txBox="1">
            <a:spLocks/>
          </p:cNvSpPr>
          <p:nvPr/>
        </p:nvSpPr>
        <p:spPr>
          <a:xfrm>
            <a:off x="2505624" y="5481969"/>
            <a:ext cx="7029480" cy="119043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ko-KR" altLang="en-US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불만사항</a:t>
            </a:r>
            <a:endParaRPr lang="en-US" altLang="ko-KR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멋을 부리고 싶지만 직업 특성상 직장에 꾸미고 가기가 힘들다</a:t>
            </a: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그래서 쉬는 날에 이것저것 시도하지만 가끔씩 향수가 너무 독해서 냄새를 날린다고 고생을 꽤나 했다</a:t>
            </a:r>
            <a:r>
              <a:rPr lang="en-US" altLang="ko-KR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</a:t>
            </a:r>
            <a:r>
              <a:rPr lang="ko-KR" altLang="en-US" sz="12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1254" y="5323438"/>
            <a:ext cx="2258137" cy="15390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36124" y="5323583"/>
            <a:ext cx="444799" cy="1539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17" name="텍스트 개체 틀 3"/>
          <p:cNvSpPr txBox="1">
            <a:spLocks/>
          </p:cNvSpPr>
          <p:nvPr/>
        </p:nvSpPr>
        <p:spPr>
          <a:xfrm>
            <a:off x="0" y="5121991"/>
            <a:ext cx="492600" cy="15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내향적</a:t>
            </a:r>
          </a:p>
        </p:txBody>
      </p:sp>
      <p:sp>
        <p:nvSpPr>
          <p:cNvPr id="18" name="텍스트 개체 틀 3"/>
          <p:cNvSpPr txBox="1">
            <a:spLocks/>
          </p:cNvSpPr>
          <p:nvPr/>
        </p:nvSpPr>
        <p:spPr>
          <a:xfrm>
            <a:off x="1973890" y="5121991"/>
            <a:ext cx="492600" cy="15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외향적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1254" y="5683636"/>
            <a:ext cx="2258137" cy="15390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32968" y="5686174"/>
            <a:ext cx="444799" cy="1539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1" name="텍스트 개체 틀 3"/>
          <p:cNvSpPr txBox="1">
            <a:spLocks/>
          </p:cNvSpPr>
          <p:nvPr/>
        </p:nvSpPr>
        <p:spPr>
          <a:xfrm>
            <a:off x="0" y="5482189"/>
            <a:ext cx="492600" cy="15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분석적</a:t>
            </a:r>
          </a:p>
        </p:txBody>
      </p:sp>
      <p:sp>
        <p:nvSpPr>
          <p:cNvPr id="22" name="텍스트 개체 틀 3"/>
          <p:cNvSpPr txBox="1">
            <a:spLocks/>
          </p:cNvSpPr>
          <p:nvPr/>
        </p:nvSpPr>
        <p:spPr>
          <a:xfrm>
            <a:off x="1973890" y="5482189"/>
            <a:ext cx="492600" cy="15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창의적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1254" y="6048511"/>
            <a:ext cx="2258137" cy="15390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68530" y="6048205"/>
            <a:ext cx="444799" cy="1539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5" name="텍스트 개체 틀 3"/>
          <p:cNvSpPr txBox="1">
            <a:spLocks/>
          </p:cNvSpPr>
          <p:nvPr/>
        </p:nvSpPr>
        <p:spPr>
          <a:xfrm>
            <a:off x="0" y="5847064"/>
            <a:ext cx="492600" cy="15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보수적</a:t>
            </a:r>
          </a:p>
        </p:txBody>
      </p:sp>
      <p:sp>
        <p:nvSpPr>
          <p:cNvPr id="26" name="텍스트 개체 틀 3"/>
          <p:cNvSpPr txBox="1">
            <a:spLocks/>
          </p:cNvSpPr>
          <p:nvPr/>
        </p:nvSpPr>
        <p:spPr>
          <a:xfrm>
            <a:off x="1973890" y="5847064"/>
            <a:ext cx="492600" cy="15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진보적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1254" y="6407935"/>
            <a:ext cx="2258137" cy="15390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45047" y="6407934"/>
            <a:ext cx="444799" cy="1539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9" name="텍스트 개체 틀 3"/>
          <p:cNvSpPr txBox="1">
            <a:spLocks/>
          </p:cNvSpPr>
          <p:nvPr/>
        </p:nvSpPr>
        <p:spPr>
          <a:xfrm>
            <a:off x="0" y="6206488"/>
            <a:ext cx="492600" cy="15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수동적</a:t>
            </a:r>
          </a:p>
        </p:txBody>
      </p:sp>
      <p:sp>
        <p:nvSpPr>
          <p:cNvPr id="30" name="텍스트 개체 틀 3"/>
          <p:cNvSpPr txBox="1">
            <a:spLocks/>
          </p:cNvSpPr>
          <p:nvPr/>
        </p:nvSpPr>
        <p:spPr>
          <a:xfrm>
            <a:off x="1973890" y="6206488"/>
            <a:ext cx="492600" cy="15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능동적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636359" y="5323438"/>
            <a:ext cx="2258137" cy="15390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07157" y="5323437"/>
            <a:ext cx="444799" cy="1539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33" name="텍스트 개체 틀 3"/>
          <p:cNvSpPr txBox="1">
            <a:spLocks/>
          </p:cNvSpPr>
          <p:nvPr/>
        </p:nvSpPr>
        <p:spPr>
          <a:xfrm>
            <a:off x="9535105" y="5121991"/>
            <a:ext cx="492600" cy="15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온라인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636359" y="5683636"/>
            <a:ext cx="2258137" cy="15390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214747" y="5683634"/>
            <a:ext cx="444799" cy="1539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37" name="텍스트 개체 틀 3"/>
          <p:cNvSpPr txBox="1">
            <a:spLocks/>
          </p:cNvSpPr>
          <p:nvPr/>
        </p:nvSpPr>
        <p:spPr>
          <a:xfrm>
            <a:off x="9535104" y="5482189"/>
            <a:ext cx="782787" cy="150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명품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636359" y="6048511"/>
            <a:ext cx="2258137" cy="15390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992106" y="6048205"/>
            <a:ext cx="444799" cy="1539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1" name="텍스트 개체 틀 3"/>
          <p:cNvSpPr txBox="1">
            <a:spLocks/>
          </p:cNvSpPr>
          <p:nvPr/>
        </p:nvSpPr>
        <p:spPr>
          <a:xfrm>
            <a:off x="9535104" y="5847064"/>
            <a:ext cx="654589" cy="141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화장품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636359" y="6407935"/>
            <a:ext cx="2258137" cy="15390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1024756" y="6407934"/>
            <a:ext cx="444799" cy="15390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5" name="텍스트 개체 틀 3"/>
          <p:cNvSpPr txBox="1">
            <a:spLocks/>
          </p:cNvSpPr>
          <p:nvPr/>
        </p:nvSpPr>
        <p:spPr>
          <a:xfrm>
            <a:off x="9535105" y="6206488"/>
            <a:ext cx="492600" cy="158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아이들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636359" y="1014744"/>
            <a:ext cx="2258137" cy="6387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631632" y="1010677"/>
            <a:ext cx="1805273" cy="6794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9" name="텍스트 개체 틀 3"/>
          <p:cNvSpPr txBox="1">
            <a:spLocks/>
          </p:cNvSpPr>
          <p:nvPr/>
        </p:nvSpPr>
        <p:spPr>
          <a:xfrm>
            <a:off x="9535105" y="812806"/>
            <a:ext cx="492600" cy="191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자극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9636359" y="1295652"/>
            <a:ext cx="2258137" cy="6387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631633" y="1289587"/>
            <a:ext cx="67638" cy="6994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53" name="텍스트 개체 틀 3"/>
          <p:cNvSpPr txBox="1">
            <a:spLocks/>
          </p:cNvSpPr>
          <p:nvPr/>
        </p:nvSpPr>
        <p:spPr>
          <a:xfrm>
            <a:off x="9535105" y="1093714"/>
            <a:ext cx="492600" cy="191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무서움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9636359" y="1581237"/>
            <a:ext cx="2258137" cy="6387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631632" y="1585506"/>
            <a:ext cx="1269731" cy="5960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57" name="텍스트 개체 틀 3"/>
          <p:cNvSpPr txBox="1">
            <a:spLocks/>
          </p:cNvSpPr>
          <p:nvPr/>
        </p:nvSpPr>
        <p:spPr>
          <a:xfrm>
            <a:off x="9535105" y="1379299"/>
            <a:ext cx="492600" cy="191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성취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636359" y="1861371"/>
            <a:ext cx="2258137" cy="6387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631632" y="1860842"/>
            <a:ext cx="1426893" cy="644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61" name="텍스트 개체 틀 3"/>
          <p:cNvSpPr txBox="1">
            <a:spLocks/>
          </p:cNvSpPr>
          <p:nvPr/>
        </p:nvSpPr>
        <p:spPr>
          <a:xfrm>
            <a:off x="9535105" y="1659433"/>
            <a:ext cx="492600" cy="191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성장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9636359" y="2136828"/>
            <a:ext cx="2258137" cy="6042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631631" y="2130763"/>
            <a:ext cx="2123763" cy="6994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65" name="텍스트 개체 틀 3"/>
          <p:cNvSpPr txBox="1">
            <a:spLocks/>
          </p:cNvSpPr>
          <p:nvPr/>
        </p:nvSpPr>
        <p:spPr>
          <a:xfrm>
            <a:off x="9535105" y="1934890"/>
            <a:ext cx="492600" cy="191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영향력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36359" y="2412285"/>
            <a:ext cx="2258137" cy="63878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631632" y="2415333"/>
            <a:ext cx="2001415" cy="6082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68" name="텍스트 개체 틀 3"/>
          <p:cNvSpPr txBox="1">
            <a:spLocks/>
          </p:cNvSpPr>
          <p:nvPr/>
        </p:nvSpPr>
        <p:spPr>
          <a:xfrm>
            <a:off x="9535105" y="2210347"/>
            <a:ext cx="492600" cy="191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8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사회적</a:t>
            </a:r>
          </a:p>
        </p:txBody>
      </p:sp>
      <p:sp>
        <p:nvSpPr>
          <p:cNvPr id="69" name="텍스트 개체 틀 3"/>
          <p:cNvSpPr txBox="1">
            <a:spLocks/>
          </p:cNvSpPr>
          <p:nvPr/>
        </p:nvSpPr>
        <p:spPr>
          <a:xfrm>
            <a:off x="9627382" y="2593992"/>
            <a:ext cx="2359391" cy="20855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10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사용기기</a:t>
            </a:r>
          </a:p>
        </p:txBody>
      </p:sp>
      <p:sp>
        <p:nvSpPr>
          <p:cNvPr id="70" name="텍스트 개체 틀 3"/>
          <p:cNvSpPr txBox="1">
            <a:spLocks/>
          </p:cNvSpPr>
          <p:nvPr/>
        </p:nvSpPr>
        <p:spPr>
          <a:xfrm>
            <a:off x="9627383" y="581706"/>
            <a:ext cx="2359391" cy="20855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10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동기부여</a:t>
            </a:r>
          </a:p>
        </p:txBody>
      </p:sp>
      <p:sp>
        <p:nvSpPr>
          <p:cNvPr id="71" name="텍스트 개체 틀 3"/>
          <p:cNvSpPr txBox="1">
            <a:spLocks/>
          </p:cNvSpPr>
          <p:nvPr/>
        </p:nvSpPr>
        <p:spPr>
          <a:xfrm>
            <a:off x="9583368" y="4921153"/>
            <a:ext cx="2359391" cy="20855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ko-KR" altLang="en-US" sz="10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선호채널</a:t>
            </a:r>
          </a:p>
        </p:txBody>
      </p:sp>
      <p:pic>
        <p:nvPicPr>
          <p:cNvPr id="1028" name="Picture 4" descr="iPhone 11 구입하기 - Apple (KR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232" y="2859062"/>
            <a:ext cx="850253" cy="101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4" name="Picture 4" descr="https://m1.daumcdn.net/cfile300/image/99B7DB495B23A0850E8BA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254" y="708933"/>
            <a:ext cx="2257200" cy="1692900"/>
          </a:xfrm>
          <a:prstGeom prst="rect">
            <a:avLst/>
          </a:prstGeom>
          <a:noFill/>
        </p:spPr>
      </p:pic>
      <p:pic>
        <p:nvPicPr>
          <p:cNvPr id="3074" name="Picture 2" descr="명품 버티컬 커머스 &amp;#39;트렌비&amp;#39;, 20억 규모 투자유치 – 스타트업 스토리 플랫폼 &amp;#39;플래텀(Platum)&amp;#39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777" y="2920374"/>
            <a:ext cx="917740" cy="91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클로젯셰어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506" y="4071245"/>
            <a:ext cx="640398" cy="63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48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23816" y="1123405"/>
          <a:ext cx="12068183" cy="60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72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15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72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45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45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가게포스터를 보고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메인 페이지 입장 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쇼핑하기 클릭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신상품 클릭해보기 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제품 클릭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주문해보기 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주문 취소 해보기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이벤트</a:t>
                      </a:r>
                      <a:r>
                        <a:rPr lang="ko-KR" altLang="en-US" baseline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참여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다른 제품들도 둘러보기 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즐겨찾기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5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지인의 소개</a:t>
                      </a: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,SNS 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광고로 인해입장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어떤 종류의 향수를 파는지 궁금해서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시즌 새 상품이라고 메뉴에 </a:t>
                      </a:r>
                      <a:r>
                        <a:rPr lang="ko-KR" altLang="en-US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눈에띄게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해놓아서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향수의 이미지가 눈에 띄어서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다음에 </a:t>
                      </a:r>
                      <a:r>
                        <a:rPr lang="ko-KR" altLang="en-US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실제주문시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방법이 어려운지 </a:t>
                      </a:r>
                      <a:r>
                        <a:rPr lang="ko-KR" altLang="en-US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확인차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주문</a:t>
                      </a: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취소가 쉬운지 확인해보려고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연휴기간  </a:t>
                      </a: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만원 이상 </a:t>
                      </a:r>
                      <a:r>
                        <a:rPr lang="ko-KR" altLang="en-US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주문시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보자기 포장 서비스 무료 제공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제품의 </a:t>
                      </a:r>
                      <a:r>
                        <a:rPr lang="ko-KR" altLang="en-US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컨셉과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이미지가 마음에 들어서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71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메인동영상의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향수사진이 매력적이다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제품의 가격이 안 나와있어서 불편하다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신상품이 </a:t>
                      </a:r>
                      <a:r>
                        <a:rPr lang="ko-KR" altLang="en-US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카테고리별로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나눠져 있다 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하지만</a:t>
                      </a:r>
                      <a:r>
                        <a:rPr lang="ko-KR" altLang="en-US" baseline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카테고리 위의 이미지 깨짐이 심하다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제품의 이미지에 맞는 상세페이지가 나와있어서</a:t>
                      </a:r>
                      <a:r>
                        <a:rPr lang="ko-KR" altLang="en-US" baseline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baseline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보기편함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장바구니 창에서 수량 수정이 잘 </a:t>
                      </a:r>
                      <a:r>
                        <a:rPr lang="ko-KR" altLang="en-US" baseline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안된다</a:t>
                      </a:r>
                      <a:r>
                        <a:rPr lang="ko-KR" altLang="en-US" baseline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endParaRPr lang="en-US" altLang="ko-KR" baseline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취소가 원활하게 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선물 포장이 예쁘게 </a:t>
                      </a:r>
                      <a:r>
                        <a:rPr lang="ko-KR" altLang="en-US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되서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만족스럽다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기분 </a:t>
                      </a: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좋음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보통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보통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좋음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나쁨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좋음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65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불만해결법</a:t>
                      </a:r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개선방법</a:t>
                      </a:r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제품 이미지 아래에 가격추가하기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해상도가 높은 이미지로 교체하기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제품의 향에 맞는 이미지를 적절하게 골라서 추가하기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백 </a:t>
                      </a:r>
                      <a:r>
                        <a:rPr lang="ko-KR" altLang="en-US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엔드</a:t>
                      </a: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팀에서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가능여부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Y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56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우리부서가 할</a:t>
                      </a:r>
                      <a:r>
                        <a:rPr lang="ko-KR" altLang="en-US" baseline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수 있는 것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내용을 받아서 가격 추가하기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새로운 이미지를 받아서 수정하기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기획팀에서 제품마다 정리된 향의 이미지를 받아서 추가하기 </a:t>
                      </a:r>
                    </a:p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12192000" cy="3758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2400" dirty="0" err="1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유스</a:t>
            </a:r>
            <a:r>
              <a:rPr lang="ko-KR" altLang="en-US" sz="24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케이스 시나리오</a:t>
            </a:r>
            <a:r>
              <a:rPr lang="en-US" altLang="ko-KR" sz="24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(</a:t>
            </a:r>
            <a:r>
              <a:rPr lang="ko-KR" altLang="en-US" sz="24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소비자입장</a:t>
            </a:r>
            <a:r>
              <a:rPr lang="en-US" altLang="ko-KR" sz="24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)</a:t>
            </a:r>
            <a:endParaRPr lang="ko-KR" altLang="en-US" sz="240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1460" y="641788"/>
            <a:ext cx="1182990" cy="4099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유입 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51605" y="641788"/>
            <a:ext cx="8682518" cy="4099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사용 중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071278" y="641788"/>
            <a:ext cx="2120721" cy="4099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퇴장 후</a:t>
            </a:r>
          </a:p>
        </p:txBody>
      </p:sp>
    </p:spTree>
    <p:extLst>
      <p:ext uri="{BB962C8B-B14F-4D97-AF65-F5344CB8AC3E}">
        <p14:creationId xmlns:p14="http://schemas.microsoft.com/office/powerpoint/2010/main" val="3774626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56753" y="539931"/>
          <a:ext cx="11904617" cy="2325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12192000" cy="3758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24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(</a:t>
            </a:r>
            <a:r>
              <a:rPr lang="ko-KR" altLang="en-US" sz="24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작업자의</a:t>
            </a:r>
            <a:r>
              <a:rPr lang="en-US" altLang="ko-KR" sz="24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)</a:t>
            </a:r>
            <a:r>
              <a:rPr lang="ko-KR" altLang="en-US" sz="2400" dirty="0" err="1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워크플로우</a:t>
            </a:r>
            <a:endParaRPr lang="ko-KR" altLang="en-US" sz="240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355" y="931574"/>
            <a:ext cx="10953126" cy="1635008"/>
            <a:chOff x="3355" y="931574"/>
            <a:chExt cx="10953126" cy="1635008"/>
          </a:xfrm>
        </p:grpSpPr>
        <p:sp>
          <p:nvSpPr>
            <p:cNvPr id="9" name="자유형 8"/>
            <p:cNvSpPr/>
            <p:nvPr/>
          </p:nvSpPr>
          <p:spPr>
            <a:xfrm>
              <a:off x="3355" y="931574"/>
              <a:ext cx="4087521" cy="1635008"/>
            </a:xfrm>
            <a:custGeom>
              <a:avLst/>
              <a:gdLst>
                <a:gd name="connsiteX0" fmla="*/ 0 w 4087521"/>
                <a:gd name="connsiteY0" fmla="*/ 0 h 1635008"/>
                <a:gd name="connsiteX1" fmla="*/ 3270017 w 4087521"/>
                <a:gd name="connsiteY1" fmla="*/ 0 h 1635008"/>
                <a:gd name="connsiteX2" fmla="*/ 4087521 w 4087521"/>
                <a:gd name="connsiteY2" fmla="*/ 817504 h 1635008"/>
                <a:gd name="connsiteX3" fmla="*/ 3270017 w 4087521"/>
                <a:gd name="connsiteY3" fmla="*/ 1635008 h 1635008"/>
                <a:gd name="connsiteX4" fmla="*/ 0 w 4087521"/>
                <a:gd name="connsiteY4" fmla="*/ 1635008 h 1635008"/>
                <a:gd name="connsiteX5" fmla="*/ 817504 w 4087521"/>
                <a:gd name="connsiteY5" fmla="*/ 817504 h 1635008"/>
                <a:gd name="connsiteX6" fmla="*/ 0 w 4087521"/>
                <a:gd name="connsiteY6" fmla="*/ 0 h 163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7521" h="1635008">
                  <a:moveTo>
                    <a:pt x="0" y="0"/>
                  </a:moveTo>
                  <a:lnTo>
                    <a:pt x="3270017" y="0"/>
                  </a:lnTo>
                  <a:lnTo>
                    <a:pt x="4087521" y="817504"/>
                  </a:lnTo>
                  <a:lnTo>
                    <a:pt x="3270017" y="1635008"/>
                  </a:lnTo>
                  <a:lnTo>
                    <a:pt x="0" y="1635008"/>
                  </a:lnTo>
                  <a:lnTo>
                    <a:pt x="817504" y="817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7514" tIns="26670" rIns="844174" bIns="2667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kern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기획팀에서 내용을 받아 이미지 추가하기 </a:t>
              </a:r>
            </a:p>
          </p:txBody>
        </p:sp>
        <p:sp>
          <p:nvSpPr>
            <p:cNvPr id="10" name="자유형 9"/>
            <p:cNvSpPr/>
            <p:nvPr/>
          </p:nvSpPr>
          <p:spPr>
            <a:xfrm>
              <a:off x="3436158" y="931574"/>
              <a:ext cx="4087521" cy="1635008"/>
            </a:xfrm>
            <a:custGeom>
              <a:avLst/>
              <a:gdLst>
                <a:gd name="connsiteX0" fmla="*/ 0 w 4087521"/>
                <a:gd name="connsiteY0" fmla="*/ 0 h 1635008"/>
                <a:gd name="connsiteX1" fmla="*/ 3270017 w 4087521"/>
                <a:gd name="connsiteY1" fmla="*/ 0 h 1635008"/>
                <a:gd name="connsiteX2" fmla="*/ 4087521 w 4087521"/>
                <a:gd name="connsiteY2" fmla="*/ 817504 h 1635008"/>
                <a:gd name="connsiteX3" fmla="*/ 3270017 w 4087521"/>
                <a:gd name="connsiteY3" fmla="*/ 1635008 h 1635008"/>
                <a:gd name="connsiteX4" fmla="*/ 0 w 4087521"/>
                <a:gd name="connsiteY4" fmla="*/ 1635008 h 1635008"/>
                <a:gd name="connsiteX5" fmla="*/ 817504 w 4087521"/>
                <a:gd name="connsiteY5" fmla="*/ 817504 h 1635008"/>
                <a:gd name="connsiteX6" fmla="*/ 0 w 4087521"/>
                <a:gd name="connsiteY6" fmla="*/ 0 h 163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7521" h="1635008">
                  <a:moveTo>
                    <a:pt x="0" y="0"/>
                  </a:moveTo>
                  <a:lnTo>
                    <a:pt x="3270017" y="0"/>
                  </a:lnTo>
                  <a:lnTo>
                    <a:pt x="4087521" y="817504"/>
                  </a:lnTo>
                  <a:lnTo>
                    <a:pt x="3270017" y="1635008"/>
                  </a:lnTo>
                  <a:lnTo>
                    <a:pt x="0" y="1635008"/>
                  </a:lnTo>
                  <a:lnTo>
                    <a:pt x="817504" y="817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7514" tIns="26670" rIns="844174" bIns="2667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kern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페이지 레이아웃 배치 </a:t>
              </a:r>
              <a:endParaRPr lang="en-US" altLang="ko-KR" sz="2000" kern="12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6868960" y="931574"/>
              <a:ext cx="4087521" cy="1635008"/>
            </a:xfrm>
            <a:custGeom>
              <a:avLst/>
              <a:gdLst>
                <a:gd name="connsiteX0" fmla="*/ 0 w 4087521"/>
                <a:gd name="connsiteY0" fmla="*/ 0 h 1635008"/>
                <a:gd name="connsiteX1" fmla="*/ 3270017 w 4087521"/>
                <a:gd name="connsiteY1" fmla="*/ 0 h 1635008"/>
                <a:gd name="connsiteX2" fmla="*/ 4087521 w 4087521"/>
                <a:gd name="connsiteY2" fmla="*/ 817504 h 1635008"/>
                <a:gd name="connsiteX3" fmla="*/ 3270017 w 4087521"/>
                <a:gd name="connsiteY3" fmla="*/ 1635008 h 1635008"/>
                <a:gd name="connsiteX4" fmla="*/ 0 w 4087521"/>
                <a:gd name="connsiteY4" fmla="*/ 1635008 h 1635008"/>
                <a:gd name="connsiteX5" fmla="*/ 817504 w 4087521"/>
                <a:gd name="connsiteY5" fmla="*/ 817504 h 1635008"/>
                <a:gd name="connsiteX6" fmla="*/ 0 w 4087521"/>
                <a:gd name="connsiteY6" fmla="*/ 0 h 163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7521" h="1635008">
                  <a:moveTo>
                    <a:pt x="0" y="0"/>
                  </a:moveTo>
                  <a:lnTo>
                    <a:pt x="3270017" y="0"/>
                  </a:lnTo>
                  <a:lnTo>
                    <a:pt x="4087521" y="817504"/>
                  </a:lnTo>
                  <a:lnTo>
                    <a:pt x="3270017" y="1635008"/>
                  </a:lnTo>
                  <a:lnTo>
                    <a:pt x="0" y="1635008"/>
                  </a:lnTo>
                  <a:lnTo>
                    <a:pt x="817504" y="817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7517" tIns="33338" rIns="850842" bIns="33338" numCol="1" spcCol="1270" anchor="ctr" anchorCtr="0">
              <a:noAutofit/>
            </a:bodyPr>
            <a:lstStyle/>
            <a:p>
              <a:pPr lvl="0" algn="ctr" defTabSz="1111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000" kern="12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각 향수의 이미지에 맞는 상세페이지 제작하기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93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2209800" y="213043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endParaRPr dirty="0"/>
          </a:p>
        </p:txBody>
      </p:sp>
      <p:graphicFrame>
        <p:nvGraphicFramePr>
          <p:cNvPr id="86" name="Google Shape;86;p13"/>
          <p:cNvGraphicFramePr/>
          <p:nvPr>
            <p:extLst>
              <p:ext uri="{D42A27DB-BD31-4B8C-83A1-F6EECF244321}">
                <p14:modId xmlns:p14="http://schemas.microsoft.com/office/powerpoint/2010/main" val="3281158290"/>
              </p:ext>
            </p:extLst>
          </p:nvPr>
        </p:nvGraphicFramePr>
        <p:xfrm>
          <a:off x="1618735" y="826235"/>
          <a:ext cx="8954530" cy="55803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6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4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 dirty="0">
                          <a:solidFill>
                            <a:srgbClr val="FFFFFF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분 류</a:t>
                      </a:r>
                      <a:endParaRPr sz="1800" u="none" strike="noStrike" cap="none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7725" marR="67725" marT="33875" marB="3387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1" u="none" strike="noStrike" cap="none" dirty="0">
                          <a:solidFill>
                            <a:srgbClr val="FFFFFF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내  용</a:t>
                      </a:r>
                      <a:endParaRPr sz="1800" u="none" strike="noStrike" cap="none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7725" marR="67725" marT="33875" marB="3387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59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회사 브랜드명</a:t>
                      </a:r>
                      <a:endParaRPr sz="1500" u="none" strike="noStrike" cap="none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7725" marR="67725" marT="33875" marB="3387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u="none" strike="noStrike" cap="none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Merfume</a:t>
                      </a:r>
                      <a:endParaRPr lang="en-US" altLang="ko-KR" sz="1400" b="0" u="none" strike="noStrike" cap="none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7725" marR="67725" marT="33875" marB="3387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주요품목</a:t>
                      </a:r>
                      <a:endParaRPr sz="1500" u="none" strike="noStrike" cap="none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7725" marR="67725" marT="33875" marB="3387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향수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</a:t>
                      </a:r>
                      <a:r>
                        <a:rPr lang="ko-KR" altLang="en-US" sz="1400" b="0" u="none" strike="noStrike" cap="none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바디케어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400" b="0" u="none" strike="noStrike" cap="none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디퓨저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</a:t>
                      </a:r>
                      <a:r>
                        <a:rPr lang="ko-KR" altLang="en-US" sz="1400" b="0" u="none" strike="noStrike" cap="none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스킨케어</a:t>
                      </a:r>
                      <a:endParaRPr lang="ko-KR" altLang="en-US" sz="1400" b="0" u="none" strike="noStrike" cap="none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7725" marR="67725" marT="33875" marB="3387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4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제품특징</a:t>
                      </a:r>
                      <a:endParaRPr sz="1500" u="none" strike="noStrike" cap="none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7725" marR="67725" marT="33875" marB="3387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상품자체 </a:t>
                      </a: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</a:t>
                      </a:r>
                      <a:r>
                        <a:rPr lang="en-US" altLang="ko-KR" sz="1400" b="0" u="none" strike="noStrike" cap="none" baseline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ko-KR" altLang="en-US" sz="1400" b="0" u="none" strike="noStrike" cap="none" baseline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자극적이지 않고 편안한</a:t>
                      </a:r>
                      <a:r>
                        <a:rPr lang="en-US" altLang="ko-KR" sz="1400" b="0" u="none" strike="noStrike" cap="none" baseline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b="0" u="none" strike="noStrike" cap="none" baseline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자연스러운</a:t>
                      </a:r>
                      <a:r>
                        <a:rPr lang="en-US" altLang="ko-KR" sz="1400" b="0" u="none" strike="noStrike" cap="none" baseline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r>
                        <a:rPr lang="ko-KR" altLang="en-US" sz="1400" b="0" u="none" strike="noStrike" cap="none" baseline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느낌의 향수 </a:t>
                      </a:r>
                      <a:endParaRPr lang="ko-KR" altLang="en-US" sz="1400" b="0" u="none" strike="noStrike" cap="none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7725" marR="67725" marT="33875" marB="3387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8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코어</a:t>
                      </a:r>
                      <a:r>
                        <a:rPr lang="en-US" altLang="ko-KR" sz="1500" u="none" strike="noStrike" cap="none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500" u="none" strike="noStrike" cap="none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타깃</a:t>
                      </a:r>
                      <a:endParaRPr sz="1500" u="none" strike="noStrike" cap="none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7725" marR="67725" marT="33875" marB="3387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400" u="none" strike="noStrike" cap="none" baseline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향수에 이제 관심이 생긴 </a:t>
                      </a:r>
                      <a:r>
                        <a:rPr lang="en-US" altLang="ko-KR" sz="1400" u="none" strike="noStrike" cap="none" baseline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r>
                        <a:rPr lang="ko-KR" altLang="en-US" sz="1400" u="none" strike="noStrike" cap="none" baseline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 초반</a:t>
                      </a:r>
                      <a:endParaRPr lang="en-US" altLang="ko-KR" sz="1400" u="none" strike="noStrike" cap="none" baseline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400" u="none" strike="noStrike" cap="none" baseline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사회인이 되어 세련된 느낌을 주고 싶은 </a:t>
                      </a:r>
                      <a:r>
                        <a:rPr lang="en-US" altLang="ko-KR" sz="1400" u="none" strike="noStrike" cap="none" baseline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r>
                        <a:rPr lang="ko-KR" altLang="en-US" sz="1400" u="none" strike="noStrike" cap="none" baseline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 후반</a:t>
                      </a:r>
                      <a:r>
                        <a:rPr lang="en-US" altLang="ko-KR" sz="1400" u="none" strike="noStrike" cap="none" baseline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~30</a:t>
                      </a:r>
                      <a:r>
                        <a:rPr lang="ko-KR" altLang="en-US" sz="1400" u="none" strike="noStrike" cap="none" baseline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대</a:t>
                      </a:r>
                      <a:endParaRPr lang="en-US" altLang="ko-KR" sz="1400" u="none" strike="noStrike" cap="none" baseline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7725" marR="67725" marT="33875" marB="3387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18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타깃의 특징</a:t>
                      </a:r>
                      <a:endParaRPr sz="1500" u="none" strike="noStrike" cap="none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7725" marR="67725" marT="33875" marB="3387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연인에게 특별한 선물을 주고 싶을 때 </a:t>
                      </a:r>
                      <a:endParaRPr lang="en-US" altLang="ko-KR" sz="1400" u="none" strike="noStrike" cap="none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은은하고 자연스러운 느낌을 찾을 때 </a:t>
                      </a:r>
                      <a:endParaRPr lang="en-US" altLang="ko-KR" sz="1400" u="none" strike="noStrike" cap="none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공간의 분위기를 바꾸고 싶을 때  </a:t>
                      </a:r>
                      <a:endParaRPr lang="en-US" altLang="ko-KR" sz="1400" u="none" strike="noStrike" cap="none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67725" marR="67725" marT="33875" marB="3387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1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구매상황</a:t>
                      </a:r>
                      <a:endParaRPr sz="1500" u="none" strike="noStrike" cap="none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7725" marR="67725" marT="33875" marB="3387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사용자의 분위기를 향수로 자연스럽게 바꾸고 싶어함 </a:t>
                      </a:r>
                      <a:endParaRPr lang="en-US" altLang="ko-KR" sz="1400" u="none" strike="noStrike" cap="none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공간의 분위기를 계절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장소에 맞게 바꾸고 싶어함 </a:t>
                      </a:r>
                      <a:endParaRPr lang="en-US" altLang="ko-KR" sz="1400" u="none" strike="noStrike" cap="none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특별한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인상 깊은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선물을 주고 싶을 때 </a:t>
                      </a:r>
                      <a:endParaRPr lang="en-US" altLang="ko-KR" sz="1400" u="none" strike="noStrike" cap="none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67725" marR="67725" marT="33875" marB="3387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89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시기</a:t>
                      </a:r>
                      <a:endParaRPr sz="1500" u="none" strike="noStrike" cap="none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7725" marR="67725" marT="33875" marB="3387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사계절 내내 </a:t>
                      </a:r>
                      <a:endParaRPr lang="en-US" altLang="ko-KR" sz="1400" u="none" strike="noStrike" cap="none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7725" marR="67725" marT="33875" marB="3387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15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이미지 계획</a:t>
                      </a:r>
                      <a:endParaRPr sz="1500" u="none" strike="noStrike" cap="none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7725" marR="67725" marT="33875" marB="3387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400" u="none" strike="noStrike" cap="none" baseline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자연스럽고 은은하다 </a:t>
                      </a:r>
                      <a:endParaRPr lang="en-US" altLang="ko-KR" sz="1400" u="none" strike="noStrike" cap="none" baseline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400" u="none" strike="noStrike" cap="none" baseline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세련됨 </a:t>
                      </a:r>
                      <a:endParaRPr lang="en-US" altLang="ko-KR" sz="1400" u="none" strike="noStrike" cap="none" baseline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400" u="none" strike="noStrike" cap="none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메인컬러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– 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연 베이지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짙은 남색 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낙엽색 </a:t>
                      </a:r>
                      <a:endParaRPr lang="en-US" altLang="ko-KR" sz="1400" u="none" strike="noStrike" cap="none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은은한 분위기의 브랜드이미지와 어울리는 가을의 밀밭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낙엽색에서 색을 따왔고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400" u="none" strike="noStrike" cap="none" baseline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400" u="none" strike="noStrike" cap="none" baseline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둘의 색을 눈에 들어오게 하기 위해</a:t>
                      </a:r>
                      <a:r>
                        <a:rPr lang="en-US" altLang="ko-KR" sz="1400" u="none" strike="noStrike" cap="none" baseline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400" u="none" strike="noStrike" cap="none" baseline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그리고 세련된 느낌을 주기 위해서 짙은 남색을 정했다</a:t>
                      </a:r>
                      <a:r>
                        <a:rPr lang="en-US" altLang="ko-KR" sz="1400" u="none" strike="noStrike" cap="none" baseline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Arial"/>
                          <a:sym typeface="Arial"/>
                        </a:rPr>
                        <a:t>.</a:t>
                      </a:r>
                      <a:endParaRPr lang="en-US" altLang="ko-KR" sz="1400" u="none" strike="noStrike" cap="none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67725" marR="67725" marT="33875" marB="3387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7" name="Google Shape;87;p13"/>
          <p:cNvSpPr txBox="1"/>
          <p:nvPr/>
        </p:nvSpPr>
        <p:spPr>
          <a:xfrm>
            <a:off x="1618735" y="-63803"/>
            <a:ext cx="8954529" cy="8900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ko-KR" altLang="en-US" sz="40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기획서</a:t>
            </a:r>
            <a:endParaRPr sz="4000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8998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12192000" cy="37585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24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기획의도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447676" y="1200150"/>
            <a:ext cx="10744200" cy="4867276"/>
          </a:xfrm>
        </p:spPr>
        <p:txBody>
          <a:bodyPr/>
          <a:lstStyle/>
          <a:p>
            <a:r>
              <a:rPr lang="ko-KR" altLang="en-US" dirty="0"/>
              <a:t>제품 이미지</a:t>
            </a:r>
            <a:r>
              <a:rPr lang="en-US" altLang="ko-KR" dirty="0"/>
              <a:t>/ </a:t>
            </a:r>
            <a:r>
              <a:rPr lang="ko-KR" altLang="en-US" dirty="0"/>
              <a:t>배치가 매력적으로 보이게 </a:t>
            </a:r>
            <a:endParaRPr lang="en-US" altLang="ko-KR" dirty="0"/>
          </a:p>
          <a:p>
            <a:r>
              <a:rPr lang="ko-KR" altLang="en-US" dirty="0"/>
              <a:t>기존</a:t>
            </a:r>
            <a:r>
              <a:rPr lang="en-US" altLang="ko-KR" dirty="0"/>
              <a:t>/ </a:t>
            </a:r>
            <a:r>
              <a:rPr lang="ko-KR" altLang="en-US" dirty="0"/>
              <a:t>신규 고객이 봤을 때 브랜드의 특성을 느낄 수 있어야 함 </a:t>
            </a:r>
            <a:endParaRPr lang="en-US" altLang="ko-KR" dirty="0"/>
          </a:p>
          <a:p>
            <a:r>
              <a:rPr lang="ko-KR" altLang="en-US" dirty="0"/>
              <a:t>깔끔하고 눈에 들어오는 레이아웃으로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12192000" cy="37585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240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사이트 제작 시 신경 써야 할 부분 리스트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295275" y="923924"/>
            <a:ext cx="11534775" cy="5553075"/>
          </a:xfrm>
        </p:spPr>
        <p:txBody>
          <a:bodyPr/>
          <a:lstStyle/>
          <a:p>
            <a:r>
              <a:rPr lang="ko-KR" altLang="en-US" dirty="0"/>
              <a:t>제품 사진이 매력적으로 보이도록</a:t>
            </a:r>
            <a:endParaRPr lang="en-US" altLang="ko-KR" dirty="0"/>
          </a:p>
          <a:p>
            <a:r>
              <a:rPr lang="ko-KR" altLang="en-US" dirty="0"/>
              <a:t>메뉴를 잘 알아 볼 수 있도록 하기</a:t>
            </a:r>
            <a:endParaRPr lang="en-US" altLang="ko-KR" dirty="0"/>
          </a:p>
          <a:p>
            <a:r>
              <a:rPr lang="ko-KR" altLang="en-US" dirty="0"/>
              <a:t>사이트가 너무 단조롭게 보이지 않도록 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70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" y="-1"/>
            <a:ext cx="12191999" cy="646331"/>
          </a:xfrm>
          <a:prstGeom prst="rect">
            <a:avLst/>
          </a:prstGeom>
          <a:solidFill>
            <a:srgbClr val="ECE1CA"/>
          </a:solidFill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ko-KR" altLang="en-US" sz="36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정보구조 노출설계</a:t>
            </a:r>
            <a:r>
              <a:rPr lang="en-US" altLang="ko-KR" sz="36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</a:t>
            </a:r>
            <a:r>
              <a:rPr lang="ko-KR" altLang="en-US" sz="36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메인</a:t>
            </a:r>
            <a:endParaRPr lang="en-US" altLang="ko-KR" sz="36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26627" name="Picture 3" descr="D:\수업자료와 실습한것\UIUX수업\merfume\merfume.png"/>
          <p:cNvPicPr>
            <a:picLocks noChangeAspect="1" noChangeArrowheads="1"/>
          </p:cNvPicPr>
          <p:nvPr/>
        </p:nvPicPr>
        <p:blipFill>
          <a:blip r:embed="rId3" cstate="print"/>
          <a:srcRect t="4197" b="57333"/>
          <a:stretch>
            <a:fillRect/>
          </a:stretch>
        </p:blipFill>
        <p:spPr bwMode="auto">
          <a:xfrm>
            <a:off x="696000" y="2322288"/>
            <a:ext cx="10800000" cy="33237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4476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-1"/>
            <a:ext cx="12192000" cy="646331"/>
          </a:xfrm>
          <a:prstGeom prst="rect">
            <a:avLst/>
          </a:prstGeom>
          <a:solidFill>
            <a:srgbClr val="ECE1CA"/>
          </a:solidFill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ko-KR" altLang="en-US" sz="36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정보구조 노출설계</a:t>
            </a:r>
            <a:r>
              <a:rPr lang="en-US" altLang="ko-KR" sz="36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</a:t>
            </a:r>
            <a:r>
              <a:rPr lang="ko-KR" altLang="en-US" sz="36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</a:t>
            </a:r>
            <a:endParaRPr lang="en-US" altLang="ko-KR" sz="36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4" name="Picture 3" descr="D:\수업자료와 실습한것\UIUX수업\merfume\merfume.png"/>
          <p:cNvPicPr>
            <a:picLocks noChangeAspect="1" noChangeArrowheads="1"/>
          </p:cNvPicPr>
          <p:nvPr/>
        </p:nvPicPr>
        <p:blipFill>
          <a:blip r:embed="rId3" cstate="print"/>
          <a:srcRect t="62264" b="2962"/>
          <a:stretch>
            <a:fillRect/>
          </a:stretch>
        </p:blipFill>
        <p:spPr bwMode="auto">
          <a:xfrm>
            <a:off x="793555" y="2452914"/>
            <a:ext cx="10800000" cy="30044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4476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591991" y="2420888"/>
            <a:ext cx="7128792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3600" b="1" kern="0" dirty="0" err="1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merfume</a:t>
            </a:r>
            <a:r>
              <a:rPr lang="ko-KR" altLang="en-US" sz="36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화면설계서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43872" y="4005064"/>
            <a:ext cx="119135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2021-09-13</a:t>
            </a:r>
            <a:endParaRPr lang="ko-KR" altLang="en-US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6907" y="4005064"/>
            <a:ext cx="8146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Ver. 1.0</a:t>
            </a:r>
            <a:endParaRPr lang="ko-KR" altLang="en-US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2064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0" y="3933427"/>
            <a:ext cx="376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https://www.kenzoparfums.com/fr/fr/home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1460193"/>
            <a:ext cx="2521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https://www.jomalone.co.kr/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476672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참고 사이트</a:t>
            </a:r>
          </a:p>
        </p:txBody>
      </p:sp>
      <p:pic>
        <p:nvPicPr>
          <p:cNvPr id="8" name="Picture 1" descr="D:\수업자료와 실습한것\UIUX수업\merfume\참고사이트 캡쳐\jomalone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8867" y="1028701"/>
            <a:ext cx="3600000" cy="1759157"/>
          </a:xfrm>
          <a:prstGeom prst="rect">
            <a:avLst/>
          </a:prstGeom>
          <a:noFill/>
        </p:spPr>
      </p:pic>
      <p:pic>
        <p:nvPicPr>
          <p:cNvPr id="10" name="Picture 1" descr="D:\수업자료와 실습한것\UIUX수업\merfume\참고사이트 캡쳐\kenzo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9426" y="3771900"/>
            <a:ext cx="3600000" cy="201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8426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4242368" y="5143500"/>
            <a:ext cx="3707264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  <a:sym typeface="Malgun Gothic"/>
              </a:rPr>
              <a:t>https://www.marcjacobs.com/</a:t>
            </a:r>
          </a:p>
        </p:txBody>
      </p:sp>
      <p:sp>
        <p:nvSpPr>
          <p:cNvPr id="7" name="Google Shape;87;p13">
            <a:extLst>
              <a:ext uri="{FF2B5EF4-FFF2-40B4-BE49-F238E27FC236}">
                <a16:creationId xmlns:a16="http://schemas.microsoft.com/office/drawing/2014/main" id="{8A5F698C-61BA-4816-9CFA-C31B65BED4D8}"/>
              </a:ext>
            </a:extLst>
          </p:cNvPr>
          <p:cNvSpPr txBox="1"/>
          <p:nvPr/>
        </p:nvSpPr>
        <p:spPr>
          <a:xfrm>
            <a:off x="2639568" y="5652742"/>
            <a:ext cx="6912864" cy="74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Malgun Gothic"/>
              </a:rPr>
              <a:t>글씨체가 사이트 분위기와 잘 어울리고 레이아웃이 깔끔하게 배치되어있음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Malgun Gothic"/>
              </a:rPr>
              <a:t>.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Malgun Gothic"/>
              </a:rPr>
              <a:t>강조하는 이미지 하나를 두어 시선이 집중된다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Malgun Gothic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Malgun Gothic"/>
              </a:rPr>
              <a:t>메뉴를 풀 사이즈로 나오게 해서 보기에 편리하다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Malgun Gothic"/>
            </a:endParaRPr>
          </a:p>
        </p:txBody>
      </p:sp>
      <p:pic>
        <p:nvPicPr>
          <p:cNvPr id="35841" name="Picture 1" descr="D:\수업자료와 실습한것\UIUX수업\merfume\참고사이트 캡쳐\markj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8988" y="388938"/>
            <a:ext cx="5534025" cy="43814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2996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825625" y="476672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사이트맵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 </a:t>
            </a:r>
            <a:r>
              <a:rPr lang="ko-KR" altLang="en-US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메인페이지</a:t>
            </a:r>
            <a:endParaRPr lang="ko-KR" altLang="en-US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5" name="Picture 3" descr="D:\수업자료와 실습한것\UIUX수업\merfume\merfume.png"/>
          <p:cNvPicPr>
            <a:picLocks noChangeAspect="1" noChangeArrowheads="1"/>
          </p:cNvPicPr>
          <p:nvPr/>
        </p:nvPicPr>
        <p:blipFill>
          <a:blip r:embed="rId2" cstate="print"/>
          <a:srcRect t="4197" b="57333"/>
          <a:stretch>
            <a:fillRect/>
          </a:stretch>
        </p:blipFill>
        <p:spPr bwMode="auto">
          <a:xfrm>
            <a:off x="696000" y="2322288"/>
            <a:ext cx="10800000" cy="33237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1936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825625" y="476672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사이트맵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 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서브페이지</a:t>
            </a:r>
          </a:p>
        </p:txBody>
      </p:sp>
      <p:pic>
        <p:nvPicPr>
          <p:cNvPr id="4" name="Picture 3" descr="D:\수업자료와 실습한것\UIUX수업\merfume\merfume.png"/>
          <p:cNvPicPr>
            <a:picLocks noChangeAspect="1" noChangeArrowheads="1"/>
          </p:cNvPicPr>
          <p:nvPr/>
        </p:nvPicPr>
        <p:blipFill>
          <a:blip r:embed="rId2" cstate="print"/>
          <a:srcRect t="62264" b="2962"/>
          <a:stretch>
            <a:fillRect/>
          </a:stretch>
        </p:blipFill>
        <p:spPr bwMode="auto">
          <a:xfrm>
            <a:off x="793555" y="2452914"/>
            <a:ext cx="10800000" cy="30044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1936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메인페이지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ko-KR" altLang="en-US" dirty="0"/>
              <a:t>사이트 요구사항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 입장 </a:t>
            </a:r>
            <a:endParaRPr lang="ko-KR" altLang="en-US" sz="1050" b="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00B050"/>
                </a:solidFill>
              </a:rPr>
              <a:t>가격을 볼 수 있게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ko-KR" altLang="en-US" sz="2000" dirty="0"/>
              <a:t>상품 사진이 깔끔하고 한눈에 들어올 수 있게 </a:t>
            </a:r>
            <a:endParaRPr lang="en-US" altLang="ko-KR" sz="2000" dirty="0"/>
          </a:p>
          <a:p>
            <a:r>
              <a:rPr lang="ko-KR" altLang="en-US" sz="2000" dirty="0">
                <a:solidFill>
                  <a:srgbClr val="00B050"/>
                </a:solidFill>
              </a:rPr>
              <a:t>상품 설명에 해당 향수나 바디제품에 들어가는 이미지들을 넣어 어느 정도 향을 예상 할 수 있게 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ko-KR" altLang="en-US" sz="2000" dirty="0"/>
              <a:t>구매 시 특별한 느낌이 들게 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ko-KR" altLang="en-US" dirty="0"/>
              <a:t>비즈니스 입장 </a:t>
            </a:r>
            <a:endParaRPr lang="ko-KR" altLang="en-US" sz="1050" b="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ko-KR" altLang="en-US" sz="2000" dirty="0"/>
              <a:t>주문가능 </a:t>
            </a:r>
            <a:r>
              <a:rPr lang="en-US" altLang="ko-KR" sz="2000" dirty="0"/>
              <a:t>= </a:t>
            </a:r>
            <a:r>
              <a:rPr lang="ko-KR" altLang="en-US" sz="2000" dirty="0"/>
              <a:t>결제가능</a:t>
            </a:r>
            <a:endParaRPr lang="en-US" altLang="ko-KR" sz="2000" dirty="0"/>
          </a:p>
          <a:p>
            <a:r>
              <a:rPr lang="ko-KR" altLang="en-US" sz="2000" dirty="0">
                <a:solidFill>
                  <a:srgbClr val="00B050"/>
                </a:solidFill>
              </a:rPr>
              <a:t>관리가 쉽게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ko-KR" altLang="en-US" sz="2000" dirty="0"/>
              <a:t>결제와 취소가 쉽게 </a:t>
            </a:r>
            <a:endParaRPr lang="en-US" altLang="ko-KR" sz="2000" dirty="0"/>
          </a:p>
          <a:p>
            <a:r>
              <a:rPr lang="ko-KR" altLang="en-US" sz="2000" dirty="0">
                <a:solidFill>
                  <a:srgbClr val="00B050"/>
                </a:solidFill>
              </a:rPr>
              <a:t>향의 분위기를 예측 할 수 있게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ko-KR" altLang="en-US" sz="2000" dirty="0">
                <a:solidFill>
                  <a:srgbClr val="00B050"/>
                </a:solidFill>
              </a:rPr>
              <a:t>자연스러운 느낌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ko-KR" altLang="en-US" sz="2000" dirty="0">
                <a:solidFill>
                  <a:srgbClr val="00B050"/>
                </a:solidFill>
              </a:rPr>
              <a:t>선물 받는 사람이 특별하게 느껴지게 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ko-KR" altLang="en-US" sz="2000" dirty="0">
                <a:solidFill>
                  <a:srgbClr val="00B050"/>
                </a:solidFill>
              </a:rPr>
              <a:t>손님의 재방문이 가능하게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069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510076"/>
            <a:ext cx="9624392" cy="44404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FFFFFF">
                    <a:lumMod val="65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배너영역</a:t>
            </a:r>
            <a:endParaRPr lang="en-US" altLang="ko-KR" sz="1400" kern="0" dirty="0">
              <a:solidFill>
                <a:srgbClr val="FFFFFF">
                  <a:lumMod val="65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560266"/>
              </p:ext>
            </p:extLst>
          </p:nvPr>
        </p:nvGraphicFramePr>
        <p:xfrm>
          <a:off x="5584332" y="801897"/>
          <a:ext cx="4047352" cy="708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8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상품검색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로그인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관심상품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장바구니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220967" y="423714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MAIN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5-1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071795" y="1304061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 오버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서브메뉴 열림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84432" y="1350940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033606" y="801897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9995098" y="1885536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139114" y="1872485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아이콘 영역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각각의 아이콘 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모달창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활성화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067106" y="4053884"/>
            <a:ext cx="167225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로고클릭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메인 페이지 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서브메뉴가 크게 열리고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그 안의 소 제목 위에 사진첨부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마우스오버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 다운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 아웃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 업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984432" y="4053884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57417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682071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sp>
        <p:nvSpPr>
          <p:cNvPr id="94" name="타원 93"/>
          <p:cNvSpPr/>
          <p:nvPr/>
        </p:nvSpPr>
        <p:spPr>
          <a:xfrm>
            <a:off x="9984432" y="5346710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140564" y="5346710"/>
            <a:ext cx="1908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아이콘 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</a:t>
            </a: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해당아이콘에 맞는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모달창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활성화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8331041" y="4961711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9984432" y="2814163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286331"/>
              </p:ext>
            </p:extLst>
          </p:nvPr>
        </p:nvGraphicFramePr>
        <p:xfrm>
          <a:off x="0" y="801897"/>
          <a:ext cx="4047352" cy="708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8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쇼핑하기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선물하기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매장찾기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머퓸하우스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06" y="1101669"/>
            <a:ext cx="1272179" cy="202392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5854541" y="801897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39114" y="2773491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메인베너영역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28448" y="5870095"/>
            <a:ext cx="1908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메인베너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해당 페이지로 연결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984432" y="5878560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4556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6220967" y="423714"/>
            <a:ext cx="106150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1000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MAIN2 </a:t>
            </a:r>
            <a:r>
              <a:rPr lang="ko-KR" altLang="en-US" sz="1000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화면 </a:t>
            </a:r>
            <a:r>
              <a:rPr lang="en-US" altLang="ko-KR" sz="1000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5-2</a:t>
            </a:r>
            <a:endParaRPr lang="ko-KR" altLang="en-US" sz="1000" kern="0">
              <a:solidFill>
                <a:srgbClr val="000000"/>
              </a:solidFill>
              <a:latin typeface="나눔스퀘어_ac"/>
              <a:ea typeface="나눔스퀘어_ac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067106" y="1532111"/>
            <a:ext cx="99097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주력제품 소개란</a:t>
            </a:r>
            <a:endParaRPr lang="en-US" altLang="ko-KR" sz="1000" kern="0">
              <a:solidFill>
                <a:srgbClr val="000000"/>
              </a:solidFill>
              <a:latin typeface="나눔스퀘어_ac"/>
              <a:ea typeface="나눔스퀘어_ac"/>
              <a:cs typeface="Arial"/>
              <a:sym typeface="Arial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741985" y="912171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1200" b="1" kern="0">
                <a:solidFill>
                  <a:srgbClr val="FFFFFF"/>
                </a:solidFill>
                <a:latin typeface="나눔스퀘어_ac"/>
                <a:ea typeface="나눔스퀘어_ac"/>
                <a:sym typeface="Arial"/>
              </a:rPr>
              <a:t>1</a:t>
            </a:r>
            <a:endParaRPr lang="ko-KR" altLang="en-US" sz="1200" b="1" kern="0">
              <a:solidFill>
                <a:srgbClr val="FFFFFF"/>
              </a:solidFill>
              <a:latin typeface="나눔스퀘어_ac"/>
              <a:ea typeface="나눔스퀘어_ac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82472" y="1532111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900" b="1" kern="0">
                <a:solidFill>
                  <a:srgbClr val="FFFFFF"/>
                </a:solidFill>
                <a:latin typeface="나눔스퀘어_ac"/>
                <a:ea typeface="나눔스퀘어_ac"/>
                <a:sym typeface="Arial"/>
              </a:rPr>
              <a:t>1</a:t>
            </a:r>
            <a:endParaRPr lang="ko-KR" altLang="en-US" sz="900" b="1" kern="0">
              <a:solidFill>
                <a:srgbClr val="FFFFFF"/>
              </a:solidFill>
              <a:latin typeface="나눔스퀘어_ac"/>
              <a:ea typeface="나눔스퀘어_ac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7567" y="5445224"/>
            <a:ext cx="720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endParaRPr lang="ko-KR" altLang="en-US" sz="1400" kern="0">
              <a:solidFill>
                <a:srgbClr val="000000"/>
              </a:solidFill>
              <a:latin typeface="나눔스퀘어_ac"/>
              <a:ea typeface="나눔스퀘어_ac"/>
              <a:cs typeface="Arial"/>
              <a:sym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067105" y="4053884"/>
            <a:ext cx="189266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클릭</a:t>
            </a:r>
            <a:r>
              <a:rPr lang="en-US" altLang="ko-KR" sz="1000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-</a:t>
            </a:r>
            <a:r>
              <a:rPr lang="ko-KR" altLang="en-US" sz="1000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 해당 제품 페이지로 넘어감 </a:t>
            </a:r>
          </a:p>
          <a:p>
            <a:pPr marL="228600" indent="-228600"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마우스 오버 </a:t>
            </a:r>
            <a:r>
              <a:rPr lang="en-US" altLang="ko-KR" sz="1000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: </a:t>
            </a:r>
          </a:p>
          <a:p>
            <a:pPr marL="228600" indent="-228600"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이미지회전 하면서 바뀜 </a:t>
            </a:r>
            <a:endParaRPr lang="en-US" altLang="ko-KR" sz="1000" kern="0">
              <a:solidFill>
                <a:srgbClr val="000000"/>
              </a:solidFill>
              <a:latin typeface="나눔스퀘어_ac"/>
              <a:ea typeface="나눔스퀘어_ac"/>
              <a:cs typeface="Arial"/>
              <a:sym typeface="Arial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982472" y="4053884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900" b="1" kern="0">
                <a:solidFill>
                  <a:srgbClr val="FFFFFF"/>
                </a:solidFill>
                <a:latin typeface="나눔스퀘어_ac"/>
                <a:ea typeface="나눔스퀘어_ac"/>
                <a:sym typeface="Arial"/>
              </a:rPr>
              <a:t>1</a:t>
            </a:r>
            <a:endParaRPr lang="ko-KR" altLang="en-US" sz="900" b="1" kern="0">
              <a:solidFill>
                <a:srgbClr val="FFFFFF"/>
              </a:solidFill>
              <a:latin typeface="나눔스퀘어_ac"/>
              <a:ea typeface="나눔스퀘어_ac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28498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446566"/>
            <a:ext cx="9723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b="1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개발사항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153610" y="882785"/>
            <a:ext cx="2880000" cy="2821841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86" name="직사각형 85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Font typeface="Arial"/>
                <a:buNone/>
                <a:defRPr/>
              </a:pPr>
              <a:endParaRPr lang="ko-KR" altLang="en-US" sz="1400" kern="0">
                <a:solidFill>
                  <a:srgbClr val="FFFFFF"/>
                </a:solidFill>
                <a:latin typeface="나눔스퀘어_ac"/>
                <a:ea typeface="나눔스퀘어_ac"/>
                <a:sym typeface="Arial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3094136" y="3105668"/>
            <a:ext cx="1277689" cy="369984"/>
            <a:chOff x="4347120" y="3604027"/>
            <a:chExt cx="1277689" cy="369984"/>
          </a:xfrm>
        </p:grpSpPr>
        <p:sp>
          <p:nvSpPr>
            <p:cNvPr id="30" name="TextBox 29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/>
                <a:t>SHOP NOW</a:t>
              </a:r>
              <a:endParaRPr lang="ko-KR" altLang="en-US" sz="160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326732" y="2694718"/>
            <a:ext cx="25337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accent1"/>
                </a:solidFill>
              </a:rPr>
              <a:t>FLOWER BY MERFUME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159650" y="3799917"/>
            <a:ext cx="2880000" cy="2821841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35" name="직사각형 34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Font typeface="Arial"/>
                <a:buNone/>
                <a:defRPr/>
              </a:pPr>
              <a:endParaRPr lang="ko-KR" altLang="en-US" sz="1400" kern="0">
                <a:solidFill>
                  <a:srgbClr val="FFFFFF"/>
                </a:solidFill>
                <a:latin typeface="나눔스퀘어_ac"/>
                <a:ea typeface="나눔스퀘어_ac"/>
                <a:sym typeface="Arial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5145800" y="882785"/>
            <a:ext cx="2880000" cy="2821841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39" name="직사각형 38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Font typeface="Arial"/>
                <a:buNone/>
                <a:defRPr/>
              </a:pPr>
              <a:endParaRPr lang="ko-KR" altLang="en-US" sz="1400" kern="0">
                <a:solidFill>
                  <a:srgbClr val="FFFFFF"/>
                </a:solidFill>
                <a:latin typeface="나눔스퀘어_ac"/>
                <a:ea typeface="나눔스퀘어_ac"/>
                <a:sym typeface="Arial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5145800" y="3799917"/>
            <a:ext cx="2880000" cy="2821841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43" name="직사각형 42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Font typeface="Arial"/>
                <a:buNone/>
                <a:defRPr/>
              </a:pPr>
              <a:endParaRPr lang="ko-KR" altLang="en-US" sz="1400" kern="0">
                <a:solidFill>
                  <a:srgbClr val="FFFFFF"/>
                </a:solidFill>
                <a:latin typeface="나눔스퀘어_ac"/>
                <a:ea typeface="나눔스퀘어_ac"/>
                <a:sym typeface="Arial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3075008" y="6033934"/>
            <a:ext cx="1277689" cy="369984"/>
            <a:chOff x="4347120" y="3604027"/>
            <a:chExt cx="1277689" cy="369984"/>
          </a:xfrm>
        </p:grpSpPr>
        <p:sp>
          <p:nvSpPr>
            <p:cNvPr id="47" name="TextBox 46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/>
                <a:t>SHOP NOW</a:t>
              </a:r>
              <a:endParaRPr lang="ko-KR" altLang="en-US" sz="160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606899" y="5622984"/>
            <a:ext cx="1985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accent1"/>
                </a:solidFill>
              </a:rPr>
              <a:t>L’EAU MERFUME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6024008" y="6032758"/>
            <a:ext cx="1277689" cy="369984"/>
            <a:chOff x="4347120" y="3604027"/>
            <a:chExt cx="1277689" cy="369984"/>
          </a:xfrm>
        </p:grpSpPr>
        <p:sp>
          <p:nvSpPr>
            <p:cNvPr id="51" name="TextBox 50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/>
                <a:t>SHOP NOW</a:t>
              </a:r>
              <a:endParaRPr lang="ko-KR" altLang="en-US" sz="160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500320" y="5621808"/>
            <a:ext cx="21709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accent1"/>
                </a:solidFill>
              </a:rPr>
              <a:t>MERFUME WORLD 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064511" y="3116802"/>
            <a:ext cx="1277689" cy="369984"/>
            <a:chOff x="4347120" y="3604027"/>
            <a:chExt cx="1277689" cy="369984"/>
          </a:xfrm>
        </p:grpSpPr>
        <p:sp>
          <p:nvSpPr>
            <p:cNvPr id="55" name="TextBox 54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/>
                <a:t>SHOP NOW</a:t>
              </a:r>
              <a:endParaRPr lang="ko-KR" altLang="en-US" sz="160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469152" y="2705852"/>
            <a:ext cx="22332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accent1"/>
                </a:solidFill>
              </a:rPr>
              <a:t>MERFUME HOMME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6220967" y="423714"/>
            <a:ext cx="98456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1000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MAIN </a:t>
            </a:r>
            <a:r>
              <a:rPr lang="ko-KR" altLang="en-US" sz="1000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화면 </a:t>
            </a:r>
            <a:r>
              <a:rPr lang="en-US" altLang="ko-KR" sz="1000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5-3</a:t>
            </a:r>
            <a:endParaRPr lang="ko-KR" altLang="en-US" sz="1000" kern="0">
              <a:solidFill>
                <a:srgbClr val="000000"/>
              </a:solidFill>
              <a:latin typeface="나눔스퀘어_ac"/>
              <a:ea typeface="나눔스퀘어_ac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067106" y="1532111"/>
            <a:ext cx="62228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1000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Gif </a:t>
            </a:r>
            <a:r>
              <a:rPr lang="ko-KR" altLang="en-US" sz="1000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배너</a:t>
            </a:r>
            <a:endParaRPr lang="en-US" altLang="ko-KR" sz="1000" kern="0">
              <a:solidFill>
                <a:srgbClr val="000000"/>
              </a:solidFill>
              <a:latin typeface="나눔스퀘어_ac"/>
              <a:ea typeface="나눔스퀘어_ac"/>
              <a:cs typeface="Arial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56926" y="1532111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900" b="1" kern="0">
                <a:solidFill>
                  <a:srgbClr val="FFFFFF"/>
                </a:solidFill>
                <a:latin typeface="나눔스퀘어_ac"/>
                <a:ea typeface="나눔스퀘어_ac"/>
                <a:sym typeface="Arial"/>
              </a:rPr>
              <a:t>1</a:t>
            </a:r>
            <a:endParaRPr lang="ko-KR" altLang="en-US" sz="900" b="1" kern="0">
              <a:solidFill>
                <a:srgbClr val="FFFFFF"/>
              </a:solidFill>
              <a:latin typeface="나눔스퀘어_ac"/>
              <a:ea typeface="나눔스퀘어_ac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7567" y="5445224"/>
            <a:ext cx="720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endParaRPr lang="ko-KR" altLang="en-US" sz="1400" kern="0">
              <a:solidFill>
                <a:srgbClr val="000000"/>
              </a:solidFill>
              <a:latin typeface="나눔스퀘어_ac"/>
              <a:ea typeface="나눔스퀘어_ac"/>
              <a:cs typeface="Arial"/>
              <a:sym typeface="Arial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9956926" y="3710352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900" b="1" kern="0">
                <a:solidFill>
                  <a:srgbClr val="FFFFFF"/>
                </a:solidFill>
                <a:latin typeface="나눔스퀘어_ac"/>
                <a:ea typeface="나눔스퀘어_ac"/>
                <a:sym typeface="Arial"/>
              </a:rPr>
              <a:t>1</a:t>
            </a:r>
            <a:endParaRPr lang="ko-KR" altLang="en-US" sz="900" b="1" kern="0">
              <a:solidFill>
                <a:srgbClr val="FFFFFF"/>
              </a:solidFill>
              <a:latin typeface="나눔스퀘어_ac"/>
              <a:ea typeface="나눔스퀘어_ac"/>
              <a:sym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22925" y="3676526"/>
            <a:ext cx="21833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1000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.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28498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446566"/>
            <a:ext cx="9723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b="1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개발사항</a:t>
            </a:r>
          </a:p>
        </p:txBody>
      </p:sp>
      <p:sp>
        <p:nvSpPr>
          <p:cNvPr id="94" name="타원 93"/>
          <p:cNvSpPr/>
          <p:nvPr/>
        </p:nvSpPr>
        <p:spPr>
          <a:xfrm>
            <a:off x="9956926" y="4197425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900" b="1" kern="0">
                <a:solidFill>
                  <a:srgbClr val="FFFFFF"/>
                </a:solidFill>
                <a:latin typeface="나눔스퀘어_ac"/>
                <a:ea typeface="나눔스퀘어_ac"/>
                <a:sym typeface="Arial"/>
              </a:rPr>
              <a:t>2</a:t>
            </a:r>
            <a:endParaRPr lang="ko-KR" altLang="en-US" sz="900" b="1" kern="0">
              <a:solidFill>
                <a:srgbClr val="FFFFFF"/>
              </a:solidFill>
              <a:latin typeface="나눔스퀘어_ac"/>
              <a:ea typeface="나눔스퀘어_ac"/>
              <a:sym typeface="Arial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136929" y="4108836"/>
            <a:ext cx="174712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클릭</a:t>
            </a:r>
            <a:r>
              <a:rPr lang="en-US" altLang="ko-KR" sz="1000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:</a:t>
            </a:r>
            <a:r>
              <a:rPr lang="ko-KR" altLang="en-US" sz="1000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 </a:t>
            </a:r>
          </a:p>
          <a:p>
            <a:pPr marL="228600" indent="-228600"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해당상품 페이지로 이동</a:t>
            </a:r>
          </a:p>
          <a:p>
            <a:pPr marL="228600" indent="-228600"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이미지 마우스 오버 </a:t>
            </a:r>
            <a:r>
              <a:rPr lang="en-US" altLang="ko-KR" sz="1000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: </a:t>
            </a:r>
            <a:r>
              <a:rPr lang="ko-KR" altLang="en-US" sz="1000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반투명 검은색화면 덧씌우고 상품명 출력</a:t>
            </a:r>
            <a:endParaRPr lang="en-US" altLang="ko-KR" sz="1000" kern="0">
              <a:solidFill>
                <a:srgbClr val="000000"/>
              </a:solidFill>
              <a:latin typeface="나눔스퀘어_ac"/>
              <a:ea typeface="나눔스퀘어_ac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956926" y="1970329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900" b="1" kern="0">
                <a:solidFill>
                  <a:srgbClr val="FFFFFF"/>
                </a:solidFill>
                <a:latin typeface="나눔스퀘어_ac"/>
                <a:ea typeface="나눔스퀘어_ac"/>
                <a:sym typeface="Arial"/>
              </a:rPr>
              <a:t>2</a:t>
            </a:r>
            <a:endParaRPr lang="ko-KR" altLang="en-US" sz="900" b="1" kern="0">
              <a:solidFill>
                <a:srgbClr val="FFFFFF"/>
              </a:solidFill>
              <a:latin typeface="나눔스퀘어_ac"/>
              <a:ea typeface="나눔스퀘어_ac"/>
              <a:sym typeface="Arial"/>
            </a:endParaRPr>
          </a:p>
        </p:txBody>
      </p:sp>
      <p:grpSp>
        <p:nvGrpSpPr>
          <p:cNvPr id="2" name="그룹 14"/>
          <p:cNvGrpSpPr/>
          <p:nvPr/>
        </p:nvGrpSpPr>
        <p:grpSpPr>
          <a:xfrm>
            <a:off x="0" y="823564"/>
            <a:ext cx="9630000" cy="2563200"/>
            <a:chOff x="407368" y="4437112"/>
            <a:chExt cx="1800199" cy="1800199"/>
          </a:xfrm>
        </p:grpSpPr>
        <p:sp>
          <p:nvSpPr>
            <p:cNvPr id="5" name="직사각형 4"/>
            <p:cNvSpPr/>
            <p:nvPr/>
          </p:nvSpPr>
          <p:spPr>
            <a:xfrm>
              <a:off x="407368" y="4437112"/>
              <a:ext cx="1800199" cy="1800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Font typeface="Arial"/>
                <a:buNone/>
                <a:defRPr/>
              </a:pPr>
              <a:endParaRPr lang="ko-KR" altLang="en-US" sz="1400" kern="0">
                <a:solidFill>
                  <a:srgbClr val="FFFFFF">
                    <a:lumMod val="65000"/>
                  </a:srgbClr>
                </a:solidFill>
                <a:latin typeface="나눔스퀘어_ac"/>
                <a:ea typeface="나눔스퀘어_ac"/>
                <a:sym typeface="Arial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 flipH="1">
              <a:off x="407368" y="4437112"/>
              <a:ext cx="1800199" cy="18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07368" y="4437112"/>
              <a:ext cx="1800199" cy="18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타원 39"/>
          <p:cNvSpPr/>
          <p:nvPr/>
        </p:nvSpPr>
        <p:spPr>
          <a:xfrm>
            <a:off x="0" y="3663843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1200" b="1" kern="0">
                <a:solidFill>
                  <a:srgbClr val="FFFFFF"/>
                </a:solidFill>
                <a:latin typeface="나눔스퀘어_ac"/>
                <a:ea typeface="나눔스퀘어_ac"/>
                <a:sym typeface="Arial"/>
              </a:rPr>
              <a:t>2</a:t>
            </a:r>
            <a:endParaRPr lang="ko-KR" altLang="en-US" sz="1200" b="1" kern="0">
              <a:solidFill>
                <a:srgbClr val="FFFFFF"/>
              </a:solidFill>
              <a:latin typeface="나눔스퀘어_ac"/>
              <a:ea typeface="나눔스퀘어_ac"/>
              <a:sym typeface="Arial"/>
            </a:endParaRPr>
          </a:p>
        </p:txBody>
      </p:sp>
      <p:grpSp>
        <p:nvGrpSpPr>
          <p:cNvPr id="41" name="그룹 14"/>
          <p:cNvGrpSpPr/>
          <p:nvPr/>
        </p:nvGrpSpPr>
        <p:grpSpPr>
          <a:xfrm>
            <a:off x="464457" y="4136678"/>
            <a:ext cx="1669143" cy="2087129"/>
            <a:chOff x="407368" y="4437112"/>
            <a:chExt cx="1800199" cy="1800199"/>
          </a:xfrm>
        </p:grpSpPr>
        <p:sp>
          <p:nvSpPr>
            <p:cNvPr id="42" name="직사각형 41"/>
            <p:cNvSpPr/>
            <p:nvPr/>
          </p:nvSpPr>
          <p:spPr>
            <a:xfrm>
              <a:off x="407368" y="4437112"/>
              <a:ext cx="1800199" cy="1800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Font typeface="Arial"/>
                <a:buNone/>
                <a:defRPr/>
              </a:pPr>
              <a:endParaRPr lang="ko-KR" altLang="en-US" sz="1400" kern="0">
                <a:solidFill>
                  <a:srgbClr val="FFFFFF">
                    <a:lumMod val="65000"/>
                  </a:srgbClr>
                </a:solidFill>
                <a:latin typeface="나눔스퀘어_ac"/>
                <a:ea typeface="나눔스퀘어_ac"/>
                <a:sym typeface="Arial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 flipH="1">
              <a:off x="407368" y="4437112"/>
              <a:ext cx="1800199" cy="18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407368" y="4437112"/>
              <a:ext cx="1800199" cy="18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14"/>
          <p:cNvGrpSpPr/>
          <p:nvPr/>
        </p:nvGrpSpPr>
        <p:grpSpPr>
          <a:xfrm>
            <a:off x="2825447" y="4136678"/>
            <a:ext cx="1669143" cy="2087129"/>
            <a:chOff x="407368" y="4437112"/>
            <a:chExt cx="1800199" cy="1800199"/>
          </a:xfrm>
        </p:grpSpPr>
        <p:sp>
          <p:nvSpPr>
            <p:cNvPr id="46" name="직사각형 45"/>
            <p:cNvSpPr/>
            <p:nvPr/>
          </p:nvSpPr>
          <p:spPr>
            <a:xfrm>
              <a:off x="407368" y="4437112"/>
              <a:ext cx="1800199" cy="1800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Font typeface="Arial"/>
                <a:buNone/>
                <a:defRPr/>
              </a:pPr>
              <a:endParaRPr lang="ko-KR" altLang="en-US" sz="1400" kern="0">
                <a:solidFill>
                  <a:srgbClr val="FFFFFF">
                    <a:lumMod val="65000"/>
                  </a:srgbClr>
                </a:solidFill>
                <a:latin typeface="나눔스퀘어_ac"/>
                <a:ea typeface="나눔스퀘어_ac"/>
                <a:sym typeface="Arial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 flipH="1">
              <a:off x="407368" y="4437112"/>
              <a:ext cx="1800199" cy="18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07368" y="4437112"/>
              <a:ext cx="1800199" cy="18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14"/>
          <p:cNvGrpSpPr/>
          <p:nvPr/>
        </p:nvGrpSpPr>
        <p:grpSpPr>
          <a:xfrm>
            <a:off x="5186437" y="4136678"/>
            <a:ext cx="1669143" cy="2087129"/>
            <a:chOff x="407368" y="4437112"/>
            <a:chExt cx="1800199" cy="1800199"/>
          </a:xfrm>
        </p:grpSpPr>
        <p:sp>
          <p:nvSpPr>
            <p:cNvPr id="52" name="직사각형 51"/>
            <p:cNvSpPr/>
            <p:nvPr/>
          </p:nvSpPr>
          <p:spPr>
            <a:xfrm>
              <a:off x="407368" y="4437112"/>
              <a:ext cx="1800199" cy="1800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Font typeface="Arial"/>
                <a:buNone/>
                <a:defRPr/>
              </a:pPr>
              <a:endParaRPr lang="ko-KR" altLang="en-US" sz="1400" kern="0">
                <a:solidFill>
                  <a:srgbClr val="FFFFFF">
                    <a:lumMod val="65000"/>
                  </a:srgbClr>
                </a:solidFill>
                <a:latin typeface="나눔스퀘어_ac"/>
                <a:ea typeface="나눔스퀘어_ac"/>
                <a:sym typeface="Arial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flipH="1">
              <a:off x="407368" y="4437112"/>
              <a:ext cx="1800199" cy="18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407368" y="4437112"/>
              <a:ext cx="1800199" cy="18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14"/>
          <p:cNvGrpSpPr/>
          <p:nvPr/>
        </p:nvGrpSpPr>
        <p:grpSpPr>
          <a:xfrm>
            <a:off x="7547427" y="4136678"/>
            <a:ext cx="1669143" cy="2087129"/>
            <a:chOff x="407368" y="4437112"/>
            <a:chExt cx="1800199" cy="1800199"/>
          </a:xfrm>
        </p:grpSpPr>
        <p:sp>
          <p:nvSpPr>
            <p:cNvPr id="56" name="직사각형 55"/>
            <p:cNvSpPr/>
            <p:nvPr/>
          </p:nvSpPr>
          <p:spPr>
            <a:xfrm>
              <a:off x="407368" y="4437112"/>
              <a:ext cx="1800199" cy="1800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Font typeface="Arial"/>
                <a:buNone/>
                <a:defRPr/>
              </a:pPr>
              <a:endParaRPr lang="ko-KR" altLang="en-US" sz="1400" kern="0">
                <a:solidFill>
                  <a:srgbClr val="FFFFFF">
                    <a:lumMod val="65000"/>
                  </a:srgbClr>
                </a:solidFill>
                <a:latin typeface="나눔스퀘어_ac"/>
                <a:ea typeface="나눔스퀘어_ac"/>
                <a:sym typeface="Arial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 flipH="1">
              <a:off x="407368" y="4437112"/>
              <a:ext cx="1800199" cy="18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407368" y="4437112"/>
              <a:ext cx="1800199" cy="18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377371" y="3585029"/>
            <a:ext cx="1785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나눔스퀘어_ac"/>
              </a:rPr>
              <a:t>베스트셀러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0400" y="6488668"/>
            <a:ext cx="12772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나눔스퀘어_ac"/>
              </a:rPr>
              <a:t>상품명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021390" y="6488668"/>
            <a:ext cx="12772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나눔스퀘어_ac"/>
              </a:rPr>
              <a:t>상품명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382380" y="6488668"/>
            <a:ext cx="12772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나눔스퀘어_ac"/>
              </a:rPr>
              <a:t>상품명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743370" y="6488668"/>
            <a:ext cx="12772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나눔스퀘어_ac"/>
              </a:rPr>
              <a:t>상품명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183219" y="1982054"/>
            <a:ext cx="12540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  <a:defRPr/>
            </a:pPr>
            <a:r>
              <a:rPr lang="ko-KR" altLang="en-US" sz="1000" kern="0">
                <a:solidFill>
                  <a:srgbClr val="000000"/>
                </a:solidFill>
                <a:latin typeface="나눔스퀘어_ac"/>
                <a:ea typeface="나눔스퀘어_ac"/>
                <a:cs typeface="Arial"/>
                <a:sym typeface="Arial"/>
              </a:rPr>
              <a:t>베스트셀러 영역</a:t>
            </a:r>
            <a:endParaRPr lang="en-US" altLang="ko-KR" sz="1000" kern="0">
              <a:solidFill>
                <a:srgbClr val="000000"/>
              </a:solidFill>
              <a:latin typeface="나눔스퀘어_ac"/>
              <a:ea typeface="나눔스퀘어_ac"/>
              <a:cs typeface="Arial"/>
              <a:sym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14775" y="2581275"/>
            <a:ext cx="3838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FOR A MORE BEAUTIFUL WORLD 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4359818" y="2968051"/>
            <a:ext cx="91036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0" y="862586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Clr>
                <a:srgbClr val="000000"/>
              </a:buClr>
              <a:buFont typeface="Arial"/>
              <a:buNone/>
              <a:defRPr/>
            </a:pPr>
            <a:r>
              <a:rPr lang="en-US" altLang="ko-KR" sz="1200" b="1" kern="0">
                <a:solidFill>
                  <a:srgbClr val="FFFFFF"/>
                </a:solidFill>
                <a:latin typeface="나눔스퀘어_ac"/>
                <a:ea typeface="나눔스퀘어_ac"/>
                <a:sym typeface="Arial"/>
              </a:rPr>
              <a:t>1</a:t>
            </a:r>
            <a:endParaRPr lang="ko-KR" altLang="en-US" sz="1200" b="1" kern="0">
              <a:solidFill>
                <a:srgbClr val="FFFFFF"/>
              </a:solidFill>
              <a:latin typeface="나눔스퀘어_ac"/>
              <a:ea typeface="나눔스퀘어_ac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6220967" y="42371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MAIN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5-4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067106" y="1532111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브랜드소개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,, 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소식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55048" y="746472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56926" y="1532111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7567" y="5445224"/>
            <a:ext cx="7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9956926" y="3710352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22925" y="3676526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브랜드스토리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,</a:t>
            </a: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소식 영역으로 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28498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446566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sp>
        <p:nvSpPr>
          <p:cNvPr id="94" name="타원 93"/>
          <p:cNvSpPr/>
          <p:nvPr/>
        </p:nvSpPr>
        <p:spPr>
          <a:xfrm>
            <a:off x="9956926" y="4197425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136929" y="4108836"/>
            <a:ext cx="174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해당 여성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남성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,</a:t>
            </a: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홈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프레그런스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카테고리로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956926" y="1970329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80672" y="1937405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카테고리 이미지 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여성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,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남성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홈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프레그런스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 </a:t>
            </a:r>
          </a:p>
        </p:txBody>
      </p:sp>
      <p:sp>
        <p:nvSpPr>
          <p:cNvPr id="62" name="타원 61"/>
          <p:cNvSpPr/>
          <p:nvPr/>
        </p:nvSpPr>
        <p:spPr>
          <a:xfrm>
            <a:off x="274210" y="2991197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</a:p>
        </p:txBody>
      </p:sp>
      <p:grpSp>
        <p:nvGrpSpPr>
          <p:cNvPr id="35" name="그룹 14"/>
          <p:cNvGrpSpPr/>
          <p:nvPr/>
        </p:nvGrpSpPr>
        <p:grpSpPr>
          <a:xfrm>
            <a:off x="561217" y="3294743"/>
            <a:ext cx="2559355" cy="3294742"/>
            <a:chOff x="407368" y="4437112"/>
            <a:chExt cx="1800199" cy="1800199"/>
          </a:xfrm>
        </p:grpSpPr>
        <p:sp>
          <p:nvSpPr>
            <p:cNvPr id="36" name="직사각형 35"/>
            <p:cNvSpPr/>
            <p:nvPr/>
          </p:nvSpPr>
          <p:spPr>
            <a:xfrm>
              <a:off x="407368" y="4437112"/>
              <a:ext cx="1800199" cy="1800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>
                    <a:lumMod val="65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07368" y="4437112"/>
              <a:ext cx="1800199" cy="18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407368" y="4437112"/>
              <a:ext cx="1800199" cy="18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14"/>
          <p:cNvGrpSpPr/>
          <p:nvPr/>
        </p:nvGrpSpPr>
        <p:grpSpPr>
          <a:xfrm>
            <a:off x="3681788" y="3294743"/>
            <a:ext cx="2559355" cy="3294742"/>
            <a:chOff x="407368" y="4437112"/>
            <a:chExt cx="1800199" cy="1800199"/>
          </a:xfrm>
        </p:grpSpPr>
        <p:sp>
          <p:nvSpPr>
            <p:cNvPr id="59" name="직사각형 58"/>
            <p:cNvSpPr/>
            <p:nvPr/>
          </p:nvSpPr>
          <p:spPr>
            <a:xfrm>
              <a:off x="407368" y="4437112"/>
              <a:ext cx="1800199" cy="1800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>
                    <a:lumMod val="65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 flipH="1">
              <a:off x="407368" y="4437112"/>
              <a:ext cx="1800199" cy="18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407368" y="4437112"/>
              <a:ext cx="1800199" cy="18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14"/>
          <p:cNvGrpSpPr/>
          <p:nvPr/>
        </p:nvGrpSpPr>
        <p:grpSpPr>
          <a:xfrm>
            <a:off x="6802358" y="3294743"/>
            <a:ext cx="2559355" cy="3294742"/>
            <a:chOff x="407368" y="4437112"/>
            <a:chExt cx="1800199" cy="1800199"/>
          </a:xfrm>
        </p:grpSpPr>
        <p:sp>
          <p:nvSpPr>
            <p:cNvPr id="64" name="직사각형 63"/>
            <p:cNvSpPr/>
            <p:nvPr/>
          </p:nvSpPr>
          <p:spPr>
            <a:xfrm>
              <a:off x="407368" y="4437112"/>
              <a:ext cx="1800199" cy="1800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>
                    <a:lumMod val="65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>
            <a:xfrm flipH="1">
              <a:off x="407368" y="4437112"/>
              <a:ext cx="1800199" cy="18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407368" y="4437112"/>
              <a:ext cx="1800199" cy="18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561217" y="972565"/>
            <a:ext cx="6362096" cy="2017380"/>
            <a:chOff x="561217" y="972565"/>
            <a:chExt cx="6362096" cy="2017380"/>
          </a:xfrm>
        </p:grpSpPr>
        <p:grpSp>
          <p:nvGrpSpPr>
            <p:cNvPr id="30" name="그룹 14"/>
            <p:cNvGrpSpPr/>
            <p:nvPr/>
          </p:nvGrpSpPr>
          <p:grpSpPr>
            <a:xfrm>
              <a:off x="561217" y="972565"/>
              <a:ext cx="6362096" cy="2017380"/>
              <a:chOff x="407368" y="4437112"/>
              <a:chExt cx="1800199" cy="1800199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407368" y="4437112"/>
                <a:ext cx="1800199" cy="18001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ko-KR" altLang="en-US" sz="1400" kern="0" dirty="0">
                  <a:solidFill>
                    <a:srgbClr val="FFFFFF">
                      <a:lumMod val="65000"/>
                    </a:srgb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 flipH="1">
                <a:off x="407368" y="4437112"/>
                <a:ext cx="1800199" cy="1800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407368" y="4437112"/>
                <a:ext cx="1800199" cy="1800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2678408" y="1770274"/>
              <a:ext cx="2127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MERFUME STORES</a:t>
              </a:r>
              <a:endParaRPr lang="ko-KR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165217" y="972565"/>
            <a:ext cx="2196496" cy="2016000"/>
            <a:chOff x="7165217" y="972565"/>
            <a:chExt cx="2196496" cy="2016000"/>
          </a:xfrm>
        </p:grpSpPr>
        <p:grpSp>
          <p:nvGrpSpPr>
            <p:cNvPr id="25" name="그룹 14"/>
            <p:cNvGrpSpPr/>
            <p:nvPr/>
          </p:nvGrpSpPr>
          <p:grpSpPr>
            <a:xfrm>
              <a:off x="7165217" y="972565"/>
              <a:ext cx="2196496" cy="2016000"/>
              <a:chOff x="407368" y="4437112"/>
              <a:chExt cx="1800199" cy="1800199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407368" y="4437112"/>
                <a:ext cx="1800199" cy="18001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ko-KR" altLang="en-US" sz="1400" kern="0" dirty="0">
                  <a:solidFill>
                    <a:srgbClr val="FFFFFF">
                      <a:lumMod val="65000"/>
                    </a:srgb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 flipH="1">
                <a:off x="407368" y="4437112"/>
                <a:ext cx="1800199" cy="1800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407368" y="4437112"/>
                <a:ext cx="1800199" cy="1800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7518526" y="1668576"/>
              <a:ext cx="15371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/>
                  </a:solidFill>
                </a:rPr>
                <a:t>MERFUME </a:t>
              </a:r>
            </a:p>
            <a:p>
              <a:pPr algn="ctr"/>
              <a:r>
                <a:rPr lang="en-US" altLang="ko-KR" sz="2000" dirty="0">
                  <a:solidFill>
                    <a:schemeClr val="accent1"/>
                  </a:solidFill>
                </a:rPr>
                <a:t>Happenings</a:t>
              </a:r>
              <a:endParaRPr lang="ko-KR" altLang="en-US" sz="2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85134" y="4708867"/>
            <a:ext cx="1911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/>
                </a:solidFill>
              </a:rPr>
              <a:t> MEN’S FRAGRANCE 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05705" y="4708867"/>
            <a:ext cx="1911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/>
                </a:solidFill>
              </a:rPr>
              <a:t> WOMEN’S FRAGRANCE 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26275" y="4702755"/>
            <a:ext cx="1911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/>
                </a:solidFill>
              </a:rPr>
              <a:t> MERFY</a:t>
            </a:r>
          </a:p>
          <a:p>
            <a:pPr algn="ctr"/>
            <a:r>
              <a:rPr lang="en-US" altLang="ko-KR" sz="2000" dirty="0">
                <a:solidFill>
                  <a:schemeClr val="accent1"/>
                </a:solidFill>
              </a:rPr>
              <a:t>SKINCARE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924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715522"/>
            <a:ext cx="9624392" cy="42773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altLang="ko-KR" sz="1400" kern="0" dirty="0">
              <a:solidFill>
                <a:srgbClr val="FFFFFF">
                  <a:lumMod val="65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20967" y="42371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MAIN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5-5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24219" y="895761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56926" y="1532111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9956926" y="2408548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104216" y="23423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회사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SNS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버튼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7567" y="5445224"/>
            <a:ext cx="7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9956926" y="3710352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22925" y="3676526"/>
            <a:ext cx="19463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링크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고객센터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–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온라인 고객센터 페이지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매장안내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–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매장안내 페이지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약관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–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약관 안내 페이지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About us-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브랜드가 내역 페이지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 오버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가느다란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선이나옴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28498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446566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sp>
        <p:nvSpPr>
          <p:cNvPr id="94" name="타원 93"/>
          <p:cNvSpPr/>
          <p:nvPr/>
        </p:nvSpPr>
        <p:spPr>
          <a:xfrm>
            <a:off x="9956926" y="4782376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136929" y="4693787"/>
            <a:ext cx="17471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뉴스레터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이메일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입력시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광고 메일 수신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956926" y="1970329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80672" y="1937405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메일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입력창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4093276"/>
            <a:ext cx="9624392" cy="10953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>
                  <a:lumMod val="65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88708" y="4532272"/>
            <a:ext cx="1181370" cy="342005"/>
            <a:chOff x="6860480" y="4096843"/>
            <a:chExt cx="1181370" cy="34200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0480" y="4103191"/>
              <a:ext cx="332484" cy="33248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8576" y="4097535"/>
              <a:ext cx="341313" cy="34131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5501" y="4096843"/>
              <a:ext cx="336349" cy="336349"/>
            </a:xfrm>
            <a:prstGeom prst="rect">
              <a:avLst/>
            </a:prstGeom>
          </p:spPr>
        </p:pic>
      </p:grpSp>
      <p:sp>
        <p:nvSpPr>
          <p:cNvPr id="35" name="타원 34"/>
          <p:cNvSpPr/>
          <p:nvPr/>
        </p:nvSpPr>
        <p:spPr>
          <a:xfrm>
            <a:off x="0" y="4384997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</a:p>
        </p:txBody>
      </p:sp>
      <p:sp>
        <p:nvSpPr>
          <p:cNvPr id="39" name="타원 38"/>
          <p:cNvSpPr/>
          <p:nvPr/>
        </p:nvSpPr>
        <p:spPr>
          <a:xfrm>
            <a:off x="9961212" y="5300037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84758" y="5245169"/>
            <a:ext cx="1747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SNS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사이트이동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4219" y="5753001"/>
            <a:ext cx="6299628" cy="3505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None/>
            </a:pPr>
            <a:r>
              <a:rPr lang="ko-KR" altLang="en-US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상호</a:t>
            </a:r>
            <a:r>
              <a:rPr lang="en-US" altLang="ko-KR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: </a:t>
            </a:r>
            <a:r>
              <a:rPr lang="en-US" altLang="ko-KR" sz="12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merfume</a:t>
            </a:r>
            <a:r>
              <a:rPr lang="ko-KR" altLang="en-US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endParaRPr lang="en-US" altLang="ko-KR" sz="12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None/>
            </a:pPr>
            <a:r>
              <a:rPr lang="ko-KR" altLang="en-US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대표이사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: </a:t>
            </a:r>
            <a:r>
              <a:rPr lang="ko-KR" altLang="en-US" sz="12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정지안</a:t>
            </a:r>
            <a:r>
              <a:rPr lang="ko-KR" altLang="en-US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endParaRPr lang="en-US" altLang="ko-KR" sz="12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None/>
            </a:pPr>
            <a:r>
              <a:rPr lang="ko-KR" altLang="ko-KR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noto"/>
                <a:sym typeface="Arial"/>
              </a:rPr>
              <a:t>개인정보처리방침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None/>
            </a:pPr>
            <a:r>
              <a:rPr lang="ko-KR" altLang="ko-KR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noto"/>
                <a:sym typeface="Arial"/>
              </a:rPr>
              <a:t>이용약관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None/>
            </a:pPr>
            <a:r>
              <a:rPr lang="ko-KR" altLang="ko-KR" sz="12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noto"/>
                <a:sym typeface="Arial"/>
              </a:rPr>
              <a:t>이메일무단수집거부</a:t>
            </a:r>
            <a:r>
              <a:rPr lang="ko-KR" altLang="ko-KR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noto"/>
                <a:sym typeface="Arial"/>
              </a:rPr>
              <a:t>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None/>
            </a:pPr>
            <a:r>
              <a:rPr lang="ko-KR" altLang="ko-KR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noto"/>
                <a:sym typeface="Arial"/>
              </a:rPr>
              <a:t>제휴문의</a:t>
            </a:r>
            <a:r>
              <a:rPr lang="en-US" altLang="ko-KR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noto"/>
                <a:sym typeface="Arial"/>
              </a:rPr>
              <a:t> </a:t>
            </a:r>
            <a:r>
              <a:rPr lang="ko-KR" altLang="ko-KR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noto"/>
                <a:sym typeface="Arial"/>
              </a:rPr>
              <a:t>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None/>
            </a:pPr>
            <a:r>
              <a:rPr lang="ko-KR" altLang="ko-KR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noto"/>
                <a:sym typeface="Arial"/>
              </a:rPr>
              <a:t>창업문의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None/>
            </a:pPr>
            <a:r>
              <a:rPr lang="ko-KR" altLang="ko-KR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noto"/>
                <a:sym typeface="Arial"/>
              </a:rPr>
              <a:t>본사: 서울시 노원구 동일로 1602 3F(상계동 1021-14번지) | 1566-3800</a:t>
            </a:r>
            <a:br>
              <a:rPr lang="ko-KR" altLang="ko-KR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noto"/>
                <a:sym typeface="Arial"/>
              </a:rPr>
            </a:br>
            <a:r>
              <a:rPr lang="ko-KR" altLang="ko-KR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noto"/>
                <a:sym typeface="Arial"/>
              </a:rPr>
              <a:t>통합물류센터: 경기도 남양주시 </a:t>
            </a:r>
            <a:r>
              <a:rPr lang="ko-KR" altLang="ko-KR" sz="12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noto"/>
                <a:sym typeface="Arial"/>
              </a:rPr>
              <a:t>진건읍</a:t>
            </a:r>
            <a:r>
              <a:rPr lang="ko-KR" altLang="ko-KR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noto"/>
                <a:sym typeface="Arial"/>
              </a:rPr>
              <a:t> </a:t>
            </a:r>
            <a:r>
              <a:rPr lang="ko-KR" altLang="ko-KR" sz="12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noto"/>
                <a:sym typeface="Arial"/>
              </a:rPr>
              <a:t>독정로</a:t>
            </a:r>
            <a:r>
              <a:rPr lang="ko-KR" altLang="ko-KR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noto"/>
                <a:sym typeface="Arial"/>
              </a:rPr>
              <a:t> 성지3길 30(용정리 67번지)</a:t>
            </a:r>
            <a:br>
              <a:rPr lang="ko-KR" altLang="ko-KR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noto"/>
                <a:sym typeface="Arial"/>
              </a:rPr>
            </a:br>
            <a:r>
              <a:rPr lang="ko-KR" altLang="ko-KR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noto"/>
                <a:sym typeface="Arial"/>
              </a:rPr>
              <a:t>사업자등록번호: 127-81-90373copyright (c) 2015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noto"/>
                <a:sym typeface="Arial"/>
              </a:rPr>
              <a:t>MERFUME.</a:t>
            </a:r>
            <a:endParaRPr lang="en-US" altLang="ko-KR" sz="12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/>
              <a:buNone/>
            </a:pPr>
            <a:r>
              <a:rPr lang="ko-KR" altLang="en-US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상담시간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: </a:t>
            </a:r>
            <a:r>
              <a:rPr lang="ko-KR" altLang="en-US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월</a:t>
            </a:r>
            <a:r>
              <a:rPr lang="en-US" altLang="ko-KR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~</a:t>
            </a:r>
            <a:r>
              <a:rPr lang="ko-KR" altLang="en-US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금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10:00~17:00(</a:t>
            </a:r>
            <a:r>
              <a:rPr lang="ko-KR" altLang="en-US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토</a:t>
            </a:r>
            <a:r>
              <a:rPr lang="en-US" altLang="ko-KR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/</a:t>
            </a:r>
            <a:r>
              <a:rPr lang="ko-KR" altLang="en-US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일</a:t>
            </a:r>
            <a:r>
              <a:rPr lang="en-US" altLang="ko-KR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공휴일 휴무</a:t>
            </a:r>
            <a:r>
              <a:rPr lang="en-US" altLang="ko-KR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점심시간 </a:t>
            </a:r>
            <a:r>
              <a:rPr lang="en-US" altLang="ko-KR" sz="12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12:00~13:30)</a:t>
            </a:r>
            <a:endParaRPr lang="ko-KR" altLang="ko-KR" sz="12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86574"/>
            <a:ext cx="65" cy="373149"/>
          </a:xfrm>
          <a:prstGeom prst="rect">
            <a:avLst/>
          </a:prstGeom>
          <a:solidFill>
            <a:srgbClr val="3A3E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32231" y="1117706"/>
            <a:ext cx="1698171" cy="24382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>
                  <a:lumMod val="65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33604" y="1117706"/>
            <a:ext cx="1698171" cy="24382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>
                  <a:lumMod val="65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034977" y="1117706"/>
            <a:ext cx="1698171" cy="24382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>
                  <a:lumMod val="65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936350" y="1117706"/>
            <a:ext cx="1698171" cy="24382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>
                  <a:lumMod val="65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895771" y="1117706"/>
            <a:ext cx="1698171" cy="24382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>
                  <a:lumMod val="65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98971" y="1248228"/>
            <a:ext cx="1393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뉴스레터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84464" y="1625706"/>
            <a:ext cx="1436908" cy="26115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FFFFFF">
                  <a:lumMod val="65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3828" y="1248228"/>
            <a:ext cx="1538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고객센터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36571" y="1248228"/>
            <a:ext cx="1480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약관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37943" y="1248228"/>
            <a:ext cx="1538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About us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20686" y="1248228"/>
            <a:ext cx="1480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매장안내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00942" y="1536338"/>
            <a:ext cx="2024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각각의 링크클릭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해당 페이지로 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837723" y="1595005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425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서브 </a:t>
            </a:r>
            <a:r>
              <a:rPr lang="en-US" altLang="ko-KR" sz="4000" dirty="0"/>
              <a:t>-</a:t>
            </a:r>
            <a:r>
              <a:rPr lang="ko-KR" altLang="en-US" sz="4000" dirty="0"/>
              <a:t>신제품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510076"/>
            <a:ext cx="9624392" cy="44404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altLang="ko-KR" sz="1400" kern="0" dirty="0">
              <a:solidFill>
                <a:srgbClr val="FFFFFF">
                  <a:lumMod val="65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584332" y="801897"/>
          <a:ext cx="4047352" cy="708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8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상품검색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로그인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관심상품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장바구니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220967" y="423714"/>
            <a:ext cx="918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SUB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5-1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105455" y="1304061"/>
            <a:ext cx="1608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오버시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서브메뉴 열림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84432" y="1350940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033606" y="801897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9995098" y="1885536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105455" y="1872485"/>
            <a:ext cx="197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아이콘 영역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각각의 아이콘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모달창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활성화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067106" y="4053884"/>
            <a:ext cx="16353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로고클릭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메인 페이지 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서브메뉴가 크게 열리고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그안의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소제목위에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사진첨부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마우스오버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 다운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 아웃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 업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984432" y="4053884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57417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682071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sp>
        <p:nvSpPr>
          <p:cNvPr id="94" name="타원 93"/>
          <p:cNvSpPr/>
          <p:nvPr/>
        </p:nvSpPr>
        <p:spPr>
          <a:xfrm>
            <a:off x="9984432" y="5346710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140564" y="5346710"/>
            <a:ext cx="1908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아이콘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해당아이콘에 맞는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모달창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활성화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9984432" y="2814163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0" y="801897"/>
          <a:ext cx="4047352" cy="708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8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쇼핑하기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선물하기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매장찾기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머퓸하우스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06" y="1101669"/>
            <a:ext cx="1272179" cy="202392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5854541" y="801897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984432" y="5878560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459181" y="3453165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76445" y="2281153"/>
            <a:ext cx="2976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cap="all" dirty="0"/>
              <a:t>NEW</a:t>
            </a:r>
            <a:br>
              <a:rPr lang="en-US" altLang="ko-KR" sz="3000" b="1" cap="all" dirty="0"/>
            </a:br>
            <a:r>
              <a:rPr lang="en-US" altLang="ko-KR" sz="3000" b="1" cap="all" dirty="0"/>
              <a:t>ARRIVALS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97517" y="3502831"/>
            <a:ext cx="1123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SHOP ALL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4481145" y="3827096"/>
            <a:ext cx="91036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105455" y="2715764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SHOP ALL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버튼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신제품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전체 페이지로 이동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40564" y="5864896"/>
            <a:ext cx="1908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신제품 전체 판매화면으로 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7395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992896" y="1676127"/>
            <a:ext cx="5894025" cy="4432366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6220967" y="423714"/>
            <a:ext cx="918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SUB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5-2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067106" y="1532111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Scents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신상품소개란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408485" y="882665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82472" y="1532111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7567" y="5445224"/>
            <a:ext cx="7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067105" y="4053884"/>
            <a:ext cx="1892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해당 제품 페이지로 넘어감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982472" y="4053884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28498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446566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364825" y="5468349"/>
            <a:ext cx="1150167" cy="369984"/>
            <a:chOff x="4347120" y="3604027"/>
            <a:chExt cx="1150167" cy="369984"/>
          </a:xfrm>
        </p:grpSpPr>
        <p:sp>
          <p:nvSpPr>
            <p:cNvPr id="33" name="TextBox 32"/>
            <p:cNvSpPr txBox="1"/>
            <p:nvPr/>
          </p:nvSpPr>
          <p:spPr>
            <a:xfrm>
              <a:off x="4347120" y="3604027"/>
              <a:ext cx="115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SHOP NOW</a:t>
              </a:r>
              <a:endParaRPr lang="ko-KR" altLang="en-US" sz="16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499443" y="5045114"/>
            <a:ext cx="88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Scents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26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6220967" y="423714"/>
            <a:ext cx="918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SUB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5-3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067106" y="1532111"/>
            <a:ext cx="1497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신상품 카테고리 별 소개란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741985" y="912171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82472" y="1532111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7567" y="5445224"/>
            <a:ext cx="7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067105" y="4053884"/>
            <a:ext cx="18926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제품 페이지로 넘어감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 오버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이미지회전 하면서 바뀜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982472" y="4053884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28498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446566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153610" y="882785"/>
            <a:ext cx="2880000" cy="2821841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86" name="직사각형 85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3094136" y="3105668"/>
            <a:ext cx="1277689" cy="369984"/>
            <a:chOff x="4347120" y="3604027"/>
            <a:chExt cx="1277689" cy="369984"/>
          </a:xfrm>
        </p:grpSpPr>
        <p:sp>
          <p:nvSpPr>
            <p:cNvPr id="30" name="TextBox 29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SHOP NOW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985751" y="2667636"/>
            <a:ext cx="1215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For men’s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172583" y="871651"/>
            <a:ext cx="2880000" cy="2821841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35" name="직사각형 34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5167635" y="3828182"/>
            <a:ext cx="2880000" cy="2821841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39" name="직사각형 38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2153610" y="3816593"/>
            <a:ext cx="2880000" cy="2821841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43" name="직사각형 42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6087941" y="3105668"/>
            <a:ext cx="1277689" cy="369984"/>
            <a:chOff x="4347120" y="3604027"/>
            <a:chExt cx="1277689" cy="369984"/>
          </a:xfrm>
        </p:grpSpPr>
        <p:sp>
          <p:nvSpPr>
            <p:cNvPr id="47" name="TextBox 46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SHOP NOW</a:t>
              </a:r>
              <a:endParaRPr lang="ko-KR" altLang="en-US" sz="16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864665" y="2667636"/>
            <a:ext cx="1564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For women’s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031818" y="6049434"/>
            <a:ext cx="1277689" cy="369984"/>
            <a:chOff x="4347120" y="3604027"/>
            <a:chExt cx="1277689" cy="369984"/>
          </a:xfrm>
        </p:grpSpPr>
        <p:sp>
          <p:nvSpPr>
            <p:cNvPr id="51" name="TextBox 50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SHOP NOW</a:t>
              </a:r>
              <a:endParaRPr lang="ko-KR" altLang="en-US" sz="16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898035" y="5611402"/>
            <a:ext cx="1391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accent1"/>
                </a:solidFill>
              </a:rPr>
              <a:t>Bath&amp;body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086346" y="6062199"/>
            <a:ext cx="1277689" cy="369984"/>
            <a:chOff x="4347120" y="3604027"/>
            <a:chExt cx="1277689" cy="369984"/>
          </a:xfrm>
        </p:grpSpPr>
        <p:sp>
          <p:nvSpPr>
            <p:cNvPr id="55" name="TextBox 54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SHOP NOW</a:t>
              </a:r>
              <a:endParaRPr lang="ko-KR" altLang="en-US" sz="16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681337" y="5624167"/>
            <a:ext cx="1852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Home fragrance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66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6220967" y="423714"/>
            <a:ext cx="918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SUB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5-4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067106" y="1532111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Gif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공통영역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 가치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5110" y="1725330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82472" y="1532111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067105" y="4053884"/>
            <a:ext cx="189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브랜드 가치 페이지로 넘어감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982472" y="4053884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28498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446566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-1" y="2044101"/>
            <a:ext cx="9629775" cy="2563781"/>
            <a:chOff x="2153610" y="882785"/>
            <a:chExt cx="2880000" cy="2821841"/>
          </a:xfrm>
        </p:grpSpPr>
        <p:sp>
          <p:nvSpPr>
            <p:cNvPr id="86" name="직사각형 85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192705" y="3895725"/>
            <a:ext cx="324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A MORE BEAUTIFUL WORLD 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359704" y="4282501"/>
            <a:ext cx="91036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41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ko-KR" altLang="en-US" dirty="0"/>
              <a:t>사이트 요구사항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개발자 입장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00B050"/>
                </a:solidFill>
              </a:rPr>
              <a:t>정석적인 작업 물 </a:t>
            </a:r>
            <a:r>
              <a:rPr lang="en-US" altLang="ko-KR" sz="2000" dirty="0">
                <a:solidFill>
                  <a:srgbClr val="00B050"/>
                </a:solidFill>
              </a:rPr>
              <a:t>(= </a:t>
            </a:r>
            <a:r>
              <a:rPr lang="ko-KR" altLang="en-US" sz="2000" dirty="0">
                <a:solidFill>
                  <a:srgbClr val="00B050"/>
                </a:solidFill>
              </a:rPr>
              <a:t>간단한 작업</a:t>
            </a:r>
            <a:r>
              <a:rPr lang="en-US" altLang="ko-KR" sz="2000" dirty="0">
                <a:solidFill>
                  <a:srgbClr val="00B050"/>
                </a:solidFill>
              </a:rPr>
              <a:t>)</a:t>
            </a:r>
          </a:p>
          <a:p>
            <a:r>
              <a:rPr lang="ko-KR" altLang="en-US" sz="2000" dirty="0">
                <a:solidFill>
                  <a:srgbClr val="00B050"/>
                </a:solidFill>
              </a:rPr>
              <a:t>현재 갖추고 있는 시스템에서 해결 가능 한 것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ko-KR" altLang="en-US" sz="2000" dirty="0"/>
              <a:t>디자인으로는 어떤 것 이든 되지만</a:t>
            </a:r>
            <a:r>
              <a:rPr lang="en-US" altLang="ko-KR" sz="2000" dirty="0"/>
              <a:t>, </a:t>
            </a:r>
            <a:r>
              <a:rPr lang="ko-KR" altLang="en-US" sz="2000" dirty="0"/>
              <a:t>현재 상용되지 않는 작업은</a:t>
            </a:r>
            <a:r>
              <a:rPr lang="en-US" altLang="ko-KR" sz="2000" dirty="0"/>
              <a:t>x</a:t>
            </a:r>
          </a:p>
          <a:p>
            <a:r>
              <a:rPr lang="ko-KR" altLang="en-US" sz="2000" dirty="0">
                <a:solidFill>
                  <a:srgbClr val="00B050"/>
                </a:solidFill>
              </a:rPr>
              <a:t>단조롭지 않게 활동적인 애니메이션 추가하기</a:t>
            </a:r>
            <a:r>
              <a:rPr lang="en-US" altLang="ko-KR" sz="2000" dirty="0">
                <a:solidFill>
                  <a:srgbClr val="00B050"/>
                </a:solidFill>
              </a:rPr>
              <a:t>(</a:t>
            </a:r>
            <a:r>
              <a:rPr lang="ko-KR" altLang="en-US" sz="2000" dirty="0">
                <a:solidFill>
                  <a:srgbClr val="00B050"/>
                </a:solidFill>
              </a:rPr>
              <a:t>너무 독특한 애니메이션은 </a:t>
            </a:r>
            <a:r>
              <a:rPr lang="en-US" altLang="ko-KR" sz="2000" dirty="0">
                <a:solidFill>
                  <a:srgbClr val="00B050"/>
                </a:solidFill>
              </a:rPr>
              <a:t>x)</a:t>
            </a:r>
          </a:p>
          <a:p>
            <a:r>
              <a:rPr lang="ko-KR" altLang="en-US" sz="2000" dirty="0">
                <a:solidFill>
                  <a:schemeClr val="tx1"/>
                </a:solidFill>
              </a:rPr>
              <a:t>사진 제공 여부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ko-KR" altLang="en-US" sz="2000" dirty="0">
                <a:solidFill>
                  <a:srgbClr val="00B050"/>
                </a:solidFill>
              </a:rPr>
              <a:t>제품이 눈에 띄게 </a:t>
            </a:r>
            <a:r>
              <a:rPr lang="en-US" altLang="ko-KR" sz="2000" dirty="0">
                <a:solidFill>
                  <a:srgbClr val="00B050"/>
                </a:solidFill>
              </a:rPr>
              <a:t>(</a:t>
            </a:r>
            <a:r>
              <a:rPr lang="ko-KR" altLang="en-US" sz="2000" dirty="0">
                <a:solidFill>
                  <a:srgbClr val="00B050"/>
                </a:solidFill>
              </a:rPr>
              <a:t>매력적으로 보이게끔</a:t>
            </a:r>
            <a:r>
              <a:rPr lang="en-US" altLang="ko-KR" sz="2000" dirty="0">
                <a:solidFill>
                  <a:srgbClr val="00B050"/>
                </a:solidFill>
              </a:rPr>
              <a:t>)</a:t>
            </a:r>
            <a:endParaRPr lang="ko-KR" altLang="en-US" sz="2000" dirty="0">
              <a:solidFill>
                <a:srgbClr val="00B050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ko-KR" altLang="en-US" dirty="0"/>
              <a:t>프로젝트 입장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ko-KR" altLang="en-US" sz="2000" dirty="0">
                <a:solidFill>
                  <a:srgbClr val="00B050"/>
                </a:solidFill>
              </a:rPr>
              <a:t>간단한 작업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ko-KR" altLang="en-US" sz="2000" dirty="0">
                <a:solidFill>
                  <a:srgbClr val="00B050"/>
                </a:solidFill>
              </a:rPr>
              <a:t>현재 갖추고 있는 시스템에서 해결 가능 한 것</a:t>
            </a:r>
            <a:r>
              <a:rPr lang="en-US" altLang="ko-KR" sz="2000" dirty="0">
                <a:solidFill>
                  <a:srgbClr val="00B050"/>
                </a:solidFill>
              </a:rPr>
              <a:t>(</a:t>
            </a:r>
            <a:r>
              <a:rPr lang="ko-KR" altLang="en-US" sz="2000" dirty="0">
                <a:solidFill>
                  <a:srgbClr val="00B050"/>
                </a:solidFill>
              </a:rPr>
              <a:t>비용 적게</a:t>
            </a:r>
            <a:r>
              <a:rPr lang="en-US" altLang="ko-KR" sz="2000" dirty="0">
                <a:solidFill>
                  <a:srgbClr val="00B050"/>
                </a:solidFill>
              </a:rPr>
              <a:t>,</a:t>
            </a:r>
            <a:r>
              <a:rPr lang="ko-KR" altLang="en-US" sz="2000" dirty="0">
                <a:solidFill>
                  <a:srgbClr val="00B050"/>
                </a:solidFill>
              </a:rPr>
              <a:t>선호함</a:t>
            </a:r>
            <a:r>
              <a:rPr lang="en-US" altLang="ko-KR" sz="2000" dirty="0">
                <a:solidFill>
                  <a:srgbClr val="00B050"/>
                </a:solidFill>
              </a:rPr>
              <a:t>)</a:t>
            </a:r>
          </a:p>
          <a:p>
            <a:r>
              <a:rPr lang="ko-KR" altLang="en-US" sz="2000" dirty="0">
                <a:solidFill>
                  <a:srgbClr val="00B050"/>
                </a:solidFill>
              </a:rPr>
              <a:t>고객의 </a:t>
            </a:r>
            <a:r>
              <a:rPr lang="ko-KR" altLang="en-US" sz="2000" dirty="0" err="1">
                <a:solidFill>
                  <a:srgbClr val="00B050"/>
                </a:solidFill>
              </a:rPr>
              <a:t>니즈를</a:t>
            </a:r>
            <a:r>
              <a:rPr lang="ko-KR" altLang="en-US" sz="2000" dirty="0">
                <a:solidFill>
                  <a:srgbClr val="00B050"/>
                </a:solidFill>
              </a:rPr>
              <a:t> 충족시켜줄 만큼의 </a:t>
            </a:r>
            <a:r>
              <a:rPr lang="ko-KR" altLang="en-US" sz="2000" dirty="0" err="1">
                <a:solidFill>
                  <a:srgbClr val="00B050"/>
                </a:solidFill>
              </a:rPr>
              <a:t>퀄리티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ko-KR" altLang="en-US" sz="2000" dirty="0">
                <a:solidFill>
                  <a:srgbClr val="00B050"/>
                </a:solidFill>
              </a:rPr>
              <a:t>인건비 적게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ko-KR" altLang="en-US" sz="2000" dirty="0">
                <a:solidFill>
                  <a:srgbClr val="00B050"/>
                </a:solidFill>
              </a:rPr>
              <a:t>수정은 </a:t>
            </a:r>
            <a:r>
              <a:rPr lang="en-US" altLang="ko-KR" sz="2000" dirty="0">
                <a:solidFill>
                  <a:srgbClr val="00B050"/>
                </a:solidFill>
              </a:rPr>
              <a:t>3</a:t>
            </a:r>
            <a:r>
              <a:rPr lang="ko-KR" altLang="en-US" sz="2000" dirty="0">
                <a:solidFill>
                  <a:srgbClr val="00B050"/>
                </a:solidFill>
              </a:rPr>
              <a:t>번만 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ko-KR" altLang="en-US" sz="2000" dirty="0">
                <a:solidFill>
                  <a:srgbClr val="00B050"/>
                </a:solidFill>
              </a:rPr>
              <a:t>유지보수를 우리가 계속  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ko-KR" altLang="en-US" sz="2000" dirty="0">
                <a:solidFill>
                  <a:srgbClr val="00B050"/>
                </a:solidFill>
              </a:rPr>
              <a:t>사이트의 전체적인 이미지</a:t>
            </a:r>
            <a:r>
              <a:rPr lang="en-US" altLang="ko-KR" sz="2000" dirty="0">
                <a:solidFill>
                  <a:srgbClr val="00B050"/>
                </a:solidFill>
              </a:rPr>
              <a:t>(</a:t>
            </a:r>
            <a:r>
              <a:rPr lang="ko-KR" altLang="en-US" sz="2000" dirty="0">
                <a:solidFill>
                  <a:srgbClr val="00B050"/>
                </a:solidFill>
              </a:rPr>
              <a:t>자연스러움</a:t>
            </a:r>
            <a:r>
              <a:rPr lang="en-US" altLang="ko-KR" sz="2000" dirty="0">
                <a:solidFill>
                  <a:srgbClr val="00B050"/>
                </a:solidFill>
              </a:rPr>
              <a:t>,</a:t>
            </a:r>
            <a:r>
              <a:rPr lang="ko-KR" altLang="en-US" sz="2000" dirty="0">
                <a:solidFill>
                  <a:srgbClr val="00B050"/>
                </a:solidFill>
              </a:rPr>
              <a:t>특별한 느낌</a:t>
            </a:r>
            <a:r>
              <a:rPr lang="en-US" altLang="ko-KR" sz="2000" dirty="0">
                <a:solidFill>
                  <a:srgbClr val="00B050"/>
                </a:solidFill>
              </a:rPr>
              <a:t>)</a:t>
            </a:r>
            <a:r>
              <a:rPr lang="ko-KR" altLang="en-US" sz="2000" dirty="0">
                <a:solidFill>
                  <a:srgbClr val="00B050"/>
                </a:solidFill>
              </a:rPr>
              <a:t>을 전달 가능하도록 </a:t>
            </a:r>
            <a:endParaRPr lang="en-US" altLang="ko-KR" sz="2000" dirty="0">
              <a:solidFill>
                <a:srgbClr val="00B050"/>
              </a:solidFill>
            </a:endParaRPr>
          </a:p>
          <a:p>
            <a:r>
              <a:rPr lang="ko-KR" altLang="en-US" sz="2000" dirty="0">
                <a:solidFill>
                  <a:srgbClr val="00B050"/>
                </a:solidFill>
              </a:rPr>
              <a:t>손님의 재 방문이 가능하도록 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050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882D28-8E9C-4E57-9082-A33128CB9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67" t="65659" r="17380" b="9052"/>
          <a:stretch/>
        </p:blipFill>
        <p:spPr>
          <a:xfrm>
            <a:off x="66144" y="1111784"/>
            <a:ext cx="9626683" cy="2334779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6220967" y="423714"/>
            <a:ext cx="918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SUB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5-5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443065" y="1952503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56926" y="1532111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9956926" y="2408548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104216" y="2342347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메일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입력창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7567" y="5445224"/>
            <a:ext cx="7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9956926" y="3710352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22925" y="3676526"/>
            <a:ext cx="19463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링크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고객센터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–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온라인 고객센터 페이지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매장안내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–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매장안내 페이지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약관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–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약관 안내 페이지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About us-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브랜드가 내역 페이지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 오버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가느다란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선이나옴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28498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446566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sp>
        <p:nvSpPr>
          <p:cNvPr id="94" name="타원 93"/>
          <p:cNvSpPr/>
          <p:nvPr/>
        </p:nvSpPr>
        <p:spPr>
          <a:xfrm>
            <a:off x="9956926" y="4782376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100942" y="5284768"/>
            <a:ext cx="17471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뉴스레터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이메일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입력시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광고 메일 수신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956926" y="1970329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80672" y="1937405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회사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SNS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버튼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663461" y="1970329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</a:p>
        </p:txBody>
      </p:sp>
      <p:sp>
        <p:nvSpPr>
          <p:cNvPr id="39" name="타원 38"/>
          <p:cNvSpPr/>
          <p:nvPr/>
        </p:nvSpPr>
        <p:spPr>
          <a:xfrm>
            <a:off x="9961212" y="5300037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069253" y="4727182"/>
            <a:ext cx="1747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SNS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사이트이동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86574"/>
            <a:ext cx="65" cy="373149"/>
          </a:xfrm>
          <a:prstGeom prst="rect">
            <a:avLst/>
          </a:prstGeom>
          <a:solidFill>
            <a:srgbClr val="3A3E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00942" y="1536338"/>
            <a:ext cx="2024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각각의 링크클릭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해당 페이지로 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837723" y="1595005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6993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서브 </a:t>
            </a:r>
            <a:r>
              <a:rPr lang="en-US" altLang="ko-KR" sz="4000" dirty="0"/>
              <a:t>-</a:t>
            </a:r>
            <a:r>
              <a:rPr lang="ko-KR" altLang="en-US" sz="4000" dirty="0"/>
              <a:t>여성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357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510076"/>
            <a:ext cx="9624392" cy="44404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altLang="ko-KR" sz="1400" kern="0" dirty="0">
              <a:solidFill>
                <a:srgbClr val="FFFFFF">
                  <a:lumMod val="65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584332" y="801897"/>
          <a:ext cx="4047352" cy="708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8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상품검색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로그인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관심상품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장바구니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220967" y="423714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SUB2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5-1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105455" y="1304061"/>
            <a:ext cx="1608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오버시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서브메뉴 열림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84432" y="1350940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033606" y="801897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9995098" y="1885536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105455" y="1872485"/>
            <a:ext cx="197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아이콘 영역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각각의 아이콘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모달창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활성화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067106" y="4053884"/>
            <a:ext cx="16353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로고클릭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메인 페이지 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서브메뉴가 크게 열리고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그안의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소제목위에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사진첨부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마우스오버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 다운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 아웃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 업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984432" y="4053884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57417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682071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sp>
        <p:nvSpPr>
          <p:cNvPr id="94" name="타원 93"/>
          <p:cNvSpPr/>
          <p:nvPr/>
        </p:nvSpPr>
        <p:spPr>
          <a:xfrm>
            <a:off x="9984432" y="5346710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140564" y="5346710"/>
            <a:ext cx="1908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아이콘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해당아이콘에 맞는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모달창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활성화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9984432" y="2814163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0" y="801897"/>
          <a:ext cx="4047352" cy="708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8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쇼핑하기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선물하기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매장찾기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머퓸하우스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06" y="1101669"/>
            <a:ext cx="1272179" cy="202392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5854541" y="801897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984432" y="5878560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459181" y="3453165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76445" y="2281153"/>
            <a:ext cx="2976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cap="all" dirty="0"/>
              <a:t>MERFUME</a:t>
            </a:r>
          </a:p>
          <a:p>
            <a:pPr algn="ctr"/>
            <a:r>
              <a:rPr lang="en-US" altLang="ko-KR" sz="3000" b="1" cap="all" dirty="0"/>
              <a:t>FEMME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97517" y="3502831"/>
            <a:ext cx="1123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SHOP ALL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4481145" y="3827096"/>
            <a:ext cx="91036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105455" y="2715764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SHOP ALL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버튼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신제품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전체 페이지로 이동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40564" y="5864896"/>
            <a:ext cx="1908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신제품 전체 판매화면으로 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5457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6220967" y="423714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SUB2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5-2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067106" y="1532111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주력제품 소개란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741985" y="912171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82472" y="1532111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7567" y="5445224"/>
            <a:ext cx="7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067105" y="4053884"/>
            <a:ext cx="18926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해당 제품 페이지로 넘어감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 오버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이미지회전 하면서 바뀜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982472" y="4053884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28498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446566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153610" y="882785"/>
            <a:ext cx="2880000" cy="2821841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86" name="직사각형 85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3094136" y="3105668"/>
            <a:ext cx="1277689" cy="369984"/>
            <a:chOff x="4347120" y="3604027"/>
            <a:chExt cx="1277689" cy="369984"/>
          </a:xfrm>
        </p:grpSpPr>
        <p:sp>
          <p:nvSpPr>
            <p:cNvPr id="30" name="TextBox 29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SHOP NOW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314600" y="2694718"/>
            <a:ext cx="2558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FLOWER BY MERFUME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172583" y="871651"/>
            <a:ext cx="2880000" cy="2821841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35" name="직사각형 34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5167635" y="3830363"/>
            <a:ext cx="2880000" cy="2821841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39" name="직사각형 38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2153610" y="3816593"/>
            <a:ext cx="2880000" cy="2821841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43" name="직사각형 42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6087941" y="3105668"/>
            <a:ext cx="1277689" cy="369984"/>
            <a:chOff x="4347120" y="3604027"/>
            <a:chExt cx="1277689" cy="369984"/>
          </a:xfrm>
        </p:grpSpPr>
        <p:sp>
          <p:nvSpPr>
            <p:cNvPr id="47" name="TextBox 46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SHOP NOW</a:t>
              </a:r>
              <a:endParaRPr lang="ko-KR" altLang="en-US" sz="16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644795" y="2694718"/>
            <a:ext cx="1935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L’EAU MERFUME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031818" y="6049434"/>
            <a:ext cx="1277689" cy="369984"/>
            <a:chOff x="4347120" y="3604027"/>
            <a:chExt cx="1277689" cy="369984"/>
          </a:xfrm>
        </p:grpSpPr>
        <p:sp>
          <p:nvSpPr>
            <p:cNvPr id="51" name="TextBox 50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SHOP NOW</a:t>
              </a:r>
              <a:endParaRPr lang="ko-KR" altLang="en-US" sz="16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515520" y="5638484"/>
            <a:ext cx="2156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MERFUME WORLD 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086346" y="6064380"/>
            <a:ext cx="1277689" cy="369984"/>
            <a:chOff x="4347120" y="3604027"/>
            <a:chExt cx="1277689" cy="369984"/>
          </a:xfrm>
        </p:grpSpPr>
        <p:sp>
          <p:nvSpPr>
            <p:cNvPr id="55" name="TextBox 54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SHOP NOW</a:t>
              </a:r>
              <a:endParaRPr lang="ko-KR" altLang="en-US" sz="16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512507" y="5653430"/>
            <a:ext cx="2190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MERFUME AMOUR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5503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6220967" y="423714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SUB2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5-3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067106" y="1532111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주력제품 소개란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741985" y="912171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82472" y="1532111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067105" y="4053884"/>
            <a:ext cx="18926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해당 제품 페이지로 넘어감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 오버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이미지회전 하면서 바뀜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982472" y="4053884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28498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446566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153609" y="882785"/>
            <a:ext cx="5894025" cy="2821841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86" name="직사각형 85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4547924" y="3181868"/>
            <a:ext cx="1277689" cy="369984"/>
            <a:chOff x="4347120" y="3604027"/>
            <a:chExt cx="1277689" cy="369984"/>
          </a:xfrm>
        </p:grpSpPr>
        <p:sp>
          <p:nvSpPr>
            <p:cNvPr id="30" name="TextBox 29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SHOP NOW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019530" y="2770918"/>
            <a:ext cx="2162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MERFUME JUNGLE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153608" y="3783390"/>
            <a:ext cx="1942139" cy="2821841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43" name="직사각형 42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/>
          <p:cNvGrpSpPr/>
          <p:nvPr/>
        </p:nvGrpSpPr>
        <p:grpSpPr>
          <a:xfrm>
            <a:off x="4128233" y="3783390"/>
            <a:ext cx="1942139" cy="2821841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109" name="직사각형 108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6102857" y="3783390"/>
            <a:ext cx="1942139" cy="2821841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113" name="직사각형 112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/>
          <p:cNvGrpSpPr/>
          <p:nvPr/>
        </p:nvGrpSpPr>
        <p:grpSpPr>
          <a:xfrm>
            <a:off x="4555973" y="6081727"/>
            <a:ext cx="1277689" cy="369984"/>
            <a:chOff x="4347120" y="3604027"/>
            <a:chExt cx="1277689" cy="369984"/>
          </a:xfrm>
        </p:grpSpPr>
        <p:sp>
          <p:nvSpPr>
            <p:cNvPr id="117" name="TextBox 116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SHOP NOW</a:t>
              </a:r>
              <a:endParaRPr lang="ko-KR" altLang="en-US" sz="1600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4067681" y="5669779"/>
            <a:ext cx="2035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AQUA MERFUME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6556963" y="6093316"/>
            <a:ext cx="1277689" cy="369984"/>
            <a:chOff x="4347120" y="3604027"/>
            <a:chExt cx="1277689" cy="369984"/>
          </a:xfrm>
        </p:grpSpPr>
        <p:sp>
          <p:nvSpPr>
            <p:cNvPr id="121" name="TextBox 120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SHOP NOW</a:t>
              </a:r>
              <a:endParaRPr lang="ko-KR" altLang="en-US" sz="1600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162275" y="5682366"/>
            <a:ext cx="1823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PARFUM D'ETE</a:t>
            </a:r>
          </a:p>
        </p:txBody>
      </p:sp>
      <p:grpSp>
        <p:nvGrpSpPr>
          <p:cNvPr id="124" name="그룹 123"/>
          <p:cNvGrpSpPr/>
          <p:nvPr/>
        </p:nvGrpSpPr>
        <p:grpSpPr>
          <a:xfrm>
            <a:off x="2503058" y="6081727"/>
            <a:ext cx="1277689" cy="369984"/>
            <a:chOff x="4347120" y="3604027"/>
            <a:chExt cx="1277689" cy="369984"/>
          </a:xfrm>
        </p:grpSpPr>
        <p:sp>
          <p:nvSpPr>
            <p:cNvPr id="125" name="TextBox 124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SHOP NOW</a:t>
              </a:r>
              <a:endParaRPr lang="ko-KR" altLang="en-US" sz="1600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2267020" y="5670777"/>
            <a:ext cx="1715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CA SENT BEAU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26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6220967" y="423714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SUB2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5-4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067106" y="1532111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Gif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공통영역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 가치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5111" y="669935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82472" y="1532111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067105" y="4053884"/>
            <a:ext cx="189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 가치 페이지로 넘어감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982472" y="4053884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28498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446566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988706"/>
            <a:ext cx="9629775" cy="2563781"/>
            <a:chOff x="2153610" y="882785"/>
            <a:chExt cx="2880000" cy="2821841"/>
          </a:xfrm>
        </p:grpSpPr>
        <p:sp>
          <p:nvSpPr>
            <p:cNvPr id="86" name="직사각형 85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086101" y="2840330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A MORE BEAUTIFUL WORLD 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431144" y="3227106"/>
            <a:ext cx="91036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067105" y="2016318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Gif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공통영역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 가치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982471" y="2016318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67105" y="4693787"/>
            <a:ext cx="189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 가치 페이지로 넘어감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982472" y="4693787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08817" y="4003416"/>
            <a:ext cx="6362096" cy="2017380"/>
            <a:chOff x="561217" y="972565"/>
            <a:chExt cx="6362096" cy="2017380"/>
          </a:xfrm>
        </p:grpSpPr>
        <p:grpSp>
          <p:nvGrpSpPr>
            <p:cNvPr id="27" name="그룹 14"/>
            <p:cNvGrpSpPr/>
            <p:nvPr/>
          </p:nvGrpSpPr>
          <p:grpSpPr>
            <a:xfrm>
              <a:off x="561217" y="972565"/>
              <a:ext cx="6362096" cy="2017380"/>
              <a:chOff x="407368" y="4437112"/>
              <a:chExt cx="1800199" cy="1800199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07368" y="4437112"/>
                <a:ext cx="1800199" cy="18001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ko-KR" altLang="en-US" sz="1400" kern="0" dirty="0">
                  <a:solidFill>
                    <a:srgbClr val="FFFFFF">
                      <a:lumMod val="65000"/>
                    </a:srgb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 flipH="1">
                <a:off x="407368" y="4437112"/>
                <a:ext cx="1800199" cy="1800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407368" y="4437112"/>
                <a:ext cx="1800199" cy="1800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2672636" y="1770274"/>
              <a:ext cx="2139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MERFUME STORES</a:t>
              </a:r>
              <a:endParaRPr lang="ko-KR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012817" y="4003416"/>
            <a:ext cx="2196496" cy="2016000"/>
            <a:chOff x="7165217" y="972565"/>
            <a:chExt cx="2196496" cy="2016000"/>
          </a:xfrm>
        </p:grpSpPr>
        <p:grpSp>
          <p:nvGrpSpPr>
            <p:cNvPr id="35" name="그룹 14"/>
            <p:cNvGrpSpPr/>
            <p:nvPr/>
          </p:nvGrpSpPr>
          <p:grpSpPr>
            <a:xfrm>
              <a:off x="7165217" y="972565"/>
              <a:ext cx="2196496" cy="2016000"/>
              <a:chOff x="407368" y="4437112"/>
              <a:chExt cx="1800199" cy="1800199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407368" y="4437112"/>
                <a:ext cx="1800199" cy="18001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ko-KR" altLang="en-US" sz="1400" kern="0" dirty="0">
                  <a:solidFill>
                    <a:srgbClr val="FFFFFF">
                      <a:lumMod val="65000"/>
                    </a:srgb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 flipH="1">
                <a:off x="407368" y="4437112"/>
                <a:ext cx="1800199" cy="1800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407368" y="4437112"/>
                <a:ext cx="1800199" cy="1800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518526" y="1668576"/>
              <a:ext cx="15371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/>
                  </a:solidFill>
                </a:rPr>
                <a:t>MERFUME </a:t>
              </a:r>
            </a:p>
            <a:p>
              <a:pPr algn="ctr"/>
              <a:r>
                <a:rPr lang="en-US" altLang="ko-KR" sz="2000" dirty="0">
                  <a:solidFill>
                    <a:schemeClr val="accent1"/>
                  </a:solidFill>
                </a:rPr>
                <a:t>Happenings</a:t>
              </a:r>
              <a:endParaRPr lang="ko-KR" altLang="en-US" sz="20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0490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882D28-8E9C-4E57-9082-A33128CB9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67" t="65659" r="17380" b="9052"/>
          <a:stretch/>
        </p:blipFill>
        <p:spPr>
          <a:xfrm>
            <a:off x="66144" y="1111784"/>
            <a:ext cx="9626683" cy="2334779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6220967" y="423714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SUB2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5-5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443065" y="1952503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56926" y="1532111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9956926" y="2408548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104216" y="2342347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메일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입력창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7567" y="5445224"/>
            <a:ext cx="7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9956926" y="3710352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22925" y="3676526"/>
            <a:ext cx="19463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링크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고객센터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–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온라인 고객센터 페이지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매장안내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–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매장안내 페이지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약관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–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약관 안내 페이지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About us-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브랜드가 내역 페이지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 오버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가느다란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선이나옴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28498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446566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sp>
        <p:nvSpPr>
          <p:cNvPr id="94" name="타원 93"/>
          <p:cNvSpPr/>
          <p:nvPr/>
        </p:nvSpPr>
        <p:spPr>
          <a:xfrm>
            <a:off x="9956926" y="4782376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100942" y="5284768"/>
            <a:ext cx="17471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뉴스레터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이메일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입력시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광고 메일 수신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956926" y="1970329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80672" y="1937405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회사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SNS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버튼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663461" y="1970329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</a:p>
        </p:txBody>
      </p:sp>
      <p:sp>
        <p:nvSpPr>
          <p:cNvPr id="39" name="타원 38"/>
          <p:cNvSpPr/>
          <p:nvPr/>
        </p:nvSpPr>
        <p:spPr>
          <a:xfrm>
            <a:off x="9961212" y="5300037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069253" y="4727182"/>
            <a:ext cx="1747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SNS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사이트이동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86574"/>
            <a:ext cx="65" cy="373149"/>
          </a:xfrm>
          <a:prstGeom prst="rect">
            <a:avLst/>
          </a:prstGeom>
          <a:solidFill>
            <a:srgbClr val="3A3E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00942" y="1536338"/>
            <a:ext cx="2024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각각의 링크클릭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해당 페이지로 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837723" y="1595005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2049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서브 </a:t>
            </a:r>
            <a:r>
              <a:rPr lang="en-US" altLang="ko-KR" sz="4000" dirty="0"/>
              <a:t>-</a:t>
            </a:r>
            <a:r>
              <a:rPr lang="ko-KR" altLang="en-US" sz="4000" dirty="0" err="1"/>
              <a:t>맨즈</a:t>
            </a:r>
            <a:endParaRPr lang="ko-KR" altLang="en-US" sz="4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153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510076"/>
            <a:ext cx="9624392" cy="44404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altLang="ko-KR" sz="1400" kern="0" dirty="0">
              <a:solidFill>
                <a:srgbClr val="FFFFFF">
                  <a:lumMod val="65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584332" y="801897"/>
          <a:ext cx="4047352" cy="708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8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상품검색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로그인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관심상품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장바구니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220967" y="423714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SUB3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4-1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105455" y="1304061"/>
            <a:ext cx="1608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오버시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서브메뉴 열림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84432" y="1350940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033606" y="801897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9995098" y="1885536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105455" y="1872485"/>
            <a:ext cx="197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아이콘 영역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각각의 아이콘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모달창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활성화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067106" y="4053884"/>
            <a:ext cx="16353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로고클릭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메인 페이지 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서브메뉴가 크게 열리고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그안의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소제목위에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사진첨부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마우스오버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 다운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 아웃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 업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984432" y="4053884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57417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682071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sp>
        <p:nvSpPr>
          <p:cNvPr id="94" name="타원 93"/>
          <p:cNvSpPr/>
          <p:nvPr/>
        </p:nvSpPr>
        <p:spPr>
          <a:xfrm>
            <a:off x="9984432" y="5346710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140564" y="5346710"/>
            <a:ext cx="1908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아이콘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해당아이콘에 맞는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모달창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활성화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9984432" y="2814163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0" y="801897"/>
          <a:ext cx="4047352" cy="708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8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쇼핑하기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선물하기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매장찾기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머퓸하우스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06" y="1101669"/>
            <a:ext cx="1272179" cy="202392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5854541" y="801897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984432" y="5878560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459181" y="3453165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76445" y="2281153"/>
            <a:ext cx="2976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cap="all" dirty="0"/>
              <a:t>MERFUME</a:t>
            </a:r>
          </a:p>
          <a:p>
            <a:pPr algn="ctr"/>
            <a:r>
              <a:rPr lang="en-US" altLang="ko-KR" sz="3000" b="1" cap="all" dirty="0"/>
              <a:t>HOMME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97517" y="3502831"/>
            <a:ext cx="1123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SHOP ALL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4481145" y="3827096"/>
            <a:ext cx="91036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105455" y="2715764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SHOP ALL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버튼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신제품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전체 페이지로 이동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40564" y="5864896"/>
            <a:ext cx="1908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신제품 전체 판매화면으로 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0746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6220967" y="423714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SUB3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4-2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067106" y="1532111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주력제품 소개란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741985" y="912171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82472" y="1532111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7567" y="5445224"/>
            <a:ext cx="7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067105" y="4053884"/>
            <a:ext cx="18926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해당 제품 페이지로 넘어감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 오버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이미지회전 하면서 바뀜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982472" y="4053884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28498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446566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153610" y="882785"/>
            <a:ext cx="2880000" cy="2821841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86" name="직사각형 85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3094136" y="3105668"/>
            <a:ext cx="1277689" cy="369984"/>
            <a:chOff x="4347120" y="3604027"/>
            <a:chExt cx="1277689" cy="369984"/>
          </a:xfrm>
        </p:grpSpPr>
        <p:sp>
          <p:nvSpPr>
            <p:cNvPr id="30" name="TextBox 29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SHOP NOW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397410" y="2694718"/>
            <a:ext cx="239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MERFUME HOMME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172583" y="871651"/>
            <a:ext cx="2880000" cy="2821841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35" name="직사각형 34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5167635" y="3830363"/>
            <a:ext cx="2880000" cy="2821841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39" name="직사각형 38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2153610" y="3816593"/>
            <a:ext cx="2880000" cy="2821841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43" name="직사각형 42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6087941" y="3105668"/>
            <a:ext cx="1277689" cy="369984"/>
            <a:chOff x="4347120" y="3604027"/>
            <a:chExt cx="1277689" cy="369984"/>
          </a:xfrm>
        </p:grpSpPr>
        <p:sp>
          <p:nvSpPr>
            <p:cNvPr id="47" name="TextBox 46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SHOP NOW</a:t>
              </a:r>
              <a:endParaRPr lang="ko-KR" altLang="en-US" sz="1600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5520300" y="2694718"/>
            <a:ext cx="2184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L’EAU MERFUME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031818" y="6049434"/>
            <a:ext cx="1277689" cy="369984"/>
            <a:chOff x="4347120" y="3604027"/>
            <a:chExt cx="1277689" cy="369984"/>
          </a:xfrm>
        </p:grpSpPr>
        <p:sp>
          <p:nvSpPr>
            <p:cNvPr id="51" name="TextBox 50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SHOP NOW</a:t>
              </a:r>
              <a:endParaRPr lang="ko-KR" altLang="en-US" sz="16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527976" y="5638484"/>
            <a:ext cx="2131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AQUA MERFUME 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086346" y="6064380"/>
            <a:ext cx="1277689" cy="369984"/>
            <a:chOff x="4347120" y="3604027"/>
            <a:chExt cx="1277689" cy="369984"/>
          </a:xfrm>
        </p:grpSpPr>
        <p:sp>
          <p:nvSpPr>
            <p:cNvPr id="55" name="TextBox 54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SHOP NOW</a:t>
              </a:r>
              <a:endParaRPr lang="ko-KR" altLang="en-US" sz="16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555766" y="5653430"/>
            <a:ext cx="2338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MERFUME POWER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1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938338" y="222387"/>
            <a:ext cx="8229600" cy="1143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요구사항 분석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1981200" y="1486994"/>
            <a:ext cx="8229600" cy="4525963"/>
          </a:xfrm>
        </p:spPr>
        <p:txBody>
          <a:bodyPr/>
          <a:lstStyle/>
          <a:p>
            <a:pPr lvl="0">
              <a:defRPr/>
            </a:pPr>
            <a:r>
              <a:rPr lang="ko-KR" altLang="en-US" sz="2000">
                <a:solidFill>
                  <a:srgbClr val="00B050"/>
                </a:solidFill>
              </a:rPr>
              <a:t>영어운용</a:t>
            </a:r>
          </a:p>
          <a:p>
            <a:pPr lvl="0">
              <a:defRPr/>
            </a:pPr>
            <a:r>
              <a:rPr lang="ko-KR" altLang="en-US" sz="2000"/>
              <a:t>쉬운 주문</a:t>
            </a:r>
            <a:r>
              <a:rPr lang="en-US" altLang="ko-KR" sz="2000"/>
              <a:t>/</a:t>
            </a:r>
            <a:r>
              <a:rPr lang="ko-KR" altLang="en-US" sz="2000"/>
              <a:t>결제</a:t>
            </a:r>
            <a:r>
              <a:rPr lang="en-US" altLang="ko-KR" sz="2000"/>
              <a:t>/</a:t>
            </a:r>
            <a:r>
              <a:rPr lang="ko-KR" altLang="en-US" sz="2000"/>
              <a:t>취소</a:t>
            </a:r>
          </a:p>
          <a:p>
            <a:pPr lvl="0">
              <a:defRPr/>
            </a:pPr>
            <a:r>
              <a:rPr lang="en-US" altLang="ko-KR" sz="2000"/>
              <a:t> </a:t>
            </a:r>
            <a:r>
              <a:rPr lang="ko-KR" altLang="en-US" sz="2000">
                <a:solidFill>
                  <a:srgbClr val="00B050"/>
                </a:solidFill>
              </a:rPr>
              <a:t>사이트의 전체적인 이미지</a:t>
            </a:r>
            <a:r>
              <a:rPr lang="en-US" altLang="ko-KR" sz="2000">
                <a:solidFill>
                  <a:srgbClr val="00B050"/>
                </a:solidFill>
              </a:rPr>
              <a:t>(</a:t>
            </a:r>
            <a:r>
              <a:rPr lang="ko-KR" altLang="en-US" sz="2000">
                <a:solidFill>
                  <a:srgbClr val="00B050"/>
                </a:solidFill>
              </a:rPr>
              <a:t>자연스러움</a:t>
            </a:r>
            <a:r>
              <a:rPr lang="en-US" altLang="ko-KR" sz="2000">
                <a:solidFill>
                  <a:srgbClr val="00B050"/>
                </a:solidFill>
              </a:rPr>
              <a:t>)</a:t>
            </a:r>
            <a:r>
              <a:rPr lang="ko-KR" altLang="en-US" sz="2000">
                <a:solidFill>
                  <a:srgbClr val="00B050"/>
                </a:solidFill>
              </a:rPr>
              <a:t>을 전달 가능하도록</a:t>
            </a:r>
          </a:p>
          <a:p>
            <a:pPr lvl="0">
              <a:defRPr/>
            </a:pPr>
            <a:r>
              <a:rPr lang="ko-KR" altLang="en-US" sz="2000">
                <a:solidFill>
                  <a:srgbClr val="00B050"/>
                </a:solidFill>
              </a:rPr>
              <a:t>단조롭지 않게 활동적인 애니메이션 추가하기</a:t>
            </a:r>
            <a:r>
              <a:rPr lang="en-US" altLang="ko-KR" sz="2000">
                <a:solidFill>
                  <a:srgbClr val="00B050"/>
                </a:solidFill>
              </a:rPr>
              <a:t>(</a:t>
            </a:r>
            <a:r>
              <a:rPr lang="ko-KR" altLang="en-US" sz="2000">
                <a:solidFill>
                  <a:srgbClr val="00B050"/>
                </a:solidFill>
              </a:rPr>
              <a:t>너무 독특한 애니메이션은 </a:t>
            </a:r>
            <a:r>
              <a:rPr lang="en-US" altLang="ko-KR" sz="2000">
                <a:solidFill>
                  <a:srgbClr val="00B050"/>
                </a:solidFill>
              </a:rPr>
              <a:t>x)</a:t>
            </a:r>
          </a:p>
          <a:p>
            <a:pPr lvl="0">
              <a:defRPr/>
            </a:pPr>
            <a:r>
              <a:rPr lang="ko-KR" altLang="en-US" sz="2000">
                <a:solidFill>
                  <a:srgbClr val="00B050"/>
                </a:solidFill>
              </a:rPr>
              <a:t> 현재 갖추고 있는 시스템에서 해결 가능 한 것</a:t>
            </a:r>
            <a:r>
              <a:rPr lang="en-US" altLang="ko-KR" sz="2000">
                <a:solidFill>
                  <a:srgbClr val="00B050"/>
                </a:solidFill>
              </a:rPr>
              <a:t>(</a:t>
            </a:r>
            <a:r>
              <a:rPr lang="ko-KR" altLang="en-US" sz="2000">
                <a:solidFill>
                  <a:srgbClr val="00B050"/>
                </a:solidFill>
              </a:rPr>
              <a:t>비용 적게</a:t>
            </a:r>
            <a:r>
              <a:rPr lang="en-US" altLang="ko-KR" sz="2000">
                <a:solidFill>
                  <a:srgbClr val="00B050"/>
                </a:solidFill>
              </a:rPr>
              <a:t>,</a:t>
            </a:r>
            <a:r>
              <a:rPr lang="ko-KR" altLang="en-US" sz="2000">
                <a:solidFill>
                  <a:srgbClr val="00B050"/>
                </a:solidFill>
              </a:rPr>
              <a:t>선호함</a:t>
            </a:r>
            <a:r>
              <a:rPr lang="en-US" altLang="ko-KR" sz="2000">
                <a:solidFill>
                  <a:srgbClr val="00B050"/>
                </a:solidFill>
              </a:rPr>
              <a:t>)</a:t>
            </a:r>
          </a:p>
          <a:p>
            <a:pPr lvl="0">
              <a:defRPr/>
            </a:pPr>
            <a:r>
              <a:rPr lang="ko-KR" altLang="en-US" sz="2000">
                <a:solidFill>
                  <a:srgbClr val="00B050"/>
                </a:solidFill>
              </a:rPr>
              <a:t>수정은 </a:t>
            </a:r>
            <a:r>
              <a:rPr lang="en-US" altLang="ko-KR" sz="2000">
                <a:solidFill>
                  <a:srgbClr val="00B050"/>
                </a:solidFill>
              </a:rPr>
              <a:t>3</a:t>
            </a:r>
            <a:r>
              <a:rPr lang="ko-KR" altLang="en-US" sz="2000">
                <a:solidFill>
                  <a:srgbClr val="00B050"/>
                </a:solidFill>
              </a:rPr>
              <a:t>번만 </a:t>
            </a:r>
          </a:p>
          <a:p>
            <a:pPr lvl="0">
              <a:defRPr/>
            </a:pPr>
            <a:r>
              <a:rPr lang="ko-KR" altLang="en-US" sz="2000">
                <a:solidFill>
                  <a:srgbClr val="00B050"/>
                </a:solidFill>
              </a:rPr>
              <a:t>자연스럽고 특별한 느낌</a:t>
            </a:r>
          </a:p>
          <a:p>
            <a:pPr lvl="0">
              <a:defRPr/>
            </a:pPr>
            <a:r>
              <a:rPr lang="ko-KR" altLang="en-US" sz="2000">
                <a:solidFill>
                  <a:srgbClr val="00B050"/>
                </a:solidFill>
              </a:rPr>
              <a:t>세련된 느낌을 주어야함 </a:t>
            </a:r>
          </a:p>
          <a:p>
            <a:pPr lvl="0">
              <a:defRPr/>
            </a:pPr>
            <a:r>
              <a:rPr lang="ko-KR" altLang="en-US" sz="2000">
                <a:solidFill>
                  <a:srgbClr val="00B050"/>
                </a:solidFill>
              </a:rPr>
              <a:t>향수의 이미지를 어느 정도 예측할 수 있게</a:t>
            </a:r>
            <a:r>
              <a:rPr lang="en-US" altLang="ko-KR" sz="2000">
                <a:solidFill>
                  <a:srgbClr val="00B050"/>
                </a:solidFill>
              </a:rPr>
              <a:t>(</a:t>
            </a:r>
            <a:r>
              <a:rPr lang="ko-KR" altLang="en-US" sz="2000">
                <a:solidFill>
                  <a:srgbClr val="00B050"/>
                </a:solidFill>
              </a:rPr>
              <a:t>수주한 회사에서 사진 받기</a:t>
            </a:r>
            <a:r>
              <a:rPr lang="en-US" altLang="ko-KR" sz="2000">
                <a:solidFill>
                  <a:srgbClr val="00B050"/>
                </a:solidFill>
              </a:rPr>
              <a:t>)</a:t>
            </a:r>
          </a:p>
          <a:p>
            <a:pPr lvl="0">
              <a:defRPr/>
            </a:pPr>
            <a:endParaRPr lang="en-US" altLang="ko-KR" sz="2000">
              <a:solidFill>
                <a:srgbClr val="00B050"/>
              </a:solidFill>
            </a:endParaRPr>
          </a:p>
          <a:p>
            <a:pPr lvl="0"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6220967" y="423714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SUB3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4-3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067106" y="1532111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Gif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공통영역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 가치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5111" y="669935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82472" y="1532111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067105" y="4053884"/>
            <a:ext cx="189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 가치 페이지로 넘어감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982472" y="4053884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28498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446566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988706"/>
            <a:ext cx="9629775" cy="2563781"/>
            <a:chOff x="2153610" y="882785"/>
            <a:chExt cx="2880000" cy="2821841"/>
          </a:xfrm>
        </p:grpSpPr>
        <p:sp>
          <p:nvSpPr>
            <p:cNvPr id="86" name="직사각형 85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086101" y="2840330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A MORE BEAUTIFUL WORLD 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431144" y="3227106"/>
            <a:ext cx="91036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067105" y="2016318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Gif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공통영역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 가치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982471" y="2016318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67105" y="4693787"/>
            <a:ext cx="189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 가치 페이지로 넘어감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982472" y="4693787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08817" y="4003416"/>
            <a:ext cx="6362096" cy="2017380"/>
            <a:chOff x="561217" y="972565"/>
            <a:chExt cx="6362096" cy="2017380"/>
          </a:xfrm>
        </p:grpSpPr>
        <p:grpSp>
          <p:nvGrpSpPr>
            <p:cNvPr id="27" name="그룹 14"/>
            <p:cNvGrpSpPr/>
            <p:nvPr/>
          </p:nvGrpSpPr>
          <p:grpSpPr>
            <a:xfrm>
              <a:off x="561217" y="972565"/>
              <a:ext cx="6362096" cy="2017380"/>
              <a:chOff x="407368" y="4437112"/>
              <a:chExt cx="1800199" cy="1800199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07368" y="4437112"/>
                <a:ext cx="1800199" cy="18001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ko-KR" altLang="en-US" sz="1400" kern="0" dirty="0">
                  <a:solidFill>
                    <a:srgbClr val="FFFFFF">
                      <a:lumMod val="65000"/>
                    </a:srgb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 flipH="1">
                <a:off x="407368" y="4437112"/>
                <a:ext cx="1800199" cy="1800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407368" y="4437112"/>
                <a:ext cx="1800199" cy="1800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2672636" y="1770274"/>
              <a:ext cx="2139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MERFUME STORES</a:t>
              </a:r>
              <a:endParaRPr lang="ko-KR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012817" y="4003416"/>
            <a:ext cx="2196496" cy="2016000"/>
            <a:chOff x="7165217" y="972565"/>
            <a:chExt cx="2196496" cy="2016000"/>
          </a:xfrm>
        </p:grpSpPr>
        <p:grpSp>
          <p:nvGrpSpPr>
            <p:cNvPr id="35" name="그룹 14"/>
            <p:cNvGrpSpPr/>
            <p:nvPr/>
          </p:nvGrpSpPr>
          <p:grpSpPr>
            <a:xfrm>
              <a:off x="7165217" y="972565"/>
              <a:ext cx="2196496" cy="2016000"/>
              <a:chOff x="407368" y="4437112"/>
              <a:chExt cx="1800199" cy="1800199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407368" y="4437112"/>
                <a:ext cx="1800199" cy="18001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ko-KR" altLang="en-US" sz="1400" kern="0" dirty="0">
                  <a:solidFill>
                    <a:srgbClr val="FFFFFF">
                      <a:lumMod val="65000"/>
                    </a:srgb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 flipH="1">
                <a:off x="407368" y="4437112"/>
                <a:ext cx="1800199" cy="1800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407368" y="4437112"/>
                <a:ext cx="1800199" cy="1800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518526" y="1668576"/>
              <a:ext cx="15371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/>
                  </a:solidFill>
                </a:rPr>
                <a:t>MERFUME </a:t>
              </a:r>
            </a:p>
            <a:p>
              <a:pPr algn="ctr"/>
              <a:r>
                <a:rPr lang="en-US" altLang="ko-KR" sz="2000" dirty="0">
                  <a:solidFill>
                    <a:schemeClr val="accent1"/>
                  </a:solidFill>
                </a:rPr>
                <a:t>Happenings</a:t>
              </a:r>
              <a:endParaRPr lang="ko-KR" altLang="en-US" sz="20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5121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882D28-8E9C-4E57-9082-A33128CB9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67" t="65659" r="17380" b="9052"/>
          <a:stretch/>
        </p:blipFill>
        <p:spPr>
          <a:xfrm>
            <a:off x="66144" y="1111784"/>
            <a:ext cx="9626683" cy="2334779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6220967" y="423714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SUB3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4-4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443065" y="1952503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56926" y="1532111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9956926" y="2408548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104216" y="2342347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메일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입력창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7567" y="5445224"/>
            <a:ext cx="7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9956926" y="3710352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22925" y="3676526"/>
            <a:ext cx="19463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링크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고객센터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–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온라인 고객센터 페이지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매장안내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–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매장안내 페이지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약관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–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약관 안내 페이지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About us-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브랜드가 내역 페이지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 오버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가느다란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선이나옴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28498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446566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sp>
        <p:nvSpPr>
          <p:cNvPr id="94" name="타원 93"/>
          <p:cNvSpPr/>
          <p:nvPr/>
        </p:nvSpPr>
        <p:spPr>
          <a:xfrm>
            <a:off x="9956926" y="4782376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100942" y="5284768"/>
            <a:ext cx="17471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뉴스레터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이메일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입력시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광고 메일 수신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956926" y="1970329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80672" y="1937405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회사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SNS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버튼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663461" y="1970329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</a:p>
        </p:txBody>
      </p:sp>
      <p:sp>
        <p:nvSpPr>
          <p:cNvPr id="39" name="타원 38"/>
          <p:cNvSpPr/>
          <p:nvPr/>
        </p:nvSpPr>
        <p:spPr>
          <a:xfrm>
            <a:off x="9961212" y="5300037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069253" y="4727182"/>
            <a:ext cx="1747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SNS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사이트이동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86574"/>
            <a:ext cx="65" cy="373149"/>
          </a:xfrm>
          <a:prstGeom prst="rect">
            <a:avLst/>
          </a:prstGeom>
          <a:solidFill>
            <a:srgbClr val="3A3E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00942" y="1536338"/>
            <a:ext cx="2024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각각의 링크클릭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해당 페이지로 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837723" y="1595005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993097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서브 </a:t>
            </a:r>
            <a:r>
              <a:rPr lang="en-US" altLang="ko-KR" sz="4000" dirty="0"/>
              <a:t>-</a:t>
            </a:r>
            <a:r>
              <a:rPr lang="ko-KR" altLang="en-US" sz="4000" dirty="0"/>
              <a:t>바디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5183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510076"/>
            <a:ext cx="9624392" cy="44404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altLang="ko-KR" sz="1400" kern="0" dirty="0">
              <a:solidFill>
                <a:srgbClr val="FFFFFF">
                  <a:lumMod val="65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584332" y="801897"/>
          <a:ext cx="4047352" cy="708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8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상품검색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로그인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관심상품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장바구니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220967" y="423714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SUB4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4-1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105455" y="1304061"/>
            <a:ext cx="1608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오버시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서브메뉴 열림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84432" y="1350940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033606" y="801897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9995098" y="1885536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105455" y="1872485"/>
            <a:ext cx="197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아이콘 영역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각각의 아이콘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모달창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활성화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067106" y="4053884"/>
            <a:ext cx="16353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로고클릭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메인 페이지 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서브메뉴가 크게 열리고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그안의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소제목위에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사진첨부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마우스오버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 다운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 아웃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 업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984432" y="4053884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57417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682071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sp>
        <p:nvSpPr>
          <p:cNvPr id="94" name="타원 93"/>
          <p:cNvSpPr/>
          <p:nvPr/>
        </p:nvSpPr>
        <p:spPr>
          <a:xfrm>
            <a:off x="9984432" y="5346710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140564" y="5346710"/>
            <a:ext cx="1908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아이콘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해당아이콘에 맞는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모달창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활성화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9984432" y="2814163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0" y="801897"/>
          <a:ext cx="4047352" cy="708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8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쇼핑하기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선물하기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매장찾기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머퓸하우스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06" y="1101669"/>
            <a:ext cx="1272179" cy="202392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5854541" y="801897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984432" y="5878560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459181" y="3453165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71155" y="2509702"/>
            <a:ext cx="29761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cap="all" dirty="0"/>
              <a:t>Body &amp; bath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97517" y="3502831"/>
            <a:ext cx="1123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SHOP ALL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4481145" y="3827096"/>
            <a:ext cx="91036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105455" y="2715764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SHOP ALL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버튼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신제품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전체 페이지로 이동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40564" y="5864896"/>
            <a:ext cx="1908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신제품 전체 판매화면으로 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86682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6220967" y="423714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SUB2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4-2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067106" y="1532111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주력제품 소개란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741985" y="912171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82472" y="1532111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067105" y="4053884"/>
            <a:ext cx="18926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해당 제품 페이지로 넘어감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 오버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이미지회전 하면서 바뀜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982472" y="4053884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28498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446566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102164" y="1855466"/>
            <a:ext cx="2223699" cy="3182199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43" name="직사각형 42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/>
          <p:cNvGrpSpPr/>
          <p:nvPr/>
        </p:nvGrpSpPr>
        <p:grpSpPr>
          <a:xfrm>
            <a:off x="1575169" y="4420058"/>
            <a:ext cx="1277689" cy="369984"/>
            <a:chOff x="4347120" y="3604027"/>
            <a:chExt cx="1277689" cy="369984"/>
          </a:xfrm>
        </p:grpSpPr>
        <p:sp>
          <p:nvSpPr>
            <p:cNvPr id="125" name="TextBox 124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SHOP NOW</a:t>
              </a:r>
              <a:endParaRPr lang="ko-KR" altLang="en-US" sz="1600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236937" y="3766538"/>
            <a:ext cx="1954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BATH &amp; SHOWER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603533" y="1855466"/>
            <a:ext cx="2223699" cy="3182199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47" name="직사각형 46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4076538" y="4420058"/>
            <a:ext cx="1146093" cy="369984"/>
            <a:chOff x="4347120" y="3604027"/>
            <a:chExt cx="1146093" cy="369984"/>
          </a:xfrm>
        </p:grpSpPr>
        <p:sp>
          <p:nvSpPr>
            <p:cNvPr id="51" name="TextBox 50"/>
            <p:cNvSpPr txBox="1"/>
            <p:nvPr/>
          </p:nvSpPr>
          <p:spPr>
            <a:xfrm>
              <a:off x="4347120" y="3604027"/>
              <a:ext cx="11460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SHOP NOW</a:t>
              </a:r>
              <a:endParaRPr lang="ko-KR" altLang="en-US" sz="16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005100" y="3766538"/>
            <a:ext cx="1420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BODY CARE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104902" y="1855466"/>
            <a:ext cx="2223699" cy="3182199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55" name="직사각형 54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6577907" y="4420058"/>
            <a:ext cx="1277689" cy="369984"/>
            <a:chOff x="4347120" y="3604027"/>
            <a:chExt cx="1277689" cy="369984"/>
          </a:xfrm>
        </p:grpSpPr>
        <p:sp>
          <p:nvSpPr>
            <p:cNvPr id="59" name="TextBox 58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SHOP NOW</a:t>
              </a:r>
              <a:endParaRPr lang="ko-KR" altLang="en-US" sz="1600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577907" y="3766538"/>
            <a:ext cx="1277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SKIN CARE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310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6220967" y="423714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SUB4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4-3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067106" y="1532111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Gif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공통영역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 가치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5111" y="669935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82472" y="1532111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067105" y="4053884"/>
            <a:ext cx="189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 가치 페이지로 넘어감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982472" y="4053884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28498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446566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988706"/>
            <a:ext cx="9629775" cy="2563781"/>
            <a:chOff x="2153610" y="882785"/>
            <a:chExt cx="2880000" cy="2821841"/>
          </a:xfrm>
        </p:grpSpPr>
        <p:sp>
          <p:nvSpPr>
            <p:cNvPr id="86" name="직사각형 85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086101" y="2840330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A MORE BEAUTIFUL WORLD 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431144" y="3227106"/>
            <a:ext cx="91036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067105" y="2016318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Gif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공통영역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 가치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982471" y="2016318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67105" y="4693787"/>
            <a:ext cx="189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 가치 페이지로 넘어감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982472" y="4693787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08817" y="4003416"/>
            <a:ext cx="6362096" cy="2017380"/>
            <a:chOff x="561217" y="972565"/>
            <a:chExt cx="6362096" cy="2017380"/>
          </a:xfrm>
        </p:grpSpPr>
        <p:grpSp>
          <p:nvGrpSpPr>
            <p:cNvPr id="27" name="그룹 14"/>
            <p:cNvGrpSpPr/>
            <p:nvPr/>
          </p:nvGrpSpPr>
          <p:grpSpPr>
            <a:xfrm>
              <a:off x="561217" y="972565"/>
              <a:ext cx="6362096" cy="2017380"/>
              <a:chOff x="407368" y="4437112"/>
              <a:chExt cx="1800199" cy="1800199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07368" y="4437112"/>
                <a:ext cx="1800199" cy="18001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ko-KR" altLang="en-US" sz="1400" kern="0" dirty="0">
                  <a:solidFill>
                    <a:srgbClr val="FFFFFF">
                      <a:lumMod val="65000"/>
                    </a:srgb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 flipH="1">
                <a:off x="407368" y="4437112"/>
                <a:ext cx="1800199" cy="1800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407368" y="4437112"/>
                <a:ext cx="1800199" cy="1800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2672636" y="1770274"/>
              <a:ext cx="21392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MERFUME STORES</a:t>
              </a:r>
              <a:endParaRPr lang="ko-KR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012817" y="4003416"/>
            <a:ext cx="2196496" cy="2016000"/>
            <a:chOff x="7165217" y="972565"/>
            <a:chExt cx="2196496" cy="2016000"/>
          </a:xfrm>
        </p:grpSpPr>
        <p:grpSp>
          <p:nvGrpSpPr>
            <p:cNvPr id="35" name="그룹 14"/>
            <p:cNvGrpSpPr/>
            <p:nvPr/>
          </p:nvGrpSpPr>
          <p:grpSpPr>
            <a:xfrm>
              <a:off x="7165217" y="972565"/>
              <a:ext cx="2196496" cy="2016000"/>
              <a:chOff x="407368" y="4437112"/>
              <a:chExt cx="1800199" cy="1800199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407368" y="4437112"/>
                <a:ext cx="1800199" cy="18001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ko-KR" altLang="en-US" sz="1400" kern="0" dirty="0">
                  <a:solidFill>
                    <a:srgbClr val="FFFFFF">
                      <a:lumMod val="65000"/>
                    </a:srgb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 flipH="1">
                <a:off x="407368" y="4437112"/>
                <a:ext cx="1800199" cy="1800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407368" y="4437112"/>
                <a:ext cx="1800199" cy="1800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518526" y="1668576"/>
              <a:ext cx="15371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/>
                  </a:solidFill>
                </a:rPr>
                <a:t>MERFUME </a:t>
              </a:r>
            </a:p>
            <a:p>
              <a:pPr algn="ctr"/>
              <a:r>
                <a:rPr lang="en-US" altLang="ko-KR" sz="2000" dirty="0">
                  <a:solidFill>
                    <a:schemeClr val="accent1"/>
                  </a:solidFill>
                </a:rPr>
                <a:t>Happenings</a:t>
              </a:r>
              <a:endParaRPr lang="ko-KR" altLang="en-US" sz="20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196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882D28-8E9C-4E57-9082-A33128CB9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67" t="65659" r="17380" b="9052"/>
          <a:stretch/>
        </p:blipFill>
        <p:spPr>
          <a:xfrm>
            <a:off x="66144" y="1111784"/>
            <a:ext cx="9626683" cy="2334779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6220967" y="423714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SUB4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4-4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443065" y="1952503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56926" y="1532111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9956926" y="2408548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104216" y="2342347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메일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입력창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7567" y="5445224"/>
            <a:ext cx="7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9956926" y="3710352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22925" y="3676526"/>
            <a:ext cx="19463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링크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고객센터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–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온라인 고객센터 페이지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매장안내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–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매장안내 페이지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약관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–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약관 안내 페이지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About us-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브랜드가 내역 페이지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 오버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가느다란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선이나옴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28498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446566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sp>
        <p:nvSpPr>
          <p:cNvPr id="94" name="타원 93"/>
          <p:cNvSpPr/>
          <p:nvPr/>
        </p:nvSpPr>
        <p:spPr>
          <a:xfrm>
            <a:off x="9956926" y="4782376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100942" y="5284768"/>
            <a:ext cx="17471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뉴스레터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이메일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입력시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광고 메일 수신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956926" y="1970329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80672" y="1937405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회사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SNS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버튼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663461" y="1970329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</a:p>
        </p:txBody>
      </p:sp>
      <p:sp>
        <p:nvSpPr>
          <p:cNvPr id="39" name="타원 38"/>
          <p:cNvSpPr/>
          <p:nvPr/>
        </p:nvSpPr>
        <p:spPr>
          <a:xfrm>
            <a:off x="9961212" y="5300037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069253" y="4727182"/>
            <a:ext cx="1747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SNS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사이트이동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86574"/>
            <a:ext cx="65" cy="373149"/>
          </a:xfrm>
          <a:prstGeom prst="rect">
            <a:avLst/>
          </a:prstGeom>
          <a:solidFill>
            <a:srgbClr val="3A3E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00942" y="1536338"/>
            <a:ext cx="2024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각각의 링크클릭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해당 페이지로 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837723" y="1595005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451558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서브 </a:t>
            </a:r>
            <a:r>
              <a:rPr lang="en-US" altLang="ko-KR" sz="4000" dirty="0"/>
              <a:t>-</a:t>
            </a:r>
            <a:r>
              <a:rPr lang="ko-KR" altLang="en-US" sz="4000" dirty="0" err="1"/>
              <a:t>홈프레그런스</a:t>
            </a:r>
            <a:endParaRPr lang="ko-KR" altLang="en-US" sz="4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9201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1510076"/>
            <a:ext cx="9624392" cy="44404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altLang="ko-KR" sz="1400" kern="0" dirty="0">
              <a:solidFill>
                <a:srgbClr val="FFFFFF">
                  <a:lumMod val="65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584332" y="801897"/>
          <a:ext cx="4047352" cy="708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8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상품검색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로그인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관심상품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장바구니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220967" y="423714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SUB5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4-1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105455" y="1304061"/>
            <a:ext cx="1608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오버시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서브메뉴 열림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84432" y="1350940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5033606" y="801897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9995098" y="1885536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105455" y="1872485"/>
            <a:ext cx="1978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아이콘 영역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각각의 아이콘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모달창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활성화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067106" y="4053884"/>
            <a:ext cx="16353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로고클릭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메인 페이지 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서브메뉴가 크게 열리고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그안의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소제목위에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사진첨부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마우스오버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 다운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 아웃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 업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984432" y="4053884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57417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682071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sp>
        <p:nvSpPr>
          <p:cNvPr id="94" name="타원 93"/>
          <p:cNvSpPr/>
          <p:nvPr/>
        </p:nvSpPr>
        <p:spPr>
          <a:xfrm>
            <a:off x="9984432" y="5346710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140564" y="5346710"/>
            <a:ext cx="1908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아이콘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해당아이콘에 맞는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모달창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활성화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9984432" y="2814163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0" y="801897"/>
          <a:ext cx="4047352" cy="708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8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쇼핑하기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선물하기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매장찾기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머퓸하우스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06" y="1101669"/>
            <a:ext cx="1272179" cy="202392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5854541" y="801897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984432" y="5878560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459181" y="3453165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71155" y="2509702"/>
            <a:ext cx="2976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cap="all" dirty="0"/>
              <a:t> HOME FRAGRANCE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97517" y="3502831"/>
            <a:ext cx="1123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SHOP ALL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4481145" y="3827096"/>
            <a:ext cx="91036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0105455" y="2715764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SHOP ALL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버튼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신제품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전체 페이지로 이동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40564" y="5864896"/>
            <a:ext cx="1908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신제품 전체 판매화면으로 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46276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6220967" y="423714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SUB5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4-2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067106" y="1532111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주력제품 소개란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741985" y="912171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82472" y="1532111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067105" y="4053884"/>
            <a:ext cx="18926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해당 제품 페이지로 넘어감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 오버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이미지회전 하면서 바뀜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982472" y="4053884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28498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446566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102164" y="1855466"/>
            <a:ext cx="2223699" cy="3182199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43" name="직사각형 42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23"/>
          <p:cNvGrpSpPr/>
          <p:nvPr/>
        </p:nvGrpSpPr>
        <p:grpSpPr>
          <a:xfrm>
            <a:off x="1575169" y="4420058"/>
            <a:ext cx="1277689" cy="369984"/>
            <a:chOff x="4347120" y="3604027"/>
            <a:chExt cx="1277689" cy="369984"/>
          </a:xfrm>
        </p:grpSpPr>
        <p:sp>
          <p:nvSpPr>
            <p:cNvPr id="125" name="TextBox 124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SHOP NOW</a:t>
              </a:r>
              <a:endParaRPr lang="ko-KR" altLang="en-US" sz="1600" dirty="0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623906" y="3766538"/>
            <a:ext cx="1180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CANNDLE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603533" y="1855466"/>
            <a:ext cx="2223699" cy="3182199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47" name="직사각형 46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4076538" y="4420058"/>
            <a:ext cx="1277689" cy="369984"/>
            <a:chOff x="4347120" y="3604027"/>
            <a:chExt cx="1277689" cy="369984"/>
          </a:xfrm>
        </p:grpSpPr>
        <p:sp>
          <p:nvSpPr>
            <p:cNvPr id="51" name="TextBox 50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SHOP NOW</a:t>
              </a:r>
              <a:endParaRPr lang="ko-KR" altLang="en-US" sz="16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019682" y="3766538"/>
            <a:ext cx="1391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DIFFUSERS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104902" y="1855466"/>
            <a:ext cx="2223699" cy="3182199"/>
            <a:chOff x="2153610" y="882785"/>
            <a:chExt cx="2880000" cy="2821841"/>
          </a:xfrm>
          <a:solidFill>
            <a:schemeClr val="bg1">
              <a:lumMod val="95000"/>
            </a:schemeClr>
          </a:solidFill>
        </p:grpSpPr>
        <p:sp>
          <p:nvSpPr>
            <p:cNvPr id="55" name="직사각형 54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/>
          <p:cNvGrpSpPr/>
          <p:nvPr/>
        </p:nvGrpSpPr>
        <p:grpSpPr>
          <a:xfrm>
            <a:off x="6577907" y="4420058"/>
            <a:ext cx="1277689" cy="369984"/>
            <a:chOff x="4347120" y="3604027"/>
            <a:chExt cx="1277689" cy="369984"/>
          </a:xfrm>
        </p:grpSpPr>
        <p:sp>
          <p:nvSpPr>
            <p:cNvPr id="59" name="TextBox 58"/>
            <p:cNvSpPr txBox="1"/>
            <p:nvPr/>
          </p:nvSpPr>
          <p:spPr>
            <a:xfrm>
              <a:off x="4347120" y="3604027"/>
              <a:ext cx="1277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SHOP NOW</a:t>
              </a:r>
              <a:endParaRPr lang="ko-KR" altLang="en-US" sz="1600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481145" y="3928292"/>
              <a:ext cx="910364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791319" y="3766538"/>
            <a:ext cx="850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</a:rPr>
              <a:t>SPRAY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6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사이트 </a:t>
            </a:r>
            <a:r>
              <a:rPr lang="ko-KR" altLang="en-US" dirty="0" err="1">
                <a:solidFill>
                  <a:schemeClr val="bg1"/>
                </a:solidFill>
              </a:rPr>
              <a:t>트렌드</a:t>
            </a:r>
            <a:r>
              <a:rPr lang="ko-KR" altLang="en-US" dirty="0">
                <a:solidFill>
                  <a:schemeClr val="bg1"/>
                </a:solidFill>
              </a:rPr>
              <a:t> 벤치마킹</a:t>
            </a:r>
          </a:p>
        </p:txBody>
      </p:sp>
    </p:spTree>
    <p:extLst>
      <p:ext uri="{BB962C8B-B14F-4D97-AF65-F5344CB8AC3E}">
        <p14:creationId xmlns:p14="http://schemas.microsoft.com/office/powerpoint/2010/main" val="41322746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6220967" y="423714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SUB5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4-3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067106" y="1532111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Gif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공통영역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 가치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5111" y="669935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82472" y="1532111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067105" y="4053884"/>
            <a:ext cx="189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 가치 페이지로 넘어감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982472" y="4053884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28498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446566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988706"/>
            <a:ext cx="9629775" cy="2563781"/>
            <a:chOff x="2153610" y="882785"/>
            <a:chExt cx="2880000" cy="2821841"/>
          </a:xfrm>
        </p:grpSpPr>
        <p:sp>
          <p:nvSpPr>
            <p:cNvPr id="86" name="직사각형 85"/>
            <p:cNvSpPr/>
            <p:nvPr/>
          </p:nvSpPr>
          <p:spPr>
            <a:xfrm>
              <a:off x="2153610" y="882785"/>
              <a:ext cx="2880000" cy="28218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lang="ko-KR" altLang="en-US" sz="1400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2153610" y="894374"/>
              <a:ext cx="2880000" cy="2798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V="1">
              <a:off x="2153610" y="894374"/>
              <a:ext cx="2880000" cy="2810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086101" y="2840330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A MORE BEAUTIFUL WORLD 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4431144" y="3227106"/>
            <a:ext cx="91036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0067105" y="2016318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Gif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공통영역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(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 가치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)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9982471" y="2016318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67105" y="4693787"/>
            <a:ext cx="189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 가치 페이지로 넘어감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982472" y="4693787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08817" y="4003416"/>
            <a:ext cx="6362096" cy="2017380"/>
            <a:chOff x="561217" y="972565"/>
            <a:chExt cx="6362096" cy="2017380"/>
          </a:xfrm>
        </p:grpSpPr>
        <p:grpSp>
          <p:nvGrpSpPr>
            <p:cNvPr id="27" name="그룹 14"/>
            <p:cNvGrpSpPr/>
            <p:nvPr/>
          </p:nvGrpSpPr>
          <p:grpSpPr>
            <a:xfrm>
              <a:off x="561217" y="972565"/>
              <a:ext cx="6362096" cy="2017380"/>
              <a:chOff x="407368" y="4437112"/>
              <a:chExt cx="1800199" cy="1800199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07368" y="4437112"/>
                <a:ext cx="1800199" cy="18001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ko-KR" altLang="en-US" sz="1400" kern="0" dirty="0">
                  <a:solidFill>
                    <a:srgbClr val="FFFFFF">
                      <a:lumMod val="65000"/>
                    </a:srgb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 flipH="1">
                <a:off x="407368" y="4437112"/>
                <a:ext cx="1800199" cy="1800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407368" y="4437112"/>
                <a:ext cx="1800199" cy="1800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2444286" y="1770274"/>
              <a:ext cx="24750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/>
                  </a:solidFill>
                </a:rPr>
                <a:t>MERFUME STORES</a:t>
              </a:r>
              <a:endParaRPr lang="ko-KR" altLang="en-US" sz="2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012817" y="4003416"/>
            <a:ext cx="2196496" cy="2016000"/>
            <a:chOff x="7165217" y="972565"/>
            <a:chExt cx="2196496" cy="2016000"/>
          </a:xfrm>
        </p:grpSpPr>
        <p:grpSp>
          <p:nvGrpSpPr>
            <p:cNvPr id="35" name="그룹 14"/>
            <p:cNvGrpSpPr/>
            <p:nvPr/>
          </p:nvGrpSpPr>
          <p:grpSpPr>
            <a:xfrm>
              <a:off x="7165217" y="972565"/>
              <a:ext cx="2196496" cy="2016000"/>
              <a:chOff x="407368" y="4437112"/>
              <a:chExt cx="1800199" cy="1800199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407368" y="4437112"/>
                <a:ext cx="1800199" cy="18001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endParaRPr lang="ko-KR" altLang="en-US" sz="1400" kern="0" dirty="0">
                  <a:solidFill>
                    <a:srgbClr val="FFFFFF">
                      <a:lumMod val="65000"/>
                    </a:srgb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Arial"/>
                </a:endParaRPr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 flipH="1">
                <a:off x="407368" y="4437112"/>
                <a:ext cx="1800199" cy="1800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407368" y="4437112"/>
                <a:ext cx="1800199" cy="1800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518526" y="1668576"/>
              <a:ext cx="15371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/>
                  </a:solidFill>
                </a:rPr>
                <a:t>MERFUME </a:t>
              </a:r>
            </a:p>
            <a:p>
              <a:pPr algn="ctr"/>
              <a:r>
                <a:rPr lang="en-US" altLang="ko-KR" sz="2000" dirty="0">
                  <a:solidFill>
                    <a:schemeClr val="accent1"/>
                  </a:solidFill>
                </a:rPr>
                <a:t>Happenings</a:t>
              </a:r>
              <a:endParaRPr lang="ko-KR" altLang="en-US" sz="20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41808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882D28-8E9C-4E57-9082-A33128CB9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67" t="65659" r="17380" b="9052"/>
          <a:stretch/>
        </p:blipFill>
        <p:spPr>
          <a:xfrm>
            <a:off x="66144" y="1111784"/>
            <a:ext cx="9626683" cy="2334779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6220967" y="423714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SUB5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화면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4-4</a:t>
            </a:r>
            <a:endParaRPr lang="ko-KR" altLang="en-US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443065" y="1952503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12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9956926" y="1532111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9956926" y="2408548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104216" y="2342347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메일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입력창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7567" y="5445224"/>
            <a:ext cx="7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lang="ko-KR" altLang="en-US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9956926" y="3710352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22925" y="3676526"/>
            <a:ext cx="19463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링크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클릭시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고객센터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–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온라인 고객센터 페이지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매장안내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–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매장안내 페이지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약관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–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약관 안내 페이지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About us-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브랜드가 내역 페이지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마우스 오버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가느다란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선이나옴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48220" y="3284984"/>
            <a:ext cx="1908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948220" y="3446566"/>
            <a:ext cx="972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000" b="1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개발사항</a:t>
            </a:r>
          </a:p>
        </p:txBody>
      </p:sp>
      <p:sp>
        <p:nvSpPr>
          <p:cNvPr id="94" name="타원 93"/>
          <p:cNvSpPr/>
          <p:nvPr/>
        </p:nvSpPr>
        <p:spPr>
          <a:xfrm>
            <a:off x="9956926" y="4782376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0100942" y="5284768"/>
            <a:ext cx="17471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뉴스레터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이메일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10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입력시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광고 메일 수신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9956926" y="1970329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80672" y="1937405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회사 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SNS 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버튼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663461" y="1970329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</a:t>
            </a:r>
          </a:p>
        </p:txBody>
      </p:sp>
      <p:sp>
        <p:nvSpPr>
          <p:cNvPr id="39" name="타원 38"/>
          <p:cNvSpPr/>
          <p:nvPr/>
        </p:nvSpPr>
        <p:spPr>
          <a:xfrm>
            <a:off x="9961212" y="5300037"/>
            <a:ext cx="144016" cy="14401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9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  <a:endParaRPr lang="ko-KR" altLang="en-US" sz="900" b="1" kern="0" dirty="0">
              <a:solidFill>
                <a:srgbClr val="FFFFFF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069253" y="4727182"/>
            <a:ext cx="1747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: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SNS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사이트이동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186574"/>
            <a:ext cx="65" cy="373149"/>
          </a:xfrm>
          <a:prstGeom prst="rect">
            <a:avLst/>
          </a:prstGeom>
          <a:solidFill>
            <a:srgbClr val="3A3E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00942" y="1536338"/>
            <a:ext cx="2024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Clr>
                <a:srgbClr val="000000"/>
              </a:buClr>
              <a:buFont typeface="Arial"/>
              <a:buNone/>
            </a:pP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각각의 링크클릭</a:t>
            </a:r>
            <a:r>
              <a:rPr lang="en-US" altLang="ko-KR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-</a:t>
            </a:r>
            <a:r>
              <a:rPr lang="ko-KR" altLang="en-US" sz="1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해당 페이지로 이동</a:t>
            </a:r>
            <a:endParaRPr lang="en-US" altLang="ko-KR" sz="1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837723" y="1595005"/>
            <a:ext cx="216024" cy="21602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ko-KR" sz="1200" b="1" kern="0" dirty="0">
                <a:solidFill>
                  <a:srgbClr val="FFFFF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2086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461" y="263987"/>
            <a:ext cx="4694312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아이디어스케치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F3D7D6-17F3-433D-AAB9-8C60203627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36"/>
          <a:stretch/>
        </p:blipFill>
        <p:spPr>
          <a:xfrm>
            <a:off x="525461" y="1269016"/>
            <a:ext cx="2154660" cy="32619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18243B-4CEB-4F98-BE34-ED16C15B46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20"/>
          <a:stretch/>
        </p:blipFill>
        <p:spPr>
          <a:xfrm>
            <a:off x="3435642" y="1269016"/>
            <a:ext cx="2154660" cy="357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326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28267" y="2292876"/>
            <a:ext cx="5859506" cy="2405949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2400" noProof="1">
                <a:ea typeface="나눔스퀘어_ac" panose="020B0600000101010101" pitchFamily="50" charset="-127"/>
              </a:rPr>
              <a:t>자연스럽고 세련된 느낌의 브랜드</a:t>
            </a:r>
            <a:r>
              <a:rPr lang="en-US" altLang="ko-KR" sz="2400" noProof="1">
                <a:ea typeface="나눔스퀘어_ac" panose="020B0600000101010101" pitchFamily="50" charset="-127"/>
              </a:rPr>
              <a:t>.</a:t>
            </a:r>
          </a:p>
          <a:p>
            <a:pPr rtl="0"/>
            <a:r>
              <a:rPr lang="ko-KR" altLang="en-US" sz="2400" noProof="1">
                <a:ea typeface="나눔스퀘어_ac" panose="020B0600000101010101" pitchFamily="50" charset="-127"/>
              </a:rPr>
              <a:t>매장</a:t>
            </a:r>
            <a:r>
              <a:rPr lang="en-US" altLang="ko-KR" sz="2400" noProof="1">
                <a:ea typeface="나눔스퀘어_ac" panose="020B0600000101010101" pitchFamily="50" charset="-127"/>
              </a:rPr>
              <a:t>, </a:t>
            </a:r>
            <a:r>
              <a:rPr lang="ko-KR" altLang="en-US" sz="2400" noProof="1">
                <a:ea typeface="나눔스퀘어_ac" panose="020B0600000101010101" pitchFamily="50" charset="-127"/>
              </a:rPr>
              <a:t>온라인 몰 방문시 고객이 브랜드의 색깔을  한눈에 알 수 있게 해야한다 </a:t>
            </a:r>
            <a:endParaRPr lang="en-US" altLang="ko-KR" sz="2400" noProof="1">
              <a:ea typeface="나눔스퀘어_ac" panose="020B0600000101010101" pitchFamily="50" charset="-127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8958020" y="6477369"/>
            <a:ext cx="2556345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rtl="0"/>
            <a:r>
              <a:rPr lang="en-US" altLang="ko-KR" sz="1200" noProof="1">
                <a:solidFill>
                  <a:srgbClr val="D24726">
                    <a:alpha val="37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noProof="1">
                <a:solidFill>
                  <a:srgbClr val="D24726">
                    <a:alpha val="37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슬라이드 쇼 모드에서 화살표 선택</a:t>
            </a:r>
            <a:r>
              <a:rPr lang="en-US" altLang="ko-KR" sz="1200" noProof="1">
                <a:solidFill>
                  <a:srgbClr val="D24726">
                    <a:alpha val="37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rtl="0"/>
            <a:endParaRPr lang="ko-KR" altLang="en-US" sz="1200" noProof="1">
              <a:solidFill>
                <a:srgbClr val="D24726">
                  <a:alpha val="37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02" y="3279901"/>
            <a:ext cx="2705716" cy="43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5105405"/>
            <a:ext cx="10363200" cy="1362075"/>
          </a:xfrm>
        </p:spPr>
        <p:txBody>
          <a:bodyPr/>
          <a:lstStyle/>
          <a:p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조말론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4495074"/>
            <a:ext cx="6421785" cy="470626"/>
          </a:xfrm>
        </p:spPr>
        <p:txBody>
          <a:bodyPr/>
          <a:lstStyle/>
          <a:p>
            <a:r>
              <a:rPr lang="en-US" altLang="ko-KR" dirty="0"/>
              <a:t>https://www.jomalone.co.kr/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3084" y="818606"/>
            <a:ext cx="45894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잘한 점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1.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연한색상을 깔아 눈이 편안하고  이미지들이 눈에 띔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2.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이미지의 배치를 잘함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3.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메뉴 진입 시 이미지 밑에 메뉴를 적어두어서  어디로 가는지 알기 쉬움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잘 못한 점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일부 메뉴에 들어갔을 때 영역이 모자라서 글자가 맞닿음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글씨체가 사이트랑 조금 안 어울림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차용할 점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편안한 브랜드 컬러를 바탕에 깔아 두어 자연스럽게 브랜드 컬러를 인식시키고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사진의 배치가 깔끔한 점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,</a:t>
            </a: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 메뉴가 많으니 이미지를 심어두어 어디로 가는지 방향을 알 수 있게 </a:t>
            </a:r>
            <a:r>
              <a:rPr lang="ko-KR" altLang="en-US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한점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46081" name="Picture 1" descr="D:\수업자료와 실습한것\UIUX수업\merfume\참고사이트 캡쳐\jomalonefull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25389" y="0"/>
            <a:ext cx="2066611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484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0384" y="4991105"/>
            <a:ext cx="10363200" cy="1362075"/>
          </a:xfrm>
        </p:spPr>
        <p:txBody>
          <a:bodyPr/>
          <a:lstStyle/>
          <a:p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겐조향수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50384" y="4439257"/>
            <a:ext cx="8076412" cy="470626"/>
          </a:xfrm>
        </p:spPr>
        <p:txBody>
          <a:bodyPr/>
          <a:lstStyle/>
          <a:p>
            <a:r>
              <a:rPr lang="en-US" altLang="ko-KR" dirty="0"/>
              <a:t>https://www.kenzoparfums.com/fr/fr/home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0384" y="818606"/>
            <a:ext cx="45894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잘한 점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1.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메인동영상으로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시선을 모음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2.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갤러리 이미지 마우스 </a:t>
            </a:r>
            <a:r>
              <a:rPr lang="ko-KR" altLang="en-US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오버시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이미지가 돌아가면서 바뀜 </a:t>
            </a: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– </a:t>
            </a:r>
            <a:r>
              <a:rPr lang="ko-KR" altLang="en-US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눈에띔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3.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페이지의 레이아웃이 깔끔함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4.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서브페이지 마다 위쪽에 분위기에 맞는 동영상을 달아놔서 향수의 분위기나 향이 유추가 가능함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잘 못한 점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갤러리 이미지에 애니메이션 하나만 동작이 안됨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영어 운용이 안됨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차용할 점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서브페이지 분위기에 맞는 동영상과 사진으로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향수의 느낌과 향을 어느 정도 유추할 수 있는 점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레이아웃이 깔끔하고 적절한 애니메이션 배치</a:t>
            </a:r>
          </a:p>
        </p:txBody>
      </p:sp>
      <p:pic>
        <p:nvPicPr>
          <p:cNvPr id="45057" name="Picture 1" descr="C:\Users\LG-PC\Downloads\웹 캡처_6-9-2021_172847_www.kenzoparfums.com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09286" y="-1"/>
            <a:ext cx="1582714" cy="685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471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마크제이콥스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936274"/>
            <a:ext cx="7083636" cy="470626"/>
          </a:xfrm>
        </p:spPr>
        <p:txBody>
          <a:bodyPr/>
          <a:lstStyle/>
          <a:p>
            <a:r>
              <a:rPr lang="en-US" altLang="ko-KR" dirty="0"/>
              <a:t>https://www.marcjacobs.com/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9863" y="818606"/>
            <a:ext cx="45894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잘한 점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1.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깔끔한 레이아웃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2.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서브메뉴가 풀 사이즈로 내려와서 보기 편함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3.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제품 서브페이지에서 마우스 </a:t>
            </a:r>
            <a:r>
              <a:rPr lang="ko-KR" altLang="en-US" sz="1400" kern="0" dirty="0" err="1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오버시</a:t>
            </a: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 모델이 제품을 들고 있는 사진으로 변함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잘 못한 점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서브메뉴에 글자가 많고 크기가 약간 작아서 찾기가 힘들다 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차용할 점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  <a:p>
            <a:pPr>
              <a:buClr>
                <a:srgbClr val="000000"/>
              </a:buClr>
              <a:buFont typeface="Arial"/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/>
                <a:sym typeface="Arial"/>
              </a:rPr>
              <a:t>깔끔한 레이아웃과 잘 어울리는 글자체 </a:t>
            </a:r>
            <a:endParaRPr lang="en-US" altLang="ko-KR" sz="14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43009" name="Picture 1" descr="D:\수업자료와 실습한것\UIUX수업\merfume\참고사이트 캡쳐\markjacobsfull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1103" y="0"/>
            <a:ext cx="2290897" cy="68151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706913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"/>
        <a:ea typeface="나눔스퀘어"/>
        <a:cs typeface=""/>
      </a:majorFont>
      <a:minorFont>
        <a:latin typeface="Pretendard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Pretendard"/>
        <a:ea typeface="나눔스퀘어"/>
        <a:cs typeface=""/>
      </a:majorFont>
      <a:minorFont>
        <a:latin typeface="Pretendard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2903</Words>
  <Application>Microsoft Office PowerPoint</Application>
  <PresentationFormat>와이드스크린</PresentationFormat>
  <Paragraphs>945</Paragraphs>
  <Slides>63</Slides>
  <Notes>10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2" baseType="lpstr">
      <vt:lpstr>G마켓 산스 TTF Light</vt:lpstr>
      <vt:lpstr>G마켓 산스 TTF Medium</vt:lpstr>
      <vt:lpstr>Pretendard Light</vt:lpstr>
      <vt:lpstr>나눔스퀘어_ac</vt:lpstr>
      <vt:lpstr>Malgun Gothic</vt:lpstr>
      <vt:lpstr>Arial</vt:lpstr>
      <vt:lpstr>WelcomeDoc</vt:lpstr>
      <vt:lpstr>Office 테마</vt:lpstr>
      <vt:lpstr>Image</vt:lpstr>
      <vt:lpstr>기획서 설계 – merfume  </vt:lpstr>
      <vt:lpstr>PowerPoint 프레젠테이션</vt:lpstr>
      <vt:lpstr>사이트 요구사항</vt:lpstr>
      <vt:lpstr>사이트 요구사항</vt:lpstr>
      <vt:lpstr>요구사항 분석</vt:lpstr>
      <vt:lpstr>사이트 트렌드 벤치마킹</vt:lpstr>
      <vt:lpstr>조말론</vt:lpstr>
      <vt:lpstr>겐조향수</vt:lpstr>
      <vt:lpstr>마크제이콥스</vt:lpstr>
      <vt:lpstr>더바디샵</vt:lpstr>
      <vt:lpstr>메인페이지 벤치마킹</vt:lpstr>
      <vt:lpstr>PowerPoint 프레젠테이션</vt:lpstr>
      <vt:lpstr>PowerPoint 프레젠테이션</vt:lpstr>
      <vt:lpstr>PowerPoint 프레젠테이션</vt:lpstr>
      <vt:lpstr>PowerPoint 프레젠테이션</vt:lpstr>
      <vt:lpstr>채성아</vt:lpstr>
      <vt:lpstr>나미리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메인페이지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서브 -신제품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서브 -여성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서브 -맨즈</vt:lpstr>
      <vt:lpstr>PowerPoint 프레젠테이션</vt:lpstr>
      <vt:lpstr>PowerPoint 프레젠테이션</vt:lpstr>
      <vt:lpstr>PowerPoint 프레젠테이션</vt:lpstr>
      <vt:lpstr>PowerPoint 프레젠테이션</vt:lpstr>
      <vt:lpstr>서브 -바디</vt:lpstr>
      <vt:lpstr>PowerPoint 프레젠테이션</vt:lpstr>
      <vt:lpstr>PowerPoint 프레젠테이션</vt:lpstr>
      <vt:lpstr>PowerPoint 프레젠테이션</vt:lpstr>
      <vt:lpstr>PowerPoint 프레젠테이션</vt:lpstr>
      <vt:lpstr>서브 -홈프레그런스</vt:lpstr>
      <vt:lpstr>PowerPoint 프레젠테이션</vt:lpstr>
      <vt:lpstr>PowerPoint 프레젠테이션</vt:lpstr>
      <vt:lpstr>PowerPoint 프레젠테이션</vt:lpstr>
      <vt:lpstr>PowerPoint 프레젠테이션</vt:lpstr>
      <vt:lpstr>아이디어스케치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아키텍쳐 설계</dc:title>
  <dc:creator>iibi60201</dc:creator>
  <cp:lastModifiedBy>정 지안</cp:lastModifiedBy>
  <cp:revision>574</cp:revision>
  <dcterms:created xsi:type="dcterms:W3CDTF">2021-08-13T04:22:32Z</dcterms:created>
  <dcterms:modified xsi:type="dcterms:W3CDTF">2021-10-07T17:22:12Z</dcterms:modified>
  <cp:version/>
</cp:coreProperties>
</file>