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Montserrat"/>
      <p:regular r:id="rId25"/>
      <p:bold r:id="rId26"/>
      <p:italic r:id="rId27"/>
      <p:boldItalic r:id="rId28"/>
    </p:embeddedFont>
    <p:embeddedFont>
      <p:font typeface="Oswald"/>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Oswald-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ed075671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ed075671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ed075671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ed075671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ece3a07e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ece3a07e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ece3a07e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ece3a07e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ece80971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ece80971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ece80971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ece80971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ece3a07e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ece3a07e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ece3a07e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ece3a07e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ece80971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ece80971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ece3a07e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ece3a07e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ece3a07e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ece3a07e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ece80971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ece80971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ece80971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ece80971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ece80971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ece80971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1" name="Shape 61"/>
        <p:cNvGrpSpPr/>
        <p:nvPr/>
      </p:nvGrpSpPr>
      <p:grpSpPr>
        <a:xfrm>
          <a:off x="0" y="0"/>
          <a:ext cx="0" cy="0"/>
          <a:chOff x="0" y="0"/>
          <a:chExt cx="0" cy="0"/>
        </a:xfrm>
      </p:grpSpPr>
      <p:sp>
        <p:nvSpPr>
          <p:cNvPr id="62" name="Google Shape;62;p13"/>
          <p:cNvSpPr txBox="1"/>
          <p:nvPr/>
        </p:nvSpPr>
        <p:spPr>
          <a:xfrm>
            <a:off x="2891850" y="2150950"/>
            <a:ext cx="3360300" cy="225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2400">
                <a:solidFill>
                  <a:schemeClr val="dk1"/>
                </a:solidFill>
                <a:latin typeface="Montserrat"/>
                <a:ea typeface="Montserrat"/>
                <a:cs typeface="Montserrat"/>
                <a:sym typeface="Montserrat"/>
              </a:rPr>
              <a:t>Archita Sogani</a:t>
            </a:r>
            <a:endParaRPr sz="2400">
              <a:latin typeface="Montserrat"/>
              <a:ea typeface="Montserrat"/>
              <a:cs typeface="Montserrat"/>
              <a:sym typeface="Montserrat"/>
            </a:endParaRPr>
          </a:p>
          <a:p>
            <a:pPr indent="0" lvl="0" marL="0" rtl="0" algn="ctr">
              <a:lnSpc>
                <a:spcPct val="115000"/>
              </a:lnSpc>
              <a:spcBef>
                <a:spcPts val="0"/>
              </a:spcBef>
              <a:spcAft>
                <a:spcPts val="0"/>
              </a:spcAft>
              <a:buNone/>
            </a:pPr>
            <a:r>
              <a:rPr lang="en-GB" sz="2400">
                <a:latin typeface="Montserrat"/>
                <a:ea typeface="Montserrat"/>
                <a:cs typeface="Montserrat"/>
                <a:sym typeface="Montserrat"/>
              </a:rPr>
              <a:t>Shruti Nogja</a:t>
            </a:r>
            <a:endParaRPr sz="2400">
              <a:latin typeface="Montserrat"/>
              <a:ea typeface="Montserrat"/>
              <a:cs typeface="Montserrat"/>
              <a:sym typeface="Montserrat"/>
            </a:endParaRPr>
          </a:p>
          <a:p>
            <a:pPr indent="0" lvl="0" marL="0" rtl="0" algn="ctr">
              <a:lnSpc>
                <a:spcPct val="115000"/>
              </a:lnSpc>
              <a:spcBef>
                <a:spcPts val="0"/>
              </a:spcBef>
              <a:spcAft>
                <a:spcPts val="0"/>
              </a:spcAft>
              <a:buNone/>
            </a:pPr>
            <a:r>
              <a:rPr lang="en-GB" sz="2400">
                <a:latin typeface="Montserrat"/>
                <a:ea typeface="Montserrat"/>
                <a:cs typeface="Montserrat"/>
                <a:sym typeface="Montserrat"/>
              </a:rPr>
              <a:t>Chaitanya Patil</a:t>
            </a:r>
            <a:endParaRPr sz="2400">
              <a:latin typeface="Montserrat"/>
              <a:ea typeface="Montserrat"/>
              <a:cs typeface="Montserrat"/>
              <a:sym typeface="Montserrat"/>
            </a:endParaRPr>
          </a:p>
          <a:p>
            <a:pPr indent="0" lvl="0" marL="0" rtl="0" algn="ctr">
              <a:lnSpc>
                <a:spcPct val="115000"/>
              </a:lnSpc>
              <a:spcBef>
                <a:spcPts val="0"/>
              </a:spcBef>
              <a:spcAft>
                <a:spcPts val="0"/>
              </a:spcAft>
              <a:buClr>
                <a:schemeClr val="dk1"/>
              </a:buClr>
              <a:buSzPts val="1100"/>
              <a:buFont typeface="Arial"/>
              <a:buNone/>
            </a:pPr>
            <a:r>
              <a:rPr lang="en-GB" sz="2400">
                <a:solidFill>
                  <a:schemeClr val="dk1"/>
                </a:solidFill>
                <a:latin typeface="Montserrat"/>
                <a:ea typeface="Montserrat"/>
                <a:cs typeface="Montserrat"/>
                <a:sym typeface="Montserrat"/>
              </a:rPr>
              <a:t>Jheel Gala</a:t>
            </a:r>
            <a:endParaRPr sz="2400">
              <a:latin typeface="Montserrat"/>
              <a:ea typeface="Montserrat"/>
              <a:cs typeface="Montserrat"/>
              <a:sym typeface="Montserrat"/>
            </a:endParaRPr>
          </a:p>
          <a:p>
            <a:pPr indent="0" lvl="0" marL="0" rtl="0" algn="ctr">
              <a:lnSpc>
                <a:spcPct val="115000"/>
              </a:lnSpc>
              <a:spcBef>
                <a:spcPts val="0"/>
              </a:spcBef>
              <a:spcAft>
                <a:spcPts val="0"/>
              </a:spcAft>
              <a:buNone/>
            </a:pPr>
            <a:r>
              <a:rPr lang="en-GB" sz="2400">
                <a:latin typeface="Montserrat"/>
                <a:ea typeface="Montserrat"/>
                <a:cs typeface="Montserrat"/>
                <a:sym typeface="Montserrat"/>
              </a:rPr>
              <a:t>Ali Shaikh</a:t>
            </a:r>
            <a:endParaRPr sz="1100">
              <a:latin typeface="Montserrat"/>
              <a:ea typeface="Montserrat"/>
              <a:cs typeface="Montserrat"/>
              <a:sym typeface="Montserrat"/>
            </a:endParaRPr>
          </a:p>
        </p:txBody>
      </p:sp>
      <p:pic>
        <p:nvPicPr>
          <p:cNvPr id="63" name="Google Shape;63;p13"/>
          <p:cNvPicPr preferRelativeResize="0"/>
          <p:nvPr/>
        </p:nvPicPr>
        <p:blipFill>
          <a:blip r:embed="rId3">
            <a:alphaModFix/>
          </a:blip>
          <a:stretch>
            <a:fillRect/>
          </a:stretch>
        </p:blipFill>
        <p:spPr>
          <a:xfrm>
            <a:off x="3095775" y="891575"/>
            <a:ext cx="3063950" cy="1170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2" name="Shape 112"/>
        <p:cNvGrpSpPr/>
        <p:nvPr/>
      </p:nvGrpSpPr>
      <p:grpSpPr>
        <a:xfrm>
          <a:off x="0" y="0"/>
          <a:ext cx="0" cy="0"/>
          <a:chOff x="0" y="0"/>
          <a:chExt cx="0" cy="0"/>
        </a:xfrm>
      </p:grpSpPr>
      <p:pic>
        <p:nvPicPr>
          <p:cNvPr id="113" name="Google Shape;113;p22"/>
          <p:cNvPicPr preferRelativeResize="0"/>
          <p:nvPr/>
        </p:nvPicPr>
        <p:blipFill rotWithShape="1">
          <a:blip r:embed="rId3">
            <a:alphaModFix/>
          </a:blip>
          <a:srcRect b="0" l="0" r="0" t="5294"/>
          <a:stretch/>
        </p:blipFill>
        <p:spPr>
          <a:xfrm>
            <a:off x="152400" y="308400"/>
            <a:ext cx="8839200" cy="4400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7" name="Shape 117"/>
        <p:cNvGrpSpPr/>
        <p:nvPr/>
      </p:nvGrpSpPr>
      <p:grpSpPr>
        <a:xfrm>
          <a:off x="0" y="0"/>
          <a:ext cx="0" cy="0"/>
          <a:chOff x="0" y="0"/>
          <a:chExt cx="0" cy="0"/>
        </a:xfrm>
      </p:grpSpPr>
      <p:pic>
        <p:nvPicPr>
          <p:cNvPr id="118" name="Google Shape;118;p23"/>
          <p:cNvPicPr preferRelativeResize="0"/>
          <p:nvPr/>
        </p:nvPicPr>
        <p:blipFill rotWithShape="1">
          <a:blip r:embed="rId3">
            <a:alphaModFix/>
          </a:blip>
          <a:srcRect b="0" l="0" r="0" t="6023"/>
          <a:stretch/>
        </p:blipFill>
        <p:spPr>
          <a:xfrm>
            <a:off x="152400" y="388600"/>
            <a:ext cx="8839200" cy="436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2" name="Shape 122"/>
        <p:cNvGrpSpPr/>
        <p:nvPr/>
      </p:nvGrpSpPr>
      <p:grpSpPr>
        <a:xfrm>
          <a:off x="0" y="0"/>
          <a:ext cx="0" cy="0"/>
          <a:chOff x="0" y="0"/>
          <a:chExt cx="0" cy="0"/>
        </a:xfrm>
      </p:grpSpPr>
      <p:sp>
        <p:nvSpPr>
          <p:cNvPr id="123" name="Google Shape;123;p24"/>
          <p:cNvSpPr txBox="1"/>
          <p:nvPr>
            <p:ph type="title"/>
          </p:nvPr>
        </p:nvSpPr>
        <p:spPr>
          <a:xfrm>
            <a:off x="387900" y="4450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280">
                <a:latin typeface="Oswald"/>
                <a:ea typeface="Oswald"/>
                <a:cs typeface="Oswald"/>
                <a:sym typeface="Oswald"/>
              </a:rPr>
              <a:t>Problems Solve</a:t>
            </a:r>
            <a:r>
              <a:rPr lang="en-GB" sz="3280">
                <a:latin typeface="Oswald"/>
                <a:ea typeface="Oswald"/>
                <a:cs typeface="Oswald"/>
                <a:sym typeface="Oswald"/>
              </a:rPr>
              <a:t>d</a:t>
            </a:r>
            <a:endParaRPr sz="3280">
              <a:latin typeface="Oswald"/>
              <a:ea typeface="Oswald"/>
              <a:cs typeface="Oswald"/>
              <a:sym typeface="Oswald"/>
            </a:endParaRPr>
          </a:p>
        </p:txBody>
      </p:sp>
      <p:sp>
        <p:nvSpPr>
          <p:cNvPr id="124" name="Google Shape;124;p24"/>
          <p:cNvSpPr txBox="1"/>
          <p:nvPr>
            <p:ph idx="1" type="body"/>
          </p:nvPr>
        </p:nvSpPr>
        <p:spPr>
          <a:xfrm>
            <a:off x="311700" y="1152475"/>
            <a:ext cx="8325300" cy="3416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Clr>
                <a:schemeClr val="dk1"/>
              </a:buClr>
              <a:buSzPts val="1900"/>
              <a:buFont typeface="Times"/>
              <a:buChar char="★"/>
            </a:pPr>
            <a:r>
              <a:rPr lang="en-GB" sz="1900">
                <a:solidFill>
                  <a:schemeClr val="dk1"/>
                </a:solidFill>
                <a:latin typeface="Times"/>
                <a:ea typeface="Times"/>
                <a:cs typeface="Times"/>
                <a:sym typeface="Times"/>
              </a:rPr>
              <a:t>Developed an options chain tool that addresses the need for real-time market data analysis and visualization.</a:t>
            </a:r>
            <a:endParaRPr sz="1900">
              <a:solidFill>
                <a:schemeClr val="dk1"/>
              </a:solidFill>
              <a:latin typeface="Times"/>
              <a:ea typeface="Times"/>
              <a:cs typeface="Times"/>
              <a:sym typeface="Times"/>
            </a:endParaRPr>
          </a:p>
          <a:p>
            <a:pPr indent="-349250" lvl="0" marL="457200" rtl="0" algn="just">
              <a:spcBef>
                <a:spcPts val="0"/>
              </a:spcBef>
              <a:spcAft>
                <a:spcPts val="0"/>
              </a:spcAft>
              <a:buClr>
                <a:schemeClr val="dk1"/>
              </a:buClr>
              <a:buSzPts val="1900"/>
              <a:buFont typeface="Times"/>
              <a:buChar char="★"/>
            </a:pPr>
            <a:r>
              <a:rPr lang="en-GB" sz="1900">
                <a:solidFill>
                  <a:schemeClr val="dk1"/>
                </a:solidFill>
                <a:latin typeface="Times"/>
                <a:ea typeface="Times"/>
                <a:cs typeface="Times"/>
                <a:sym typeface="Times"/>
              </a:rPr>
              <a:t>Provides users with a comprehensive overview of available options, highlighting "in the money" and "out of money" options.</a:t>
            </a:r>
            <a:endParaRPr sz="1900">
              <a:solidFill>
                <a:schemeClr val="dk1"/>
              </a:solidFill>
              <a:latin typeface="Times"/>
              <a:ea typeface="Times"/>
              <a:cs typeface="Times"/>
              <a:sym typeface="Times"/>
            </a:endParaRPr>
          </a:p>
          <a:p>
            <a:pPr indent="-349250" lvl="0" marL="457200" rtl="0" algn="just">
              <a:spcBef>
                <a:spcPts val="0"/>
              </a:spcBef>
              <a:spcAft>
                <a:spcPts val="0"/>
              </a:spcAft>
              <a:buClr>
                <a:schemeClr val="dk1"/>
              </a:buClr>
              <a:buSzPts val="1900"/>
              <a:buFont typeface="Times"/>
              <a:buChar char="★"/>
            </a:pPr>
            <a:r>
              <a:rPr lang="en-GB" sz="1900">
                <a:solidFill>
                  <a:schemeClr val="dk1"/>
                </a:solidFill>
                <a:latin typeface="Times"/>
                <a:ea typeface="Times"/>
                <a:cs typeface="Times"/>
                <a:sym typeface="Times"/>
              </a:rPr>
              <a:t>Calculates and displays implied volatility, a crucial metric for options trading decisions.</a:t>
            </a:r>
            <a:endParaRPr sz="1900">
              <a:solidFill>
                <a:schemeClr val="dk1"/>
              </a:solidFill>
              <a:latin typeface="Times"/>
              <a:ea typeface="Times"/>
              <a:cs typeface="Times"/>
              <a:sym typeface="Times"/>
            </a:endParaRPr>
          </a:p>
          <a:p>
            <a:pPr indent="-349250" lvl="0" marL="457200" rtl="0" algn="just">
              <a:spcBef>
                <a:spcPts val="0"/>
              </a:spcBef>
              <a:spcAft>
                <a:spcPts val="0"/>
              </a:spcAft>
              <a:buClr>
                <a:schemeClr val="dk1"/>
              </a:buClr>
              <a:buSzPts val="1900"/>
              <a:buFont typeface="Times"/>
              <a:buChar char="★"/>
            </a:pPr>
            <a:r>
              <a:rPr lang="en-GB" sz="1900">
                <a:solidFill>
                  <a:schemeClr val="dk1"/>
                </a:solidFill>
                <a:latin typeface="Times"/>
                <a:ea typeface="Times"/>
                <a:cs typeface="Times"/>
                <a:sym typeface="Times"/>
              </a:rPr>
              <a:t>Offers flexibility with selection of underlying assets and different expiry dates.</a:t>
            </a:r>
            <a:endParaRPr sz="1900">
              <a:solidFill>
                <a:schemeClr val="dk1"/>
              </a:solidFill>
              <a:latin typeface="Times"/>
              <a:ea typeface="Times"/>
              <a:cs typeface="Times"/>
              <a:sym typeface="Times"/>
            </a:endParaRPr>
          </a:p>
          <a:p>
            <a:pPr indent="-349250" lvl="0" marL="457200" rtl="0" algn="just">
              <a:spcBef>
                <a:spcPts val="0"/>
              </a:spcBef>
              <a:spcAft>
                <a:spcPts val="0"/>
              </a:spcAft>
              <a:buClr>
                <a:schemeClr val="dk1"/>
              </a:buClr>
              <a:buSzPts val="1900"/>
              <a:buFont typeface="Times"/>
              <a:buChar char="★"/>
            </a:pPr>
            <a:r>
              <a:rPr lang="en-GB" sz="1900">
                <a:solidFill>
                  <a:schemeClr val="dk1"/>
                </a:solidFill>
                <a:latin typeface="Times"/>
                <a:ea typeface="Times"/>
                <a:cs typeface="Times"/>
                <a:sym typeface="Times"/>
              </a:rPr>
              <a:t>Ensures real-time updates without the need for page reloading, facilitating prompt decision-making.</a:t>
            </a:r>
            <a:endParaRPr sz="1900">
              <a:solidFill>
                <a:schemeClr val="dk1"/>
              </a:solidFill>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407450" y="67755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900">
                <a:latin typeface="Oswald"/>
                <a:ea typeface="Oswald"/>
                <a:cs typeface="Oswald"/>
                <a:sym typeface="Oswald"/>
              </a:rPr>
              <a:t>Our unique selling points</a:t>
            </a:r>
            <a:endParaRPr sz="2900">
              <a:latin typeface="Oswald"/>
              <a:ea typeface="Oswald"/>
              <a:cs typeface="Oswald"/>
              <a:sym typeface="Oswald"/>
            </a:endParaRPr>
          </a:p>
          <a:p>
            <a:pPr indent="0" lvl="0" marL="0" rtl="0" algn="l">
              <a:spcBef>
                <a:spcPts val="0"/>
              </a:spcBef>
              <a:spcAft>
                <a:spcPts val="0"/>
              </a:spcAft>
              <a:buSzPts val="990"/>
              <a:buNone/>
            </a:pPr>
            <a:r>
              <a:t/>
            </a:r>
            <a:endParaRPr sz="2700">
              <a:latin typeface="Oswald"/>
              <a:ea typeface="Oswald"/>
              <a:cs typeface="Oswald"/>
              <a:sym typeface="Oswald"/>
            </a:endParaRPr>
          </a:p>
        </p:txBody>
      </p:sp>
      <p:sp>
        <p:nvSpPr>
          <p:cNvPr id="130" name="Google Shape;130;p25"/>
          <p:cNvSpPr txBox="1"/>
          <p:nvPr>
            <p:ph idx="1" type="body"/>
          </p:nvPr>
        </p:nvSpPr>
        <p:spPr>
          <a:xfrm>
            <a:off x="311700" y="1168175"/>
            <a:ext cx="8520600" cy="3416400"/>
          </a:xfrm>
          <a:prstGeom prst="rect">
            <a:avLst/>
          </a:prstGeom>
        </p:spPr>
        <p:txBody>
          <a:bodyPr anchorCtr="0" anchor="t" bIns="91425" lIns="91425" spcFirstLastPara="1" rIns="91425" wrap="square" tIns="91425">
            <a:normAutofit lnSpcReduction="10000"/>
          </a:bodyPr>
          <a:lstStyle/>
          <a:p>
            <a:pPr indent="-349250" lvl="0" marL="457200" rtl="0" algn="just">
              <a:spcBef>
                <a:spcPts val="0"/>
              </a:spcBef>
              <a:spcAft>
                <a:spcPts val="0"/>
              </a:spcAft>
              <a:buClr>
                <a:schemeClr val="dk1"/>
              </a:buClr>
              <a:buSzPts val="1900"/>
              <a:buFont typeface="Times"/>
              <a:buChar char="★"/>
            </a:pPr>
            <a:r>
              <a:rPr lang="en-GB" sz="1900">
                <a:solidFill>
                  <a:schemeClr val="dk1"/>
                </a:solidFill>
                <a:latin typeface="Times"/>
                <a:ea typeface="Times"/>
                <a:cs typeface="Times"/>
                <a:sym typeface="Times"/>
              </a:rPr>
              <a:t>In-depth Understanding: We acquired comprehensive knowledge of options trading, including option chains, implied volatility, and call/put options.</a:t>
            </a:r>
            <a:endParaRPr sz="1900">
              <a:solidFill>
                <a:schemeClr val="dk1"/>
              </a:solidFill>
              <a:latin typeface="Times"/>
              <a:ea typeface="Times"/>
              <a:cs typeface="Times"/>
              <a:sym typeface="Times"/>
            </a:endParaRPr>
          </a:p>
          <a:p>
            <a:pPr indent="-349250" lvl="0" marL="457200" rtl="0" algn="just">
              <a:spcBef>
                <a:spcPts val="0"/>
              </a:spcBef>
              <a:spcAft>
                <a:spcPts val="0"/>
              </a:spcAft>
              <a:buClr>
                <a:schemeClr val="dk1"/>
              </a:buClr>
              <a:buSzPts val="1900"/>
              <a:buFont typeface="Times"/>
              <a:buChar char="★"/>
            </a:pPr>
            <a:r>
              <a:rPr lang="en-GB" sz="1900">
                <a:solidFill>
                  <a:schemeClr val="dk1"/>
                </a:solidFill>
                <a:latin typeface="Times"/>
                <a:ea typeface="Times"/>
                <a:cs typeface="Times"/>
                <a:sym typeface="Times"/>
              </a:rPr>
              <a:t>Technical Proficiency: Leveraging our technical background, we mastered the required technologies and coding skills to build a robust and efficient solution.</a:t>
            </a:r>
            <a:endParaRPr sz="1900">
              <a:solidFill>
                <a:schemeClr val="dk1"/>
              </a:solidFill>
              <a:latin typeface="Times"/>
              <a:ea typeface="Times"/>
              <a:cs typeface="Times"/>
              <a:sym typeface="Times"/>
            </a:endParaRPr>
          </a:p>
          <a:p>
            <a:pPr indent="-349250" lvl="0" marL="457200" rtl="0" algn="just">
              <a:spcBef>
                <a:spcPts val="0"/>
              </a:spcBef>
              <a:spcAft>
                <a:spcPts val="0"/>
              </a:spcAft>
              <a:buClr>
                <a:schemeClr val="dk1"/>
              </a:buClr>
              <a:buSzPts val="1900"/>
              <a:buFont typeface="Times"/>
              <a:buChar char="★"/>
            </a:pPr>
            <a:r>
              <a:rPr lang="en-GB" sz="1900">
                <a:solidFill>
                  <a:schemeClr val="dk1"/>
                </a:solidFill>
                <a:latin typeface="Times"/>
                <a:ea typeface="Times"/>
                <a:cs typeface="Times"/>
                <a:sym typeface="Times"/>
              </a:rPr>
              <a:t>User-Centric Design: Our application prioritizes user experience with an intuitive interface and clear visual representations, making complex financial data accessible to all traders.</a:t>
            </a:r>
            <a:endParaRPr sz="1900">
              <a:solidFill>
                <a:schemeClr val="dk1"/>
              </a:solidFill>
              <a:latin typeface="Times"/>
              <a:ea typeface="Times"/>
              <a:cs typeface="Times"/>
              <a:sym typeface="Times"/>
            </a:endParaRPr>
          </a:p>
          <a:p>
            <a:pPr indent="-349250" lvl="0" marL="457200" rtl="0" algn="just">
              <a:spcBef>
                <a:spcPts val="0"/>
              </a:spcBef>
              <a:spcAft>
                <a:spcPts val="0"/>
              </a:spcAft>
              <a:buClr>
                <a:schemeClr val="dk1"/>
              </a:buClr>
              <a:buSzPts val="1900"/>
              <a:buFont typeface="Times"/>
              <a:buChar char="★"/>
            </a:pPr>
            <a:r>
              <a:rPr lang="en-GB" sz="1900">
                <a:solidFill>
                  <a:schemeClr val="dk1"/>
                </a:solidFill>
                <a:latin typeface="Times"/>
                <a:ea typeface="Times"/>
                <a:cs typeface="Times"/>
                <a:sym typeface="Times"/>
              </a:rPr>
              <a:t>Collaborative Teamwork: Our strong teamwork and effective collaboration ensured efficient task allocation and seamless integration of individual contributions.</a:t>
            </a:r>
            <a:endParaRPr sz="1900">
              <a:solidFill>
                <a:schemeClr val="dk1"/>
              </a:solidFill>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8026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000">
                <a:solidFill>
                  <a:srgbClr val="000000"/>
                </a:solidFill>
                <a:latin typeface="Oswald"/>
                <a:ea typeface="Oswald"/>
                <a:cs typeface="Oswald"/>
                <a:sym typeface="Oswald"/>
              </a:rPr>
              <a:t>Future Scope</a:t>
            </a:r>
            <a:endParaRPr sz="3000">
              <a:solidFill>
                <a:srgbClr val="000000"/>
              </a:solidFill>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sp>
        <p:nvSpPr>
          <p:cNvPr id="136" name="Google Shape;136;p26"/>
          <p:cNvSpPr txBox="1"/>
          <p:nvPr>
            <p:ph idx="1" type="body"/>
          </p:nvPr>
        </p:nvSpPr>
        <p:spPr>
          <a:xfrm>
            <a:off x="311700" y="872300"/>
            <a:ext cx="8520600" cy="3860400"/>
          </a:xfrm>
          <a:prstGeom prst="rect">
            <a:avLst/>
          </a:prstGeom>
        </p:spPr>
        <p:txBody>
          <a:bodyPr anchorCtr="0" anchor="t" bIns="91425" lIns="91425" spcFirstLastPara="1" rIns="91425" wrap="square" tIns="91425">
            <a:normAutofit fontScale="85000" lnSpcReduction="10000"/>
          </a:bodyPr>
          <a:lstStyle/>
          <a:p>
            <a:pPr indent="-331152" lvl="0" marL="457200" rtl="0" algn="just">
              <a:spcBef>
                <a:spcPts val="0"/>
              </a:spcBef>
              <a:spcAft>
                <a:spcPts val="0"/>
              </a:spcAft>
              <a:buClr>
                <a:schemeClr val="dk1"/>
              </a:buClr>
              <a:buSzPct val="100000"/>
              <a:buFont typeface="Times"/>
              <a:buChar char="★"/>
            </a:pPr>
            <a:r>
              <a:rPr lang="en-GB" sz="1900">
                <a:solidFill>
                  <a:schemeClr val="dk1"/>
                </a:solidFill>
                <a:latin typeface="Times"/>
                <a:ea typeface="Times"/>
                <a:cs typeface="Times"/>
                <a:sym typeface="Times"/>
              </a:rPr>
              <a:t>Advanced Filtering: Provide customers with extra choices for filtering the options chain according to factors like open interest, volume, bid-ask spread, Greeks, and more. Users would have more freedom to customise their options chain view as a result.</a:t>
            </a:r>
            <a:endParaRPr sz="1900">
              <a:solidFill>
                <a:schemeClr val="dk1"/>
              </a:solidFill>
              <a:latin typeface="Times"/>
              <a:ea typeface="Times"/>
              <a:cs typeface="Times"/>
              <a:sym typeface="Times"/>
            </a:endParaRPr>
          </a:p>
          <a:p>
            <a:pPr indent="-331152" lvl="0" marL="457200" rtl="0" algn="just">
              <a:spcBef>
                <a:spcPts val="0"/>
              </a:spcBef>
              <a:spcAft>
                <a:spcPts val="0"/>
              </a:spcAft>
              <a:buClr>
                <a:schemeClr val="dk1"/>
              </a:buClr>
              <a:buSzPct val="100000"/>
              <a:buFont typeface="Times"/>
              <a:buChar char="★"/>
            </a:pPr>
            <a:r>
              <a:rPr lang="en-GB" sz="1900">
                <a:solidFill>
                  <a:schemeClr val="dk1"/>
                </a:solidFill>
                <a:latin typeface="Times"/>
                <a:ea typeface="Times"/>
                <a:cs typeface="Times"/>
                <a:sym typeface="Times"/>
              </a:rPr>
              <a:t>Analysis of Historical Market Data: Include historical market data to allow users to examine and contrast option chains for various time periods. This might involve displaying past implied volatility trends, spotting patterns, and doing analysis using historical data.</a:t>
            </a:r>
            <a:endParaRPr sz="1900">
              <a:solidFill>
                <a:schemeClr val="dk1"/>
              </a:solidFill>
              <a:latin typeface="Times"/>
              <a:ea typeface="Times"/>
              <a:cs typeface="Times"/>
              <a:sym typeface="Times"/>
            </a:endParaRPr>
          </a:p>
          <a:p>
            <a:pPr indent="-331152" lvl="0" marL="457200" rtl="0" algn="just">
              <a:spcBef>
                <a:spcPts val="0"/>
              </a:spcBef>
              <a:spcAft>
                <a:spcPts val="0"/>
              </a:spcAft>
              <a:buClr>
                <a:schemeClr val="dk1"/>
              </a:buClr>
              <a:buSzPct val="100000"/>
              <a:buFont typeface="Times"/>
              <a:buChar char="★"/>
            </a:pPr>
            <a:r>
              <a:rPr lang="en-GB" sz="1900">
                <a:solidFill>
                  <a:schemeClr val="dk1"/>
                </a:solidFill>
                <a:latin typeface="Times"/>
                <a:ea typeface="Times"/>
                <a:cs typeface="Times"/>
                <a:sym typeface="Times"/>
              </a:rPr>
              <a:t>Custom Watchlists: Users can establish and manage bespoke watchlists of particular options contracts for easy monitoring and reference. This would make it possible for traders to monitor their favoured options and concentrate on particular trading techniques.</a:t>
            </a:r>
            <a:endParaRPr sz="1900">
              <a:solidFill>
                <a:schemeClr val="dk1"/>
              </a:solidFill>
              <a:latin typeface="Times"/>
              <a:ea typeface="Times"/>
              <a:cs typeface="Times"/>
              <a:sym typeface="Times"/>
            </a:endParaRPr>
          </a:p>
          <a:p>
            <a:pPr indent="0" lvl="0" marL="457200" rtl="0" algn="just">
              <a:spcBef>
                <a:spcPts val="1200"/>
              </a:spcBef>
              <a:spcAft>
                <a:spcPts val="0"/>
              </a:spcAft>
              <a:buNone/>
            </a:pPr>
            <a:r>
              <a:t/>
            </a:r>
            <a:endParaRPr sz="1900">
              <a:solidFill>
                <a:schemeClr val="dk1"/>
              </a:solidFill>
              <a:latin typeface="Times"/>
              <a:ea typeface="Times"/>
              <a:cs typeface="Times"/>
              <a:sym typeface="Times"/>
            </a:endParaRPr>
          </a:p>
          <a:p>
            <a:pPr indent="0" lvl="0" marL="0" rtl="0" algn="just">
              <a:spcBef>
                <a:spcPts val="1200"/>
              </a:spcBef>
              <a:spcAft>
                <a:spcPts val="0"/>
              </a:spcAft>
              <a:buNone/>
            </a:pPr>
            <a:r>
              <a:t/>
            </a:r>
            <a:endParaRPr sz="1900">
              <a:solidFill>
                <a:schemeClr val="dk1"/>
              </a:solidFill>
              <a:latin typeface="Times"/>
              <a:ea typeface="Times"/>
              <a:cs typeface="Times"/>
              <a:sym typeface="Times"/>
            </a:endParaRPr>
          </a:p>
          <a:p>
            <a:pPr indent="0" lvl="0" marL="0" rtl="0" algn="l">
              <a:spcBef>
                <a:spcPts val="1200"/>
              </a:spcBef>
              <a:spcAft>
                <a:spcPts val="1200"/>
              </a:spcAft>
              <a:buNone/>
            </a:pPr>
            <a:r>
              <a:t/>
            </a:r>
            <a:endParaRPr>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14115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980">
                <a:latin typeface="Oswald"/>
                <a:ea typeface="Oswald"/>
                <a:cs typeface="Oswald"/>
                <a:sym typeface="Oswald"/>
              </a:rPr>
              <a:t>Conclusion</a:t>
            </a:r>
            <a:endParaRPr sz="2980">
              <a:latin typeface="Oswald"/>
              <a:ea typeface="Oswald"/>
              <a:cs typeface="Oswald"/>
              <a:sym typeface="Oswald"/>
            </a:endParaRPr>
          </a:p>
        </p:txBody>
      </p:sp>
      <p:sp>
        <p:nvSpPr>
          <p:cNvPr id="142" name="Google Shape;142;p27"/>
          <p:cNvSpPr txBox="1"/>
          <p:nvPr>
            <p:ph idx="1" type="body"/>
          </p:nvPr>
        </p:nvSpPr>
        <p:spPr>
          <a:xfrm>
            <a:off x="266675" y="863550"/>
            <a:ext cx="8520600" cy="3935700"/>
          </a:xfrm>
          <a:prstGeom prst="rect">
            <a:avLst/>
          </a:prstGeom>
        </p:spPr>
        <p:txBody>
          <a:bodyPr anchorCtr="0" anchor="t" bIns="91425" lIns="91425" spcFirstLastPara="1" rIns="91425" wrap="square" tIns="91425">
            <a:normAutofit fontScale="85000" lnSpcReduction="10000"/>
          </a:bodyPr>
          <a:lstStyle/>
          <a:p>
            <a:pPr indent="-331152" lvl="0" marL="457200" rtl="0" algn="just">
              <a:spcBef>
                <a:spcPts val="0"/>
              </a:spcBef>
              <a:spcAft>
                <a:spcPts val="0"/>
              </a:spcAft>
              <a:buClr>
                <a:schemeClr val="dk1"/>
              </a:buClr>
              <a:buSzPct val="100000"/>
              <a:buFont typeface="Times"/>
              <a:buChar char="★"/>
            </a:pPr>
            <a:r>
              <a:rPr lang="en-GB" sz="1900">
                <a:solidFill>
                  <a:schemeClr val="dk1"/>
                </a:solidFill>
                <a:latin typeface="Times"/>
                <a:ea typeface="Times"/>
                <a:cs typeface="Times"/>
                <a:sym typeface="Times"/>
              </a:rPr>
              <a:t>In conclusion, the development of a real-time options chain tool for processing market data and calculating implied volatility is a significant endeavor that empowers options traders with valuable insights and analysis. The tool provides a user-friendly interface with dynamic updates, allowing traders to monitor options chains, highlight in-the-money and out-of-money options, and customize their view based on underlying assets and expiries.</a:t>
            </a:r>
            <a:endParaRPr sz="1900">
              <a:solidFill>
                <a:schemeClr val="dk1"/>
              </a:solidFill>
              <a:latin typeface="Times"/>
              <a:ea typeface="Times"/>
              <a:cs typeface="Times"/>
              <a:sym typeface="Times"/>
            </a:endParaRPr>
          </a:p>
          <a:p>
            <a:pPr indent="-331152" lvl="0" marL="457200" rtl="0" algn="just">
              <a:spcBef>
                <a:spcPts val="0"/>
              </a:spcBef>
              <a:spcAft>
                <a:spcPts val="0"/>
              </a:spcAft>
              <a:buClr>
                <a:schemeClr val="dk1"/>
              </a:buClr>
              <a:buSzPct val="100000"/>
              <a:buFont typeface="Times"/>
              <a:buChar char="★"/>
            </a:pPr>
            <a:r>
              <a:rPr lang="en-GB" sz="1900">
                <a:solidFill>
                  <a:schemeClr val="dk1"/>
                </a:solidFill>
                <a:latin typeface="Times"/>
                <a:ea typeface="Times"/>
                <a:cs typeface="Times"/>
                <a:sym typeface="Times"/>
              </a:rPr>
              <a:t>Overall, the development of the real-time options chain tool addresses the needs of options traders by offering a powerful platform for analyzing options data, calculating implied volatility, and making informed trading decisions. </a:t>
            </a:r>
            <a:endParaRPr sz="1900">
              <a:solidFill>
                <a:schemeClr val="dk1"/>
              </a:solidFill>
              <a:latin typeface="Times"/>
              <a:ea typeface="Times"/>
              <a:cs typeface="Times"/>
              <a:sym typeface="Times"/>
            </a:endParaRPr>
          </a:p>
          <a:p>
            <a:pPr indent="0" lvl="0" marL="457200" rtl="0" algn="just">
              <a:spcBef>
                <a:spcPts val="1200"/>
              </a:spcBef>
              <a:spcAft>
                <a:spcPts val="0"/>
              </a:spcAft>
              <a:buClr>
                <a:schemeClr val="dk1"/>
              </a:buClr>
              <a:buSzPct val="57894"/>
              <a:buFont typeface="Arial"/>
              <a:buNone/>
            </a:pPr>
            <a:r>
              <a:t/>
            </a:r>
            <a:endParaRPr sz="1900">
              <a:solidFill>
                <a:schemeClr val="dk1"/>
              </a:solidFill>
              <a:latin typeface="Times"/>
              <a:ea typeface="Times"/>
              <a:cs typeface="Times"/>
              <a:sym typeface="Times"/>
            </a:endParaRPr>
          </a:p>
          <a:p>
            <a:pPr indent="0" lvl="0" marL="0" rtl="0" algn="just">
              <a:spcBef>
                <a:spcPts val="1200"/>
              </a:spcBef>
              <a:spcAft>
                <a:spcPts val="0"/>
              </a:spcAft>
              <a:buClr>
                <a:schemeClr val="dk1"/>
              </a:buClr>
              <a:buSzPct val="57894"/>
              <a:buFont typeface="Arial"/>
              <a:buNone/>
            </a:pPr>
            <a:r>
              <a:t/>
            </a:r>
            <a:endParaRPr sz="1900">
              <a:solidFill>
                <a:schemeClr val="dk1"/>
              </a:solidFill>
              <a:latin typeface="Times"/>
              <a:ea typeface="Times"/>
              <a:cs typeface="Times"/>
              <a:sym typeface="Times"/>
            </a:endParaRPr>
          </a:p>
          <a:p>
            <a:pPr indent="0" lvl="0" marL="0" rtl="0" algn="l">
              <a:spcBef>
                <a:spcPts val="1200"/>
              </a:spcBef>
              <a:spcAft>
                <a:spcPts val="0"/>
              </a:spcAft>
              <a:buClr>
                <a:schemeClr val="dk1"/>
              </a:buClr>
              <a:buSzPct val="61111"/>
              <a:buFont typeface="Arial"/>
              <a:buNone/>
            </a:pPr>
            <a:r>
              <a:t/>
            </a:r>
            <a:endParaRPr>
              <a:latin typeface="Times"/>
              <a:ea typeface="Times"/>
              <a:cs typeface="Times"/>
              <a:sym typeface="Times"/>
            </a:endParaRPr>
          </a:p>
          <a:p>
            <a:pPr indent="0" lvl="0" marL="0" rtl="0" algn="l">
              <a:spcBef>
                <a:spcPts val="1200"/>
              </a:spcBef>
              <a:spcAft>
                <a:spcPts val="1200"/>
              </a:spcAft>
              <a:buNone/>
            </a:pPr>
            <a:r>
              <a:t/>
            </a:r>
            <a:endParaRPr>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000">
                <a:latin typeface="Oswald"/>
                <a:ea typeface="Oswald"/>
                <a:cs typeface="Oswald"/>
                <a:sym typeface="Oswald"/>
              </a:rPr>
              <a:t>Problem statement</a:t>
            </a:r>
            <a:endParaRPr sz="3000">
              <a:latin typeface="Oswald"/>
              <a:ea typeface="Oswald"/>
              <a:cs typeface="Oswald"/>
              <a:sym typeface="Oswald"/>
            </a:endParaRPr>
          </a:p>
        </p:txBody>
      </p:sp>
      <p:sp>
        <p:nvSpPr>
          <p:cNvPr id="69" name="Google Shape;69;p14"/>
          <p:cNvSpPr txBox="1"/>
          <p:nvPr>
            <p:ph idx="1" type="body"/>
          </p:nvPr>
        </p:nvSpPr>
        <p:spPr>
          <a:xfrm>
            <a:off x="311700" y="1562850"/>
            <a:ext cx="8385000" cy="34164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Develop a real-time options chain tool for processing market data and calculating implied volatility.</a:t>
            </a:r>
            <a:endParaRPr sz="2000">
              <a:solidFill>
                <a:schemeClr val="dk1"/>
              </a:solidFill>
              <a:latin typeface="Times"/>
              <a:ea typeface="Times"/>
              <a:cs typeface="Times"/>
              <a:sym typeface="Times"/>
            </a:endParaRPr>
          </a:p>
          <a:p>
            <a:pPr indent="-355600" lvl="0" marL="457200" rtl="0" algn="just">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Enable dynamic updates without page reloading, ensuring a seamless user experience.</a:t>
            </a:r>
            <a:endParaRPr sz="2000">
              <a:solidFill>
                <a:schemeClr val="dk1"/>
              </a:solidFill>
              <a:latin typeface="Times"/>
              <a:ea typeface="Times"/>
              <a:cs typeface="Times"/>
              <a:sym typeface="Times"/>
            </a:endParaRPr>
          </a:p>
          <a:p>
            <a:pPr indent="-355600" lvl="0" marL="457200" rtl="0" algn="just">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Deliver a high-quality solution with functional correctness, intuitive UI, strong performance, and innovative features.</a:t>
            </a:r>
            <a:endParaRPr sz="2000">
              <a:solidFill>
                <a:schemeClr val="dk1"/>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87900" y="281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3000">
                <a:latin typeface="Oswald"/>
                <a:ea typeface="Oswald"/>
                <a:cs typeface="Oswald"/>
                <a:sym typeface="Oswald"/>
              </a:rPr>
              <a:t>Our approach</a:t>
            </a:r>
            <a:endParaRPr sz="3000">
              <a:latin typeface="Oswald"/>
              <a:ea typeface="Oswald"/>
              <a:cs typeface="Oswald"/>
              <a:sym typeface="Oswald"/>
            </a:endParaRPr>
          </a:p>
        </p:txBody>
      </p:sp>
      <p:sp>
        <p:nvSpPr>
          <p:cNvPr id="75" name="Google Shape;75;p15"/>
          <p:cNvSpPr txBox="1"/>
          <p:nvPr>
            <p:ph idx="1" type="body"/>
          </p:nvPr>
        </p:nvSpPr>
        <p:spPr>
          <a:xfrm>
            <a:off x="311700" y="942100"/>
            <a:ext cx="8520600" cy="3416400"/>
          </a:xfrm>
          <a:prstGeom prst="rect">
            <a:avLst/>
          </a:prstGeom>
        </p:spPr>
        <p:txBody>
          <a:bodyPr anchorCtr="0" anchor="t" bIns="91425" lIns="91425" spcFirstLastPara="1" rIns="91425" wrap="square" tIns="91425">
            <a:normAutofit lnSpcReduction="10000"/>
          </a:bodyPr>
          <a:lstStyle/>
          <a:p>
            <a:pPr indent="-355600" lvl="0" marL="457200" rtl="0" algn="just">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Researched options trading concepts and terminology, including option chains and implied volatility.</a:t>
            </a:r>
            <a:endParaRPr sz="2000">
              <a:solidFill>
                <a:schemeClr val="dk1"/>
              </a:solidFill>
              <a:latin typeface="Times"/>
              <a:ea typeface="Times"/>
              <a:cs typeface="Times"/>
              <a:sym typeface="Times"/>
            </a:endParaRPr>
          </a:p>
          <a:p>
            <a:pPr indent="-355600" lvl="0" marL="457200" rtl="0" algn="just">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Developed a clear step-by-step plan to meet the project requirements.</a:t>
            </a:r>
            <a:endParaRPr sz="2000">
              <a:solidFill>
                <a:schemeClr val="dk1"/>
              </a:solidFill>
              <a:latin typeface="Times"/>
              <a:ea typeface="Times"/>
              <a:cs typeface="Times"/>
              <a:sym typeface="Times"/>
            </a:endParaRPr>
          </a:p>
          <a:p>
            <a:pPr indent="-355600" lvl="0" marL="457200" rtl="0" algn="just">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Assigned tasks based on individual strengths and expertise.</a:t>
            </a:r>
            <a:endParaRPr sz="2000">
              <a:solidFill>
                <a:schemeClr val="dk1"/>
              </a:solidFill>
              <a:latin typeface="Times"/>
              <a:ea typeface="Times"/>
              <a:cs typeface="Times"/>
              <a:sym typeface="Times"/>
            </a:endParaRPr>
          </a:p>
          <a:p>
            <a:pPr indent="-355600" lvl="0" marL="457200" rtl="0" algn="just">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Maintained regular communication for progress tracking and issue resolution.</a:t>
            </a:r>
            <a:endParaRPr sz="2000">
              <a:solidFill>
                <a:schemeClr val="dk1"/>
              </a:solidFill>
              <a:latin typeface="Times"/>
              <a:ea typeface="Times"/>
              <a:cs typeface="Times"/>
              <a:sym typeface="Times"/>
            </a:endParaRPr>
          </a:p>
          <a:p>
            <a:pPr indent="-355600" lvl="0" marL="457200" rtl="0" algn="just">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Carefully evaluated and selected a tech stack aligned with project goals.</a:t>
            </a:r>
            <a:endParaRPr sz="2000">
              <a:solidFill>
                <a:schemeClr val="dk1"/>
              </a:solidFill>
              <a:latin typeface="Times"/>
              <a:ea typeface="Times"/>
              <a:cs typeface="Times"/>
              <a:sym typeface="Times"/>
            </a:endParaRPr>
          </a:p>
          <a:p>
            <a:pPr indent="-355600" lvl="0" marL="457200" rtl="0" algn="just">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Developed core functionalities using efficient algorithms and clean coding principles.</a:t>
            </a:r>
            <a:endParaRPr sz="2000">
              <a:solidFill>
                <a:schemeClr val="dk1"/>
              </a:solidFill>
              <a:latin typeface="Times"/>
              <a:ea typeface="Times"/>
              <a:cs typeface="Times"/>
              <a:sym typeface="Times"/>
            </a:endParaRPr>
          </a:p>
          <a:p>
            <a:pPr indent="-355600" lvl="0" marL="457200" rtl="0" algn="just">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Conducted rigorous testing for reliability and accuracy.</a:t>
            </a:r>
            <a:endParaRPr sz="2000">
              <a:solidFill>
                <a:schemeClr val="dk1"/>
              </a:solidFill>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221650" y="2086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280">
                <a:latin typeface="Oswald"/>
                <a:ea typeface="Oswald"/>
                <a:cs typeface="Oswald"/>
                <a:sym typeface="Oswald"/>
              </a:rPr>
              <a:t>Flowchart</a:t>
            </a:r>
            <a:endParaRPr sz="3280">
              <a:latin typeface="Oswald"/>
              <a:ea typeface="Oswald"/>
              <a:cs typeface="Oswald"/>
              <a:sym typeface="Oswald"/>
            </a:endParaRPr>
          </a:p>
        </p:txBody>
      </p:sp>
      <p:pic>
        <p:nvPicPr>
          <p:cNvPr id="81" name="Google Shape;81;p16"/>
          <p:cNvPicPr preferRelativeResize="0"/>
          <p:nvPr/>
        </p:nvPicPr>
        <p:blipFill rotWithShape="1">
          <a:blip r:embed="rId3">
            <a:alphaModFix/>
          </a:blip>
          <a:srcRect b="0" l="38927" r="0" t="0"/>
          <a:stretch/>
        </p:blipFill>
        <p:spPr>
          <a:xfrm>
            <a:off x="3167707" y="0"/>
            <a:ext cx="3306668"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300">
                <a:latin typeface="Oswald"/>
                <a:ea typeface="Oswald"/>
                <a:cs typeface="Oswald"/>
                <a:sym typeface="Oswald"/>
              </a:rPr>
              <a:t>Tech Stack Used</a:t>
            </a:r>
            <a:endParaRPr sz="3300"/>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a:buChar char="★"/>
            </a:pPr>
            <a:r>
              <a:rPr lang="en-GB" sz="2000">
                <a:latin typeface="Times"/>
                <a:ea typeface="Times"/>
                <a:cs typeface="Times"/>
                <a:sym typeface="Times"/>
              </a:rPr>
              <a:t>Python</a:t>
            </a:r>
            <a:endParaRPr sz="2000">
              <a:solidFill>
                <a:schemeClr val="dk1"/>
              </a:solidFill>
              <a:latin typeface="Times"/>
              <a:ea typeface="Times"/>
              <a:cs typeface="Times"/>
              <a:sym typeface="Times"/>
            </a:endParaRPr>
          </a:p>
          <a:p>
            <a:pPr indent="-355600" lvl="0" marL="457200" rtl="0" algn="l">
              <a:lnSpc>
                <a:spcPct val="115000"/>
              </a:lnSpc>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NodeJS</a:t>
            </a:r>
            <a:endParaRPr sz="2000">
              <a:solidFill>
                <a:schemeClr val="dk1"/>
              </a:solidFill>
              <a:latin typeface="Times"/>
              <a:ea typeface="Times"/>
              <a:cs typeface="Times"/>
              <a:sym typeface="Times"/>
            </a:endParaRPr>
          </a:p>
          <a:p>
            <a:pPr indent="-355600" lvl="0" marL="457200" rtl="0" algn="l">
              <a:lnSpc>
                <a:spcPct val="115000"/>
              </a:lnSpc>
              <a:spcBef>
                <a:spcPts val="0"/>
              </a:spcBef>
              <a:spcAft>
                <a:spcPts val="0"/>
              </a:spcAft>
              <a:buClr>
                <a:schemeClr val="dk1"/>
              </a:buClr>
              <a:buSzPts val="2000"/>
              <a:buFont typeface="Times"/>
              <a:buChar char="★"/>
            </a:pPr>
            <a:r>
              <a:rPr lang="en-GB" sz="2000">
                <a:latin typeface="Times"/>
                <a:ea typeface="Times"/>
                <a:cs typeface="Times"/>
                <a:sym typeface="Times"/>
              </a:rPr>
              <a:t>Javascript</a:t>
            </a:r>
            <a:endParaRPr sz="2000">
              <a:solidFill>
                <a:schemeClr val="dk1"/>
              </a:solidFill>
              <a:latin typeface="Times"/>
              <a:ea typeface="Times"/>
              <a:cs typeface="Times"/>
              <a:sym typeface="Times"/>
            </a:endParaRPr>
          </a:p>
          <a:p>
            <a:pPr indent="-355600" lvl="0" marL="457200" rtl="0" algn="l">
              <a:lnSpc>
                <a:spcPct val="115000"/>
              </a:lnSpc>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HTML</a:t>
            </a:r>
            <a:endParaRPr sz="2000">
              <a:solidFill>
                <a:schemeClr val="dk1"/>
              </a:solidFill>
              <a:latin typeface="Times"/>
              <a:ea typeface="Times"/>
              <a:cs typeface="Times"/>
              <a:sym typeface="Times"/>
            </a:endParaRPr>
          </a:p>
          <a:p>
            <a:pPr indent="-355600" lvl="0" marL="457200" rtl="0" algn="l">
              <a:lnSpc>
                <a:spcPct val="115000"/>
              </a:lnSpc>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CSS</a:t>
            </a:r>
            <a:endParaRPr sz="2000">
              <a:solidFill>
                <a:schemeClr val="dk1"/>
              </a:solidFill>
              <a:latin typeface="Times"/>
              <a:ea typeface="Times"/>
              <a:cs typeface="Times"/>
              <a:sym typeface="Times"/>
            </a:endParaRPr>
          </a:p>
          <a:p>
            <a:pPr indent="-355600" lvl="0" marL="457200" rtl="0" algn="l">
              <a:lnSpc>
                <a:spcPct val="115000"/>
              </a:lnSpc>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Bootstrap</a:t>
            </a:r>
            <a:endParaRPr sz="2000">
              <a:solidFill>
                <a:schemeClr val="dk1"/>
              </a:solidFill>
              <a:latin typeface="Times"/>
              <a:ea typeface="Times"/>
              <a:cs typeface="Times"/>
              <a:sym typeface="Times"/>
            </a:endParaRPr>
          </a:p>
          <a:p>
            <a:pPr indent="-355600" lvl="0" marL="457200" rtl="0" algn="l">
              <a:lnSpc>
                <a:spcPct val="115000"/>
              </a:lnSpc>
              <a:spcBef>
                <a:spcPts val="0"/>
              </a:spcBef>
              <a:spcAft>
                <a:spcPts val="0"/>
              </a:spcAft>
              <a:buClr>
                <a:schemeClr val="dk1"/>
              </a:buClr>
              <a:buSzPts val="2000"/>
              <a:buFont typeface="Times"/>
              <a:buChar char="★"/>
            </a:pPr>
            <a:r>
              <a:rPr lang="en-GB" sz="2000">
                <a:solidFill>
                  <a:schemeClr val="dk1"/>
                </a:solidFill>
                <a:latin typeface="Times"/>
                <a:ea typeface="Times"/>
                <a:cs typeface="Times"/>
                <a:sym typeface="Times"/>
              </a:rPr>
              <a:t>VScode</a:t>
            </a:r>
            <a:endParaRPr sz="2000">
              <a:solidFill>
                <a:schemeClr val="dk1"/>
              </a:solidFill>
              <a:latin typeface="Times"/>
              <a:ea typeface="Times"/>
              <a:cs typeface="Times"/>
              <a:sym typeface="Times"/>
            </a:endParaRPr>
          </a:p>
          <a:p>
            <a:pPr indent="0" lvl="0" marL="0" rtl="0" algn="l">
              <a:lnSpc>
                <a:spcPct val="100000"/>
              </a:lnSpc>
              <a:spcBef>
                <a:spcPts val="0"/>
              </a:spcBef>
              <a:spcAft>
                <a:spcPts val="1200"/>
              </a:spcAft>
              <a:buNone/>
            </a:pPr>
            <a:r>
              <a:rPr lang="en-GB"/>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67975" y="2424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280">
                <a:latin typeface="Oswald"/>
                <a:ea typeface="Oswald"/>
                <a:cs typeface="Oswald"/>
                <a:sym typeface="Oswald"/>
              </a:rPr>
              <a:t>UI Screen Shots</a:t>
            </a:r>
            <a:endParaRPr sz="3280"/>
          </a:p>
        </p:txBody>
      </p:sp>
      <p:pic>
        <p:nvPicPr>
          <p:cNvPr id="93" name="Google Shape;93;p18"/>
          <p:cNvPicPr preferRelativeResize="0"/>
          <p:nvPr/>
        </p:nvPicPr>
        <p:blipFill>
          <a:blip r:embed="rId3">
            <a:alphaModFix/>
          </a:blip>
          <a:stretch>
            <a:fillRect/>
          </a:stretch>
        </p:blipFill>
        <p:spPr>
          <a:xfrm>
            <a:off x="535738" y="965612"/>
            <a:ext cx="8072525" cy="379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220400" y="619625"/>
            <a:ext cx="8718250" cy="403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52400" y="456263"/>
            <a:ext cx="8839201" cy="42309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152400" y="436163"/>
            <a:ext cx="8839202" cy="42711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