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700" r:id="rId2"/>
    <p:sldId id="5629" r:id="rId3"/>
    <p:sldId id="5701" r:id="rId4"/>
    <p:sldId id="5702" r:id="rId5"/>
    <p:sldId id="5703" r:id="rId6"/>
    <p:sldId id="5704" r:id="rId7"/>
    <p:sldId id="56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ED7D31"/>
    <a:srgbClr val="4472C4"/>
    <a:srgbClr val="617A98"/>
    <a:srgbClr val="D25436"/>
    <a:srgbClr val="FF0000"/>
    <a:srgbClr val="FF3333"/>
    <a:srgbClr val="FF8B8B"/>
    <a:srgbClr val="00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5DF9C-8A34-44EB-BE13-F772B310AD02}" type="doc">
      <dgm:prSet loTypeId="urn:microsoft.com/office/officeart/2005/8/layout/vList2" loCatId="list" qsTypeId="urn:microsoft.com/office/officeart/2005/8/quickstyle/3d2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295A06D0-7FD9-48D4-B136-39F7B0A2BC1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kumimoji="0" lang="en-IN" sz="2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1. Functional Testing</a:t>
          </a:r>
          <a:endParaRPr lang="en-US" sz="2400" dirty="0">
            <a:solidFill>
              <a:schemeClr val="tx1"/>
            </a:solidFill>
            <a:latin typeface="+mn-lt"/>
          </a:endParaRPr>
        </a:p>
      </dgm:t>
    </dgm:pt>
    <dgm:pt modelId="{A77A5974-1CDF-4381-A524-3A85C49C839B}" type="sibTrans" cxnId="{644B8D0E-A5D9-40CE-B4F4-8F0E7CCD73B2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40C83371-0683-4B9F-828B-4423475D7F6D}" type="parTrans" cxnId="{644B8D0E-A5D9-40CE-B4F4-8F0E7CCD73B2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82283642-68E8-4A48-9BEF-37D3CE5C2CC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3. Functional Vs. Non-Functional Testing</a:t>
          </a:r>
          <a:endParaRPr lang="en-US" sz="2400" kern="1200" dirty="0">
            <a:solidFill>
              <a:schemeClr val="tx1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C2A1A967-2F12-4766-9758-EA523B6B60EF}" type="sibTrans" cxnId="{75F90AB8-8217-41F3-8B48-1ABA4B457AD5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CD6A73CB-DEF2-479A-9D41-A9154F4725F0}" type="parTrans" cxnId="{75F90AB8-8217-41F3-8B48-1ABA4B457AD5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5B6B49DD-6808-407A-A9D1-BD6E9B03E1B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kumimoji="0" lang="en-IN" sz="2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2. Non-Functional Testing</a:t>
          </a:r>
          <a:endParaRPr lang="en-US" sz="2400" dirty="0">
            <a:solidFill>
              <a:schemeClr val="tx1"/>
            </a:solidFill>
            <a:latin typeface="+mn-lt"/>
          </a:endParaRPr>
        </a:p>
      </dgm:t>
    </dgm:pt>
    <dgm:pt modelId="{4FF8305A-159A-40D2-B25E-01109E0A5658}" type="parTrans" cxnId="{4F435DDD-AA2D-4C76-81B9-ED903E465C5A}">
      <dgm:prSet/>
      <dgm:spPr/>
      <dgm:t>
        <a:bodyPr/>
        <a:lstStyle/>
        <a:p>
          <a:endParaRPr lang="en-MY"/>
        </a:p>
      </dgm:t>
    </dgm:pt>
    <dgm:pt modelId="{23786B8E-A230-426D-A53B-B8D0280F45A1}" type="sibTrans" cxnId="{4F435DDD-AA2D-4C76-81B9-ED903E465C5A}">
      <dgm:prSet/>
      <dgm:spPr/>
      <dgm:t>
        <a:bodyPr/>
        <a:lstStyle/>
        <a:p>
          <a:endParaRPr lang="en-MY"/>
        </a:p>
      </dgm:t>
    </dgm:pt>
    <dgm:pt modelId="{AC163451-551C-4812-8F2D-8D7891769BC2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Bahnschrift" panose="020B0502040204020203" pitchFamily="34" charset="0"/>
              <a:ea typeface="+mn-ea"/>
              <a:cs typeface="+mn-cs"/>
            </a:rPr>
            <a:t>4. Conclusion </a:t>
          </a:r>
        </a:p>
      </dgm:t>
    </dgm:pt>
    <dgm:pt modelId="{1B6ACA33-1639-46EC-BA07-39F2352BC570}" type="parTrans" cxnId="{EEEDF94C-D34F-4BE6-8AA6-1401DC03B118}">
      <dgm:prSet/>
      <dgm:spPr/>
      <dgm:t>
        <a:bodyPr/>
        <a:lstStyle/>
        <a:p>
          <a:endParaRPr lang="en-MY"/>
        </a:p>
      </dgm:t>
    </dgm:pt>
    <dgm:pt modelId="{B2449080-BA48-460A-A419-99C4D2331602}" type="sibTrans" cxnId="{EEEDF94C-D34F-4BE6-8AA6-1401DC03B118}">
      <dgm:prSet/>
      <dgm:spPr/>
      <dgm:t>
        <a:bodyPr/>
        <a:lstStyle/>
        <a:p>
          <a:endParaRPr lang="en-MY"/>
        </a:p>
      </dgm:t>
    </dgm:pt>
    <dgm:pt modelId="{329F4B1B-00D6-4F7B-90B5-256894DD9E0F}" type="pres">
      <dgm:prSet presAssocID="{0195DF9C-8A34-44EB-BE13-F772B310AD02}" presName="linear" presStyleCnt="0">
        <dgm:presLayoutVars>
          <dgm:animLvl val="lvl"/>
          <dgm:resizeHandles val="exact"/>
        </dgm:presLayoutVars>
      </dgm:prSet>
      <dgm:spPr/>
    </dgm:pt>
    <dgm:pt modelId="{F21AF470-B821-4F65-88CA-BD5831D30EE3}" type="pres">
      <dgm:prSet presAssocID="{295A06D0-7FD9-48D4-B136-39F7B0A2BC16}" presName="parentText" presStyleLbl="node1" presStyleIdx="0" presStyleCnt="4" custLinFactNeighborX="8235" custLinFactNeighborY="-51679">
        <dgm:presLayoutVars>
          <dgm:chMax val="0"/>
          <dgm:bulletEnabled val="1"/>
        </dgm:presLayoutVars>
      </dgm:prSet>
      <dgm:spPr/>
    </dgm:pt>
    <dgm:pt modelId="{7ADD3663-757E-444F-83D7-58C2FA073E01}" type="pres">
      <dgm:prSet presAssocID="{A77A5974-1CDF-4381-A524-3A85C49C839B}" presName="spacer" presStyleCnt="0"/>
      <dgm:spPr/>
    </dgm:pt>
    <dgm:pt modelId="{EAE6DA5F-A819-4991-B35C-E17A4DFA52D8}" type="pres">
      <dgm:prSet presAssocID="{5B6B49DD-6808-407A-A9D1-BD6E9B03E1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9E0D92-8556-483F-9E4E-34F372DF80B0}" type="pres">
      <dgm:prSet presAssocID="{23786B8E-A230-426D-A53B-B8D0280F45A1}" presName="spacer" presStyleCnt="0"/>
      <dgm:spPr/>
    </dgm:pt>
    <dgm:pt modelId="{EF19C625-9AEF-486B-8838-8E69916CD1AE}" type="pres">
      <dgm:prSet presAssocID="{82283642-68E8-4A48-9BEF-37D3CE5C2C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3678C0-5138-4BE0-9484-D281EF9FCF8F}" type="pres">
      <dgm:prSet presAssocID="{C2A1A967-2F12-4766-9758-EA523B6B60EF}" presName="spacer" presStyleCnt="0"/>
      <dgm:spPr/>
    </dgm:pt>
    <dgm:pt modelId="{E07F6F3D-AD2C-4B29-A39B-0A22E5C8C39F}" type="pres">
      <dgm:prSet presAssocID="{AC163451-551C-4812-8F2D-8D7891769B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4E8CA00-9CF6-4E24-ABFA-AD34FA22F68A}" type="presOf" srcId="{AC163451-551C-4812-8F2D-8D7891769BC2}" destId="{E07F6F3D-AD2C-4B29-A39B-0A22E5C8C39F}" srcOrd="0" destOrd="0" presId="urn:microsoft.com/office/officeart/2005/8/layout/vList2"/>
    <dgm:cxn modelId="{644B8D0E-A5D9-40CE-B4F4-8F0E7CCD73B2}" srcId="{0195DF9C-8A34-44EB-BE13-F772B310AD02}" destId="{295A06D0-7FD9-48D4-B136-39F7B0A2BC16}" srcOrd="0" destOrd="0" parTransId="{40C83371-0683-4B9F-828B-4423475D7F6D}" sibTransId="{A77A5974-1CDF-4381-A524-3A85C49C839B}"/>
    <dgm:cxn modelId="{4D90BA3D-258B-4C71-9267-A6F980EC7305}" type="presOf" srcId="{295A06D0-7FD9-48D4-B136-39F7B0A2BC16}" destId="{F21AF470-B821-4F65-88CA-BD5831D30EE3}" srcOrd="0" destOrd="0" presId="urn:microsoft.com/office/officeart/2005/8/layout/vList2"/>
    <dgm:cxn modelId="{EEEDF94C-D34F-4BE6-8AA6-1401DC03B118}" srcId="{0195DF9C-8A34-44EB-BE13-F772B310AD02}" destId="{AC163451-551C-4812-8F2D-8D7891769BC2}" srcOrd="3" destOrd="0" parTransId="{1B6ACA33-1639-46EC-BA07-39F2352BC570}" sibTransId="{B2449080-BA48-460A-A419-99C4D2331602}"/>
    <dgm:cxn modelId="{4DD68E73-D0D3-4C34-8CA9-3A0AB6A1454D}" type="presOf" srcId="{82283642-68E8-4A48-9BEF-37D3CE5C2CCC}" destId="{EF19C625-9AEF-486B-8838-8E69916CD1AE}" srcOrd="0" destOrd="0" presId="urn:microsoft.com/office/officeart/2005/8/layout/vList2"/>
    <dgm:cxn modelId="{28CA2FAE-A9EF-476A-8569-A5E4B2867A2F}" type="presOf" srcId="{5B6B49DD-6808-407A-A9D1-BD6E9B03E1B6}" destId="{EAE6DA5F-A819-4991-B35C-E17A4DFA52D8}" srcOrd="0" destOrd="0" presId="urn:microsoft.com/office/officeart/2005/8/layout/vList2"/>
    <dgm:cxn modelId="{75F90AB8-8217-41F3-8B48-1ABA4B457AD5}" srcId="{0195DF9C-8A34-44EB-BE13-F772B310AD02}" destId="{82283642-68E8-4A48-9BEF-37D3CE5C2CCC}" srcOrd="2" destOrd="0" parTransId="{CD6A73CB-DEF2-479A-9D41-A9154F4725F0}" sibTransId="{C2A1A967-2F12-4766-9758-EA523B6B60EF}"/>
    <dgm:cxn modelId="{4F435DDD-AA2D-4C76-81B9-ED903E465C5A}" srcId="{0195DF9C-8A34-44EB-BE13-F772B310AD02}" destId="{5B6B49DD-6808-407A-A9D1-BD6E9B03E1B6}" srcOrd="1" destOrd="0" parTransId="{4FF8305A-159A-40D2-B25E-01109E0A5658}" sibTransId="{23786B8E-A230-426D-A53B-B8D0280F45A1}"/>
    <dgm:cxn modelId="{F83912EC-7D1F-4CB5-A2CA-CE33188C8C96}" type="presOf" srcId="{0195DF9C-8A34-44EB-BE13-F772B310AD02}" destId="{329F4B1B-00D6-4F7B-90B5-256894DD9E0F}" srcOrd="0" destOrd="0" presId="urn:microsoft.com/office/officeart/2005/8/layout/vList2"/>
    <dgm:cxn modelId="{6296927A-1ABD-491F-AB68-831335BCCBFB}" type="presParOf" srcId="{329F4B1B-00D6-4F7B-90B5-256894DD9E0F}" destId="{F21AF470-B821-4F65-88CA-BD5831D30EE3}" srcOrd="0" destOrd="0" presId="urn:microsoft.com/office/officeart/2005/8/layout/vList2"/>
    <dgm:cxn modelId="{7304B7BA-B732-4F03-AFC5-6C64CEBFB64C}" type="presParOf" srcId="{329F4B1B-00D6-4F7B-90B5-256894DD9E0F}" destId="{7ADD3663-757E-444F-83D7-58C2FA073E01}" srcOrd="1" destOrd="0" presId="urn:microsoft.com/office/officeart/2005/8/layout/vList2"/>
    <dgm:cxn modelId="{8E7EAE56-F110-485D-9A24-4E5D05D0377A}" type="presParOf" srcId="{329F4B1B-00D6-4F7B-90B5-256894DD9E0F}" destId="{EAE6DA5F-A819-4991-B35C-E17A4DFA52D8}" srcOrd="2" destOrd="0" presId="urn:microsoft.com/office/officeart/2005/8/layout/vList2"/>
    <dgm:cxn modelId="{730D02B2-9962-44A2-A83D-68AA68EF8425}" type="presParOf" srcId="{329F4B1B-00D6-4F7B-90B5-256894DD9E0F}" destId="{619E0D92-8556-483F-9E4E-34F372DF80B0}" srcOrd="3" destOrd="0" presId="urn:microsoft.com/office/officeart/2005/8/layout/vList2"/>
    <dgm:cxn modelId="{25DBDBE2-F426-4B40-86C3-C12E3FC5C4D3}" type="presParOf" srcId="{329F4B1B-00D6-4F7B-90B5-256894DD9E0F}" destId="{EF19C625-9AEF-486B-8838-8E69916CD1AE}" srcOrd="4" destOrd="0" presId="urn:microsoft.com/office/officeart/2005/8/layout/vList2"/>
    <dgm:cxn modelId="{F5FB71DD-3475-4DC9-92D5-1C7425979969}" type="presParOf" srcId="{329F4B1B-00D6-4F7B-90B5-256894DD9E0F}" destId="{CF3678C0-5138-4BE0-9484-D281EF9FCF8F}" srcOrd="5" destOrd="0" presId="urn:microsoft.com/office/officeart/2005/8/layout/vList2"/>
    <dgm:cxn modelId="{14EF088E-A5D1-4BDB-8A77-8619189FB677}" type="presParOf" srcId="{329F4B1B-00D6-4F7B-90B5-256894DD9E0F}" destId="{E07F6F3D-AD2C-4B29-A39B-0A22E5C8C39F}" srcOrd="6" destOrd="0" presId="urn:microsoft.com/office/officeart/2005/8/layout/vList2"/>
  </dgm:cxnLst>
  <dgm:bg/>
  <dgm:whole>
    <a:ln>
      <a:solidFill>
        <a:srgbClr val="FFC000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AF470-B821-4F65-88CA-BD5831D30EE3}">
      <dsp:nvSpPr>
        <dsp:cNvPr id="0" name=""/>
        <dsp:cNvSpPr/>
      </dsp:nvSpPr>
      <dsp:spPr>
        <a:xfrm>
          <a:off x="0" y="0"/>
          <a:ext cx="10404739" cy="1216800"/>
        </a:xfrm>
        <a:prstGeom prst="roundRect">
          <a:avLst/>
        </a:prstGeom>
        <a:noFill/>
        <a:ln w="635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1. Functional Testing</a:t>
          </a:r>
          <a:endParaRPr lang="en-US" sz="2400" kern="1200" dirty="0">
            <a:solidFill>
              <a:schemeClr val="tx1"/>
            </a:solidFill>
            <a:latin typeface="+mn-lt"/>
          </a:endParaRPr>
        </a:p>
      </dsp:txBody>
      <dsp:txXfrm>
        <a:off x="59399" y="59399"/>
        <a:ext cx="10285941" cy="1098002"/>
      </dsp:txXfrm>
    </dsp:sp>
    <dsp:sp modelId="{EAE6DA5F-A819-4991-B35C-E17A4DFA52D8}">
      <dsp:nvSpPr>
        <dsp:cNvPr id="0" name=""/>
        <dsp:cNvSpPr/>
      </dsp:nvSpPr>
      <dsp:spPr>
        <a:xfrm>
          <a:off x="0" y="1416705"/>
          <a:ext cx="10404739" cy="1216800"/>
        </a:xfrm>
        <a:prstGeom prst="roundRect">
          <a:avLst/>
        </a:prstGeom>
        <a:noFill/>
        <a:ln w="635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2. Non-Functional Testing</a:t>
          </a:r>
          <a:endParaRPr lang="en-US" sz="2400" kern="1200" dirty="0">
            <a:solidFill>
              <a:schemeClr val="tx1"/>
            </a:solidFill>
            <a:latin typeface="+mn-lt"/>
          </a:endParaRPr>
        </a:p>
      </dsp:txBody>
      <dsp:txXfrm>
        <a:off x="59399" y="1476104"/>
        <a:ext cx="10285941" cy="1098002"/>
      </dsp:txXfrm>
    </dsp:sp>
    <dsp:sp modelId="{EF19C625-9AEF-486B-8838-8E69916CD1AE}">
      <dsp:nvSpPr>
        <dsp:cNvPr id="0" name=""/>
        <dsp:cNvSpPr/>
      </dsp:nvSpPr>
      <dsp:spPr>
        <a:xfrm>
          <a:off x="0" y="2820706"/>
          <a:ext cx="10404739" cy="1216800"/>
        </a:xfrm>
        <a:prstGeom prst="roundRect">
          <a:avLst/>
        </a:prstGeom>
        <a:noFill/>
        <a:ln w="635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3. Functional Vs. Non-Functional Testing</a:t>
          </a:r>
          <a:endParaRPr lang="en-US" sz="2400" kern="1200" dirty="0">
            <a:solidFill>
              <a:schemeClr val="tx1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59399" y="2880105"/>
        <a:ext cx="10285941" cy="1098002"/>
      </dsp:txXfrm>
    </dsp:sp>
    <dsp:sp modelId="{E07F6F3D-AD2C-4B29-A39B-0A22E5C8C39F}">
      <dsp:nvSpPr>
        <dsp:cNvPr id="0" name=""/>
        <dsp:cNvSpPr/>
      </dsp:nvSpPr>
      <dsp:spPr>
        <a:xfrm>
          <a:off x="0" y="4224706"/>
          <a:ext cx="10404739" cy="1216800"/>
        </a:xfrm>
        <a:prstGeom prst="roundRect">
          <a:avLst/>
        </a:prstGeom>
        <a:noFill/>
        <a:ln w="635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anose="020B0502040204020203" pitchFamily="34" charset="0"/>
              <a:ea typeface="+mn-ea"/>
              <a:cs typeface="+mn-cs"/>
            </a:rPr>
            <a:t>4. Conclusion </a:t>
          </a:r>
        </a:p>
      </dsp:txBody>
      <dsp:txXfrm>
        <a:off x="59399" y="4284105"/>
        <a:ext cx="10285941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0D13B-0F31-4EDE-85F9-DF7429A1D077}" type="datetimeFigureOut">
              <a:rPr lang="en-MY" smtClean="0"/>
              <a:t>19/12/2021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868DF-2AC6-46D3-BE7C-7EAFCFD721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643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68DF-2AC6-46D3-BE7C-7EAFCFD7216F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198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68DF-2AC6-46D3-BE7C-7EAFCFD7216F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533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68DF-2AC6-46D3-BE7C-7EAFCFD7216F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172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68DF-2AC6-46D3-BE7C-7EAFCFD7216F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769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72D3-A48B-419C-93CF-F45232CE1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54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BBD60-DAC6-4367-8EB6-98B03FD58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6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1BF1-DF90-45F2-85B1-E5270A54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975C-ED95-42E1-A525-B6A60AD9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7D72-D833-4852-851E-C702430C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3301-65A1-40AB-A50D-5FBF0C99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0004-5028-4F61-95EC-AE2F85C0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6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C0077-7F0E-418D-92D1-7179ECF6A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68E8F-49F6-460D-B5AC-A0BDDDFDA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F927-454A-4AB8-A5FE-00C81876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4068-6EE2-4CC0-A1F0-AC1928D7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8387-3857-4086-81E0-DB9D5DC1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5AD0-C92F-4D5F-B331-BB0BD92F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8134-5A2E-4CE5-871F-6B763DE0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4F50-AA74-44CF-AB8C-014FAE67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EABF-62FC-4B9C-B77A-8D12A808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567CA-0B4F-4658-9FD6-175D975F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8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12C0-B11F-4AF9-BAB1-A4081521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8C57-81DD-4967-B6EB-029254A7E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DD53-215C-4C77-AC18-480AE616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9235-994E-4D77-ACF4-F1AEFEBE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5915-B43D-44D6-BEFB-D3F06973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2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E19F-5935-42F7-8635-C429BFA7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3C9F-1793-43F5-BF65-FCE19C1E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FF7CA-42B9-4E92-909E-E036D9071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E0850-A5B3-485B-870E-D706923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5B210-D952-4D37-BD3E-59FB68F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5A9B7-3675-4978-9EAD-48CC9545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0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DDD7-396A-46BF-968E-7EDAC1E2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1B799-B401-41A1-99F5-28F97E4A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99C99-AD83-43E6-8BB8-913F2912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E3E53-968E-45BF-BBF4-1CC3377AE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46BB8-F683-4A5C-A482-F49AFAA30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B6C27-0C50-4D78-BCA7-D490DA17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36C94-BD33-4505-8904-05A36440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8ACE7-DC69-4926-988C-488B74DD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1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2D52-82A5-401C-B1EB-4CD4E1D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A2E8D-251A-4D7E-B337-CA955476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9312A-9066-4D6B-A181-11513FA9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E314D-1982-4425-A111-AF33882C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9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C409C-FE6D-48C9-9BAC-AA426277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CF7D8-BF5E-4ED3-B89D-928B63C5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607B6-789E-4880-B1C7-94ACDC22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1E1A-3B0C-4986-9E94-80E6FCA3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F207-8A8C-45DD-B854-82BC116E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DEC37-5A3F-4DA4-9537-921B4ABC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46531-AF81-4D9E-A69A-13F0F731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4AA0-4F3B-468B-97A1-4684918C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F650E-F086-43E5-9924-54B9C36A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9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96FA-E275-44D1-BA37-506B8845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E06C9-39BF-41EE-921D-BE4A78319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C58C6-DE55-4C68-BDA9-32EDC74D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E7C5D-B767-4F3F-ACC2-A82C5E59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CC171-D01C-488F-988C-CE0441CD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8D51-5F4F-440C-B9D6-593DD8BE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9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9A9EC-C923-4393-A5AC-D5D12136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095CF-26F7-46BB-9F93-0D34B3CD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81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tentacletech.co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90EF-9D88-4A6C-8089-788C3561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3703" y="2303284"/>
            <a:ext cx="7630879" cy="2502363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/>
              <a:t>Presentation </a:t>
            </a:r>
            <a:br>
              <a:rPr lang="en-IN" b="1" dirty="0"/>
            </a:br>
            <a:r>
              <a:rPr lang="en-IN" sz="2400" dirty="0"/>
              <a:t>on</a:t>
            </a:r>
            <a:br>
              <a:rPr lang="en-IN" dirty="0"/>
            </a:br>
            <a:r>
              <a:rPr lang="en-US" sz="2000" dirty="0"/>
              <a:t>Functional Testing &amp; Non-Functional Testing</a:t>
            </a:r>
            <a:br>
              <a:rPr lang="en-IN" dirty="0"/>
            </a:br>
            <a:endParaRPr lang="en-IN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1F8A864-1171-4E0A-B223-253B1C6F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0" y="192618"/>
            <a:ext cx="1730073" cy="113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71CFFF-79BC-47F4-8721-C48AB9456F78}"/>
              </a:ext>
            </a:extLst>
          </p:cNvPr>
          <p:cNvSpPr txBox="1"/>
          <p:nvPr/>
        </p:nvSpPr>
        <p:spPr>
          <a:xfrm>
            <a:off x="669388" y="6444343"/>
            <a:ext cx="41841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00" spc="1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MALAYSIA | SINGAPORE | INDONESIA | INDIA |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433616-8161-4E7D-B602-9E2E4B36EAB7}"/>
              </a:ext>
            </a:extLst>
          </p:cNvPr>
          <p:cNvGrpSpPr/>
          <p:nvPr/>
        </p:nvGrpSpPr>
        <p:grpSpPr>
          <a:xfrm>
            <a:off x="7214353" y="-7819"/>
            <a:ext cx="4977647" cy="6873638"/>
            <a:chOff x="7214353" y="-7819"/>
            <a:chExt cx="4977647" cy="6873638"/>
          </a:xfrm>
        </p:grpSpPr>
        <p:pic>
          <p:nvPicPr>
            <p:cNvPr id="12" name="Picture 11" descr="A picture containing tool, shovel&#10;&#10;Description automatically generated">
              <a:extLst>
                <a:ext uri="{FF2B5EF4-FFF2-40B4-BE49-F238E27FC236}">
                  <a16:creationId xmlns:a16="http://schemas.microsoft.com/office/drawing/2014/main" id="{A27AECEB-96F9-46CD-B638-F75D9614D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4353" y="7819"/>
              <a:ext cx="651867" cy="6858000"/>
            </a:xfrm>
            <a:prstGeom prst="rect">
              <a:avLst/>
            </a:prstGeom>
          </p:spPr>
        </p:pic>
        <p:pic>
          <p:nvPicPr>
            <p:cNvPr id="9" name="Picture 8" descr="A person sitting at a desk in front of a window&#10;&#10;Description automatically generated">
              <a:extLst>
                <a:ext uri="{FF2B5EF4-FFF2-40B4-BE49-F238E27FC236}">
                  <a16:creationId xmlns:a16="http://schemas.microsoft.com/office/drawing/2014/main" id="{9D7B0BA2-C07D-4910-96E6-396265AFC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7819"/>
              <a:ext cx="4572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86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48E1E2-4D39-48CD-A51E-984C0AB7532E}"/>
              </a:ext>
            </a:extLst>
          </p:cNvPr>
          <p:cNvSpPr txBox="1">
            <a:spLocks/>
          </p:cNvSpPr>
          <p:nvPr/>
        </p:nvSpPr>
        <p:spPr>
          <a:xfrm>
            <a:off x="336168" y="169981"/>
            <a:ext cx="11519664" cy="73215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N" sz="3200" dirty="0">
                <a:solidFill>
                  <a:srgbClr val="FF0000"/>
                </a:solidFill>
              </a:rPr>
              <a:t>Agenda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B045C0A-9CAA-47FB-8728-4675A29D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A6062B-193C-41D8-8638-813EB41D0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800736"/>
              </p:ext>
            </p:extLst>
          </p:nvPr>
        </p:nvGraphicFramePr>
        <p:xfrm>
          <a:off x="600717" y="902139"/>
          <a:ext cx="10404739" cy="5454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52E6D27-0163-4C63-BBC7-401545899AC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4390D52-485E-471F-B3DC-4BF2A85B5514}" type="slidenum">
              <a:rPr lang="en-IN" sz="900" smtClean="0"/>
              <a:pPr algn="r"/>
              <a:t>2</a:t>
            </a:fld>
            <a:endParaRPr lang="en-IN" sz="90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3872D87-A21B-4DB8-AD63-F2DE1F192966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5654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48E1E2-4D39-48CD-A51E-984C0AB7532E}"/>
              </a:ext>
            </a:extLst>
          </p:cNvPr>
          <p:cNvSpPr txBox="1">
            <a:spLocks/>
          </p:cNvSpPr>
          <p:nvPr/>
        </p:nvSpPr>
        <p:spPr>
          <a:xfrm>
            <a:off x="3048888" y="2455981"/>
            <a:ext cx="11519664" cy="73215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MY" b="1" dirty="0">
                <a:solidFill>
                  <a:srgbClr val="0D0D0D"/>
                </a:solidFill>
              </a:rPr>
              <a:t>What is Functional Testing?</a:t>
            </a:r>
          </a:p>
          <a:p>
            <a:pPr>
              <a:lnSpc>
                <a:spcPct val="110000"/>
              </a:lnSpc>
            </a:pP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B045C0A-9CAA-47FB-8728-4675A29D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52E6D27-0163-4C63-BBC7-401545899AC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4390D52-485E-471F-B3DC-4BF2A85B5514}" type="slidenum">
              <a:rPr lang="en-IN" sz="900" smtClean="0"/>
              <a:pPr algn="r"/>
              <a:t>3</a:t>
            </a:fld>
            <a:endParaRPr lang="en-IN" sz="90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3872D87-A21B-4DB8-AD63-F2DE1F192966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9338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6E87-2862-4E72-AFE4-013733E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0D0D0D"/>
                </a:solidFill>
              </a:rPr>
              <a:t>Functional Testing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0B90-166F-4CCD-A402-7140FD3BC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905"/>
            <a:ext cx="10515600" cy="1811655"/>
          </a:xfrm>
        </p:spPr>
        <p:txBody>
          <a:bodyPr/>
          <a:lstStyle/>
          <a:p>
            <a:r>
              <a:rPr lang="en-MY" dirty="0">
                <a:latin typeface="Bahnschrift" panose="020B0502040204020203" pitchFamily="34" charset="0"/>
              </a:rPr>
              <a:t>Functional testing is a type of testing which verifies that each function of the software application operates in conformance with the requirement specification</a:t>
            </a:r>
            <a:r>
              <a:rPr lang="en-MY" dirty="0"/>
              <a:t>. </a:t>
            </a:r>
          </a:p>
          <a:p>
            <a:endParaRPr lang="en-MY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FA15DB8-C356-4F00-8CE8-CCDB92415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498A-5586-4ABD-B9A0-5ACBD94647FD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9076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48E1E2-4D39-48CD-A51E-984C0AB7532E}"/>
              </a:ext>
            </a:extLst>
          </p:cNvPr>
          <p:cNvSpPr txBox="1">
            <a:spLocks/>
          </p:cNvSpPr>
          <p:nvPr/>
        </p:nvSpPr>
        <p:spPr>
          <a:xfrm>
            <a:off x="2632328" y="2537261"/>
            <a:ext cx="11519664" cy="73215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MY" b="1" dirty="0">
                <a:solidFill>
                  <a:srgbClr val="0D0D0D"/>
                </a:solidFill>
              </a:rPr>
              <a:t>What is Non-Functional Testing?</a:t>
            </a:r>
          </a:p>
          <a:p>
            <a:pPr>
              <a:lnSpc>
                <a:spcPct val="110000"/>
              </a:lnSpc>
            </a:pP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B045C0A-9CAA-47FB-8728-4675A29D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52E6D27-0163-4C63-BBC7-401545899AC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4390D52-485E-471F-B3DC-4BF2A85B5514}" type="slidenum">
              <a:rPr lang="en-IN" sz="900" smtClean="0"/>
              <a:pPr algn="r"/>
              <a:t>5</a:t>
            </a:fld>
            <a:endParaRPr lang="en-IN" sz="90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3872D87-A21B-4DB8-AD63-F2DE1F192966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566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6E87-2862-4E72-AFE4-013733E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0D0D0D"/>
                </a:solidFill>
              </a:rPr>
              <a:t>Non-Functional Testing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0B90-166F-4CCD-A402-7140FD3BC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36201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MY" sz="7000" dirty="0">
                <a:latin typeface="Bahnschrift" panose="020B0502040204020203" pitchFamily="34" charset="0"/>
              </a:rPr>
              <a:t>Non-functional testing is a type of testing to check non-functional aspects (performance, usability, reliability, etc.) of a software application. </a:t>
            </a:r>
          </a:p>
          <a:p>
            <a:pPr marL="0" indent="0">
              <a:buNone/>
            </a:pPr>
            <a:r>
              <a:rPr lang="en-MY" sz="7000" dirty="0">
                <a:latin typeface="Bahnschrift" panose="020B0502040204020203" pitchFamily="34" charset="0"/>
              </a:rPr>
              <a:t>It is explicitly designed to test the readiness of a system as per non-functional parameters which are never addressed by functional testing.</a:t>
            </a:r>
          </a:p>
          <a:p>
            <a:pPr marL="0" indent="0">
              <a:buNone/>
            </a:pPr>
            <a:r>
              <a:rPr lang="en-MY" sz="7000" dirty="0">
                <a:latin typeface="Bahnschrift" panose="020B0502040204020203" pitchFamily="34" charset="0"/>
              </a:rPr>
              <a:t>For example:</a:t>
            </a:r>
          </a:p>
          <a:p>
            <a:pPr lvl="0"/>
            <a:r>
              <a:rPr lang="en-MY" sz="7000" dirty="0">
                <a:latin typeface="Bahnschrift" panose="020B0502040204020203" pitchFamily="34" charset="0"/>
              </a:rPr>
              <a:t>How many people can simultaneously login into a website.</a:t>
            </a:r>
          </a:p>
          <a:p>
            <a:pPr lvl="0"/>
            <a:r>
              <a:rPr lang="en-MY" sz="7000" dirty="0">
                <a:latin typeface="Bahnschrift" panose="020B0502040204020203" pitchFamily="34" charset="0"/>
              </a:rPr>
              <a:t>How secure is the website? </a:t>
            </a:r>
          </a:p>
          <a:p>
            <a:pPr lvl="0"/>
            <a:r>
              <a:rPr lang="en-MY" sz="7000" dirty="0">
                <a:latin typeface="Bahnschrift" panose="020B0502040204020203" pitchFamily="34" charset="0"/>
              </a:rPr>
              <a:t>How fast I can navigate between one page to another</a:t>
            </a:r>
          </a:p>
          <a:p>
            <a:endParaRPr lang="en-MY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FA15DB8-C356-4F00-8CE8-CCDB92415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498A-5586-4ABD-B9A0-5ACBD94647FD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8809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cles Questions and Answers Part#1">
            <a:extLst>
              <a:ext uri="{FF2B5EF4-FFF2-40B4-BE49-F238E27FC236}">
                <a16:creationId xmlns:a16="http://schemas.microsoft.com/office/drawing/2014/main" id="{C934BC6D-210B-4FCB-9562-ED5154C1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EFDBE1-EDF8-423C-A455-B3476355D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1CC79C-161D-40DF-B9D9-CE5560B0B3DB}"/>
              </a:ext>
            </a:extLst>
          </p:cNvPr>
          <p:cNvSpPr txBox="1"/>
          <p:nvPr/>
        </p:nvSpPr>
        <p:spPr>
          <a:xfrm>
            <a:off x="6206836" y="781050"/>
            <a:ext cx="521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F7C2414-C99E-4CD9-9CB5-677FD4AA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84390D52-485E-471F-B3DC-4BF2A85B5514}" type="slidenum">
              <a:rPr lang="en-IN" sz="900" smtClean="0"/>
              <a:pPr algn="r"/>
              <a:t>7</a:t>
            </a:fld>
            <a:endParaRPr lang="en-IN" sz="900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37E8BAC8-ABE2-4FC7-95BD-31430437B644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8328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irror, road&#10;&#10;Description automatically generated">
            <a:extLst>
              <a:ext uri="{FF2B5EF4-FFF2-40B4-BE49-F238E27FC236}">
                <a16:creationId xmlns:a16="http://schemas.microsoft.com/office/drawing/2014/main" id="{992E279A-AD13-466C-8EC3-86E710DBB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5A66E6-CF60-4672-9B05-FD75F6C9F823}"/>
              </a:ext>
            </a:extLst>
          </p:cNvPr>
          <p:cNvSpPr txBox="1">
            <a:spLocks/>
          </p:cNvSpPr>
          <p:nvPr/>
        </p:nvSpPr>
        <p:spPr>
          <a:xfrm>
            <a:off x="267286" y="289017"/>
            <a:ext cx="1603717" cy="684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N" sz="2400" b="1" dirty="0">
                <a:solidFill>
                  <a:schemeClr val="bg1"/>
                </a:solidFill>
              </a:rPr>
              <a:t>Reach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324F8-8166-4781-A5E7-3A2C547FB530}"/>
              </a:ext>
            </a:extLst>
          </p:cNvPr>
          <p:cNvSpPr txBox="1"/>
          <p:nvPr/>
        </p:nvSpPr>
        <p:spPr>
          <a:xfrm>
            <a:off x="267286" y="1376596"/>
            <a:ext cx="36998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Narrow" panose="020B0606020202030204" pitchFamily="34" charset="0"/>
              </a:rPr>
              <a:t>Malaysia</a:t>
            </a:r>
          </a:p>
          <a:p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Block 3b-09-05, Plaza </a:t>
            </a:r>
            <a:r>
              <a:rPr lang="en-IN" dirty="0" err="1">
                <a:solidFill>
                  <a:schemeClr val="bg1"/>
                </a:solidFill>
                <a:latin typeface="Arial Narrow" panose="020B0606020202030204" pitchFamily="34" charset="0"/>
              </a:rPr>
              <a:t>Sentral</a:t>
            </a: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Jalan </a:t>
            </a:r>
            <a:r>
              <a:rPr lang="en-IN" dirty="0" err="1">
                <a:solidFill>
                  <a:schemeClr val="bg1"/>
                </a:solidFill>
                <a:latin typeface="Arial Narrow" panose="020B0606020202030204" pitchFamily="34" charset="0"/>
              </a:rPr>
              <a:t>Stesen</a:t>
            </a: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Arial Narrow" panose="020B0606020202030204" pitchFamily="34" charset="0"/>
              </a:rPr>
              <a:t>Sentral</a:t>
            </a: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 5,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50470 Kuala Lumpur, Malaysia,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Tel : +60 3 2282 1541</a:t>
            </a:r>
          </a:p>
          <a:p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Block A-20-1, Menara Atlas, Plaza Pantai,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No:5, Jalan 4/83a, Off Jalan Pantai </a:t>
            </a:r>
            <a:r>
              <a:rPr lang="en-IN" dirty="0" err="1">
                <a:solidFill>
                  <a:schemeClr val="bg1"/>
                </a:solidFill>
                <a:latin typeface="Arial Narrow" panose="020B0606020202030204" pitchFamily="34" charset="0"/>
              </a:rPr>
              <a:t>Baru</a:t>
            </a: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59200 Kuala Lumpur, Malaysia,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Tel : +60 3 2282 1541</a:t>
            </a:r>
          </a:p>
          <a:p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Arial Narrow" panose="020B0606020202030204" pitchFamily="34" charset="0"/>
              </a:rPr>
              <a:t>India</a:t>
            </a:r>
          </a:p>
          <a:p>
            <a:r>
              <a:rPr lang="en-IN" dirty="0" err="1">
                <a:solidFill>
                  <a:schemeClr val="bg1"/>
                </a:solidFill>
                <a:latin typeface="Arial Narrow" panose="020B0606020202030204" pitchFamily="34" charset="0"/>
              </a:rPr>
              <a:t>Sahas</a:t>
            </a: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 Embassy, 2</a:t>
            </a:r>
          </a:p>
          <a:p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Floor, New No. 131/8, Old No. 145/8, 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NM Road, Chennai – 600 029</a:t>
            </a:r>
          </a:p>
          <a:p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+91 44 2374 0400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A902F-DF87-484B-9C26-904AA8584F72}"/>
              </a:ext>
            </a:extLst>
          </p:cNvPr>
          <p:cNvSpPr txBox="1"/>
          <p:nvPr/>
        </p:nvSpPr>
        <p:spPr>
          <a:xfrm>
            <a:off x="8175995" y="4037428"/>
            <a:ext cx="3748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hlinkClick r:id="rId3"/>
              </a:rPr>
              <a:t>sales@tentacletech.com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C69BB55-17EB-418E-9975-18FE6FD0F98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569" y="2968283"/>
            <a:ext cx="1069145" cy="10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7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9416</TotalTime>
  <Words>312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Bahnschrift</vt:lpstr>
      <vt:lpstr>Bahnschrift Light</vt:lpstr>
      <vt:lpstr>Calibri</vt:lpstr>
      <vt:lpstr>Office Theme</vt:lpstr>
      <vt:lpstr>Presentation  on Functional Testing &amp; Non-Functional Testing </vt:lpstr>
      <vt:lpstr>PowerPoint Presentation</vt:lpstr>
      <vt:lpstr>PowerPoint Presentation</vt:lpstr>
      <vt:lpstr>Functional Testing</vt:lpstr>
      <vt:lpstr>PowerPoint Presentation</vt:lpstr>
      <vt:lpstr>Non-Functional 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</dc:title>
  <dc:creator>Sharma S J</dc:creator>
  <cp:lastModifiedBy>Kumaraguru</cp:lastModifiedBy>
  <cp:revision>350</cp:revision>
  <dcterms:created xsi:type="dcterms:W3CDTF">2019-10-09T01:58:52Z</dcterms:created>
  <dcterms:modified xsi:type="dcterms:W3CDTF">2021-12-19T15:24:55Z</dcterms:modified>
</cp:coreProperties>
</file>