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700" r:id="rId2"/>
    <p:sldId id="5629" r:id="rId3"/>
    <p:sldId id="5701" r:id="rId4"/>
    <p:sldId id="5702" r:id="rId5"/>
    <p:sldId id="5703" r:id="rId6"/>
    <p:sldId id="5704" r:id="rId7"/>
    <p:sldId id="5705" r:id="rId8"/>
    <p:sldId id="5706" r:id="rId9"/>
    <p:sldId id="5707" r:id="rId10"/>
    <p:sldId id="5708" r:id="rId11"/>
    <p:sldId id="5709" r:id="rId12"/>
    <p:sldId id="5710" r:id="rId13"/>
    <p:sldId id="56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ED7D31"/>
    <a:srgbClr val="4472C4"/>
    <a:srgbClr val="617A98"/>
    <a:srgbClr val="D25436"/>
    <a:srgbClr val="FF0000"/>
    <a:srgbClr val="FF3333"/>
    <a:srgbClr val="FF8B8B"/>
    <a:srgbClr val="00FF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5DF9C-8A34-44EB-BE13-F772B310AD02}" type="doc">
      <dgm:prSet loTypeId="urn:microsoft.com/office/officeart/2005/8/layout/vList2" loCatId="list" qsTypeId="urn:microsoft.com/office/officeart/2005/8/quickstyle/3d2" qsCatId="3D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295A06D0-7FD9-48D4-B136-39F7B0A2BC1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FFC000"/>
          </a:solidFill>
        </a:ln>
      </dgm:spPr>
      <dgm:t>
        <a:bodyPr/>
        <a:lstStyle/>
        <a:p>
          <a:r>
            <a:rPr kumimoji="0" lang="en-IN" sz="24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" panose="020B0502040204020203" pitchFamily="34" charset="0"/>
              <a:ea typeface="+mj-ea"/>
              <a:cs typeface="+mj-cs"/>
            </a:rPr>
            <a:t>1. </a:t>
          </a:r>
          <a:r>
            <a:rPr kumimoji="0" lang="en-MY" sz="24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" panose="020B0502040204020203" pitchFamily="34" charset="0"/>
              <a:ea typeface="+mj-ea"/>
              <a:cs typeface="+mj-cs"/>
            </a:rPr>
            <a:t>What is Regression Testing?</a:t>
          </a:r>
          <a:endParaRPr lang="en-US" sz="2400" dirty="0">
            <a:solidFill>
              <a:schemeClr val="tx1"/>
            </a:solidFill>
            <a:latin typeface="+mn-lt"/>
          </a:endParaRPr>
        </a:p>
      </dgm:t>
    </dgm:pt>
    <dgm:pt modelId="{A77A5974-1CDF-4381-A524-3A85C49C839B}" type="sibTrans" cxnId="{644B8D0E-A5D9-40CE-B4F4-8F0E7CCD73B2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40C83371-0683-4B9F-828B-4423475D7F6D}" type="parTrans" cxnId="{644B8D0E-A5D9-40CE-B4F4-8F0E7CCD73B2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82283642-68E8-4A48-9BEF-37D3CE5C2CCC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FFC000"/>
          </a:solidFill>
        </a:ln>
      </dgm:spPr>
      <dgm:t>
        <a:bodyPr/>
        <a:lstStyle/>
        <a:p>
          <a:r>
            <a: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" panose="020B0502040204020203" pitchFamily="34" charset="0"/>
              <a:ea typeface="+mj-ea"/>
              <a:cs typeface="+mj-cs"/>
            </a:rPr>
            <a:t>4.</a:t>
          </a:r>
          <a:r>
            <a:rPr lang="en-MY" sz="2400" b="0" kern="1200" dirty="0">
              <a:latin typeface="Bahnschrift" panose="020B0502040204020203" pitchFamily="34" charset="0"/>
            </a:rPr>
            <a:t> Decide on test cases for regression testing</a:t>
          </a:r>
          <a:endParaRPr lang="en-US" sz="2400" b="0" kern="1200" dirty="0">
            <a:solidFill>
              <a:schemeClr val="tx1"/>
            </a:solidFill>
            <a:latin typeface="Bahnschrift" panose="020B0502040204020203" pitchFamily="34" charset="0"/>
            <a:ea typeface="+mn-ea"/>
            <a:cs typeface="+mn-cs"/>
          </a:endParaRPr>
        </a:p>
      </dgm:t>
    </dgm:pt>
    <dgm:pt modelId="{C2A1A967-2F12-4766-9758-EA523B6B60EF}" type="sibTrans" cxnId="{75F90AB8-8217-41F3-8B48-1ABA4B457AD5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CD6A73CB-DEF2-479A-9D41-A9154F4725F0}" type="parTrans" cxnId="{75F90AB8-8217-41F3-8B48-1ABA4B457AD5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5B6B49DD-6808-407A-A9D1-BD6E9B03E1B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FFC000"/>
          </a:solidFill>
        </a:ln>
      </dgm:spPr>
      <dgm:t>
        <a:bodyPr/>
        <a:lstStyle/>
        <a:p>
          <a:r>
            <a:rPr kumimoji="0" lang="en-IN" sz="24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" panose="020B0502040204020203" pitchFamily="34" charset="0"/>
              <a:ea typeface="+mj-ea"/>
              <a:cs typeface="+mj-cs"/>
            </a:rPr>
            <a:t>3. </a:t>
          </a:r>
          <a:r>
            <a:rPr lang="en-MY" sz="2400" b="0" dirty="0">
              <a:latin typeface="Bahnschrift" panose="020B0502040204020203" pitchFamily="34" charset="0"/>
            </a:rPr>
            <a:t>How to execute Regression Testing</a:t>
          </a:r>
          <a:endParaRPr lang="en-US" sz="2400" b="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4FF8305A-159A-40D2-B25E-01109E0A5658}" type="parTrans" cxnId="{4F435DDD-AA2D-4C76-81B9-ED903E465C5A}">
      <dgm:prSet/>
      <dgm:spPr/>
      <dgm:t>
        <a:bodyPr/>
        <a:lstStyle/>
        <a:p>
          <a:endParaRPr lang="en-MY"/>
        </a:p>
      </dgm:t>
    </dgm:pt>
    <dgm:pt modelId="{23786B8E-A230-426D-A53B-B8D0280F45A1}" type="sibTrans" cxnId="{4F435DDD-AA2D-4C76-81B9-ED903E465C5A}">
      <dgm:prSet/>
      <dgm:spPr/>
      <dgm:t>
        <a:bodyPr/>
        <a:lstStyle/>
        <a:p>
          <a:endParaRPr lang="en-MY"/>
        </a:p>
      </dgm:t>
    </dgm:pt>
    <dgm:pt modelId="{C6A60501-DEDD-4BA6-A1EF-6EA9B953372F}">
      <dgm:prSet custT="1"/>
      <dgm:spPr/>
      <dgm:t>
        <a:bodyPr/>
        <a:lstStyle/>
        <a:p>
          <a:r>
            <a:rPr kumimoji="0" lang="en-US" sz="24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" panose="020B0502040204020203" pitchFamily="34" charset="0"/>
              <a:ea typeface="+mj-ea"/>
              <a:cs typeface="+mj-cs"/>
            </a:rPr>
            <a:t>2. </a:t>
          </a:r>
          <a:r>
            <a:rPr lang="en-MY" sz="2400" b="0" dirty="0">
              <a:latin typeface="Bahnschrift" panose="020B0502040204020203" pitchFamily="34" charset="0"/>
            </a:rPr>
            <a:t>Necessity of Regression Testing</a:t>
          </a:r>
          <a:endParaRPr kumimoji="0" lang="en-MY" sz="2400" b="0" i="0" u="none" strike="noStrike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Bahnschrift" panose="020B0502040204020203" pitchFamily="34" charset="0"/>
            <a:ea typeface="+mj-ea"/>
            <a:cs typeface="+mj-cs"/>
          </a:endParaRPr>
        </a:p>
      </dgm:t>
    </dgm:pt>
    <dgm:pt modelId="{BFD1A660-5138-4E3E-94FE-20197FAC325D}" type="parTrans" cxnId="{BC4C28E0-8A9C-4C7C-845C-BA74FD160FF6}">
      <dgm:prSet/>
      <dgm:spPr/>
      <dgm:t>
        <a:bodyPr/>
        <a:lstStyle/>
        <a:p>
          <a:endParaRPr lang="en-MY"/>
        </a:p>
      </dgm:t>
    </dgm:pt>
    <dgm:pt modelId="{7D4F150E-A421-4475-81FB-4638CE12CA22}" type="sibTrans" cxnId="{BC4C28E0-8A9C-4C7C-845C-BA74FD160FF6}">
      <dgm:prSet/>
      <dgm:spPr/>
      <dgm:t>
        <a:bodyPr/>
        <a:lstStyle/>
        <a:p>
          <a:endParaRPr lang="en-MY"/>
        </a:p>
      </dgm:t>
    </dgm:pt>
    <dgm:pt modelId="{25BB9B3D-D44E-46AA-91F4-9BD6BCD20542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FFC000"/>
          </a:solidFill>
        </a:ln>
      </dgm:spPr>
      <dgm:t>
        <a:bodyPr/>
        <a:lstStyle/>
        <a:p>
          <a:r>
            <a:rPr lang="en-US" sz="2400" b="0" kern="1200" dirty="0">
              <a:solidFill>
                <a:schemeClr val="tx1"/>
              </a:solidFill>
              <a:latin typeface="Bahnschrift" panose="020B0502040204020203" pitchFamily="34" charset="0"/>
              <a:ea typeface="+mn-ea"/>
              <a:cs typeface="+mn-cs"/>
            </a:rPr>
            <a:t>5. Best Practices </a:t>
          </a:r>
        </a:p>
      </dgm:t>
    </dgm:pt>
    <dgm:pt modelId="{BED282E1-429D-425C-B140-9B918B559F9F}" type="parTrans" cxnId="{7DDAF51D-CD16-47E5-AE71-2A94620E59B6}">
      <dgm:prSet/>
      <dgm:spPr/>
      <dgm:t>
        <a:bodyPr/>
        <a:lstStyle/>
        <a:p>
          <a:endParaRPr lang="en-MY"/>
        </a:p>
      </dgm:t>
    </dgm:pt>
    <dgm:pt modelId="{8E91D599-20F5-491C-81EE-99C118752CCC}" type="sibTrans" cxnId="{7DDAF51D-CD16-47E5-AE71-2A94620E59B6}">
      <dgm:prSet/>
      <dgm:spPr/>
      <dgm:t>
        <a:bodyPr/>
        <a:lstStyle/>
        <a:p>
          <a:endParaRPr lang="en-MY"/>
        </a:p>
      </dgm:t>
    </dgm:pt>
    <dgm:pt modelId="{92D3CDCF-6A79-4F36-850A-88BEE488AFA8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FFC000"/>
          </a:solidFill>
        </a:ln>
      </dgm:spPr>
      <dgm:t>
        <a:bodyPr/>
        <a:lstStyle/>
        <a:p>
          <a:r>
            <a:rPr lang="en-MY" sz="2400" b="0" kern="1200" dirty="0">
              <a:latin typeface="Bahnschrift" panose="020B0502040204020203" pitchFamily="34" charset="0"/>
            </a:rPr>
            <a:t>6. Difference between Re-Testing and Regression Testing</a:t>
          </a:r>
          <a:endParaRPr lang="en-US" sz="2400" b="0" kern="1200" dirty="0">
            <a:solidFill>
              <a:schemeClr val="tx1"/>
            </a:solidFill>
            <a:latin typeface="Bahnschrift" panose="020B0502040204020203" pitchFamily="34" charset="0"/>
            <a:ea typeface="+mn-ea"/>
            <a:cs typeface="+mn-cs"/>
          </a:endParaRPr>
        </a:p>
      </dgm:t>
    </dgm:pt>
    <dgm:pt modelId="{6AC818E5-9926-4C25-95A2-81D0645083D8}" type="parTrans" cxnId="{DD7F3FAB-177C-4959-9E6D-4FF3D19CA953}">
      <dgm:prSet/>
      <dgm:spPr/>
      <dgm:t>
        <a:bodyPr/>
        <a:lstStyle/>
        <a:p>
          <a:endParaRPr lang="en-MY"/>
        </a:p>
      </dgm:t>
    </dgm:pt>
    <dgm:pt modelId="{D9608094-5109-4CCE-9764-C144B94F95A7}" type="sibTrans" cxnId="{DD7F3FAB-177C-4959-9E6D-4FF3D19CA953}">
      <dgm:prSet/>
      <dgm:spPr/>
      <dgm:t>
        <a:bodyPr/>
        <a:lstStyle/>
        <a:p>
          <a:endParaRPr lang="en-MY"/>
        </a:p>
      </dgm:t>
    </dgm:pt>
    <dgm:pt modelId="{1DDC72E7-F226-4807-AB78-360A25F6E8BF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FFC000"/>
          </a:solidFill>
        </a:ln>
      </dgm:spPr>
      <dgm:t>
        <a:bodyPr/>
        <a:lstStyle/>
        <a:p>
          <a:r>
            <a:rPr lang="en-US" sz="2400" b="0" kern="1200" dirty="0">
              <a:solidFill>
                <a:schemeClr val="tx1"/>
              </a:solidFill>
              <a:latin typeface="Bahnschrift" panose="020B0502040204020203" pitchFamily="34" charset="0"/>
              <a:ea typeface="+mn-ea"/>
              <a:cs typeface="+mn-cs"/>
            </a:rPr>
            <a:t>7.</a:t>
          </a:r>
          <a:r>
            <a:rPr lang="en-MY" sz="2400" b="0" kern="1200" dirty="0">
              <a:latin typeface="Bahnschrift" panose="020B0502040204020203" pitchFamily="34" charset="0"/>
            </a:rPr>
            <a:t> Challenges in Regression Testing</a:t>
          </a:r>
          <a:endParaRPr lang="en-US" sz="2400" b="0" kern="1200" dirty="0">
            <a:solidFill>
              <a:schemeClr val="tx1"/>
            </a:solidFill>
            <a:latin typeface="Bahnschrift" panose="020B0502040204020203" pitchFamily="34" charset="0"/>
            <a:ea typeface="+mn-ea"/>
            <a:cs typeface="+mn-cs"/>
          </a:endParaRPr>
        </a:p>
      </dgm:t>
    </dgm:pt>
    <dgm:pt modelId="{B9356489-0458-47A4-B320-E447EBECFC84}" type="parTrans" cxnId="{BAF3A491-F7CE-4750-B312-F14B044EC9F2}">
      <dgm:prSet/>
      <dgm:spPr/>
      <dgm:t>
        <a:bodyPr/>
        <a:lstStyle/>
        <a:p>
          <a:endParaRPr lang="en-MY"/>
        </a:p>
      </dgm:t>
    </dgm:pt>
    <dgm:pt modelId="{3B61E9F7-E8B9-457D-8D21-AF652FA863D3}" type="sibTrans" cxnId="{BAF3A491-F7CE-4750-B312-F14B044EC9F2}">
      <dgm:prSet/>
      <dgm:spPr/>
      <dgm:t>
        <a:bodyPr/>
        <a:lstStyle/>
        <a:p>
          <a:endParaRPr lang="en-MY"/>
        </a:p>
      </dgm:t>
    </dgm:pt>
    <dgm:pt modelId="{329F4B1B-00D6-4F7B-90B5-256894DD9E0F}" type="pres">
      <dgm:prSet presAssocID="{0195DF9C-8A34-44EB-BE13-F772B310AD02}" presName="linear" presStyleCnt="0">
        <dgm:presLayoutVars>
          <dgm:animLvl val="lvl"/>
          <dgm:resizeHandles val="exact"/>
        </dgm:presLayoutVars>
      </dgm:prSet>
      <dgm:spPr/>
    </dgm:pt>
    <dgm:pt modelId="{F21AF470-B821-4F65-88CA-BD5831D30EE3}" type="pres">
      <dgm:prSet presAssocID="{295A06D0-7FD9-48D4-B136-39F7B0A2BC16}" presName="parentText" presStyleLbl="node1" presStyleIdx="0" presStyleCnt="7" custLinFactNeighborX="8235" custLinFactNeighborY="-51679">
        <dgm:presLayoutVars>
          <dgm:chMax val="0"/>
          <dgm:bulletEnabled val="1"/>
        </dgm:presLayoutVars>
      </dgm:prSet>
      <dgm:spPr/>
    </dgm:pt>
    <dgm:pt modelId="{7ADD3663-757E-444F-83D7-58C2FA073E01}" type="pres">
      <dgm:prSet presAssocID="{A77A5974-1CDF-4381-A524-3A85C49C839B}" presName="spacer" presStyleCnt="0"/>
      <dgm:spPr/>
    </dgm:pt>
    <dgm:pt modelId="{3421D076-B339-42BA-B756-FF60153864D0}" type="pres">
      <dgm:prSet presAssocID="{C6A60501-DEDD-4BA6-A1EF-6EA9B953372F}" presName="parentText" presStyleLbl="node1" presStyleIdx="1" presStyleCnt="7" custLinFactNeighborX="391">
        <dgm:presLayoutVars>
          <dgm:chMax val="0"/>
          <dgm:bulletEnabled val="1"/>
        </dgm:presLayoutVars>
      </dgm:prSet>
      <dgm:spPr/>
    </dgm:pt>
    <dgm:pt modelId="{CEB5043B-3D73-426E-977E-BF941CF86B13}" type="pres">
      <dgm:prSet presAssocID="{7D4F150E-A421-4475-81FB-4638CE12CA22}" presName="spacer" presStyleCnt="0"/>
      <dgm:spPr/>
    </dgm:pt>
    <dgm:pt modelId="{EAE6DA5F-A819-4991-B35C-E17A4DFA52D8}" type="pres">
      <dgm:prSet presAssocID="{5B6B49DD-6808-407A-A9D1-BD6E9B03E1B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19E0D92-8556-483F-9E4E-34F372DF80B0}" type="pres">
      <dgm:prSet presAssocID="{23786B8E-A230-426D-A53B-B8D0280F45A1}" presName="spacer" presStyleCnt="0"/>
      <dgm:spPr/>
    </dgm:pt>
    <dgm:pt modelId="{EF19C625-9AEF-486B-8838-8E69916CD1AE}" type="pres">
      <dgm:prSet presAssocID="{82283642-68E8-4A48-9BEF-37D3CE5C2CC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34B41A6-B967-4356-9DCC-DCEF9D05FF5C}" type="pres">
      <dgm:prSet presAssocID="{C2A1A967-2F12-4766-9758-EA523B6B60EF}" presName="spacer" presStyleCnt="0"/>
      <dgm:spPr/>
    </dgm:pt>
    <dgm:pt modelId="{F6B5D94F-8166-42CB-BBBD-DA211A490F3D}" type="pres">
      <dgm:prSet presAssocID="{25BB9B3D-D44E-46AA-91F4-9BD6BCD2054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067E4CA-2ABB-40AC-843A-1103DA79AAA4}" type="pres">
      <dgm:prSet presAssocID="{8E91D599-20F5-491C-81EE-99C118752CCC}" presName="spacer" presStyleCnt="0"/>
      <dgm:spPr/>
    </dgm:pt>
    <dgm:pt modelId="{E9D0197E-C7EE-4E84-AEEB-17F21FA6875A}" type="pres">
      <dgm:prSet presAssocID="{92D3CDCF-6A79-4F36-850A-88BEE488AFA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552A388-1A73-40BC-BA88-A4F66D2439EE}" type="pres">
      <dgm:prSet presAssocID="{D9608094-5109-4CCE-9764-C144B94F95A7}" presName="spacer" presStyleCnt="0"/>
      <dgm:spPr/>
    </dgm:pt>
    <dgm:pt modelId="{AE38EB1C-54EE-4620-AB3F-14C0C1A4BDF5}" type="pres">
      <dgm:prSet presAssocID="{1DDC72E7-F226-4807-AB78-360A25F6E8B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44B8D0E-A5D9-40CE-B4F4-8F0E7CCD73B2}" srcId="{0195DF9C-8A34-44EB-BE13-F772B310AD02}" destId="{295A06D0-7FD9-48D4-B136-39F7B0A2BC16}" srcOrd="0" destOrd="0" parTransId="{40C83371-0683-4B9F-828B-4423475D7F6D}" sibTransId="{A77A5974-1CDF-4381-A524-3A85C49C839B}"/>
    <dgm:cxn modelId="{7DDAF51D-CD16-47E5-AE71-2A94620E59B6}" srcId="{0195DF9C-8A34-44EB-BE13-F772B310AD02}" destId="{25BB9B3D-D44E-46AA-91F4-9BD6BCD20542}" srcOrd="4" destOrd="0" parTransId="{BED282E1-429D-425C-B140-9B918B559F9F}" sibTransId="{8E91D599-20F5-491C-81EE-99C118752CCC}"/>
    <dgm:cxn modelId="{4D90BA3D-258B-4C71-9267-A6F980EC7305}" type="presOf" srcId="{295A06D0-7FD9-48D4-B136-39F7B0A2BC16}" destId="{F21AF470-B821-4F65-88CA-BD5831D30EE3}" srcOrd="0" destOrd="0" presId="urn:microsoft.com/office/officeart/2005/8/layout/vList2"/>
    <dgm:cxn modelId="{AC0ECF67-A424-4E8E-A04E-488635141349}" type="presOf" srcId="{92D3CDCF-6A79-4F36-850A-88BEE488AFA8}" destId="{E9D0197E-C7EE-4E84-AEEB-17F21FA6875A}" srcOrd="0" destOrd="0" presId="urn:microsoft.com/office/officeart/2005/8/layout/vList2"/>
    <dgm:cxn modelId="{5D95696D-87D1-4CE5-9C95-16B1C37331AC}" type="presOf" srcId="{25BB9B3D-D44E-46AA-91F4-9BD6BCD20542}" destId="{F6B5D94F-8166-42CB-BBBD-DA211A490F3D}" srcOrd="0" destOrd="0" presId="urn:microsoft.com/office/officeart/2005/8/layout/vList2"/>
    <dgm:cxn modelId="{4DD68E73-D0D3-4C34-8CA9-3A0AB6A1454D}" type="presOf" srcId="{82283642-68E8-4A48-9BEF-37D3CE5C2CCC}" destId="{EF19C625-9AEF-486B-8838-8E69916CD1AE}" srcOrd="0" destOrd="0" presId="urn:microsoft.com/office/officeart/2005/8/layout/vList2"/>
    <dgm:cxn modelId="{FEED4C56-F807-4422-8E52-57D60F0ECE0A}" type="presOf" srcId="{C6A60501-DEDD-4BA6-A1EF-6EA9B953372F}" destId="{3421D076-B339-42BA-B756-FF60153864D0}" srcOrd="0" destOrd="0" presId="urn:microsoft.com/office/officeart/2005/8/layout/vList2"/>
    <dgm:cxn modelId="{BAF3A491-F7CE-4750-B312-F14B044EC9F2}" srcId="{0195DF9C-8A34-44EB-BE13-F772B310AD02}" destId="{1DDC72E7-F226-4807-AB78-360A25F6E8BF}" srcOrd="6" destOrd="0" parTransId="{B9356489-0458-47A4-B320-E447EBECFC84}" sibTransId="{3B61E9F7-E8B9-457D-8D21-AF652FA863D3}"/>
    <dgm:cxn modelId="{DD7F3FAB-177C-4959-9E6D-4FF3D19CA953}" srcId="{0195DF9C-8A34-44EB-BE13-F772B310AD02}" destId="{92D3CDCF-6A79-4F36-850A-88BEE488AFA8}" srcOrd="5" destOrd="0" parTransId="{6AC818E5-9926-4C25-95A2-81D0645083D8}" sibTransId="{D9608094-5109-4CCE-9764-C144B94F95A7}"/>
    <dgm:cxn modelId="{28CA2FAE-A9EF-476A-8569-A5E4B2867A2F}" type="presOf" srcId="{5B6B49DD-6808-407A-A9D1-BD6E9B03E1B6}" destId="{EAE6DA5F-A819-4991-B35C-E17A4DFA52D8}" srcOrd="0" destOrd="0" presId="urn:microsoft.com/office/officeart/2005/8/layout/vList2"/>
    <dgm:cxn modelId="{75F90AB8-8217-41F3-8B48-1ABA4B457AD5}" srcId="{0195DF9C-8A34-44EB-BE13-F772B310AD02}" destId="{82283642-68E8-4A48-9BEF-37D3CE5C2CCC}" srcOrd="3" destOrd="0" parTransId="{CD6A73CB-DEF2-479A-9D41-A9154F4725F0}" sibTransId="{C2A1A967-2F12-4766-9758-EA523B6B60EF}"/>
    <dgm:cxn modelId="{869F30C1-8F3B-4AC6-A82E-6C6C8EEE46C0}" type="presOf" srcId="{1DDC72E7-F226-4807-AB78-360A25F6E8BF}" destId="{AE38EB1C-54EE-4620-AB3F-14C0C1A4BDF5}" srcOrd="0" destOrd="0" presId="urn:microsoft.com/office/officeart/2005/8/layout/vList2"/>
    <dgm:cxn modelId="{4F435DDD-AA2D-4C76-81B9-ED903E465C5A}" srcId="{0195DF9C-8A34-44EB-BE13-F772B310AD02}" destId="{5B6B49DD-6808-407A-A9D1-BD6E9B03E1B6}" srcOrd="2" destOrd="0" parTransId="{4FF8305A-159A-40D2-B25E-01109E0A5658}" sibTransId="{23786B8E-A230-426D-A53B-B8D0280F45A1}"/>
    <dgm:cxn modelId="{BC4C28E0-8A9C-4C7C-845C-BA74FD160FF6}" srcId="{0195DF9C-8A34-44EB-BE13-F772B310AD02}" destId="{C6A60501-DEDD-4BA6-A1EF-6EA9B953372F}" srcOrd="1" destOrd="0" parTransId="{BFD1A660-5138-4E3E-94FE-20197FAC325D}" sibTransId="{7D4F150E-A421-4475-81FB-4638CE12CA22}"/>
    <dgm:cxn modelId="{F83912EC-7D1F-4CB5-A2CA-CE33188C8C96}" type="presOf" srcId="{0195DF9C-8A34-44EB-BE13-F772B310AD02}" destId="{329F4B1B-00D6-4F7B-90B5-256894DD9E0F}" srcOrd="0" destOrd="0" presId="urn:microsoft.com/office/officeart/2005/8/layout/vList2"/>
    <dgm:cxn modelId="{6296927A-1ABD-491F-AB68-831335BCCBFB}" type="presParOf" srcId="{329F4B1B-00D6-4F7B-90B5-256894DD9E0F}" destId="{F21AF470-B821-4F65-88CA-BD5831D30EE3}" srcOrd="0" destOrd="0" presId="urn:microsoft.com/office/officeart/2005/8/layout/vList2"/>
    <dgm:cxn modelId="{7304B7BA-B732-4F03-AFC5-6C64CEBFB64C}" type="presParOf" srcId="{329F4B1B-00D6-4F7B-90B5-256894DD9E0F}" destId="{7ADD3663-757E-444F-83D7-58C2FA073E01}" srcOrd="1" destOrd="0" presId="urn:microsoft.com/office/officeart/2005/8/layout/vList2"/>
    <dgm:cxn modelId="{2CD2E2B9-3676-4107-88A8-6D1CCF31A8C4}" type="presParOf" srcId="{329F4B1B-00D6-4F7B-90B5-256894DD9E0F}" destId="{3421D076-B339-42BA-B756-FF60153864D0}" srcOrd="2" destOrd="0" presId="urn:microsoft.com/office/officeart/2005/8/layout/vList2"/>
    <dgm:cxn modelId="{DEA8B404-72E9-49D9-8D20-E2CED1796067}" type="presParOf" srcId="{329F4B1B-00D6-4F7B-90B5-256894DD9E0F}" destId="{CEB5043B-3D73-426E-977E-BF941CF86B13}" srcOrd="3" destOrd="0" presId="urn:microsoft.com/office/officeart/2005/8/layout/vList2"/>
    <dgm:cxn modelId="{8E7EAE56-F110-485D-9A24-4E5D05D0377A}" type="presParOf" srcId="{329F4B1B-00D6-4F7B-90B5-256894DD9E0F}" destId="{EAE6DA5F-A819-4991-B35C-E17A4DFA52D8}" srcOrd="4" destOrd="0" presId="urn:microsoft.com/office/officeart/2005/8/layout/vList2"/>
    <dgm:cxn modelId="{730D02B2-9962-44A2-A83D-68AA68EF8425}" type="presParOf" srcId="{329F4B1B-00D6-4F7B-90B5-256894DD9E0F}" destId="{619E0D92-8556-483F-9E4E-34F372DF80B0}" srcOrd="5" destOrd="0" presId="urn:microsoft.com/office/officeart/2005/8/layout/vList2"/>
    <dgm:cxn modelId="{25DBDBE2-F426-4B40-86C3-C12E3FC5C4D3}" type="presParOf" srcId="{329F4B1B-00D6-4F7B-90B5-256894DD9E0F}" destId="{EF19C625-9AEF-486B-8838-8E69916CD1AE}" srcOrd="6" destOrd="0" presId="urn:microsoft.com/office/officeart/2005/8/layout/vList2"/>
    <dgm:cxn modelId="{92DF2C0A-3824-4AD2-9FB4-9B1710B969FF}" type="presParOf" srcId="{329F4B1B-00D6-4F7B-90B5-256894DD9E0F}" destId="{934B41A6-B967-4356-9DCC-DCEF9D05FF5C}" srcOrd="7" destOrd="0" presId="urn:microsoft.com/office/officeart/2005/8/layout/vList2"/>
    <dgm:cxn modelId="{ACD14D53-E74A-4375-A07E-B0075986D98C}" type="presParOf" srcId="{329F4B1B-00D6-4F7B-90B5-256894DD9E0F}" destId="{F6B5D94F-8166-42CB-BBBD-DA211A490F3D}" srcOrd="8" destOrd="0" presId="urn:microsoft.com/office/officeart/2005/8/layout/vList2"/>
    <dgm:cxn modelId="{43A2AC1F-791F-4843-8E5B-71E9F6C1ABC7}" type="presParOf" srcId="{329F4B1B-00D6-4F7B-90B5-256894DD9E0F}" destId="{D067E4CA-2ABB-40AC-843A-1103DA79AAA4}" srcOrd="9" destOrd="0" presId="urn:microsoft.com/office/officeart/2005/8/layout/vList2"/>
    <dgm:cxn modelId="{049C40B9-5F30-4C65-8646-F9E0F854A126}" type="presParOf" srcId="{329F4B1B-00D6-4F7B-90B5-256894DD9E0F}" destId="{E9D0197E-C7EE-4E84-AEEB-17F21FA6875A}" srcOrd="10" destOrd="0" presId="urn:microsoft.com/office/officeart/2005/8/layout/vList2"/>
    <dgm:cxn modelId="{24917C53-1CB4-4BE5-B54C-880E6CEDFBF8}" type="presParOf" srcId="{329F4B1B-00D6-4F7B-90B5-256894DD9E0F}" destId="{3552A388-1A73-40BC-BA88-A4F66D2439EE}" srcOrd="11" destOrd="0" presId="urn:microsoft.com/office/officeart/2005/8/layout/vList2"/>
    <dgm:cxn modelId="{817D4013-21DA-48AA-852D-E5F9876E9843}" type="presParOf" srcId="{329F4B1B-00D6-4F7B-90B5-256894DD9E0F}" destId="{AE38EB1C-54EE-4620-AB3F-14C0C1A4BDF5}" srcOrd="12" destOrd="0" presId="urn:microsoft.com/office/officeart/2005/8/layout/vList2"/>
  </dgm:cxnLst>
  <dgm:bg/>
  <dgm:whole>
    <a:ln>
      <a:solidFill>
        <a:srgbClr val="FFC000"/>
      </a:solidFill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137EE3-A360-4E4C-89A5-F848CC9041ED}" type="doc">
      <dgm:prSet loTypeId="urn:microsoft.com/office/officeart/2005/8/layout/pyramid4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MY"/>
        </a:p>
      </dgm:t>
    </dgm:pt>
    <dgm:pt modelId="{F022611A-4697-4A6C-B30C-757BEE5C14AF}">
      <dgm:prSet phldrT="[Text]"/>
      <dgm:spPr/>
      <dgm:t>
        <a:bodyPr/>
        <a:lstStyle/>
        <a:p>
          <a:r>
            <a:rPr lang="en-US" dirty="0"/>
            <a:t>Retest All</a:t>
          </a:r>
          <a:endParaRPr lang="en-MY" dirty="0"/>
        </a:p>
      </dgm:t>
    </dgm:pt>
    <dgm:pt modelId="{F9B49A0B-5F3F-40E6-9CAC-555A7A779157}" type="parTrans" cxnId="{91785A18-FD2F-4ADB-8EBA-CAA6177FF84B}">
      <dgm:prSet/>
      <dgm:spPr/>
      <dgm:t>
        <a:bodyPr/>
        <a:lstStyle/>
        <a:p>
          <a:endParaRPr lang="en-MY"/>
        </a:p>
      </dgm:t>
    </dgm:pt>
    <dgm:pt modelId="{DCEAD041-47C7-4736-A8F3-B49626AA37F1}" type="sibTrans" cxnId="{91785A18-FD2F-4ADB-8EBA-CAA6177FF84B}">
      <dgm:prSet/>
      <dgm:spPr/>
      <dgm:t>
        <a:bodyPr/>
        <a:lstStyle/>
        <a:p>
          <a:endParaRPr lang="en-MY"/>
        </a:p>
      </dgm:t>
    </dgm:pt>
    <dgm:pt modelId="{52207BFD-02F4-430C-A0EE-AB519F99F574}">
      <dgm:prSet phldrT="[Text]"/>
      <dgm:spPr/>
      <dgm:t>
        <a:bodyPr/>
        <a:lstStyle/>
        <a:p>
          <a:r>
            <a:rPr lang="en-MY" dirty="0"/>
            <a:t>Regression Test Selection</a:t>
          </a:r>
        </a:p>
      </dgm:t>
    </dgm:pt>
    <dgm:pt modelId="{1FB96097-2314-4C8E-812E-F80EE2AC3EA0}" type="parTrans" cxnId="{A9A9377B-67E5-4BEF-96A2-BBE896109239}">
      <dgm:prSet/>
      <dgm:spPr/>
      <dgm:t>
        <a:bodyPr/>
        <a:lstStyle/>
        <a:p>
          <a:endParaRPr lang="en-MY"/>
        </a:p>
      </dgm:t>
    </dgm:pt>
    <dgm:pt modelId="{738DD322-5E62-4C14-A405-209BEB7DEF98}" type="sibTrans" cxnId="{A9A9377B-67E5-4BEF-96A2-BBE896109239}">
      <dgm:prSet/>
      <dgm:spPr/>
      <dgm:t>
        <a:bodyPr/>
        <a:lstStyle/>
        <a:p>
          <a:endParaRPr lang="en-MY"/>
        </a:p>
      </dgm:t>
    </dgm:pt>
    <dgm:pt modelId="{B77959C6-14DA-43EA-91C4-154E5C2F6181}">
      <dgm:prSet phldrT="[Text]"/>
      <dgm:spPr/>
      <dgm:t>
        <a:bodyPr/>
        <a:lstStyle/>
        <a:p>
          <a:r>
            <a:rPr lang="en-US" dirty="0"/>
            <a:t>Regression Testing</a:t>
          </a:r>
          <a:endParaRPr lang="en-MY" dirty="0"/>
        </a:p>
      </dgm:t>
    </dgm:pt>
    <dgm:pt modelId="{757E741C-C296-4511-9828-45319B0CD46B}" type="parTrans" cxnId="{9C68E99B-014A-4478-8515-AD2F79E3B1CC}">
      <dgm:prSet/>
      <dgm:spPr/>
      <dgm:t>
        <a:bodyPr/>
        <a:lstStyle/>
        <a:p>
          <a:endParaRPr lang="en-MY"/>
        </a:p>
      </dgm:t>
    </dgm:pt>
    <dgm:pt modelId="{97AE277F-6C09-4EB5-9F23-45F66A65A99F}" type="sibTrans" cxnId="{9C68E99B-014A-4478-8515-AD2F79E3B1CC}">
      <dgm:prSet/>
      <dgm:spPr/>
      <dgm:t>
        <a:bodyPr/>
        <a:lstStyle/>
        <a:p>
          <a:endParaRPr lang="en-MY"/>
        </a:p>
      </dgm:t>
    </dgm:pt>
    <dgm:pt modelId="{62D7489A-27CB-4437-BFD4-30A5FF19B271}">
      <dgm:prSet phldrT="[Text]"/>
      <dgm:spPr/>
      <dgm:t>
        <a:bodyPr/>
        <a:lstStyle/>
        <a:p>
          <a:r>
            <a:rPr lang="en-MY" dirty="0"/>
            <a:t>Prioritization of Test Cases</a:t>
          </a:r>
        </a:p>
      </dgm:t>
    </dgm:pt>
    <dgm:pt modelId="{4BC4FF7C-6F8A-4F9E-B821-2D5311296D5F}" type="parTrans" cxnId="{C681F516-E5F3-4C88-A37E-5DE4B8AE25B1}">
      <dgm:prSet/>
      <dgm:spPr/>
      <dgm:t>
        <a:bodyPr/>
        <a:lstStyle/>
        <a:p>
          <a:endParaRPr lang="en-MY"/>
        </a:p>
      </dgm:t>
    </dgm:pt>
    <dgm:pt modelId="{EF0F3174-F1D6-40A8-8B6E-DDD824B94303}" type="sibTrans" cxnId="{C681F516-E5F3-4C88-A37E-5DE4B8AE25B1}">
      <dgm:prSet/>
      <dgm:spPr/>
      <dgm:t>
        <a:bodyPr/>
        <a:lstStyle/>
        <a:p>
          <a:endParaRPr lang="en-MY"/>
        </a:p>
      </dgm:t>
    </dgm:pt>
    <dgm:pt modelId="{B410C73F-A3F5-40FE-8D4D-07F69C45A243}" type="pres">
      <dgm:prSet presAssocID="{92137EE3-A360-4E4C-89A5-F848CC9041ED}" presName="compositeShape" presStyleCnt="0">
        <dgm:presLayoutVars>
          <dgm:chMax val="9"/>
          <dgm:dir/>
          <dgm:resizeHandles val="exact"/>
        </dgm:presLayoutVars>
      </dgm:prSet>
      <dgm:spPr/>
    </dgm:pt>
    <dgm:pt modelId="{87591826-43F7-4A69-B8F7-980FD0D32152}" type="pres">
      <dgm:prSet presAssocID="{92137EE3-A360-4E4C-89A5-F848CC9041ED}" presName="triangle1" presStyleLbl="node1" presStyleIdx="0" presStyleCnt="4">
        <dgm:presLayoutVars>
          <dgm:bulletEnabled val="1"/>
        </dgm:presLayoutVars>
      </dgm:prSet>
      <dgm:spPr/>
    </dgm:pt>
    <dgm:pt modelId="{2C03BF41-0E9A-4EEE-ADDE-F2EB861327D7}" type="pres">
      <dgm:prSet presAssocID="{92137EE3-A360-4E4C-89A5-F848CC9041ED}" presName="triangle2" presStyleLbl="node1" presStyleIdx="1" presStyleCnt="4">
        <dgm:presLayoutVars>
          <dgm:bulletEnabled val="1"/>
        </dgm:presLayoutVars>
      </dgm:prSet>
      <dgm:spPr/>
    </dgm:pt>
    <dgm:pt modelId="{8C1627F0-0BBF-405A-9580-8FDFAD9C52F0}" type="pres">
      <dgm:prSet presAssocID="{92137EE3-A360-4E4C-89A5-F848CC9041ED}" presName="triangle3" presStyleLbl="node1" presStyleIdx="2" presStyleCnt="4">
        <dgm:presLayoutVars>
          <dgm:bulletEnabled val="1"/>
        </dgm:presLayoutVars>
      </dgm:prSet>
      <dgm:spPr/>
    </dgm:pt>
    <dgm:pt modelId="{A333D2AB-AF70-4062-9921-3B76BD9E1ADE}" type="pres">
      <dgm:prSet presAssocID="{92137EE3-A360-4E4C-89A5-F848CC9041ED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C681F516-E5F3-4C88-A37E-5DE4B8AE25B1}" srcId="{92137EE3-A360-4E4C-89A5-F848CC9041ED}" destId="{62D7489A-27CB-4437-BFD4-30A5FF19B271}" srcOrd="3" destOrd="0" parTransId="{4BC4FF7C-6F8A-4F9E-B821-2D5311296D5F}" sibTransId="{EF0F3174-F1D6-40A8-8B6E-DDD824B94303}"/>
    <dgm:cxn modelId="{91785A18-FD2F-4ADB-8EBA-CAA6177FF84B}" srcId="{92137EE3-A360-4E4C-89A5-F848CC9041ED}" destId="{F022611A-4697-4A6C-B30C-757BEE5C14AF}" srcOrd="0" destOrd="0" parTransId="{F9B49A0B-5F3F-40E6-9CAC-555A7A779157}" sibTransId="{DCEAD041-47C7-4736-A8F3-B49626AA37F1}"/>
    <dgm:cxn modelId="{9520662B-E68C-4947-A0EF-20096F58C723}" type="presOf" srcId="{62D7489A-27CB-4437-BFD4-30A5FF19B271}" destId="{A333D2AB-AF70-4062-9921-3B76BD9E1ADE}" srcOrd="0" destOrd="0" presId="urn:microsoft.com/office/officeart/2005/8/layout/pyramid4"/>
    <dgm:cxn modelId="{A9A9377B-67E5-4BEF-96A2-BBE896109239}" srcId="{92137EE3-A360-4E4C-89A5-F848CC9041ED}" destId="{52207BFD-02F4-430C-A0EE-AB519F99F574}" srcOrd="1" destOrd="0" parTransId="{1FB96097-2314-4C8E-812E-F80EE2AC3EA0}" sibTransId="{738DD322-5E62-4C14-A405-209BEB7DEF98}"/>
    <dgm:cxn modelId="{1BC75081-57EA-45B0-A891-92121C788D1C}" type="presOf" srcId="{F022611A-4697-4A6C-B30C-757BEE5C14AF}" destId="{87591826-43F7-4A69-B8F7-980FD0D32152}" srcOrd="0" destOrd="0" presId="urn:microsoft.com/office/officeart/2005/8/layout/pyramid4"/>
    <dgm:cxn modelId="{157C088B-48E2-4DC7-BA3D-751E0EA7E390}" type="presOf" srcId="{52207BFD-02F4-430C-A0EE-AB519F99F574}" destId="{2C03BF41-0E9A-4EEE-ADDE-F2EB861327D7}" srcOrd="0" destOrd="0" presId="urn:microsoft.com/office/officeart/2005/8/layout/pyramid4"/>
    <dgm:cxn modelId="{9C68E99B-014A-4478-8515-AD2F79E3B1CC}" srcId="{92137EE3-A360-4E4C-89A5-F848CC9041ED}" destId="{B77959C6-14DA-43EA-91C4-154E5C2F6181}" srcOrd="2" destOrd="0" parTransId="{757E741C-C296-4511-9828-45319B0CD46B}" sibTransId="{97AE277F-6C09-4EB5-9F23-45F66A65A99F}"/>
    <dgm:cxn modelId="{272A1FC1-523E-4423-9159-FA6C8B08F316}" type="presOf" srcId="{92137EE3-A360-4E4C-89A5-F848CC9041ED}" destId="{B410C73F-A3F5-40FE-8D4D-07F69C45A243}" srcOrd="0" destOrd="0" presId="urn:microsoft.com/office/officeart/2005/8/layout/pyramid4"/>
    <dgm:cxn modelId="{AEFF70D9-8E01-4294-B138-6AE20BB4BEAE}" type="presOf" srcId="{B77959C6-14DA-43EA-91C4-154E5C2F6181}" destId="{8C1627F0-0BBF-405A-9580-8FDFAD9C52F0}" srcOrd="0" destOrd="0" presId="urn:microsoft.com/office/officeart/2005/8/layout/pyramid4"/>
    <dgm:cxn modelId="{1E933C36-6AE6-478F-BB12-8163436644CC}" type="presParOf" srcId="{B410C73F-A3F5-40FE-8D4D-07F69C45A243}" destId="{87591826-43F7-4A69-B8F7-980FD0D32152}" srcOrd="0" destOrd="0" presId="urn:microsoft.com/office/officeart/2005/8/layout/pyramid4"/>
    <dgm:cxn modelId="{8C9DDFB7-D650-4A7B-83BD-8201EEEDC907}" type="presParOf" srcId="{B410C73F-A3F5-40FE-8D4D-07F69C45A243}" destId="{2C03BF41-0E9A-4EEE-ADDE-F2EB861327D7}" srcOrd="1" destOrd="0" presId="urn:microsoft.com/office/officeart/2005/8/layout/pyramid4"/>
    <dgm:cxn modelId="{D79F7C91-9222-40E2-9F3C-64CC089C01D8}" type="presParOf" srcId="{B410C73F-A3F5-40FE-8D4D-07F69C45A243}" destId="{8C1627F0-0BBF-405A-9580-8FDFAD9C52F0}" srcOrd="2" destOrd="0" presId="urn:microsoft.com/office/officeart/2005/8/layout/pyramid4"/>
    <dgm:cxn modelId="{21ACF5F0-B9A9-4793-A091-BB9418BA7A06}" type="presParOf" srcId="{B410C73F-A3F5-40FE-8D4D-07F69C45A243}" destId="{A333D2AB-AF70-4062-9921-3B76BD9E1AD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AF470-B821-4F65-88CA-BD5831D30EE3}">
      <dsp:nvSpPr>
        <dsp:cNvPr id="0" name=""/>
        <dsp:cNvSpPr/>
      </dsp:nvSpPr>
      <dsp:spPr>
        <a:xfrm>
          <a:off x="0" y="3765"/>
          <a:ext cx="10404739" cy="673920"/>
        </a:xfrm>
        <a:prstGeom prst="roundRect">
          <a:avLst/>
        </a:prstGeom>
        <a:noFill/>
        <a:ln w="635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" panose="020B0502040204020203" pitchFamily="34" charset="0"/>
              <a:ea typeface="+mj-ea"/>
              <a:cs typeface="+mj-cs"/>
            </a:rPr>
            <a:t>1. </a:t>
          </a:r>
          <a:r>
            <a:rPr kumimoji="0" lang="en-MY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" panose="020B0502040204020203" pitchFamily="34" charset="0"/>
              <a:ea typeface="+mj-ea"/>
              <a:cs typeface="+mj-cs"/>
            </a:rPr>
            <a:t>What is Regression Testing?</a:t>
          </a:r>
          <a:endParaRPr lang="en-US" sz="2400" kern="1200" dirty="0">
            <a:solidFill>
              <a:schemeClr val="tx1"/>
            </a:solidFill>
            <a:latin typeface="+mn-lt"/>
          </a:endParaRPr>
        </a:p>
      </dsp:txBody>
      <dsp:txXfrm>
        <a:off x="32898" y="36663"/>
        <a:ext cx="10338943" cy="608124"/>
      </dsp:txXfrm>
    </dsp:sp>
    <dsp:sp modelId="{3421D076-B339-42BA-B756-FF60153864D0}">
      <dsp:nvSpPr>
        <dsp:cNvPr id="0" name=""/>
        <dsp:cNvSpPr/>
      </dsp:nvSpPr>
      <dsp:spPr>
        <a:xfrm>
          <a:off x="0" y="834945"/>
          <a:ext cx="10404739" cy="6739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" panose="020B0502040204020203" pitchFamily="34" charset="0"/>
              <a:ea typeface="+mj-ea"/>
              <a:cs typeface="+mj-cs"/>
            </a:rPr>
            <a:t>2. </a:t>
          </a:r>
          <a:r>
            <a:rPr lang="en-MY" sz="2400" b="0" kern="1200" dirty="0">
              <a:latin typeface="Bahnschrift" panose="020B0502040204020203" pitchFamily="34" charset="0"/>
            </a:rPr>
            <a:t>Necessity of Regression Testing</a:t>
          </a:r>
          <a:endParaRPr kumimoji="0" lang="en-MY" sz="24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Bahnschrift" panose="020B0502040204020203" pitchFamily="34" charset="0"/>
            <a:ea typeface="+mj-ea"/>
            <a:cs typeface="+mj-cs"/>
          </a:endParaRPr>
        </a:p>
      </dsp:txBody>
      <dsp:txXfrm>
        <a:off x="32898" y="867843"/>
        <a:ext cx="10338943" cy="608124"/>
      </dsp:txXfrm>
    </dsp:sp>
    <dsp:sp modelId="{EAE6DA5F-A819-4991-B35C-E17A4DFA52D8}">
      <dsp:nvSpPr>
        <dsp:cNvPr id="0" name=""/>
        <dsp:cNvSpPr/>
      </dsp:nvSpPr>
      <dsp:spPr>
        <a:xfrm>
          <a:off x="0" y="1612546"/>
          <a:ext cx="10404739" cy="673920"/>
        </a:xfrm>
        <a:prstGeom prst="roundRect">
          <a:avLst/>
        </a:prstGeom>
        <a:noFill/>
        <a:ln w="635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" panose="020B0502040204020203" pitchFamily="34" charset="0"/>
              <a:ea typeface="+mj-ea"/>
              <a:cs typeface="+mj-cs"/>
            </a:rPr>
            <a:t>3. </a:t>
          </a:r>
          <a:r>
            <a:rPr lang="en-MY" sz="2400" b="0" kern="1200" dirty="0">
              <a:latin typeface="Bahnschrift" panose="020B0502040204020203" pitchFamily="34" charset="0"/>
            </a:rPr>
            <a:t>How to execute Regression Testing</a:t>
          </a:r>
          <a:endParaRPr lang="en-US" sz="2400" b="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32898" y="1645444"/>
        <a:ext cx="10338943" cy="608124"/>
      </dsp:txXfrm>
    </dsp:sp>
    <dsp:sp modelId="{EF19C625-9AEF-486B-8838-8E69916CD1AE}">
      <dsp:nvSpPr>
        <dsp:cNvPr id="0" name=""/>
        <dsp:cNvSpPr/>
      </dsp:nvSpPr>
      <dsp:spPr>
        <a:xfrm>
          <a:off x="0" y="2390145"/>
          <a:ext cx="10404739" cy="673920"/>
        </a:xfrm>
        <a:prstGeom prst="roundRect">
          <a:avLst/>
        </a:prstGeom>
        <a:noFill/>
        <a:ln w="635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" panose="020B0502040204020203" pitchFamily="34" charset="0"/>
              <a:ea typeface="+mj-ea"/>
              <a:cs typeface="+mj-cs"/>
            </a:rPr>
            <a:t>4.</a:t>
          </a:r>
          <a:r>
            <a:rPr lang="en-MY" sz="2400" b="0" kern="1200" dirty="0">
              <a:latin typeface="Bahnschrift" panose="020B0502040204020203" pitchFamily="34" charset="0"/>
            </a:rPr>
            <a:t> Decide on test cases for regression testing</a:t>
          </a:r>
          <a:endParaRPr lang="en-US" sz="2400" b="0" kern="1200" dirty="0">
            <a:solidFill>
              <a:schemeClr val="tx1"/>
            </a:solidFill>
            <a:latin typeface="Bahnschrift" panose="020B0502040204020203" pitchFamily="34" charset="0"/>
            <a:ea typeface="+mn-ea"/>
            <a:cs typeface="+mn-cs"/>
          </a:endParaRPr>
        </a:p>
      </dsp:txBody>
      <dsp:txXfrm>
        <a:off x="32898" y="2423043"/>
        <a:ext cx="10338943" cy="608124"/>
      </dsp:txXfrm>
    </dsp:sp>
    <dsp:sp modelId="{F6B5D94F-8166-42CB-BBBD-DA211A490F3D}">
      <dsp:nvSpPr>
        <dsp:cNvPr id="0" name=""/>
        <dsp:cNvSpPr/>
      </dsp:nvSpPr>
      <dsp:spPr>
        <a:xfrm>
          <a:off x="0" y="3167745"/>
          <a:ext cx="10404739" cy="673920"/>
        </a:xfrm>
        <a:prstGeom prst="roundRect">
          <a:avLst/>
        </a:prstGeom>
        <a:noFill/>
        <a:ln w="635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  <a:latin typeface="Bahnschrift" panose="020B0502040204020203" pitchFamily="34" charset="0"/>
              <a:ea typeface="+mn-ea"/>
              <a:cs typeface="+mn-cs"/>
            </a:rPr>
            <a:t>5. Best Practices </a:t>
          </a:r>
        </a:p>
      </dsp:txBody>
      <dsp:txXfrm>
        <a:off x="32898" y="3200643"/>
        <a:ext cx="10338943" cy="608124"/>
      </dsp:txXfrm>
    </dsp:sp>
    <dsp:sp modelId="{E9D0197E-C7EE-4E84-AEEB-17F21FA6875A}">
      <dsp:nvSpPr>
        <dsp:cNvPr id="0" name=""/>
        <dsp:cNvSpPr/>
      </dsp:nvSpPr>
      <dsp:spPr>
        <a:xfrm>
          <a:off x="0" y="3945345"/>
          <a:ext cx="10404739" cy="673920"/>
        </a:xfrm>
        <a:prstGeom prst="roundRect">
          <a:avLst/>
        </a:prstGeom>
        <a:noFill/>
        <a:ln w="635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b="0" kern="1200" dirty="0">
              <a:latin typeface="Bahnschrift" panose="020B0502040204020203" pitchFamily="34" charset="0"/>
            </a:rPr>
            <a:t>6. Difference between Re-Testing and Regression Testing</a:t>
          </a:r>
          <a:endParaRPr lang="en-US" sz="2400" b="0" kern="1200" dirty="0">
            <a:solidFill>
              <a:schemeClr val="tx1"/>
            </a:solidFill>
            <a:latin typeface="Bahnschrift" panose="020B0502040204020203" pitchFamily="34" charset="0"/>
            <a:ea typeface="+mn-ea"/>
            <a:cs typeface="+mn-cs"/>
          </a:endParaRPr>
        </a:p>
      </dsp:txBody>
      <dsp:txXfrm>
        <a:off x="32898" y="3978243"/>
        <a:ext cx="10338943" cy="608124"/>
      </dsp:txXfrm>
    </dsp:sp>
    <dsp:sp modelId="{AE38EB1C-54EE-4620-AB3F-14C0C1A4BDF5}">
      <dsp:nvSpPr>
        <dsp:cNvPr id="0" name=""/>
        <dsp:cNvSpPr/>
      </dsp:nvSpPr>
      <dsp:spPr>
        <a:xfrm>
          <a:off x="0" y="4722946"/>
          <a:ext cx="10404739" cy="673920"/>
        </a:xfrm>
        <a:prstGeom prst="roundRect">
          <a:avLst/>
        </a:prstGeom>
        <a:noFill/>
        <a:ln w="635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  <a:latin typeface="Bahnschrift" panose="020B0502040204020203" pitchFamily="34" charset="0"/>
              <a:ea typeface="+mn-ea"/>
              <a:cs typeface="+mn-cs"/>
            </a:rPr>
            <a:t>7.</a:t>
          </a:r>
          <a:r>
            <a:rPr lang="en-MY" sz="2400" b="0" kern="1200" dirty="0">
              <a:latin typeface="Bahnschrift" panose="020B0502040204020203" pitchFamily="34" charset="0"/>
            </a:rPr>
            <a:t> Challenges in Regression Testing</a:t>
          </a:r>
          <a:endParaRPr lang="en-US" sz="2400" b="0" kern="1200" dirty="0">
            <a:solidFill>
              <a:schemeClr val="tx1"/>
            </a:solidFill>
            <a:latin typeface="Bahnschrift" panose="020B0502040204020203" pitchFamily="34" charset="0"/>
            <a:ea typeface="+mn-ea"/>
            <a:cs typeface="+mn-cs"/>
          </a:endParaRPr>
        </a:p>
      </dsp:txBody>
      <dsp:txXfrm>
        <a:off x="32898" y="4755844"/>
        <a:ext cx="10338943" cy="608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91826-43F7-4A69-B8F7-980FD0D32152}">
      <dsp:nvSpPr>
        <dsp:cNvPr id="0" name=""/>
        <dsp:cNvSpPr/>
      </dsp:nvSpPr>
      <dsp:spPr>
        <a:xfrm>
          <a:off x="4352925" y="0"/>
          <a:ext cx="1809750" cy="1809750"/>
        </a:xfrm>
        <a:prstGeom prst="triangl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Retest All</a:t>
          </a:r>
          <a:endParaRPr lang="en-MY" sz="1200" kern="1200" dirty="0"/>
        </a:p>
      </dsp:txBody>
      <dsp:txXfrm>
        <a:off x="4805363" y="904875"/>
        <a:ext cx="904875" cy="904875"/>
      </dsp:txXfrm>
    </dsp:sp>
    <dsp:sp modelId="{2C03BF41-0E9A-4EEE-ADDE-F2EB861327D7}">
      <dsp:nvSpPr>
        <dsp:cNvPr id="0" name=""/>
        <dsp:cNvSpPr/>
      </dsp:nvSpPr>
      <dsp:spPr>
        <a:xfrm>
          <a:off x="3448050" y="1809750"/>
          <a:ext cx="1809750" cy="1809750"/>
        </a:xfrm>
        <a:prstGeom prst="triangle">
          <a:avLst/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/>
            <a:t>Regression Test Selection</a:t>
          </a:r>
        </a:p>
      </dsp:txBody>
      <dsp:txXfrm>
        <a:off x="3900488" y="2714625"/>
        <a:ext cx="904875" cy="904875"/>
      </dsp:txXfrm>
    </dsp:sp>
    <dsp:sp modelId="{8C1627F0-0BBF-405A-9580-8FDFAD9C52F0}">
      <dsp:nvSpPr>
        <dsp:cNvPr id="0" name=""/>
        <dsp:cNvSpPr/>
      </dsp:nvSpPr>
      <dsp:spPr>
        <a:xfrm rot="10800000">
          <a:off x="4352925" y="1809750"/>
          <a:ext cx="1809750" cy="1809750"/>
        </a:xfrm>
        <a:prstGeom prst="triangle">
          <a:avLst/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Regression Testing</a:t>
          </a:r>
          <a:endParaRPr lang="en-MY" sz="1200" kern="1200" dirty="0"/>
        </a:p>
      </dsp:txBody>
      <dsp:txXfrm rot="10800000">
        <a:off x="4805362" y="1809750"/>
        <a:ext cx="904875" cy="904875"/>
      </dsp:txXfrm>
    </dsp:sp>
    <dsp:sp modelId="{A333D2AB-AF70-4062-9921-3B76BD9E1ADE}">
      <dsp:nvSpPr>
        <dsp:cNvPr id="0" name=""/>
        <dsp:cNvSpPr/>
      </dsp:nvSpPr>
      <dsp:spPr>
        <a:xfrm>
          <a:off x="5257800" y="1809750"/>
          <a:ext cx="1809750" cy="1809750"/>
        </a:xfrm>
        <a:prstGeom prst="triangle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/>
            <a:t>Prioritization of Test Cases</a:t>
          </a:r>
        </a:p>
      </dsp:txBody>
      <dsp:txXfrm>
        <a:off x="5710238" y="2714625"/>
        <a:ext cx="904875" cy="904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0D13B-0F31-4EDE-85F9-DF7429A1D077}" type="datetimeFigureOut">
              <a:rPr lang="en-MY" smtClean="0"/>
              <a:t>20/12/2021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868DF-2AC6-46D3-BE7C-7EAFCFD721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7643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868DF-2AC6-46D3-BE7C-7EAFCFD7216F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1982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868DF-2AC6-46D3-BE7C-7EAFCFD7216F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533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868DF-2AC6-46D3-BE7C-7EAFCFD7216F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1722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868DF-2AC6-46D3-BE7C-7EAFCFD7216F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389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868DF-2AC6-46D3-BE7C-7EAFCFD7216F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301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868DF-2AC6-46D3-BE7C-7EAFCFD7216F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769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72D3-A48B-419C-93CF-F45232CE1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54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BBD60-DAC6-4367-8EB6-98B03FD58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36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1BF1-DF90-45F2-85B1-E5270A54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2975C-ED95-42E1-A525-B6A60AD9E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7D72-D833-4852-851E-C702430C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90B26-C66A-4176-A804-E1A13CB80C97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3301-65A1-40AB-A50D-5FBF0C99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0004-5028-4F61-95EC-AE2F85C0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90D52-485E-471F-B3DC-4BF2A85B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6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C0077-7F0E-418D-92D1-7179ECF6A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68E8F-49F6-460D-B5AC-A0BDDDFDA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AF927-454A-4AB8-A5FE-00C81876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90B26-C66A-4176-A804-E1A13CB80C97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64068-6EE2-4CC0-A1F0-AC1928D7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48387-3857-4086-81E0-DB9D5DC1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90D52-485E-471F-B3DC-4BF2A85B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3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5AD0-C92F-4D5F-B331-BB0BD92F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8134-5A2E-4CE5-871F-6B763DE0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4F50-AA74-44CF-AB8C-014FAE67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90B26-C66A-4176-A804-E1A13CB80C97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0EABF-62FC-4B9C-B77A-8D12A808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567CA-0B4F-4658-9FD6-175D975F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90D52-485E-471F-B3DC-4BF2A85B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38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12C0-B11F-4AF9-BAB1-A4081521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8C57-81DD-4967-B6EB-029254A7E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DD53-215C-4C77-AC18-480AE616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90B26-C66A-4176-A804-E1A13CB80C97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9235-994E-4D77-ACF4-F1AEFEBE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5915-B43D-44D6-BEFB-D3F06973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90D52-485E-471F-B3DC-4BF2A85B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2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E19F-5935-42F7-8635-C429BFA7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3C9F-1793-43F5-BF65-FCE19C1EB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FF7CA-42B9-4E92-909E-E036D9071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E0850-A5B3-485B-870E-D706923B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90B26-C66A-4176-A804-E1A13CB80C97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5B210-D952-4D37-BD3E-59FB68FB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5A9B7-3675-4978-9EAD-48CC9545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90D52-485E-471F-B3DC-4BF2A85B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90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DDD7-396A-46BF-968E-7EDAC1E2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1B799-B401-41A1-99F5-28F97E4A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99C99-AD83-43E6-8BB8-913F29120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E3E53-968E-45BF-BBF4-1CC3377AE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46BB8-F683-4A5C-A482-F49AFAA30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B6C27-0C50-4D78-BCA7-D490DA17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90B26-C66A-4176-A804-E1A13CB80C97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36C94-BD33-4505-8904-05A36440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8ACE7-DC69-4926-988C-488B74DD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90D52-485E-471F-B3DC-4BF2A85B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51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2D52-82A5-401C-B1EB-4CD4E1D2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A2E8D-251A-4D7E-B337-CA955476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90B26-C66A-4176-A804-E1A13CB80C97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9312A-9066-4D6B-A181-11513FA9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E314D-1982-4425-A111-AF33882C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90D52-485E-471F-B3DC-4BF2A85B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89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C409C-FE6D-48C9-9BAC-AA426277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90B26-C66A-4176-A804-E1A13CB80C97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CF7D8-BF5E-4ED3-B89D-928B63C5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607B6-789E-4880-B1C7-94ACDC22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90D52-485E-471F-B3DC-4BF2A85B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12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1E1A-3B0C-4986-9E94-80E6FCA3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FF207-8A8C-45DD-B854-82BC116E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DEC37-5A3F-4DA4-9537-921B4ABCE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46531-AF81-4D9E-A69A-13F0F731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90B26-C66A-4176-A804-E1A13CB80C97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94AA0-4F3B-468B-97A1-4684918C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F650E-F086-43E5-9924-54B9C36A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90D52-485E-471F-B3DC-4BF2A85B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59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96FA-E275-44D1-BA37-506B8845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E06C9-39BF-41EE-921D-BE4A78319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C58C6-DE55-4C68-BDA9-32EDC74D3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E7C5D-B767-4F3F-ACC2-A82C5E59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90B26-C66A-4176-A804-E1A13CB80C97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CC171-D01C-488F-988C-CE0441CD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8D51-5F4F-440C-B9D6-593DD8BE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90D52-485E-471F-B3DC-4BF2A85B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69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9A9EC-C923-4393-A5AC-D5D12136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095CF-26F7-46BB-9F93-0D34B3CDE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81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tentacletech.com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90EF-9D88-4A6C-8089-788C3561D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3703" y="2303284"/>
            <a:ext cx="7630879" cy="2502363"/>
          </a:xfrm>
        </p:spPr>
        <p:txBody>
          <a:bodyPr anchor="ctr">
            <a:normAutofit/>
          </a:bodyPr>
          <a:lstStyle/>
          <a:p>
            <a:pPr algn="ctr"/>
            <a:r>
              <a:rPr lang="en-IN" b="1" dirty="0"/>
              <a:t>Presentation </a:t>
            </a:r>
            <a:br>
              <a:rPr lang="en-IN" b="1" dirty="0"/>
            </a:br>
            <a:r>
              <a:rPr lang="en-IN" sz="2400" dirty="0"/>
              <a:t>on</a:t>
            </a:r>
            <a:br>
              <a:rPr lang="en-IN" dirty="0"/>
            </a:br>
            <a:r>
              <a:rPr lang="en-US" sz="2000" dirty="0"/>
              <a:t>Regression Testing</a:t>
            </a:r>
            <a:br>
              <a:rPr lang="en-IN" dirty="0"/>
            </a:br>
            <a:endParaRPr lang="en-IN" sz="2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1F8A864-1171-4E0A-B223-253B1C6F5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0" y="192618"/>
            <a:ext cx="1730073" cy="113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71CFFF-79BC-47F4-8721-C48AB9456F78}"/>
              </a:ext>
            </a:extLst>
          </p:cNvPr>
          <p:cNvSpPr txBox="1"/>
          <p:nvPr/>
        </p:nvSpPr>
        <p:spPr>
          <a:xfrm>
            <a:off x="669388" y="6444343"/>
            <a:ext cx="41841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00" spc="1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MALAYSIA | SINGAPORE | INDONESIA | INDIA |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433616-8161-4E7D-B602-9E2E4B36EAB7}"/>
              </a:ext>
            </a:extLst>
          </p:cNvPr>
          <p:cNvGrpSpPr/>
          <p:nvPr/>
        </p:nvGrpSpPr>
        <p:grpSpPr>
          <a:xfrm>
            <a:off x="7214353" y="-7819"/>
            <a:ext cx="4977647" cy="6873638"/>
            <a:chOff x="7214353" y="-7819"/>
            <a:chExt cx="4977647" cy="6873638"/>
          </a:xfrm>
        </p:grpSpPr>
        <p:pic>
          <p:nvPicPr>
            <p:cNvPr id="12" name="Picture 11" descr="A picture containing tool, shovel&#10;&#10;Description automatically generated">
              <a:extLst>
                <a:ext uri="{FF2B5EF4-FFF2-40B4-BE49-F238E27FC236}">
                  <a16:creationId xmlns:a16="http://schemas.microsoft.com/office/drawing/2014/main" id="{A27AECEB-96F9-46CD-B638-F75D9614D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4353" y="7819"/>
              <a:ext cx="651867" cy="6858000"/>
            </a:xfrm>
            <a:prstGeom prst="rect">
              <a:avLst/>
            </a:prstGeom>
          </p:spPr>
        </p:pic>
        <p:pic>
          <p:nvPicPr>
            <p:cNvPr id="9" name="Picture 8" descr="A person sitting at a desk in front of a window&#10;&#10;Description automatically generated">
              <a:extLst>
                <a:ext uri="{FF2B5EF4-FFF2-40B4-BE49-F238E27FC236}">
                  <a16:creationId xmlns:a16="http://schemas.microsoft.com/office/drawing/2014/main" id="{9D7B0BA2-C07D-4910-96E6-396265AFC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7819"/>
              <a:ext cx="4572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861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5975-053E-42D4-9DD8-2A264E3F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006"/>
            <a:ext cx="10515600" cy="71553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Best Practices for Regression Testing </a:t>
            </a:r>
            <a:br>
              <a:rPr lang="en-MY" b="1" dirty="0">
                <a:solidFill>
                  <a:srgbClr val="FF0000"/>
                </a:solidFill>
              </a:rPr>
            </a:br>
            <a:endParaRPr lang="en-MY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6E72-F7F3-48A0-8DF4-3F625A7A1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265"/>
            <a:ext cx="10515600" cy="4351338"/>
          </a:xfrm>
        </p:spPr>
        <p:txBody>
          <a:bodyPr/>
          <a:lstStyle/>
          <a:p>
            <a:r>
              <a:rPr lang="en-MY" sz="2200" dirty="0"/>
              <a:t>Regression Testing becomes imperative in Agile Environments where a code is being continuously modified. To ensure effective regression tests, observe the following:</a:t>
            </a:r>
          </a:p>
          <a:p>
            <a:pPr lvl="0"/>
            <a:r>
              <a:rPr lang="en-MY" sz="2200" dirty="0"/>
              <a:t>Code being regression tested should be under a different branch in gits, </a:t>
            </a:r>
            <a:r>
              <a:rPr lang="en-MY" sz="2200" dirty="0" err="1"/>
              <a:t>bitbuck</a:t>
            </a:r>
            <a:r>
              <a:rPr lang="en-MY" sz="2200" dirty="0"/>
              <a:t> or other version control tools</a:t>
            </a:r>
          </a:p>
          <a:p>
            <a:pPr lvl="0"/>
            <a:r>
              <a:rPr lang="en-MY" sz="2200" dirty="0"/>
              <a:t>No changes must be allowed to code, during the regression test phase.  Regression test code must be kept immune to developer changes.</a:t>
            </a:r>
          </a:p>
          <a:p>
            <a:pPr lvl="0"/>
            <a:r>
              <a:rPr lang="en-MY" sz="2200" dirty="0"/>
              <a:t>The database used for regression testing must be isolated. No database changes must be allowed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8036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5975-053E-42D4-9DD8-2A264E3F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6"/>
            <a:ext cx="10515600" cy="715530"/>
          </a:xfrm>
        </p:spPr>
        <p:txBody>
          <a:bodyPr>
            <a:noAutofit/>
          </a:bodyPr>
          <a:lstStyle/>
          <a:p>
            <a:pPr lvl="0"/>
            <a:r>
              <a:rPr lang="en-MY" b="1" dirty="0">
                <a:solidFill>
                  <a:srgbClr val="FF0000"/>
                </a:solidFill>
              </a:rPr>
              <a:t>Difference between Re-Testing and 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6E72-F7F3-48A0-8DF4-3F625A7A1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85"/>
            <a:ext cx="10515600" cy="4351338"/>
          </a:xfrm>
        </p:spPr>
        <p:txBody>
          <a:bodyPr/>
          <a:lstStyle/>
          <a:p>
            <a:r>
              <a:rPr lang="en-MY" dirty="0">
                <a:latin typeface="Bahnschrift" panose="020B0502040204020203" pitchFamily="34" charset="0"/>
              </a:rPr>
              <a:t>Retesting means testing the functionality or bug again to ensure the code is fixed. If it is not fixed, Defect needs to be re-opened. If fixed, Defect is closed.</a:t>
            </a:r>
          </a:p>
          <a:p>
            <a:r>
              <a:rPr lang="en-MY" dirty="0">
                <a:latin typeface="Bahnschrift" panose="020B0502040204020203" pitchFamily="34" charset="0"/>
              </a:rPr>
              <a:t>Regression testing means testing your software application when it undergoes a code change to ensure that the new code has not affected other parts of the software.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1828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5975-053E-42D4-9DD8-2A264E3F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6"/>
            <a:ext cx="10515600" cy="715530"/>
          </a:xfrm>
        </p:spPr>
        <p:txBody>
          <a:bodyPr>
            <a:noAutofit/>
          </a:bodyPr>
          <a:lstStyle/>
          <a:p>
            <a:pPr lvl="0"/>
            <a:r>
              <a:rPr lang="en-MY" b="1" dirty="0">
                <a:solidFill>
                  <a:srgbClr val="FF0000"/>
                </a:solidFill>
              </a:rPr>
              <a:t>Challenges in 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6E72-F7F3-48A0-8DF4-3F625A7A1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85"/>
            <a:ext cx="10515600" cy="4351338"/>
          </a:xfrm>
        </p:spPr>
        <p:txBody>
          <a:bodyPr/>
          <a:lstStyle/>
          <a:p>
            <a:pPr lvl="0"/>
            <a:r>
              <a:rPr lang="en-MY" dirty="0"/>
              <a:t>With successive regression runs, test suites become large.  Due to time and budget constraints, the entire regression test suite cannot be executed</a:t>
            </a:r>
          </a:p>
          <a:p>
            <a:pPr lvl="0"/>
            <a:r>
              <a:rPr lang="en-MY" dirty="0"/>
              <a:t>Determination of frequency of Regression Tests, i.e., after every modification or every build update or after a bunch of bug fixes, is a challenge.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7556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cles Questions and Answers Part#1">
            <a:extLst>
              <a:ext uri="{FF2B5EF4-FFF2-40B4-BE49-F238E27FC236}">
                <a16:creationId xmlns:a16="http://schemas.microsoft.com/office/drawing/2014/main" id="{C934BC6D-210B-4FCB-9562-ED5154C16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EFDBE1-EDF8-423C-A455-B3476355D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548" y="147227"/>
            <a:ext cx="621425" cy="6338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1CC79C-161D-40DF-B9D9-CE5560B0B3DB}"/>
              </a:ext>
            </a:extLst>
          </p:cNvPr>
          <p:cNvSpPr txBox="1"/>
          <p:nvPr/>
        </p:nvSpPr>
        <p:spPr>
          <a:xfrm>
            <a:off x="6206836" y="781050"/>
            <a:ext cx="521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7F7C2414-C99E-4CD9-9CB5-677FD4AA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84390D52-485E-471F-B3DC-4BF2A85B5514}" type="slidenum">
              <a:rPr lang="en-IN" sz="900" smtClean="0"/>
              <a:pPr algn="r"/>
              <a:t>13</a:t>
            </a:fld>
            <a:endParaRPr lang="en-IN" sz="900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37E8BAC8-ABE2-4FC7-95BD-31430437B644}"/>
              </a:ext>
            </a:extLst>
          </p:cNvPr>
          <p:cNvSpPr txBox="1">
            <a:spLocks/>
          </p:cNvSpPr>
          <p:nvPr/>
        </p:nvSpPr>
        <p:spPr>
          <a:xfrm>
            <a:off x="96156" y="6440308"/>
            <a:ext cx="3470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Tentacle Group, 2021|Private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8328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mirror, road&#10;&#10;Description automatically generated">
            <a:extLst>
              <a:ext uri="{FF2B5EF4-FFF2-40B4-BE49-F238E27FC236}">
                <a16:creationId xmlns:a16="http://schemas.microsoft.com/office/drawing/2014/main" id="{992E279A-AD13-466C-8EC3-86E710DBB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15A66E6-CF60-4672-9B05-FD75F6C9F823}"/>
              </a:ext>
            </a:extLst>
          </p:cNvPr>
          <p:cNvSpPr txBox="1">
            <a:spLocks/>
          </p:cNvSpPr>
          <p:nvPr/>
        </p:nvSpPr>
        <p:spPr>
          <a:xfrm>
            <a:off x="267286" y="289017"/>
            <a:ext cx="1603717" cy="684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IN" sz="2400" b="1" dirty="0">
                <a:solidFill>
                  <a:schemeClr val="bg1"/>
                </a:solidFill>
              </a:rPr>
              <a:t>Reach 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324F8-8166-4781-A5E7-3A2C547FB530}"/>
              </a:ext>
            </a:extLst>
          </p:cNvPr>
          <p:cNvSpPr txBox="1"/>
          <p:nvPr/>
        </p:nvSpPr>
        <p:spPr>
          <a:xfrm>
            <a:off x="267286" y="1376596"/>
            <a:ext cx="36998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Arial Narrow" panose="020B0606020202030204" pitchFamily="34" charset="0"/>
              </a:rPr>
              <a:t>Malaysia</a:t>
            </a:r>
          </a:p>
          <a:p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Block 3b-09-05, Plaza </a:t>
            </a:r>
            <a:r>
              <a:rPr lang="en-IN" dirty="0" err="1">
                <a:solidFill>
                  <a:schemeClr val="bg1"/>
                </a:solidFill>
                <a:latin typeface="Arial Narrow" panose="020B0606020202030204" pitchFamily="34" charset="0"/>
              </a:rPr>
              <a:t>Sentral</a:t>
            </a: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,</a:t>
            </a:r>
            <a:b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Jalan </a:t>
            </a:r>
            <a:r>
              <a:rPr lang="en-IN" dirty="0" err="1">
                <a:solidFill>
                  <a:schemeClr val="bg1"/>
                </a:solidFill>
                <a:latin typeface="Arial Narrow" panose="020B0606020202030204" pitchFamily="34" charset="0"/>
              </a:rPr>
              <a:t>Stesen</a:t>
            </a: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Arial Narrow" panose="020B0606020202030204" pitchFamily="34" charset="0"/>
              </a:rPr>
              <a:t>Sentral</a:t>
            </a: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 5,</a:t>
            </a:r>
            <a:b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50470 Kuala Lumpur, Malaysia,</a:t>
            </a:r>
            <a:b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Tel : +60 3 2282 1541</a:t>
            </a:r>
          </a:p>
          <a:p>
            <a:endParaRPr lang="en-IN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Block A-20-1, Menara Atlas, Plaza Pantai,</a:t>
            </a:r>
            <a:b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No:5, Jalan 4/83a, Off Jalan Pantai </a:t>
            </a:r>
            <a:r>
              <a:rPr lang="en-IN" dirty="0" err="1">
                <a:solidFill>
                  <a:schemeClr val="bg1"/>
                </a:solidFill>
                <a:latin typeface="Arial Narrow" panose="020B0606020202030204" pitchFamily="34" charset="0"/>
              </a:rPr>
              <a:t>Baru</a:t>
            </a: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,</a:t>
            </a:r>
            <a:b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59200 Kuala Lumpur, Malaysia,</a:t>
            </a:r>
            <a:b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Tel : +60 3 2282 1541</a:t>
            </a:r>
          </a:p>
          <a:p>
            <a:endParaRPr lang="en-IN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endParaRPr lang="en-IN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Arial Narrow" panose="020B0606020202030204" pitchFamily="34" charset="0"/>
              </a:rPr>
              <a:t>India</a:t>
            </a:r>
          </a:p>
          <a:p>
            <a:r>
              <a:rPr lang="en-IN" dirty="0" err="1">
                <a:solidFill>
                  <a:schemeClr val="bg1"/>
                </a:solidFill>
                <a:latin typeface="Arial Narrow" panose="020B0606020202030204" pitchFamily="34" charset="0"/>
              </a:rPr>
              <a:t>Sahas</a:t>
            </a: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 Embassy, 2</a:t>
            </a:r>
          </a:p>
          <a:p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Floor, New No. 131/8, Old No. 145/8, </a:t>
            </a:r>
            <a:b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NM Road, Chennai – 600 029</a:t>
            </a:r>
          </a:p>
          <a:p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+91 44 2374 0400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A902F-DF87-484B-9C26-904AA8584F72}"/>
              </a:ext>
            </a:extLst>
          </p:cNvPr>
          <p:cNvSpPr txBox="1"/>
          <p:nvPr/>
        </p:nvSpPr>
        <p:spPr>
          <a:xfrm>
            <a:off x="8175995" y="4037428"/>
            <a:ext cx="3748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hlinkClick r:id="rId3"/>
              </a:rPr>
              <a:t>sales@tentacletech.com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5C69BB55-17EB-418E-9975-18FE6FD0F98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569" y="2968283"/>
            <a:ext cx="1069145" cy="10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7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048E1E2-4D39-48CD-A51E-984C0AB7532E}"/>
              </a:ext>
            </a:extLst>
          </p:cNvPr>
          <p:cNvSpPr txBox="1">
            <a:spLocks/>
          </p:cNvSpPr>
          <p:nvPr/>
        </p:nvSpPr>
        <p:spPr>
          <a:xfrm>
            <a:off x="336168" y="169981"/>
            <a:ext cx="11519664" cy="73215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IN" sz="3200" dirty="0">
                <a:solidFill>
                  <a:srgbClr val="FF0000"/>
                </a:solidFill>
              </a:rPr>
              <a:t>Agenda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B045C0A-9CAA-47FB-8728-4675A29D3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548" y="147227"/>
            <a:ext cx="621425" cy="633823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2A6062B-193C-41D8-8638-813EB41D07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02871"/>
              </p:ext>
            </p:extLst>
          </p:nvPr>
        </p:nvGraphicFramePr>
        <p:xfrm>
          <a:off x="600717" y="902139"/>
          <a:ext cx="10404739" cy="5454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52E6D27-0163-4C63-BBC7-401545899AC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4390D52-485E-471F-B3DC-4BF2A85B5514}" type="slidenum">
              <a:rPr lang="en-IN" sz="900" smtClean="0"/>
              <a:pPr algn="r"/>
              <a:t>2</a:t>
            </a:fld>
            <a:endParaRPr lang="en-IN" sz="90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83872D87-A21B-4DB8-AD63-F2DE1F192966}"/>
              </a:ext>
            </a:extLst>
          </p:cNvPr>
          <p:cNvSpPr txBox="1">
            <a:spLocks/>
          </p:cNvSpPr>
          <p:nvPr/>
        </p:nvSpPr>
        <p:spPr>
          <a:xfrm>
            <a:off x="96156" y="6440308"/>
            <a:ext cx="3470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Tentacle Group, 2021|Private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5654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048E1E2-4D39-48CD-A51E-984C0AB7532E}"/>
              </a:ext>
            </a:extLst>
          </p:cNvPr>
          <p:cNvSpPr txBox="1">
            <a:spLocks/>
          </p:cNvSpPr>
          <p:nvPr/>
        </p:nvSpPr>
        <p:spPr>
          <a:xfrm>
            <a:off x="2850768" y="2608381"/>
            <a:ext cx="11519664" cy="73215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MY" b="1" dirty="0">
                <a:solidFill>
                  <a:srgbClr val="FF0000"/>
                </a:solidFill>
              </a:rPr>
              <a:t>What is Regression Testing?</a:t>
            </a:r>
          </a:p>
          <a:p>
            <a:pPr>
              <a:lnSpc>
                <a:spcPct val="110000"/>
              </a:lnSpc>
            </a:pP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B045C0A-9CAA-47FB-8728-4675A29D3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548" y="147227"/>
            <a:ext cx="621425" cy="633823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52E6D27-0163-4C63-BBC7-401545899AC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4390D52-485E-471F-B3DC-4BF2A85B5514}" type="slidenum">
              <a:rPr lang="en-IN" sz="900" smtClean="0"/>
              <a:pPr algn="r"/>
              <a:t>3</a:t>
            </a:fld>
            <a:endParaRPr lang="en-IN" sz="90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83872D87-A21B-4DB8-AD63-F2DE1F192966}"/>
              </a:ext>
            </a:extLst>
          </p:cNvPr>
          <p:cNvSpPr txBox="1">
            <a:spLocks/>
          </p:cNvSpPr>
          <p:nvPr/>
        </p:nvSpPr>
        <p:spPr>
          <a:xfrm>
            <a:off x="96156" y="6440308"/>
            <a:ext cx="3470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Tentacle Group, 2021|Private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9338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6E87-2862-4E72-AFE4-013733EC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MY" b="1" dirty="0">
                <a:solidFill>
                  <a:srgbClr val="FF0000"/>
                </a:solidFill>
              </a:rPr>
              <a:t>What is Regression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0B90-166F-4CCD-A402-7140FD3BC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1"/>
            <a:ext cx="10515600" cy="4277360"/>
          </a:xfrm>
        </p:spPr>
        <p:txBody>
          <a:bodyPr>
            <a:normAutofit/>
          </a:bodyPr>
          <a:lstStyle/>
          <a:p>
            <a:r>
              <a:rPr lang="en-MY" b="1" dirty="0">
                <a:latin typeface="Bahnschrift" panose="020B0502040204020203" pitchFamily="34" charset="0"/>
              </a:rPr>
              <a:t>Regression Testing</a:t>
            </a:r>
            <a:r>
              <a:rPr lang="en-MY" dirty="0">
                <a:latin typeface="Bahnschrift" panose="020B0502040204020203" pitchFamily="34" charset="0"/>
              </a:rPr>
              <a:t> is defined as </a:t>
            </a:r>
            <a:r>
              <a:rPr lang="en-MY" u="sng" dirty="0">
                <a:solidFill>
                  <a:srgbClr val="FF0000"/>
                </a:solidFill>
                <a:latin typeface="Bahnschrift" panose="020B0502040204020203" pitchFamily="34" charset="0"/>
              </a:rPr>
              <a:t>a type of software testing to confirm that a recent program or code change has not adversely affected existing features</a:t>
            </a:r>
            <a:r>
              <a:rPr lang="en-MY" dirty="0">
                <a:latin typeface="Bahnschrift" panose="020B0502040204020203" pitchFamily="34" charset="0"/>
              </a:rPr>
              <a:t>. This type of testing is nothing but a full or partial selection of already executed test cases which are re-executed to ensure existing functionalities work fine.</a:t>
            </a:r>
          </a:p>
          <a:p>
            <a:r>
              <a:rPr lang="en-MY" dirty="0">
                <a:latin typeface="Bahnschrift" panose="020B0502040204020203" pitchFamily="34" charset="0"/>
              </a:rPr>
              <a:t>This testing is done to </a:t>
            </a:r>
            <a:r>
              <a:rPr lang="en-MY" u="sng" dirty="0">
                <a:solidFill>
                  <a:srgbClr val="FF0000"/>
                </a:solidFill>
                <a:latin typeface="Bahnschrift" panose="020B0502040204020203" pitchFamily="34" charset="0"/>
              </a:rPr>
              <a:t>ensure that new code changes should not have side effects on the existing functionalities</a:t>
            </a:r>
            <a:r>
              <a:rPr lang="en-MY" dirty="0">
                <a:latin typeface="Bahnschrift" panose="020B0502040204020203" pitchFamily="34" charset="0"/>
              </a:rPr>
              <a:t>. It ensures that the old code still works once the latest code changes are done.</a:t>
            </a:r>
          </a:p>
          <a:p>
            <a:endParaRPr lang="en-MY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FA15DB8-C356-4F00-8CE8-CCDB92415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548" y="147227"/>
            <a:ext cx="621425" cy="63382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2498A-5586-4ABD-B9A0-5ACBD94647FD}"/>
              </a:ext>
            </a:extLst>
          </p:cNvPr>
          <p:cNvSpPr txBox="1">
            <a:spLocks/>
          </p:cNvSpPr>
          <p:nvPr/>
        </p:nvSpPr>
        <p:spPr>
          <a:xfrm>
            <a:off x="96156" y="6440308"/>
            <a:ext cx="3470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Tentacle Group, 2021|Private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9076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048E1E2-4D39-48CD-A51E-984C0AB7532E}"/>
              </a:ext>
            </a:extLst>
          </p:cNvPr>
          <p:cNvSpPr txBox="1">
            <a:spLocks/>
          </p:cNvSpPr>
          <p:nvPr/>
        </p:nvSpPr>
        <p:spPr>
          <a:xfrm>
            <a:off x="2632328" y="2537261"/>
            <a:ext cx="11519664" cy="73215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MY" b="1" dirty="0">
                <a:solidFill>
                  <a:srgbClr val="FF0000"/>
                </a:solidFill>
              </a:rPr>
              <a:t>Necessity of Regression Testing</a:t>
            </a:r>
          </a:p>
          <a:p>
            <a:pPr>
              <a:lnSpc>
                <a:spcPct val="110000"/>
              </a:lnSpc>
            </a:pP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B045C0A-9CAA-47FB-8728-4675A29D3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548" y="147227"/>
            <a:ext cx="621425" cy="633823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52E6D27-0163-4C63-BBC7-401545899AC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4390D52-485E-471F-B3DC-4BF2A85B5514}" type="slidenum">
              <a:rPr lang="en-IN" sz="900" smtClean="0"/>
              <a:pPr algn="r"/>
              <a:t>5</a:t>
            </a:fld>
            <a:endParaRPr lang="en-IN" sz="90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83872D87-A21B-4DB8-AD63-F2DE1F192966}"/>
              </a:ext>
            </a:extLst>
          </p:cNvPr>
          <p:cNvSpPr txBox="1">
            <a:spLocks/>
          </p:cNvSpPr>
          <p:nvPr/>
        </p:nvSpPr>
        <p:spPr>
          <a:xfrm>
            <a:off x="96156" y="6440308"/>
            <a:ext cx="3470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Tentacle Group, 2021|Private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566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6E87-2862-4E72-AFE4-013733EC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MY" b="1" dirty="0">
                <a:solidFill>
                  <a:srgbClr val="FF0000"/>
                </a:solidFill>
              </a:rPr>
              <a:t>Necessity of 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0B90-166F-4CCD-A402-7140FD3BC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3620135"/>
          </a:xfrm>
        </p:spPr>
        <p:txBody>
          <a:bodyPr>
            <a:normAutofit/>
          </a:bodyPr>
          <a:lstStyle/>
          <a:p>
            <a:r>
              <a:rPr lang="en-US" dirty="0"/>
              <a:t>When there is requirement to change the code</a:t>
            </a:r>
          </a:p>
          <a:p>
            <a:r>
              <a:rPr lang="en-US" dirty="0"/>
              <a:t>When a new feature is added to the software application and for defect fixing as well as performance issue fixing</a:t>
            </a:r>
            <a:endParaRPr lang="en-MY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FA15DB8-C356-4F00-8CE8-CCDB92415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548" y="147227"/>
            <a:ext cx="621425" cy="63382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2498A-5586-4ABD-B9A0-5ACBD94647FD}"/>
              </a:ext>
            </a:extLst>
          </p:cNvPr>
          <p:cNvSpPr txBox="1">
            <a:spLocks/>
          </p:cNvSpPr>
          <p:nvPr/>
        </p:nvSpPr>
        <p:spPr>
          <a:xfrm>
            <a:off x="96156" y="6440308"/>
            <a:ext cx="3470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Tentacle Group, 2021|Private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8809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048E1E2-4D39-48CD-A51E-984C0AB7532E}"/>
              </a:ext>
            </a:extLst>
          </p:cNvPr>
          <p:cNvSpPr txBox="1">
            <a:spLocks/>
          </p:cNvSpPr>
          <p:nvPr/>
        </p:nvSpPr>
        <p:spPr>
          <a:xfrm>
            <a:off x="2379884" y="2696843"/>
            <a:ext cx="11519664" cy="73215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MY" b="1" dirty="0">
                <a:solidFill>
                  <a:srgbClr val="FF0000"/>
                </a:solidFill>
              </a:rPr>
              <a:t>How to execute Regression Testing</a:t>
            </a:r>
          </a:p>
          <a:p>
            <a:pPr>
              <a:lnSpc>
                <a:spcPct val="110000"/>
              </a:lnSpc>
            </a:pP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B045C0A-9CAA-47FB-8728-4675A29D3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548" y="147227"/>
            <a:ext cx="621425" cy="633823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52E6D27-0163-4C63-BBC7-401545899AC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4390D52-485E-471F-B3DC-4BF2A85B5514}" type="slidenum">
              <a:rPr lang="en-IN" sz="900" smtClean="0"/>
              <a:pPr algn="r"/>
              <a:t>7</a:t>
            </a:fld>
            <a:endParaRPr lang="en-IN" sz="90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83872D87-A21B-4DB8-AD63-F2DE1F192966}"/>
              </a:ext>
            </a:extLst>
          </p:cNvPr>
          <p:cNvSpPr txBox="1">
            <a:spLocks/>
          </p:cNvSpPr>
          <p:nvPr/>
        </p:nvSpPr>
        <p:spPr>
          <a:xfrm>
            <a:off x="96156" y="6440308"/>
            <a:ext cx="3470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Tentacle Group, 2021|Private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8030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6E87-2862-4E72-AFE4-013733EC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MY" b="1" dirty="0">
                <a:solidFill>
                  <a:srgbClr val="FF0000"/>
                </a:solidFill>
              </a:rPr>
              <a:t>How to execute Regression Testing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B0F647-9759-4116-B7D2-0BD9D9FDC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566752"/>
              </p:ext>
            </p:extLst>
          </p:nvPr>
        </p:nvGraphicFramePr>
        <p:xfrm>
          <a:off x="838200" y="1419225"/>
          <a:ext cx="10515600" cy="36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FA15DB8-C356-4F00-8CE8-CCDB924153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548" y="147227"/>
            <a:ext cx="621425" cy="63382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2498A-5586-4ABD-B9A0-5ACBD94647FD}"/>
              </a:ext>
            </a:extLst>
          </p:cNvPr>
          <p:cNvSpPr txBox="1">
            <a:spLocks/>
          </p:cNvSpPr>
          <p:nvPr/>
        </p:nvSpPr>
        <p:spPr>
          <a:xfrm>
            <a:off x="96156" y="6440308"/>
            <a:ext cx="3470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Tentacle Group, 2021|Private</a:t>
            </a:r>
            <a:endParaRPr lang="en-MY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5E40AC3-0760-4E85-BF29-89E642EA184B}"/>
              </a:ext>
            </a:extLst>
          </p:cNvPr>
          <p:cNvCxnSpPr/>
          <p:nvPr/>
        </p:nvCxnSpPr>
        <p:spPr>
          <a:xfrm flipV="1">
            <a:off x="6715760" y="1524000"/>
            <a:ext cx="1625600" cy="97536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7D6CAD-AA12-4A38-9531-85AD625DC779}"/>
              </a:ext>
            </a:extLst>
          </p:cNvPr>
          <p:cNvSpPr txBox="1"/>
          <p:nvPr/>
        </p:nvSpPr>
        <p:spPr>
          <a:xfrm>
            <a:off x="8341359" y="1310640"/>
            <a:ext cx="37026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One of the methods for Regression Testing in which all the tests in the existing test bucket or suite should be re-executed. This is very expensive as it requires huge time and resources.</a:t>
            </a:r>
          </a:p>
          <a:p>
            <a:endParaRPr lang="en-MY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86A5AB-0089-4FD4-BA32-5C3EA9E53DB1}"/>
              </a:ext>
            </a:extLst>
          </p:cNvPr>
          <p:cNvCxnSpPr/>
          <p:nvPr/>
        </p:nvCxnSpPr>
        <p:spPr>
          <a:xfrm>
            <a:off x="7447280" y="4155440"/>
            <a:ext cx="10160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6F5EDB-9339-42E4-A0BC-C02E54AB7F72}"/>
              </a:ext>
            </a:extLst>
          </p:cNvPr>
          <p:cNvSpPr txBox="1"/>
          <p:nvPr/>
        </p:nvSpPr>
        <p:spPr>
          <a:xfrm>
            <a:off x="8463280" y="3432829"/>
            <a:ext cx="35614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Prioritize the test cases depending on business impact, critical &amp; frequently used functionalities. Selection of test cases based on priority will greatly reduce the regression test suite.</a:t>
            </a:r>
          </a:p>
          <a:p>
            <a:endParaRPr lang="en-MY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60B440-6834-4544-BEE6-B01C9F52B4B0}"/>
              </a:ext>
            </a:extLst>
          </p:cNvPr>
          <p:cNvCxnSpPr/>
          <p:nvPr/>
        </p:nvCxnSpPr>
        <p:spPr>
          <a:xfrm flipH="1">
            <a:off x="3180080" y="4155440"/>
            <a:ext cx="155448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D8E04B-65C7-47B2-A9BE-FAE3981E96B4}"/>
              </a:ext>
            </a:extLst>
          </p:cNvPr>
          <p:cNvSpPr txBox="1"/>
          <p:nvPr/>
        </p:nvSpPr>
        <p:spPr>
          <a:xfrm>
            <a:off x="335280" y="3108960"/>
            <a:ext cx="284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Technique in which some selected test cases from test suite are executed to test whether the modified code affects the software application or not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54147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6E87-2862-4E72-AFE4-013733EC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rgbClr val="FF0000"/>
                </a:solidFill>
              </a:rPr>
              <a:t>Selecting test cases for 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0B90-166F-4CCD-A402-7140FD3BC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36201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Test cases which have frequent defects</a:t>
            </a:r>
          </a:p>
          <a:p>
            <a:r>
              <a:rPr lang="en-US" dirty="0"/>
              <a:t>Functionalities which are more visible to the users</a:t>
            </a:r>
          </a:p>
          <a:p>
            <a:r>
              <a:rPr lang="en-US" dirty="0"/>
              <a:t>Test cases which verify core features of the product</a:t>
            </a:r>
          </a:p>
          <a:p>
            <a:r>
              <a:rPr lang="en-US" dirty="0"/>
              <a:t>Test cases of Functionalities which has undergone more and recent changes</a:t>
            </a:r>
          </a:p>
          <a:p>
            <a:r>
              <a:rPr lang="en-US" dirty="0"/>
              <a:t>All Integration Test Cases</a:t>
            </a:r>
          </a:p>
          <a:p>
            <a:r>
              <a:rPr lang="en-US" dirty="0"/>
              <a:t>All Complex Test Cases</a:t>
            </a:r>
          </a:p>
          <a:p>
            <a:r>
              <a:rPr lang="en-US" dirty="0"/>
              <a:t>Boundary value test cases</a:t>
            </a:r>
          </a:p>
          <a:p>
            <a:r>
              <a:rPr lang="en-US" dirty="0"/>
              <a:t>A sample of Successful test cases</a:t>
            </a:r>
          </a:p>
          <a:p>
            <a:r>
              <a:rPr lang="en-US" dirty="0"/>
              <a:t>A sample of Failure test cases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FA15DB8-C356-4F00-8CE8-CCDB92415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548" y="147227"/>
            <a:ext cx="621425" cy="63382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2498A-5586-4ABD-B9A0-5ACBD94647FD}"/>
              </a:ext>
            </a:extLst>
          </p:cNvPr>
          <p:cNvSpPr txBox="1">
            <a:spLocks/>
          </p:cNvSpPr>
          <p:nvPr/>
        </p:nvSpPr>
        <p:spPr>
          <a:xfrm>
            <a:off x="96156" y="6440308"/>
            <a:ext cx="3470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Tentacle Group, 2021|Private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1612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9610</TotalTime>
  <Words>782</Words>
  <Application>Microsoft Office PowerPoint</Application>
  <PresentationFormat>Widescreen</PresentationFormat>
  <Paragraphs>81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Bahnschrift</vt:lpstr>
      <vt:lpstr>Bahnschrift Light</vt:lpstr>
      <vt:lpstr>Calibri</vt:lpstr>
      <vt:lpstr>Office Theme</vt:lpstr>
      <vt:lpstr>Presentation  on Regression Testing </vt:lpstr>
      <vt:lpstr>PowerPoint Presentation</vt:lpstr>
      <vt:lpstr>PowerPoint Presentation</vt:lpstr>
      <vt:lpstr>What is Regression Testing?</vt:lpstr>
      <vt:lpstr>PowerPoint Presentation</vt:lpstr>
      <vt:lpstr>Necessity of Regression Testing</vt:lpstr>
      <vt:lpstr>PowerPoint Presentation</vt:lpstr>
      <vt:lpstr>How to execute Regression Testing</vt:lpstr>
      <vt:lpstr>Selecting test cases for regression testing</vt:lpstr>
      <vt:lpstr>Best Practices for Regression Testing  </vt:lpstr>
      <vt:lpstr>Difference between Re-Testing and Regression Testing</vt:lpstr>
      <vt:lpstr>Challenges in Regression Testing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Profile</dc:title>
  <dc:creator>Sharma S J</dc:creator>
  <cp:lastModifiedBy>Kumaraguru</cp:lastModifiedBy>
  <cp:revision>368</cp:revision>
  <dcterms:created xsi:type="dcterms:W3CDTF">2019-10-09T01:58:52Z</dcterms:created>
  <dcterms:modified xsi:type="dcterms:W3CDTF">2021-12-19T19:27:55Z</dcterms:modified>
</cp:coreProperties>
</file>