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433" r:id="rId3"/>
    <p:sldId id="460" r:id="rId4"/>
    <p:sldId id="442" r:id="rId5"/>
    <p:sldId id="443" r:id="rId6"/>
    <p:sldId id="441" r:id="rId7"/>
    <p:sldId id="461" r:id="rId8"/>
    <p:sldId id="445" r:id="rId9"/>
    <p:sldId id="444" r:id="rId10"/>
    <p:sldId id="446" r:id="rId11"/>
    <p:sldId id="459" r:id="rId12"/>
    <p:sldId id="447" r:id="rId13"/>
    <p:sldId id="448" r:id="rId14"/>
    <p:sldId id="449" r:id="rId15"/>
    <p:sldId id="450" r:id="rId16"/>
    <p:sldId id="454" r:id="rId17"/>
    <p:sldId id="452" r:id="rId18"/>
    <p:sldId id="451" r:id="rId19"/>
    <p:sldId id="456" r:id="rId20"/>
    <p:sldId id="453" r:id="rId21"/>
    <p:sldId id="437" r:id="rId22"/>
    <p:sldId id="455" r:id="rId23"/>
    <p:sldId id="466" r:id="rId24"/>
    <p:sldId id="457" r:id="rId25"/>
    <p:sldId id="458" r:id="rId26"/>
    <p:sldId id="467" r:id="rId27"/>
    <p:sldId id="438" r:id="rId28"/>
    <p:sldId id="462" r:id="rId29"/>
    <p:sldId id="439" r:id="rId30"/>
    <p:sldId id="464" r:id="rId31"/>
    <p:sldId id="465" r:id="rId32"/>
    <p:sldId id="463" r:id="rId33"/>
    <p:sldId id="472" r:id="rId34"/>
    <p:sldId id="468" r:id="rId35"/>
    <p:sldId id="471" r:id="rId36"/>
    <p:sldId id="473" r:id="rId37"/>
    <p:sldId id="474" r:id="rId38"/>
    <p:sldId id="475" r:id="rId39"/>
    <p:sldId id="476" r:id="rId40"/>
    <p:sldId id="477" r:id="rId41"/>
    <p:sldId id="436" r:id="rId42"/>
    <p:sldId id="478" r:id="rId43"/>
    <p:sldId id="481" r:id="rId44"/>
    <p:sldId id="479" r:id="rId45"/>
    <p:sldId id="480" r:id="rId46"/>
    <p:sldId id="440" r:id="rId47"/>
    <p:sldId id="355"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58FF"/>
    <a:srgbClr val="DFF98B"/>
    <a:srgbClr val="EAEF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51" autoAdjust="0"/>
    <p:restoredTop sz="85532" autoAdjust="0"/>
  </p:normalViewPr>
  <p:slideViewPr>
    <p:cSldViewPr snapToGrid="0">
      <p:cViewPr varScale="1">
        <p:scale>
          <a:sx n="102" d="100"/>
          <a:sy n="102" d="100"/>
        </p:scale>
        <p:origin x="528" y="68"/>
      </p:cViewPr>
      <p:guideLst/>
    </p:cSldViewPr>
  </p:slideViewPr>
  <p:outlineViewPr>
    <p:cViewPr>
      <p:scale>
        <a:sx n="33" d="100"/>
        <a:sy n="33" d="100"/>
      </p:scale>
      <p:origin x="0" y="-598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6693AE-DD4C-4B38-B2B8-C7F11CF9E622}" type="datetimeFigureOut">
              <a:rPr lang="en-US" smtClean="0"/>
              <a:t>5/17/2023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A21501-4E28-4EC6-B602-76B7327BB708}" type="slidenum">
              <a:rPr lang="en-US" smtClean="0"/>
              <a:t>‹#›</a:t>
            </a:fld>
            <a:endParaRPr lang="en-US"/>
          </a:p>
        </p:txBody>
      </p:sp>
    </p:spTree>
    <p:extLst>
      <p:ext uri="{BB962C8B-B14F-4D97-AF65-F5344CB8AC3E}">
        <p14:creationId xmlns:p14="http://schemas.microsoft.com/office/powerpoint/2010/main" val="3277336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46C69E9-909B-4FB0-B3BA-37EAE93B4848}"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9C6ED-F21F-4683-86D8-F4487144079D}" type="slidenum">
              <a:rPr lang="en-US" smtClean="0"/>
              <a:t>‹#›</a:t>
            </a:fld>
            <a:endParaRPr lang="en-US"/>
          </a:p>
        </p:txBody>
      </p:sp>
    </p:spTree>
    <p:extLst>
      <p:ext uri="{BB962C8B-B14F-4D97-AF65-F5344CB8AC3E}">
        <p14:creationId xmlns:p14="http://schemas.microsoft.com/office/powerpoint/2010/main" val="560772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C69E9-909B-4FB0-B3BA-37EAE93B4848}"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9C6ED-F21F-4683-86D8-F4487144079D}" type="slidenum">
              <a:rPr lang="en-US" smtClean="0"/>
              <a:t>‹#›</a:t>
            </a:fld>
            <a:endParaRPr lang="en-US"/>
          </a:p>
        </p:txBody>
      </p:sp>
    </p:spTree>
    <p:extLst>
      <p:ext uri="{BB962C8B-B14F-4D97-AF65-F5344CB8AC3E}">
        <p14:creationId xmlns:p14="http://schemas.microsoft.com/office/powerpoint/2010/main" val="156511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C69E9-909B-4FB0-B3BA-37EAE93B4848}"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9C6ED-F21F-4683-86D8-F4487144079D}" type="slidenum">
              <a:rPr lang="en-US" smtClean="0"/>
              <a:t>‹#›</a:t>
            </a:fld>
            <a:endParaRPr lang="en-US"/>
          </a:p>
        </p:txBody>
      </p:sp>
    </p:spTree>
    <p:extLst>
      <p:ext uri="{BB962C8B-B14F-4D97-AF65-F5344CB8AC3E}">
        <p14:creationId xmlns:p14="http://schemas.microsoft.com/office/powerpoint/2010/main" val="433380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89379"/>
            <a:ext cx="10515600" cy="710976"/>
          </a:xfrm>
          <a:prstGeom prst="rect">
            <a:avLst/>
          </a:prstGeom>
        </p:spPr>
        <p:txBody>
          <a:bodyPr/>
          <a:lstStyle>
            <a:lvl1pPr>
              <a:defRPr>
                <a:latin typeface="BankGothic Md BT" panose="020B080702020306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sz="4000">
                <a:latin typeface="BankGothic Lt BT" panose="020B0607020203060204" pitchFamily="34" charset="0"/>
              </a:defRPr>
            </a:lvl1pPr>
            <a:lvl2pPr>
              <a:defRPr>
                <a:latin typeface="BankGothic Lt BT" panose="020B0607020203060204" pitchFamily="34" charset="0"/>
              </a:defRPr>
            </a:lvl2pPr>
            <a:lvl3pPr>
              <a:defRPr>
                <a:latin typeface="BankGothic Lt BT" panose="020B0607020203060204" pitchFamily="34" charset="0"/>
              </a:defRPr>
            </a:lvl3pPr>
            <a:lvl4pPr>
              <a:defRPr>
                <a:latin typeface="BankGothic Lt BT" panose="020B0607020203060204" pitchFamily="34" charset="0"/>
              </a:defRPr>
            </a:lvl4pPr>
            <a:lvl5pPr>
              <a:defRPr>
                <a:latin typeface="BankGothic Lt BT" panose="020B060702020306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46C69E9-909B-4FB0-B3BA-37EAE93B4848}"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9C6ED-F21F-4683-86D8-F4487144079D}" type="slidenum">
              <a:rPr lang="en-US" smtClean="0"/>
              <a:t>‹#›</a:t>
            </a:fld>
            <a:endParaRPr lang="en-US"/>
          </a:p>
        </p:txBody>
      </p:sp>
    </p:spTree>
    <p:extLst>
      <p:ext uri="{BB962C8B-B14F-4D97-AF65-F5344CB8AC3E}">
        <p14:creationId xmlns:p14="http://schemas.microsoft.com/office/powerpoint/2010/main" val="4004423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6C69E9-909B-4FB0-B3BA-37EAE93B4848}"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9C6ED-F21F-4683-86D8-F4487144079D}" type="slidenum">
              <a:rPr lang="en-US" smtClean="0"/>
              <a:t>‹#›</a:t>
            </a:fld>
            <a:endParaRPr lang="en-US"/>
          </a:p>
        </p:txBody>
      </p:sp>
    </p:spTree>
    <p:extLst>
      <p:ext uri="{BB962C8B-B14F-4D97-AF65-F5344CB8AC3E}">
        <p14:creationId xmlns:p14="http://schemas.microsoft.com/office/powerpoint/2010/main" val="1635194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37559"/>
            <a:ext cx="10515600" cy="688066"/>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46C69E9-909B-4FB0-B3BA-37EAE93B4848}" type="datetimeFigureOut">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D9C6ED-F21F-4683-86D8-F4487144079D}" type="slidenum">
              <a:rPr lang="en-US" smtClean="0"/>
              <a:t>‹#›</a:t>
            </a:fld>
            <a:endParaRPr lang="en-US"/>
          </a:p>
        </p:txBody>
      </p:sp>
    </p:spTree>
    <p:extLst>
      <p:ext uri="{BB962C8B-B14F-4D97-AF65-F5344CB8AC3E}">
        <p14:creationId xmlns:p14="http://schemas.microsoft.com/office/powerpoint/2010/main" val="3726839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8200" y="1042083"/>
            <a:ext cx="10515600" cy="63908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46C69E9-909B-4FB0-B3BA-37EAE93B4848}" type="datetimeFigureOut">
              <a:rPr lang="en-US" smtClean="0"/>
              <a:t>5/17/2023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D9C6ED-F21F-4683-86D8-F4487144079D}" type="slidenum">
              <a:rPr lang="en-US" smtClean="0"/>
              <a:t>‹#›</a:t>
            </a:fld>
            <a:endParaRPr lang="en-US"/>
          </a:p>
        </p:txBody>
      </p:sp>
    </p:spTree>
    <p:extLst>
      <p:ext uri="{BB962C8B-B14F-4D97-AF65-F5344CB8AC3E}">
        <p14:creationId xmlns:p14="http://schemas.microsoft.com/office/powerpoint/2010/main" val="1315866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1222377"/>
            <a:ext cx="10515600" cy="769709"/>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B46C69E9-909B-4FB0-B3BA-37EAE93B4848}" type="datetimeFigureOut">
              <a:rPr lang="en-US" smtClean="0"/>
              <a:t>5/17/2023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D9C6ED-F21F-4683-86D8-F4487144079D}" type="slidenum">
              <a:rPr lang="en-US" smtClean="0"/>
              <a:t>‹#›</a:t>
            </a:fld>
            <a:endParaRPr lang="en-US"/>
          </a:p>
        </p:txBody>
      </p:sp>
    </p:spTree>
    <p:extLst>
      <p:ext uri="{BB962C8B-B14F-4D97-AF65-F5344CB8AC3E}">
        <p14:creationId xmlns:p14="http://schemas.microsoft.com/office/powerpoint/2010/main" val="791888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6C69E9-909B-4FB0-B3BA-37EAE93B4848}" type="datetimeFigureOut">
              <a:rPr lang="en-US" smtClean="0"/>
              <a:t>5/17/2023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D9C6ED-F21F-4683-86D8-F4487144079D}" type="slidenum">
              <a:rPr lang="en-US" smtClean="0"/>
              <a:t>‹#›</a:t>
            </a:fld>
            <a:endParaRPr lang="en-US"/>
          </a:p>
        </p:txBody>
      </p:sp>
    </p:spTree>
    <p:extLst>
      <p:ext uri="{BB962C8B-B14F-4D97-AF65-F5344CB8AC3E}">
        <p14:creationId xmlns:p14="http://schemas.microsoft.com/office/powerpoint/2010/main" val="2422032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6C69E9-909B-4FB0-B3BA-37EAE93B4848}" type="datetimeFigureOut">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D9C6ED-F21F-4683-86D8-F4487144079D}" type="slidenum">
              <a:rPr lang="en-US" smtClean="0"/>
              <a:t>‹#›</a:t>
            </a:fld>
            <a:endParaRPr lang="en-US"/>
          </a:p>
        </p:txBody>
      </p:sp>
    </p:spTree>
    <p:extLst>
      <p:ext uri="{BB962C8B-B14F-4D97-AF65-F5344CB8AC3E}">
        <p14:creationId xmlns:p14="http://schemas.microsoft.com/office/powerpoint/2010/main" val="3597865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6C69E9-909B-4FB0-B3BA-37EAE93B4848}" type="datetimeFigureOut">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D9C6ED-F21F-4683-86D8-F4487144079D}" type="slidenum">
              <a:rPr lang="en-US" smtClean="0"/>
              <a:t>‹#›</a:t>
            </a:fld>
            <a:endParaRPr lang="en-US"/>
          </a:p>
        </p:txBody>
      </p:sp>
    </p:spTree>
    <p:extLst>
      <p:ext uri="{BB962C8B-B14F-4D97-AF65-F5344CB8AC3E}">
        <p14:creationId xmlns:p14="http://schemas.microsoft.com/office/powerpoint/2010/main" val="3965106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www.itdcanada.ca"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 Placeholder 2"/>
          <p:cNvSpPr>
            <a:spLocks noGrp="1"/>
          </p:cNvSpPr>
          <p:nvPr>
            <p:ph type="body" idx="1"/>
          </p:nvPr>
        </p:nvSpPr>
        <p:spPr>
          <a:xfrm>
            <a:off x="838200" y="190035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6C69E9-909B-4FB0-B3BA-37EAE93B4848}" type="datetimeFigureOut">
              <a:rPr lang="en-US" smtClean="0"/>
              <a:t>5/17/2023</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D9C6ED-F21F-4683-86D8-F4487144079D}" type="slidenum">
              <a:rPr lang="en-US" smtClean="0"/>
              <a:t>‹#›</a:t>
            </a:fld>
            <a:endParaRPr lang="en-US"/>
          </a:p>
        </p:txBody>
      </p:sp>
      <p:pic>
        <p:nvPicPr>
          <p:cNvPr id="7" name="Picture 6"/>
          <p:cNvPicPr/>
          <p:nvPr userDrawn="1"/>
        </p:nvPicPr>
        <p:blipFill>
          <a:blip r:embed="rId14" cstate="print">
            <a:extLst>
              <a:ext uri="{28A0092B-C50C-407E-A947-70E740481C1C}">
                <a14:useLocalDpi xmlns:a14="http://schemas.microsoft.com/office/drawing/2010/main" val="0"/>
              </a:ext>
            </a:extLst>
          </a:blip>
          <a:stretch>
            <a:fillRect/>
          </a:stretch>
        </p:blipFill>
        <p:spPr>
          <a:xfrm>
            <a:off x="838200" y="4626"/>
            <a:ext cx="2574471" cy="1139962"/>
          </a:xfrm>
          <a:prstGeom prst="rect">
            <a:avLst/>
          </a:prstGeom>
        </p:spPr>
      </p:pic>
      <p:sp>
        <p:nvSpPr>
          <p:cNvPr id="8" name="Text Box 2"/>
          <p:cNvSpPr txBox="1">
            <a:spLocks noChangeArrowheads="1"/>
          </p:cNvSpPr>
          <p:nvPr userDrawn="1"/>
        </p:nvSpPr>
        <p:spPr bwMode="auto">
          <a:xfrm>
            <a:off x="8281307" y="226219"/>
            <a:ext cx="3072493" cy="1258888"/>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0"/>
              </a:spcAft>
            </a:pPr>
            <a:r>
              <a:rPr lang="en-US" sz="800" dirty="0">
                <a:effectLst/>
                <a:latin typeface="BankGothic Lt BT" panose="020B060702020306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dirty="0">
                <a:effectLst/>
                <a:latin typeface="BankGothic Lt BT" panose="020B0607020203060204" pitchFamily="34" charset="0"/>
                <a:ea typeface="Calibri" panose="020F0502020204030204" pitchFamily="34" charset="0"/>
                <a:cs typeface="Times New Roman" panose="02020603050405020304" pitchFamily="18" charset="0"/>
              </a:rPr>
              <a:t>475 Granville Street, Vancouver, BC, V6C 1T1</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dirty="0">
                <a:effectLst/>
                <a:latin typeface="BankGothic Lt BT" panose="020B0607020203060204" pitchFamily="34" charset="0"/>
                <a:ea typeface="Calibri" panose="020F0502020204030204" pitchFamily="34" charset="0"/>
                <a:cs typeface="Times New Roman" panose="02020603050405020304" pitchFamily="18" charset="0"/>
              </a:rPr>
              <a:t>Phone:      +1(604)558-8727, +1(604)409-8200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dirty="0">
                <a:effectLst/>
                <a:latin typeface="BankGothic Lt BT" panose="020B0607020203060204" pitchFamily="34" charset="0"/>
                <a:ea typeface="Calibri" panose="020F0502020204030204" pitchFamily="34" charset="0"/>
                <a:cs typeface="Times New Roman" panose="02020603050405020304" pitchFamily="18" charset="0"/>
              </a:rPr>
              <a:t>Toll Free: +1(888) 880-4410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dirty="0">
                <a:effectLst/>
                <a:latin typeface="BankGothic Lt BT" panose="020B0607020203060204" pitchFamily="34" charset="0"/>
                <a:ea typeface="Calibri" panose="020F0502020204030204" pitchFamily="34" charset="0"/>
                <a:cs typeface="Times New Roman" panose="02020603050405020304" pitchFamily="18" charset="0"/>
              </a:rPr>
              <a:t>Fax:          +1(888) 881-6545</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dirty="0">
                <a:effectLst/>
                <a:latin typeface="BankGothic Lt BT" panose="020B0607020203060204" pitchFamily="34" charset="0"/>
                <a:ea typeface="Calibri" panose="020F0502020204030204" pitchFamily="34" charset="0"/>
                <a:cs typeface="Times New Roman" panose="02020603050405020304" pitchFamily="18" charset="0"/>
              </a:rPr>
              <a:t>Web:          </a:t>
            </a:r>
            <a:r>
              <a:rPr lang="en-US" sz="800" u="sng" dirty="0">
                <a:solidFill>
                  <a:srgbClr val="0563C1"/>
                </a:solidFill>
                <a:effectLst/>
                <a:latin typeface="BankGothic Lt BT" panose="020B0607020203060204" pitchFamily="34" charset="0"/>
                <a:ea typeface="Calibri" panose="020F0502020204030204" pitchFamily="34" charset="0"/>
                <a:cs typeface="Times New Roman" panose="02020603050405020304" pitchFamily="18" charset="0"/>
                <a:hlinkClick r:id="rId15"/>
              </a:rPr>
              <a:t>www.itdcanada.ca</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dirty="0">
                <a:effectLst/>
                <a:latin typeface="BankGothic Lt BT" panose="020B0607020203060204" pitchFamily="34" charset="0"/>
                <a:ea typeface="Calibri" panose="020F0502020204030204" pitchFamily="34" charset="0"/>
                <a:cs typeface="Times New Roman" panose="02020603050405020304" pitchFamily="18" charset="0"/>
              </a:rPr>
              <a:t>Email:        studying@itdcanada.ca</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a:effectLst/>
                <a:latin typeface="BankGothic Lt BT" panose="020B060702020306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1063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image" Target="../media/image28.tmp"/><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30.tmp"/><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image" Target="../media/image35.tmp"/><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9.tmp"/><Relationship Id="rId2" Type="http://schemas.openxmlformats.org/officeDocument/2006/relationships/image" Target="../media/image38.tmp"/><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71253"/>
            <a:ext cx="9144000" cy="2387600"/>
          </a:xfrm>
        </p:spPr>
        <p:txBody>
          <a:bodyPr/>
          <a:lstStyle/>
          <a:p>
            <a:r>
              <a:rPr lang="en-US" b="1" dirty="0">
                <a:latin typeface="BankGothic Md BT" panose="020B0807020203060204" pitchFamily="34" charset="0"/>
              </a:rPr>
              <a:t>Introduction to C</a:t>
            </a:r>
          </a:p>
        </p:txBody>
      </p:sp>
    </p:spTree>
    <p:extLst>
      <p:ext uri="{BB962C8B-B14F-4D97-AF65-F5344CB8AC3E}">
        <p14:creationId xmlns:p14="http://schemas.microsoft.com/office/powerpoint/2010/main" val="3521477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A83F-7412-494A-8A41-EB66B6AB474C}"/>
              </a:ext>
            </a:extLst>
          </p:cNvPr>
          <p:cNvSpPr>
            <a:spLocks noGrp="1"/>
          </p:cNvSpPr>
          <p:nvPr>
            <p:ph type="title"/>
          </p:nvPr>
        </p:nvSpPr>
        <p:spPr>
          <a:xfrm>
            <a:off x="838200" y="1189379"/>
            <a:ext cx="10515600" cy="545476"/>
          </a:xfrm>
        </p:spPr>
        <p:txBody>
          <a:bodyPr/>
          <a:lstStyle/>
          <a:p>
            <a:pPr algn="l"/>
            <a:r>
              <a:rPr lang="en-CA" sz="3600" b="1" i="0" dirty="0">
                <a:solidFill>
                  <a:srgbClr val="1B1B1B"/>
                </a:solidFill>
                <a:effectLst/>
                <a:latin typeface="BankGothic Lt BT" panose="020B0607020203060204"/>
              </a:rPr>
              <a:t>Variables /  Data Types</a:t>
            </a:r>
          </a:p>
        </p:txBody>
      </p:sp>
      <p:sp>
        <p:nvSpPr>
          <p:cNvPr id="3" name="Content Placeholder 2">
            <a:extLst>
              <a:ext uri="{FF2B5EF4-FFF2-40B4-BE49-F238E27FC236}">
                <a16:creationId xmlns:a16="http://schemas.microsoft.com/office/drawing/2014/main" id="{BA3F07D2-830B-4B78-8F2F-085743F35603}"/>
              </a:ext>
            </a:extLst>
          </p:cNvPr>
          <p:cNvSpPr>
            <a:spLocks noGrp="1"/>
          </p:cNvSpPr>
          <p:nvPr>
            <p:ph idx="1"/>
          </p:nvPr>
        </p:nvSpPr>
        <p:spPr>
          <a:xfrm>
            <a:off x="838200" y="1687413"/>
            <a:ext cx="10515600" cy="4351338"/>
          </a:xfrm>
        </p:spPr>
        <p:txBody>
          <a:bodyPr>
            <a:normAutofit/>
          </a:body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Calibri" panose="020F0502020204030204"/>
                <a:cs typeface="Times New Roman" panose="02020603050405020304" pitchFamily="18" charset="0"/>
              </a:rPr>
              <a:t>The basic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rPr>
              <a:t>data types in C are:</a:t>
            </a:r>
          </a:p>
          <a:p>
            <a:pPr lvl="1">
              <a:spcBef>
                <a:spcPts val="1000"/>
              </a:spcBef>
              <a:defRPr/>
            </a:pPr>
            <a:r>
              <a:rPr lang="en-US" dirty="0">
                <a:solidFill>
                  <a:prstClr val="black"/>
                </a:solidFill>
                <a:latin typeface="Calibri" panose="020F0502020204030204"/>
                <a:cs typeface="Times New Roman" panose="02020603050405020304" pitchFamily="18" charset="0"/>
              </a:rPr>
              <a:t>int: used for whole number integers, such as 1, 2, 3 etc. </a:t>
            </a:r>
          </a:p>
          <a:p>
            <a:pPr lvl="1">
              <a:spcBef>
                <a:spcPts val="1000"/>
              </a:spcBef>
              <a:defRPr/>
            </a:pPr>
            <a:r>
              <a:rPr lang="en-US" dirty="0">
                <a:solidFill>
                  <a:prstClr val="black"/>
                </a:solidFill>
                <a:latin typeface="Calibri" panose="020F0502020204030204"/>
                <a:cs typeface="Times New Roman" panose="02020603050405020304" pitchFamily="18" charset="0"/>
              </a:rPr>
              <a:t>f</a:t>
            </a:r>
            <a:r>
              <a:rPr kumimoji="0" lang="en-US" b="0" i="0" u="none" strike="noStrike" kern="1200" cap="none" spc="0" normalizeH="0" baseline="0" noProof="0" dirty="0" err="1">
                <a:ln>
                  <a:noFill/>
                </a:ln>
                <a:solidFill>
                  <a:prstClr val="black"/>
                </a:solidFill>
                <a:effectLst/>
                <a:uLnTx/>
                <a:uFillTx/>
                <a:latin typeface="Calibri" panose="020F0502020204030204"/>
                <a:ea typeface="+mn-ea"/>
                <a:cs typeface="Times New Roman" panose="02020603050405020304" pitchFamily="18" charset="0"/>
              </a:rPr>
              <a:t>loat</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rPr>
              <a:t>: used for floating-point numbers (numbers with decimal points, such as 1.5). Floating point numbers are accurate to about 7 digits after the decimal point.</a:t>
            </a:r>
          </a:p>
          <a:p>
            <a:pPr lvl="1">
              <a:spcBef>
                <a:spcPts val="1000"/>
              </a:spcBef>
              <a:defRPr/>
            </a:pPr>
            <a:r>
              <a:rPr lang="en-US" dirty="0">
                <a:solidFill>
                  <a:prstClr val="black"/>
                </a:solidFill>
                <a:latin typeface="Calibri" panose="020F0502020204030204"/>
                <a:cs typeface="Times New Roman" panose="02020603050405020304" pitchFamily="18" charset="0"/>
              </a:rPr>
              <a:t>double: used for “double precision” floating-point numbers, which means it has double the memory capacity as a float, and has a precision of about 15-16 digits after the decimal point</a:t>
            </a:r>
          </a:p>
          <a:p>
            <a:pPr lvl="1">
              <a:spcBef>
                <a:spcPts val="1000"/>
              </a:spcBef>
              <a:defRPr/>
            </a:pPr>
            <a:r>
              <a:rPr lang="en-US" dirty="0">
                <a:solidFill>
                  <a:prstClr val="black"/>
                </a:solidFill>
                <a:latin typeface="Calibri" panose="020F0502020204030204"/>
                <a:cs typeface="Times New Roman" panose="02020603050405020304" pitchFamily="18" charset="0"/>
              </a:rPr>
              <a:t>c</a:t>
            </a:r>
            <a:r>
              <a:rPr kumimoji="0" lang="en-US" b="0" i="0" u="none" strike="noStrike" kern="1200" cap="none" spc="0" normalizeH="0" baseline="0" noProof="0" dirty="0" err="1">
                <a:ln>
                  <a:noFill/>
                </a:ln>
                <a:solidFill>
                  <a:prstClr val="black"/>
                </a:solidFill>
                <a:effectLst/>
                <a:uLnTx/>
                <a:uFillTx/>
                <a:latin typeface="Calibri" panose="020F0502020204030204"/>
                <a:ea typeface="+mn-ea"/>
                <a:cs typeface="Times New Roman" panose="02020603050405020304" pitchFamily="18" charset="0"/>
              </a:rPr>
              <a:t>har</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rPr>
              <a:t>: used for single characters, such as a, b, c</a:t>
            </a:r>
          </a:p>
          <a:p>
            <a:pPr lvl="1">
              <a:spcBef>
                <a:spcPts val="1000"/>
              </a:spcBef>
              <a:defRPr/>
            </a:pPr>
            <a:r>
              <a:rPr lang="en-US" dirty="0">
                <a:solidFill>
                  <a:prstClr val="black"/>
                </a:solidFill>
                <a:latin typeface="Calibri" panose="020F0502020204030204"/>
                <a:cs typeface="Times New Roman" panose="02020603050405020304" pitchFamily="18" charset="0"/>
              </a:rPr>
              <a:t>void: used to represent the absence of a specific type</a:t>
            </a:r>
            <a:endParaRPr kumimoji="0" lang="en-US" b="0" i="0" u="none"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endParaRPr>
          </a:p>
          <a:p>
            <a:pPr lvl="1">
              <a:spcBef>
                <a:spcPts val="1000"/>
              </a:spcBef>
              <a:defRPr/>
            </a:pP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endParaRPr>
          </a:p>
          <a:p>
            <a:endParaRPr lang="en-US" sz="2400" dirty="0">
              <a:latin typeface="+mn-lt"/>
              <a:cs typeface="Times New Roman" panose="02020603050405020304" pitchFamily="18" charset="0"/>
            </a:endParaRPr>
          </a:p>
        </p:txBody>
      </p:sp>
    </p:spTree>
    <p:extLst>
      <p:ext uri="{BB962C8B-B14F-4D97-AF65-F5344CB8AC3E}">
        <p14:creationId xmlns:p14="http://schemas.microsoft.com/office/powerpoint/2010/main" val="1124408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A83F-7412-494A-8A41-EB66B6AB474C}"/>
              </a:ext>
            </a:extLst>
          </p:cNvPr>
          <p:cNvSpPr>
            <a:spLocks noGrp="1"/>
          </p:cNvSpPr>
          <p:nvPr>
            <p:ph type="title"/>
          </p:nvPr>
        </p:nvSpPr>
        <p:spPr>
          <a:xfrm>
            <a:off x="838200" y="1189379"/>
            <a:ext cx="10515600" cy="545476"/>
          </a:xfrm>
        </p:spPr>
        <p:txBody>
          <a:bodyPr/>
          <a:lstStyle/>
          <a:p>
            <a:pPr algn="l"/>
            <a:r>
              <a:rPr lang="en-CA" sz="3600" b="1" i="0" dirty="0">
                <a:solidFill>
                  <a:srgbClr val="1B1B1B"/>
                </a:solidFill>
                <a:effectLst/>
                <a:latin typeface="BankGothic Lt BT" panose="020B0607020203060204"/>
              </a:rPr>
              <a:t>Variables /  Data Types</a:t>
            </a:r>
          </a:p>
        </p:txBody>
      </p:sp>
      <p:sp>
        <p:nvSpPr>
          <p:cNvPr id="3" name="Content Placeholder 2">
            <a:extLst>
              <a:ext uri="{FF2B5EF4-FFF2-40B4-BE49-F238E27FC236}">
                <a16:creationId xmlns:a16="http://schemas.microsoft.com/office/drawing/2014/main" id="{BA3F07D2-830B-4B78-8F2F-085743F35603}"/>
              </a:ext>
            </a:extLst>
          </p:cNvPr>
          <p:cNvSpPr>
            <a:spLocks noGrp="1"/>
          </p:cNvSpPr>
          <p:nvPr>
            <p:ph idx="1"/>
          </p:nvPr>
        </p:nvSpPr>
        <p:spPr>
          <a:xfrm>
            <a:off x="838200" y="1687413"/>
            <a:ext cx="10515600" cy="4351338"/>
          </a:xfrm>
        </p:spPr>
        <p:txBody>
          <a:bodyPr>
            <a:normAutofit/>
          </a:bodyPr>
          <a:lstStyle/>
          <a:p>
            <a:r>
              <a:rPr lang="en-US" sz="2400" dirty="0">
                <a:latin typeface="+mn-lt"/>
                <a:cs typeface="Times New Roman" panose="02020603050405020304" pitchFamily="18" charset="0"/>
              </a:rPr>
              <a:t>Here is a table that lists the C data types and their memory utilization:</a:t>
            </a:r>
          </a:p>
        </p:txBody>
      </p:sp>
      <p:pic>
        <p:nvPicPr>
          <p:cNvPr id="5" name="Picture 4" descr="A screenshot of a computer&#10;&#10;Description automatically generated with medium confidence">
            <a:extLst>
              <a:ext uri="{FF2B5EF4-FFF2-40B4-BE49-F238E27FC236}">
                <a16:creationId xmlns:a16="http://schemas.microsoft.com/office/drawing/2014/main" id="{70E6A052-2CFD-5346-9F2F-545938A4FFD2}"/>
              </a:ext>
            </a:extLst>
          </p:cNvPr>
          <p:cNvPicPr>
            <a:picLocks noChangeAspect="1"/>
          </p:cNvPicPr>
          <p:nvPr/>
        </p:nvPicPr>
        <p:blipFill rotWithShape="1">
          <a:blip r:embed="rId2">
            <a:extLst>
              <a:ext uri="{28A0092B-C50C-407E-A947-70E740481C1C}">
                <a14:useLocalDpi xmlns:a14="http://schemas.microsoft.com/office/drawing/2010/main" val="0"/>
              </a:ext>
            </a:extLst>
          </a:blip>
          <a:srcRect l="4814" t="4448" r="-342" b="-688"/>
          <a:stretch/>
        </p:blipFill>
        <p:spPr>
          <a:xfrm>
            <a:off x="2893307" y="2174330"/>
            <a:ext cx="6230122" cy="3494291"/>
          </a:xfrm>
          <a:prstGeom prst="rect">
            <a:avLst/>
          </a:prstGeom>
        </p:spPr>
      </p:pic>
    </p:spTree>
    <p:extLst>
      <p:ext uri="{BB962C8B-B14F-4D97-AF65-F5344CB8AC3E}">
        <p14:creationId xmlns:p14="http://schemas.microsoft.com/office/powerpoint/2010/main" val="2853023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A83F-7412-494A-8A41-EB66B6AB474C}"/>
              </a:ext>
            </a:extLst>
          </p:cNvPr>
          <p:cNvSpPr>
            <a:spLocks noGrp="1"/>
          </p:cNvSpPr>
          <p:nvPr>
            <p:ph type="title"/>
          </p:nvPr>
        </p:nvSpPr>
        <p:spPr>
          <a:xfrm>
            <a:off x="838200" y="1189379"/>
            <a:ext cx="10515600" cy="545476"/>
          </a:xfrm>
        </p:spPr>
        <p:txBody>
          <a:bodyPr/>
          <a:lstStyle/>
          <a:p>
            <a:pPr algn="l"/>
            <a:r>
              <a:rPr lang="en-CA" sz="3600" b="1" i="0" dirty="0">
                <a:solidFill>
                  <a:srgbClr val="1B1B1B"/>
                </a:solidFill>
                <a:effectLst/>
                <a:latin typeface="BankGothic Lt BT" panose="020B0607020203060204"/>
              </a:rPr>
              <a:t>Variables /  Data Types</a:t>
            </a:r>
          </a:p>
        </p:txBody>
      </p:sp>
      <p:sp>
        <p:nvSpPr>
          <p:cNvPr id="3" name="Content Placeholder 2">
            <a:extLst>
              <a:ext uri="{FF2B5EF4-FFF2-40B4-BE49-F238E27FC236}">
                <a16:creationId xmlns:a16="http://schemas.microsoft.com/office/drawing/2014/main" id="{BA3F07D2-830B-4B78-8F2F-085743F35603}"/>
              </a:ext>
            </a:extLst>
          </p:cNvPr>
          <p:cNvSpPr>
            <a:spLocks noGrp="1"/>
          </p:cNvSpPr>
          <p:nvPr>
            <p:ph idx="1"/>
          </p:nvPr>
        </p:nvSpPr>
        <p:spPr>
          <a:xfrm>
            <a:off x="838200" y="1687413"/>
            <a:ext cx="10515600" cy="4351338"/>
          </a:xfrm>
        </p:spPr>
        <p:txBody>
          <a:bodyPr>
            <a:normAutofit/>
          </a:bodyPr>
          <a:lstStyle/>
          <a:p>
            <a:pPr>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endParaRPr>
          </a:p>
          <a:p>
            <a:pPr>
              <a:defRPr/>
            </a:pPr>
            <a:endParaRPr lang="en-US" sz="2800" dirty="0">
              <a:solidFill>
                <a:prstClr val="black"/>
              </a:solidFill>
              <a:latin typeface="Calibri" panose="020F0502020204030204"/>
              <a:cs typeface="Times New Roman" panose="02020603050405020304" pitchFamily="18" charset="0"/>
            </a:endParaRPr>
          </a:p>
          <a:p>
            <a:pPr>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rPr>
              <a:t>Variables can </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Times New Roman" panose="02020603050405020304" pitchFamily="18" charset="0"/>
              </a:rPr>
              <a:t>als</a:t>
            </a:r>
            <a:r>
              <a:rPr lang="en-US" sz="2800" dirty="0">
                <a:solidFill>
                  <a:prstClr val="black"/>
                </a:solidFill>
                <a:latin typeface="Calibri" panose="020F0502020204030204"/>
                <a:cs typeface="Times New Roman" panose="02020603050405020304" pitchFamily="18" charset="0"/>
              </a:rPr>
              <a:t>o have their value initialized at the time of declaration:</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endParaRPr>
          </a:p>
          <a:p>
            <a:endParaRPr lang="en-US" sz="2400" dirty="0">
              <a:latin typeface="+mn-lt"/>
              <a:cs typeface="Times New Roman" panose="02020603050405020304" pitchFamily="18" charset="0"/>
            </a:endParaRPr>
          </a:p>
        </p:txBody>
      </p:sp>
      <p:pic>
        <p:nvPicPr>
          <p:cNvPr id="5" name="Picture 4" descr="A black background with white text">
            <a:extLst>
              <a:ext uri="{FF2B5EF4-FFF2-40B4-BE49-F238E27FC236}">
                <a16:creationId xmlns:a16="http://schemas.microsoft.com/office/drawing/2014/main" id="{54858C59-9223-420C-5307-98BAB034D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029" y="1734855"/>
            <a:ext cx="4661140" cy="787440"/>
          </a:xfrm>
          <a:prstGeom prst="rect">
            <a:avLst/>
          </a:prstGeom>
        </p:spPr>
      </p:pic>
      <p:pic>
        <p:nvPicPr>
          <p:cNvPr id="9" name="Picture 8" descr="A picture containing text, font, clock, screenshot&#10;&#10;Description automatically generated">
            <a:extLst>
              <a:ext uri="{FF2B5EF4-FFF2-40B4-BE49-F238E27FC236}">
                <a16:creationId xmlns:a16="http://schemas.microsoft.com/office/drawing/2014/main" id="{6702905A-B6B7-428B-32C9-9930D4999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37" y="3723687"/>
            <a:ext cx="1657435" cy="863644"/>
          </a:xfrm>
          <a:prstGeom prst="rect">
            <a:avLst/>
          </a:prstGeom>
        </p:spPr>
      </p:pic>
    </p:spTree>
    <p:extLst>
      <p:ext uri="{BB962C8B-B14F-4D97-AF65-F5344CB8AC3E}">
        <p14:creationId xmlns:p14="http://schemas.microsoft.com/office/powerpoint/2010/main" val="2219314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A83F-7412-494A-8A41-EB66B6AB474C}"/>
              </a:ext>
            </a:extLst>
          </p:cNvPr>
          <p:cNvSpPr>
            <a:spLocks noGrp="1"/>
          </p:cNvSpPr>
          <p:nvPr>
            <p:ph type="title"/>
          </p:nvPr>
        </p:nvSpPr>
        <p:spPr>
          <a:xfrm>
            <a:off x="838200" y="1189379"/>
            <a:ext cx="10515600" cy="545476"/>
          </a:xfrm>
        </p:spPr>
        <p:txBody>
          <a:bodyPr/>
          <a:lstStyle/>
          <a:p>
            <a:pPr algn="l"/>
            <a:r>
              <a:rPr lang="en-CA" sz="3600" b="1" i="0" dirty="0">
                <a:solidFill>
                  <a:srgbClr val="1B1B1B"/>
                </a:solidFill>
                <a:effectLst/>
                <a:latin typeface="BankGothic Lt BT" panose="020B0607020203060204"/>
              </a:rPr>
              <a:t>Variables /  Data Types</a:t>
            </a:r>
          </a:p>
        </p:txBody>
      </p:sp>
      <p:sp>
        <p:nvSpPr>
          <p:cNvPr id="3" name="Content Placeholder 2">
            <a:extLst>
              <a:ext uri="{FF2B5EF4-FFF2-40B4-BE49-F238E27FC236}">
                <a16:creationId xmlns:a16="http://schemas.microsoft.com/office/drawing/2014/main" id="{BA3F07D2-830B-4B78-8F2F-085743F35603}"/>
              </a:ext>
            </a:extLst>
          </p:cNvPr>
          <p:cNvSpPr>
            <a:spLocks noGrp="1"/>
          </p:cNvSpPr>
          <p:nvPr>
            <p:ph idx="1"/>
          </p:nvPr>
        </p:nvSpPr>
        <p:spPr>
          <a:xfrm>
            <a:off x="838200" y="1687413"/>
            <a:ext cx="10515600" cy="4351338"/>
          </a:xfrm>
        </p:spPr>
        <p:txBody>
          <a:bodyPr>
            <a:norm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rPr>
              <a:t>In terms of the void data type, this is a valid data type in C, and is commonly used to indicate that a function does not return a value. In this example, note that we do not end the function with a return.</a:t>
            </a:r>
          </a:p>
          <a:p>
            <a:pPr>
              <a:defRPr/>
            </a:pPr>
            <a:endParaRPr lang="en-US" sz="2400" dirty="0">
              <a:solidFill>
                <a:prstClr val="black"/>
              </a:solidFill>
              <a:latin typeface="Calibri" panose="020F0502020204030204"/>
              <a:cs typeface="Times New Roman" panose="02020603050405020304" pitchFamily="18" charset="0"/>
            </a:endParaRPr>
          </a:p>
          <a:p>
            <a:pPr>
              <a:defRPr/>
            </a:pPr>
            <a:endParaRPr lang="en-US" sz="2400" dirty="0">
              <a:solidFill>
                <a:prstClr val="black"/>
              </a:solidFill>
              <a:latin typeface="Calibri" panose="020F0502020204030204"/>
              <a:cs typeface="Times New Roman" panose="02020603050405020304" pitchFamily="18" charset="0"/>
            </a:endParaRPr>
          </a:p>
          <a:p>
            <a:pPr>
              <a:defRPr/>
            </a:pPr>
            <a:r>
              <a:rPr lang="en-US" sz="2400" dirty="0">
                <a:solidFill>
                  <a:prstClr val="black"/>
                </a:solidFill>
                <a:latin typeface="Calibri" panose="020F0502020204030204"/>
                <a:cs typeface="Times New Roman" panose="02020603050405020304" pitchFamily="18" charset="0"/>
              </a:rPr>
              <a:t>Void can also be used to indicate that a function doesn’t take any arguments.</a:t>
            </a:r>
          </a:p>
        </p:txBody>
      </p:sp>
      <p:pic>
        <p:nvPicPr>
          <p:cNvPr id="6" name="Picture 5" descr="A picture containing text, font, screenshot, graphics&#10;&#10;Description automatically generated">
            <a:extLst>
              <a:ext uri="{FF2B5EF4-FFF2-40B4-BE49-F238E27FC236}">
                <a16:creationId xmlns:a16="http://schemas.microsoft.com/office/drawing/2014/main" id="{D2B33C2B-908D-8D76-9E9E-E3703EB1DC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748" y="2761416"/>
            <a:ext cx="3230451" cy="750258"/>
          </a:xfrm>
          <a:prstGeom prst="rect">
            <a:avLst/>
          </a:prstGeom>
        </p:spPr>
      </p:pic>
      <p:pic>
        <p:nvPicPr>
          <p:cNvPr id="8" name="Picture 7" descr="A screen shot of a computer&#10;&#10;Description automatically generated with medium confidence">
            <a:extLst>
              <a:ext uri="{FF2B5EF4-FFF2-40B4-BE49-F238E27FC236}">
                <a16:creationId xmlns:a16="http://schemas.microsoft.com/office/drawing/2014/main" id="{31A4D16C-2671-E40F-6706-CABBD6AF9E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0748" y="4245364"/>
            <a:ext cx="3955853" cy="1361099"/>
          </a:xfrm>
          <a:prstGeom prst="rect">
            <a:avLst/>
          </a:prstGeom>
        </p:spPr>
      </p:pic>
    </p:spTree>
    <p:extLst>
      <p:ext uri="{BB962C8B-B14F-4D97-AF65-F5344CB8AC3E}">
        <p14:creationId xmlns:p14="http://schemas.microsoft.com/office/powerpoint/2010/main" val="2540331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A83F-7412-494A-8A41-EB66B6AB474C}"/>
              </a:ext>
            </a:extLst>
          </p:cNvPr>
          <p:cNvSpPr>
            <a:spLocks noGrp="1"/>
          </p:cNvSpPr>
          <p:nvPr>
            <p:ph type="title"/>
          </p:nvPr>
        </p:nvSpPr>
        <p:spPr>
          <a:xfrm>
            <a:off x="838200" y="1189379"/>
            <a:ext cx="10515600" cy="545476"/>
          </a:xfrm>
        </p:spPr>
        <p:txBody>
          <a:bodyPr/>
          <a:lstStyle/>
          <a:p>
            <a:pPr algn="l"/>
            <a:r>
              <a:rPr lang="en-CA" sz="3600" b="1" i="0" dirty="0">
                <a:solidFill>
                  <a:srgbClr val="1B1B1B"/>
                </a:solidFill>
                <a:effectLst/>
                <a:latin typeface="BankGothic Lt BT" panose="020B0607020203060204"/>
              </a:rPr>
              <a:t>Variables /  Data Types</a:t>
            </a:r>
          </a:p>
        </p:txBody>
      </p:sp>
      <p:sp>
        <p:nvSpPr>
          <p:cNvPr id="3" name="Content Placeholder 2">
            <a:extLst>
              <a:ext uri="{FF2B5EF4-FFF2-40B4-BE49-F238E27FC236}">
                <a16:creationId xmlns:a16="http://schemas.microsoft.com/office/drawing/2014/main" id="{BA3F07D2-830B-4B78-8F2F-085743F35603}"/>
              </a:ext>
            </a:extLst>
          </p:cNvPr>
          <p:cNvSpPr>
            <a:spLocks noGrp="1"/>
          </p:cNvSpPr>
          <p:nvPr>
            <p:ph idx="1"/>
          </p:nvPr>
        </p:nvSpPr>
        <p:spPr>
          <a:xfrm>
            <a:off x="838200" y="1687413"/>
            <a:ext cx="10515600" cy="4351338"/>
          </a:xfrm>
        </p:spPr>
        <p:txBody>
          <a:bodyPr>
            <a:normAutofit/>
          </a:bodyPr>
          <a:lstStyle/>
          <a:p>
            <a:pPr>
              <a:defRPr/>
            </a:pPr>
            <a:r>
              <a:rPr lang="en-US" sz="2400" b="1" u="sng" dirty="0">
                <a:solidFill>
                  <a:prstClr val="black"/>
                </a:solidFill>
                <a:latin typeface="Calibri" panose="020F0502020204030204"/>
                <a:cs typeface="Times New Roman" panose="02020603050405020304" pitchFamily="18" charset="0"/>
              </a:rPr>
              <a:t>A note about strings</a:t>
            </a:r>
            <a:r>
              <a:rPr lang="en-US" sz="2400" dirty="0">
                <a:solidFill>
                  <a:prstClr val="black"/>
                </a:solidFill>
                <a:latin typeface="Calibri" panose="020F0502020204030204"/>
                <a:cs typeface="Times New Roman" panose="02020603050405020304" pitchFamily="18" charset="0"/>
              </a:rPr>
              <a:t>: Unlike other programming languages, “string” is not a built-in data type in C programming. Instead, strings are represented as an array of characters. There are two ways to go about this, a hard way and an easy way. </a:t>
            </a:r>
          </a:p>
          <a:p>
            <a:pPr>
              <a:defRPr/>
            </a:pPr>
            <a:r>
              <a:rPr lang="en-US" sz="2400" dirty="0">
                <a:solidFill>
                  <a:prstClr val="black"/>
                </a:solidFill>
                <a:latin typeface="Calibri" panose="020F0502020204030204"/>
                <a:cs typeface="Times New Roman" panose="02020603050405020304" pitchFamily="18" charset="0"/>
              </a:rPr>
              <a:t>The hard way is to declare the length of the array using individual characters enclosed in single quotes like this, which is inconvenient and terrible for so many reasons:</a:t>
            </a:r>
          </a:p>
          <a:p>
            <a:pPr>
              <a:defRPr/>
            </a:pPr>
            <a:endParaRPr lang="en-US" sz="2400" dirty="0">
              <a:solidFill>
                <a:prstClr val="black"/>
              </a:solidFill>
              <a:latin typeface="Calibri" panose="020F0502020204030204"/>
              <a:cs typeface="Times New Roman" panose="02020603050405020304" pitchFamily="18" charset="0"/>
            </a:endParaRPr>
          </a:p>
          <a:p>
            <a:pPr>
              <a:defRPr/>
            </a:pPr>
            <a:endParaRPr lang="en-US" sz="2400" dirty="0">
              <a:solidFill>
                <a:prstClr val="black"/>
              </a:solidFill>
              <a:latin typeface="Calibri" panose="020F0502020204030204"/>
              <a:cs typeface="Times New Roman" panose="02020603050405020304" pitchFamily="18" charset="0"/>
            </a:endParaRPr>
          </a:p>
          <a:p>
            <a:pPr>
              <a:defRPr/>
            </a:pPr>
            <a:endParaRPr lang="en-US" sz="2400" dirty="0">
              <a:solidFill>
                <a:prstClr val="black"/>
              </a:solidFill>
              <a:latin typeface="Calibri" panose="020F0502020204030204"/>
              <a:cs typeface="Times New Roman" panose="02020603050405020304" pitchFamily="18" charset="0"/>
            </a:endParaRPr>
          </a:p>
          <a:p>
            <a:pPr>
              <a:defRPr/>
            </a:pPr>
            <a:r>
              <a:rPr lang="en-US" sz="2400" dirty="0">
                <a:solidFill>
                  <a:prstClr val="black"/>
                </a:solidFill>
                <a:latin typeface="Calibri" panose="020F0502020204030204"/>
                <a:cs typeface="Times New Roman" panose="02020603050405020304" pitchFamily="18" charset="0"/>
              </a:rPr>
              <a:t>With this method, it is also necessary to explicitly include a null character ‘\0’ that terminates the string.</a:t>
            </a:r>
          </a:p>
        </p:txBody>
      </p:sp>
      <p:pic>
        <p:nvPicPr>
          <p:cNvPr id="5" name="Picture 4" descr="A picture containing text, screenshot, font">
            <a:extLst>
              <a:ext uri="{FF2B5EF4-FFF2-40B4-BE49-F238E27FC236}">
                <a16:creationId xmlns:a16="http://schemas.microsoft.com/office/drawing/2014/main" id="{638B6FFE-A58A-4FC8-AD06-58905C88A4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9868" y="3863082"/>
            <a:ext cx="4286470" cy="1314518"/>
          </a:xfrm>
          <a:prstGeom prst="rect">
            <a:avLst/>
          </a:prstGeom>
        </p:spPr>
      </p:pic>
    </p:spTree>
    <p:extLst>
      <p:ext uri="{BB962C8B-B14F-4D97-AF65-F5344CB8AC3E}">
        <p14:creationId xmlns:p14="http://schemas.microsoft.com/office/powerpoint/2010/main" val="3666488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A83F-7412-494A-8A41-EB66B6AB474C}"/>
              </a:ext>
            </a:extLst>
          </p:cNvPr>
          <p:cNvSpPr>
            <a:spLocks noGrp="1"/>
          </p:cNvSpPr>
          <p:nvPr>
            <p:ph type="title"/>
          </p:nvPr>
        </p:nvSpPr>
        <p:spPr>
          <a:xfrm>
            <a:off x="838200" y="1189379"/>
            <a:ext cx="10515600" cy="545476"/>
          </a:xfrm>
        </p:spPr>
        <p:txBody>
          <a:bodyPr/>
          <a:lstStyle/>
          <a:p>
            <a:pPr algn="l"/>
            <a:r>
              <a:rPr lang="en-CA" sz="3600" b="1" i="0" dirty="0">
                <a:solidFill>
                  <a:srgbClr val="1B1B1B"/>
                </a:solidFill>
                <a:effectLst/>
                <a:latin typeface="BankGothic Lt BT" panose="020B0607020203060204"/>
              </a:rPr>
              <a:t>Variables /  Data Types</a:t>
            </a:r>
          </a:p>
        </p:txBody>
      </p:sp>
      <p:sp>
        <p:nvSpPr>
          <p:cNvPr id="3" name="Content Placeholder 2">
            <a:extLst>
              <a:ext uri="{FF2B5EF4-FFF2-40B4-BE49-F238E27FC236}">
                <a16:creationId xmlns:a16="http://schemas.microsoft.com/office/drawing/2014/main" id="{BA3F07D2-830B-4B78-8F2F-085743F35603}"/>
              </a:ext>
            </a:extLst>
          </p:cNvPr>
          <p:cNvSpPr>
            <a:spLocks noGrp="1"/>
          </p:cNvSpPr>
          <p:nvPr>
            <p:ph idx="1"/>
          </p:nvPr>
        </p:nvSpPr>
        <p:spPr>
          <a:xfrm>
            <a:off x="838200" y="1687413"/>
            <a:ext cx="10515600" cy="4351338"/>
          </a:xfrm>
        </p:spPr>
        <p:txBody>
          <a:bodyPr>
            <a:normAutofit/>
          </a:bodyPr>
          <a:lstStyle/>
          <a:p>
            <a:pPr>
              <a:defRPr/>
            </a:pPr>
            <a:r>
              <a:rPr lang="en-US" sz="2400" dirty="0">
                <a:solidFill>
                  <a:prstClr val="black"/>
                </a:solidFill>
                <a:latin typeface="Calibri" panose="020F0502020204030204"/>
                <a:cs typeface="Times New Roman" panose="02020603050405020304" pitchFamily="18" charset="0"/>
              </a:rPr>
              <a:t>The easier and more convenient way is to use string literals. With this method the value of the string is enclosed in double quotes. The null ‘\0’ character does not need to be explicitly included, because the compiler implicitly adds it to the end of the string automatically. This is much more convenient.</a:t>
            </a:r>
          </a:p>
          <a:p>
            <a:pPr>
              <a:defRPr/>
            </a:pPr>
            <a:endParaRPr lang="en-US" sz="2800" dirty="0">
              <a:solidFill>
                <a:prstClr val="black"/>
              </a:solidFill>
              <a:latin typeface="Calibri" panose="020F0502020204030204"/>
              <a:cs typeface="Times New Roman" panose="02020603050405020304" pitchFamily="18" charset="0"/>
            </a:endParaRPr>
          </a:p>
          <a:p>
            <a:pPr>
              <a:defRPr/>
            </a:pPr>
            <a:endParaRPr lang="en-US" sz="2800" dirty="0">
              <a:solidFill>
                <a:prstClr val="black"/>
              </a:solidFill>
              <a:latin typeface="Calibri" panose="020F0502020204030204"/>
              <a:cs typeface="Times New Roman" panose="02020603050405020304" pitchFamily="18" charset="0"/>
            </a:endParaRPr>
          </a:p>
          <a:p>
            <a:pPr>
              <a:defRPr/>
            </a:pPr>
            <a:endParaRPr lang="en-US" sz="2800" dirty="0">
              <a:solidFill>
                <a:prstClr val="black"/>
              </a:solidFill>
              <a:latin typeface="Calibri" panose="020F0502020204030204"/>
              <a:cs typeface="Times New Roman" panose="02020603050405020304" pitchFamily="18" charset="0"/>
            </a:endParaRPr>
          </a:p>
          <a:p>
            <a:pPr>
              <a:defRPr/>
            </a:pPr>
            <a:r>
              <a:rPr lang="en-US" sz="2400" dirty="0">
                <a:solidFill>
                  <a:prstClr val="black"/>
                </a:solidFill>
                <a:latin typeface="Calibri" panose="020F0502020204030204"/>
                <a:cs typeface="Times New Roman" panose="02020603050405020304" pitchFamily="18" charset="0"/>
              </a:rPr>
              <a:t> Note that in both examples, %s is used to indicate that a string will be passed as an argument to a function, in this case the printf() function. The \n is what is called an “escape sequence” and indicates a new line.</a:t>
            </a:r>
          </a:p>
        </p:txBody>
      </p:sp>
      <p:pic>
        <p:nvPicPr>
          <p:cNvPr id="6" name="Picture 5" descr="A picture containing text, screenshot, font, design&#10;&#10;Description automatically generated">
            <a:extLst>
              <a:ext uri="{FF2B5EF4-FFF2-40B4-BE49-F238E27FC236}">
                <a16:creationId xmlns:a16="http://schemas.microsoft.com/office/drawing/2014/main" id="{5205B78E-CC51-3DA4-C77C-1C74DE0A1F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739" y="3135599"/>
            <a:ext cx="3162463" cy="1314518"/>
          </a:xfrm>
          <a:prstGeom prst="rect">
            <a:avLst/>
          </a:prstGeom>
        </p:spPr>
      </p:pic>
    </p:spTree>
    <p:extLst>
      <p:ext uri="{BB962C8B-B14F-4D97-AF65-F5344CB8AC3E}">
        <p14:creationId xmlns:p14="http://schemas.microsoft.com/office/powerpoint/2010/main" val="488020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A83F-7412-494A-8A41-EB66B6AB474C}"/>
              </a:ext>
            </a:extLst>
          </p:cNvPr>
          <p:cNvSpPr>
            <a:spLocks noGrp="1"/>
          </p:cNvSpPr>
          <p:nvPr>
            <p:ph type="title"/>
          </p:nvPr>
        </p:nvSpPr>
        <p:spPr>
          <a:xfrm>
            <a:off x="838200" y="1189379"/>
            <a:ext cx="10515600" cy="545476"/>
          </a:xfrm>
        </p:spPr>
        <p:txBody>
          <a:bodyPr/>
          <a:lstStyle/>
          <a:p>
            <a:pPr algn="l"/>
            <a:r>
              <a:rPr lang="en-CA" sz="3600" b="1" i="0" dirty="0">
                <a:solidFill>
                  <a:srgbClr val="1B1B1B"/>
                </a:solidFill>
                <a:effectLst/>
                <a:latin typeface="BankGothic Lt BT" panose="020B0607020203060204"/>
              </a:rPr>
              <a:t>Variables /  Data Types</a:t>
            </a:r>
          </a:p>
        </p:txBody>
      </p:sp>
      <p:sp>
        <p:nvSpPr>
          <p:cNvPr id="3" name="Content Placeholder 2">
            <a:extLst>
              <a:ext uri="{FF2B5EF4-FFF2-40B4-BE49-F238E27FC236}">
                <a16:creationId xmlns:a16="http://schemas.microsoft.com/office/drawing/2014/main" id="{BA3F07D2-830B-4B78-8F2F-085743F35603}"/>
              </a:ext>
            </a:extLst>
          </p:cNvPr>
          <p:cNvSpPr>
            <a:spLocks noGrp="1"/>
          </p:cNvSpPr>
          <p:nvPr>
            <p:ph idx="1"/>
          </p:nvPr>
        </p:nvSpPr>
        <p:spPr>
          <a:xfrm>
            <a:off x="838200" y="1687413"/>
            <a:ext cx="10515600" cy="4351338"/>
          </a:xfrm>
        </p:spPr>
        <p:txBody>
          <a:bodyPr>
            <a:normAutofit/>
          </a:bodyPr>
          <a:lstStyle/>
          <a:p>
            <a:pPr>
              <a:defRPr/>
            </a:pPr>
            <a:r>
              <a:rPr lang="en-US" sz="2400" dirty="0">
                <a:solidFill>
                  <a:prstClr val="black"/>
                </a:solidFill>
                <a:latin typeface="Calibri" panose="020F0502020204030204"/>
                <a:cs typeface="Times New Roman" panose="02020603050405020304" pitchFamily="18" charset="0"/>
              </a:rPr>
              <a:t>In C, when printing to the console using printf() you must use a ‘conversion specifier’ that tells the function how to interpret the data and how to format it when printing. The conversion specifiers are as follows:</a:t>
            </a:r>
          </a:p>
          <a:p>
            <a:pPr lvl="1">
              <a:defRPr/>
            </a:pPr>
            <a:r>
              <a:rPr lang="en-US" dirty="0">
                <a:solidFill>
                  <a:prstClr val="black"/>
                </a:solidFill>
                <a:latin typeface="Calibri" panose="020F0502020204030204"/>
                <a:cs typeface="Times New Roman" panose="02020603050405020304" pitchFamily="18" charset="0"/>
              </a:rPr>
              <a:t>%d : This is used to indicate an integer data type.</a:t>
            </a:r>
          </a:p>
          <a:p>
            <a:pPr lvl="1">
              <a:defRPr/>
            </a:pPr>
            <a:r>
              <a:rPr lang="en-US" dirty="0">
                <a:solidFill>
                  <a:prstClr val="black"/>
                </a:solidFill>
                <a:latin typeface="Calibri" panose="020F0502020204030204"/>
                <a:cs typeface="Times New Roman" panose="02020603050405020304" pitchFamily="18" charset="0"/>
              </a:rPr>
              <a:t>%f : This is used to indicate either a float or double data type.</a:t>
            </a:r>
          </a:p>
          <a:p>
            <a:pPr lvl="1">
              <a:defRPr/>
            </a:pPr>
            <a:r>
              <a:rPr lang="en-US" dirty="0">
                <a:solidFill>
                  <a:prstClr val="black"/>
                </a:solidFill>
                <a:latin typeface="Calibri" panose="020F0502020204030204"/>
                <a:cs typeface="Times New Roman" panose="02020603050405020304" pitchFamily="18" charset="0"/>
              </a:rPr>
              <a:t>%c : This is used to indicate a character data type.</a:t>
            </a:r>
          </a:p>
          <a:p>
            <a:pPr lvl="1">
              <a:defRPr/>
            </a:pPr>
            <a:r>
              <a:rPr lang="en-US" dirty="0">
                <a:solidFill>
                  <a:prstClr val="black"/>
                </a:solidFill>
                <a:latin typeface="Calibri" panose="020F0502020204030204"/>
                <a:cs typeface="Times New Roman" panose="02020603050405020304" pitchFamily="18" charset="0"/>
              </a:rPr>
              <a:t>%s : This is used to indicate a string data type.</a:t>
            </a:r>
          </a:p>
          <a:p>
            <a:pPr lvl="1">
              <a:defRPr/>
            </a:pPr>
            <a:endParaRPr lang="en-US" dirty="0">
              <a:solidFill>
                <a:prstClr val="black"/>
              </a:solidFill>
              <a:latin typeface="Calibri" panose="020F0502020204030204"/>
              <a:cs typeface="Times New Roman" panose="02020603050405020304" pitchFamily="18" charset="0"/>
            </a:endParaRPr>
          </a:p>
        </p:txBody>
      </p:sp>
    </p:spTree>
    <p:extLst>
      <p:ext uri="{BB962C8B-B14F-4D97-AF65-F5344CB8AC3E}">
        <p14:creationId xmlns:p14="http://schemas.microsoft.com/office/powerpoint/2010/main" val="1896242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A83F-7412-494A-8A41-EB66B6AB474C}"/>
              </a:ext>
            </a:extLst>
          </p:cNvPr>
          <p:cNvSpPr>
            <a:spLocks noGrp="1"/>
          </p:cNvSpPr>
          <p:nvPr>
            <p:ph type="title"/>
          </p:nvPr>
        </p:nvSpPr>
        <p:spPr/>
        <p:txBody>
          <a:bodyPr/>
          <a:lstStyle/>
          <a:p>
            <a:pPr algn="l"/>
            <a:r>
              <a:rPr lang="en-CA" b="1" i="0" dirty="0">
                <a:solidFill>
                  <a:srgbClr val="1B1B1B"/>
                </a:solidFill>
                <a:effectLst/>
                <a:latin typeface="BankGothic Lt BT" panose="020B0607020203060204"/>
              </a:rPr>
              <a:t>Operators – Arithmetic</a:t>
            </a:r>
          </a:p>
        </p:txBody>
      </p:sp>
      <p:sp>
        <p:nvSpPr>
          <p:cNvPr id="3" name="Content Placeholder 2">
            <a:extLst>
              <a:ext uri="{FF2B5EF4-FFF2-40B4-BE49-F238E27FC236}">
                <a16:creationId xmlns:a16="http://schemas.microsoft.com/office/drawing/2014/main" id="{BA3F07D2-830B-4B78-8F2F-085743F35603}"/>
              </a:ext>
            </a:extLst>
          </p:cNvPr>
          <p:cNvSpPr>
            <a:spLocks noGrp="1"/>
          </p:cNvSpPr>
          <p:nvPr>
            <p:ph idx="1"/>
          </p:nvPr>
        </p:nvSpPr>
        <p:spPr/>
        <p:txBody>
          <a:bodyPr>
            <a:normAutofit/>
          </a:body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latin typeface="+mn-lt"/>
                <a:cs typeface="Times New Roman" panose="02020603050405020304" pitchFamily="18" charset="0"/>
              </a:rPr>
              <a:t>In C, the basic arithmetic operators are as follows:</a:t>
            </a:r>
          </a:p>
          <a:p>
            <a:pPr lvl="1">
              <a:spcBef>
                <a:spcPts val="1000"/>
              </a:spcBef>
              <a:defRPr/>
            </a:pPr>
            <a:r>
              <a:rPr lang="en-US" dirty="0">
                <a:latin typeface="+mn-lt"/>
                <a:cs typeface="Times New Roman" panose="02020603050405020304" pitchFamily="18" charset="0"/>
              </a:rPr>
              <a:t>+  Addition: This adds two values together.</a:t>
            </a:r>
          </a:p>
          <a:p>
            <a:pPr lvl="1">
              <a:spcBef>
                <a:spcPts val="1000"/>
              </a:spcBef>
              <a:defRPr/>
            </a:pPr>
            <a:r>
              <a:rPr lang="en-US" dirty="0">
                <a:latin typeface="+mn-lt"/>
                <a:cs typeface="Times New Roman" panose="02020603050405020304" pitchFamily="18" charset="0"/>
              </a:rPr>
              <a:t>-  Subtraction: This subtracts a value from another value.</a:t>
            </a:r>
          </a:p>
          <a:p>
            <a:pPr lvl="1">
              <a:spcBef>
                <a:spcPts val="1000"/>
              </a:spcBef>
              <a:defRPr/>
            </a:pPr>
            <a:r>
              <a:rPr lang="en-US" dirty="0">
                <a:latin typeface="+mn-lt"/>
                <a:cs typeface="Times New Roman" panose="02020603050405020304" pitchFamily="18" charset="0"/>
              </a:rPr>
              <a:t>*  Multiplication: This multiples two values together.</a:t>
            </a:r>
          </a:p>
          <a:p>
            <a:pPr lvl="1">
              <a:spcBef>
                <a:spcPts val="1000"/>
              </a:spcBef>
              <a:defRPr/>
            </a:pPr>
            <a:r>
              <a:rPr lang="en-US" dirty="0">
                <a:latin typeface="+mn-lt"/>
                <a:cs typeface="Times New Roman" panose="02020603050405020304" pitchFamily="18" charset="0"/>
              </a:rPr>
              <a:t>/  Division: This divides one value by another value.</a:t>
            </a:r>
          </a:p>
          <a:p>
            <a:pPr lvl="1">
              <a:spcBef>
                <a:spcPts val="1000"/>
              </a:spcBef>
              <a:defRPr/>
            </a:pPr>
            <a:r>
              <a:rPr lang="en-US" dirty="0">
                <a:latin typeface="+mn-lt"/>
                <a:cs typeface="Times New Roman" panose="02020603050405020304" pitchFamily="18" charset="0"/>
              </a:rPr>
              <a:t>% Modulo: Computes the remainder (if any) when one value is divided by another.</a:t>
            </a:r>
          </a:p>
        </p:txBody>
      </p:sp>
    </p:spTree>
    <p:extLst>
      <p:ext uri="{BB962C8B-B14F-4D97-AF65-F5344CB8AC3E}">
        <p14:creationId xmlns:p14="http://schemas.microsoft.com/office/powerpoint/2010/main" val="1163392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A83F-7412-494A-8A41-EB66B6AB474C}"/>
              </a:ext>
            </a:extLst>
          </p:cNvPr>
          <p:cNvSpPr>
            <a:spLocks noGrp="1"/>
          </p:cNvSpPr>
          <p:nvPr>
            <p:ph type="title"/>
          </p:nvPr>
        </p:nvSpPr>
        <p:spPr/>
        <p:txBody>
          <a:bodyPr/>
          <a:lstStyle/>
          <a:p>
            <a:pPr algn="l"/>
            <a:r>
              <a:rPr lang="en-CA" b="1" i="0" dirty="0">
                <a:solidFill>
                  <a:srgbClr val="1B1B1B"/>
                </a:solidFill>
                <a:effectLst/>
                <a:latin typeface="BankGothic Lt BT" panose="020B0607020203060204"/>
              </a:rPr>
              <a:t>Operators – Logical</a:t>
            </a:r>
          </a:p>
        </p:txBody>
      </p:sp>
      <p:sp>
        <p:nvSpPr>
          <p:cNvPr id="3" name="Content Placeholder 2">
            <a:extLst>
              <a:ext uri="{FF2B5EF4-FFF2-40B4-BE49-F238E27FC236}">
                <a16:creationId xmlns:a16="http://schemas.microsoft.com/office/drawing/2014/main" id="{BA3F07D2-830B-4B78-8F2F-085743F35603}"/>
              </a:ext>
            </a:extLst>
          </p:cNvPr>
          <p:cNvSpPr>
            <a:spLocks noGrp="1"/>
          </p:cNvSpPr>
          <p:nvPr>
            <p:ph idx="1"/>
          </p:nvPr>
        </p:nvSpPr>
        <p:spPr/>
        <p:txBody>
          <a:bodyPr>
            <a:normAutofit/>
          </a:body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000" dirty="0">
                <a:latin typeface="+mn-lt"/>
                <a:cs typeface="Times New Roman" panose="02020603050405020304" pitchFamily="18" charset="0"/>
              </a:rPr>
              <a:t>In C, the basic logical operators are as follows:</a:t>
            </a:r>
          </a:p>
          <a:p>
            <a:pPr lvl="1">
              <a:spcBef>
                <a:spcPts val="1000"/>
              </a:spcBef>
              <a:defRPr/>
            </a:pPr>
            <a:r>
              <a:rPr lang="en-US" sz="2000" dirty="0">
                <a:latin typeface="+mn-lt"/>
                <a:cs typeface="Times New Roman" panose="02020603050405020304" pitchFamily="18" charset="0"/>
              </a:rPr>
              <a:t>= : This is the assignment operator and “assigns” a value to a variable.</a:t>
            </a:r>
          </a:p>
          <a:p>
            <a:pPr lvl="1">
              <a:spcBef>
                <a:spcPts val="1000"/>
              </a:spcBef>
              <a:defRPr/>
            </a:pPr>
            <a:r>
              <a:rPr lang="en-US" sz="2000" dirty="0">
                <a:latin typeface="+mn-lt"/>
                <a:cs typeface="Times New Roman" panose="02020603050405020304" pitchFamily="18" charset="0"/>
              </a:rPr>
              <a:t>== : This is the equality operator, and indicates a variable is equal to a specified value.</a:t>
            </a:r>
          </a:p>
          <a:p>
            <a:pPr lvl="1">
              <a:spcBef>
                <a:spcPts val="1000"/>
              </a:spcBef>
              <a:defRPr/>
            </a:pPr>
            <a:r>
              <a:rPr lang="en-US" sz="2000" dirty="0">
                <a:latin typeface="+mn-lt"/>
                <a:cs typeface="Times New Roman" panose="02020603050405020304" pitchFamily="18" charset="0"/>
              </a:rPr>
              <a:t>!= : This is the inequality operator, and indicates a variable is not equal to a value.</a:t>
            </a:r>
          </a:p>
          <a:p>
            <a:pPr lvl="1">
              <a:spcBef>
                <a:spcPts val="1000"/>
              </a:spcBef>
              <a:defRPr/>
            </a:pPr>
            <a:r>
              <a:rPr lang="en-US" sz="2000" dirty="0">
                <a:latin typeface="+mn-lt"/>
                <a:cs typeface="Times New Roman" panose="02020603050405020304" pitchFamily="18" charset="0"/>
              </a:rPr>
              <a:t>&gt; : Greater than. This indicates the value on the right is greater than the value on the left</a:t>
            </a:r>
          </a:p>
          <a:p>
            <a:pPr lvl="1">
              <a:spcBef>
                <a:spcPts val="1000"/>
              </a:spcBef>
              <a:defRPr/>
            </a:pPr>
            <a:r>
              <a:rPr lang="en-US" sz="2000" dirty="0">
                <a:latin typeface="+mn-lt"/>
                <a:cs typeface="Times New Roman" panose="02020603050405020304" pitchFamily="18" charset="0"/>
              </a:rPr>
              <a:t>&lt; : Less than. Indicates the value on the left is greater than the value on the right.</a:t>
            </a:r>
          </a:p>
          <a:p>
            <a:pPr lvl="1">
              <a:spcBef>
                <a:spcPts val="1000"/>
              </a:spcBef>
              <a:defRPr/>
            </a:pPr>
            <a:r>
              <a:rPr lang="en-US" sz="2000" dirty="0">
                <a:latin typeface="+mn-lt"/>
                <a:cs typeface="Times New Roman" panose="02020603050405020304" pitchFamily="18" charset="0"/>
              </a:rPr>
              <a:t>&gt;= : Greater than or equal. Indicates the value on the right is equal to or greater than the value on the left.</a:t>
            </a:r>
          </a:p>
          <a:p>
            <a:pPr lvl="1">
              <a:spcBef>
                <a:spcPts val="1000"/>
              </a:spcBef>
              <a:defRPr/>
            </a:pPr>
            <a:r>
              <a:rPr lang="en-US" sz="2000" dirty="0">
                <a:latin typeface="+mn-lt"/>
                <a:cs typeface="Times New Roman" panose="02020603050405020304" pitchFamily="18" charset="0"/>
              </a:rPr>
              <a:t>&lt;= : Less than or equal. Indicates the value on the left is equal to or less than the value on the right.</a:t>
            </a:r>
          </a:p>
        </p:txBody>
      </p:sp>
    </p:spTree>
    <p:extLst>
      <p:ext uri="{BB962C8B-B14F-4D97-AF65-F5344CB8AC3E}">
        <p14:creationId xmlns:p14="http://schemas.microsoft.com/office/powerpoint/2010/main" val="893780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A83F-7412-494A-8A41-EB66B6AB474C}"/>
              </a:ext>
            </a:extLst>
          </p:cNvPr>
          <p:cNvSpPr>
            <a:spLocks noGrp="1"/>
          </p:cNvSpPr>
          <p:nvPr>
            <p:ph type="title"/>
          </p:nvPr>
        </p:nvSpPr>
        <p:spPr/>
        <p:txBody>
          <a:bodyPr/>
          <a:lstStyle/>
          <a:p>
            <a:pPr algn="l"/>
            <a:r>
              <a:rPr lang="en-CA" b="1" i="0" dirty="0">
                <a:solidFill>
                  <a:srgbClr val="1B1B1B"/>
                </a:solidFill>
                <a:effectLst/>
                <a:latin typeface="BankGothic Lt BT" panose="020B0607020203060204"/>
              </a:rPr>
              <a:t>Operators – Logical</a:t>
            </a:r>
          </a:p>
        </p:txBody>
      </p:sp>
      <p:sp>
        <p:nvSpPr>
          <p:cNvPr id="3" name="Content Placeholder 2">
            <a:extLst>
              <a:ext uri="{FF2B5EF4-FFF2-40B4-BE49-F238E27FC236}">
                <a16:creationId xmlns:a16="http://schemas.microsoft.com/office/drawing/2014/main" id="{BA3F07D2-830B-4B78-8F2F-085743F35603}"/>
              </a:ext>
            </a:extLst>
          </p:cNvPr>
          <p:cNvSpPr>
            <a:spLocks noGrp="1"/>
          </p:cNvSpPr>
          <p:nvPr>
            <p:ph idx="1"/>
          </p:nvPr>
        </p:nvSpPr>
        <p:spPr/>
        <p:txBody>
          <a:bodyPr>
            <a:normAutofit/>
          </a:bodyPr>
          <a:lstStyle/>
          <a:p>
            <a:pPr lvl="1">
              <a:spcBef>
                <a:spcPts val="1000"/>
              </a:spcBef>
              <a:defRPr/>
            </a:pPr>
            <a:r>
              <a:rPr lang="en-US" dirty="0">
                <a:latin typeface="+mn-lt"/>
                <a:cs typeface="Times New Roman" panose="02020603050405020304" pitchFamily="18" charset="0"/>
              </a:rPr>
              <a:t>&amp;&amp; : This is the AND logical operator, which returns a true value only if both operands are true.</a:t>
            </a:r>
          </a:p>
          <a:p>
            <a:pPr lvl="1">
              <a:spcBef>
                <a:spcPts val="1000"/>
              </a:spcBef>
              <a:defRPr/>
            </a:pPr>
            <a:r>
              <a:rPr lang="en-US" dirty="0">
                <a:latin typeface="+mn-lt"/>
                <a:cs typeface="Times New Roman" panose="02020603050405020304" pitchFamily="18" charset="0"/>
              </a:rPr>
              <a:t>|| : This is the OR operator, which returns true if at least one condition is true.</a:t>
            </a:r>
          </a:p>
          <a:p>
            <a:pPr lvl="1">
              <a:spcBef>
                <a:spcPts val="1000"/>
              </a:spcBef>
              <a:defRPr/>
            </a:pPr>
            <a:r>
              <a:rPr lang="en-US" dirty="0">
                <a:latin typeface="+mn-lt"/>
                <a:cs typeface="Times New Roman" panose="02020603050405020304" pitchFamily="18" charset="0"/>
              </a:rPr>
              <a:t>! : This is the NOT operator, which is basically a reverse UNO card. If a condition is true, it will return false, and if a condition is false, it will return true.</a:t>
            </a:r>
          </a:p>
          <a:p>
            <a:pPr marL="457189" lvl="1" indent="0">
              <a:spcBef>
                <a:spcPts val="1000"/>
              </a:spcBef>
              <a:buNone/>
              <a:defRPr/>
            </a:pPr>
            <a:r>
              <a:rPr lang="en-US" dirty="0">
                <a:latin typeface="+mn-lt"/>
                <a:cs typeface="Times New Roman" panose="02020603050405020304" pitchFamily="18" charset="0"/>
              </a:rPr>
              <a:t> </a:t>
            </a:r>
          </a:p>
        </p:txBody>
      </p:sp>
    </p:spTree>
    <p:extLst>
      <p:ext uri="{BB962C8B-B14F-4D97-AF65-F5344CB8AC3E}">
        <p14:creationId xmlns:p14="http://schemas.microsoft.com/office/powerpoint/2010/main" val="3743739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9381A-14F5-415A-98C9-ED19F1EAD10F}"/>
              </a:ext>
            </a:extLst>
          </p:cNvPr>
          <p:cNvSpPr>
            <a:spLocks noGrp="1"/>
          </p:cNvSpPr>
          <p:nvPr>
            <p:ph type="title"/>
          </p:nvPr>
        </p:nvSpPr>
        <p:spPr/>
        <p:txBody>
          <a:bodyPr/>
          <a:lstStyle/>
          <a:p>
            <a:r>
              <a:rPr lang="en-CA" dirty="0"/>
              <a:t>C origins</a:t>
            </a:r>
          </a:p>
        </p:txBody>
      </p:sp>
      <p:sp>
        <p:nvSpPr>
          <p:cNvPr id="3" name="Content Placeholder 2">
            <a:extLst>
              <a:ext uri="{FF2B5EF4-FFF2-40B4-BE49-F238E27FC236}">
                <a16:creationId xmlns:a16="http://schemas.microsoft.com/office/drawing/2014/main" id="{DBD74BF1-32ED-47EA-AA12-C20AD3159B95}"/>
              </a:ext>
            </a:extLst>
          </p:cNvPr>
          <p:cNvSpPr>
            <a:spLocks noGrp="1"/>
          </p:cNvSpPr>
          <p:nvPr>
            <p:ph idx="1"/>
          </p:nvPr>
        </p:nvSpPr>
        <p:spPr/>
        <p:txBody>
          <a:bodyPr>
            <a:normAutofit/>
          </a:bodyPr>
          <a:lstStyle/>
          <a:p>
            <a:r>
              <a:rPr lang="en-US" sz="2000" dirty="0">
                <a:latin typeface="+mn-lt"/>
              </a:rPr>
              <a:t>C is a general-purpose programming language that was originally developed by Dennis Ritchie at Bell Labs in the early 1970s. It was designed to be a low-level language that could be used to write operating systems, compilers, and other system software. C is known for its speed, efficiency, and low-level memory manipulation capabilities, as well as its simple syntax and ease of portability across different hardware platforms.</a:t>
            </a:r>
          </a:p>
          <a:p>
            <a:r>
              <a:rPr lang="en-US" sz="2000" dirty="0">
                <a:latin typeface="+mn-lt"/>
              </a:rPr>
              <a:t>Over time, C became increasingly popular and was widely adopted as a general-purpose programming language for a variety of applications, including system programming, game development, scientific computing, and web development, among others.</a:t>
            </a:r>
          </a:p>
          <a:p>
            <a:r>
              <a:rPr lang="en-US" sz="2000" dirty="0">
                <a:latin typeface="+mn-lt"/>
              </a:rPr>
              <a:t>C has influenced many other programming languages, including C++, C#, Java, Python, and many others. Today, C remains an important programming language, particularly in systems programming and embedded systems development, where its efficiency and low-level control are highly valued.</a:t>
            </a:r>
          </a:p>
        </p:txBody>
      </p:sp>
    </p:spTree>
    <p:extLst>
      <p:ext uri="{BB962C8B-B14F-4D97-AF65-F5344CB8AC3E}">
        <p14:creationId xmlns:p14="http://schemas.microsoft.com/office/powerpoint/2010/main" val="1370444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A83F-7412-494A-8A41-EB66B6AB474C}"/>
              </a:ext>
            </a:extLst>
          </p:cNvPr>
          <p:cNvSpPr>
            <a:spLocks noGrp="1"/>
          </p:cNvSpPr>
          <p:nvPr>
            <p:ph type="title"/>
          </p:nvPr>
        </p:nvSpPr>
        <p:spPr/>
        <p:txBody>
          <a:bodyPr/>
          <a:lstStyle/>
          <a:p>
            <a:pPr algn="l"/>
            <a:r>
              <a:rPr lang="en-CA" b="1" i="0" dirty="0">
                <a:solidFill>
                  <a:srgbClr val="1B1B1B"/>
                </a:solidFill>
                <a:effectLst/>
                <a:latin typeface="BankGothic Lt BT" panose="020B0607020203060204"/>
              </a:rPr>
              <a:t>Operators – Shorthand</a:t>
            </a:r>
          </a:p>
        </p:txBody>
      </p:sp>
      <p:sp>
        <p:nvSpPr>
          <p:cNvPr id="3" name="Content Placeholder 2">
            <a:extLst>
              <a:ext uri="{FF2B5EF4-FFF2-40B4-BE49-F238E27FC236}">
                <a16:creationId xmlns:a16="http://schemas.microsoft.com/office/drawing/2014/main" id="{BA3F07D2-830B-4B78-8F2F-085743F35603}"/>
              </a:ext>
            </a:extLst>
          </p:cNvPr>
          <p:cNvSpPr>
            <a:spLocks noGrp="1"/>
          </p:cNvSpPr>
          <p:nvPr>
            <p:ph idx="1"/>
          </p:nvPr>
        </p:nvSpPr>
        <p:spPr/>
        <p:txBody>
          <a:bodyPr>
            <a:normAutofit/>
          </a:body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800" dirty="0">
                <a:latin typeface="+mn-lt"/>
                <a:cs typeface="Times New Roman" panose="02020603050405020304" pitchFamily="18" charset="0"/>
              </a:rPr>
              <a:t>In C, there are also several shorthand operators, which can be used to simplify code and make it easier to read and understand.</a:t>
            </a:r>
            <a:endParaRPr lang="en-US" sz="2000" dirty="0">
              <a:latin typeface="+mn-lt"/>
              <a:cs typeface="Times New Roman" panose="02020603050405020304" pitchFamily="18" charset="0"/>
            </a:endParaRPr>
          </a:p>
        </p:txBody>
      </p:sp>
      <p:pic>
        <p:nvPicPr>
          <p:cNvPr id="5" name="Picture 4" descr="A screenshot of a computer&#10;&#10;Description automatically generated with medium confidence">
            <a:extLst>
              <a:ext uri="{FF2B5EF4-FFF2-40B4-BE49-F238E27FC236}">
                <a16:creationId xmlns:a16="http://schemas.microsoft.com/office/drawing/2014/main" id="{BFE56C1A-D160-9B01-271E-BA8AF9BF4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693" y="2886428"/>
            <a:ext cx="3276768" cy="1485976"/>
          </a:xfrm>
          <a:prstGeom prst="rect">
            <a:avLst/>
          </a:prstGeom>
        </p:spPr>
      </p:pic>
    </p:spTree>
    <p:extLst>
      <p:ext uri="{BB962C8B-B14F-4D97-AF65-F5344CB8AC3E}">
        <p14:creationId xmlns:p14="http://schemas.microsoft.com/office/powerpoint/2010/main" val="885897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A83F-7412-494A-8A41-EB66B6AB474C}"/>
              </a:ext>
            </a:extLst>
          </p:cNvPr>
          <p:cNvSpPr>
            <a:spLocks noGrp="1"/>
          </p:cNvSpPr>
          <p:nvPr>
            <p:ph type="title"/>
          </p:nvPr>
        </p:nvSpPr>
        <p:spPr/>
        <p:txBody>
          <a:bodyPr/>
          <a:lstStyle/>
          <a:p>
            <a:pPr algn="l"/>
            <a:r>
              <a:rPr lang="en-CA" b="1" i="0" dirty="0">
                <a:solidFill>
                  <a:srgbClr val="1B1B1B"/>
                </a:solidFill>
                <a:effectLst/>
                <a:latin typeface="BankGothic Lt BT" panose="020B0607020203060204"/>
              </a:rPr>
              <a:t>Conditionals - if statements</a:t>
            </a:r>
          </a:p>
        </p:txBody>
      </p:sp>
      <p:sp>
        <p:nvSpPr>
          <p:cNvPr id="3" name="Content Placeholder 2">
            <a:extLst>
              <a:ext uri="{FF2B5EF4-FFF2-40B4-BE49-F238E27FC236}">
                <a16:creationId xmlns:a16="http://schemas.microsoft.com/office/drawing/2014/main" id="{BA3F07D2-830B-4B78-8F2F-085743F35603}"/>
              </a:ext>
            </a:extLst>
          </p:cNvPr>
          <p:cNvSpPr>
            <a:spLocks noGrp="1"/>
          </p:cNvSpPr>
          <p:nvPr>
            <p:ph idx="1"/>
          </p:nvPr>
        </p:nvSpPr>
        <p:spPr/>
        <p:txBody>
          <a:bodyPr>
            <a:normAutofit/>
          </a:bodyPr>
          <a:lstStyle/>
          <a:p>
            <a:r>
              <a:rPr lang="en-US" sz="2400" dirty="0">
                <a:latin typeface="+mn-lt"/>
                <a:cs typeface="Times New Roman" panose="02020603050405020304" pitchFamily="18" charset="0"/>
              </a:rPr>
              <a:t>Conditional statements are used to control the flow of a program. In C, the two main conditional statements are ‘if’ statements, and ‘switch’ statements. </a:t>
            </a:r>
          </a:p>
          <a:p>
            <a:r>
              <a:rPr lang="en-US" sz="2400" dirty="0">
                <a:latin typeface="+mn-lt"/>
                <a:cs typeface="Times New Roman" panose="02020603050405020304" pitchFamily="18" charset="0"/>
              </a:rPr>
              <a:t>‘if’ statements allow you to execute a certain block of code if a certain condition is true. If the condition is false, the code will not run.</a:t>
            </a:r>
          </a:p>
        </p:txBody>
      </p:sp>
      <p:pic>
        <p:nvPicPr>
          <p:cNvPr id="21" name="Picture 20" descr="A screen shot of a computer program&#10;&#10;Description automatically generated with low confidence">
            <a:extLst>
              <a:ext uri="{FF2B5EF4-FFF2-40B4-BE49-F238E27FC236}">
                <a16:creationId xmlns:a16="http://schemas.microsoft.com/office/drawing/2014/main" id="{B66D149A-5943-4C82-D166-FE4235AE3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863" y="3868269"/>
            <a:ext cx="3493871" cy="1506448"/>
          </a:xfrm>
          <a:prstGeom prst="rect">
            <a:avLst/>
          </a:prstGeom>
        </p:spPr>
      </p:pic>
    </p:spTree>
    <p:extLst>
      <p:ext uri="{BB962C8B-B14F-4D97-AF65-F5344CB8AC3E}">
        <p14:creationId xmlns:p14="http://schemas.microsoft.com/office/powerpoint/2010/main" val="4090335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A83F-7412-494A-8A41-EB66B6AB474C}"/>
              </a:ext>
            </a:extLst>
          </p:cNvPr>
          <p:cNvSpPr>
            <a:spLocks noGrp="1"/>
          </p:cNvSpPr>
          <p:nvPr>
            <p:ph type="title"/>
          </p:nvPr>
        </p:nvSpPr>
        <p:spPr/>
        <p:txBody>
          <a:bodyPr/>
          <a:lstStyle/>
          <a:p>
            <a:pPr algn="l"/>
            <a:r>
              <a:rPr lang="en-CA" b="1" i="0" dirty="0">
                <a:solidFill>
                  <a:srgbClr val="1B1B1B"/>
                </a:solidFill>
                <a:effectLst/>
                <a:latin typeface="BankGothic Lt BT" panose="020B0607020203060204"/>
              </a:rPr>
              <a:t>Conditionals - if statements</a:t>
            </a:r>
          </a:p>
        </p:txBody>
      </p:sp>
      <p:sp>
        <p:nvSpPr>
          <p:cNvPr id="3" name="Content Placeholder 2">
            <a:extLst>
              <a:ext uri="{FF2B5EF4-FFF2-40B4-BE49-F238E27FC236}">
                <a16:creationId xmlns:a16="http://schemas.microsoft.com/office/drawing/2014/main" id="{BA3F07D2-830B-4B78-8F2F-085743F35603}"/>
              </a:ext>
            </a:extLst>
          </p:cNvPr>
          <p:cNvSpPr>
            <a:spLocks noGrp="1"/>
          </p:cNvSpPr>
          <p:nvPr>
            <p:ph idx="1"/>
          </p:nvPr>
        </p:nvSpPr>
        <p:spPr/>
        <p:txBody>
          <a:bodyPr>
            <a:normAutofit/>
          </a:bodyPr>
          <a:lstStyle/>
          <a:p>
            <a:r>
              <a:rPr lang="en-US" sz="2400" dirty="0">
                <a:latin typeface="+mn-lt"/>
                <a:cs typeface="Times New Roman" panose="02020603050405020304" pitchFamily="18" charset="0"/>
              </a:rPr>
              <a:t>‘if’ statements can be expanded by adding ‘else if’ and ‘else’ statements. </a:t>
            </a:r>
          </a:p>
          <a:p>
            <a:r>
              <a:rPr lang="en-US" sz="2400" dirty="0">
                <a:latin typeface="+mn-lt"/>
                <a:cs typeface="Times New Roman" panose="02020603050405020304" pitchFamily="18" charset="0"/>
              </a:rPr>
              <a:t>‘else if’ statements provide an alternative “choice” of code for the program to run if the initial condition is not true. You can have multiple else if statements.</a:t>
            </a:r>
          </a:p>
          <a:p>
            <a:r>
              <a:rPr lang="en-US" sz="2400" dirty="0">
                <a:latin typeface="+mn-lt"/>
                <a:cs typeface="Times New Roman" panose="02020603050405020304" pitchFamily="18" charset="0"/>
              </a:rPr>
              <a:t>An ‘else’ statement functions as a final decision and will be executed if none of the other ‘if’ and ‘else if’ statements are true.</a:t>
            </a:r>
          </a:p>
        </p:txBody>
      </p:sp>
    </p:spTree>
    <p:extLst>
      <p:ext uri="{BB962C8B-B14F-4D97-AF65-F5344CB8AC3E}">
        <p14:creationId xmlns:p14="http://schemas.microsoft.com/office/powerpoint/2010/main" val="1971267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A83F-7412-494A-8A41-EB66B6AB474C}"/>
              </a:ext>
            </a:extLst>
          </p:cNvPr>
          <p:cNvSpPr>
            <a:spLocks noGrp="1"/>
          </p:cNvSpPr>
          <p:nvPr>
            <p:ph type="title"/>
          </p:nvPr>
        </p:nvSpPr>
        <p:spPr/>
        <p:txBody>
          <a:bodyPr/>
          <a:lstStyle/>
          <a:p>
            <a:pPr algn="l"/>
            <a:r>
              <a:rPr lang="en-CA" b="1" i="0">
                <a:solidFill>
                  <a:srgbClr val="1B1B1B"/>
                </a:solidFill>
                <a:effectLst/>
                <a:latin typeface="BankGothic Lt BT" panose="020B0607020203060204"/>
              </a:rPr>
              <a:t>Conditionals - if statements</a:t>
            </a:r>
            <a:endParaRPr lang="en-CA" b="1" i="0" dirty="0">
              <a:solidFill>
                <a:srgbClr val="1B1B1B"/>
              </a:solidFill>
              <a:effectLst/>
              <a:latin typeface="BankGothic Lt BT" panose="020B0607020203060204"/>
            </a:endParaRPr>
          </a:p>
        </p:txBody>
      </p:sp>
      <p:pic>
        <p:nvPicPr>
          <p:cNvPr id="4" name="Content Placeholder 3" descr="A screen shot of a computer program">
            <a:extLst>
              <a:ext uri="{FF2B5EF4-FFF2-40B4-BE49-F238E27FC236}">
                <a16:creationId xmlns:a16="http://schemas.microsoft.com/office/drawing/2014/main" id="{AB591512-018C-64EA-B6D0-2CA48A7A1E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5641" y="1963176"/>
            <a:ext cx="3162463" cy="3156112"/>
          </a:xfrm>
          <a:prstGeom prst="rect">
            <a:avLst/>
          </a:prstGeom>
        </p:spPr>
      </p:pic>
      <p:sp>
        <p:nvSpPr>
          <p:cNvPr id="6" name="TextBox 5">
            <a:extLst>
              <a:ext uri="{FF2B5EF4-FFF2-40B4-BE49-F238E27FC236}">
                <a16:creationId xmlns:a16="http://schemas.microsoft.com/office/drawing/2014/main" id="{1A9FFCFF-D063-AB70-1A8D-97B145C1D588}"/>
              </a:ext>
            </a:extLst>
          </p:cNvPr>
          <p:cNvSpPr txBox="1"/>
          <p:nvPr/>
        </p:nvSpPr>
        <p:spPr>
          <a:xfrm>
            <a:off x="4444457" y="1859340"/>
            <a:ext cx="6511902" cy="1569660"/>
          </a:xfrm>
          <a:prstGeom prst="rect">
            <a:avLst/>
          </a:prstGeom>
          <a:noFill/>
        </p:spPr>
        <p:txBody>
          <a:bodyPr wrap="square">
            <a:spAutoFit/>
          </a:bodyPr>
          <a:lstStyle/>
          <a:p>
            <a:pPr marL="285750" indent="-285750">
              <a:buFont typeface="Arial" panose="020B0604020202020204" pitchFamily="34" charset="0"/>
              <a:buChar char="•"/>
            </a:pPr>
            <a:r>
              <a:rPr lang="en-US" sz="2400" dirty="0"/>
              <a:t>In this example, we have an if statement, two else if statements, and a terminating else statement. The final output will be different depending on the number input for ‘age’.</a:t>
            </a:r>
            <a:endParaRPr lang="en-CA" sz="2400" dirty="0"/>
          </a:p>
        </p:txBody>
      </p:sp>
    </p:spTree>
    <p:extLst>
      <p:ext uri="{BB962C8B-B14F-4D97-AF65-F5344CB8AC3E}">
        <p14:creationId xmlns:p14="http://schemas.microsoft.com/office/powerpoint/2010/main" val="3788596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A83F-7412-494A-8A41-EB66B6AB474C}"/>
              </a:ext>
            </a:extLst>
          </p:cNvPr>
          <p:cNvSpPr>
            <a:spLocks noGrp="1"/>
          </p:cNvSpPr>
          <p:nvPr>
            <p:ph type="title"/>
          </p:nvPr>
        </p:nvSpPr>
        <p:spPr/>
        <p:txBody>
          <a:bodyPr/>
          <a:lstStyle/>
          <a:p>
            <a:pPr algn="l"/>
            <a:r>
              <a:rPr lang="en-CA" sz="4000" b="1" i="0" dirty="0">
                <a:solidFill>
                  <a:srgbClr val="1B1B1B"/>
                </a:solidFill>
                <a:effectLst/>
                <a:latin typeface="BankGothic Lt BT" panose="020B0607020203060204"/>
              </a:rPr>
              <a:t>Conditionals – switch statements</a:t>
            </a:r>
          </a:p>
        </p:txBody>
      </p:sp>
      <p:sp>
        <p:nvSpPr>
          <p:cNvPr id="3" name="Content Placeholder 2">
            <a:extLst>
              <a:ext uri="{FF2B5EF4-FFF2-40B4-BE49-F238E27FC236}">
                <a16:creationId xmlns:a16="http://schemas.microsoft.com/office/drawing/2014/main" id="{BA3F07D2-830B-4B78-8F2F-085743F35603}"/>
              </a:ext>
            </a:extLst>
          </p:cNvPr>
          <p:cNvSpPr>
            <a:spLocks noGrp="1"/>
          </p:cNvSpPr>
          <p:nvPr>
            <p:ph idx="1"/>
          </p:nvPr>
        </p:nvSpPr>
        <p:spPr/>
        <p:txBody>
          <a:bodyPr>
            <a:normAutofit/>
          </a:bodyPr>
          <a:lstStyle/>
          <a:p>
            <a:r>
              <a:rPr lang="en-US" sz="2400" dirty="0">
                <a:latin typeface="+mn-lt"/>
                <a:cs typeface="Times New Roman" panose="02020603050405020304" pitchFamily="18" charset="0"/>
              </a:rPr>
              <a:t>A ‘switch’ statement is a way to check a variable against a set of possible values, and to run different code depending on the value specified. It’s like a series of ‘if’ statements, but more concise.</a:t>
            </a:r>
          </a:p>
          <a:p>
            <a:r>
              <a:rPr lang="en-US" sz="2400" dirty="0">
                <a:latin typeface="+mn-lt"/>
                <a:cs typeface="Times New Roman" panose="02020603050405020304" pitchFamily="18" charset="0"/>
              </a:rPr>
              <a:t>You list the possible values in ‘case’ statements, and the code to run if the variable value matches the “case label” in that code block.</a:t>
            </a:r>
          </a:p>
          <a:p>
            <a:r>
              <a:rPr lang="en-US" sz="2400" dirty="0">
                <a:latin typeface="+mn-lt"/>
                <a:cs typeface="Times New Roman" panose="02020603050405020304" pitchFamily="18" charset="0"/>
              </a:rPr>
              <a:t>Cases are separated by a ‘break’ statement used to exit that case block and exit to the end of the ‘switch’ statement. Without a ‘break’ statement, the program execution would “fall through” to the next case until either a ‘break’ is found, a ‘default’ statement is found, or the ‘switch’ statement terminates.</a:t>
            </a:r>
          </a:p>
          <a:p>
            <a:r>
              <a:rPr lang="en-US" sz="2400" dirty="0">
                <a:latin typeface="+mn-lt"/>
                <a:cs typeface="Times New Roman" panose="02020603050405020304" pitchFamily="18" charset="0"/>
              </a:rPr>
              <a:t>You can use a ‘default’ block to specify what to do if none of the ‘case’ statements match, just like how an ‘else’ statement works.</a:t>
            </a:r>
          </a:p>
          <a:p>
            <a:endParaRPr lang="en-US" sz="2000" dirty="0">
              <a:latin typeface="+mn-lt"/>
              <a:cs typeface="Times New Roman" panose="02020603050405020304" pitchFamily="18" charset="0"/>
            </a:endParaRPr>
          </a:p>
          <a:p>
            <a:endParaRPr lang="en-US" sz="2000" dirty="0">
              <a:latin typeface="+mn-lt"/>
              <a:cs typeface="Times New Roman" panose="02020603050405020304" pitchFamily="18" charset="0"/>
            </a:endParaRPr>
          </a:p>
          <a:p>
            <a:pPr marL="0" indent="0">
              <a:buNone/>
            </a:pPr>
            <a:endParaRPr lang="en-US" sz="2400" dirty="0">
              <a:latin typeface="+mn-lt"/>
              <a:cs typeface="Times New Roman" panose="02020603050405020304" pitchFamily="18" charset="0"/>
            </a:endParaRPr>
          </a:p>
        </p:txBody>
      </p:sp>
    </p:spTree>
    <p:extLst>
      <p:ext uri="{BB962C8B-B14F-4D97-AF65-F5344CB8AC3E}">
        <p14:creationId xmlns:p14="http://schemas.microsoft.com/office/powerpoint/2010/main" val="2596366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A83F-7412-494A-8A41-EB66B6AB474C}"/>
              </a:ext>
            </a:extLst>
          </p:cNvPr>
          <p:cNvSpPr>
            <a:spLocks noGrp="1"/>
          </p:cNvSpPr>
          <p:nvPr>
            <p:ph type="title"/>
          </p:nvPr>
        </p:nvSpPr>
        <p:spPr/>
        <p:txBody>
          <a:bodyPr/>
          <a:lstStyle/>
          <a:p>
            <a:pPr algn="l"/>
            <a:r>
              <a:rPr lang="en-CA" sz="4000" b="1" i="0" dirty="0">
                <a:solidFill>
                  <a:srgbClr val="1B1B1B"/>
                </a:solidFill>
                <a:effectLst/>
                <a:latin typeface="BankGothic Lt BT" panose="020B0607020203060204"/>
              </a:rPr>
              <a:t>Conditionals – switch statements</a:t>
            </a:r>
          </a:p>
        </p:txBody>
      </p:sp>
      <p:sp>
        <p:nvSpPr>
          <p:cNvPr id="6" name="TextBox 5">
            <a:extLst>
              <a:ext uri="{FF2B5EF4-FFF2-40B4-BE49-F238E27FC236}">
                <a16:creationId xmlns:a16="http://schemas.microsoft.com/office/drawing/2014/main" id="{F6662A80-6DC2-6505-116C-E80FF0AFF73A}"/>
              </a:ext>
            </a:extLst>
          </p:cNvPr>
          <p:cNvSpPr txBox="1"/>
          <p:nvPr/>
        </p:nvSpPr>
        <p:spPr>
          <a:xfrm>
            <a:off x="4269865" y="1748991"/>
            <a:ext cx="7642302" cy="3600986"/>
          </a:xfrm>
          <a:prstGeom prst="rect">
            <a:avLst/>
          </a:prstGeom>
          <a:noFill/>
        </p:spPr>
        <p:txBody>
          <a:bodyPr wrap="square" rtlCol="0">
            <a:spAutoFit/>
          </a:bodyPr>
          <a:lstStyle/>
          <a:p>
            <a:pPr marL="285750" indent="-285750">
              <a:buFont typeface="Arial" panose="020B0604020202020204" pitchFamily="34" charset="0"/>
              <a:buChar char="•"/>
            </a:pPr>
            <a:r>
              <a:rPr lang="en-CA" sz="2400" dirty="0"/>
              <a:t>In this </a:t>
            </a:r>
            <a:r>
              <a:rPr lang="en-CA" sz="2400" b="1" dirty="0"/>
              <a:t>case</a:t>
            </a:r>
            <a:r>
              <a:rPr lang="en-CA" sz="2400" dirty="0"/>
              <a:t> (</a:t>
            </a:r>
            <a:r>
              <a:rPr lang="en-CA" sz="2400" dirty="0" err="1"/>
              <a:t>haha</a:t>
            </a:r>
            <a:r>
              <a:rPr lang="en-CA" sz="2400" dirty="0"/>
              <a:t>) the output would be “Friday”, because the value of day is 5, which matches the case label 5, so the code in that block is executed.</a:t>
            </a:r>
          </a:p>
          <a:p>
            <a:pPr marL="285750" indent="-285750">
              <a:buFont typeface="Arial" panose="020B0604020202020204" pitchFamily="34" charset="0"/>
              <a:buChar char="•"/>
            </a:pPr>
            <a:r>
              <a:rPr lang="en-CA" sz="2400" dirty="0"/>
              <a:t>Generally speaking, ‘switch’ statements are less commonly used than regular ‘if’ statements, but it is good to understand how they function in case (!) you come across them in the wild.</a:t>
            </a:r>
          </a:p>
          <a:p>
            <a:pPr marL="285750" indent="-285750">
              <a:buFont typeface="Arial" panose="020B0604020202020204" pitchFamily="34" charset="0"/>
              <a:buChar char="•"/>
            </a:pPr>
            <a:r>
              <a:rPr lang="en-CA" sz="2400" dirty="0"/>
              <a:t>Bad puns are generally not welcome. Anywhere. </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p:txBody>
      </p:sp>
      <p:pic>
        <p:nvPicPr>
          <p:cNvPr id="12" name="Content Placeholder 11" descr="A screen shot of a computer program&#10;&#10;Description automatically generated with medium confidence">
            <a:extLst>
              <a:ext uri="{FF2B5EF4-FFF2-40B4-BE49-F238E27FC236}">
                <a16:creationId xmlns:a16="http://schemas.microsoft.com/office/drawing/2014/main" id="{2A64C150-7224-93D1-E3A1-79ED3CCF9C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7476" y="1900355"/>
            <a:ext cx="2603634" cy="3600635"/>
          </a:xfrm>
        </p:spPr>
      </p:pic>
    </p:spTree>
    <p:extLst>
      <p:ext uri="{BB962C8B-B14F-4D97-AF65-F5344CB8AC3E}">
        <p14:creationId xmlns:p14="http://schemas.microsoft.com/office/powerpoint/2010/main" val="229304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A83F-7412-494A-8A41-EB66B6AB474C}"/>
              </a:ext>
            </a:extLst>
          </p:cNvPr>
          <p:cNvSpPr>
            <a:spLocks noGrp="1"/>
          </p:cNvSpPr>
          <p:nvPr>
            <p:ph type="title"/>
          </p:nvPr>
        </p:nvSpPr>
        <p:spPr/>
        <p:txBody>
          <a:bodyPr/>
          <a:lstStyle/>
          <a:p>
            <a:pPr algn="l"/>
            <a:r>
              <a:rPr lang="en-CA" sz="4000" b="1" i="0" dirty="0">
                <a:solidFill>
                  <a:srgbClr val="1B1B1B"/>
                </a:solidFill>
                <a:effectLst/>
                <a:latin typeface="BankGothic Lt BT" panose="020B0607020203060204"/>
              </a:rPr>
              <a:t>Conditionals – switch statements</a:t>
            </a:r>
          </a:p>
        </p:txBody>
      </p:sp>
      <p:sp>
        <p:nvSpPr>
          <p:cNvPr id="3" name="Content Placeholder 2">
            <a:extLst>
              <a:ext uri="{FF2B5EF4-FFF2-40B4-BE49-F238E27FC236}">
                <a16:creationId xmlns:a16="http://schemas.microsoft.com/office/drawing/2014/main" id="{BA3F07D2-830B-4B78-8F2F-085743F35603}"/>
              </a:ext>
            </a:extLst>
          </p:cNvPr>
          <p:cNvSpPr>
            <a:spLocks noGrp="1"/>
          </p:cNvSpPr>
          <p:nvPr>
            <p:ph idx="1"/>
          </p:nvPr>
        </p:nvSpPr>
        <p:spPr/>
        <p:txBody>
          <a:bodyPr>
            <a:normAutofit/>
          </a:bodyPr>
          <a:lstStyle/>
          <a:p>
            <a:r>
              <a:rPr lang="en-US" sz="2000" dirty="0">
                <a:latin typeface="+mn-lt"/>
                <a:cs typeface="Times New Roman" panose="02020603050405020304" pitchFamily="18" charset="0"/>
              </a:rPr>
              <a:t>Here is an example of the “falling through” behaviour with a switch statement. Here, the output would read ‘two three’. This is because the value of num is 2, and each case us evaluated sequentially, starting with case 1. Since there is no break statement after the printf("Two\n"); statement, the program will continue executing the statements in the following cases until it encounters a break statement</a:t>
            </a:r>
          </a:p>
          <a:p>
            <a:pPr marL="0" indent="0">
              <a:buNone/>
            </a:pPr>
            <a:endParaRPr lang="en-US" sz="2400" dirty="0">
              <a:latin typeface="+mn-lt"/>
              <a:cs typeface="Times New Roman" panose="02020603050405020304" pitchFamily="18" charset="0"/>
            </a:endParaRPr>
          </a:p>
        </p:txBody>
      </p:sp>
      <p:pic>
        <p:nvPicPr>
          <p:cNvPr id="4" name="Content Placeholder 12" descr="A screen shot of a computer program&#10;&#10;Description automatically generated with low confidence">
            <a:extLst>
              <a:ext uri="{FF2B5EF4-FFF2-40B4-BE49-F238E27FC236}">
                <a16:creationId xmlns:a16="http://schemas.microsoft.com/office/drawing/2014/main" id="{4C49A7B5-08A5-58CF-D432-2B1538622E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872" y="3340947"/>
            <a:ext cx="3026688" cy="2735229"/>
          </a:xfrm>
          <a:prstGeom prst="rect">
            <a:avLst/>
          </a:prstGeom>
        </p:spPr>
      </p:pic>
    </p:spTree>
    <p:extLst>
      <p:ext uri="{BB962C8B-B14F-4D97-AF65-F5344CB8AC3E}">
        <p14:creationId xmlns:p14="http://schemas.microsoft.com/office/powerpoint/2010/main" val="3953535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A83F-7412-494A-8A41-EB66B6AB474C}"/>
              </a:ext>
            </a:extLst>
          </p:cNvPr>
          <p:cNvSpPr>
            <a:spLocks noGrp="1"/>
          </p:cNvSpPr>
          <p:nvPr>
            <p:ph type="title"/>
          </p:nvPr>
        </p:nvSpPr>
        <p:spPr/>
        <p:txBody>
          <a:bodyPr/>
          <a:lstStyle/>
          <a:p>
            <a:pPr algn="l"/>
            <a:r>
              <a:rPr lang="en-CA" b="1" i="0" dirty="0">
                <a:solidFill>
                  <a:srgbClr val="1B1B1B"/>
                </a:solidFill>
                <a:effectLst/>
                <a:latin typeface="BankGothic Lt BT" panose="020B0607020203060204"/>
              </a:rPr>
              <a:t>Loops</a:t>
            </a:r>
          </a:p>
        </p:txBody>
      </p:sp>
      <p:sp>
        <p:nvSpPr>
          <p:cNvPr id="3" name="Content Placeholder 2">
            <a:extLst>
              <a:ext uri="{FF2B5EF4-FFF2-40B4-BE49-F238E27FC236}">
                <a16:creationId xmlns:a16="http://schemas.microsoft.com/office/drawing/2014/main" id="{BA3F07D2-830B-4B78-8F2F-085743F35603}"/>
              </a:ext>
            </a:extLst>
          </p:cNvPr>
          <p:cNvSpPr>
            <a:spLocks noGrp="1"/>
          </p:cNvSpPr>
          <p:nvPr>
            <p:ph idx="1"/>
          </p:nvPr>
        </p:nvSpPr>
        <p:spPr/>
        <p:txBody>
          <a:bodyPr>
            <a:normAutofit/>
          </a:bodyPr>
          <a:lstStyle/>
          <a:p>
            <a:r>
              <a:rPr lang="en-US" sz="2400" dirty="0">
                <a:latin typeface="+mn-lt"/>
                <a:cs typeface="Times New Roman" panose="02020603050405020304" pitchFamily="18" charset="0"/>
              </a:rPr>
              <a:t>Loops are used to execute a block of code repeatedly until a certain condition is met. They are useful for automating repetitive tasks, such as processing large amounts of data or performing calculations.</a:t>
            </a:r>
          </a:p>
          <a:p>
            <a:r>
              <a:rPr lang="en-US" sz="2400" dirty="0">
                <a:latin typeface="+mn-lt"/>
                <a:cs typeface="Times New Roman" panose="02020603050405020304" pitchFamily="18" charset="0"/>
              </a:rPr>
              <a:t>Loops can save a lot of time and effort by eliminating the need to write out the same code multiple times. They also make code more efficient by allowing you to process data in bulk, rather than one element at a time.</a:t>
            </a:r>
          </a:p>
          <a:p>
            <a:r>
              <a:rPr lang="en-US" sz="2400" dirty="0">
                <a:latin typeface="+mn-lt"/>
                <a:cs typeface="Times New Roman" panose="02020603050405020304" pitchFamily="18" charset="0"/>
              </a:rPr>
              <a:t>There are three main types of loops in C: while, do-while, and for loops. Each type of loop has its own structure and is used for different scenarios.</a:t>
            </a:r>
          </a:p>
        </p:txBody>
      </p:sp>
    </p:spTree>
    <p:extLst>
      <p:ext uri="{BB962C8B-B14F-4D97-AF65-F5344CB8AC3E}">
        <p14:creationId xmlns:p14="http://schemas.microsoft.com/office/powerpoint/2010/main" val="2663191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A83F-7412-494A-8A41-EB66B6AB474C}"/>
              </a:ext>
            </a:extLst>
          </p:cNvPr>
          <p:cNvSpPr>
            <a:spLocks noGrp="1"/>
          </p:cNvSpPr>
          <p:nvPr>
            <p:ph type="title"/>
          </p:nvPr>
        </p:nvSpPr>
        <p:spPr/>
        <p:txBody>
          <a:bodyPr/>
          <a:lstStyle/>
          <a:p>
            <a:pPr algn="l"/>
            <a:r>
              <a:rPr lang="en-CA" b="1" i="0" dirty="0">
                <a:solidFill>
                  <a:srgbClr val="1B1B1B"/>
                </a:solidFill>
                <a:effectLst/>
                <a:latin typeface="BankGothic Lt BT" panose="020B0607020203060204"/>
              </a:rPr>
              <a:t>For Loops</a:t>
            </a:r>
          </a:p>
        </p:txBody>
      </p:sp>
      <p:sp>
        <p:nvSpPr>
          <p:cNvPr id="3" name="Content Placeholder 2">
            <a:extLst>
              <a:ext uri="{FF2B5EF4-FFF2-40B4-BE49-F238E27FC236}">
                <a16:creationId xmlns:a16="http://schemas.microsoft.com/office/drawing/2014/main" id="{BA3F07D2-830B-4B78-8F2F-085743F35603}"/>
              </a:ext>
            </a:extLst>
          </p:cNvPr>
          <p:cNvSpPr>
            <a:spLocks noGrp="1"/>
          </p:cNvSpPr>
          <p:nvPr>
            <p:ph idx="1"/>
          </p:nvPr>
        </p:nvSpPr>
        <p:spPr/>
        <p:txBody>
          <a:bodyPr>
            <a:normAutofit/>
          </a:bodyPr>
          <a:lstStyle/>
          <a:p>
            <a:r>
              <a:rPr lang="en-US" sz="2400" dirty="0">
                <a:latin typeface="+mn-lt"/>
                <a:cs typeface="Times New Roman" panose="02020603050405020304" pitchFamily="18" charset="0"/>
              </a:rPr>
              <a:t>For loops are used when you know the exact number of times you want to execute the code block, such as when iterating over an array or other data structure.</a:t>
            </a:r>
          </a:p>
          <a:p>
            <a:r>
              <a:rPr lang="en-US" sz="2400" dirty="0">
                <a:latin typeface="+mn-lt"/>
                <a:cs typeface="Times New Roman" panose="02020603050405020304" pitchFamily="18" charset="0"/>
              </a:rPr>
              <a:t>The basic structure of a "for" loop is as follows:</a:t>
            </a:r>
          </a:p>
          <a:p>
            <a:endParaRPr lang="en-US" sz="2400" dirty="0">
              <a:latin typeface="+mn-lt"/>
              <a:cs typeface="Times New Roman" panose="02020603050405020304" pitchFamily="18" charset="0"/>
            </a:endParaRPr>
          </a:p>
          <a:p>
            <a:endParaRPr lang="en-US" sz="2400" dirty="0">
              <a:latin typeface="+mn-lt"/>
              <a:cs typeface="Times New Roman" panose="02020603050405020304" pitchFamily="18" charset="0"/>
            </a:endParaRPr>
          </a:p>
          <a:p>
            <a:r>
              <a:rPr lang="en-US" sz="2400" dirty="0">
                <a:latin typeface="+mn-lt"/>
                <a:cs typeface="Times New Roman" panose="02020603050405020304" pitchFamily="18" charset="0"/>
              </a:rPr>
              <a:t>The "initialization" step is used to declare and initialize a loop variable. The "condition" step is used to specify the condition that will be checked each time the loop is executed. The loop will continue to execute as long as this condition is true. The "increment/decrement" step is used to modify the loop variable on each iteration of the loop.</a:t>
            </a:r>
          </a:p>
          <a:p>
            <a:endParaRPr lang="en-US" sz="2800" dirty="0">
              <a:latin typeface="+mn-lt"/>
              <a:cs typeface="Times New Roman" panose="02020603050405020304" pitchFamily="18" charset="0"/>
            </a:endParaRPr>
          </a:p>
          <a:p>
            <a:endParaRPr lang="en-US" sz="2800" dirty="0">
              <a:latin typeface="+mn-lt"/>
              <a:cs typeface="Times New Roman" panose="02020603050405020304" pitchFamily="18" charset="0"/>
            </a:endParaRPr>
          </a:p>
        </p:txBody>
      </p:sp>
      <p:pic>
        <p:nvPicPr>
          <p:cNvPr id="6" name="Picture 5" descr="A screen shot of a computer&#10;&#10;Description automatically generated with medium confidence">
            <a:extLst>
              <a:ext uri="{FF2B5EF4-FFF2-40B4-BE49-F238E27FC236}">
                <a16:creationId xmlns:a16="http://schemas.microsoft.com/office/drawing/2014/main" id="{F967719E-D161-0141-2071-D1260C5DE917}"/>
              </a:ext>
            </a:extLst>
          </p:cNvPr>
          <p:cNvPicPr>
            <a:picLocks noChangeAspect="1"/>
          </p:cNvPicPr>
          <p:nvPr/>
        </p:nvPicPr>
        <p:blipFill rotWithShape="1">
          <a:blip r:embed="rId2">
            <a:extLst>
              <a:ext uri="{28A0092B-C50C-407E-A947-70E740481C1C}">
                <a14:useLocalDpi xmlns:a14="http://schemas.microsoft.com/office/drawing/2010/main" val="0"/>
              </a:ext>
            </a:extLst>
          </a:blip>
          <a:srcRect t="24903" b="9011"/>
          <a:stretch/>
        </p:blipFill>
        <p:spPr>
          <a:xfrm>
            <a:off x="1199150" y="3404859"/>
            <a:ext cx="4711942" cy="847728"/>
          </a:xfrm>
          <a:prstGeom prst="rect">
            <a:avLst/>
          </a:prstGeom>
        </p:spPr>
      </p:pic>
      <p:pic>
        <p:nvPicPr>
          <p:cNvPr id="11" name="Picture 10" descr="A picture containing text, font, screenshot, design">
            <a:extLst>
              <a:ext uri="{FF2B5EF4-FFF2-40B4-BE49-F238E27FC236}">
                <a16:creationId xmlns:a16="http://schemas.microsoft.com/office/drawing/2014/main" id="{23F30182-F89B-6A1F-D395-29A5E0C38E10}"/>
              </a:ext>
            </a:extLst>
          </p:cNvPr>
          <p:cNvPicPr>
            <a:picLocks noChangeAspect="1"/>
          </p:cNvPicPr>
          <p:nvPr/>
        </p:nvPicPr>
        <p:blipFill rotWithShape="1">
          <a:blip r:embed="rId3">
            <a:extLst>
              <a:ext uri="{28A0092B-C50C-407E-A947-70E740481C1C}">
                <a14:useLocalDpi xmlns:a14="http://schemas.microsoft.com/office/drawing/2010/main" val="0"/>
              </a:ext>
            </a:extLst>
          </a:blip>
          <a:srcRect b="9801"/>
          <a:stretch/>
        </p:blipFill>
        <p:spPr>
          <a:xfrm>
            <a:off x="6153689" y="3404859"/>
            <a:ext cx="2762392" cy="847728"/>
          </a:xfrm>
          <a:prstGeom prst="rect">
            <a:avLst/>
          </a:prstGeom>
        </p:spPr>
      </p:pic>
    </p:spTree>
    <p:extLst>
      <p:ext uri="{BB962C8B-B14F-4D97-AF65-F5344CB8AC3E}">
        <p14:creationId xmlns:p14="http://schemas.microsoft.com/office/powerpoint/2010/main" val="42442019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A83F-7412-494A-8A41-EB66B6AB474C}"/>
              </a:ext>
            </a:extLst>
          </p:cNvPr>
          <p:cNvSpPr>
            <a:spLocks noGrp="1"/>
          </p:cNvSpPr>
          <p:nvPr>
            <p:ph type="title"/>
          </p:nvPr>
        </p:nvSpPr>
        <p:spPr/>
        <p:txBody>
          <a:bodyPr/>
          <a:lstStyle/>
          <a:p>
            <a:pPr algn="l"/>
            <a:r>
              <a:rPr lang="en-CA" b="1" dirty="0">
                <a:solidFill>
                  <a:srgbClr val="1B1B1B"/>
                </a:solidFill>
                <a:latin typeface="BankGothic Lt BT" panose="020B0607020203060204"/>
              </a:rPr>
              <a:t>While Loops</a:t>
            </a:r>
            <a:endParaRPr lang="en-CA" b="1" i="0" dirty="0">
              <a:solidFill>
                <a:srgbClr val="1B1B1B"/>
              </a:solidFill>
              <a:effectLst/>
              <a:latin typeface="BankGothic Lt BT" panose="020B0607020203060204"/>
            </a:endParaRPr>
          </a:p>
        </p:txBody>
      </p:sp>
      <p:sp>
        <p:nvSpPr>
          <p:cNvPr id="3" name="Content Placeholder 2">
            <a:extLst>
              <a:ext uri="{FF2B5EF4-FFF2-40B4-BE49-F238E27FC236}">
                <a16:creationId xmlns:a16="http://schemas.microsoft.com/office/drawing/2014/main" id="{BA3F07D2-830B-4B78-8F2F-085743F35603}"/>
              </a:ext>
            </a:extLst>
          </p:cNvPr>
          <p:cNvSpPr>
            <a:spLocks noGrp="1"/>
          </p:cNvSpPr>
          <p:nvPr>
            <p:ph idx="1"/>
          </p:nvPr>
        </p:nvSpPr>
        <p:spPr/>
        <p:txBody>
          <a:bodyPr>
            <a:normAutofit/>
          </a:bodyPr>
          <a:lstStyle/>
          <a:p>
            <a:r>
              <a:rPr lang="en-US" sz="2400" dirty="0">
                <a:latin typeface="+mn-lt"/>
                <a:cs typeface="Times New Roman" panose="02020603050405020304" pitchFamily="18" charset="0"/>
              </a:rPr>
              <a:t>While loops are used when you want to execute a block of code repeatedly, as long as a certain condition is true. </a:t>
            </a:r>
          </a:p>
          <a:p>
            <a:r>
              <a:rPr lang="en-US" sz="2400" dirty="0">
                <a:latin typeface="+mn-lt"/>
                <a:cs typeface="Times New Roman" panose="02020603050405020304" pitchFamily="18" charset="0"/>
              </a:rPr>
              <a:t>In a while loop, the condition is evaluated before each iteration of the loop. If the condition is true, the code inside the loop is executed. After the code is executed, the condition is evaluated again, and the process repeats until the condition is false. It is important to make sure that the condition will eventually be false, in order to avoid an “infinite loop”.</a:t>
            </a:r>
          </a:p>
          <a:p>
            <a:r>
              <a:rPr lang="en-US" sz="2400" dirty="0">
                <a:latin typeface="+mn-lt"/>
                <a:cs typeface="Times New Roman" panose="02020603050405020304" pitchFamily="18" charset="0"/>
              </a:rPr>
              <a:t>The basic structure of a while loop in C looks like this:</a:t>
            </a:r>
          </a:p>
        </p:txBody>
      </p:sp>
      <p:pic>
        <p:nvPicPr>
          <p:cNvPr id="5" name="Picture 4" descr="A black screen with white text&#10;&#10;Description automatically generated with low confidence">
            <a:extLst>
              <a:ext uri="{FF2B5EF4-FFF2-40B4-BE49-F238E27FC236}">
                <a16:creationId xmlns:a16="http://schemas.microsoft.com/office/drawing/2014/main" id="{7BCBFDA4-E3F1-F3DC-5FAB-BA723AF24B67}"/>
              </a:ext>
            </a:extLst>
          </p:cNvPr>
          <p:cNvPicPr>
            <a:picLocks noChangeAspect="1"/>
          </p:cNvPicPr>
          <p:nvPr/>
        </p:nvPicPr>
        <p:blipFill rotWithShape="1">
          <a:blip r:embed="rId2">
            <a:extLst>
              <a:ext uri="{28A0092B-C50C-407E-A947-70E740481C1C}">
                <a14:useLocalDpi xmlns:a14="http://schemas.microsoft.com/office/drawing/2010/main" val="0"/>
              </a:ext>
            </a:extLst>
          </a:blip>
          <a:srcRect t="14857" b="15232"/>
          <a:stretch/>
        </p:blipFill>
        <p:spPr>
          <a:xfrm>
            <a:off x="1163062" y="4901599"/>
            <a:ext cx="2457576" cy="701457"/>
          </a:xfrm>
          <a:prstGeom prst="rect">
            <a:avLst/>
          </a:prstGeom>
        </p:spPr>
      </p:pic>
      <p:pic>
        <p:nvPicPr>
          <p:cNvPr id="7" name="Picture 6" descr="A picture containing text, screenshot, font, number">
            <a:extLst>
              <a:ext uri="{FF2B5EF4-FFF2-40B4-BE49-F238E27FC236}">
                <a16:creationId xmlns:a16="http://schemas.microsoft.com/office/drawing/2014/main" id="{7ADF51D9-5972-913D-1442-6DBD66C8F1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5500" y="4901599"/>
            <a:ext cx="2273417" cy="1200212"/>
          </a:xfrm>
          <a:prstGeom prst="rect">
            <a:avLst/>
          </a:prstGeom>
        </p:spPr>
      </p:pic>
    </p:spTree>
    <p:extLst>
      <p:ext uri="{BB962C8B-B14F-4D97-AF65-F5344CB8AC3E}">
        <p14:creationId xmlns:p14="http://schemas.microsoft.com/office/powerpoint/2010/main" val="3580953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9381A-14F5-415A-98C9-ED19F1EAD10F}"/>
              </a:ext>
            </a:extLst>
          </p:cNvPr>
          <p:cNvSpPr>
            <a:spLocks noGrp="1"/>
          </p:cNvSpPr>
          <p:nvPr>
            <p:ph type="title"/>
          </p:nvPr>
        </p:nvSpPr>
        <p:spPr/>
        <p:txBody>
          <a:bodyPr/>
          <a:lstStyle/>
          <a:p>
            <a:r>
              <a:rPr lang="en-CA" dirty="0"/>
              <a:t>Setting it up</a:t>
            </a:r>
          </a:p>
        </p:txBody>
      </p:sp>
      <p:sp>
        <p:nvSpPr>
          <p:cNvPr id="3" name="Content Placeholder 2">
            <a:extLst>
              <a:ext uri="{FF2B5EF4-FFF2-40B4-BE49-F238E27FC236}">
                <a16:creationId xmlns:a16="http://schemas.microsoft.com/office/drawing/2014/main" id="{DBD74BF1-32ED-47EA-AA12-C20AD3159B95}"/>
              </a:ext>
            </a:extLst>
          </p:cNvPr>
          <p:cNvSpPr>
            <a:spLocks noGrp="1"/>
          </p:cNvSpPr>
          <p:nvPr>
            <p:ph idx="1"/>
          </p:nvPr>
        </p:nvSpPr>
        <p:spPr/>
        <p:txBody>
          <a:bodyPr>
            <a:normAutofit/>
          </a:bodyPr>
          <a:lstStyle/>
          <a:p>
            <a:r>
              <a:rPr lang="en-US" sz="2800" dirty="0">
                <a:latin typeface="+mn-lt"/>
              </a:rPr>
              <a:t>We are going to be using Visual Studio for learning C programming. The reasons for this are that it avoids having to download and install a separate compiler in Visual Studio Code, and C programs can be run within a C++ template within Visual Studio.</a:t>
            </a:r>
          </a:p>
          <a:p>
            <a:r>
              <a:rPr lang="en-US" sz="2800" dirty="0">
                <a:latin typeface="+mn-lt"/>
              </a:rPr>
              <a:t>Open Visual Studio and make a new project. From the top-right dropdown menu, select C++ Console App, then set the name and save location to whatever you want.</a:t>
            </a:r>
          </a:p>
        </p:txBody>
      </p:sp>
    </p:spTree>
    <p:extLst>
      <p:ext uri="{BB962C8B-B14F-4D97-AF65-F5344CB8AC3E}">
        <p14:creationId xmlns:p14="http://schemas.microsoft.com/office/powerpoint/2010/main" val="11531569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A83F-7412-494A-8A41-EB66B6AB474C}"/>
              </a:ext>
            </a:extLst>
          </p:cNvPr>
          <p:cNvSpPr>
            <a:spLocks noGrp="1"/>
          </p:cNvSpPr>
          <p:nvPr>
            <p:ph type="title"/>
          </p:nvPr>
        </p:nvSpPr>
        <p:spPr/>
        <p:txBody>
          <a:bodyPr/>
          <a:lstStyle/>
          <a:p>
            <a:pPr algn="l"/>
            <a:r>
              <a:rPr lang="en-CA" b="1" dirty="0">
                <a:solidFill>
                  <a:srgbClr val="1B1B1B"/>
                </a:solidFill>
                <a:latin typeface="BankGothic Lt BT" panose="020B0607020203060204"/>
              </a:rPr>
              <a:t>Do-While Loops</a:t>
            </a:r>
            <a:endParaRPr lang="en-CA" b="1" i="0" dirty="0">
              <a:solidFill>
                <a:srgbClr val="1B1B1B"/>
              </a:solidFill>
              <a:effectLst/>
              <a:latin typeface="BankGothic Lt BT" panose="020B0607020203060204"/>
            </a:endParaRPr>
          </a:p>
        </p:txBody>
      </p:sp>
      <p:sp>
        <p:nvSpPr>
          <p:cNvPr id="3" name="Content Placeholder 2">
            <a:extLst>
              <a:ext uri="{FF2B5EF4-FFF2-40B4-BE49-F238E27FC236}">
                <a16:creationId xmlns:a16="http://schemas.microsoft.com/office/drawing/2014/main" id="{BA3F07D2-830B-4B78-8F2F-085743F35603}"/>
              </a:ext>
            </a:extLst>
          </p:cNvPr>
          <p:cNvSpPr>
            <a:spLocks noGrp="1"/>
          </p:cNvSpPr>
          <p:nvPr>
            <p:ph idx="1"/>
          </p:nvPr>
        </p:nvSpPr>
        <p:spPr/>
        <p:txBody>
          <a:bodyPr>
            <a:normAutofit/>
          </a:bodyPr>
          <a:lstStyle/>
          <a:p>
            <a:r>
              <a:rPr lang="en-US" sz="2400" dirty="0">
                <a:latin typeface="+mn-lt"/>
                <a:cs typeface="Times New Roman" panose="02020603050405020304" pitchFamily="18" charset="0"/>
              </a:rPr>
              <a:t>A do-while loop in C is another type of loop that is similar to the while loop, but with one key difference. In a do-while loop, the code inside the loop is executed at least once, regardless of whether the condition is true or false.</a:t>
            </a:r>
          </a:p>
          <a:p>
            <a:r>
              <a:rPr lang="en-US" sz="2400" dirty="0">
                <a:latin typeface="+mn-lt"/>
                <a:cs typeface="Times New Roman" panose="02020603050405020304" pitchFamily="18" charset="0"/>
              </a:rPr>
              <a:t>In a do-while loop, the code inside the loop is executed first, and then the condition is checked. If the condition is true, the loop will continue to execute, otherwise the loop will terminate.</a:t>
            </a:r>
          </a:p>
          <a:p>
            <a:r>
              <a:rPr lang="en-US" sz="2400" dirty="0">
                <a:latin typeface="+mn-lt"/>
                <a:cs typeface="Times New Roman" panose="02020603050405020304" pitchFamily="18" charset="0"/>
              </a:rPr>
              <a:t>Do-while loops are useful for situations where you want to execute a block of code at least once, and then continue to execute the code as long as a certain condition is true.</a:t>
            </a:r>
          </a:p>
          <a:p>
            <a:r>
              <a:rPr lang="en-US" sz="2400" dirty="0">
                <a:latin typeface="+mn-lt"/>
                <a:cs typeface="Times New Roman" panose="02020603050405020304" pitchFamily="18" charset="0"/>
              </a:rPr>
              <a:t>Like regular while loops, it is important to make sure the condition will eventually become false to avoid an infinite loop.</a:t>
            </a:r>
          </a:p>
        </p:txBody>
      </p:sp>
    </p:spTree>
    <p:extLst>
      <p:ext uri="{BB962C8B-B14F-4D97-AF65-F5344CB8AC3E}">
        <p14:creationId xmlns:p14="http://schemas.microsoft.com/office/powerpoint/2010/main" val="40405955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A83F-7412-494A-8A41-EB66B6AB474C}"/>
              </a:ext>
            </a:extLst>
          </p:cNvPr>
          <p:cNvSpPr>
            <a:spLocks noGrp="1"/>
          </p:cNvSpPr>
          <p:nvPr>
            <p:ph type="title"/>
          </p:nvPr>
        </p:nvSpPr>
        <p:spPr/>
        <p:txBody>
          <a:bodyPr/>
          <a:lstStyle/>
          <a:p>
            <a:pPr algn="l"/>
            <a:r>
              <a:rPr lang="en-CA" b="1" dirty="0">
                <a:solidFill>
                  <a:srgbClr val="1B1B1B"/>
                </a:solidFill>
                <a:latin typeface="BankGothic Lt BT" panose="020B0607020203060204"/>
              </a:rPr>
              <a:t>Do-While Loops</a:t>
            </a:r>
            <a:endParaRPr lang="en-CA" b="1" i="0" dirty="0">
              <a:solidFill>
                <a:srgbClr val="1B1B1B"/>
              </a:solidFill>
              <a:effectLst/>
              <a:latin typeface="BankGothic Lt BT" panose="020B0607020203060204"/>
            </a:endParaRPr>
          </a:p>
        </p:txBody>
      </p:sp>
      <p:sp>
        <p:nvSpPr>
          <p:cNvPr id="3" name="Content Placeholder 2">
            <a:extLst>
              <a:ext uri="{FF2B5EF4-FFF2-40B4-BE49-F238E27FC236}">
                <a16:creationId xmlns:a16="http://schemas.microsoft.com/office/drawing/2014/main" id="{BA3F07D2-830B-4B78-8F2F-085743F35603}"/>
              </a:ext>
            </a:extLst>
          </p:cNvPr>
          <p:cNvSpPr>
            <a:spLocks noGrp="1"/>
          </p:cNvSpPr>
          <p:nvPr>
            <p:ph idx="1"/>
          </p:nvPr>
        </p:nvSpPr>
        <p:spPr/>
        <p:txBody>
          <a:bodyPr>
            <a:normAutofit/>
          </a:bodyPr>
          <a:lstStyle/>
          <a:p>
            <a:r>
              <a:rPr lang="en-US" sz="2400" dirty="0">
                <a:latin typeface="+mn-lt"/>
                <a:cs typeface="Times New Roman" panose="02020603050405020304" pitchFamily="18" charset="0"/>
              </a:rPr>
              <a:t>The basic structure of a do-while loops is as follows:</a:t>
            </a:r>
          </a:p>
          <a:p>
            <a:endParaRPr lang="en-US" sz="2400" dirty="0">
              <a:latin typeface="+mn-lt"/>
              <a:cs typeface="Times New Roman" panose="02020603050405020304" pitchFamily="18" charset="0"/>
            </a:endParaRPr>
          </a:p>
          <a:p>
            <a:endParaRPr lang="en-US" sz="2400" dirty="0">
              <a:latin typeface="+mn-lt"/>
              <a:cs typeface="Times New Roman" panose="02020603050405020304" pitchFamily="18" charset="0"/>
            </a:endParaRPr>
          </a:p>
          <a:p>
            <a:endParaRPr lang="en-US" sz="2400" dirty="0">
              <a:latin typeface="+mn-lt"/>
              <a:cs typeface="Times New Roman" panose="02020603050405020304" pitchFamily="18" charset="0"/>
            </a:endParaRPr>
          </a:p>
          <a:p>
            <a:endParaRPr lang="en-US" sz="2400" dirty="0">
              <a:latin typeface="+mn-lt"/>
              <a:cs typeface="Times New Roman" panose="02020603050405020304" pitchFamily="18" charset="0"/>
            </a:endParaRPr>
          </a:p>
          <a:p>
            <a:r>
              <a:rPr lang="en-US" sz="2400" dirty="0">
                <a:latin typeface="+mn-lt"/>
                <a:cs typeface="Times New Roman" panose="02020603050405020304" pitchFamily="18" charset="0"/>
              </a:rPr>
              <a:t>In this code, the loop will continue to prompt the user to enter a number until the user enters a number between 1 and 10. The code inside the loop is executed at least once, regardless of whether the user enters a valid number or not.</a:t>
            </a:r>
          </a:p>
        </p:txBody>
      </p:sp>
      <p:pic>
        <p:nvPicPr>
          <p:cNvPr id="6" name="Picture 5" descr="A black background with white text">
            <a:extLst>
              <a:ext uri="{FF2B5EF4-FFF2-40B4-BE49-F238E27FC236}">
                <a16:creationId xmlns:a16="http://schemas.microsoft.com/office/drawing/2014/main" id="{8CF47033-B296-13BE-F436-B22E859F2C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339" y="2528063"/>
            <a:ext cx="2311519" cy="774740"/>
          </a:xfrm>
          <a:prstGeom prst="rect">
            <a:avLst/>
          </a:prstGeom>
        </p:spPr>
      </p:pic>
      <p:pic>
        <p:nvPicPr>
          <p:cNvPr id="9" name="Picture 8" descr="A picture containing text, screenshot, font">
            <a:extLst>
              <a:ext uri="{FF2B5EF4-FFF2-40B4-BE49-F238E27FC236}">
                <a16:creationId xmlns:a16="http://schemas.microsoft.com/office/drawing/2014/main" id="{205AE963-9A58-0052-D36C-EF7E8C53C3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1996" y="2528063"/>
            <a:ext cx="4045158" cy="1219263"/>
          </a:xfrm>
          <a:prstGeom prst="rect">
            <a:avLst/>
          </a:prstGeom>
        </p:spPr>
      </p:pic>
    </p:spTree>
    <p:extLst>
      <p:ext uri="{BB962C8B-B14F-4D97-AF65-F5344CB8AC3E}">
        <p14:creationId xmlns:p14="http://schemas.microsoft.com/office/powerpoint/2010/main" val="41961750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A83F-7412-494A-8A41-EB66B6AB474C}"/>
              </a:ext>
            </a:extLst>
          </p:cNvPr>
          <p:cNvSpPr>
            <a:spLocks noGrp="1"/>
          </p:cNvSpPr>
          <p:nvPr>
            <p:ph type="title"/>
          </p:nvPr>
        </p:nvSpPr>
        <p:spPr/>
        <p:txBody>
          <a:bodyPr/>
          <a:lstStyle/>
          <a:p>
            <a:pPr algn="l"/>
            <a:r>
              <a:rPr lang="en-CA" b="1" dirty="0">
                <a:solidFill>
                  <a:srgbClr val="1B1B1B"/>
                </a:solidFill>
                <a:latin typeface="BankGothic Lt BT" panose="020B0607020203060204"/>
              </a:rPr>
              <a:t>Loops – Control statements</a:t>
            </a:r>
            <a:endParaRPr lang="en-CA" b="1" i="0" dirty="0">
              <a:solidFill>
                <a:srgbClr val="1B1B1B"/>
              </a:solidFill>
              <a:effectLst/>
              <a:latin typeface="BankGothic Lt BT" panose="020B0607020203060204"/>
            </a:endParaRPr>
          </a:p>
        </p:txBody>
      </p:sp>
      <p:sp>
        <p:nvSpPr>
          <p:cNvPr id="3" name="Content Placeholder 2">
            <a:extLst>
              <a:ext uri="{FF2B5EF4-FFF2-40B4-BE49-F238E27FC236}">
                <a16:creationId xmlns:a16="http://schemas.microsoft.com/office/drawing/2014/main" id="{BA3F07D2-830B-4B78-8F2F-085743F35603}"/>
              </a:ext>
            </a:extLst>
          </p:cNvPr>
          <p:cNvSpPr>
            <a:spLocks noGrp="1"/>
          </p:cNvSpPr>
          <p:nvPr>
            <p:ph idx="1"/>
          </p:nvPr>
        </p:nvSpPr>
        <p:spPr/>
        <p:txBody>
          <a:bodyPr>
            <a:normAutofit/>
          </a:bodyPr>
          <a:lstStyle/>
          <a:p>
            <a:r>
              <a:rPr lang="en-US" sz="2000" dirty="0">
                <a:latin typeface="+mn-lt"/>
                <a:cs typeface="Times New Roman" panose="02020603050405020304" pitchFamily="18" charset="0"/>
              </a:rPr>
              <a:t>In addition to the different types of loops, there are also what are known as loop ‘control statements’. These are used within the body of the loop to modify the </a:t>
            </a:r>
            <a:r>
              <a:rPr lang="en-US" sz="2000" dirty="0" err="1">
                <a:latin typeface="+mn-lt"/>
                <a:cs typeface="Times New Roman" panose="02020603050405020304" pitchFamily="18" charset="0"/>
              </a:rPr>
              <a:t>the</a:t>
            </a:r>
            <a:r>
              <a:rPr lang="en-US" sz="2000" dirty="0">
                <a:latin typeface="+mn-lt"/>
                <a:cs typeface="Times New Roman" panose="02020603050405020304" pitchFamily="18" charset="0"/>
              </a:rPr>
              <a:t> loop to obtain specific behaviour or conditions , such as when you want the loop to stop iterating after a certain thing happens.</a:t>
            </a:r>
          </a:p>
          <a:p>
            <a:endParaRPr lang="en-US" sz="3600" b="1" dirty="0">
              <a:latin typeface="+mn-lt"/>
              <a:cs typeface="Times New Roman" panose="02020603050405020304" pitchFamily="18" charset="0"/>
            </a:endParaRPr>
          </a:p>
        </p:txBody>
      </p:sp>
      <p:pic>
        <p:nvPicPr>
          <p:cNvPr id="11" name="Picture 10" descr="A screenshot of a computer">
            <a:extLst>
              <a:ext uri="{FF2B5EF4-FFF2-40B4-BE49-F238E27FC236}">
                <a16:creationId xmlns:a16="http://schemas.microsoft.com/office/drawing/2014/main" id="{D438AACB-309A-F6B1-7514-D709F2806A9B}"/>
              </a:ext>
            </a:extLst>
          </p:cNvPr>
          <p:cNvPicPr>
            <a:picLocks noChangeAspect="1"/>
          </p:cNvPicPr>
          <p:nvPr/>
        </p:nvPicPr>
        <p:blipFill rotWithShape="1">
          <a:blip r:embed="rId2">
            <a:extLst>
              <a:ext uri="{28A0092B-C50C-407E-A947-70E740481C1C}">
                <a14:useLocalDpi xmlns:a14="http://schemas.microsoft.com/office/drawing/2010/main" val="0"/>
              </a:ext>
            </a:extLst>
          </a:blip>
          <a:srcRect l="2975" t="2003" r="893" b="1272"/>
          <a:stretch/>
        </p:blipFill>
        <p:spPr>
          <a:xfrm>
            <a:off x="3263029" y="2949880"/>
            <a:ext cx="5398718" cy="3025036"/>
          </a:xfrm>
          <a:prstGeom prst="rect">
            <a:avLst/>
          </a:prstGeom>
        </p:spPr>
      </p:pic>
    </p:spTree>
    <p:extLst>
      <p:ext uri="{BB962C8B-B14F-4D97-AF65-F5344CB8AC3E}">
        <p14:creationId xmlns:p14="http://schemas.microsoft.com/office/powerpoint/2010/main" val="344073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A83F-7412-494A-8A41-EB66B6AB474C}"/>
              </a:ext>
            </a:extLst>
          </p:cNvPr>
          <p:cNvSpPr>
            <a:spLocks noGrp="1"/>
          </p:cNvSpPr>
          <p:nvPr>
            <p:ph type="title"/>
          </p:nvPr>
        </p:nvSpPr>
        <p:spPr/>
        <p:txBody>
          <a:bodyPr/>
          <a:lstStyle/>
          <a:p>
            <a:pPr algn="l"/>
            <a:r>
              <a:rPr lang="en-CA" b="1" dirty="0">
                <a:solidFill>
                  <a:srgbClr val="1B1B1B"/>
                </a:solidFill>
                <a:latin typeface="BankGothic Lt BT" panose="020B0607020203060204"/>
              </a:rPr>
              <a:t>Loops – Control statements</a:t>
            </a:r>
            <a:endParaRPr lang="en-CA" b="1" i="0" dirty="0">
              <a:solidFill>
                <a:srgbClr val="1B1B1B"/>
              </a:solidFill>
              <a:effectLst/>
              <a:latin typeface="BankGothic Lt BT" panose="020B0607020203060204"/>
            </a:endParaRPr>
          </a:p>
        </p:txBody>
      </p:sp>
      <p:sp>
        <p:nvSpPr>
          <p:cNvPr id="3" name="Content Placeholder 2">
            <a:extLst>
              <a:ext uri="{FF2B5EF4-FFF2-40B4-BE49-F238E27FC236}">
                <a16:creationId xmlns:a16="http://schemas.microsoft.com/office/drawing/2014/main" id="{BA3F07D2-830B-4B78-8F2F-085743F35603}"/>
              </a:ext>
            </a:extLst>
          </p:cNvPr>
          <p:cNvSpPr>
            <a:spLocks noGrp="1"/>
          </p:cNvSpPr>
          <p:nvPr>
            <p:ph idx="1"/>
          </p:nvPr>
        </p:nvSpPr>
        <p:spPr/>
        <p:txBody>
          <a:bodyPr>
            <a:normAutofit/>
          </a:bodyPr>
          <a:lstStyle/>
          <a:p>
            <a:r>
              <a:rPr lang="en-US" sz="2400" dirty="0">
                <a:latin typeface="+mn-lt"/>
                <a:cs typeface="Times New Roman" panose="02020603050405020304" pitchFamily="18" charset="0"/>
              </a:rPr>
              <a:t>Note that the use of ‘</a:t>
            </a:r>
            <a:r>
              <a:rPr lang="en-US" sz="2400" dirty="0" err="1">
                <a:latin typeface="+mn-lt"/>
                <a:cs typeface="Times New Roman" panose="02020603050405020304" pitchFamily="18" charset="0"/>
              </a:rPr>
              <a:t>goto</a:t>
            </a:r>
            <a:r>
              <a:rPr lang="en-US" sz="2400" dirty="0">
                <a:latin typeface="+mn-lt"/>
                <a:cs typeface="Times New Roman" panose="02020603050405020304" pitchFamily="18" charset="0"/>
              </a:rPr>
              <a:t>’ statements is generally discouraged, and should be avoided in most cases, as it can lead to complex and confusing code that is harder to debug and maintain. </a:t>
            </a:r>
          </a:p>
          <a:p>
            <a:endParaRPr lang="en-US" sz="3600" dirty="0">
              <a:latin typeface="+mn-lt"/>
              <a:cs typeface="Times New Roman" panose="02020603050405020304" pitchFamily="18" charset="0"/>
            </a:endParaRPr>
          </a:p>
          <a:p>
            <a:endParaRPr lang="en-US" sz="3600" b="1" dirty="0">
              <a:latin typeface="+mn-lt"/>
              <a:cs typeface="Times New Roman" panose="02020603050405020304" pitchFamily="18" charset="0"/>
            </a:endParaRPr>
          </a:p>
        </p:txBody>
      </p:sp>
      <p:pic>
        <p:nvPicPr>
          <p:cNvPr id="6" name="Picture 5" descr="A computer screen with white text">
            <a:extLst>
              <a:ext uri="{FF2B5EF4-FFF2-40B4-BE49-F238E27FC236}">
                <a16:creationId xmlns:a16="http://schemas.microsoft.com/office/drawing/2014/main" id="{90CDF00F-EF47-0FE8-4A5D-4EFC73AE98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768" y="3092011"/>
            <a:ext cx="5670841" cy="1619333"/>
          </a:xfrm>
          <a:prstGeom prst="rect">
            <a:avLst/>
          </a:prstGeom>
        </p:spPr>
      </p:pic>
    </p:spTree>
    <p:extLst>
      <p:ext uri="{BB962C8B-B14F-4D97-AF65-F5344CB8AC3E}">
        <p14:creationId xmlns:p14="http://schemas.microsoft.com/office/powerpoint/2010/main" val="34511226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A83F-7412-494A-8A41-EB66B6AB474C}"/>
              </a:ext>
            </a:extLst>
          </p:cNvPr>
          <p:cNvSpPr>
            <a:spLocks noGrp="1"/>
          </p:cNvSpPr>
          <p:nvPr>
            <p:ph type="title"/>
          </p:nvPr>
        </p:nvSpPr>
        <p:spPr/>
        <p:txBody>
          <a:bodyPr/>
          <a:lstStyle/>
          <a:p>
            <a:pPr algn="l"/>
            <a:r>
              <a:rPr lang="en-CA" b="1" dirty="0">
                <a:solidFill>
                  <a:srgbClr val="1B1B1B"/>
                </a:solidFill>
                <a:latin typeface="BankGothic Lt BT" panose="020B0607020203060204"/>
              </a:rPr>
              <a:t>Loops – Control statements</a:t>
            </a:r>
            <a:endParaRPr lang="en-CA" b="1" i="0" dirty="0">
              <a:solidFill>
                <a:srgbClr val="1B1B1B"/>
              </a:solidFill>
              <a:effectLst/>
              <a:latin typeface="BankGothic Lt BT" panose="020B0607020203060204"/>
            </a:endParaRPr>
          </a:p>
        </p:txBody>
      </p:sp>
      <p:sp>
        <p:nvSpPr>
          <p:cNvPr id="3" name="Content Placeholder 2">
            <a:extLst>
              <a:ext uri="{FF2B5EF4-FFF2-40B4-BE49-F238E27FC236}">
                <a16:creationId xmlns:a16="http://schemas.microsoft.com/office/drawing/2014/main" id="{BA3F07D2-830B-4B78-8F2F-085743F35603}"/>
              </a:ext>
            </a:extLst>
          </p:cNvPr>
          <p:cNvSpPr>
            <a:spLocks noGrp="1"/>
          </p:cNvSpPr>
          <p:nvPr>
            <p:ph idx="1"/>
          </p:nvPr>
        </p:nvSpPr>
        <p:spPr/>
        <p:txBody>
          <a:bodyPr>
            <a:normAutofit/>
          </a:bodyPr>
          <a:lstStyle/>
          <a:p>
            <a:r>
              <a:rPr lang="en-US" sz="2400" dirty="0">
                <a:latin typeface="+mn-lt"/>
                <a:cs typeface="Times New Roman" panose="02020603050405020304" pitchFamily="18" charset="0"/>
              </a:rPr>
              <a:t>Note that the use of ‘</a:t>
            </a:r>
            <a:r>
              <a:rPr lang="en-US" sz="2400" dirty="0" err="1">
                <a:latin typeface="+mn-lt"/>
                <a:cs typeface="Times New Roman" panose="02020603050405020304" pitchFamily="18" charset="0"/>
              </a:rPr>
              <a:t>goto</a:t>
            </a:r>
            <a:r>
              <a:rPr lang="en-US" sz="2400" dirty="0">
                <a:latin typeface="+mn-lt"/>
                <a:cs typeface="Times New Roman" panose="02020603050405020304" pitchFamily="18" charset="0"/>
              </a:rPr>
              <a:t>’ statements is generally discouraged, and should be avoided in most cases, as it can lead to complex and confusing code that is harder to read, debug and maintain. </a:t>
            </a:r>
          </a:p>
          <a:p>
            <a:endParaRPr lang="en-US" sz="3600" dirty="0">
              <a:latin typeface="+mn-lt"/>
              <a:cs typeface="Times New Roman" panose="02020603050405020304" pitchFamily="18" charset="0"/>
            </a:endParaRPr>
          </a:p>
          <a:p>
            <a:endParaRPr lang="en-US" sz="3600" b="1" dirty="0">
              <a:latin typeface="+mn-lt"/>
              <a:cs typeface="Times New Roman" panose="02020603050405020304" pitchFamily="18" charset="0"/>
            </a:endParaRPr>
          </a:p>
        </p:txBody>
      </p:sp>
      <p:pic>
        <p:nvPicPr>
          <p:cNvPr id="6" name="Picture 5" descr="A picture containing text, screenshot, font&#10;&#10;Description automatically generated">
            <a:extLst>
              <a:ext uri="{FF2B5EF4-FFF2-40B4-BE49-F238E27FC236}">
                <a16:creationId xmlns:a16="http://schemas.microsoft.com/office/drawing/2014/main" id="{FE42E836-FCAB-EFB0-E5CA-17E5A5F24C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089" y="3025222"/>
            <a:ext cx="4362674" cy="2756042"/>
          </a:xfrm>
          <a:prstGeom prst="rect">
            <a:avLst/>
          </a:prstGeom>
        </p:spPr>
      </p:pic>
    </p:spTree>
    <p:extLst>
      <p:ext uri="{BB962C8B-B14F-4D97-AF65-F5344CB8AC3E}">
        <p14:creationId xmlns:p14="http://schemas.microsoft.com/office/powerpoint/2010/main" val="40335819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A83F-7412-494A-8A41-EB66B6AB474C}"/>
              </a:ext>
            </a:extLst>
          </p:cNvPr>
          <p:cNvSpPr>
            <a:spLocks noGrp="1"/>
          </p:cNvSpPr>
          <p:nvPr>
            <p:ph type="title"/>
          </p:nvPr>
        </p:nvSpPr>
        <p:spPr/>
        <p:txBody>
          <a:bodyPr/>
          <a:lstStyle/>
          <a:p>
            <a:pPr algn="l"/>
            <a:r>
              <a:rPr lang="en-CA" b="1" i="0">
                <a:solidFill>
                  <a:srgbClr val="1B1B1B"/>
                </a:solidFill>
                <a:effectLst/>
                <a:latin typeface="BankGothic Lt BT" panose="020B0607020203060204"/>
              </a:rPr>
              <a:t>Arrays</a:t>
            </a:r>
            <a:endParaRPr lang="en-CA" b="1" i="0" dirty="0">
              <a:solidFill>
                <a:srgbClr val="1B1B1B"/>
              </a:solidFill>
              <a:effectLst/>
              <a:latin typeface="BankGothic Lt BT" panose="020B0607020203060204"/>
            </a:endParaRPr>
          </a:p>
        </p:txBody>
      </p:sp>
      <p:sp>
        <p:nvSpPr>
          <p:cNvPr id="3" name="Content Placeholder 2">
            <a:extLst>
              <a:ext uri="{FF2B5EF4-FFF2-40B4-BE49-F238E27FC236}">
                <a16:creationId xmlns:a16="http://schemas.microsoft.com/office/drawing/2014/main" id="{BA3F07D2-830B-4B78-8F2F-085743F35603}"/>
              </a:ext>
            </a:extLst>
          </p:cNvPr>
          <p:cNvSpPr>
            <a:spLocks noGrp="1"/>
          </p:cNvSpPr>
          <p:nvPr>
            <p:ph idx="1"/>
          </p:nvPr>
        </p:nvSpPr>
        <p:spPr/>
        <p:txBody>
          <a:bodyPr>
            <a:normAutofit fontScale="92500" lnSpcReduction="20000"/>
          </a:bodyPr>
          <a:lstStyle/>
          <a:p>
            <a:r>
              <a:rPr lang="en-US" sz="2000" dirty="0">
                <a:latin typeface="+mn-lt"/>
                <a:cs typeface="Times New Roman" panose="02020603050405020304" pitchFamily="18" charset="0"/>
              </a:rPr>
              <a:t>As in other programming languages, Arrays in C are a fundamental data structure used to store multiple elements of the same data type. They provide a contiguous block of memory where elements are stored in consecutive locations. Each element in the array can be accessed using an index, which represents the position of the element within the array. </a:t>
            </a:r>
          </a:p>
          <a:p>
            <a:r>
              <a:rPr lang="en-US" sz="2000" dirty="0">
                <a:latin typeface="+mn-lt"/>
                <a:cs typeface="Times New Roman" panose="02020603050405020304" pitchFamily="18" charset="0"/>
              </a:rPr>
              <a:t>Arrays are widely used in C programming to store and manipulate collections of data efficiently. They provide a compact and structured way to organize data and allow for various operations like sorting, searching, and processing data in a systematic manner.</a:t>
            </a:r>
          </a:p>
          <a:p>
            <a:r>
              <a:rPr lang="en-US" sz="2000" dirty="0">
                <a:latin typeface="+mn-lt"/>
                <a:cs typeface="Times New Roman" panose="02020603050405020304" pitchFamily="18" charset="0"/>
              </a:rPr>
              <a:t>Here are some important aspects about arrays in C:</a:t>
            </a:r>
          </a:p>
          <a:p>
            <a:r>
              <a:rPr lang="en-US" sz="2000" b="1" u="sng" dirty="0">
                <a:latin typeface="+mn-lt"/>
                <a:cs typeface="Times New Roman" panose="02020603050405020304" pitchFamily="18" charset="0"/>
              </a:rPr>
              <a:t>Memory Allocation(Declaration)</a:t>
            </a:r>
            <a:r>
              <a:rPr lang="en-US" sz="2000" dirty="0">
                <a:latin typeface="+mn-lt"/>
                <a:cs typeface="Times New Roman" panose="02020603050405020304" pitchFamily="18" charset="0"/>
              </a:rPr>
              <a:t>: When you declare an array, the compiler allocates memory for the specified number of elements based on the data type. The size of each element is determined by the data type of the array. For example, if you have an array of integers, each element will typically be 4 bytes in size.</a:t>
            </a:r>
          </a:p>
          <a:p>
            <a:r>
              <a:rPr lang="en-US" sz="2000" b="1" u="sng" dirty="0">
                <a:latin typeface="+mn-lt"/>
                <a:cs typeface="Times New Roman" panose="02020603050405020304" pitchFamily="18" charset="0"/>
              </a:rPr>
              <a:t>Indexing</a:t>
            </a:r>
            <a:r>
              <a:rPr lang="en-US" sz="2000" dirty="0">
                <a:latin typeface="+mn-lt"/>
                <a:cs typeface="Times New Roman" panose="02020603050405020304" pitchFamily="18" charset="0"/>
              </a:rPr>
              <a:t>: Elements in an array are accessed using indices starting from 0. The index indicates the position of an element within the array. For example, in an array called numbers[5], the first element is numbers[0], the second element is numbers[1], and so on. You can use the index to read or modify the value of a specific element.</a:t>
            </a:r>
          </a:p>
          <a:p>
            <a:pPr lvl="1"/>
            <a:r>
              <a:rPr lang="en-US" sz="100" dirty="0" err="1">
                <a:latin typeface="+mn-lt"/>
                <a:cs typeface="Times New Roman" panose="02020603050405020304" pitchFamily="18" charset="0"/>
              </a:rPr>
              <a:t>fd</a:t>
            </a:r>
            <a:endParaRPr lang="en-US" sz="100" dirty="0">
              <a:latin typeface="+mn-lt"/>
              <a:cs typeface="Times New Roman" panose="02020603050405020304" pitchFamily="18" charset="0"/>
            </a:endParaRPr>
          </a:p>
          <a:p>
            <a:endParaRPr lang="en-US" sz="3600" b="1" dirty="0">
              <a:latin typeface="+mn-lt"/>
              <a:cs typeface="Times New Roman" panose="02020603050405020304" pitchFamily="18" charset="0"/>
            </a:endParaRPr>
          </a:p>
        </p:txBody>
      </p:sp>
    </p:spTree>
    <p:extLst>
      <p:ext uri="{BB962C8B-B14F-4D97-AF65-F5344CB8AC3E}">
        <p14:creationId xmlns:p14="http://schemas.microsoft.com/office/powerpoint/2010/main" val="8299466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A83F-7412-494A-8A41-EB66B6AB474C}"/>
              </a:ext>
            </a:extLst>
          </p:cNvPr>
          <p:cNvSpPr>
            <a:spLocks noGrp="1"/>
          </p:cNvSpPr>
          <p:nvPr>
            <p:ph type="title"/>
          </p:nvPr>
        </p:nvSpPr>
        <p:spPr/>
        <p:txBody>
          <a:bodyPr/>
          <a:lstStyle/>
          <a:p>
            <a:pPr algn="l"/>
            <a:r>
              <a:rPr lang="en-CA" b="1" i="0" dirty="0">
                <a:solidFill>
                  <a:srgbClr val="1B1B1B"/>
                </a:solidFill>
                <a:effectLst/>
                <a:latin typeface="BankGothic Lt BT" panose="020B0607020203060204"/>
              </a:rPr>
              <a:t>Arrays</a:t>
            </a:r>
          </a:p>
        </p:txBody>
      </p:sp>
      <p:sp>
        <p:nvSpPr>
          <p:cNvPr id="3" name="Content Placeholder 2">
            <a:extLst>
              <a:ext uri="{FF2B5EF4-FFF2-40B4-BE49-F238E27FC236}">
                <a16:creationId xmlns:a16="http://schemas.microsoft.com/office/drawing/2014/main" id="{BA3F07D2-830B-4B78-8F2F-085743F35603}"/>
              </a:ext>
            </a:extLst>
          </p:cNvPr>
          <p:cNvSpPr>
            <a:spLocks noGrp="1"/>
          </p:cNvSpPr>
          <p:nvPr>
            <p:ph idx="1"/>
          </p:nvPr>
        </p:nvSpPr>
        <p:spPr/>
        <p:txBody>
          <a:bodyPr>
            <a:normAutofit/>
          </a:bodyPr>
          <a:lstStyle/>
          <a:p>
            <a:r>
              <a:rPr lang="en-US" sz="100" dirty="0" err="1">
                <a:latin typeface="+mn-lt"/>
                <a:cs typeface="Times New Roman" panose="02020603050405020304" pitchFamily="18" charset="0"/>
              </a:rPr>
              <a:t>fd</a:t>
            </a:r>
            <a:endParaRPr lang="en-US" sz="100" dirty="0">
              <a:latin typeface="+mn-lt"/>
              <a:cs typeface="Times New Roman" panose="02020603050405020304" pitchFamily="18" charset="0"/>
            </a:endParaRPr>
          </a:p>
          <a:p>
            <a:r>
              <a:rPr lang="en-US" sz="2000" b="1" u="sng" dirty="0">
                <a:latin typeface="+mn-lt"/>
                <a:cs typeface="Times New Roman" panose="02020603050405020304" pitchFamily="18" charset="0"/>
              </a:rPr>
              <a:t>Initialization</a:t>
            </a:r>
            <a:r>
              <a:rPr lang="en-US" sz="2000" dirty="0">
                <a:latin typeface="+mn-lt"/>
                <a:cs typeface="Times New Roman" panose="02020603050405020304" pitchFamily="18" charset="0"/>
              </a:rPr>
              <a:t>: Arrays can be initialized when declared or later using assignment statements. During initialization, you can provide a list of values enclosed in curly braces {}. The number of values provided should match the size of the array. For example, int numbers[] = {1, 2, 3, 4, 5}; initializes an array of integers with five elements.</a:t>
            </a:r>
          </a:p>
        </p:txBody>
      </p:sp>
      <p:pic>
        <p:nvPicPr>
          <p:cNvPr id="6" name="Picture 5" descr="A picture containing text, font, screenshot&#10;&#10;Description automatically generated">
            <a:extLst>
              <a:ext uri="{FF2B5EF4-FFF2-40B4-BE49-F238E27FC236}">
                <a16:creationId xmlns:a16="http://schemas.microsoft.com/office/drawing/2014/main" id="{ECE31CE1-721E-5C25-F46B-E0652657AD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188" y="3284614"/>
            <a:ext cx="3695890" cy="1155759"/>
          </a:xfrm>
          <a:prstGeom prst="rect">
            <a:avLst/>
          </a:prstGeom>
        </p:spPr>
      </p:pic>
      <p:pic>
        <p:nvPicPr>
          <p:cNvPr id="8" name="Picture 7" descr="A picture containing text, font, screenshot, number&#10;&#10;Description automatically generated">
            <a:extLst>
              <a:ext uri="{FF2B5EF4-FFF2-40B4-BE49-F238E27FC236}">
                <a16:creationId xmlns:a16="http://schemas.microsoft.com/office/drawing/2014/main" id="{78B5B879-D15C-0CB7-373B-A87D27119F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6188" y="4537681"/>
            <a:ext cx="1397072" cy="958899"/>
          </a:xfrm>
          <a:prstGeom prst="rect">
            <a:avLst/>
          </a:prstGeom>
        </p:spPr>
      </p:pic>
    </p:spTree>
    <p:extLst>
      <p:ext uri="{BB962C8B-B14F-4D97-AF65-F5344CB8AC3E}">
        <p14:creationId xmlns:p14="http://schemas.microsoft.com/office/powerpoint/2010/main" val="19048696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A83F-7412-494A-8A41-EB66B6AB474C}"/>
              </a:ext>
            </a:extLst>
          </p:cNvPr>
          <p:cNvSpPr>
            <a:spLocks noGrp="1"/>
          </p:cNvSpPr>
          <p:nvPr>
            <p:ph type="title"/>
          </p:nvPr>
        </p:nvSpPr>
        <p:spPr/>
        <p:txBody>
          <a:bodyPr/>
          <a:lstStyle/>
          <a:p>
            <a:pPr algn="l"/>
            <a:r>
              <a:rPr lang="en-CA" b="1" i="0" dirty="0">
                <a:solidFill>
                  <a:srgbClr val="1B1B1B"/>
                </a:solidFill>
                <a:effectLst/>
                <a:latin typeface="BankGothic Lt BT" panose="020B0607020203060204"/>
              </a:rPr>
              <a:t>Arrays</a:t>
            </a:r>
          </a:p>
        </p:txBody>
      </p:sp>
      <p:sp>
        <p:nvSpPr>
          <p:cNvPr id="3" name="Content Placeholder 2">
            <a:extLst>
              <a:ext uri="{FF2B5EF4-FFF2-40B4-BE49-F238E27FC236}">
                <a16:creationId xmlns:a16="http://schemas.microsoft.com/office/drawing/2014/main" id="{BA3F07D2-830B-4B78-8F2F-085743F35603}"/>
              </a:ext>
            </a:extLst>
          </p:cNvPr>
          <p:cNvSpPr>
            <a:spLocks noGrp="1"/>
          </p:cNvSpPr>
          <p:nvPr>
            <p:ph idx="1"/>
          </p:nvPr>
        </p:nvSpPr>
        <p:spPr/>
        <p:txBody>
          <a:bodyPr>
            <a:normAutofit/>
          </a:bodyPr>
          <a:lstStyle/>
          <a:p>
            <a:r>
              <a:rPr lang="en-US" sz="2000" b="1" dirty="0">
                <a:latin typeface="+mn-lt"/>
                <a:cs typeface="Times New Roman" panose="02020603050405020304" pitchFamily="18" charset="0"/>
              </a:rPr>
              <a:t>Accessing Elements</a:t>
            </a:r>
            <a:r>
              <a:rPr lang="en-US" sz="2000" dirty="0">
                <a:latin typeface="+mn-lt"/>
                <a:cs typeface="Times New Roman" panose="02020603050405020304" pitchFamily="18" charset="0"/>
              </a:rPr>
              <a:t>: You can access individual elements in an array using the array name followed by the index enclosed in square brackets. For example, numbers[2] gives you the value at index 2 in the numbers array. You can also assign values to array elements using the same syntax, e.g., numbers[2] = 10; assigns the value 10 to the third element.</a:t>
            </a:r>
          </a:p>
        </p:txBody>
      </p:sp>
      <p:pic>
        <p:nvPicPr>
          <p:cNvPr id="5" name="Picture 4" descr="A picture containing text, screenshot, font">
            <a:extLst>
              <a:ext uri="{FF2B5EF4-FFF2-40B4-BE49-F238E27FC236}">
                <a16:creationId xmlns:a16="http://schemas.microsoft.com/office/drawing/2014/main" id="{9056410A-1DC0-9B33-4C03-D9D24A64CA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7208" y="3107238"/>
            <a:ext cx="4070559" cy="1708238"/>
          </a:xfrm>
          <a:prstGeom prst="rect">
            <a:avLst/>
          </a:prstGeom>
        </p:spPr>
      </p:pic>
      <p:pic>
        <p:nvPicPr>
          <p:cNvPr id="11" name="Picture 10" descr="White text on a black background&#10;&#10;Description automatically generated with medium confidence">
            <a:extLst>
              <a:ext uri="{FF2B5EF4-FFF2-40B4-BE49-F238E27FC236}">
                <a16:creationId xmlns:a16="http://schemas.microsoft.com/office/drawing/2014/main" id="{90906DDA-EEF9-36E9-F88F-3A35A92574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7208" y="5011657"/>
            <a:ext cx="2603634" cy="412771"/>
          </a:xfrm>
          <a:prstGeom prst="rect">
            <a:avLst/>
          </a:prstGeom>
        </p:spPr>
      </p:pic>
    </p:spTree>
    <p:extLst>
      <p:ext uri="{BB962C8B-B14F-4D97-AF65-F5344CB8AC3E}">
        <p14:creationId xmlns:p14="http://schemas.microsoft.com/office/powerpoint/2010/main" val="16353057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A83F-7412-494A-8A41-EB66B6AB474C}"/>
              </a:ext>
            </a:extLst>
          </p:cNvPr>
          <p:cNvSpPr>
            <a:spLocks noGrp="1"/>
          </p:cNvSpPr>
          <p:nvPr>
            <p:ph type="title"/>
          </p:nvPr>
        </p:nvSpPr>
        <p:spPr/>
        <p:txBody>
          <a:bodyPr/>
          <a:lstStyle/>
          <a:p>
            <a:pPr algn="l"/>
            <a:r>
              <a:rPr lang="en-CA" b="1" i="0" dirty="0">
                <a:solidFill>
                  <a:srgbClr val="1B1B1B"/>
                </a:solidFill>
                <a:effectLst/>
                <a:latin typeface="BankGothic Lt BT" panose="020B0607020203060204"/>
              </a:rPr>
              <a:t>Arrays</a:t>
            </a:r>
          </a:p>
        </p:txBody>
      </p:sp>
      <p:sp>
        <p:nvSpPr>
          <p:cNvPr id="3" name="Content Placeholder 2">
            <a:extLst>
              <a:ext uri="{FF2B5EF4-FFF2-40B4-BE49-F238E27FC236}">
                <a16:creationId xmlns:a16="http://schemas.microsoft.com/office/drawing/2014/main" id="{BA3F07D2-830B-4B78-8F2F-085743F35603}"/>
              </a:ext>
            </a:extLst>
          </p:cNvPr>
          <p:cNvSpPr>
            <a:spLocks noGrp="1"/>
          </p:cNvSpPr>
          <p:nvPr>
            <p:ph idx="1"/>
          </p:nvPr>
        </p:nvSpPr>
        <p:spPr/>
        <p:txBody>
          <a:bodyPr>
            <a:normAutofit/>
          </a:bodyPr>
          <a:lstStyle/>
          <a:p>
            <a:r>
              <a:rPr lang="en-US" sz="2000" b="1" u="sng" dirty="0">
                <a:latin typeface="+mn-lt"/>
                <a:cs typeface="Times New Roman" panose="02020603050405020304" pitchFamily="18" charset="0"/>
              </a:rPr>
              <a:t>Array Size</a:t>
            </a:r>
            <a:r>
              <a:rPr lang="en-US" sz="2000" dirty="0">
                <a:latin typeface="+mn-lt"/>
                <a:cs typeface="Times New Roman" panose="02020603050405020304" pitchFamily="18" charset="0"/>
              </a:rPr>
              <a:t>: In C, the size of an array is determined at the time of declaration, and it cannot be changed during runtime. This means that once you declare an array with a specific size, it remains fixed. When declaring an array, you need to specify the size of the array based on the number of elements you want to store in it. For example, int numbers[5]; declares an array numbers that can store 5 integers. The size of the array is determined by the number specified inside the square brackets.</a:t>
            </a:r>
          </a:p>
          <a:p>
            <a:r>
              <a:rPr lang="en-US" sz="2000" b="1" u="sng" dirty="0">
                <a:latin typeface="+mn-lt"/>
                <a:cs typeface="Times New Roman" panose="02020603050405020304" pitchFamily="18" charset="0"/>
              </a:rPr>
              <a:t>Iterating Over Arrays</a:t>
            </a:r>
            <a:r>
              <a:rPr lang="en-US" sz="2000" dirty="0">
                <a:latin typeface="+mn-lt"/>
                <a:cs typeface="Times New Roman" panose="02020603050405020304" pitchFamily="18" charset="0"/>
              </a:rPr>
              <a:t>: Loops, such as for or while, are commonly used to iterate over array elements. By using a loop variable as the index, you can access each element of the array sequentially and perform desired operations.</a:t>
            </a:r>
          </a:p>
        </p:txBody>
      </p:sp>
      <p:pic>
        <p:nvPicPr>
          <p:cNvPr id="13" name="Picture 12" descr="A picture containing text, screenshot, font&#10;&#10;Description automatically generated">
            <a:extLst>
              <a:ext uri="{FF2B5EF4-FFF2-40B4-BE49-F238E27FC236}">
                <a16:creationId xmlns:a16="http://schemas.microsoft.com/office/drawing/2014/main" id="{62F5A59C-CD09-921C-9C05-CD960A091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9918" y="4558865"/>
            <a:ext cx="3816931" cy="1642469"/>
          </a:xfrm>
          <a:prstGeom prst="rect">
            <a:avLst/>
          </a:prstGeom>
        </p:spPr>
      </p:pic>
      <p:pic>
        <p:nvPicPr>
          <p:cNvPr id="15" name="Picture 14" descr="A picture containing text, font, screenshot, typography&#10;&#10;Description automatically generated">
            <a:extLst>
              <a:ext uri="{FF2B5EF4-FFF2-40B4-BE49-F238E27FC236}">
                <a16:creationId xmlns:a16="http://schemas.microsoft.com/office/drawing/2014/main" id="{9815EB14-021F-3FC7-09AC-5CF39BE5C3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5937" y="4558865"/>
            <a:ext cx="1348782" cy="1642469"/>
          </a:xfrm>
          <a:prstGeom prst="rect">
            <a:avLst/>
          </a:prstGeom>
        </p:spPr>
      </p:pic>
    </p:spTree>
    <p:extLst>
      <p:ext uri="{BB962C8B-B14F-4D97-AF65-F5344CB8AC3E}">
        <p14:creationId xmlns:p14="http://schemas.microsoft.com/office/powerpoint/2010/main" val="27605566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A83F-7412-494A-8A41-EB66B6AB474C}"/>
              </a:ext>
            </a:extLst>
          </p:cNvPr>
          <p:cNvSpPr>
            <a:spLocks noGrp="1"/>
          </p:cNvSpPr>
          <p:nvPr>
            <p:ph type="title"/>
          </p:nvPr>
        </p:nvSpPr>
        <p:spPr/>
        <p:txBody>
          <a:bodyPr/>
          <a:lstStyle/>
          <a:p>
            <a:pPr algn="l"/>
            <a:r>
              <a:rPr lang="en-CA" b="1" i="0" dirty="0">
                <a:solidFill>
                  <a:srgbClr val="1B1B1B"/>
                </a:solidFill>
                <a:effectLst/>
                <a:latin typeface="BankGothic Lt BT" panose="020B0607020203060204"/>
              </a:rPr>
              <a:t>Arrays</a:t>
            </a:r>
          </a:p>
        </p:txBody>
      </p:sp>
      <p:sp>
        <p:nvSpPr>
          <p:cNvPr id="3" name="Content Placeholder 2">
            <a:extLst>
              <a:ext uri="{FF2B5EF4-FFF2-40B4-BE49-F238E27FC236}">
                <a16:creationId xmlns:a16="http://schemas.microsoft.com/office/drawing/2014/main" id="{BA3F07D2-830B-4B78-8F2F-085743F35603}"/>
              </a:ext>
            </a:extLst>
          </p:cNvPr>
          <p:cNvSpPr>
            <a:spLocks noGrp="1"/>
          </p:cNvSpPr>
          <p:nvPr>
            <p:ph idx="1"/>
          </p:nvPr>
        </p:nvSpPr>
        <p:spPr/>
        <p:txBody>
          <a:bodyPr>
            <a:normAutofit/>
          </a:bodyPr>
          <a:lstStyle/>
          <a:p>
            <a:r>
              <a:rPr lang="en-US" sz="2000" b="1" u="sng" dirty="0">
                <a:latin typeface="+mn-lt"/>
                <a:cs typeface="Times New Roman" panose="02020603050405020304" pitchFamily="18" charset="0"/>
              </a:rPr>
              <a:t>Multidimensional Arrays</a:t>
            </a:r>
            <a:r>
              <a:rPr lang="en-US" sz="2000" dirty="0">
                <a:latin typeface="+mn-lt"/>
                <a:cs typeface="Times New Roman" panose="02020603050405020304" pitchFamily="18" charset="0"/>
              </a:rPr>
              <a:t>: C supports multidimensional arrays, which are essentially arrays of arrays. For example, a 2D array represents a table-like structure with rows and columns. Accessing elements in a multidimensional array involves using multiple indices to specify the position of the desired element.</a:t>
            </a:r>
          </a:p>
          <a:p>
            <a:r>
              <a:rPr lang="en-US" sz="2000" dirty="0">
                <a:latin typeface="+mn-lt"/>
                <a:cs typeface="Times New Roman" panose="02020603050405020304" pitchFamily="18" charset="0"/>
              </a:rPr>
              <a:t>The most common example of a multidimensional array is a 2D array, which represents a table-like structure with rows and columns. In C, a multidimensional array is declared using the following syntax:</a:t>
            </a:r>
            <a:endParaRPr lang="en-US" sz="2000" b="1" u="sng" dirty="0">
              <a:latin typeface="+mn-lt"/>
              <a:cs typeface="Times New Roman" panose="02020603050405020304" pitchFamily="18" charset="0"/>
            </a:endParaRPr>
          </a:p>
        </p:txBody>
      </p:sp>
      <p:pic>
        <p:nvPicPr>
          <p:cNvPr id="7" name="Picture 6">
            <a:extLst>
              <a:ext uri="{FF2B5EF4-FFF2-40B4-BE49-F238E27FC236}">
                <a16:creationId xmlns:a16="http://schemas.microsoft.com/office/drawing/2014/main" id="{06C9D4D7-77A1-6D22-BCFF-7D4D09B874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688" y="4003015"/>
            <a:ext cx="3683189" cy="317516"/>
          </a:xfrm>
          <a:prstGeom prst="rect">
            <a:avLst/>
          </a:prstGeom>
        </p:spPr>
      </p:pic>
    </p:spTree>
    <p:extLst>
      <p:ext uri="{BB962C8B-B14F-4D97-AF65-F5344CB8AC3E}">
        <p14:creationId xmlns:p14="http://schemas.microsoft.com/office/powerpoint/2010/main" val="2588399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9381A-14F5-415A-98C9-ED19F1EAD10F}"/>
              </a:ext>
            </a:extLst>
          </p:cNvPr>
          <p:cNvSpPr>
            <a:spLocks noGrp="1"/>
          </p:cNvSpPr>
          <p:nvPr>
            <p:ph type="title"/>
          </p:nvPr>
        </p:nvSpPr>
        <p:spPr/>
        <p:txBody>
          <a:bodyPr/>
          <a:lstStyle/>
          <a:p>
            <a:r>
              <a:rPr lang="en-CA" dirty="0"/>
              <a:t>Setting it up</a:t>
            </a:r>
          </a:p>
        </p:txBody>
      </p:sp>
      <p:sp>
        <p:nvSpPr>
          <p:cNvPr id="3" name="Content Placeholder 2">
            <a:extLst>
              <a:ext uri="{FF2B5EF4-FFF2-40B4-BE49-F238E27FC236}">
                <a16:creationId xmlns:a16="http://schemas.microsoft.com/office/drawing/2014/main" id="{DBD74BF1-32ED-47EA-AA12-C20AD3159B95}"/>
              </a:ext>
            </a:extLst>
          </p:cNvPr>
          <p:cNvSpPr>
            <a:spLocks noGrp="1"/>
          </p:cNvSpPr>
          <p:nvPr>
            <p:ph idx="1"/>
          </p:nvPr>
        </p:nvSpPr>
        <p:spPr/>
        <p:txBody>
          <a:bodyPr>
            <a:normAutofit/>
          </a:bodyPr>
          <a:lstStyle/>
          <a:p>
            <a:r>
              <a:rPr lang="en-US" sz="2800" dirty="0">
                <a:latin typeface="+mn-lt"/>
              </a:rPr>
              <a:t>The program will initially look like this:</a:t>
            </a:r>
          </a:p>
          <a:p>
            <a:endParaRPr lang="en-US" sz="3200" dirty="0">
              <a:latin typeface="+mn-lt"/>
            </a:endParaRPr>
          </a:p>
        </p:txBody>
      </p:sp>
      <p:pic>
        <p:nvPicPr>
          <p:cNvPr id="5" name="Picture 4" descr="A screenshot of a computer program&#10;&#10;Description automatically generated with medium confidence">
            <a:extLst>
              <a:ext uri="{FF2B5EF4-FFF2-40B4-BE49-F238E27FC236}">
                <a16:creationId xmlns:a16="http://schemas.microsoft.com/office/drawing/2014/main" id="{0ABFF58C-556C-6BF3-5F99-7F8350F26D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453" y="2457674"/>
            <a:ext cx="7656866" cy="3381708"/>
          </a:xfrm>
          <a:prstGeom prst="rect">
            <a:avLst/>
          </a:prstGeom>
        </p:spPr>
      </p:pic>
    </p:spTree>
    <p:extLst>
      <p:ext uri="{BB962C8B-B14F-4D97-AF65-F5344CB8AC3E}">
        <p14:creationId xmlns:p14="http://schemas.microsoft.com/office/powerpoint/2010/main" val="33475253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A83F-7412-494A-8A41-EB66B6AB474C}"/>
              </a:ext>
            </a:extLst>
          </p:cNvPr>
          <p:cNvSpPr>
            <a:spLocks noGrp="1"/>
          </p:cNvSpPr>
          <p:nvPr>
            <p:ph type="title"/>
          </p:nvPr>
        </p:nvSpPr>
        <p:spPr/>
        <p:txBody>
          <a:bodyPr/>
          <a:lstStyle/>
          <a:p>
            <a:pPr algn="l"/>
            <a:r>
              <a:rPr lang="en-CA" b="1" i="0" dirty="0">
                <a:solidFill>
                  <a:srgbClr val="1B1B1B"/>
                </a:solidFill>
                <a:effectLst/>
                <a:latin typeface="BankGothic Lt BT" panose="020B0607020203060204"/>
              </a:rPr>
              <a:t>Arrays</a:t>
            </a:r>
          </a:p>
        </p:txBody>
      </p:sp>
      <p:sp>
        <p:nvSpPr>
          <p:cNvPr id="3" name="Content Placeholder 2">
            <a:extLst>
              <a:ext uri="{FF2B5EF4-FFF2-40B4-BE49-F238E27FC236}">
                <a16:creationId xmlns:a16="http://schemas.microsoft.com/office/drawing/2014/main" id="{BA3F07D2-830B-4B78-8F2F-085743F35603}"/>
              </a:ext>
            </a:extLst>
          </p:cNvPr>
          <p:cNvSpPr>
            <a:spLocks noGrp="1"/>
          </p:cNvSpPr>
          <p:nvPr>
            <p:ph idx="1"/>
          </p:nvPr>
        </p:nvSpPr>
        <p:spPr/>
        <p:txBody>
          <a:bodyPr>
            <a:normAutofit/>
          </a:bodyPr>
          <a:lstStyle/>
          <a:p>
            <a:r>
              <a:rPr lang="en-US" sz="2000" dirty="0">
                <a:latin typeface="+mn-lt"/>
                <a:cs typeface="Times New Roman" panose="02020603050405020304" pitchFamily="18" charset="0"/>
              </a:rPr>
              <a:t>Here is an example of making a 2D array:</a:t>
            </a:r>
          </a:p>
          <a:p>
            <a:endParaRPr lang="en-US" sz="2000" dirty="0">
              <a:latin typeface="+mn-lt"/>
              <a:cs typeface="Times New Roman" panose="02020603050405020304" pitchFamily="18" charset="0"/>
            </a:endParaRPr>
          </a:p>
          <a:p>
            <a:endParaRPr lang="en-US" sz="2000" dirty="0">
              <a:latin typeface="+mn-lt"/>
              <a:cs typeface="Times New Roman" panose="02020603050405020304" pitchFamily="18" charset="0"/>
            </a:endParaRPr>
          </a:p>
          <a:p>
            <a:endParaRPr lang="en-US" sz="2000" dirty="0">
              <a:latin typeface="+mn-lt"/>
              <a:cs typeface="Times New Roman" panose="02020603050405020304" pitchFamily="18" charset="0"/>
            </a:endParaRPr>
          </a:p>
          <a:p>
            <a:endParaRPr lang="en-US" sz="2000" dirty="0">
              <a:latin typeface="+mn-lt"/>
              <a:cs typeface="Times New Roman" panose="02020603050405020304" pitchFamily="18" charset="0"/>
            </a:endParaRPr>
          </a:p>
          <a:p>
            <a:endParaRPr lang="en-US" sz="2000" dirty="0">
              <a:latin typeface="+mn-lt"/>
              <a:cs typeface="Times New Roman" panose="02020603050405020304" pitchFamily="18" charset="0"/>
            </a:endParaRPr>
          </a:p>
          <a:p>
            <a:endParaRPr lang="en-US" sz="2000" dirty="0">
              <a:latin typeface="+mn-lt"/>
              <a:cs typeface="Times New Roman" panose="02020603050405020304" pitchFamily="18" charset="0"/>
            </a:endParaRPr>
          </a:p>
          <a:p>
            <a:r>
              <a:rPr lang="en-US" sz="2000" dirty="0">
                <a:latin typeface="+mn-lt"/>
                <a:cs typeface="Times New Roman" panose="02020603050405020304" pitchFamily="18" charset="0"/>
              </a:rPr>
              <a:t>The format specifier ‘%3d’ is used within the inner loop to create space between the columns. This is not strictly necessary but can be useful for formatting.</a:t>
            </a:r>
          </a:p>
          <a:p>
            <a:r>
              <a:rPr lang="en-US" sz="2000" dirty="0">
                <a:latin typeface="+mn-lt"/>
                <a:cs typeface="Times New Roman" panose="02020603050405020304" pitchFamily="18" charset="0"/>
              </a:rPr>
              <a:t>Note that the nested curly braces for each row are optional, but it is considered good practice to include them for purposes of readability.</a:t>
            </a:r>
          </a:p>
          <a:p>
            <a:endParaRPr lang="en-US" sz="2000" dirty="0">
              <a:latin typeface="+mn-lt"/>
              <a:cs typeface="Times New Roman" panose="02020603050405020304" pitchFamily="18" charset="0"/>
            </a:endParaRPr>
          </a:p>
        </p:txBody>
      </p:sp>
      <p:sp>
        <p:nvSpPr>
          <p:cNvPr id="6" name="TextBox 5">
            <a:extLst>
              <a:ext uri="{FF2B5EF4-FFF2-40B4-BE49-F238E27FC236}">
                <a16:creationId xmlns:a16="http://schemas.microsoft.com/office/drawing/2014/main" id="{E65AAD38-B67B-7056-71C9-AADDDF256270}"/>
              </a:ext>
            </a:extLst>
          </p:cNvPr>
          <p:cNvSpPr txBox="1"/>
          <p:nvPr/>
        </p:nvSpPr>
        <p:spPr>
          <a:xfrm>
            <a:off x="5839795" y="2141543"/>
            <a:ext cx="5208104" cy="1938992"/>
          </a:xfrm>
          <a:prstGeom prst="rect">
            <a:avLst/>
          </a:prstGeom>
          <a:noFill/>
        </p:spPr>
        <p:txBody>
          <a:bodyPr wrap="square" rtlCol="0">
            <a:spAutoFit/>
          </a:bodyPr>
          <a:lstStyle/>
          <a:p>
            <a:r>
              <a:rPr lang="en-CA" sz="2000" dirty="0"/>
              <a:t>In this example, we are using a nested for loop, where ‘</a:t>
            </a:r>
            <a:r>
              <a:rPr lang="en-CA" sz="2000" dirty="0" err="1"/>
              <a:t>i</a:t>
            </a:r>
            <a:r>
              <a:rPr lang="en-CA" sz="2000" dirty="0"/>
              <a:t>’ controls our rows, and ‘j’ controls our columns. The outer loop condition ‘</a:t>
            </a:r>
            <a:r>
              <a:rPr lang="en-CA" sz="2000" dirty="0" err="1"/>
              <a:t>i</a:t>
            </a:r>
            <a:r>
              <a:rPr lang="en-CA" sz="2000" dirty="0"/>
              <a:t> &lt; 3’ ensures the loop will execute for each of the 3 rows. The inner loop will then iterate for each of the 4 columns of each row.</a:t>
            </a:r>
          </a:p>
        </p:txBody>
      </p:sp>
      <p:pic>
        <p:nvPicPr>
          <p:cNvPr id="9" name="Picture 8" descr="A black background with white text&#10;&#10;Description automatically generated with low confidence">
            <a:extLst>
              <a:ext uri="{FF2B5EF4-FFF2-40B4-BE49-F238E27FC236}">
                <a16:creationId xmlns:a16="http://schemas.microsoft.com/office/drawing/2014/main" id="{181ED230-8580-1746-5046-D25929390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3805" y="2849263"/>
            <a:ext cx="1612983" cy="787440"/>
          </a:xfrm>
          <a:prstGeom prst="rect">
            <a:avLst/>
          </a:prstGeom>
        </p:spPr>
      </p:pic>
      <p:pic>
        <p:nvPicPr>
          <p:cNvPr id="13" name="Picture 12" descr="A picture containing text, screenshot, font, number&#10;&#10;Description automatically generated">
            <a:extLst>
              <a:ext uri="{FF2B5EF4-FFF2-40B4-BE49-F238E27FC236}">
                <a16:creationId xmlns:a16="http://schemas.microsoft.com/office/drawing/2014/main" id="{2C184B20-BB27-550C-E2E6-9B0CA9E4A1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4101" y="2260540"/>
            <a:ext cx="2876698" cy="2336920"/>
          </a:xfrm>
          <a:prstGeom prst="rect">
            <a:avLst/>
          </a:prstGeom>
        </p:spPr>
      </p:pic>
    </p:spTree>
    <p:extLst>
      <p:ext uri="{BB962C8B-B14F-4D97-AF65-F5344CB8AC3E}">
        <p14:creationId xmlns:p14="http://schemas.microsoft.com/office/powerpoint/2010/main" val="26912749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A83F-7412-494A-8A41-EB66B6AB474C}"/>
              </a:ext>
            </a:extLst>
          </p:cNvPr>
          <p:cNvSpPr>
            <a:spLocks noGrp="1"/>
          </p:cNvSpPr>
          <p:nvPr>
            <p:ph type="title"/>
          </p:nvPr>
        </p:nvSpPr>
        <p:spPr/>
        <p:txBody>
          <a:bodyPr/>
          <a:lstStyle/>
          <a:p>
            <a:pPr algn="l"/>
            <a:r>
              <a:rPr lang="en-CA" b="1" dirty="0">
                <a:solidFill>
                  <a:srgbClr val="1B1B1B"/>
                </a:solidFill>
                <a:latin typeface="BankGothic Lt BT" panose="020B0607020203060204"/>
              </a:rPr>
              <a:t>Functions / subprograms</a:t>
            </a:r>
          </a:p>
        </p:txBody>
      </p:sp>
      <p:sp>
        <p:nvSpPr>
          <p:cNvPr id="3" name="Content Placeholder 2">
            <a:extLst>
              <a:ext uri="{FF2B5EF4-FFF2-40B4-BE49-F238E27FC236}">
                <a16:creationId xmlns:a16="http://schemas.microsoft.com/office/drawing/2014/main" id="{BA3F07D2-830B-4B78-8F2F-085743F35603}"/>
              </a:ext>
            </a:extLst>
          </p:cNvPr>
          <p:cNvSpPr>
            <a:spLocks noGrp="1"/>
          </p:cNvSpPr>
          <p:nvPr>
            <p:ph idx="1"/>
          </p:nvPr>
        </p:nvSpPr>
        <p:spPr/>
        <p:txBody>
          <a:bodyPr>
            <a:normAutofit/>
          </a:body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rPr>
              <a:t>Functions in C are self-contained blocks of code that perform a specific task. They encapsulate a set of instructions that can be called from different parts of a program. Functions help in organizing code, promoting reusability, and improving code readability.</a:t>
            </a:r>
          </a:p>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rPr>
              <a:t>In C programming, every program includes the main() function by default, and you have the flexibility to define additional functions based on the needs of your program.</a:t>
            </a:r>
          </a:p>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rPr>
              <a:t>By dividing your code into separate functions, you can logically organize different tasks. How you choose to divide your code among functions depends on your program's structure and requirements, but it is considered good practice for each function to do only one specific thing. This conforms to the principles of ‘clean code’.</a:t>
            </a:r>
          </a:p>
        </p:txBody>
      </p:sp>
    </p:spTree>
    <p:extLst>
      <p:ext uri="{BB962C8B-B14F-4D97-AF65-F5344CB8AC3E}">
        <p14:creationId xmlns:p14="http://schemas.microsoft.com/office/powerpoint/2010/main" val="35977012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A83F-7412-494A-8A41-EB66B6AB474C}"/>
              </a:ext>
            </a:extLst>
          </p:cNvPr>
          <p:cNvSpPr>
            <a:spLocks noGrp="1"/>
          </p:cNvSpPr>
          <p:nvPr>
            <p:ph type="title"/>
          </p:nvPr>
        </p:nvSpPr>
        <p:spPr/>
        <p:txBody>
          <a:bodyPr/>
          <a:lstStyle/>
          <a:p>
            <a:pPr algn="l"/>
            <a:r>
              <a:rPr lang="en-CA" b="1" dirty="0">
                <a:solidFill>
                  <a:srgbClr val="1B1B1B"/>
                </a:solidFill>
                <a:latin typeface="BankGothic Lt BT" panose="020B0607020203060204"/>
              </a:rPr>
              <a:t>Functions / subprograms</a:t>
            </a:r>
          </a:p>
        </p:txBody>
      </p:sp>
      <p:sp>
        <p:nvSpPr>
          <p:cNvPr id="3" name="Content Placeholder 2">
            <a:extLst>
              <a:ext uri="{FF2B5EF4-FFF2-40B4-BE49-F238E27FC236}">
                <a16:creationId xmlns:a16="http://schemas.microsoft.com/office/drawing/2014/main" id="{BA3F07D2-830B-4B78-8F2F-085743F35603}"/>
              </a:ext>
            </a:extLst>
          </p:cNvPr>
          <p:cNvSpPr>
            <a:spLocks noGrp="1"/>
          </p:cNvSpPr>
          <p:nvPr>
            <p:ph idx="1"/>
          </p:nvPr>
        </p:nvSpPr>
        <p:spPr/>
        <p:txBody>
          <a:bodyPr>
            <a:normAutofit fontScale="92500"/>
          </a:body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900" b="0" i="0" u="none"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rPr>
              <a:t>In C, the basic structure of a function is as follows:</a:t>
            </a:r>
          </a:p>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900" b="0" i="0" u="none"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endParaRPr>
          </a:p>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900" b="0" i="0" u="none"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endParaRPr>
          </a:p>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900" i="0"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rPr>
              <a:t>In C, a function typically has the following components:</a:t>
            </a:r>
          </a:p>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900" b="1" i="0" u="sng"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rPr>
              <a:t>Function declaration</a:t>
            </a:r>
            <a:r>
              <a:rPr kumimoji="0" lang="en-US" sz="1900" i="0"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rPr>
              <a:t>: It specifies the function's return type, name, and parameters (if any). It serves as a prototype for the function and allows the compiler to perform type checking. </a:t>
            </a:r>
            <a:r>
              <a:rPr lang="en-US" sz="1900" dirty="0">
                <a:solidFill>
                  <a:prstClr val="black"/>
                </a:solidFill>
                <a:latin typeface="Calibri" panose="020F0502020204030204"/>
                <a:cs typeface="Times New Roman" panose="02020603050405020304" pitchFamily="18" charset="0"/>
              </a:rPr>
              <a:t>Note that some functions perform the desired operation without returning a value. In this case, the return_type is the keyword void.</a:t>
            </a:r>
            <a:endParaRPr kumimoji="0" lang="en-US" sz="1900" i="0"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endParaRPr>
          </a:p>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900" b="1" i="0" u="sng"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rPr>
              <a:t>Function definition</a:t>
            </a:r>
            <a:r>
              <a:rPr kumimoji="0" lang="en-US" sz="1900" i="0"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rPr>
              <a:t>: It contains the actual implementation of the function. It includes the function's body, which consists of a set of statements enclosed within curly braces that define what the function does.</a:t>
            </a:r>
          </a:p>
          <a:p>
            <a:pPr>
              <a:defRPr/>
            </a:pPr>
            <a:r>
              <a:rPr kumimoji="0" lang="en-US" sz="1900" b="1" i="0" u="sng"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rPr>
              <a:t>Function call</a:t>
            </a:r>
            <a:r>
              <a:rPr kumimoji="0" lang="en-US" sz="1900" i="0"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rPr>
              <a:t>: It is the point in the program where the function is invoked or ‘called’. </a:t>
            </a:r>
            <a:r>
              <a:rPr kumimoji="0" lang="en-US" sz="1900" b="0" i="0" u="none"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rPr>
              <a:t>Functions in C follow a top-down execution flow, where the program starts from the main function and executes statements sequentially unless a function call is encountered. When a function call is encountered, the control is transferred to the called function, and once the function completes its execution, control returns to the caller.</a:t>
            </a:r>
          </a:p>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900" i="0"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endParaRPr>
          </a:p>
        </p:txBody>
      </p:sp>
      <p:pic>
        <p:nvPicPr>
          <p:cNvPr id="5" name="Picture 4" descr="A close-up of a computer screen&#10;&#10;Description automatically generated with low confidence">
            <a:extLst>
              <a:ext uri="{FF2B5EF4-FFF2-40B4-BE49-F238E27FC236}">
                <a16:creationId xmlns:a16="http://schemas.microsoft.com/office/drawing/2014/main" id="{654A1941-EB3B-915D-C8BB-9BCB9EE3D9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858" y="2265238"/>
            <a:ext cx="3693291" cy="684641"/>
          </a:xfrm>
          <a:prstGeom prst="rect">
            <a:avLst/>
          </a:prstGeom>
        </p:spPr>
      </p:pic>
    </p:spTree>
    <p:extLst>
      <p:ext uri="{BB962C8B-B14F-4D97-AF65-F5344CB8AC3E}">
        <p14:creationId xmlns:p14="http://schemas.microsoft.com/office/powerpoint/2010/main" val="8392075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A83F-7412-494A-8A41-EB66B6AB474C}"/>
              </a:ext>
            </a:extLst>
          </p:cNvPr>
          <p:cNvSpPr>
            <a:spLocks noGrp="1"/>
          </p:cNvSpPr>
          <p:nvPr>
            <p:ph type="title"/>
          </p:nvPr>
        </p:nvSpPr>
        <p:spPr/>
        <p:txBody>
          <a:bodyPr/>
          <a:lstStyle/>
          <a:p>
            <a:pPr algn="l"/>
            <a:r>
              <a:rPr lang="en-CA" b="1" dirty="0">
                <a:solidFill>
                  <a:srgbClr val="1B1B1B"/>
                </a:solidFill>
                <a:latin typeface="BankGothic Lt BT" panose="020B0607020203060204"/>
              </a:rPr>
              <a:t>Functions / subprograms</a:t>
            </a:r>
          </a:p>
        </p:txBody>
      </p:sp>
      <p:sp>
        <p:nvSpPr>
          <p:cNvPr id="3" name="Content Placeholder 2">
            <a:extLst>
              <a:ext uri="{FF2B5EF4-FFF2-40B4-BE49-F238E27FC236}">
                <a16:creationId xmlns:a16="http://schemas.microsoft.com/office/drawing/2014/main" id="{BA3F07D2-830B-4B78-8F2F-085743F35603}"/>
              </a:ext>
            </a:extLst>
          </p:cNvPr>
          <p:cNvSpPr>
            <a:spLocks noGrp="1"/>
          </p:cNvSpPr>
          <p:nvPr>
            <p:ph idx="1"/>
          </p:nvPr>
        </p:nvSpPr>
        <p:spPr/>
        <p:txBody>
          <a:bodyPr>
            <a:normAutofit/>
          </a:bodyPr>
          <a:lstStyle/>
          <a:p>
            <a:pPr marL="0" indent="0">
              <a:buNone/>
              <a:defRPr/>
            </a:pPr>
            <a:r>
              <a:rPr kumimoji="0" lang="en-US" sz="1900" b="0" i="0" u="none"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rPr>
              <a:t>Functions in C have some differences compared to functions in other languages, especially modern languages. Some of the main differences are:</a:t>
            </a:r>
          </a:p>
          <a:p>
            <a:pPr>
              <a:defRPr/>
            </a:pPr>
            <a:r>
              <a:rPr kumimoji="0" lang="en-US" sz="1900" b="1" i="0" u="sng"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rPr>
              <a:t>Function Overloading</a:t>
            </a:r>
            <a:r>
              <a:rPr kumimoji="0" lang="en-US" sz="1900" b="0" i="0" u="none"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rPr>
              <a:t>: In some languages, you can have multiple functions with the same name but different parameter lists. This is not supported in C. Each function in C must have a unique name.</a:t>
            </a:r>
          </a:p>
          <a:p>
            <a:pPr>
              <a:defRPr/>
            </a:pPr>
            <a:r>
              <a:rPr kumimoji="0" lang="en-US" sz="1900" b="1" i="0" u="sng"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rPr>
              <a:t>Default Parameter Values</a:t>
            </a:r>
            <a:r>
              <a:rPr kumimoji="0" lang="en-US" sz="1900" b="0" i="0" u="none"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rPr>
              <a:t>: In some languages, you can assign default values to function parameters, so they are optional when calling the function. However, in C, you must explicitly provide a value for each parameter when calling the function. There are no default parameter values in C.</a:t>
            </a:r>
          </a:p>
          <a:p>
            <a:pPr>
              <a:defRPr/>
            </a:pPr>
            <a:r>
              <a:rPr kumimoji="0" lang="en-US" sz="1900" b="1" i="0" u="sng"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rPr>
              <a:t>Exception Handling</a:t>
            </a:r>
            <a:r>
              <a:rPr kumimoji="0" lang="en-US" sz="1900" b="0" i="0" u="none"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rPr>
              <a:t>: Exception handling is a mechanism to handle errors or exceptional situations that can occur in a program. In C, there is no built-in support for exception handling like in some other languages. Instead, error handling is typically done using error codes or return values. Functions in C may return specific values to indicate errors or use other error handling techniques.</a:t>
            </a:r>
          </a:p>
          <a:p>
            <a:pPr marL="0" indent="0">
              <a:buNone/>
              <a:defRPr/>
            </a:pPr>
            <a:endParaRPr kumimoji="0" lang="en-US" sz="1900" b="0" i="0" u="none"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endParaRPr>
          </a:p>
        </p:txBody>
      </p:sp>
    </p:spTree>
    <p:extLst>
      <p:ext uri="{BB962C8B-B14F-4D97-AF65-F5344CB8AC3E}">
        <p14:creationId xmlns:p14="http://schemas.microsoft.com/office/powerpoint/2010/main" val="17983101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A83F-7412-494A-8A41-EB66B6AB474C}"/>
              </a:ext>
            </a:extLst>
          </p:cNvPr>
          <p:cNvSpPr>
            <a:spLocks noGrp="1"/>
          </p:cNvSpPr>
          <p:nvPr>
            <p:ph type="title"/>
          </p:nvPr>
        </p:nvSpPr>
        <p:spPr/>
        <p:txBody>
          <a:bodyPr/>
          <a:lstStyle/>
          <a:p>
            <a:pPr algn="l"/>
            <a:r>
              <a:rPr lang="en-CA" b="1" dirty="0">
                <a:solidFill>
                  <a:srgbClr val="1B1B1B"/>
                </a:solidFill>
                <a:latin typeface="BankGothic Lt BT" panose="020B0607020203060204"/>
              </a:rPr>
              <a:t>Functions / subprograms</a:t>
            </a:r>
          </a:p>
        </p:txBody>
      </p:sp>
      <p:sp>
        <p:nvSpPr>
          <p:cNvPr id="3" name="Content Placeholder 2">
            <a:extLst>
              <a:ext uri="{FF2B5EF4-FFF2-40B4-BE49-F238E27FC236}">
                <a16:creationId xmlns:a16="http://schemas.microsoft.com/office/drawing/2014/main" id="{BA3F07D2-830B-4B78-8F2F-085743F35603}"/>
              </a:ext>
            </a:extLst>
          </p:cNvPr>
          <p:cNvSpPr>
            <a:spLocks noGrp="1"/>
          </p:cNvSpPr>
          <p:nvPr>
            <p:ph idx="1"/>
          </p:nvPr>
        </p:nvSpPr>
        <p:spPr/>
        <p:txBody>
          <a:bodyPr>
            <a:normAutofit/>
          </a:bodyPr>
          <a:lstStyle/>
          <a:p>
            <a:pPr>
              <a:defRPr/>
            </a:pPr>
            <a:r>
              <a:rPr kumimoji="0" lang="en-US" sz="2000" b="1" i="0" u="sng"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rPr>
              <a:t>Function Definitions and Prototypes</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rPr>
              <a:t>: In C, it is common practice to declare functions before their first usage (typically before the main() function) and provide their definition separately. This helps the compiler understand the function's signature (return type, name, and parameters) before encountering its usage.</a:t>
            </a:r>
          </a:p>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rPr>
              <a:t>While it's not strictly necessary to place the function declaration outside the main() function, it's considered good practice for better code organization and readability. Placing the function declaration at the beginning of the file allows you to provide an overview of the functions used in the program, making it easier to understand the overall structure.</a:t>
            </a:r>
          </a:p>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rPr>
              <a:t>However, if you prefer, you can place the function declaration directly above its usage within the main() function. Just make sure the function definition appears somewhere in the code before it's called.</a:t>
            </a:r>
          </a:p>
        </p:txBody>
      </p:sp>
    </p:spTree>
    <p:extLst>
      <p:ext uri="{BB962C8B-B14F-4D97-AF65-F5344CB8AC3E}">
        <p14:creationId xmlns:p14="http://schemas.microsoft.com/office/powerpoint/2010/main" val="17449868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A83F-7412-494A-8A41-EB66B6AB474C}"/>
              </a:ext>
            </a:extLst>
          </p:cNvPr>
          <p:cNvSpPr>
            <a:spLocks noGrp="1"/>
          </p:cNvSpPr>
          <p:nvPr>
            <p:ph type="title"/>
          </p:nvPr>
        </p:nvSpPr>
        <p:spPr/>
        <p:txBody>
          <a:bodyPr/>
          <a:lstStyle/>
          <a:p>
            <a:pPr algn="l"/>
            <a:r>
              <a:rPr lang="en-CA" b="1" dirty="0">
                <a:solidFill>
                  <a:srgbClr val="1B1B1B"/>
                </a:solidFill>
                <a:latin typeface="BankGothic Lt BT" panose="020B0607020203060204"/>
              </a:rPr>
              <a:t>Functions / subprograms</a:t>
            </a:r>
          </a:p>
        </p:txBody>
      </p:sp>
      <p:pic>
        <p:nvPicPr>
          <p:cNvPr id="4" name="Picture 3" descr="A black background with white text&#10;&#10;Description automatically generated with low confidence">
            <a:extLst>
              <a:ext uri="{FF2B5EF4-FFF2-40B4-BE49-F238E27FC236}">
                <a16:creationId xmlns:a16="http://schemas.microsoft.com/office/drawing/2014/main" id="{67B349C2-1930-2C37-D981-E309F83939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7937" y="1840719"/>
            <a:ext cx="2159111" cy="749339"/>
          </a:xfrm>
          <a:prstGeom prst="rect">
            <a:avLst/>
          </a:prstGeom>
        </p:spPr>
      </p:pic>
      <p:pic>
        <p:nvPicPr>
          <p:cNvPr id="8" name="Content Placeholder 7" descr="A picture containing text, screenshot, font, number">
            <a:extLst>
              <a:ext uri="{FF2B5EF4-FFF2-40B4-BE49-F238E27FC236}">
                <a16:creationId xmlns:a16="http://schemas.microsoft.com/office/drawing/2014/main" id="{1DBB2001-D1D9-2F8A-AA92-63F32CF864E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64239" y="1840719"/>
            <a:ext cx="2025754" cy="2813195"/>
          </a:xfrm>
        </p:spPr>
      </p:pic>
    </p:spTree>
    <p:extLst>
      <p:ext uri="{BB962C8B-B14F-4D97-AF65-F5344CB8AC3E}">
        <p14:creationId xmlns:p14="http://schemas.microsoft.com/office/powerpoint/2010/main" val="26109165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A83F-7412-494A-8A41-EB66B6AB474C}"/>
              </a:ext>
            </a:extLst>
          </p:cNvPr>
          <p:cNvSpPr>
            <a:spLocks noGrp="1"/>
          </p:cNvSpPr>
          <p:nvPr>
            <p:ph type="title"/>
          </p:nvPr>
        </p:nvSpPr>
        <p:spPr/>
        <p:txBody>
          <a:bodyPr/>
          <a:lstStyle/>
          <a:p>
            <a:pPr algn="l"/>
            <a:r>
              <a:rPr lang="en-CA" b="1" dirty="0">
                <a:solidFill>
                  <a:srgbClr val="1B1B1B"/>
                </a:solidFill>
                <a:latin typeface="BankGothic Lt BT" panose="020B0607020203060204"/>
              </a:rPr>
              <a:t>Teacher Directed topics</a:t>
            </a:r>
          </a:p>
        </p:txBody>
      </p:sp>
      <p:sp>
        <p:nvSpPr>
          <p:cNvPr id="3" name="Content Placeholder 2">
            <a:extLst>
              <a:ext uri="{FF2B5EF4-FFF2-40B4-BE49-F238E27FC236}">
                <a16:creationId xmlns:a16="http://schemas.microsoft.com/office/drawing/2014/main" id="{BA3F07D2-830B-4B78-8F2F-085743F35603}"/>
              </a:ext>
            </a:extLst>
          </p:cNvPr>
          <p:cNvSpPr>
            <a:spLocks noGrp="1"/>
          </p:cNvSpPr>
          <p:nvPr>
            <p:ph idx="1"/>
          </p:nvPr>
        </p:nvSpPr>
        <p:spPr/>
        <p:txBody>
          <a:bodyPr>
            <a:normAutofit/>
          </a:body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rPr>
              <a:t>I will be discussing Pointers, Strings (in depth), Structs Linked lists and if we have time some extra topics with you </a:t>
            </a:r>
          </a:p>
        </p:txBody>
      </p:sp>
    </p:spTree>
    <p:extLst>
      <p:ext uri="{BB962C8B-B14F-4D97-AF65-F5344CB8AC3E}">
        <p14:creationId xmlns:p14="http://schemas.microsoft.com/office/powerpoint/2010/main" val="5204558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7" descr="thankyou.jpg"/>
          <p:cNvPicPr>
            <a:picLocks noChangeAspect="1"/>
          </p:cNvPicPr>
          <p:nvPr/>
        </p:nvPicPr>
        <p:blipFill>
          <a:blip r:embed="rId2" cstate="print"/>
          <a:srcRect l="5263" t="10640" r="4385" b="8553"/>
          <a:stretch>
            <a:fillRect/>
          </a:stretch>
        </p:blipFill>
        <p:spPr bwMode="auto">
          <a:xfrm>
            <a:off x="2116183" y="1233502"/>
            <a:ext cx="7471954" cy="4429927"/>
          </a:xfrm>
          <a:prstGeom prst="rect">
            <a:avLst/>
          </a:prstGeom>
          <a:noFill/>
          <a:ln w="9525">
            <a:noFill/>
            <a:miter lim="800000"/>
            <a:headEnd/>
            <a:tailEnd/>
          </a:ln>
        </p:spPr>
      </p:pic>
    </p:spTree>
    <p:extLst>
      <p:ext uri="{BB962C8B-B14F-4D97-AF65-F5344CB8AC3E}">
        <p14:creationId xmlns:p14="http://schemas.microsoft.com/office/powerpoint/2010/main" val="4203217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9381A-14F5-415A-98C9-ED19F1EAD10F}"/>
              </a:ext>
            </a:extLst>
          </p:cNvPr>
          <p:cNvSpPr>
            <a:spLocks noGrp="1"/>
          </p:cNvSpPr>
          <p:nvPr>
            <p:ph type="title"/>
          </p:nvPr>
        </p:nvSpPr>
        <p:spPr/>
        <p:txBody>
          <a:bodyPr/>
          <a:lstStyle/>
          <a:p>
            <a:r>
              <a:rPr lang="en-CA" dirty="0"/>
              <a:t>Setting it up</a:t>
            </a:r>
          </a:p>
        </p:txBody>
      </p:sp>
      <p:sp>
        <p:nvSpPr>
          <p:cNvPr id="3" name="Content Placeholder 2">
            <a:extLst>
              <a:ext uri="{FF2B5EF4-FFF2-40B4-BE49-F238E27FC236}">
                <a16:creationId xmlns:a16="http://schemas.microsoft.com/office/drawing/2014/main" id="{DBD74BF1-32ED-47EA-AA12-C20AD3159B95}"/>
              </a:ext>
            </a:extLst>
          </p:cNvPr>
          <p:cNvSpPr>
            <a:spLocks noGrp="1"/>
          </p:cNvSpPr>
          <p:nvPr>
            <p:ph idx="1"/>
          </p:nvPr>
        </p:nvSpPr>
        <p:spPr/>
        <p:txBody>
          <a:bodyPr>
            <a:normAutofit/>
          </a:bodyPr>
          <a:lstStyle/>
          <a:p>
            <a:r>
              <a:rPr lang="en-US" sz="3200" dirty="0">
                <a:latin typeface="+mn-lt"/>
              </a:rPr>
              <a:t>In order to run a C program in C++, we need to make a small change:</a:t>
            </a:r>
          </a:p>
          <a:p>
            <a:r>
              <a:rPr lang="en-US" sz="3200" dirty="0">
                <a:latin typeface="+mn-lt"/>
              </a:rPr>
              <a:t>Remove &lt;</a:t>
            </a:r>
            <a:r>
              <a:rPr lang="en-US" sz="3200" dirty="0" err="1">
                <a:latin typeface="+mn-lt"/>
              </a:rPr>
              <a:t>iosteam</a:t>
            </a:r>
            <a:r>
              <a:rPr lang="en-US" sz="3200" dirty="0">
                <a:latin typeface="+mn-lt"/>
              </a:rPr>
              <a:t>&gt; and replace with &lt;</a:t>
            </a:r>
            <a:r>
              <a:rPr lang="en-US" sz="3200" dirty="0" err="1">
                <a:latin typeface="+mn-lt"/>
              </a:rPr>
              <a:t>stdio.h</a:t>
            </a:r>
            <a:r>
              <a:rPr lang="en-US" sz="3200" dirty="0">
                <a:latin typeface="+mn-lt"/>
              </a:rPr>
              <a:t>&gt;</a:t>
            </a:r>
          </a:p>
          <a:p>
            <a:pPr marL="0" indent="0">
              <a:buNone/>
            </a:pPr>
            <a:endParaRPr lang="en-US" sz="3200" dirty="0">
              <a:latin typeface="+mn-lt"/>
            </a:endParaRPr>
          </a:p>
          <a:p>
            <a:endParaRPr lang="en-US" sz="3200" dirty="0">
              <a:latin typeface="+mn-lt"/>
            </a:endParaRPr>
          </a:p>
        </p:txBody>
      </p:sp>
      <p:pic>
        <p:nvPicPr>
          <p:cNvPr id="6" name="Picture 5" descr="A picture containing text, screenshot, font, multimedia software&#10;&#10;Description automatically generated">
            <a:extLst>
              <a:ext uri="{FF2B5EF4-FFF2-40B4-BE49-F238E27FC236}">
                <a16:creationId xmlns:a16="http://schemas.microsoft.com/office/drawing/2014/main" id="{0DFB9EC9-C2CF-31D3-DD9D-7CFC63E164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946" y="3533347"/>
            <a:ext cx="3149762" cy="450873"/>
          </a:xfrm>
          <a:prstGeom prst="rect">
            <a:avLst/>
          </a:prstGeom>
        </p:spPr>
      </p:pic>
    </p:spTree>
    <p:extLst>
      <p:ext uri="{BB962C8B-B14F-4D97-AF65-F5344CB8AC3E}">
        <p14:creationId xmlns:p14="http://schemas.microsoft.com/office/powerpoint/2010/main" val="1875501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A83F-7412-494A-8A41-EB66B6AB474C}"/>
              </a:ext>
            </a:extLst>
          </p:cNvPr>
          <p:cNvSpPr>
            <a:spLocks noGrp="1"/>
          </p:cNvSpPr>
          <p:nvPr>
            <p:ph type="title"/>
          </p:nvPr>
        </p:nvSpPr>
        <p:spPr/>
        <p:txBody>
          <a:bodyPr/>
          <a:lstStyle/>
          <a:p>
            <a:pPr algn="l"/>
            <a:r>
              <a:rPr lang="en-CA" b="1" i="0" dirty="0">
                <a:solidFill>
                  <a:srgbClr val="1B1B1B"/>
                </a:solidFill>
                <a:effectLst/>
                <a:latin typeface="BankGothic Lt BT" panose="020B0607020203060204"/>
              </a:rPr>
              <a:t>Input/output</a:t>
            </a:r>
          </a:p>
        </p:txBody>
      </p:sp>
      <p:sp>
        <p:nvSpPr>
          <p:cNvPr id="3" name="Content Placeholder 2">
            <a:extLst>
              <a:ext uri="{FF2B5EF4-FFF2-40B4-BE49-F238E27FC236}">
                <a16:creationId xmlns:a16="http://schemas.microsoft.com/office/drawing/2014/main" id="{BA3F07D2-830B-4B78-8F2F-085743F35603}"/>
              </a:ext>
            </a:extLst>
          </p:cNvPr>
          <p:cNvSpPr>
            <a:spLocks noGrp="1"/>
          </p:cNvSpPr>
          <p:nvPr>
            <p:ph idx="1"/>
          </p:nvPr>
        </p:nvSpPr>
        <p:spPr/>
        <p:txBody>
          <a:bodyPr>
            <a:normAutofit/>
          </a:body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rPr>
              <a:t>In </a:t>
            </a:r>
            <a:r>
              <a:rPr lang="en-US" sz="2800" dirty="0">
                <a:solidFill>
                  <a:prstClr val="black"/>
                </a:solidFill>
                <a:latin typeface="Calibri" panose="020F0502020204030204"/>
                <a:cs typeface="Times New Roman" panose="02020603050405020304" pitchFamily="18" charset="0"/>
              </a:rPr>
              <a:t>C, the two most common commands for input/output are printf() and </a:t>
            </a:r>
            <a:r>
              <a:rPr lang="en-US" sz="2800" dirty="0" err="1">
                <a:solidFill>
                  <a:prstClr val="black"/>
                </a:solidFill>
                <a:latin typeface="Calibri" panose="020F0502020204030204"/>
                <a:cs typeface="Times New Roman" panose="02020603050405020304" pitchFamily="18" charset="0"/>
              </a:rPr>
              <a:t>scanf</a:t>
            </a:r>
            <a:r>
              <a:rPr lang="en-US" sz="2800" dirty="0">
                <a:solidFill>
                  <a:prstClr val="black"/>
                </a:solidFill>
                <a:latin typeface="Calibri" panose="020F0502020204030204"/>
                <a:cs typeface="Times New Roman" panose="02020603050405020304" pitchFamily="18" charset="0"/>
              </a:rPr>
              <a:t>().</a:t>
            </a:r>
          </a:p>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800" dirty="0" err="1">
                <a:solidFill>
                  <a:prstClr val="black"/>
                </a:solidFill>
                <a:latin typeface="Calibri" panose="020F0502020204030204"/>
                <a:cs typeface="Times New Roman" panose="02020603050405020304" pitchFamily="18" charset="0"/>
              </a:rPr>
              <a:t>scanf</a:t>
            </a:r>
            <a:r>
              <a:rPr lang="en-US" sz="2800" dirty="0">
                <a:solidFill>
                  <a:prstClr val="black"/>
                </a:solidFill>
                <a:latin typeface="Calibri" panose="020F0502020204030204"/>
                <a:cs typeface="Times New Roman" panose="02020603050405020304" pitchFamily="18" charset="0"/>
              </a:rPr>
              <a:t>() is used to read input data only. It does not print.</a:t>
            </a:r>
          </a:p>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800" dirty="0">
                <a:solidFill>
                  <a:prstClr val="black"/>
                </a:solidFill>
                <a:latin typeface="Calibri" panose="020F0502020204030204"/>
                <a:cs typeface="Times New Roman" panose="02020603050405020304" pitchFamily="18" charset="0"/>
              </a:rPr>
              <a:t>printf() is used to output (print) data to the console.</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endParaRPr>
          </a:p>
          <a:p>
            <a:endParaRPr lang="en-US" sz="2400" dirty="0">
              <a:latin typeface="+mn-lt"/>
              <a:cs typeface="Times New Roman" panose="02020603050405020304" pitchFamily="18" charset="0"/>
            </a:endParaRPr>
          </a:p>
        </p:txBody>
      </p:sp>
      <p:pic>
        <p:nvPicPr>
          <p:cNvPr id="7" name="Picture 6" descr="A screenshot of a computer program">
            <a:extLst>
              <a:ext uri="{FF2B5EF4-FFF2-40B4-BE49-F238E27FC236}">
                <a16:creationId xmlns:a16="http://schemas.microsoft.com/office/drawing/2014/main" id="{A156CD87-FBA7-56E1-778A-811D408E67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3505" y="3870041"/>
            <a:ext cx="6225781" cy="1660500"/>
          </a:xfrm>
          <a:prstGeom prst="rect">
            <a:avLst/>
          </a:prstGeom>
        </p:spPr>
      </p:pic>
    </p:spTree>
    <p:extLst>
      <p:ext uri="{BB962C8B-B14F-4D97-AF65-F5344CB8AC3E}">
        <p14:creationId xmlns:p14="http://schemas.microsoft.com/office/powerpoint/2010/main" val="2458838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A83F-7412-494A-8A41-EB66B6AB474C}"/>
              </a:ext>
            </a:extLst>
          </p:cNvPr>
          <p:cNvSpPr>
            <a:spLocks noGrp="1"/>
          </p:cNvSpPr>
          <p:nvPr>
            <p:ph type="title"/>
          </p:nvPr>
        </p:nvSpPr>
        <p:spPr/>
        <p:txBody>
          <a:bodyPr/>
          <a:lstStyle/>
          <a:p>
            <a:pPr algn="l"/>
            <a:r>
              <a:rPr lang="en-CA" b="1" i="0" dirty="0">
                <a:solidFill>
                  <a:srgbClr val="1B1B1B"/>
                </a:solidFill>
                <a:effectLst/>
                <a:latin typeface="BankGothic Lt BT" panose="020B0607020203060204"/>
              </a:rPr>
              <a:t>Input/output</a:t>
            </a:r>
          </a:p>
        </p:txBody>
      </p:sp>
      <p:sp>
        <p:nvSpPr>
          <p:cNvPr id="3" name="Content Placeholder 2">
            <a:extLst>
              <a:ext uri="{FF2B5EF4-FFF2-40B4-BE49-F238E27FC236}">
                <a16:creationId xmlns:a16="http://schemas.microsoft.com/office/drawing/2014/main" id="{BA3F07D2-830B-4B78-8F2F-085743F35603}"/>
              </a:ext>
            </a:extLst>
          </p:cNvPr>
          <p:cNvSpPr>
            <a:spLocks noGrp="1"/>
          </p:cNvSpPr>
          <p:nvPr>
            <p:ph idx="1"/>
          </p:nvPr>
        </p:nvSpPr>
        <p:spPr/>
        <p:txBody>
          <a:bodyPr>
            <a:normAutofit/>
          </a:body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rPr>
              <a:t>Here is a table showcasing some of the other common input/output types in C:</a:t>
            </a:r>
          </a:p>
          <a:p>
            <a:endParaRPr lang="en-US" sz="2400" dirty="0">
              <a:latin typeface="+mn-lt"/>
              <a:cs typeface="Times New Roman" panose="02020603050405020304" pitchFamily="18" charset="0"/>
            </a:endParaRPr>
          </a:p>
        </p:txBody>
      </p:sp>
      <p:pic>
        <p:nvPicPr>
          <p:cNvPr id="4" name="Content Placeholder 9" descr="A screenshot of a computer">
            <a:extLst>
              <a:ext uri="{FF2B5EF4-FFF2-40B4-BE49-F238E27FC236}">
                <a16:creationId xmlns:a16="http://schemas.microsoft.com/office/drawing/2014/main" id="{CE93405D-84D5-CA68-B286-1052656672B8}"/>
              </a:ext>
            </a:extLst>
          </p:cNvPr>
          <p:cNvPicPr>
            <a:picLocks noChangeAspect="1"/>
          </p:cNvPicPr>
          <p:nvPr/>
        </p:nvPicPr>
        <p:blipFill rotWithShape="1">
          <a:blip r:embed="rId2">
            <a:extLst>
              <a:ext uri="{28A0092B-C50C-407E-A947-70E740481C1C}">
                <a14:useLocalDpi xmlns:a14="http://schemas.microsoft.com/office/drawing/2010/main" val="0"/>
              </a:ext>
            </a:extLst>
          </a:blip>
          <a:srcRect l="2949" t="5596" r="961"/>
          <a:stretch/>
        </p:blipFill>
        <p:spPr>
          <a:xfrm>
            <a:off x="2879887" y="2899430"/>
            <a:ext cx="6187440" cy="2122228"/>
          </a:xfrm>
          <a:prstGeom prst="rect">
            <a:avLst/>
          </a:prstGeom>
        </p:spPr>
      </p:pic>
    </p:spTree>
    <p:extLst>
      <p:ext uri="{BB962C8B-B14F-4D97-AF65-F5344CB8AC3E}">
        <p14:creationId xmlns:p14="http://schemas.microsoft.com/office/powerpoint/2010/main" val="971961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A83F-7412-494A-8A41-EB66B6AB474C}"/>
              </a:ext>
            </a:extLst>
          </p:cNvPr>
          <p:cNvSpPr>
            <a:spLocks noGrp="1"/>
          </p:cNvSpPr>
          <p:nvPr>
            <p:ph type="title"/>
          </p:nvPr>
        </p:nvSpPr>
        <p:spPr/>
        <p:txBody>
          <a:bodyPr/>
          <a:lstStyle/>
          <a:p>
            <a:pPr algn="l"/>
            <a:r>
              <a:rPr lang="en-CA" b="1" i="0" dirty="0">
                <a:solidFill>
                  <a:srgbClr val="1B1B1B"/>
                </a:solidFill>
                <a:effectLst/>
                <a:latin typeface="BankGothic Lt BT" panose="020B0607020203060204"/>
              </a:rPr>
              <a:t>Input/output</a:t>
            </a:r>
          </a:p>
        </p:txBody>
      </p:sp>
      <p:sp>
        <p:nvSpPr>
          <p:cNvPr id="3" name="Content Placeholder 2">
            <a:extLst>
              <a:ext uri="{FF2B5EF4-FFF2-40B4-BE49-F238E27FC236}">
                <a16:creationId xmlns:a16="http://schemas.microsoft.com/office/drawing/2014/main" id="{BA3F07D2-830B-4B78-8F2F-085743F35603}"/>
              </a:ext>
            </a:extLst>
          </p:cNvPr>
          <p:cNvSpPr>
            <a:spLocks noGrp="1"/>
          </p:cNvSpPr>
          <p:nvPr>
            <p:ph idx="1"/>
          </p:nvPr>
        </p:nvSpPr>
        <p:spPr/>
        <p:txBody>
          <a:bodyPr>
            <a:normAutofit/>
          </a:body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800" dirty="0">
                <a:solidFill>
                  <a:prstClr val="black"/>
                </a:solidFill>
                <a:latin typeface="Calibri" panose="020F0502020204030204"/>
                <a:cs typeface="Times New Roman" panose="02020603050405020304" pitchFamily="18" charset="0"/>
              </a:rPr>
              <a:t>Like many other programming languages, a semicolon ‘ ; ’ is used to terminate a statement. </a:t>
            </a:r>
          </a:p>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800" dirty="0">
                <a:solidFill>
                  <a:prstClr val="black"/>
                </a:solidFill>
                <a:latin typeface="Calibri" panose="020F0502020204030204"/>
                <a:cs typeface="Times New Roman" panose="02020603050405020304" pitchFamily="18" charset="0"/>
              </a:rPr>
              <a:t>Curly braces ‘ { } ‘ are used to enclose blocks of code, and to indicate the start and end point of functions, loops, and if statements.</a:t>
            </a:r>
          </a:p>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rPr>
              <a:t>In C, </a:t>
            </a:r>
            <a:r>
              <a:rPr lang="en-US" sz="2800" dirty="0">
                <a:solidFill>
                  <a:prstClr val="black"/>
                </a:solidFill>
                <a:latin typeface="Calibri" panose="020F0502020204030204"/>
                <a:cs typeface="Times New Roman" panose="02020603050405020304" pitchFamily="18" charset="0"/>
              </a:rPr>
              <a:t>‘return’ is used to exit a function and return an integer value. In the main function above, the 0 is used to indicate that the program ran successfully without errors. Any other value indicates an issue. </a:t>
            </a:r>
            <a:endParaRPr lang="en-US" sz="2800" dirty="0">
              <a:latin typeface="+mn-lt"/>
              <a:cs typeface="Times New Roman" panose="02020603050405020304" pitchFamily="18" charset="0"/>
            </a:endParaRPr>
          </a:p>
        </p:txBody>
      </p:sp>
    </p:spTree>
    <p:extLst>
      <p:ext uri="{BB962C8B-B14F-4D97-AF65-F5344CB8AC3E}">
        <p14:creationId xmlns:p14="http://schemas.microsoft.com/office/powerpoint/2010/main" val="908483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A83F-7412-494A-8A41-EB66B6AB474C}"/>
              </a:ext>
            </a:extLst>
          </p:cNvPr>
          <p:cNvSpPr>
            <a:spLocks noGrp="1"/>
          </p:cNvSpPr>
          <p:nvPr>
            <p:ph type="title"/>
          </p:nvPr>
        </p:nvSpPr>
        <p:spPr/>
        <p:txBody>
          <a:bodyPr/>
          <a:lstStyle/>
          <a:p>
            <a:pPr algn="l"/>
            <a:r>
              <a:rPr lang="en-CA" b="1" i="0" dirty="0">
                <a:solidFill>
                  <a:srgbClr val="1B1B1B"/>
                </a:solidFill>
                <a:effectLst/>
                <a:latin typeface="BankGothic Lt BT" panose="020B0607020203060204"/>
              </a:rPr>
              <a:t>Variables /  Data Types</a:t>
            </a:r>
          </a:p>
        </p:txBody>
      </p:sp>
      <p:sp>
        <p:nvSpPr>
          <p:cNvPr id="3" name="Content Placeholder 2">
            <a:extLst>
              <a:ext uri="{FF2B5EF4-FFF2-40B4-BE49-F238E27FC236}">
                <a16:creationId xmlns:a16="http://schemas.microsoft.com/office/drawing/2014/main" id="{BA3F07D2-830B-4B78-8F2F-085743F35603}"/>
              </a:ext>
            </a:extLst>
          </p:cNvPr>
          <p:cNvSpPr>
            <a:spLocks noGrp="1"/>
          </p:cNvSpPr>
          <p:nvPr>
            <p:ph idx="1"/>
          </p:nvPr>
        </p:nvSpPr>
        <p:spPr/>
        <p:txBody>
          <a:bodyPr>
            <a:normAutofit/>
          </a:body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rPr>
              <a:t>C is a statically typed language, meaning that each variable must have a data type specified when the variable is declared.</a:t>
            </a:r>
          </a:p>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800" dirty="0">
                <a:solidFill>
                  <a:prstClr val="black"/>
                </a:solidFill>
                <a:latin typeface="Calibri" panose="020F0502020204030204"/>
                <a:cs typeface="Times New Roman" panose="02020603050405020304" pitchFamily="18" charset="0"/>
              </a:rPr>
              <a:t>There are several basic data types, with many variations that are not as commonly used. We will focus on the most common data types.</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endParaRPr>
          </a:p>
          <a:p>
            <a:pPr lvl="1">
              <a:spcBef>
                <a:spcPts val="1000"/>
              </a:spcBef>
              <a:defRPr/>
            </a:pP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endParaRPr>
          </a:p>
          <a:p>
            <a:endParaRPr lang="en-US" sz="2400" dirty="0">
              <a:latin typeface="+mn-lt"/>
              <a:cs typeface="Times New Roman" panose="02020603050405020304" pitchFamily="18" charset="0"/>
            </a:endParaRPr>
          </a:p>
        </p:txBody>
      </p:sp>
    </p:spTree>
    <p:extLst>
      <p:ext uri="{BB962C8B-B14F-4D97-AF65-F5344CB8AC3E}">
        <p14:creationId xmlns:p14="http://schemas.microsoft.com/office/powerpoint/2010/main" val="24512211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28945</TotalTime>
  <Words>4153</Words>
  <Application>Microsoft Office PowerPoint</Application>
  <PresentationFormat>Widescreen</PresentationFormat>
  <Paragraphs>192</Paragraphs>
  <Slides>47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BankGothic Lt BT</vt:lpstr>
      <vt:lpstr>BankGothic Md BT</vt:lpstr>
      <vt:lpstr>Calibri</vt:lpstr>
      <vt:lpstr>Calibri Light</vt:lpstr>
      <vt:lpstr>Office Theme</vt:lpstr>
      <vt:lpstr>Introduction to C</vt:lpstr>
      <vt:lpstr>C origins</vt:lpstr>
      <vt:lpstr>Setting it up</vt:lpstr>
      <vt:lpstr>Setting it up</vt:lpstr>
      <vt:lpstr>Setting it up</vt:lpstr>
      <vt:lpstr>Input/output</vt:lpstr>
      <vt:lpstr>Input/output</vt:lpstr>
      <vt:lpstr>Input/output</vt:lpstr>
      <vt:lpstr>Variables /  Data Types</vt:lpstr>
      <vt:lpstr>Variables /  Data Types</vt:lpstr>
      <vt:lpstr>Variables /  Data Types</vt:lpstr>
      <vt:lpstr>Variables /  Data Types</vt:lpstr>
      <vt:lpstr>Variables /  Data Types</vt:lpstr>
      <vt:lpstr>Variables /  Data Types</vt:lpstr>
      <vt:lpstr>Variables /  Data Types</vt:lpstr>
      <vt:lpstr>Variables /  Data Types</vt:lpstr>
      <vt:lpstr>Operators – Arithmetic</vt:lpstr>
      <vt:lpstr>Operators – Logical</vt:lpstr>
      <vt:lpstr>Operators – Logical</vt:lpstr>
      <vt:lpstr>Operators – Shorthand</vt:lpstr>
      <vt:lpstr>Conditionals - if statements</vt:lpstr>
      <vt:lpstr>Conditionals - if statements</vt:lpstr>
      <vt:lpstr>Conditionals - if statements</vt:lpstr>
      <vt:lpstr>Conditionals – switch statements</vt:lpstr>
      <vt:lpstr>Conditionals – switch statements</vt:lpstr>
      <vt:lpstr>Conditionals – switch statements</vt:lpstr>
      <vt:lpstr>Loops</vt:lpstr>
      <vt:lpstr>For Loops</vt:lpstr>
      <vt:lpstr>While Loops</vt:lpstr>
      <vt:lpstr>Do-While Loops</vt:lpstr>
      <vt:lpstr>Do-While Loops</vt:lpstr>
      <vt:lpstr>Loops – Control statements</vt:lpstr>
      <vt:lpstr>Loops – Control statements</vt:lpstr>
      <vt:lpstr>Loops – Control statements</vt:lpstr>
      <vt:lpstr>Arrays</vt:lpstr>
      <vt:lpstr>Arrays</vt:lpstr>
      <vt:lpstr>Arrays</vt:lpstr>
      <vt:lpstr>Arrays</vt:lpstr>
      <vt:lpstr>Arrays</vt:lpstr>
      <vt:lpstr>Arrays</vt:lpstr>
      <vt:lpstr>Functions / subprograms</vt:lpstr>
      <vt:lpstr>Functions / subprograms</vt:lpstr>
      <vt:lpstr>Functions / subprograms</vt:lpstr>
      <vt:lpstr>Functions / subprograms</vt:lpstr>
      <vt:lpstr>Functions / subprograms</vt:lpstr>
      <vt:lpstr>Teacher Directed topics</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Raphael Andrade</dc:creator>
  <cp:lastModifiedBy>Joel Heiser</cp:lastModifiedBy>
  <cp:revision>524</cp:revision>
  <dcterms:created xsi:type="dcterms:W3CDTF">2017-12-05T23:52:35Z</dcterms:created>
  <dcterms:modified xsi:type="dcterms:W3CDTF">2023-05-17T17:52:27Z</dcterms:modified>
</cp:coreProperties>
</file>