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A0C86F-CDB1-4F7E-86C6-E4C0AC285178}">
          <p14:sldIdLst>
            <p14:sldId id="256"/>
          </p14:sldIdLst>
        </p14:section>
        <p14:section name="What it Is" id="{E9DAF190-9D6E-459C-922F-826900F621A7}">
          <p14:sldIdLst>
            <p14:sldId id="257"/>
          </p14:sldIdLst>
        </p14:section>
        <p14:section name="What it is For" id="{57FC8F3D-0EB1-4320-BE7F-21CA0CE1AFF8}">
          <p14:sldIdLst>
            <p14:sldId id="258"/>
          </p14:sldIdLst>
        </p14:section>
        <p14:section name="How it Works" id="{DDD06A55-957F-4465-82A9-86852CEEB5AA}">
          <p14:sldIdLst>
            <p14:sldId id="259"/>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F0F14-D27E-46B3-9915-0C48D50468C2}" v="327" dt="2023-01-19T04:09:12.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48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193663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389701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880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1715268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048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3763074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3964511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100551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21597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140E7-E630-4015-A2A9-6B7C04527D70}" type="datetimeFigureOut">
              <a:rPr lang="en-CA" smtClean="0"/>
              <a:t>18-Jan-23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254543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140E7-E630-4015-A2A9-6B7C04527D70}" type="datetimeFigureOut">
              <a:rPr lang="en-CA" smtClean="0"/>
              <a:t>18-Jan-23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368842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D140E7-E630-4015-A2A9-6B7C04527D70}" type="datetimeFigureOut">
              <a:rPr lang="en-CA" smtClean="0"/>
              <a:t>18-Jan-23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284443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D140E7-E630-4015-A2A9-6B7C04527D70}" type="datetimeFigureOut">
              <a:rPr lang="en-CA" smtClean="0"/>
              <a:t>18-Jan-23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394995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140E7-E630-4015-A2A9-6B7C04527D70}" type="datetimeFigureOut">
              <a:rPr lang="en-CA" smtClean="0"/>
              <a:t>18-Jan-23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95342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140E7-E630-4015-A2A9-6B7C04527D70}" type="datetimeFigureOut">
              <a:rPr lang="en-CA" smtClean="0"/>
              <a:t>18-Jan-23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0E15F78-6731-416B-A30B-B46006BC9C8E}" type="slidenum">
              <a:rPr lang="en-CA" smtClean="0"/>
              <a:t>‹#›</a:t>
            </a:fld>
            <a:endParaRPr lang="en-CA"/>
          </a:p>
        </p:txBody>
      </p:sp>
    </p:spTree>
    <p:extLst>
      <p:ext uri="{BB962C8B-B14F-4D97-AF65-F5344CB8AC3E}">
        <p14:creationId xmlns:p14="http://schemas.microsoft.com/office/powerpoint/2010/main" val="314641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0E15F78-6731-416B-A30B-B46006BC9C8E}" type="slidenum">
              <a:rPr lang="en-CA" smtClean="0"/>
              <a:t>‹#›</a:t>
            </a:fld>
            <a:endParaRPr lang="en-CA"/>
          </a:p>
        </p:txBody>
      </p:sp>
      <p:sp>
        <p:nvSpPr>
          <p:cNvPr id="5" name="Date Placeholder 4"/>
          <p:cNvSpPr>
            <a:spLocks noGrp="1"/>
          </p:cNvSpPr>
          <p:nvPr>
            <p:ph type="dt" sz="half" idx="10"/>
          </p:nvPr>
        </p:nvSpPr>
        <p:spPr/>
        <p:txBody>
          <a:bodyPr/>
          <a:lstStyle/>
          <a:p>
            <a:fld id="{51D140E7-E630-4015-A2A9-6B7C04527D70}" type="datetimeFigureOut">
              <a:rPr lang="en-CA" smtClean="0"/>
              <a:t>18-Jan-23</a:t>
            </a:fld>
            <a:endParaRPr lang="en-CA"/>
          </a:p>
        </p:txBody>
      </p:sp>
    </p:spTree>
    <p:extLst>
      <p:ext uri="{BB962C8B-B14F-4D97-AF65-F5344CB8AC3E}">
        <p14:creationId xmlns:p14="http://schemas.microsoft.com/office/powerpoint/2010/main" val="136052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D140E7-E630-4015-A2A9-6B7C04527D70}" type="datetimeFigureOut">
              <a:rPr lang="en-CA" smtClean="0"/>
              <a:t>18-Jan-23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E15F78-6731-416B-A30B-B46006BC9C8E}" type="slidenum">
              <a:rPr lang="en-CA" smtClean="0"/>
              <a:t>‹#›</a:t>
            </a:fld>
            <a:endParaRPr lang="en-CA"/>
          </a:p>
        </p:txBody>
      </p:sp>
    </p:spTree>
    <p:extLst>
      <p:ext uri="{BB962C8B-B14F-4D97-AF65-F5344CB8AC3E}">
        <p14:creationId xmlns:p14="http://schemas.microsoft.com/office/powerpoint/2010/main" val="122468467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C113-5F30-A1A1-942E-B9627B96BEBA}"/>
              </a:ext>
            </a:extLst>
          </p:cNvPr>
          <p:cNvSpPr>
            <a:spLocks noGrp="1"/>
          </p:cNvSpPr>
          <p:nvPr>
            <p:ph type="ctrTitle"/>
          </p:nvPr>
        </p:nvSpPr>
        <p:spPr/>
        <p:txBody>
          <a:bodyPr/>
          <a:lstStyle/>
          <a:p>
            <a:r>
              <a:rPr lang="en-US" dirty="0"/>
              <a:t>Version Control</a:t>
            </a:r>
            <a:endParaRPr lang="en-CA" dirty="0"/>
          </a:p>
        </p:txBody>
      </p:sp>
      <p:sp>
        <p:nvSpPr>
          <p:cNvPr id="3" name="Subtitle 2">
            <a:extLst>
              <a:ext uri="{FF2B5EF4-FFF2-40B4-BE49-F238E27FC236}">
                <a16:creationId xmlns:a16="http://schemas.microsoft.com/office/drawing/2014/main" id="{84652A16-C616-F015-657B-91962521BFB3}"/>
              </a:ext>
            </a:extLst>
          </p:cNvPr>
          <p:cNvSpPr>
            <a:spLocks noGrp="1"/>
          </p:cNvSpPr>
          <p:nvPr>
            <p:ph type="subTitle" idx="1"/>
          </p:nvPr>
        </p:nvSpPr>
        <p:spPr/>
        <p:txBody>
          <a:bodyPr/>
          <a:lstStyle/>
          <a:p>
            <a:r>
              <a:rPr lang="en-US" dirty="0"/>
              <a:t>Concepts and Methods</a:t>
            </a:r>
            <a:endParaRPr lang="en-CA" dirty="0"/>
          </a:p>
        </p:txBody>
      </p:sp>
    </p:spTree>
    <p:extLst>
      <p:ext uri="{BB962C8B-B14F-4D97-AF65-F5344CB8AC3E}">
        <p14:creationId xmlns:p14="http://schemas.microsoft.com/office/powerpoint/2010/main" val="399315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6291-DE38-6477-DAAE-657F1E2FB7BD}"/>
              </a:ext>
            </a:extLst>
          </p:cNvPr>
          <p:cNvSpPr>
            <a:spLocks noGrp="1"/>
          </p:cNvSpPr>
          <p:nvPr>
            <p:ph type="title"/>
          </p:nvPr>
        </p:nvSpPr>
        <p:spPr>
          <a:xfrm>
            <a:off x="677334" y="0"/>
            <a:ext cx="8596668" cy="1320800"/>
          </a:xfrm>
        </p:spPr>
        <p:txBody>
          <a:bodyPr/>
          <a:lstStyle/>
          <a:p>
            <a:pPr algn="ctr"/>
            <a:r>
              <a:rPr lang="en-US" dirty="0"/>
              <a:t>What It Is</a:t>
            </a:r>
            <a:endParaRPr lang="en-CA" dirty="0"/>
          </a:p>
        </p:txBody>
      </p:sp>
      <p:sp>
        <p:nvSpPr>
          <p:cNvPr id="3" name="Content Placeholder 2">
            <a:extLst>
              <a:ext uri="{FF2B5EF4-FFF2-40B4-BE49-F238E27FC236}">
                <a16:creationId xmlns:a16="http://schemas.microsoft.com/office/drawing/2014/main" id="{0D11E715-A3EF-1581-51AF-4318A804D01D}"/>
              </a:ext>
            </a:extLst>
          </p:cNvPr>
          <p:cNvSpPr>
            <a:spLocks noGrp="1"/>
          </p:cNvSpPr>
          <p:nvPr>
            <p:ph idx="1"/>
          </p:nvPr>
        </p:nvSpPr>
        <p:spPr>
          <a:xfrm>
            <a:off x="677334" y="1320800"/>
            <a:ext cx="8596668" cy="4253887"/>
          </a:xfrm>
        </p:spPr>
        <p:txBody>
          <a:bodyPr>
            <a:normAutofit/>
          </a:bodyPr>
          <a:lstStyle/>
          <a:p>
            <a:r>
              <a:rPr lang="en-US" sz="1600" b="0" i="0" dirty="0">
                <a:solidFill>
                  <a:srgbClr val="374151"/>
                </a:solidFill>
                <a:effectLst/>
                <a:latin typeface="Söhne"/>
              </a:rPr>
              <a:t>Version control is a system that keeps track of changes made to a set of files. It is essentially a combination of a backup and a historical record of a project that shows changes made over time.</a:t>
            </a:r>
            <a:endParaRPr lang="en-US" sz="1600" dirty="0">
              <a:latin typeface="Söhne"/>
            </a:endParaRPr>
          </a:p>
          <a:p>
            <a:r>
              <a:rPr lang="en-US" sz="1600" dirty="0">
                <a:latin typeface="Söhne"/>
              </a:rPr>
              <a:t>Version control software uses a special kind of database that tracks all changes and modifications that are made to a projects code. If problems arise or a mistake is made, version control allows you to go back to a previous version and either correct the mistake or do things differently.</a:t>
            </a:r>
          </a:p>
          <a:p>
            <a:r>
              <a:rPr lang="en-US" sz="1600" dirty="0">
                <a:latin typeface="Söhne"/>
              </a:rPr>
              <a:t>This differs from a regular made backup in that version control allows you to have  multiple copies of files and projects that are all different. This allows you to view and track incremental changes o your work, and to track the progression from one version to another.</a:t>
            </a:r>
          </a:p>
          <a:p>
            <a:r>
              <a:rPr lang="en-US" sz="1600" b="0" i="0" dirty="0">
                <a:solidFill>
                  <a:srgbClr val="374151"/>
                </a:solidFill>
                <a:effectLst/>
                <a:latin typeface="Söhne"/>
              </a:rPr>
              <a:t>In summary, version control system is a tool that manages versions and revisions of files, allowing multiple users to collaborate on a project while keeping track of the changes made and providing the ability to roll back to previous versions if necessary.</a:t>
            </a:r>
            <a:endParaRPr lang="en-US" sz="1600" b="0" i="0" dirty="0">
              <a:effectLst/>
              <a:latin typeface="Söhne"/>
            </a:endParaRPr>
          </a:p>
          <a:p>
            <a:endParaRPr lang="en-US" sz="1600"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CA" dirty="0"/>
          </a:p>
        </p:txBody>
      </p:sp>
    </p:spTree>
    <p:extLst>
      <p:ext uri="{BB962C8B-B14F-4D97-AF65-F5344CB8AC3E}">
        <p14:creationId xmlns:p14="http://schemas.microsoft.com/office/powerpoint/2010/main" val="364354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A084-9553-A4BF-6D0B-C92DE4F8473C}"/>
              </a:ext>
            </a:extLst>
          </p:cNvPr>
          <p:cNvSpPr>
            <a:spLocks noGrp="1"/>
          </p:cNvSpPr>
          <p:nvPr>
            <p:ph type="title"/>
          </p:nvPr>
        </p:nvSpPr>
        <p:spPr>
          <a:xfrm>
            <a:off x="677334" y="0"/>
            <a:ext cx="8596668" cy="1320800"/>
          </a:xfrm>
        </p:spPr>
        <p:txBody>
          <a:bodyPr/>
          <a:lstStyle/>
          <a:p>
            <a:pPr algn="ctr"/>
            <a:r>
              <a:rPr lang="en-US" dirty="0"/>
              <a:t>What It Is For</a:t>
            </a:r>
            <a:endParaRPr lang="en-CA" dirty="0"/>
          </a:p>
        </p:txBody>
      </p:sp>
      <p:sp>
        <p:nvSpPr>
          <p:cNvPr id="3" name="Content Placeholder 2">
            <a:extLst>
              <a:ext uri="{FF2B5EF4-FFF2-40B4-BE49-F238E27FC236}">
                <a16:creationId xmlns:a16="http://schemas.microsoft.com/office/drawing/2014/main" id="{67B99B89-FF90-69C5-E7A1-FBD5E8C0D58D}"/>
              </a:ext>
            </a:extLst>
          </p:cNvPr>
          <p:cNvSpPr>
            <a:spLocks noGrp="1"/>
          </p:cNvSpPr>
          <p:nvPr>
            <p:ph idx="1"/>
          </p:nvPr>
        </p:nvSpPr>
        <p:spPr>
          <a:xfrm>
            <a:off x="677334" y="1320800"/>
            <a:ext cx="8596668" cy="5124143"/>
          </a:xfrm>
        </p:spPr>
        <p:txBody>
          <a:bodyPr>
            <a:normAutofit/>
          </a:bodyPr>
          <a:lstStyle/>
          <a:p>
            <a:r>
              <a:rPr lang="en-US" sz="1600" b="0" i="0" dirty="0">
                <a:effectLst/>
                <a:latin typeface="Söhne"/>
              </a:rPr>
              <a:t>It allows multiple users to collaborate on a project by keeping a record of all the modifications made to the files. </a:t>
            </a:r>
            <a:r>
              <a:rPr lang="en-US" sz="1600" dirty="0">
                <a:latin typeface="Söhne"/>
              </a:rPr>
              <a:t>This works by way of having a main source code, with each person operating off a working copy and submitting their contributions. In the event of code conflicts or overlapping work, the system will ask for human input in deciding what to do.</a:t>
            </a:r>
          </a:p>
          <a:p>
            <a:r>
              <a:rPr lang="en-US" sz="1600" b="0" i="0" dirty="0">
                <a:effectLst/>
                <a:latin typeface="Söhne"/>
              </a:rPr>
              <a:t>The system also enables users to roll back to previous versions of the files, merge changes made by different users, and track the history of changes. This helps to avoid conflicts and data loss, and makes it easier to collaborate on projects, especially when working on software development.</a:t>
            </a:r>
            <a:endParaRPr lang="en-US" sz="1600" dirty="0">
              <a:latin typeface="Söhne"/>
            </a:endParaRPr>
          </a:p>
          <a:p>
            <a:r>
              <a:rPr lang="en-US" sz="1600" b="0" i="0" dirty="0">
                <a:effectLst/>
                <a:latin typeface="Söhne"/>
              </a:rPr>
              <a:t>Version control can be a useful diagnostic tool. You can undo specific edits without losing all the other work that was done in the past, or work submitted after that edit. For any part of a file, you can determine when, why, and by whom it was edited.</a:t>
            </a:r>
          </a:p>
          <a:p>
            <a:r>
              <a:rPr lang="en-US" sz="1600" dirty="0">
                <a:latin typeface="Söhne"/>
              </a:rPr>
              <a:t>Version control allows for fluidity in different work styles, and allows people to collaborate on a project remotely</a:t>
            </a:r>
          </a:p>
          <a:p>
            <a:r>
              <a:rPr lang="en-US" sz="1600" b="0" i="0" dirty="0">
                <a:effectLst/>
                <a:latin typeface="Söhne"/>
              </a:rPr>
              <a:t>Even if working solo, </a:t>
            </a:r>
            <a:r>
              <a:rPr lang="en-US" sz="1600" dirty="0">
                <a:latin typeface="Söhne"/>
              </a:rPr>
              <a:t>many of the benefits of version control still apply</a:t>
            </a:r>
            <a:endParaRPr lang="en-US" sz="1600" b="0" i="0" dirty="0">
              <a:effectLst/>
              <a:latin typeface="Söhne"/>
            </a:endParaRPr>
          </a:p>
          <a:p>
            <a:endParaRPr lang="en-US" dirty="0">
              <a:solidFill>
                <a:srgbClr val="000000"/>
              </a:solidFill>
            </a:endParaRPr>
          </a:p>
          <a:p>
            <a:endParaRPr lang="en-CA" dirty="0"/>
          </a:p>
        </p:txBody>
      </p:sp>
    </p:spTree>
    <p:extLst>
      <p:ext uri="{BB962C8B-B14F-4D97-AF65-F5344CB8AC3E}">
        <p14:creationId xmlns:p14="http://schemas.microsoft.com/office/powerpoint/2010/main" val="142146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B1E5-5022-5395-F2AE-A1F1A885AB1A}"/>
              </a:ext>
            </a:extLst>
          </p:cNvPr>
          <p:cNvSpPr>
            <a:spLocks noGrp="1"/>
          </p:cNvSpPr>
          <p:nvPr>
            <p:ph type="title"/>
          </p:nvPr>
        </p:nvSpPr>
        <p:spPr>
          <a:xfrm>
            <a:off x="595448" y="0"/>
            <a:ext cx="8596668" cy="1320800"/>
          </a:xfrm>
        </p:spPr>
        <p:txBody>
          <a:bodyPr/>
          <a:lstStyle/>
          <a:p>
            <a:pPr algn="ctr"/>
            <a:r>
              <a:rPr lang="en-US"/>
              <a:t>How It Works</a:t>
            </a:r>
            <a:endParaRPr lang="en-CA" dirty="0"/>
          </a:p>
        </p:txBody>
      </p:sp>
      <p:sp>
        <p:nvSpPr>
          <p:cNvPr id="3" name="Content Placeholder 2">
            <a:extLst>
              <a:ext uri="{FF2B5EF4-FFF2-40B4-BE49-F238E27FC236}">
                <a16:creationId xmlns:a16="http://schemas.microsoft.com/office/drawing/2014/main" id="{326663AB-7B27-CC5D-7A33-8C546F6EEAD8}"/>
              </a:ext>
            </a:extLst>
          </p:cNvPr>
          <p:cNvSpPr>
            <a:spLocks noGrp="1"/>
          </p:cNvSpPr>
          <p:nvPr>
            <p:ph idx="1"/>
          </p:nvPr>
        </p:nvSpPr>
        <p:spPr>
          <a:xfrm>
            <a:off x="752396" y="1320800"/>
            <a:ext cx="8596668" cy="5271069"/>
          </a:xfrm>
        </p:spPr>
        <p:txBody>
          <a:bodyPr>
            <a:normAutofit lnSpcReduction="10000"/>
          </a:bodyPr>
          <a:lstStyle/>
          <a:p>
            <a:r>
              <a:rPr lang="en-US" sz="1600" b="0" i="0">
                <a:solidFill>
                  <a:srgbClr val="374151"/>
                </a:solidFill>
                <a:effectLst/>
                <a:latin typeface="Söhne"/>
              </a:rPr>
              <a:t>Version control systems work by keeping a record of the changes made to a </a:t>
            </a:r>
            <a:r>
              <a:rPr lang="en-US" sz="1600">
                <a:solidFill>
                  <a:srgbClr val="374151"/>
                </a:solidFill>
                <a:latin typeface="Söhne"/>
              </a:rPr>
              <a:t>project </a:t>
            </a:r>
            <a:r>
              <a:rPr lang="en-US" sz="1600" b="0" i="0">
                <a:solidFill>
                  <a:srgbClr val="374151"/>
                </a:solidFill>
                <a:effectLst/>
                <a:latin typeface="Söhne"/>
              </a:rPr>
              <a:t>over time. This is typically done by creating a new version, or "snapshot", of the project file every time changes are made. Each version has a unique identifier, such as a timestamp or a version number, that can be used to refer to it later.</a:t>
            </a:r>
          </a:p>
          <a:p>
            <a:pPr algn="l"/>
            <a:r>
              <a:rPr lang="en-US" sz="1600" b="0" i="0">
                <a:solidFill>
                  <a:srgbClr val="374151"/>
                </a:solidFill>
                <a:effectLst/>
                <a:latin typeface="Söhne"/>
              </a:rPr>
              <a:t>The version control system utilizes a storage and database system called a repository, which houses all versions of a project’s files, including the source code. Users can interact with the repository in different ways, such as:</a:t>
            </a:r>
          </a:p>
          <a:p>
            <a:pPr lvl="1">
              <a:buFont typeface="Arial" panose="020B0604020202020204" pitchFamily="34" charset="0"/>
              <a:buChar char="•"/>
            </a:pPr>
            <a:r>
              <a:rPr lang="en-US" b="0" i="0">
                <a:solidFill>
                  <a:srgbClr val="374151"/>
                </a:solidFill>
                <a:effectLst/>
                <a:latin typeface="Söhne"/>
              </a:rPr>
              <a:t>Checking out a copy of the files from the repository so that they can be edited</a:t>
            </a:r>
          </a:p>
          <a:p>
            <a:pPr lvl="1">
              <a:buFont typeface="Arial" panose="020B0604020202020204" pitchFamily="34" charset="0"/>
              <a:buChar char="•"/>
            </a:pPr>
            <a:r>
              <a:rPr lang="en-US" b="0" i="0">
                <a:solidFill>
                  <a:srgbClr val="374151"/>
                </a:solidFill>
                <a:effectLst/>
                <a:latin typeface="Söhne"/>
              </a:rPr>
              <a:t>Committing changes made to the local copy of the files back to the repository</a:t>
            </a:r>
          </a:p>
          <a:p>
            <a:pPr lvl="1">
              <a:buFont typeface="Arial" panose="020B0604020202020204" pitchFamily="34" charset="0"/>
              <a:buChar char="•"/>
            </a:pPr>
            <a:r>
              <a:rPr lang="en-US" b="0" i="0">
                <a:solidFill>
                  <a:srgbClr val="374151"/>
                </a:solidFill>
                <a:effectLst/>
                <a:latin typeface="Söhne"/>
              </a:rPr>
              <a:t>Viewing the history of changes made to the files, including who made the changes and when they were made</a:t>
            </a:r>
          </a:p>
          <a:p>
            <a:pPr lvl="1">
              <a:buFont typeface="Arial" panose="020B0604020202020204" pitchFamily="34" charset="0"/>
              <a:buChar char="•"/>
            </a:pPr>
            <a:r>
              <a:rPr lang="en-US" b="0" i="0">
                <a:solidFill>
                  <a:srgbClr val="374151"/>
                </a:solidFill>
                <a:effectLst/>
                <a:latin typeface="Söhne"/>
              </a:rPr>
              <a:t>Reverting to a previous version of the files if necessary</a:t>
            </a:r>
          </a:p>
          <a:p>
            <a:r>
              <a:rPr kumimoji="0" lang="en-US" altLang="en-US" sz="1600" b="0" i="0" u="none" strike="noStrike" cap="none" normalizeH="0" baseline="0">
                <a:ln>
                  <a:noFill/>
                </a:ln>
                <a:effectLst/>
                <a:latin typeface="Söhne"/>
                <a:cs typeface="Times New Roman" panose="02020603050405020304" pitchFamily="18" charset="0"/>
              </a:rPr>
              <a:t>Your </a:t>
            </a:r>
            <a:r>
              <a:rPr kumimoji="0" lang="en-US" altLang="en-US" sz="1600" strike="noStrike" cap="none" normalizeH="0" baseline="0">
                <a:ln>
                  <a:noFill/>
                </a:ln>
                <a:effectLst/>
                <a:latin typeface="Söhne"/>
                <a:cs typeface="Times New Roman" panose="02020603050405020304" pitchFamily="18" charset="0"/>
              </a:rPr>
              <a:t>working copy </a:t>
            </a:r>
            <a:r>
              <a:rPr kumimoji="0" lang="en-US" altLang="en-US" sz="1600" b="0" i="0" u="none" strike="noStrike" cap="none" normalizeH="0" baseline="0">
                <a:ln>
                  <a:noFill/>
                </a:ln>
                <a:effectLst/>
                <a:latin typeface="Söhne"/>
                <a:cs typeface="Times New Roman" panose="02020603050405020304" pitchFamily="18" charset="0"/>
              </a:rPr>
              <a:t>(sometimes called a “checkout”) is your personal copy of all the files in the project. You can make edits to this copy without affecting other people working on the project. When you are finished with your edits, you “commit” your changes to the repository</a:t>
            </a:r>
          </a:p>
          <a:p>
            <a:r>
              <a:rPr lang="en-US" sz="1600" b="0" i="0">
                <a:solidFill>
                  <a:srgbClr val="374151"/>
                </a:solidFill>
                <a:effectLst/>
                <a:latin typeface="Söhne"/>
              </a:rPr>
              <a:t>When a user commits changes, the version control system creates a new version of the files and saves it in the repository. It also makes a record of the changes that were made, including who made them, when they were made, and a description of the changes. This allows other users to see what changes have been made and to collaborate on the project more effectively.</a:t>
            </a:r>
          </a:p>
          <a:p>
            <a:endParaRPr kumimoji="0" lang="en-US" altLang="en-US" sz="1600" b="0" i="0" u="none" strike="noStrike" cap="none" normalizeH="0" baseline="0">
              <a:ln>
                <a:noFill/>
              </a:ln>
              <a:effectLst/>
              <a:latin typeface="Söhne"/>
            </a:endParaRPr>
          </a:p>
          <a:p>
            <a:endParaRPr lang="en-US" sz="1700" b="0" i="0">
              <a:effectLst/>
            </a:endParaRPr>
          </a:p>
          <a:p>
            <a:pPr lvl="1">
              <a:buFont typeface="Arial" panose="020B0604020202020204" pitchFamily="34" charset="0"/>
              <a:buChar char="•"/>
            </a:pPr>
            <a:endParaRPr lang="en-US" sz="1700" b="0" i="0">
              <a:solidFill>
                <a:srgbClr val="374151"/>
              </a:solidFill>
              <a:effectLst/>
            </a:endParaRPr>
          </a:p>
          <a:p>
            <a:endParaRPr lang="en-US" sz="1700" b="0" i="0">
              <a:solidFill>
                <a:srgbClr val="374151"/>
              </a:solidFill>
              <a:effectLst/>
            </a:endParaRPr>
          </a:p>
          <a:p>
            <a:endParaRPr lang="en-US" sz="1700" b="0" i="0">
              <a:solidFill>
                <a:srgbClr val="374151"/>
              </a:solidFill>
              <a:effectLst/>
            </a:endParaRPr>
          </a:p>
          <a:p>
            <a:pPr marL="457200" lvl="1" indent="0">
              <a:buNone/>
            </a:pPr>
            <a:endParaRPr lang="en-US" b="0" i="0">
              <a:solidFill>
                <a:srgbClr val="374151"/>
              </a:solidFill>
              <a:effectLst/>
            </a:endParaRPr>
          </a:p>
          <a:p>
            <a:endParaRPr lang="en-CA" dirty="0"/>
          </a:p>
        </p:txBody>
      </p:sp>
    </p:spTree>
    <p:extLst>
      <p:ext uri="{BB962C8B-B14F-4D97-AF65-F5344CB8AC3E}">
        <p14:creationId xmlns:p14="http://schemas.microsoft.com/office/powerpoint/2010/main" val="91775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C930-5654-A8A4-145E-E3183E3BC5E1}"/>
              </a:ext>
            </a:extLst>
          </p:cNvPr>
          <p:cNvSpPr>
            <a:spLocks noGrp="1"/>
          </p:cNvSpPr>
          <p:nvPr>
            <p:ph type="title"/>
          </p:nvPr>
        </p:nvSpPr>
        <p:spPr>
          <a:xfrm>
            <a:off x="677334" y="0"/>
            <a:ext cx="8596668" cy="718908"/>
          </a:xfrm>
        </p:spPr>
        <p:txBody>
          <a:bodyPr/>
          <a:lstStyle/>
          <a:p>
            <a:pPr algn="ctr"/>
            <a:r>
              <a:rPr lang="en-US" dirty="0"/>
              <a:t>Merging</a:t>
            </a:r>
            <a:endParaRPr lang="en-CA" dirty="0"/>
          </a:p>
        </p:txBody>
      </p:sp>
      <p:sp>
        <p:nvSpPr>
          <p:cNvPr id="3" name="Content Placeholder 2">
            <a:extLst>
              <a:ext uri="{FF2B5EF4-FFF2-40B4-BE49-F238E27FC236}">
                <a16:creationId xmlns:a16="http://schemas.microsoft.com/office/drawing/2014/main" id="{DDA0C4A5-BF47-B415-2BDF-70FFD551E981}"/>
              </a:ext>
            </a:extLst>
          </p:cNvPr>
          <p:cNvSpPr>
            <a:spLocks noGrp="1"/>
          </p:cNvSpPr>
          <p:nvPr>
            <p:ph idx="1"/>
          </p:nvPr>
        </p:nvSpPr>
        <p:spPr>
          <a:xfrm>
            <a:off x="677334" y="1109894"/>
            <a:ext cx="8596668" cy="5067388"/>
          </a:xfrm>
        </p:spPr>
        <p:txBody>
          <a:bodyPr>
            <a:normAutofit fontScale="25000" lnSpcReduction="20000"/>
          </a:bodyPr>
          <a:lstStyle/>
          <a:p>
            <a:r>
              <a:rPr lang="en-US" sz="6400" b="0" i="0" dirty="0">
                <a:solidFill>
                  <a:srgbClr val="374151"/>
                </a:solidFill>
                <a:effectLst/>
                <a:latin typeface="Söhne"/>
              </a:rPr>
              <a:t>Merging in version control refers to the process of combining changes made to the same file by different users into a single version. The process of merging can vary depending on the version control system being used, but typically involves the following steps:</a:t>
            </a:r>
          </a:p>
          <a:p>
            <a:pPr lvl="1">
              <a:buFont typeface="Arial" panose="020B0604020202020204" pitchFamily="34" charset="0"/>
              <a:buChar char="•"/>
            </a:pPr>
            <a:r>
              <a:rPr lang="en-US" sz="6400" b="0" i="0" dirty="0">
                <a:solidFill>
                  <a:srgbClr val="374151"/>
                </a:solidFill>
                <a:effectLst/>
                <a:latin typeface="Söhne"/>
              </a:rPr>
              <a:t>Identify the files that need to be merged. This typically happens when multiple users have made changes to the same file and their changes conflict with each other.</a:t>
            </a:r>
          </a:p>
          <a:p>
            <a:pPr lvl="1">
              <a:buFont typeface="Arial" panose="020B0604020202020204" pitchFamily="34" charset="0"/>
              <a:buChar char="•"/>
            </a:pPr>
            <a:r>
              <a:rPr lang="en-US" sz="6400" b="0" i="0" dirty="0">
                <a:solidFill>
                  <a:srgbClr val="374151"/>
                </a:solidFill>
                <a:effectLst/>
                <a:latin typeface="Söhne"/>
              </a:rPr>
              <a:t>Check out the file that need to be merged. This means that you will be making a local copy of the file so that you can edit it.</a:t>
            </a:r>
          </a:p>
          <a:p>
            <a:pPr lvl="1">
              <a:buFont typeface="Arial" panose="020B0604020202020204" pitchFamily="34" charset="0"/>
              <a:buChar char="•"/>
            </a:pPr>
            <a:r>
              <a:rPr lang="en-US" sz="6400" b="0" i="0" dirty="0">
                <a:solidFill>
                  <a:srgbClr val="374151"/>
                </a:solidFill>
                <a:effectLst/>
                <a:latin typeface="Söhne"/>
              </a:rPr>
              <a:t>Compare the changes made to the file. This can be done using a merge tool, which will show you the differences between the different versions of the file.</a:t>
            </a:r>
          </a:p>
          <a:p>
            <a:pPr lvl="1">
              <a:buFont typeface="Arial" panose="020B0604020202020204" pitchFamily="34" charset="0"/>
              <a:buChar char="•"/>
            </a:pPr>
            <a:r>
              <a:rPr lang="en-US" sz="6400" b="0" i="0" dirty="0">
                <a:solidFill>
                  <a:srgbClr val="374151"/>
                </a:solidFill>
                <a:effectLst/>
                <a:latin typeface="Söhne"/>
              </a:rPr>
              <a:t>Resolve the conflicts. You will need to decide which changes should be kept and which should be discarded. You may need to manually edit the file to resolve conflicts, or you can use the merge tool to automatically resolve some of the conflicts.</a:t>
            </a:r>
          </a:p>
          <a:p>
            <a:pPr lvl="1">
              <a:buFont typeface="Arial" panose="020B0604020202020204" pitchFamily="34" charset="0"/>
              <a:buChar char="•"/>
            </a:pPr>
            <a:r>
              <a:rPr lang="en-US" sz="6400" b="0" i="0" dirty="0">
                <a:solidFill>
                  <a:srgbClr val="374151"/>
                </a:solidFill>
                <a:effectLst/>
                <a:latin typeface="Söhne"/>
              </a:rPr>
              <a:t>Commit the merge. Once the conflicts have been resolved, the merged version of the file can be committed back to the repository.</a:t>
            </a:r>
            <a:r>
              <a:rPr lang="en-CA" sz="6400" b="0" i="0" dirty="0">
                <a:solidFill>
                  <a:srgbClr val="374151"/>
                </a:solidFill>
                <a:effectLst/>
                <a:latin typeface="Söhne"/>
              </a:rPr>
              <a:t> </a:t>
            </a:r>
            <a:endParaRPr lang="en-US" sz="6600" b="0" i="0" dirty="0">
              <a:solidFill>
                <a:srgbClr val="374151"/>
              </a:solidFill>
              <a:effectLst/>
              <a:latin typeface="Söhne"/>
            </a:endParaRPr>
          </a:p>
          <a:p>
            <a:r>
              <a:rPr lang="en-US" sz="6600" dirty="0">
                <a:solidFill>
                  <a:srgbClr val="374151"/>
                </a:solidFill>
                <a:latin typeface="Söhne"/>
              </a:rPr>
              <a:t>S</a:t>
            </a:r>
            <a:r>
              <a:rPr lang="en-US" sz="6600" b="0" i="0" dirty="0">
                <a:solidFill>
                  <a:srgbClr val="374151"/>
                </a:solidFill>
                <a:effectLst/>
                <a:latin typeface="Söhne"/>
              </a:rPr>
              <a:t>ome version control systems like Git allow you to create “branches, which are essentially parallel versions of the files that can be worked on simultaneously. This allows multiple users to work on different parts of the project without interfering with each other. In this case, the merge process is between branches. </a:t>
            </a:r>
          </a:p>
          <a:p>
            <a:r>
              <a:rPr lang="en-US" sz="6600" b="0" i="0" dirty="0" err="1">
                <a:solidFill>
                  <a:srgbClr val="374151"/>
                </a:solidFill>
                <a:effectLst/>
                <a:latin typeface="Söhne"/>
              </a:rPr>
              <a:t>Tmerge</a:t>
            </a:r>
            <a:r>
              <a:rPr lang="en-US" sz="6600" b="0" i="0" dirty="0">
                <a:solidFill>
                  <a:srgbClr val="374151"/>
                </a:solidFill>
                <a:effectLst/>
                <a:latin typeface="Söhne"/>
              </a:rPr>
              <a:t> process can be complex and requires attention, especially when dealing with conflicts, to ensure that the final merge is correct and does not cause any issues.</a:t>
            </a:r>
            <a:endParaRPr lang="en-US" sz="6400" b="0" i="0" dirty="0">
              <a:solidFill>
                <a:srgbClr val="374151"/>
              </a:solidFill>
              <a:effectLst/>
              <a:latin typeface="Söhne"/>
            </a:endParaRPr>
          </a:p>
        </p:txBody>
      </p:sp>
    </p:spTree>
    <p:extLst>
      <p:ext uri="{BB962C8B-B14F-4D97-AF65-F5344CB8AC3E}">
        <p14:creationId xmlns:p14="http://schemas.microsoft.com/office/powerpoint/2010/main" val="13542278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129</TotalTime>
  <Words>1007</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Söhne</vt:lpstr>
      <vt:lpstr>Trebuchet MS</vt:lpstr>
      <vt:lpstr>Wingdings 3</vt:lpstr>
      <vt:lpstr>Facet</vt:lpstr>
      <vt:lpstr>Version Control</vt:lpstr>
      <vt:lpstr>What It Is</vt:lpstr>
      <vt:lpstr>What It Is For</vt:lpstr>
      <vt:lpstr>How It Works</vt:lpstr>
      <vt:lpstr>Merging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Joel Heiser</dc:creator>
  <cp:lastModifiedBy>Joel Heiser</cp:lastModifiedBy>
  <cp:revision>1</cp:revision>
  <dcterms:created xsi:type="dcterms:W3CDTF">2023-01-19T02:04:54Z</dcterms:created>
  <dcterms:modified xsi:type="dcterms:W3CDTF">2023-01-19T04:13:59Z</dcterms:modified>
</cp:coreProperties>
</file>