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1"/>
    <p:restoredTop sz="96092"/>
  </p:normalViewPr>
  <p:slideViewPr>
    <p:cSldViewPr snapToGrid="0">
      <p:cViewPr varScale="1">
        <p:scale>
          <a:sx n="147" d="100"/>
          <a:sy n="147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1E8AF-AD11-254E-A9EC-4C8EAB6C149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6C766-83D2-D347-83BF-5365B58A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5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https://mark-</a:t>
            </a:r>
            <a:r>
              <a:rPr lang="en-US" dirty="0" err="1"/>
              <a:t>hobbs.github.io</a:t>
            </a:r>
            <a:r>
              <a:rPr lang="en-US" dirty="0"/>
              <a:t>/posts/autoencoders</a:t>
            </a:r>
          </a:p>
          <a:p>
            <a:r>
              <a:rPr lang="en-US" dirty="0"/>
              <a:t>https://</a:t>
            </a:r>
            <a:r>
              <a:rPr lang="en-US" dirty="0" err="1"/>
              <a:t>infoscience.epfl.ch</a:t>
            </a:r>
            <a:r>
              <a:rPr lang="en-US" dirty="0"/>
              <a:t>/server/</a:t>
            </a:r>
            <a:r>
              <a:rPr lang="en-US" dirty="0" err="1"/>
              <a:t>api</a:t>
            </a:r>
            <a:r>
              <a:rPr lang="en-US" dirty="0"/>
              <a:t>/core/bitstreams/1a8b7f4f-0155-4323-a8cb-51f6fc1e1537/content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6C766-83D2-D347-83BF-5365B58A93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www.dmsonline.us</a:t>
            </a:r>
            <a:r>
              <a:rPr lang="en-US" dirty="0"/>
              <a:t>/</a:t>
            </a:r>
            <a:r>
              <a:rPr lang="en-US" dirty="0" err="1"/>
              <a:t>cfd</a:t>
            </a:r>
            <a:r>
              <a:rPr lang="en-US" dirty="0"/>
              <a:t>-workflow/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6C766-83D2-D347-83BF-5365B58A93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5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Streamline curvature method – Less computationally expensive https://</a:t>
            </a:r>
            <a:r>
              <a:rPr lang="en-US" dirty="0" err="1"/>
              <a:t>link.springer.com</a:t>
            </a:r>
            <a:r>
              <a:rPr lang="en-US" dirty="0"/>
              <a:t>/article/10.1007/s00158-023-03703-9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6C766-83D2-D347-83BF-5365B58A93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CF3A-22B7-337F-168E-60B012ED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0B07A-C902-E1FD-D0E3-75AAF9DAA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5A3DB-837F-88F0-F9DA-6750CC89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20F-6F09-5786-A68C-DA717F16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1923-2A73-3677-C17F-CE3E1C45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0714-4F24-E7B5-53EB-104A9288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344B9-F21A-C885-7D12-30FD8E6C4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4557-D9AB-CEA4-3D67-2D070316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B42AE-BB61-F637-26A9-ED73E00B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FF482-4C66-AAB5-42F4-965C4B21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C0421-2F63-6059-75F2-BDB1B5AD0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0BDAC-2B27-7B78-CADD-BAC13DE7A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8769-D2B3-2468-5DE8-A83B81EF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FFC5-9F3E-7E70-D7E1-33BEABA8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9D02B-F07C-8407-5699-A06EBA09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3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6260-0FE4-85AE-71A0-0546D2E9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BF7F-4A91-350B-2F15-233F72EC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2A3E9-2785-0CC5-5C68-ED8E64E9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39B5F-8C45-43FE-E2BB-6C2CC61D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E2F34-1511-3A2F-21EE-3076C367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7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98E5-50B3-ABA3-213B-4E8F56E8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A7AF0-854A-F5AD-3DF1-744B0032E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9AFB0-8BF7-7E60-C9DA-11AEA7E1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8A583-57D5-63AB-F1EF-E283FB09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482B-B77E-10F0-B619-5DAAF7EA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C7E4-34CE-C743-10EB-F8ED503D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671B-ACBE-4F45-E8AA-D70D15863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A8D40-138A-CFC4-97A3-78E4FB72D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4E1FC-1154-05A6-03DD-FCA0E85F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6C663-106E-3E01-DD2F-9110F8E0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9A3A5-CE3A-CF00-63B7-516BC084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4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198B-C97E-F303-9EAE-49E20FC9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DD1DF-E2F4-4C03-B2E0-7E8C1C998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D0E3A-ACD9-6D26-D4D9-108036B27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17576-7F13-FF6C-C326-03C7706A8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17B1F-2454-979A-E8A7-8C00F4FE4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DE910-5852-4F13-AECB-16D8FB2E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ED6B0-F16A-D23B-0334-32A7096E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BF05F-3B0B-2BF8-7EE3-1686DF8A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1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B7C9-5958-8B31-3215-73B4E216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F163C-9384-0BE6-B493-E7FADB3A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EB011-1E24-DC97-E168-F6C0C4C2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1228C-CDDE-2AFF-2DC5-5A652A68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83EE9-2597-03FF-1036-F88A74DD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D4783-6F37-8E92-C5B5-DC2C0121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E9AD9-50C8-7843-760C-A7B23C7F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11F6-D468-5D13-F190-F6AEB1E7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C73A-66DF-8F13-29ED-00BF7415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BB035-7378-D30C-4FA3-4A361B87A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6873E-AF8E-79C6-D169-2CF666CD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2EBA9-858D-D909-A726-97394E88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02793-CAA6-F954-7244-AAA82F38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9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99F7-7C83-4F72-FFEC-6F8BF9D5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CAC6E-E66D-ABDC-21E8-B200B6503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D4576-F665-88CD-5F42-E0D461E58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7482-9A40-0E8E-010C-7A48D9A5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D6042-3AA9-0003-DAC1-148BB185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D5F1F-54F2-16BF-1525-159FD57E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2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BA796-ACAA-7CC1-A584-82728BCD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B0DBE-BB00-59E8-548E-156A3D74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855F-5FC6-4B58-8841-8A229D12B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6AA05-4485-6A48-BC23-227E2509619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516C-F5C1-3436-9F80-BDD3FBBE9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5775-2DD8-4B7B-6BF2-E0AC7B1B1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6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C262-30DA-12CF-B428-831F1D29B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MSc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1F729-79C2-CFB9-0EA3-7FD734EC9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Engineering Design </a:t>
            </a:r>
            <a:r>
              <a:rPr lang="en-US" dirty="0" err="1"/>
              <a:t>Optimisation</a:t>
            </a:r>
            <a:r>
              <a:rPr lang="en-US" dirty="0"/>
              <a:t> – Overview of Problem</a:t>
            </a:r>
          </a:p>
          <a:p>
            <a:r>
              <a:rPr lang="en-US" dirty="0"/>
              <a:t>Josh Hellewell</a:t>
            </a:r>
          </a:p>
        </p:txBody>
      </p:sp>
    </p:spTree>
    <p:extLst>
      <p:ext uri="{BB962C8B-B14F-4D97-AF65-F5344CB8AC3E}">
        <p14:creationId xmlns:p14="http://schemas.microsoft.com/office/powerpoint/2010/main" val="277827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320D-E447-905E-A578-575F042D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06C2-9218-3105-355B-276AD441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12" y="1758156"/>
            <a:ext cx="8318157" cy="4667250"/>
          </a:xfrm>
        </p:spPr>
        <p:txBody>
          <a:bodyPr>
            <a:normAutofit fontScale="92500"/>
          </a:bodyPr>
          <a:lstStyle/>
          <a:p>
            <a:r>
              <a:rPr lang="en-US" dirty="0"/>
              <a:t>Rapid design iterations are often limited by the computational expense of numerical simulations. </a:t>
            </a:r>
          </a:p>
          <a:p>
            <a:r>
              <a:rPr lang="en-US" dirty="0"/>
              <a:t>Simulations are often used in place of costly experimental testing.</a:t>
            </a:r>
          </a:p>
          <a:p>
            <a:r>
              <a:rPr lang="en-US" dirty="0"/>
              <a:t>Being able to rapidly modify designs and receive rapid feedback would enable efficient design space exploration.</a:t>
            </a:r>
          </a:p>
          <a:p>
            <a:r>
              <a:rPr lang="en-US" dirty="0"/>
              <a:t>The geometry of aero components can be very complex, and not easily parameterizable.</a:t>
            </a:r>
          </a:p>
          <a:p>
            <a:r>
              <a:rPr lang="en-US" dirty="0"/>
              <a:t>Relating performance to global changes in component features may enable targeted design optimization.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F616EB-8FBA-5F56-E3C1-70E3438AA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62" y="142961"/>
            <a:ext cx="5375923" cy="336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527F9-1E9E-C059-5BFA-AEC903004ACC}"/>
              </a:ext>
            </a:extLst>
          </p:cNvPr>
          <p:cNvSpPr txBox="1"/>
          <p:nvPr/>
        </p:nvSpPr>
        <p:spPr>
          <a:xfrm>
            <a:off x="5983760" y="6492875"/>
            <a:ext cx="6579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dafoam.github.io</a:t>
            </a:r>
            <a:r>
              <a:rPr lang="en-US" dirty="0"/>
              <a:t>/mydoc_tutorials_aero_rotor37.html</a:t>
            </a:r>
          </a:p>
        </p:txBody>
      </p:sp>
    </p:spTree>
    <p:extLst>
      <p:ext uri="{BB962C8B-B14F-4D97-AF65-F5344CB8AC3E}">
        <p14:creationId xmlns:p14="http://schemas.microsoft.com/office/powerpoint/2010/main" val="44208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5CE9-E3F3-E2C3-2B2E-FAB9157D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56"/>
            <a:ext cx="10515600" cy="1325563"/>
          </a:xfrm>
        </p:spPr>
        <p:txBody>
          <a:bodyPr/>
          <a:lstStyle/>
          <a:p>
            <a:r>
              <a:rPr lang="en-US" dirty="0"/>
              <a:t>Problem Landscape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5AB33-8FCB-555E-5C9C-3441677E1372}"/>
              </a:ext>
            </a:extLst>
          </p:cNvPr>
          <p:cNvSpPr/>
          <p:nvPr/>
        </p:nvSpPr>
        <p:spPr>
          <a:xfrm>
            <a:off x="838200" y="1690688"/>
            <a:ext cx="1361873" cy="700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Geometry Import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7B413-8F9E-5EB6-1CF6-D66DDD4A250E}"/>
              </a:ext>
            </a:extLst>
          </p:cNvPr>
          <p:cNvSpPr/>
          <p:nvPr/>
        </p:nvSpPr>
        <p:spPr>
          <a:xfrm>
            <a:off x="2490281" y="1690687"/>
            <a:ext cx="1313234" cy="70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81E88-4007-FADC-D41B-D8FC9909CABE}"/>
              </a:ext>
            </a:extLst>
          </p:cNvPr>
          <p:cNvSpPr/>
          <p:nvPr/>
        </p:nvSpPr>
        <p:spPr>
          <a:xfrm>
            <a:off x="4093723" y="1690687"/>
            <a:ext cx="1313234" cy="70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Setup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5ADF2-26A7-36CC-3BBE-274F355F40FD}"/>
              </a:ext>
            </a:extLst>
          </p:cNvPr>
          <p:cNvSpPr/>
          <p:nvPr/>
        </p:nvSpPr>
        <p:spPr>
          <a:xfrm>
            <a:off x="5697165" y="1690687"/>
            <a:ext cx="1313234" cy="70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‘Solve’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D57355FB-DBE6-A3A8-94A6-BECB62985B9A}"/>
              </a:ext>
            </a:extLst>
          </p:cNvPr>
          <p:cNvCxnSpPr>
            <a:cxnSpLocks/>
            <a:stCxn id="17" idx="2"/>
            <a:endCxn id="5" idx="2"/>
          </p:cNvCxnSpPr>
          <p:nvPr/>
        </p:nvCxnSpPr>
        <p:spPr>
          <a:xfrm rot="5400000" flipH="1">
            <a:off x="5548886" y="-10909"/>
            <a:ext cx="6350" cy="4810326"/>
          </a:xfrm>
          <a:prstGeom prst="bentConnector3">
            <a:avLst>
              <a:gd name="adj1" fmla="val -75829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1B16BC-A5D6-C852-76B2-716B2BBF7B00}"/>
              </a:ext>
            </a:extLst>
          </p:cNvPr>
          <p:cNvSpPr txBox="1"/>
          <p:nvPr/>
        </p:nvSpPr>
        <p:spPr>
          <a:xfrm>
            <a:off x="2998203" y="2529578"/>
            <a:ext cx="510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Convergence Checks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697382-9A71-AB35-70B3-85DA628B3DD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200073" y="2040883"/>
            <a:ext cx="29020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F35E77-4E54-385B-1C7E-D217B4E1EEF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03515" y="2040883"/>
            <a:ext cx="29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10E310A-F60C-3315-3C73-E5ABF4CCFF33}"/>
              </a:ext>
            </a:extLst>
          </p:cNvPr>
          <p:cNvSpPr/>
          <p:nvPr/>
        </p:nvSpPr>
        <p:spPr>
          <a:xfrm>
            <a:off x="7300607" y="1697037"/>
            <a:ext cx="1313234" cy="70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3BA385-B821-F661-ED30-611B1C97347E}"/>
              </a:ext>
            </a:extLst>
          </p:cNvPr>
          <p:cNvCxnSpPr>
            <a:cxnSpLocks/>
          </p:cNvCxnSpPr>
          <p:nvPr/>
        </p:nvCxnSpPr>
        <p:spPr>
          <a:xfrm>
            <a:off x="5406957" y="2051793"/>
            <a:ext cx="29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9ADF2F-CDBC-EAC0-CA7D-004183DAD8D5}"/>
              </a:ext>
            </a:extLst>
          </p:cNvPr>
          <p:cNvCxnSpPr>
            <a:cxnSpLocks/>
          </p:cNvCxnSpPr>
          <p:nvPr/>
        </p:nvCxnSpPr>
        <p:spPr>
          <a:xfrm>
            <a:off x="7010399" y="2040883"/>
            <a:ext cx="29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9EA03ED-E29E-AE32-4D3F-D6B25F4C3CC1}"/>
              </a:ext>
            </a:extLst>
          </p:cNvPr>
          <p:cNvSpPr/>
          <p:nvPr/>
        </p:nvSpPr>
        <p:spPr>
          <a:xfrm>
            <a:off x="680936" y="1371601"/>
            <a:ext cx="9834663" cy="179226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49D326-5277-4351-93B6-388C6C0F37EB}"/>
              </a:ext>
            </a:extLst>
          </p:cNvPr>
          <p:cNvSpPr/>
          <p:nvPr/>
        </p:nvSpPr>
        <p:spPr>
          <a:xfrm>
            <a:off x="9093740" y="1690687"/>
            <a:ext cx="1313234" cy="70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 Predictions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968565-14B2-3DF8-CDE3-9A25653A24B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613841" y="2040883"/>
            <a:ext cx="479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4D3B72-3F05-A1D7-C7C8-A0E44FBF7DD3}"/>
              </a:ext>
            </a:extLst>
          </p:cNvPr>
          <p:cNvSpPr txBox="1"/>
          <p:nvPr/>
        </p:nvSpPr>
        <p:spPr>
          <a:xfrm>
            <a:off x="2810483" y="3947095"/>
            <a:ext cx="221871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High-dimensional input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Suffers from instability.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Sensitive to user decisions.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Computationally </a:t>
            </a:r>
            <a:r>
              <a:rPr lang="en-US" sz="1200" dirty="0" err="1"/>
              <a:t>expsnsive</a:t>
            </a:r>
            <a:r>
              <a:rPr lang="en-US" sz="1200" dirty="0"/>
              <a:t>.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D94ED0F-E64B-EB93-E3FB-6255720A0F2B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rot="5400000" flipH="1" flipV="1">
            <a:off x="4367442" y="2716269"/>
            <a:ext cx="783226" cy="1678426"/>
          </a:xfrm>
          <a:prstGeom prst="bentConnector3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0EA0F6-F010-B288-7AE5-B14C40B6F384}"/>
              </a:ext>
            </a:extLst>
          </p:cNvPr>
          <p:cNvSpPr txBox="1"/>
          <p:nvPr/>
        </p:nvSpPr>
        <p:spPr>
          <a:xfrm>
            <a:off x="581648" y="1040405"/>
            <a:ext cx="12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CFD Solver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628EBE3-DC8B-464E-0E04-013D0EAA7887}"/>
              </a:ext>
            </a:extLst>
          </p:cNvPr>
          <p:cNvCxnSpPr>
            <a:cxnSpLocks/>
            <a:stCxn id="35" idx="0"/>
            <a:endCxn id="25" idx="3"/>
          </p:cNvCxnSpPr>
          <p:nvPr/>
        </p:nvCxnSpPr>
        <p:spPr>
          <a:xfrm rot="16200000" flipV="1">
            <a:off x="10419463" y="2028394"/>
            <a:ext cx="676370" cy="701347"/>
          </a:xfrm>
          <a:prstGeom prst="bentConnector2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24BE22A-8A2C-C9FD-786D-093BF36F4FA4}"/>
              </a:ext>
            </a:extLst>
          </p:cNvPr>
          <p:cNvSpPr/>
          <p:nvPr/>
        </p:nvSpPr>
        <p:spPr>
          <a:xfrm>
            <a:off x="5029200" y="5709927"/>
            <a:ext cx="1969089" cy="8107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engineer proposes design.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563D28-91DE-6269-7CAC-81943816F0FD}"/>
              </a:ext>
            </a:extLst>
          </p:cNvPr>
          <p:cNvSpPr/>
          <p:nvPr/>
        </p:nvSpPr>
        <p:spPr>
          <a:xfrm>
            <a:off x="3130894" y="5765120"/>
            <a:ext cx="1447591" cy="70039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CAD Produced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550AD26-F0BE-3D80-4773-97F6E766BF6F}"/>
              </a:ext>
            </a:extLst>
          </p:cNvPr>
          <p:cNvCxnSpPr>
            <a:stCxn id="47" idx="1"/>
            <a:endCxn id="4" idx="2"/>
          </p:cNvCxnSpPr>
          <p:nvPr/>
        </p:nvCxnSpPr>
        <p:spPr>
          <a:xfrm rot="10800000">
            <a:off x="1519138" y="2391080"/>
            <a:ext cx="1611757" cy="37242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3BB5858-FE39-9136-6989-BBD548761ECD}"/>
              </a:ext>
            </a:extLst>
          </p:cNvPr>
          <p:cNvSpPr/>
          <p:nvPr/>
        </p:nvSpPr>
        <p:spPr>
          <a:xfrm>
            <a:off x="7449300" y="5819054"/>
            <a:ext cx="1644440" cy="5925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Predictions consumed.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5C06A-2452-3916-D3F8-93C63502D7D0}"/>
              </a:ext>
            </a:extLst>
          </p:cNvPr>
          <p:cNvSpPr txBox="1"/>
          <p:nvPr/>
        </p:nvSpPr>
        <p:spPr>
          <a:xfrm>
            <a:off x="10085295" y="2717253"/>
            <a:ext cx="204605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E.g., Pressure, temperature, velocity fields.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Obtained through solving physics equations (e.g., Navier stokes).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10D155C-91BA-E665-FF8F-3FFC3CF9EFBE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 rot="5400000">
            <a:off x="7296952" y="3365648"/>
            <a:ext cx="3427975" cy="14788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C92932A-7CBA-5B10-AB9D-DF5BEB79E71C}"/>
              </a:ext>
            </a:extLst>
          </p:cNvPr>
          <p:cNvCxnSpPr>
            <a:stCxn id="51" idx="1"/>
            <a:endCxn id="41" idx="3"/>
          </p:cNvCxnSpPr>
          <p:nvPr/>
        </p:nvCxnSpPr>
        <p:spPr>
          <a:xfrm flipH="1">
            <a:off x="6998289" y="6115316"/>
            <a:ext cx="4510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E7BD6C-3D85-9F10-ACBB-AC8971554B81}"/>
              </a:ext>
            </a:extLst>
          </p:cNvPr>
          <p:cNvCxnSpPr>
            <a:cxnSpLocks/>
            <a:stCxn id="41" idx="1"/>
            <a:endCxn id="47" idx="3"/>
          </p:cNvCxnSpPr>
          <p:nvPr/>
        </p:nvCxnSpPr>
        <p:spPr>
          <a:xfrm flipH="1">
            <a:off x="4578485" y="6115316"/>
            <a:ext cx="4507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0FEBCE8-2EDB-C310-9FF5-211B33D70EBA}"/>
              </a:ext>
            </a:extLst>
          </p:cNvPr>
          <p:cNvSpPr/>
          <p:nvPr/>
        </p:nvSpPr>
        <p:spPr>
          <a:xfrm>
            <a:off x="2998203" y="5603132"/>
            <a:ext cx="6252801" cy="1040859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AD2FF5E-67A5-08F8-A9C3-08742F74B60A}"/>
              </a:ext>
            </a:extLst>
          </p:cNvPr>
          <p:cNvSpPr txBox="1"/>
          <p:nvPr/>
        </p:nvSpPr>
        <p:spPr>
          <a:xfrm>
            <a:off x="11245907" y="6604084"/>
            <a:ext cx="9460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*if significant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EF22D0-E6D7-B284-F347-1DD45899910D}"/>
              </a:ext>
            </a:extLst>
          </p:cNvPr>
          <p:cNvSpPr txBox="1"/>
          <p:nvPr/>
        </p:nvSpPr>
        <p:spPr>
          <a:xfrm>
            <a:off x="5015388" y="5259020"/>
            <a:ext cx="22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Design optimization.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25320-182E-4E4F-67D2-5F373EA32B3C}"/>
              </a:ext>
            </a:extLst>
          </p:cNvPr>
          <p:cNvSpPr txBox="1"/>
          <p:nvPr/>
        </p:nvSpPr>
        <p:spPr>
          <a:xfrm>
            <a:off x="8558123" y="1014879"/>
            <a:ext cx="187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hrs</a:t>
            </a:r>
            <a:r>
              <a:rPr lang="en-US" dirty="0"/>
              <a:t>/days/months</a:t>
            </a:r>
          </a:p>
        </p:txBody>
      </p:sp>
    </p:spTree>
    <p:extLst>
      <p:ext uri="{BB962C8B-B14F-4D97-AF65-F5344CB8AC3E}">
        <p14:creationId xmlns:p14="http://schemas.microsoft.com/office/powerpoint/2010/main" val="86180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5479-6B90-D324-ACE2-CDB3384B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Aspirations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592B-8524-72F6-E3FC-7D37B379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Reduce the time taken to obtain performance feedback from design changes.</a:t>
            </a:r>
          </a:p>
          <a:p>
            <a:pPr marL="457200" lvl="1" indent="0">
              <a:buNone/>
            </a:pPr>
            <a:r>
              <a:rPr lang="en-US" dirty="0"/>
              <a:t>	Enable rapid design space exploration across the pareto front.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and use and interpret features from complex geometry shapes and relate them to performance changes.</a:t>
            </a:r>
          </a:p>
        </p:txBody>
      </p:sp>
    </p:spTree>
    <p:extLst>
      <p:ext uri="{BB962C8B-B14F-4D97-AF65-F5344CB8AC3E}">
        <p14:creationId xmlns:p14="http://schemas.microsoft.com/office/powerpoint/2010/main" val="60460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22B9-BE8B-0918-EBC3-40EDE293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C238-97C0-334E-FC27-9005FB39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Substitute costly computational methods with more efficient model approximations (surrogates).</a:t>
            </a:r>
          </a:p>
          <a:p>
            <a:r>
              <a:rPr lang="en-US" dirty="0"/>
              <a:t>Use existing data sources to pave the way to efficiency. Combine, and learn from existing simulation data.</a:t>
            </a:r>
          </a:p>
          <a:p>
            <a:r>
              <a:rPr lang="en-US" dirty="0"/>
              <a:t>Redefine the way we handle complex geometries – i.e., move away from high-dimensional mesh representations.</a:t>
            </a:r>
          </a:p>
          <a:p>
            <a:r>
              <a:rPr lang="en-US" dirty="0"/>
              <a:t>Represent unstructured data inputs in way that that can be more efficiently handled.</a:t>
            </a:r>
          </a:p>
        </p:txBody>
      </p:sp>
    </p:spTree>
    <p:extLst>
      <p:ext uri="{BB962C8B-B14F-4D97-AF65-F5344CB8AC3E}">
        <p14:creationId xmlns:p14="http://schemas.microsoft.com/office/powerpoint/2010/main" val="413181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014E-4137-6DD9-D8B5-D57970DD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5113-AFEB-0EBB-7B46-4019D4DE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Sufficient CFD simulation data is required to train surrogate, data-driven models – this is computationally expensive limiting the training of data-hungry machine learning models (NNs).</a:t>
            </a:r>
          </a:p>
          <a:p>
            <a:r>
              <a:rPr lang="en-US" dirty="0"/>
              <a:t>Significant compute power required to work with such large geometry datasets (100mbs per component)</a:t>
            </a:r>
          </a:p>
          <a:p>
            <a:r>
              <a:rPr lang="en-US" dirty="0"/>
              <a:t>CFD geometry inputs vary with geometry complexity. Approaches must be dynamic to mesh inputs.</a:t>
            </a:r>
          </a:p>
        </p:txBody>
      </p:sp>
    </p:spTree>
    <p:extLst>
      <p:ext uri="{BB962C8B-B14F-4D97-AF65-F5344CB8AC3E}">
        <p14:creationId xmlns:p14="http://schemas.microsoft.com/office/powerpoint/2010/main" val="332312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9D9C-CAED-9920-64C0-6BB42A65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387769-FE08-AB56-D9BD-580EE5840347}"/>
              </a:ext>
            </a:extLst>
          </p:cNvPr>
          <p:cNvSpPr/>
          <p:nvPr/>
        </p:nvSpPr>
        <p:spPr>
          <a:xfrm>
            <a:off x="642257" y="2962894"/>
            <a:ext cx="1245920" cy="7659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Geometry 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1E4D7-B2C3-B992-F378-A719054819ED}"/>
              </a:ext>
            </a:extLst>
          </p:cNvPr>
          <p:cNvSpPr/>
          <p:nvPr/>
        </p:nvSpPr>
        <p:spPr>
          <a:xfrm>
            <a:off x="5532418" y="2627415"/>
            <a:ext cx="1609106" cy="14369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Operator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D24CE-0465-067E-C208-07C32F878BEB}"/>
              </a:ext>
            </a:extLst>
          </p:cNvPr>
          <p:cNvSpPr/>
          <p:nvPr/>
        </p:nvSpPr>
        <p:spPr>
          <a:xfrm>
            <a:off x="7930548" y="2956955"/>
            <a:ext cx="1792184" cy="7659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Variables (e.g., Pressure)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FEB7AC-CAEF-0BB6-B9AE-5296AF8338F0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 flipV="1">
            <a:off x="1888177" y="3345872"/>
            <a:ext cx="762495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4445CD-CFBF-8DA2-1C4F-155307F7F5F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141524" y="3339935"/>
            <a:ext cx="789024" cy="5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1C3164-72A6-D15B-BDC7-3AD3D791146A}"/>
              </a:ext>
            </a:extLst>
          </p:cNvPr>
          <p:cNvSpPr txBox="1"/>
          <p:nvPr/>
        </p:nvSpPr>
        <p:spPr>
          <a:xfrm>
            <a:off x="521626" y="522514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1D844E-2E4F-99EA-12F0-4905B8635056}"/>
              </a:ext>
            </a:extLst>
          </p:cNvPr>
          <p:cNvCxnSpPr>
            <a:cxnSpLocks/>
          </p:cNvCxnSpPr>
          <p:nvPr/>
        </p:nvCxnSpPr>
        <p:spPr>
          <a:xfrm>
            <a:off x="642257" y="5153891"/>
            <a:ext cx="91430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17B1A7-9D10-0B99-95F7-A53CA5E27BEA}"/>
              </a:ext>
            </a:extLst>
          </p:cNvPr>
          <p:cNvSpPr txBox="1"/>
          <p:nvPr/>
        </p:nvSpPr>
        <p:spPr>
          <a:xfrm>
            <a:off x="8463624" y="5180609"/>
            <a:ext cx="13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t=~minutes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681938-9945-41B7-1DAC-D5A4160BEF1E}"/>
              </a:ext>
            </a:extLst>
          </p:cNvPr>
          <p:cNvSpPr/>
          <p:nvPr/>
        </p:nvSpPr>
        <p:spPr>
          <a:xfrm>
            <a:off x="2650672" y="2962892"/>
            <a:ext cx="1773876" cy="7659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Simplified Representation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5E54AD-758D-BD4B-49AF-BBD687FF411F}"/>
              </a:ext>
            </a:extLst>
          </p:cNvPr>
          <p:cNvCxnSpPr>
            <a:cxnSpLocks/>
            <a:stCxn id="30" idx="3"/>
            <a:endCxn id="5" idx="1"/>
          </p:cNvCxnSpPr>
          <p:nvPr/>
        </p:nvCxnSpPr>
        <p:spPr>
          <a:xfrm>
            <a:off x="4424548" y="3345872"/>
            <a:ext cx="11078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pressor blade (jet engine) | 3D CAD Model Library | GrabCAD">
            <a:extLst>
              <a:ext uri="{FF2B5EF4-FFF2-40B4-BE49-F238E27FC236}">
                <a16:creationId xmlns:a16="http://schemas.microsoft.com/office/drawing/2014/main" id="{A3E0F66B-51E7-C033-C7BC-AC3C67717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96" y="1727086"/>
            <a:ext cx="594010" cy="110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FD Simulation — Aerotak">
            <a:extLst>
              <a:ext uri="{FF2B5EF4-FFF2-40B4-BE49-F238E27FC236}">
                <a16:creationId xmlns:a16="http://schemas.microsoft.com/office/drawing/2014/main" id="{9F6EE99C-39A1-4E47-153E-7E2FB9234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777" y="1716245"/>
            <a:ext cx="2169226" cy="104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27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432</Words>
  <Application>Microsoft Macintosh PowerPoint</Application>
  <PresentationFormat>Widescreen</PresentationFormat>
  <Paragraphs>58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MSc Project</vt:lpstr>
      <vt:lpstr>Background</vt:lpstr>
      <vt:lpstr>Problem Landscape</vt:lpstr>
      <vt:lpstr>Aspirations</vt:lpstr>
      <vt:lpstr>Approaches</vt:lpstr>
      <vt:lpstr>Challenges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Hellewell</dc:creator>
  <cp:lastModifiedBy>Josh Hellewell</cp:lastModifiedBy>
  <cp:revision>39</cp:revision>
  <dcterms:created xsi:type="dcterms:W3CDTF">2025-02-10T16:51:12Z</dcterms:created>
  <dcterms:modified xsi:type="dcterms:W3CDTF">2025-02-13T17:18:45Z</dcterms:modified>
</cp:coreProperties>
</file>