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1"/>
    <p:restoredTop sz="94658"/>
  </p:normalViewPr>
  <p:slideViewPr>
    <p:cSldViewPr snapToGrid="0">
      <p:cViewPr>
        <p:scale>
          <a:sx n="130" d="100"/>
          <a:sy n="130" d="100"/>
        </p:scale>
        <p:origin x="76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B799-6E6C-1009-015E-1136E69B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301AC-D357-4A68-3B8C-CE4A4C6E7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02DA-8AA4-E5AD-7B6F-9AFCE4D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658C-D28E-AE4D-5767-BA809CA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10FA-B8FD-B603-B23B-2DEB27E8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C375-A004-F73C-3BA9-1B3E03BB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CA798-8975-7F6A-5CC7-FDD9133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2EFBF-D3A0-274F-80E1-AC249CDB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5F05-F526-011B-BE86-62469FF3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C6BC-06AD-25F4-D86A-3655F0C9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6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AE277-B14A-34A6-24DE-33609C485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BA91-A13C-9B36-667C-580B998A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8C04-0376-F884-5EDB-1D69AF7C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8099-A9A4-6A31-212F-16784307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BCD8-7619-1E15-7C3C-04FB03B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F3E6-ED7D-7C71-565E-2AB74DBB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95F0-CA0F-5E91-07B6-76185598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0B6C-7876-F541-ACD3-9145C198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5976-3E6F-BFC8-BEA9-2E92AD14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BDD2-F67A-BF88-E14F-6CE29F88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2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AA3-803C-9D23-5D85-83359B1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7A57-373D-2DC4-3A5E-F8BFEE9C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CBCD-D4C1-30B8-A0D1-65F17638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F66A-B582-C4E4-C8E2-B112009A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4BBC-AC3E-6353-4AA4-99899FC1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05E5-326C-7913-D23B-31679DD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ABC0-8CD4-A8F5-A342-DD7839656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271E0-CBAD-B157-8230-D275C628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BAD3-2E93-E107-5BAE-21700F1C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DD5E9-BA0F-00D9-9616-0121A34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1F3D-76F4-87E6-C291-84D589D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A05-7751-5577-8663-1E9032E4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F0B5-F289-28C4-C7A4-46F2B651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7470-9BFC-5435-F92E-B372FBB62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D436-5CAA-C82D-F4BD-BFC01C801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71CF8-B8AC-161F-E08F-AEA0B1B3C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1BEF4-FA9D-8FF2-5328-318462BD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2E99-4E02-0CD7-656D-187CD90C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92BB-C0E7-9758-98E6-6504B534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6149-FC98-71A3-FBDC-3B2A7F12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AC2D3-1970-3277-C634-FF02319A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8266-91C6-C4CF-3CF5-745035D1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D064F-C6D4-FF84-C0F9-7FE1F7FD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82500-7E8E-83F4-EA3D-A3960C88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E8E57-818D-26EF-70CB-91AD8762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DDFB-348E-79CE-16C4-79CE5BC3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8357-4BB4-54E4-188A-DBA013C4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1246-BF94-736D-BA1A-4611080C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41BAE-23B6-5256-EDDB-685743F9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159B-B3FE-37B9-C5ED-B1B150BB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FB99-0D21-5EDB-577B-4DBBE367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7B71-569A-16B6-E46D-61C25F48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566A-E792-B62E-2D41-90255128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08962-22A4-7897-637F-39344E5CF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026-2289-7714-2CDB-A6337AF4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1EF1-D4A7-CC35-773C-AF972804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27AC6-8BD3-748D-DF51-9B79B141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347A-F3C7-0E8C-FA7E-9CA1E57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EB5EF-7E33-EF3F-BB8A-DEFACCFF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E0FE6-8CA5-DC98-1AC6-DD4837A9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3235-6718-9FE5-B6EC-4956E6A3F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59CC-3D1D-AC3D-5902-9E6FE214B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F6005-0B66-0289-D679-EF830766F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5D53-FD1E-0435-D0B5-5C3E35F8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Enabling Sample Efficient Design Space Exploration through Machine Learning 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13FE3-66DC-E4CC-144C-95F9F253A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Josh Hellewell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83D3A6-176C-8157-F683-DFA7EF75F79D}"/>
              </a:ext>
            </a:extLst>
          </p:cNvPr>
          <p:cNvGrpSpPr/>
          <p:nvPr/>
        </p:nvGrpSpPr>
        <p:grpSpPr>
          <a:xfrm>
            <a:off x="255182" y="223283"/>
            <a:ext cx="2192055" cy="1860698"/>
            <a:chOff x="191387" y="74428"/>
            <a:chExt cx="2743200" cy="2328530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8C4105DF-B551-3793-7CB9-B88CE4F4622B}"/>
                </a:ext>
              </a:extLst>
            </p:cNvPr>
            <p:cNvSpPr/>
            <p:nvPr/>
          </p:nvSpPr>
          <p:spPr>
            <a:xfrm>
              <a:off x="531628" y="382771"/>
              <a:ext cx="978195" cy="861238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C1BC33-8F42-1246-0B9A-DFB0C9B92794}"/>
                </a:ext>
              </a:extLst>
            </p:cNvPr>
            <p:cNvSpPr/>
            <p:nvPr/>
          </p:nvSpPr>
          <p:spPr>
            <a:xfrm>
              <a:off x="1733107" y="680483"/>
              <a:ext cx="882502" cy="8825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209BC0-786E-4997-957D-6CCAA57D00FC}"/>
                </a:ext>
              </a:extLst>
            </p:cNvPr>
            <p:cNvSpPr/>
            <p:nvPr/>
          </p:nvSpPr>
          <p:spPr>
            <a:xfrm>
              <a:off x="861237" y="1477925"/>
              <a:ext cx="648586" cy="6485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D9D38D-ABBA-C901-772A-1CBE7F20987C}"/>
                </a:ext>
              </a:extLst>
            </p:cNvPr>
            <p:cNvSpPr/>
            <p:nvPr/>
          </p:nvSpPr>
          <p:spPr>
            <a:xfrm>
              <a:off x="191387" y="74428"/>
              <a:ext cx="2743200" cy="2328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F2F31F-8FDA-00CB-CEC1-05650D08826B}"/>
              </a:ext>
            </a:extLst>
          </p:cNvPr>
          <p:cNvSpPr txBox="1"/>
          <p:nvPr/>
        </p:nvSpPr>
        <p:spPr>
          <a:xfrm>
            <a:off x="3979836" y="2220685"/>
            <a:ext cx="3923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Generative Models: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VAE, Denoising AEs, Sparse AEs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Generative Adversarial Networks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Low dimensional latent space.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C6683C-B8FE-84BA-8724-0C21BC24FAFF}"/>
              </a:ext>
            </a:extLst>
          </p:cNvPr>
          <p:cNvGrpSpPr/>
          <p:nvPr/>
        </p:nvGrpSpPr>
        <p:grpSpPr>
          <a:xfrm>
            <a:off x="3934096" y="122273"/>
            <a:ext cx="3713377" cy="2062718"/>
            <a:chOff x="5625305" y="2164406"/>
            <a:chExt cx="3713377" cy="206271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0E9128-2BF7-4C54-C5FB-E4D761548446}"/>
                </a:ext>
              </a:extLst>
            </p:cNvPr>
            <p:cNvGrpSpPr/>
            <p:nvPr/>
          </p:nvGrpSpPr>
          <p:grpSpPr>
            <a:xfrm>
              <a:off x="5625305" y="2164406"/>
              <a:ext cx="1705930" cy="2062717"/>
              <a:chOff x="5625305" y="2164406"/>
              <a:chExt cx="1705930" cy="2062717"/>
            </a:xfrm>
          </p:grpSpPr>
          <p:sp>
            <p:nvSpPr>
              <p:cNvPr id="20" name="Trapezium 19">
                <a:extLst>
                  <a:ext uri="{FF2B5EF4-FFF2-40B4-BE49-F238E27FC236}">
                    <a16:creationId xmlns:a16="http://schemas.microsoft.com/office/drawing/2014/main" id="{CA98B72B-2EDC-E482-6E74-6344BEB51674}"/>
                  </a:ext>
                </a:extLst>
              </p:cNvPr>
              <p:cNvSpPr/>
              <p:nvPr/>
            </p:nvSpPr>
            <p:spPr>
              <a:xfrm rot="5400000">
                <a:off x="4827181" y="2962530"/>
                <a:ext cx="2062717" cy="46647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ium 20">
                <a:extLst>
                  <a:ext uri="{FF2B5EF4-FFF2-40B4-BE49-F238E27FC236}">
                    <a16:creationId xmlns:a16="http://schemas.microsoft.com/office/drawing/2014/main" id="{319D262C-03AB-09F3-83BA-BB14BC1E3BB9}"/>
                  </a:ext>
                </a:extLst>
              </p:cNvPr>
              <p:cNvSpPr/>
              <p:nvPr/>
            </p:nvSpPr>
            <p:spPr>
              <a:xfrm rot="5400000">
                <a:off x="5708591" y="3007169"/>
                <a:ext cx="1667954" cy="377196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ium 21">
                <a:extLst>
                  <a:ext uri="{FF2B5EF4-FFF2-40B4-BE49-F238E27FC236}">
                    <a16:creationId xmlns:a16="http://schemas.microsoft.com/office/drawing/2014/main" id="{8C90EAA6-15B8-CBC3-8FE5-06196D59F1FF}"/>
                  </a:ext>
                </a:extLst>
              </p:cNvPr>
              <p:cNvSpPr/>
              <p:nvPr/>
            </p:nvSpPr>
            <p:spPr>
              <a:xfrm rot="5400000">
                <a:off x="6521863" y="3050247"/>
                <a:ext cx="1320192" cy="2985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C678F9F-419C-1C48-F2CC-7D0B6F84F720}"/>
                </a:ext>
              </a:extLst>
            </p:cNvPr>
            <p:cNvGrpSpPr/>
            <p:nvPr/>
          </p:nvGrpSpPr>
          <p:grpSpPr>
            <a:xfrm rot="10800000">
              <a:off x="7632752" y="2164407"/>
              <a:ext cx="1705930" cy="2062717"/>
              <a:chOff x="5625305" y="2164406"/>
              <a:chExt cx="1705930" cy="2062717"/>
            </a:xfrm>
          </p:grpSpPr>
          <p:sp>
            <p:nvSpPr>
              <p:cNvPr id="28" name="Trapezium 27">
                <a:extLst>
                  <a:ext uri="{FF2B5EF4-FFF2-40B4-BE49-F238E27FC236}">
                    <a16:creationId xmlns:a16="http://schemas.microsoft.com/office/drawing/2014/main" id="{66FE12AA-0C75-A254-BE72-E7AF584C694B}"/>
                  </a:ext>
                </a:extLst>
              </p:cNvPr>
              <p:cNvSpPr/>
              <p:nvPr/>
            </p:nvSpPr>
            <p:spPr>
              <a:xfrm rot="5400000">
                <a:off x="4827181" y="2962530"/>
                <a:ext cx="2062717" cy="46647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ium 28">
                <a:extLst>
                  <a:ext uri="{FF2B5EF4-FFF2-40B4-BE49-F238E27FC236}">
                    <a16:creationId xmlns:a16="http://schemas.microsoft.com/office/drawing/2014/main" id="{BC5F7517-75F1-3385-B9C5-14BE1FE18F84}"/>
                  </a:ext>
                </a:extLst>
              </p:cNvPr>
              <p:cNvSpPr/>
              <p:nvPr/>
            </p:nvSpPr>
            <p:spPr>
              <a:xfrm rot="5400000">
                <a:off x="5708591" y="3007169"/>
                <a:ext cx="1667954" cy="377196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apezium 29">
                <a:extLst>
                  <a:ext uri="{FF2B5EF4-FFF2-40B4-BE49-F238E27FC236}">
                    <a16:creationId xmlns:a16="http://schemas.microsoft.com/office/drawing/2014/main" id="{28E2FC84-D45D-3780-DE4B-2909DCAB1CD4}"/>
                  </a:ext>
                </a:extLst>
              </p:cNvPr>
              <p:cNvSpPr/>
              <p:nvPr/>
            </p:nvSpPr>
            <p:spPr>
              <a:xfrm rot="5400000">
                <a:off x="6521863" y="3050247"/>
                <a:ext cx="1320192" cy="2985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FE3C8-BD41-1A5B-9C4B-FE3504B74467}"/>
                </a:ext>
              </a:extLst>
            </p:cNvPr>
            <p:cNvSpPr/>
            <p:nvPr/>
          </p:nvSpPr>
          <p:spPr>
            <a:xfrm>
              <a:off x="7380778" y="2713542"/>
              <a:ext cx="212652" cy="9569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DCD51E-54B0-CE88-AB63-5D2BC64949CA}"/>
              </a:ext>
            </a:extLst>
          </p:cNvPr>
          <p:cNvCxnSpPr>
            <a:cxnSpLocks/>
            <a:stCxn id="7" idx="3"/>
            <a:endCxn id="20" idx="2"/>
          </p:cNvCxnSpPr>
          <p:nvPr/>
        </p:nvCxnSpPr>
        <p:spPr>
          <a:xfrm>
            <a:off x="2447237" y="1153632"/>
            <a:ext cx="14868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DD70AA-BF98-3A71-74D7-B5FC37542BA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51210" y="2083981"/>
            <a:ext cx="0" cy="2690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EA660B-4494-6C53-8672-9E3C1ABD02E0}"/>
              </a:ext>
            </a:extLst>
          </p:cNvPr>
          <p:cNvSpPr txBox="1"/>
          <p:nvPr/>
        </p:nvSpPr>
        <p:spPr>
          <a:xfrm>
            <a:off x="223600" y="2354018"/>
            <a:ext cx="256244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Inputs:</a:t>
            </a:r>
          </a:p>
          <a:p>
            <a:r>
              <a:rPr lang="en-US" dirty="0"/>
              <a:t>Non-parameterizable.</a:t>
            </a:r>
          </a:p>
          <a:p>
            <a:r>
              <a:rPr lang="en-US" dirty="0"/>
              <a:t>2D structure.</a:t>
            </a:r>
          </a:p>
          <a:p>
            <a:r>
              <a:rPr lang="en-US" dirty="0"/>
              <a:t>Sparse connectivity.</a:t>
            </a:r>
          </a:p>
          <a:p>
            <a:r>
              <a:rPr lang="en-US" dirty="0"/>
              <a:t>Described by pixels.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FEC0D2-7A4E-7C5E-B774-85BB03BD012C}"/>
              </a:ext>
            </a:extLst>
          </p:cNvPr>
          <p:cNvCxnSpPr>
            <a:cxnSpLocks/>
            <a:stCxn id="28" idx="2"/>
            <a:endCxn id="54" idx="1"/>
          </p:cNvCxnSpPr>
          <p:nvPr/>
        </p:nvCxnSpPr>
        <p:spPr>
          <a:xfrm>
            <a:off x="7647474" y="1153632"/>
            <a:ext cx="1412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13D57D-98F3-7323-EB42-A6639FF02FA4}"/>
              </a:ext>
            </a:extLst>
          </p:cNvPr>
          <p:cNvSpPr txBox="1"/>
          <p:nvPr/>
        </p:nvSpPr>
        <p:spPr>
          <a:xfrm>
            <a:off x="1504822" y="3901022"/>
            <a:ext cx="2475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Design Exploration:</a:t>
            </a:r>
          </a:p>
          <a:p>
            <a:r>
              <a:rPr lang="en-US" sz="1200" dirty="0"/>
              <a:t>Many combinations of arrangements of geometries/shapes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8389C2-2297-B5B5-98A4-B955B0CB454B}"/>
              </a:ext>
            </a:extLst>
          </p:cNvPr>
          <p:cNvSpPr/>
          <p:nvPr/>
        </p:nvSpPr>
        <p:spPr>
          <a:xfrm>
            <a:off x="293829" y="4798345"/>
            <a:ext cx="3288637" cy="18363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502A3-C6F2-45A2-7D60-411885B906F8}"/>
              </a:ext>
            </a:extLst>
          </p:cNvPr>
          <p:cNvSpPr txBox="1"/>
          <p:nvPr/>
        </p:nvSpPr>
        <p:spPr>
          <a:xfrm>
            <a:off x="527064" y="488762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Optimise</a:t>
            </a:r>
            <a:r>
              <a:rPr lang="en-US" dirty="0"/>
              <a:t> for compactness’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45B9390-A0AD-163A-5E9E-642BDB3E5078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7068608" y="355626"/>
            <a:ext cx="762465" cy="33078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B3313C-D0FB-F2F8-81A3-21B5FC70B512}"/>
              </a:ext>
            </a:extLst>
          </p:cNvPr>
          <p:cNvGrpSpPr/>
          <p:nvPr/>
        </p:nvGrpSpPr>
        <p:grpSpPr>
          <a:xfrm>
            <a:off x="9059854" y="223283"/>
            <a:ext cx="2192055" cy="1860698"/>
            <a:chOff x="191387" y="74428"/>
            <a:chExt cx="2743200" cy="2328530"/>
          </a:xfrm>
        </p:grpSpPr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B20B0C9-DB49-1241-480E-2EFF4F208CE6}"/>
                </a:ext>
              </a:extLst>
            </p:cNvPr>
            <p:cNvSpPr/>
            <p:nvPr/>
          </p:nvSpPr>
          <p:spPr>
            <a:xfrm>
              <a:off x="531628" y="382771"/>
              <a:ext cx="978195" cy="861238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24B4459-8283-C9D1-9EA0-AE10F0F18751}"/>
                </a:ext>
              </a:extLst>
            </p:cNvPr>
            <p:cNvSpPr/>
            <p:nvPr/>
          </p:nvSpPr>
          <p:spPr>
            <a:xfrm>
              <a:off x="1733107" y="680483"/>
              <a:ext cx="882502" cy="8825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41D6F9-E202-986F-817A-2E8433680F8F}"/>
                </a:ext>
              </a:extLst>
            </p:cNvPr>
            <p:cNvSpPr/>
            <p:nvPr/>
          </p:nvSpPr>
          <p:spPr>
            <a:xfrm>
              <a:off x="861237" y="1477925"/>
              <a:ext cx="648586" cy="6485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31DF788-E318-FCB4-CC9B-84700E8D3A2B}"/>
                </a:ext>
              </a:extLst>
            </p:cNvPr>
            <p:cNvSpPr/>
            <p:nvPr/>
          </p:nvSpPr>
          <p:spPr>
            <a:xfrm>
              <a:off x="191387" y="74428"/>
              <a:ext cx="2743200" cy="2328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77E813E-2EE1-CC4D-1F52-7B02221B2000}"/>
              </a:ext>
            </a:extLst>
          </p:cNvPr>
          <p:cNvSpPr txBox="1"/>
          <p:nvPr/>
        </p:nvSpPr>
        <p:spPr>
          <a:xfrm>
            <a:off x="7697769" y="872875"/>
            <a:ext cx="233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Reconstruction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149EC3-CE8A-A31C-8D9B-4876C571F069}"/>
              </a:ext>
            </a:extLst>
          </p:cNvPr>
          <p:cNvSpPr txBox="1"/>
          <p:nvPr/>
        </p:nvSpPr>
        <p:spPr>
          <a:xfrm>
            <a:off x="7328484" y="2655503"/>
            <a:ext cx="2050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Concise latent descriptor</a:t>
            </a:r>
            <a:endParaRPr lang="en-US" sz="1200" dirty="0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BF1668AE-93D0-146C-748C-DDD9DCE2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14957"/>
              </p:ext>
            </p:extLst>
          </p:nvPr>
        </p:nvGraphicFramePr>
        <p:xfrm>
          <a:off x="9238186" y="2210416"/>
          <a:ext cx="567463" cy="114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63">
                  <a:extLst>
                    <a:ext uri="{9D8B030D-6E8A-4147-A177-3AD203B41FA5}">
                      <a16:colId xmlns:a16="http://schemas.microsoft.com/office/drawing/2014/main" val="1728573404"/>
                    </a:ext>
                  </a:extLst>
                </a:gridCol>
              </a:tblGrid>
              <a:tr h="57195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488056"/>
                  </a:ext>
                </a:extLst>
              </a:tr>
              <a:tr h="57195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479626"/>
                  </a:ext>
                </a:extLst>
              </a:tr>
            </a:tbl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id="{E5A93861-EB7E-5EE9-D28A-29B3EBB75ABD}"/>
              </a:ext>
            </a:extLst>
          </p:cNvPr>
          <p:cNvGrpSpPr/>
          <p:nvPr/>
        </p:nvGrpSpPr>
        <p:grpSpPr>
          <a:xfrm>
            <a:off x="8852327" y="4414844"/>
            <a:ext cx="2942049" cy="2313897"/>
            <a:chOff x="8458264" y="3974512"/>
            <a:chExt cx="2942049" cy="2313897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D67EAE6-F32D-9997-EE9C-BC859114B909}"/>
                </a:ext>
              </a:extLst>
            </p:cNvPr>
            <p:cNvCxnSpPr/>
            <p:nvPr/>
          </p:nvCxnSpPr>
          <p:spPr>
            <a:xfrm>
              <a:off x="8867350" y="5919077"/>
              <a:ext cx="2328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9AC3CBE-C097-7D20-EEFE-88D7587F4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7350" y="4136449"/>
              <a:ext cx="0" cy="17826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52BC3E-2E46-43A5-7637-D023D6807B25}"/>
                </a:ext>
              </a:extLst>
            </p:cNvPr>
            <p:cNvSpPr txBox="1"/>
            <p:nvPr/>
          </p:nvSpPr>
          <p:spPr>
            <a:xfrm>
              <a:off x="10991227" y="591907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B9408C-608E-29C7-C252-F6792A725CE7}"/>
                </a:ext>
              </a:extLst>
            </p:cNvPr>
            <p:cNvSpPr txBox="1"/>
            <p:nvPr/>
          </p:nvSpPr>
          <p:spPr>
            <a:xfrm>
              <a:off x="8458264" y="3974512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z2</a:t>
              </a:r>
            </a:p>
          </p:txBody>
        </p:sp>
      </p:grp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928F35F-96A8-CCA8-E444-B6F0211D51A8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9257414" y="3618821"/>
            <a:ext cx="947138" cy="418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596E27-2F6D-773C-BC52-8A9B1DBEF4ED}"/>
              </a:ext>
            </a:extLst>
          </p:cNvPr>
          <p:cNvSpPr txBox="1"/>
          <p:nvPr/>
        </p:nvSpPr>
        <p:spPr>
          <a:xfrm>
            <a:off x="586253" y="5465166"/>
            <a:ext cx="305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Need to parameterize shape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 explore all physical combinations of pixels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7C2240-D696-189A-BA30-5AF401CAE302}"/>
              </a:ext>
            </a:extLst>
          </p:cNvPr>
          <p:cNvSpPr txBox="1"/>
          <p:nvPr/>
        </p:nvSpPr>
        <p:spPr>
          <a:xfrm>
            <a:off x="9527548" y="4387495"/>
            <a:ext cx="233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 becomes 2D</a:t>
            </a:r>
            <a:endParaRPr lang="en-US" sz="1200" dirty="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53B2AAEF-3F0D-3220-1C7A-DBD9F8964CB5}"/>
              </a:ext>
            </a:extLst>
          </p:cNvPr>
          <p:cNvCxnSpPr/>
          <p:nvPr/>
        </p:nvCxnSpPr>
        <p:spPr>
          <a:xfrm flipV="1">
            <a:off x="9700327" y="5109750"/>
            <a:ext cx="1246049" cy="82784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04AC13C-1109-0CBA-5ADF-B167B99A7C20}"/>
              </a:ext>
            </a:extLst>
          </p:cNvPr>
          <p:cNvSpPr/>
          <p:nvPr/>
        </p:nvSpPr>
        <p:spPr>
          <a:xfrm>
            <a:off x="7965158" y="4514881"/>
            <a:ext cx="518277" cy="518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2A1414-B33E-646E-176A-F400209BAF7F}"/>
              </a:ext>
            </a:extLst>
          </p:cNvPr>
          <p:cNvCxnSpPr/>
          <p:nvPr/>
        </p:nvCxnSpPr>
        <p:spPr>
          <a:xfrm flipH="1" flipV="1">
            <a:off x="8585707" y="4798345"/>
            <a:ext cx="2255083" cy="311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414AD3E7-AD32-21AE-9AFD-2EF45C3B00BE}"/>
              </a:ext>
            </a:extLst>
          </p:cNvPr>
          <p:cNvSpPr/>
          <p:nvPr/>
        </p:nvSpPr>
        <p:spPr>
          <a:xfrm>
            <a:off x="8063773" y="5371310"/>
            <a:ext cx="321046" cy="5662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31E8E9-7D20-9698-8AD4-1421DD35FD7D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8384819" y="5654452"/>
            <a:ext cx="1652112" cy="190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22F19AF-383D-49B0-21DF-7C58037A15C2}"/>
              </a:ext>
            </a:extLst>
          </p:cNvPr>
          <p:cNvGrpSpPr/>
          <p:nvPr/>
        </p:nvGrpSpPr>
        <p:grpSpPr>
          <a:xfrm>
            <a:off x="4515998" y="4338771"/>
            <a:ext cx="3288637" cy="1836371"/>
            <a:chOff x="4307629" y="4774019"/>
            <a:chExt cx="3288637" cy="183637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F6EF18-BD60-DDBC-F068-F5C7B612409B}"/>
                </a:ext>
              </a:extLst>
            </p:cNvPr>
            <p:cNvSpPr/>
            <p:nvPr/>
          </p:nvSpPr>
          <p:spPr>
            <a:xfrm>
              <a:off x="4307629" y="4774019"/>
              <a:ext cx="3288637" cy="18363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C8DF246-62C5-25E3-3CC7-1EA3D0CC8F20}"/>
                </a:ext>
              </a:extLst>
            </p:cNvPr>
            <p:cNvSpPr txBox="1"/>
            <p:nvPr/>
          </p:nvSpPr>
          <p:spPr>
            <a:xfrm>
              <a:off x="4503984" y="4848492"/>
              <a:ext cx="2937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</a:t>
              </a:r>
              <a:r>
                <a:rPr lang="en-US" dirty="0" err="1"/>
                <a:t>Optimise</a:t>
              </a:r>
              <a:r>
                <a:rPr lang="en-US" dirty="0"/>
                <a:t> for compactness’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F5871B-2409-F11E-A971-D185B325C23E}"/>
                </a:ext>
              </a:extLst>
            </p:cNvPr>
            <p:cNvSpPr txBox="1"/>
            <p:nvPr/>
          </p:nvSpPr>
          <p:spPr>
            <a:xfrm>
              <a:off x="4424579" y="5429203"/>
              <a:ext cx="30554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200" dirty="0"/>
                <a:t>Perform optimization in the latent space.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/>
                <a:t>Create smooth interpolate latent variables to move through designs.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52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Enabling Sample Efficient Design Space Exploration through Machine Learning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Hellewell</dc:creator>
  <cp:lastModifiedBy>Josh Hellewell</cp:lastModifiedBy>
  <cp:revision>4</cp:revision>
  <dcterms:created xsi:type="dcterms:W3CDTF">2025-02-20T16:18:42Z</dcterms:created>
  <dcterms:modified xsi:type="dcterms:W3CDTF">2025-02-20T16:37:20Z</dcterms:modified>
</cp:coreProperties>
</file>