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656" r:id="rId2"/>
    <p:sldMasterId id="2147483654" r:id="rId3"/>
  </p:sldMasterIdLst>
  <p:notesMasterIdLst>
    <p:notesMasterId r:id="rId40"/>
  </p:notesMasterIdLst>
  <p:handoutMasterIdLst>
    <p:handoutMasterId r:id="rId41"/>
  </p:handoutMasterIdLst>
  <p:sldIdLst>
    <p:sldId id="256" r:id="rId4"/>
    <p:sldId id="285" r:id="rId5"/>
    <p:sldId id="293" r:id="rId6"/>
    <p:sldId id="257" r:id="rId7"/>
    <p:sldId id="258" r:id="rId8"/>
    <p:sldId id="314" r:id="rId9"/>
    <p:sldId id="315" r:id="rId10"/>
    <p:sldId id="259" r:id="rId11"/>
    <p:sldId id="260" r:id="rId12"/>
    <p:sldId id="261" r:id="rId13"/>
    <p:sldId id="262" r:id="rId14"/>
    <p:sldId id="263" r:id="rId15"/>
    <p:sldId id="309" r:id="rId16"/>
    <p:sldId id="264" r:id="rId17"/>
    <p:sldId id="265" r:id="rId18"/>
    <p:sldId id="266" r:id="rId19"/>
    <p:sldId id="267" r:id="rId20"/>
    <p:sldId id="283" r:id="rId21"/>
    <p:sldId id="307" r:id="rId22"/>
    <p:sldId id="268" r:id="rId23"/>
    <p:sldId id="308" r:id="rId24"/>
    <p:sldId id="294" r:id="rId25"/>
    <p:sldId id="295" r:id="rId26"/>
    <p:sldId id="296" r:id="rId27"/>
    <p:sldId id="297" r:id="rId28"/>
    <p:sldId id="298" r:id="rId29"/>
    <p:sldId id="269" r:id="rId30"/>
    <p:sldId id="270" r:id="rId31"/>
    <p:sldId id="271" r:id="rId32"/>
    <p:sldId id="272" r:id="rId33"/>
    <p:sldId id="299" r:id="rId34"/>
    <p:sldId id="300" r:id="rId35"/>
    <p:sldId id="316" r:id="rId36"/>
    <p:sldId id="280" r:id="rId37"/>
    <p:sldId id="281" r:id="rId38"/>
    <p:sldId id="282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CF0E30"/>
        </a:solidFill>
        <a:latin typeface="Book Antiqua" pitchFamily="8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CF0E30"/>
        </a:solidFill>
        <a:latin typeface="Book Antiqua" pitchFamily="8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CF0E30"/>
        </a:solidFill>
        <a:latin typeface="Book Antiqua" pitchFamily="8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CF0E30"/>
        </a:solidFill>
        <a:latin typeface="Book Antiqua" pitchFamily="8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CF0E30"/>
        </a:solidFill>
        <a:latin typeface="Book Antiqua" pitchFamily="8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rgbClr val="CF0E30"/>
        </a:solidFill>
        <a:latin typeface="Book Antiqua" pitchFamily="80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rgbClr val="CF0E30"/>
        </a:solidFill>
        <a:latin typeface="Book Antiqua" pitchFamily="80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rgbClr val="CF0E30"/>
        </a:solidFill>
        <a:latin typeface="Book Antiqua" pitchFamily="80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rgbClr val="CF0E30"/>
        </a:solidFill>
        <a:latin typeface="Book Antiqua" pitchFamily="8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0E30"/>
    <a:srgbClr val="B760F9"/>
    <a:srgbClr val="063DE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50" d="100"/>
          <a:sy n="50" d="100"/>
        </p:scale>
        <p:origin x="-96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694F502D-2F36-47D4-BA00-1903C55CB6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pitchFamily="80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  <a:latin typeface="Times New Roman" pitchFamily="80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pitchFamily="80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  <a:latin typeface="Times New Roman" pitchFamily="80" charset="0"/>
              </a:defRPr>
            </a:lvl1pPr>
          </a:lstStyle>
          <a:p>
            <a:fld id="{125AD5A5-0A54-43FE-99A6-80AAC680881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8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80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80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80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8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06340-FD07-4629-84AF-EA9A6AAC22A6}" type="slidenum">
              <a:rPr lang="en-US"/>
              <a:pPr/>
              <a:t>1</a:t>
            </a:fld>
            <a:endParaRPr lang="en-US"/>
          </a:p>
        </p:txBody>
      </p:sp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9CF96-FB82-4EE5-B2AA-D23B6A5580CA}" type="slidenum">
              <a:rPr lang="en-US"/>
              <a:pPr/>
              <a:t>10</a:t>
            </a:fld>
            <a:endParaRPr lang="en-US"/>
          </a:p>
        </p:txBody>
      </p:sp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7D47A-6BAF-4ACF-92EB-0F2DF947D0A0}" type="slidenum">
              <a:rPr lang="en-US"/>
              <a:pPr/>
              <a:t>11</a:t>
            </a:fld>
            <a:endParaRPr lang="en-US"/>
          </a:p>
        </p:txBody>
      </p:sp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5258C-EB91-4439-9584-6C7A17510154}" type="slidenum">
              <a:rPr lang="en-US"/>
              <a:pPr/>
              <a:t>12</a:t>
            </a:fld>
            <a:endParaRPr lang="en-US"/>
          </a:p>
        </p:txBody>
      </p:sp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A304D-FDED-48CE-8C56-1E4AED9EC17A}" type="slidenum">
              <a:rPr lang="en-US"/>
              <a:pPr/>
              <a:t>13</a:t>
            </a:fld>
            <a:endParaRPr lang="en-US"/>
          </a:p>
        </p:txBody>
      </p:sp>
      <p:sp>
        <p:nvSpPr>
          <p:cNvPr id="1474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7CABF9-A893-4693-A50F-AC9CA4EED9F4}" type="slidenum">
              <a:rPr lang="en-US"/>
              <a:pPr/>
              <a:t>14</a:t>
            </a:fld>
            <a:endParaRPr lang="en-US"/>
          </a:p>
        </p:txBody>
      </p:sp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424991-731C-427A-AED4-7C6EADA42473}" type="slidenum">
              <a:rPr lang="en-US"/>
              <a:pPr/>
              <a:t>15</a:t>
            </a:fld>
            <a:endParaRPr lang="en-US"/>
          </a:p>
        </p:txBody>
      </p:sp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943C98-6A0A-402B-885E-F627D1ACB8C0}" type="slidenum">
              <a:rPr lang="en-US"/>
              <a:pPr/>
              <a:t>16</a:t>
            </a:fld>
            <a:endParaRPr lang="en-US"/>
          </a:p>
        </p:txBody>
      </p:sp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2E846-3E95-4EE8-A64B-633D91272B74}" type="slidenum">
              <a:rPr lang="en-US"/>
              <a:pPr/>
              <a:t>17</a:t>
            </a:fld>
            <a:endParaRPr lang="en-US"/>
          </a:p>
        </p:txBody>
      </p:sp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2203E-D06D-40FF-B604-9C7226149757}" type="slidenum">
              <a:rPr lang="en-US"/>
              <a:pPr/>
              <a:t>18</a:t>
            </a:fld>
            <a:endParaRPr lang="en-US"/>
          </a:p>
        </p:txBody>
      </p:sp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6DE8C-4100-40AB-AC84-F0EBAB6C9C97}" type="slidenum">
              <a:rPr lang="en-US"/>
              <a:pPr/>
              <a:t>19</a:t>
            </a:fld>
            <a:endParaRPr lang="en-US"/>
          </a:p>
        </p:txBody>
      </p:sp>
      <p:sp>
        <p:nvSpPr>
          <p:cNvPr id="1484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04032-5170-477A-8590-4C04404AFAD4}" type="slidenum">
              <a:rPr lang="en-US"/>
              <a:pPr/>
              <a:t>2</a:t>
            </a:fld>
            <a:endParaRPr lang="en-US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7659D-7C31-49AC-8EBF-F9426321DD27}" type="slidenum">
              <a:rPr lang="en-US"/>
              <a:pPr/>
              <a:t>20</a:t>
            </a:fld>
            <a:endParaRPr lang="en-US"/>
          </a:p>
        </p:txBody>
      </p:sp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0211D-B527-442F-88C2-CE0FD5AC36D2}" type="slidenum">
              <a:rPr lang="en-US"/>
              <a:pPr/>
              <a:t>21</a:t>
            </a:fld>
            <a:endParaRPr lang="en-US"/>
          </a:p>
        </p:txBody>
      </p:sp>
      <p:sp>
        <p:nvSpPr>
          <p:cNvPr id="1495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7E33DA-A698-4BE0-ADB7-87A5E8185730}" type="slidenum">
              <a:rPr lang="en-US"/>
              <a:pPr/>
              <a:t>22</a:t>
            </a:fld>
            <a:endParaRPr lang="en-US"/>
          </a:p>
        </p:txBody>
      </p:sp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9CB3DF-93F7-41B6-8559-F8F029D7049E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E9215-6222-48AD-9A6E-CC5B7C0BC9C2}" type="slidenum">
              <a:rPr lang="en-US"/>
              <a:pPr/>
              <a:t>24</a:t>
            </a:fld>
            <a:endParaRPr lang="en-US"/>
          </a:p>
        </p:txBody>
      </p:sp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C8FAF-BE63-4BC6-886C-BA7E9EC5366E}" type="slidenum">
              <a:rPr lang="en-US"/>
              <a:pPr/>
              <a:t>25</a:t>
            </a:fld>
            <a:endParaRPr lang="en-US"/>
          </a:p>
        </p:txBody>
      </p:sp>
      <p:sp>
        <p:nvSpPr>
          <p:cNvPr id="11469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B537A-DC7D-4E1C-9FE1-0B216C679F20}" type="slidenum">
              <a:rPr lang="en-US"/>
              <a:pPr/>
              <a:t>26</a:t>
            </a:fld>
            <a:endParaRPr lang="en-US"/>
          </a:p>
        </p:txBody>
      </p:sp>
      <p:sp>
        <p:nvSpPr>
          <p:cNvPr id="11673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33856-1150-40D0-96BA-62BE21CEEF57}" type="slidenum">
              <a:rPr lang="en-US"/>
              <a:pPr/>
              <a:t>27</a:t>
            </a:fld>
            <a:endParaRPr lang="en-US"/>
          </a:p>
        </p:txBody>
      </p:sp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4F4E2-EF8E-40AA-A45F-055BBA10257C}" type="slidenum">
              <a:rPr lang="en-US"/>
              <a:pPr/>
              <a:t>28</a:t>
            </a:fld>
            <a:endParaRPr lang="en-US"/>
          </a:p>
        </p:txBody>
      </p:sp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49343-6756-46E6-81D4-A560B08CF34B}" type="slidenum">
              <a:rPr lang="en-US"/>
              <a:pPr/>
              <a:t>29</a:t>
            </a:fld>
            <a:endParaRPr lang="en-US"/>
          </a:p>
        </p:txBody>
      </p:sp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48848D-081B-49BA-9A56-65ABF2C2CC5B}" type="slidenum">
              <a:rPr lang="en-US"/>
              <a:pPr/>
              <a:t>3</a:t>
            </a:fld>
            <a:endParaRPr lang="en-US"/>
          </a:p>
        </p:txBody>
      </p:sp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A76136-8B26-46A6-8C90-CCAC235D7335}" type="slidenum">
              <a:rPr lang="en-US"/>
              <a:pPr/>
              <a:t>30</a:t>
            </a:fld>
            <a:endParaRPr lang="en-US"/>
          </a:p>
        </p:txBody>
      </p:sp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BBC0DF-4D95-413B-B619-28888CADDCC7}" type="slidenum">
              <a:rPr lang="en-US"/>
              <a:pPr/>
              <a:t>31</a:t>
            </a:fld>
            <a:endParaRPr lang="en-US"/>
          </a:p>
        </p:txBody>
      </p:sp>
      <p:sp>
        <p:nvSpPr>
          <p:cNvPr id="12288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49AF26-7101-481D-B0AD-01B8D432A402}" type="slidenum">
              <a:rPr lang="en-US"/>
              <a:pPr/>
              <a:t>32</a:t>
            </a:fld>
            <a:endParaRPr lang="en-US"/>
          </a:p>
        </p:txBody>
      </p:sp>
      <p:sp>
        <p:nvSpPr>
          <p:cNvPr id="12493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0872CC-A990-4559-8A3D-1B51321AE494}" type="slidenum">
              <a:rPr lang="en-US"/>
              <a:pPr/>
              <a:t>33</a:t>
            </a:fld>
            <a:endParaRPr lang="en-US"/>
          </a:p>
        </p:txBody>
      </p:sp>
      <p:sp>
        <p:nvSpPr>
          <p:cNvPr id="1832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CEBB5-0288-445D-B69D-E717CDE0D324}" type="slidenum">
              <a:rPr lang="en-US"/>
              <a:pPr/>
              <a:t>34</a:t>
            </a:fld>
            <a:endParaRPr lang="en-US"/>
          </a:p>
        </p:txBody>
      </p:sp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DCF1-11D7-49E2-8B6C-4C98E1001B11}" type="slidenum">
              <a:rPr lang="en-US"/>
              <a:pPr/>
              <a:t>35</a:t>
            </a:fld>
            <a:endParaRPr lang="en-US"/>
          </a:p>
        </p:txBody>
      </p:sp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00D55C-E6FF-4629-A757-FF22E130260A}" type="slidenum">
              <a:rPr lang="en-US"/>
              <a:pPr/>
              <a:t>36</a:t>
            </a:fld>
            <a:endParaRPr lang="en-US"/>
          </a:p>
        </p:txBody>
      </p:sp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AEB84-AA80-419B-A58D-E59A320374D6}" type="slidenum">
              <a:rPr lang="en-US"/>
              <a:pPr/>
              <a:t>4</a:t>
            </a:fld>
            <a:endParaRPr lang="en-US"/>
          </a:p>
        </p:txBody>
      </p:sp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1F9F2-8B61-48B3-9D79-04EBF08EF1AD}" type="slidenum">
              <a:rPr lang="en-US"/>
              <a:pPr/>
              <a:t>5</a:t>
            </a:fld>
            <a:endParaRPr lang="en-US"/>
          </a:p>
        </p:txBody>
      </p:sp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5723A4-0F30-4784-BD59-DA70B04D087F}" type="slidenum">
              <a:rPr lang="en-US"/>
              <a:pPr/>
              <a:t>6</a:t>
            </a:fld>
            <a:endParaRPr lang="en-US"/>
          </a:p>
        </p:txBody>
      </p:sp>
      <p:sp>
        <p:nvSpPr>
          <p:cNvPr id="16589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7712" cy="34178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9615E-A8CB-44D3-9CF0-5452979E0F98}" type="slidenum">
              <a:rPr lang="en-US"/>
              <a:pPr/>
              <a:t>7</a:t>
            </a:fld>
            <a:endParaRPr lang="en-US"/>
          </a:p>
        </p:txBody>
      </p:sp>
      <p:sp>
        <p:nvSpPr>
          <p:cNvPr id="16793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03" tIns="44951" rIns="89903" bIns="4495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26B9E-1FED-4FCA-9051-00A85100D52F}" type="slidenum">
              <a:rPr lang="en-US"/>
              <a:pPr/>
              <a:t>8</a:t>
            </a:fld>
            <a:endParaRPr lang="en-US"/>
          </a:p>
        </p:txBody>
      </p:sp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AC881-661C-4CBC-91E2-7403CAFB9DEF}" type="slidenum">
              <a:rPr lang="en-US"/>
              <a:pPr/>
              <a:t>9</a:t>
            </a:fld>
            <a:endParaRPr lang="en-US"/>
          </a:p>
        </p:txBody>
      </p:sp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52578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45720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9445923-AA66-43D4-AA5D-D033B00FF8C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45415" name="Group 7"/>
          <p:cNvGrpSpPr>
            <a:grpSpLocks/>
          </p:cNvGrpSpPr>
          <p:nvPr/>
        </p:nvGrpSpPr>
        <p:grpSpPr bwMode="auto">
          <a:xfrm>
            <a:off x="6022975" y="4114800"/>
            <a:ext cx="3121025" cy="2708275"/>
            <a:chOff x="3794" y="2614"/>
            <a:chExt cx="1966" cy="1706"/>
          </a:xfrm>
        </p:grpSpPr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7" name="Rectangle 9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5418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94" y="2614"/>
              <a:ext cx="1966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AE84DA-932F-4905-B2F8-D220DFADE8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3967E-6A15-4BA1-8FD8-708333F328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607BDE9-D7B3-42FA-B4EF-5C114C5EFD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5105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B8BD598-6FA8-42A9-A04B-F36A4BEDB2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5181600" cy="1143000"/>
          </a:xfrm>
        </p:spPr>
        <p:txBody>
          <a:bodyPr/>
          <a:lstStyle>
            <a:lvl1pPr algn="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581400"/>
            <a:ext cx="48768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80" charset="0"/>
              </a:defRPr>
            </a:lvl1pPr>
          </a:lstStyle>
          <a:p>
            <a:endParaRPr lang="en-US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ED6B32F-2BB4-48E4-A34B-E3CEA635EC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847" name="Line 7"/>
          <p:cNvSpPr>
            <a:spLocks noChangeShapeType="1"/>
          </p:cNvSpPr>
          <p:nvPr/>
        </p:nvSpPr>
        <p:spPr bwMode="auto">
          <a:xfrm>
            <a:off x="873125" y="600075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848" name="Group 8"/>
          <p:cNvGrpSpPr>
            <a:grpSpLocks/>
          </p:cNvGrpSpPr>
          <p:nvPr/>
        </p:nvGrpSpPr>
        <p:grpSpPr bwMode="auto">
          <a:xfrm>
            <a:off x="6022975" y="4038600"/>
            <a:ext cx="3121025" cy="2708275"/>
            <a:chOff x="3794" y="2614"/>
            <a:chExt cx="1966" cy="1706"/>
          </a:xfrm>
        </p:grpSpPr>
        <p:sp>
          <p:nvSpPr>
            <p:cNvPr id="163849" name="Oval 9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50" name="Rectangle 10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63851" name="Object 11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p:oleObj spid="_x0000_s163851" name="Clip" r:id="rId3" imgW="1663920" imgH="1666440" progId="MS_ClipArt_Gallery.2">
                <p:embed/>
              </p:oleObj>
            </a:graphicData>
          </a:graphic>
        </p:graphicFrame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0ECB3D-104A-4037-A229-642BC91BD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731DB2-BCAD-4337-AC43-8B97DF6B2C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33761A-6BC2-4DF1-80A6-FB343468FB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889FDE-3378-47FE-8963-CA34FE1FDB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8F8C15-1FFE-4823-82C9-8D9A39681D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B4E510-FCF4-4F08-9F17-45D494F267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18A23C-702A-494B-8FB5-8589E6B430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F8B6BF-E32B-4F1B-B75D-BAC5538CD6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0390F0-D9DB-4E84-8E19-C2DBEB0E72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BAAF22-0EC8-4F94-9BB9-BF9851D4A3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7C8BFD-5319-466C-8DD4-B96BF0EBFF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52578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45720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5CEE1F-B96D-4420-AD9C-EF3E4FB15E2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53607" name="Group 7"/>
          <p:cNvGrpSpPr>
            <a:grpSpLocks/>
          </p:cNvGrpSpPr>
          <p:nvPr/>
        </p:nvGrpSpPr>
        <p:grpSpPr bwMode="auto">
          <a:xfrm>
            <a:off x="6022975" y="4114800"/>
            <a:ext cx="3121025" cy="2708275"/>
            <a:chOff x="3794" y="2614"/>
            <a:chExt cx="1966" cy="1706"/>
          </a:xfrm>
        </p:grpSpPr>
        <p:sp>
          <p:nvSpPr>
            <p:cNvPr id="153608" name="Oval 8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09" name="Rectangle 9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53610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94" y="2614"/>
              <a:ext cx="1966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EB2B21-4D9A-4764-B62B-133BCE4C8F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342E62-7670-455C-9964-114D1EC1A5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14A259-A0C4-4CBC-8D52-2061A40182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7D7C4C-E58B-4A8F-B41D-79ACAB6A61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B69A0E-5E02-4446-B567-F092DAC94F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73D870-6417-4547-BC44-0FD44D8C3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3C0C2F-4FFA-4EC1-94E1-FB548BA4A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05A6DC-3F65-40CD-9E74-A15EC7AB77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98935C-482B-4E40-BD46-DAE44A2F5B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16A098-0241-4B7A-B82A-F9C7F47E16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758F42-639C-424F-9163-BE23D1DE62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90012C-B3B6-4473-9BBA-0A1574F665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DC2CAB-D142-4754-A901-E58D5629CB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AB8035-D19F-473D-AC7D-0AE13F62C3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CEBC21-4B81-490B-8EBC-8538545459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99CD05-B6DB-4DAF-BD0E-F0D9D55846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291280-3ACC-4CCA-B69D-E1555E720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fld id="{A63B74DE-B9E4-4A3F-977C-3549A533EE4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44389" name="Group 5"/>
          <p:cNvGrpSpPr>
            <a:grpSpLocks/>
          </p:cNvGrpSpPr>
          <p:nvPr/>
        </p:nvGrpSpPr>
        <p:grpSpPr bwMode="auto">
          <a:xfrm>
            <a:off x="381000" y="304800"/>
            <a:ext cx="762000" cy="660400"/>
            <a:chOff x="3794" y="2614"/>
            <a:chExt cx="1966" cy="1706"/>
          </a:xfrm>
        </p:grpSpPr>
        <p:sp>
          <p:nvSpPr>
            <p:cNvPr id="144390" name="Oval 6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1" name="Rectangle 7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4392" name="Picture 8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3794" y="2614"/>
              <a:ext cx="1966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88" r:id="rId12"/>
    <p:sldLayoutId id="2147483689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80" charset="0"/>
          <a:ea typeface="Osaka" pitchFamily="80" charset="-128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80" charset="0"/>
          <a:ea typeface="Osaka" pitchFamily="80" charset="-128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80" charset="0"/>
          <a:ea typeface="Osaka" pitchFamily="80" charset="-128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80" charset="0"/>
          <a:ea typeface="Osaka" pitchFamily="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80" charset="0"/>
          <a:ea typeface="Osaka" pitchFamily="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80" charset="0"/>
          <a:ea typeface="Osaka" pitchFamily="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80" charset="0"/>
          <a:ea typeface="Osaka" pitchFamily="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80" charset="0"/>
          <a:ea typeface="Osaka" pitchFamily="8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/>
                </a:solidFill>
                <a:latin typeface="Times New Roman" pitchFamily="80" charset="0"/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80" charset="0"/>
              </a:defRPr>
            </a:lvl1pPr>
          </a:lstStyle>
          <a:p>
            <a:fld id="{BC0125AA-90B6-4D0F-9032-4BDAEBB09E0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62822" name="Group 6"/>
          <p:cNvGrpSpPr>
            <a:grpSpLocks/>
          </p:cNvGrpSpPr>
          <p:nvPr/>
        </p:nvGrpSpPr>
        <p:grpSpPr bwMode="auto">
          <a:xfrm>
            <a:off x="152400" y="152400"/>
            <a:ext cx="838200" cy="762000"/>
            <a:chOff x="3794" y="2614"/>
            <a:chExt cx="1966" cy="1706"/>
          </a:xfrm>
        </p:grpSpPr>
        <p:sp>
          <p:nvSpPr>
            <p:cNvPr id="162823" name="Oval 7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4" name="Rectangle 8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62825" name="Object 9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p:oleObj spid="_x0000_s162825" name="Clip" r:id="rId14" imgW="1663920" imgH="1666440" progId="MS_ClipArt_Gallery.2">
                <p:embed/>
              </p:oleObj>
            </a:graphicData>
          </a:graphic>
        </p:graphicFrame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8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8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8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80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8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8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8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8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fld id="{9FB929CC-2DD4-4343-97A6-18A580A7D0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52581" name="Group 5"/>
          <p:cNvGrpSpPr>
            <a:grpSpLocks/>
          </p:cNvGrpSpPr>
          <p:nvPr/>
        </p:nvGrpSpPr>
        <p:grpSpPr bwMode="auto">
          <a:xfrm>
            <a:off x="381000" y="304800"/>
            <a:ext cx="762000" cy="660400"/>
            <a:chOff x="3794" y="2614"/>
            <a:chExt cx="1966" cy="1706"/>
          </a:xfrm>
        </p:grpSpPr>
        <p:sp>
          <p:nvSpPr>
            <p:cNvPr id="152582" name="Oval 6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83" name="Rectangle 7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52584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794" y="2614"/>
              <a:ext cx="1966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80" charset="0"/>
          <a:ea typeface="Osaka" pitchFamily="80" charset="-128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80" charset="0"/>
          <a:ea typeface="Osaka" pitchFamily="80" charset="-128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80" charset="0"/>
          <a:ea typeface="Osaka" pitchFamily="80" charset="-128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80" charset="0"/>
          <a:ea typeface="Osaka" pitchFamily="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80" charset="0"/>
          <a:ea typeface="Osaka" pitchFamily="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80" charset="0"/>
          <a:ea typeface="Osaka" pitchFamily="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80" charset="0"/>
          <a:ea typeface="Osaka" pitchFamily="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80" charset="0"/>
          <a:ea typeface="Osaka" pitchFamily="8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0000" cy="11430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/>
              <a:t>Storing Data:  Disks and Files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2209800"/>
            <a:ext cx="4876800" cy="1752600"/>
          </a:xfrm>
          <a:noFill/>
          <a:ln/>
        </p:spPr>
        <p:txBody>
          <a:bodyPr lIns="92075" tIns="46038" rIns="92075" bIns="46038"/>
          <a:lstStyle/>
          <a:p>
            <a:pPr marL="342900" indent="-342900"/>
            <a:r>
              <a:rPr lang="en-US"/>
              <a:t>Lecture 3</a:t>
            </a:r>
          </a:p>
          <a:p>
            <a:pPr marL="342900" indent="-342900"/>
            <a:r>
              <a:rPr lang="en-US"/>
              <a:t>(R&amp;G Chapter 9)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90500" y="5029200"/>
            <a:ext cx="54117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“Yea, from the table of my memory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I’ll wipe away all trivial fond records.”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-- Shakespeare, </a:t>
            </a:r>
            <a:r>
              <a:rPr lang="en-US" sz="2400" i="1">
                <a:solidFill>
                  <a:schemeClr val="tx1"/>
                </a:solidFill>
              </a:rPr>
              <a:t>Hamlet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Accessing a Disk Page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0767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/>
              <a:t>Time to access (read/write) a disk block:</a:t>
            </a:r>
          </a:p>
          <a:p>
            <a:pPr lvl="1">
              <a:lnSpc>
                <a:spcPct val="90000"/>
              </a:lnSpc>
            </a:pPr>
            <a:r>
              <a:rPr lang="en-US" sz="2400" i="1">
                <a:solidFill>
                  <a:schemeClr val="accent2"/>
                </a:solidFill>
              </a:rPr>
              <a:t>seek time </a:t>
            </a:r>
            <a:r>
              <a:rPr lang="en-US" sz="2400"/>
              <a:t>(</a:t>
            </a:r>
            <a:r>
              <a:rPr lang="en-US" sz="2000"/>
              <a:t>moving arms to position disk head on track</a:t>
            </a:r>
            <a:r>
              <a:rPr lang="en-US" sz="24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i="1">
                <a:solidFill>
                  <a:schemeClr val="accent2"/>
                </a:solidFill>
              </a:rPr>
              <a:t>rotational delay </a:t>
            </a:r>
            <a:r>
              <a:rPr lang="en-US" sz="2400"/>
              <a:t>(</a:t>
            </a:r>
            <a:r>
              <a:rPr lang="en-US" sz="2000"/>
              <a:t>waiting for block to rotate under head</a:t>
            </a:r>
            <a:r>
              <a:rPr lang="en-US" sz="24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i="1">
                <a:solidFill>
                  <a:schemeClr val="accent2"/>
                </a:solidFill>
              </a:rPr>
              <a:t>transfer time </a:t>
            </a:r>
            <a:r>
              <a:rPr lang="en-US" sz="2400"/>
              <a:t>(</a:t>
            </a:r>
            <a:r>
              <a:rPr lang="en-US" sz="2000"/>
              <a:t>actually moving data to/from disk surface</a:t>
            </a:r>
            <a:r>
              <a:rPr lang="en-US" sz="2400"/>
              <a:t>)</a:t>
            </a:r>
          </a:p>
          <a:p>
            <a:pPr>
              <a:lnSpc>
                <a:spcPct val="90000"/>
              </a:lnSpc>
            </a:pPr>
            <a:r>
              <a:rPr lang="en-US" sz="2800"/>
              <a:t>Seek time and rotational delay dominate.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Seek time varies between about 0.3 and 10msec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Rotational delay varies from 0 to 4msec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Transfer rate around .08msec per 8K block</a:t>
            </a:r>
          </a:p>
          <a:p>
            <a:pPr>
              <a:lnSpc>
                <a:spcPct val="90000"/>
              </a:lnSpc>
            </a:pPr>
            <a:r>
              <a:rPr lang="en-US" sz="2800"/>
              <a:t>Key to lower I/O cost: </a:t>
            </a:r>
            <a:r>
              <a:rPr lang="en-US" sz="2800">
                <a:solidFill>
                  <a:srgbClr val="CF0E30"/>
                </a:solidFill>
              </a:rPr>
              <a:t>reduce seek/rotation delays!  </a:t>
            </a:r>
            <a:r>
              <a:rPr lang="en-US" sz="2800"/>
              <a:t>Hardware vs. software solutions?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Arranging Pages on Disk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0767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</a:rPr>
              <a:t>`</a:t>
            </a:r>
            <a:r>
              <a:rPr lang="en-US" sz="2800" i="1">
                <a:solidFill>
                  <a:schemeClr val="accent2"/>
                </a:solidFill>
              </a:rPr>
              <a:t>Next</a:t>
            </a:r>
            <a:r>
              <a:rPr lang="en-US" sz="2800">
                <a:solidFill>
                  <a:schemeClr val="accent2"/>
                </a:solidFill>
              </a:rPr>
              <a:t>’ </a:t>
            </a:r>
            <a:r>
              <a:rPr lang="en-US" sz="2800"/>
              <a:t>block concept: 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blocks on same track, followed by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blocks on same cylinder, followed by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blocks on adjacent cylinder</a:t>
            </a:r>
          </a:p>
          <a:p>
            <a:pPr>
              <a:lnSpc>
                <a:spcPct val="90000"/>
              </a:lnSpc>
            </a:pPr>
            <a:r>
              <a:rPr lang="en-US" sz="2800"/>
              <a:t>Blocks in a file should be arranged sequentially on disk (by `next’), to minimize seek and rotational delay.</a:t>
            </a:r>
          </a:p>
          <a:p>
            <a:pPr>
              <a:lnSpc>
                <a:spcPct val="90000"/>
              </a:lnSpc>
            </a:pPr>
            <a:r>
              <a:rPr lang="en-US" sz="2800"/>
              <a:t>For a </a:t>
            </a:r>
            <a:r>
              <a:rPr lang="en-US" sz="2800">
                <a:solidFill>
                  <a:schemeClr val="accent2"/>
                </a:solidFill>
              </a:rPr>
              <a:t>sequential scan</a:t>
            </a:r>
            <a:r>
              <a:rPr lang="en-US" sz="2800"/>
              <a:t>, </a:t>
            </a:r>
            <a:r>
              <a:rPr lang="en-US" sz="2800" i="1" u="sng">
                <a:solidFill>
                  <a:schemeClr val="accent2"/>
                </a:solidFill>
              </a:rPr>
              <a:t>pre-fetching</a:t>
            </a:r>
            <a:r>
              <a:rPr lang="en-US" sz="2800" i="1">
                <a:solidFill>
                  <a:schemeClr val="accent2"/>
                </a:solidFill>
              </a:rPr>
              <a:t> </a:t>
            </a:r>
            <a:r>
              <a:rPr lang="en-US" sz="2800"/>
              <a:t>several pages at a time is a big win!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Disk Space Management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153400" cy="40767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/>
              <a:t>Lowest layer of DBMS software manages space on disk </a:t>
            </a:r>
            <a:r>
              <a:rPr lang="en-US" sz="2800">
                <a:solidFill>
                  <a:schemeClr val="accent2"/>
                </a:solidFill>
              </a:rPr>
              <a:t>(using OS file system or not?).</a:t>
            </a:r>
          </a:p>
          <a:p>
            <a:pPr>
              <a:lnSpc>
                <a:spcPct val="90000"/>
              </a:lnSpc>
            </a:pPr>
            <a:r>
              <a:rPr lang="en-US" sz="2800"/>
              <a:t>Higher levels call upon this layer to: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allocate/de-allocate a page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read/write a page</a:t>
            </a:r>
          </a:p>
          <a:p>
            <a:pPr>
              <a:lnSpc>
                <a:spcPct val="90000"/>
              </a:lnSpc>
            </a:pPr>
            <a:r>
              <a:rPr lang="en-US" sz="2800"/>
              <a:t>Best if a request for a </a:t>
            </a:r>
            <a:r>
              <a:rPr lang="en-US" sz="2800" i="1"/>
              <a:t>sequence</a:t>
            </a:r>
            <a:r>
              <a:rPr lang="en-US" sz="2800"/>
              <a:t> of pages is satisfied by pages stored sequentially on disk!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Responsibility of disk space manager.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Higher levels don’t know how this is done, or how free space is managed.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Though they may make performance assumptions!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Hence disk space manager should do a decent job.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</a:t>
            </a:r>
          </a:p>
        </p:txBody>
      </p:sp>
      <p:grpSp>
        <p:nvGrpSpPr>
          <p:cNvPr id="142339" name="Group 3"/>
          <p:cNvGrpSpPr>
            <a:grpSpLocks/>
          </p:cNvGrpSpPr>
          <p:nvPr/>
        </p:nvGrpSpPr>
        <p:grpSpPr bwMode="auto">
          <a:xfrm>
            <a:off x="3200400" y="2133600"/>
            <a:ext cx="3276600" cy="4017963"/>
            <a:chOff x="2880" y="1339"/>
            <a:chExt cx="2064" cy="2531"/>
          </a:xfrm>
        </p:grpSpPr>
        <p:sp>
          <p:nvSpPr>
            <p:cNvPr id="142340" name="Rectangle 4"/>
            <p:cNvSpPr>
              <a:spLocks noChangeArrowheads="1"/>
            </p:cNvSpPr>
            <p:nvPr/>
          </p:nvSpPr>
          <p:spPr bwMode="auto">
            <a:xfrm>
              <a:off x="3169" y="1339"/>
              <a:ext cx="148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Arial" charset="0"/>
                </a:rPr>
                <a:t>Query Optimization</a:t>
              </a:r>
            </a:p>
            <a:p>
              <a:pPr algn="ctr"/>
              <a:r>
                <a:rPr lang="en-US" sz="2000">
                  <a:solidFill>
                    <a:schemeClr val="tx2"/>
                  </a:solidFill>
                  <a:latin typeface="Arial" charset="0"/>
                </a:rPr>
                <a:t>and Execution</a:t>
              </a:r>
            </a:p>
          </p:txBody>
        </p:sp>
        <p:sp>
          <p:nvSpPr>
            <p:cNvPr id="142341" name="Rectangle 5"/>
            <p:cNvSpPr>
              <a:spLocks noChangeArrowheads="1"/>
            </p:cNvSpPr>
            <p:nvPr/>
          </p:nvSpPr>
          <p:spPr bwMode="auto">
            <a:xfrm>
              <a:off x="3120" y="1862"/>
              <a:ext cx="15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Arial" charset="0"/>
                </a:rPr>
                <a:t>Relational Operators</a:t>
              </a:r>
            </a:p>
          </p:txBody>
        </p:sp>
        <p:sp>
          <p:nvSpPr>
            <p:cNvPr id="142342" name="Rectangle 6"/>
            <p:cNvSpPr>
              <a:spLocks noChangeArrowheads="1"/>
            </p:cNvSpPr>
            <p:nvPr/>
          </p:nvSpPr>
          <p:spPr bwMode="auto">
            <a:xfrm>
              <a:off x="2922" y="2183"/>
              <a:ext cx="19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Arial" charset="0"/>
                </a:rPr>
                <a:t>Files and Access Methods</a:t>
              </a:r>
            </a:p>
          </p:txBody>
        </p:sp>
        <p:sp>
          <p:nvSpPr>
            <p:cNvPr id="142343" name="Rectangle 7"/>
            <p:cNvSpPr>
              <a:spLocks noChangeArrowheads="1"/>
            </p:cNvSpPr>
            <p:nvPr/>
          </p:nvSpPr>
          <p:spPr bwMode="auto">
            <a:xfrm>
              <a:off x="3152" y="2550"/>
              <a:ext cx="15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latin typeface="Arial" charset="0"/>
                </a:rPr>
                <a:t>Buffer Management</a:t>
              </a:r>
            </a:p>
          </p:txBody>
        </p:sp>
        <p:sp>
          <p:nvSpPr>
            <p:cNvPr id="142344" name="Rectangle 8"/>
            <p:cNvSpPr>
              <a:spLocks noChangeArrowheads="1"/>
            </p:cNvSpPr>
            <p:nvPr/>
          </p:nvSpPr>
          <p:spPr bwMode="auto">
            <a:xfrm>
              <a:off x="2960" y="2881"/>
              <a:ext cx="19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Arial" charset="0"/>
                </a:rPr>
                <a:t>Disk Space Management</a:t>
              </a:r>
            </a:p>
          </p:txBody>
        </p:sp>
        <p:sp>
          <p:nvSpPr>
            <p:cNvPr id="142345" name="Rectangle 9"/>
            <p:cNvSpPr>
              <a:spLocks noChangeArrowheads="1"/>
            </p:cNvSpPr>
            <p:nvPr/>
          </p:nvSpPr>
          <p:spPr bwMode="auto">
            <a:xfrm>
              <a:off x="2896" y="1343"/>
              <a:ext cx="2030" cy="1809"/>
            </a:xfrm>
            <a:prstGeom prst="rect">
              <a:avLst/>
            </a:prstGeom>
            <a:noFill/>
            <a:ln w="508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6" name="Line 10"/>
            <p:cNvSpPr>
              <a:spLocks noChangeShapeType="1"/>
            </p:cNvSpPr>
            <p:nvPr/>
          </p:nvSpPr>
          <p:spPr bwMode="auto">
            <a:xfrm>
              <a:off x="2880" y="1824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7" name="Line 11"/>
            <p:cNvSpPr>
              <a:spLocks noChangeShapeType="1"/>
            </p:cNvSpPr>
            <p:nvPr/>
          </p:nvSpPr>
          <p:spPr bwMode="auto">
            <a:xfrm>
              <a:off x="2880" y="2160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8" name="Line 12"/>
            <p:cNvSpPr>
              <a:spLocks noChangeShapeType="1"/>
            </p:cNvSpPr>
            <p:nvPr/>
          </p:nvSpPr>
          <p:spPr bwMode="auto">
            <a:xfrm>
              <a:off x="2880" y="2448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9" name="Line 13"/>
            <p:cNvSpPr>
              <a:spLocks noChangeShapeType="1"/>
            </p:cNvSpPr>
            <p:nvPr/>
          </p:nvSpPr>
          <p:spPr bwMode="auto">
            <a:xfrm>
              <a:off x="2880" y="2832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0" name="Oval 14"/>
            <p:cNvSpPr>
              <a:spLocks noChangeArrowheads="1"/>
            </p:cNvSpPr>
            <p:nvPr/>
          </p:nvSpPr>
          <p:spPr bwMode="auto">
            <a:xfrm>
              <a:off x="3560" y="3464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1" name="Line 15"/>
            <p:cNvSpPr>
              <a:spLocks noChangeShapeType="1"/>
            </p:cNvSpPr>
            <p:nvPr/>
          </p:nvSpPr>
          <p:spPr bwMode="auto">
            <a:xfrm>
              <a:off x="3550" y="3497"/>
              <a:ext cx="2" cy="36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2" name="Line 16"/>
            <p:cNvSpPr>
              <a:spLocks noChangeShapeType="1"/>
            </p:cNvSpPr>
            <p:nvPr/>
          </p:nvSpPr>
          <p:spPr bwMode="auto">
            <a:xfrm>
              <a:off x="4224" y="3514"/>
              <a:ext cx="0" cy="3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3" name="Oval 17"/>
            <p:cNvSpPr>
              <a:spLocks noChangeArrowheads="1"/>
            </p:cNvSpPr>
            <p:nvPr/>
          </p:nvSpPr>
          <p:spPr bwMode="auto">
            <a:xfrm>
              <a:off x="3560" y="3800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4" name="Rectangle 18"/>
            <p:cNvSpPr>
              <a:spLocks noChangeArrowheads="1"/>
            </p:cNvSpPr>
            <p:nvPr/>
          </p:nvSpPr>
          <p:spPr bwMode="auto">
            <a:xfrm>
              <a:off x="3733" y="3585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280049"/>
                  </a:solidFill>
                  <a:latin typeface="Arial" charset="0"/>
                </a:rPr>
                <a:t>DB</a:t>
              </a:r>
            </a:p>
          </p:txBody>
        </p:sp>
        <p:sp>
          <p:nvSpPr>
            <p:cNvPr id="142355" name="Line 19"/>
            <p:cNvSpPr>
              <a:spLocks noChangeShapeType="1"/>
            </p:cNvSpPr>
            <p:nvPr/>
          </p:nvSpPr>
          <p:spPr bwMode="auto">
            <a:xfrm>
              <a:off x="3840" y="3168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2356" name="Rectangle 20"/>
          <p:cNvSpPr>
            <a:spLocks noChangeArrowheads="1"/>
          </p:cNvSpPr>
          <p:nvPr/>
        </p:nvSpPr>
        <p:spPr bwMode="auto">
          <a:xfrm>
            <a:off x="2971800" y="3886200"/>
            <a:ext cx="3733800" cy="685800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Buffer Management in a DBMS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5486400"/>
            <a:ext cx="8534400" cy="6096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 i="1"/>
              <a:t>Data must be in RAM for DBMS to operate on it!</a:t>
            </a:r>
          </a:p>
          <a:p>
            <a:pPr>
              <a:lnSpc>
                <a:spcPct val="90000"/>
              </a:lnSpc>
            </a:pPr>
            <a:r>
              <a:rPr lang="en-US" sz="2800" i="1"/>
              <a:t>Buffer Mgr hides the fact that not all data is in RAM</a:t>
            </a:r>
          </a:p>
          <a:p>
            <a:pPr>
              <a:lnSpc>
                <a:spcPct val="90000"/>
              </a:lnSpc>
            </a:pPr>
            <a:endParaRPr lang="en-US" sz="2800" i="1"/>
          </a:p>
        </p:txBody>
      </p:sp>
      <p:grpSp>
        <p:nvGrpSpPr>
          <p:cNvPr id="20497" name="Group 17"/>
          <p:cNvGrpSpPr>
            <a:grpSpLocks/>
          </p:cNvGrpSpPr>
          <p:nvPr/>
        </p:nvGrpSpPr>
        <p:grpSpPr bwMode="auto">
          <a:xfrm>
            <a:off x="2536825" y="2409825"/>
            <a:ext cx="4230688" cy="1720850"/>
            <a:chOff x="1598" y="1518"/>
            <a:chExt cx="2665" cy="1084"/>
          </a:xfrm>
        </p:grpSpPr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1606" y="1526"/>
              <a:ext cx="2649" cy="10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1602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2038" y="1522"/>
              <a:ext cx="430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2476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2913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3349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1598" y="186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>
              <a:off x="1598" y="225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1598" y="1518"/>
              <a:ext cx="436" cy="34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2472" y="1518"/>
              <a:ext cx="437" cy="34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2909" y="2255"/>
              <a:ext cx="436" cy="34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504" name="Group 24"/>
          <p:cNvGrpSpPr>
            <a:grpSpLocks/>
          </p:cNvGrpSpPr>
          <p:nvPr/>
        </p:nvGrpSpPr>
        <p:grpSpPr bwMode="auto">
          <a:xfrm>
            <a:off x="3924300" y="4708525"/>
            <a:ext cx="1317625" cy="688975"/>
            <a:chOff x="2472" y="2966"/>
            <a:chExt cx="830" cy="434"/>
          </a:xfrm>
        </p:grpSpPr>
        <p:grpSp>
          <p:nvGrpSpPr>
            <p:cNvPr id="20502" name="Group 22"/>
            <p:cNvGrpSpPr>
              <a:grpSpLocks/>
            </p:cNvGrpSpPr>
            <p:nvPr/>
          </p:nvGrpSpPr>
          <p:grpSpPr bwMode="auto">
            <a:xfrm>
              <a:off x="2472" y="2966"/>
              <a:ext cx="830" cy="434"/>
              <a:chOff x="2472" y="2966"/>
              <a:chExt cx="830" cy="434"/>
            </a:xfrm>
          </p:grpSpPr>
          <p:sp>
            <p:nvSpPr>
              <p:cNvPr id="20498" name="Oval 18"/>
              <p:cNvSpPr>
                <a:spLocks noChangeArrowheads="1"/>
              </p:cNvSpPr>
              <p:nvPr/>
            </p:nvSpPr>
            <p:spPr bwMode="auto">
              <a:xfrm>
                <a:off x="2480" y="2966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9" name="Oval 19"/>
              <p:cNvSpPr>
                <a:spLocks noChangeArrowheads="1"/>
              </p:cNvSpPr>
              <p:nvPr/>
            </p:nvSpPr>
            <p:spPr bwMode="auto">
              <a:xfrm>
                <a:off x="2480" y="3303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0" name="Line 20"/>
              <p:cNvSpPr>
                <a:spLocks noChangeShapeType="1"/>
              </p:cNvSpPr>
              <p:nvPr/>
            </p:nvSpPr>
            <p:spPr bwMode="auto">
              <a:xfrm>
                <a:off x="247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1" name="Line 21"/>
              <p:cNvSpPr>
                <a:spLocks noChangeShapeType="1"/>
              </p:cNvSpPr>
              <p:nvPr/>
            </p:nvSpPr>
            <p:spPr bwMode="auto">
              <a:xfrm>
                <a:off x="330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03" name="Rectangle 23"/>
            <p:cNvSpPr>
              <a:spLocks noChangeArrowheads="1"/>
            </p:cNvSpPr>
            <p:nvPr/>
          </p:nvSpPr>
          <p:spPr bwMode="auto">
            <a:xfrm>
              <a:off x="2671" y="3033"/>
              <a:ext cx="4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DB</a:t>
              </a:r>
            </a:p>
          </p:txBody>
        </p:sp>
      </p:grp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1066800" y="4481513"/>
            <a:ext cx="5715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1098550" y="4105275"/>
            <a:ext cx="1958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MAIN MEMORY</a:t>
            </a: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1100138" y="4603750"/>
            <a:ext cx="723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DISK</a:t>
            </a:r>
          </a:p>
        </p:txBody>
      </p:sp>
      <p:sp>
        <p:nvSpPr>
          <p:cNvPr id="20508" name="Freeform 28"/>
          <p:cNvSpPr>
            <a:spLocks/>
          </p:cNvSpPr>
          <p:nvPr/>
        </p:nvSpPr>
        <p:spPr bwMode="auto">
          <a:xfrm>
            <a:off x="1462088" y="2584450"/>
            <a:ext cx="1041400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3" y="155"/>
              </a:cxn>
              <a:cxn ang="0">
                <a:pos x="16" y="135"/>
              </a:cxn>
              <a:cxn ang="0">
                <a:pos x="23" y="114"/>
              </a:cxn>
              <a:cxn ang="0">
                <a:pos x="50" y="81"/>
              </a:cxn>
              <a:cxn ang="0">
                <a:pos x="71" y="54"/>
              </a:cxn>
              <a:cxn ang="0">
                <a:pos x="98" y="33"/>
              </a:cxn>
              <a:cxn ang="0">
                <a:pos x="126" y="6"/>
              </a:cxn>
              <a:cxn ang="0">
                <a:pos x="146" y="0"/>
              </a:cxn>
              <a:cxn ang="0">
                <a:pos x="166" y="0"/>
              </a:cxn>
              <a:cxn ang="0">
                <a:pos x="186" y="6"/>
              </a:cxn>
              <a:cxn ang="0">
                <a:pos x="207" y="20"/>
              </a:cxn>
              <a:cxn ang="0">
                <a:pos x="227" y="33"/>
              </a:cxn>
              <a:cxn ang="0">
                <a:pos x="248" y="54"/>
              </a:cxn>
              <a:cxn ang="0">
                <a:pos x="268" y="68"/>
              </a:cxn>
              <a:cxn ang="0">
                <a:pos x="289" y="87"/>
              </a:cxn>
              <a:cxn ang="0">
                <a:pos x="317" y="101"/>
              </a:cxn>
              <a:cxn ang="0">
                <a:pos x="344" y="114"/>
              </a:cxn>
              <a:cxn ang="0">
                <a:pos x="364" y="114"/>
              </a:cxn>
              <a:cxn ang="0">
                <a:pos x="391" y="114"/>
              </a:cxn>
              <a:cxn ang="0">
                <a:pos x="412" y="114"/>
              </a:cxn>
              <a:cxn ang="0">
                <a:pos x="439" y="114"/>
              </a:cxn>
              <a:cxn ang="0">
                <a:pos x="467" y="114"/>
              </a:cxn>
              <a:cxn ang="0">
                <a:pos x="494" y="108"/>
              </a:cxn>
              <a:cxn ang="0">
                <a:pos x="514" y="101"/>
              </a:cxn>
              <a:cxn ang="0">
                <a:pos x="549" y="95"/>
              </a:cxn>
              <a:cxn ang="0">
                <a:pos x="576" y="81"/>
              </a:cxn>
              <a:cxn ang="0">
                <a:pos x="596" y="68"/>
              </a:cxn>
              <a:cxn ang="0">
                <a:pos x="617" y="54"/>
              </a:cxn>
              <a:cxn ang="0">
                <a:pos x="637" y="41"/>
              </a:cxn>
              <a:cxn ang="0">
                <a:pos x="655" y="16"/>
              </a:cxn>
            </a:cxnLst>
            <a:rect l="0" t="0" r="r" b="b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1193800" y="2862263"/>
            <a:ext cx="1160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disk page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1265238" y="35560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free frame</a:t>
            </a:r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>
            <a:off x="4618038" y="1792288"/>
            <a:ext cx="0" cy="5492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2338388" y="1352550"/>
            <a:ext cx="4830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Page Requests from Higher Levels</a:t>
            </a: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2441575" y="2112963"/>
            <a:ext cx="1743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BUFFER POOL</a:t>
            </a:r>
          </a:p>
        </p:txBody>
      </p:sp>
      <p:sp>
        <p:nvSpPr>
          <p:cNvPr id="20515" name="Freeform 35"/>
          <p:cNvSpPr>
            <a:spLocks/>
          </p:cNvSpPr>
          <p:nvPr/>
        </p:nvSpPr>
        <p:spPr bwMode="auto">
          <a:xfrm>
            <a:off x="4770438" y="4419600"/>
            <a:ext cx="1022350" cy="153988"/>
          </a:xfrm>
          <a:custGeom>
            <a:avLst/>
            <a:gdLst/>
            <a:ahLst/>
            <a:cxnLst>
              <a:cxn ang="0">
                <a:pos x="643" y="96"/>
              </a:cxn>
              <a:cxn ang="0">
                <a:pos x="640" y="79"/>
              </a:cxn>
              <a:cxn ang="0">
                <a:pos x="627" y="69"/>
              </a:cxn>
              <a:cxn ang="0">
                <a:pos x="621" y="58"/>
              </a:cxn>
              <a:cxn ang="0">
                <a:pos x="594" y="41"/>
              </a:cxn>
              <a:cxn ang="0">
                <a:pos x="573" y="27"/>
              </a:cxn>
              <a:cxn ang="0">
                <a:pos x="547" y="17"/>
              </a:cxn>
              <a:cxn ang="0">
                <a:pos x="520" y="3"/>
              </a:cxn>
              <a:cxn ang="0">
                <a:pos x="500" y="0"/>
              </a:cxn>
              <a:cxn ang="0">
                <a:pos x="480" y="0"/>
              </a:cxn>
              <a:cxn ang="0">
                <a:pos x="460" y="3"/>
              </a:cxn>
              <a:cxn ang="0">
                <a:pos x="439" y="10"/>
              </a:cxn>
              <a:cxn ang="0">
                <a:pos x="420" y="17"/>
              </a:cxn>
              <a:cxn ang="0">
                <a:pos x="399" y="27"/>
              </a:cxn>
              <a:cxn ang="0">
                <a:pos x="380" y="34"/>
              </a:cxn>
              <a:cxn ang="0">
                <a:pos x="359" y="44"/>
              </a:cxn>
              <a:cxn ang="0">
                <a:pos x="332" y="51"/>
              </a:cxn>
              <a:cxn ang="0">
                <a:pos x="305" y="58"/>
              </a:cxn>
              <a:cxn ang="0">
                <a:pos x="286" y="58"/>
              </a:cxn>
              <a:cxn ang="0">
                <a:pos x="259" y="58"/>
              </a:cxn>
              <a:cxn ang="0">
                <a:pos x="238" y="58"/>
              </a:cxn>
              <a:cxn ang="0">
                <a:pos x="212" y="58"/>
              </a:cxn>
              <a:cxn ang="0">
                <a:pos x="185" y="58"/>
              </a:cxn>
              <a:cxn ang="0">
                <a:pos x="158" y="55"/>
              </a:cxn>
              <a:cxn ang="0">
                <a:pos x="138" y="51"/>
              </a:cxn>
              <a:cxn ang="0">
                <a:pos x="104" y="48"/>
              </a:cxn>
              <a:cxn ang="0">
                <a:pos x="78" y="41"/>
              </a:cxn>
              <a:cxn ang="0">
                <a:pos x="58" y="34"/>
              </a:cxn>
              <a:cxn ang="0">
                <a:pos x="38" y="27"/>
              </a:cxn>
              <a:cxn ang="0">
                <a:pos x="18" y="21"/>
              </a:cxn>
              <a:cxn ang="0">
                <a:pos x="0" y="8"/>
              </a:cxn>
            </a:cxnLst>
            <a:rect l="0" t="0" r="r" b="b"/>
            <a:pathLst>
              <a:path w="644" h="97">
                <a:moveTo>
                  <a:pt x="643" y="96"/>
                </a:moveTo>
                <a:lnTo>
                  <a:pt x="640" y="79"/>
                </a:lnTo>
                <a:lnTo>
                  <a:pt x="627" y="69"/>
                </a:lnTo>
                <a:lnTo>
                  <a:pt x="621" y="58"/>
                </a:lnTo>
                <a:lnTo>
                  <a:pt x="594" y="41"/>
                </a:lnTo>
                <a:lnTo>
                  <a:pt x="573" y="27"/>
                </a:lnTo>
                <a:lnTo>
                  <a:pt x="547" y="17"/>
                </a:lnTo>
                <a:lnTo>
                  <a:pt x="520" y="3"/>
                </a:lnTo>
                <a:lnTo>
                  <a:pt x="500" y="0"/>
                </a:lnTo>
                <a:lnTo>
                  <a:pt x="480" y="0"/>
                </a:lnTo>
                <a:lnTo>
                  <a:pt x="460" y="3"/>
                </a:lnTo>
                <a:lnTo>
                  <a:pt x="439" y="10"/>
                </a:lnTo>
                <a:lnTo>
                  <a:pt x="420" y="17"/>
                </a:lnTo>
                <a:lnTo>
                  <a:pt x="399" y="27"/>
                </a:lnTo>
                <a:lnTo>
                  <a:pt x="380" y="34"/>
                </a:lnTo>
                <a:lnTo>
                  <a:pt x="359" y="44"/>
                </a:lnTo>
                <a:lnTo>
                  <a:pt x="332" y="51"/>
                </a:lnTo>
                <a:lnTo>
                  <a:pt x="305" y="58"/>
                </a:lnTo>
                <a:lnTo>
                  <a:pt x="286" y="58"/>
                </a:lnTo>
                <a:lnTo>
                  <a:pt x="259" y="58"/>
                </a:lnTo>
                <a:lnTo>
                  <a:pt x="238" y="58"/>
                </a:lnTo>
                <a:lnTo>
                  <a:pt x="212" y="58"/>
                </a:lnTo>
                <a:lnTo>
                  <a:pt x="185" y="58"/>
                </a:lnTo>
                <a:lnTo>
                  <a:pt x="158" y="55"/>
                </a:lnTo>
                <a:lnTo>
                  <a:pt x="138" y="51"/>
                </a:lnTo>
                <a:lnTo>
                  <a:pt x="104" y="48"/>
                </a:lnTo>
                <a:lnTo>
                  <a:pt x="78" y="41"/>
                </a:lnTo>
                <a:lnTo>
                  <a:pt x="58" y="34"/>
                </a:lnTo>
                <a:lnTo>
                  <a:pt x="38" y="27"/>
                </a:lnTo>
                <a:lnTo>
                  <a:pt x="18" y="21"/>
                </a:lnTo>
                <a:lnTo>
                  <a:pt x="0" y="8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5494338" y="4657725"/>
            <a:ext cx="28749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folHlink"/>
                </a:solidFill>
              </a:rPr>
              <a:t>choice of frame dictated</a:t>
            </a:r>
          </a:p>
          <a:p>
            <a:r>
              <a:rPr lang="en-US" sz="2000">
                <a:solidFill>
                  <a:schemeClr val="folHlink"/>
                </a:solidFill>
              </a:rPr>
              <a:t>by </a:t>
            </a:r>
            <a:r>
              <a:rPr lang="en-US" sz="2000" b="1">
                <a:solidFill>
                  <a:schemeClr val="folHlink"/>
                </a:solidFill>
              </a:rPr>
              <a:t>replacement policy</a:t>
            </a:r>
          </a:p>
        </p:txBody>
      </p:sp>
      <p:sp>
        <p:nvSpPr>
          <p:cNvPr id="20517" name="Line 37"/>
          <p:cNvSpPr>
            <a:spLocks noChangeShapeType="1"/>
          </p:cNvSpPr>
          <p:nvPr/>
        </p:nvSpPr>
        <p:spPr bwMode="auto">
          <a:xfrm>
            <a:off x="4618038" y="4154488"/>
            <a:ext cx="0" cy="5492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Freeform 38"/>
          <p:cNvSpPr>
            <a:spLocks/>
          </p:cNvSpPr>
          <p:nvPr/>
        </p:nvSpPr>
        <p:spPr bwMode="auto">
          <a:xfrm>
            <a:off x="1752600" y="3276600"/>
            <a:ext cx="762000" cy="228600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96" y="8"/>
              </a:cxn>
              <a:cxn ang="0">
                <a:pos x="288" y="56"/>
              </a:cxn>
              <a:cxn ang="0">
                <a:pos x="576" y="8"/>
              </a:cxn>
            </a:cxnLst>
            <a:rect l="0" t="0" r="r" b="b"/>
            <a:pathLst>
              <a:path w="576" h="104">
                <a:moveTo>
                  <a:pt x="0" y="104"/>
                </a:moveTo>
                <a:cubicBezTo>
                  <a:pt x="24" y="60"/>
                  <a:pt x="48" y="16"/>
                  <a:pt x="96" y="8"/>
                </a:cubicBezTo>
                <a:cubicBezTo>
                  <a:pt x="144" y="0"/>
                  <a:pt x="208" y="56"/>
                  <a:pt x="288" y="56"/>
                </a:cubicBezTo>
                <a:cubicBezTo>
                  <a:pt x="368" y="56"/>
                  <a:pt x="520" y="16"/>
                  <a:pt x="576" y="8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When a Page is Requested ...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6781800" cy="2460625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/>
              <a:t>Buffer pool information table contains:                                                   </a:t>
            </a:r>
            <a:r>
              <a:rPr lang="en-US" sz="2800" i="1">
                <a:solidFill>
                  <a:schemeClr val="folHlink"/>
                </a:solidFill>
              </a:rPr>
              <a:t>&lt;frame#, pageid, pin_count, dirty&gt;</a:t>
            </a:r>
            <a:r>
              <a:rPr lang="en-US" sz="2800"/>
              <a:t>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</a:t>
            </a:r>
          </a:p>
          <a:p>
            <a:pPr>
              <a:lnSpc>
                <a:spcPct val="90000"/>
              </a:lnSpc>
            </a:pPr>
            <a:r>
              <a:rPr lang="en-US" sz="2800"/>
              <a:t>If requested page is not in pool: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Choose a frame for </a:t>
            </a:r>
            <a:r>
              <a:rPr lang="en-US" sz="2400" i="1">
                <a:solidFill>
                  <a:schemeClr val="accent2"/>
                </a:solidFill>
              </a:rPr>
              <a:t>replacement.</a:t>
            </a:r>
            <a:br>
              <a:rPr lang="en-US" sz="2400" i="1">
                <a:solidFill>
                  <a:schemeClr val="accent2"/>
                </a:solidFill>
              </a:rPr>
            </a:br>
            <a:r>
              <a:rPr lang="en-US" sz="2400" i="1">
                <a:solidFill>
                  <a:schemeClr val="accent2"/>
                </a:solidFill>
              </a:rPr>
              <a:t>Only “un-pinned” pages are candidates!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frame is “dirty”, write it to disk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Read requested page into chosen frame</a:t>
            </a:r>
          </a:p>
          <a:p>
            <a:pPr>
              <a:lnSpc>
                <a:spcPct val="90000"/>
              </a:lnSpc>
            </a:pPr>
            <a:r>
              <a:rPr lang="en-US" sz="2800" i="1"/>
              <a:t>Pin </a:t>
            </a:r>
            <a:r>
              <a:rPr lang="en-US" sz="2800"/>
              <a:t>the page and return its address.  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898525" y="4586288"/>
            <a:ext cx="12134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04800" y="5410200"/>
            <a:ext cx="7789863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*"/>
            </a:pP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i="1">
                <a:solidFill>
                  <a:schemeClr val="tx1"/>
                </a:solidFill>
              </a:rPr>
              <a:t> If requests can be predicted (e.g., sequential scans)</a:t>
            </a:r>
          </a:p>
          <a:p>
            <a:pPr>
              <a:spcBef>
                <a:spcPct val="20000"/>
              </a:spcBef>
            </a:pPr>
            <a:r>
              <a:rPr lang="en-US" sz="2800" i="1">
                <a:solidFill>
                  <a:schemeClr val="tx1"/>
                </a:solidFill>
              </a:rPr>
              <a:t>  pages can be </a:t>
            </a:r>
            <a:r>
              <a:rPr lang="en-US" sz="2800" i="1" u="sng">
                <a:solidFill>
                  <a:schemeClr val="accent2"/>
                </a:solidFill>
              </a:rPr>
              <a:t>pre-fetched</a:t>
            </a:r>
            <a:r>
              <a:rPr lang="en-US" sz="2800" i="1">
                <a:solidFill>
                  <a:schemeClr val="accent2"/>
                </a:solidFill>
              </a:rPr>
              <a:t> </a:t>
            </a:r>
            <a:r>
              <a:rPr lang="en-US" sz="2800" i="1">
                <a:solidFill>
                  <a:schemeClr val="tx1"/>
                </a:solidFill>
              </a:rPr>
              <a:t>several pages at a time!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More on Buffer Management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/>
              <a:t>Requestor of page must eventually unpin it, and indicate whether page has been modified: </a:t>
            </a:r>
          </a:p>
          <a:p>
            <a:pPr lvl="1">
              <a:lnSpc>
                <a:spcPct val="90000"/>
              </a:lnSpc>
            </a:pPr>
            <a:r>
              <a:rPr lang="en-US" sz="2400" i="1">
                <a:solidFill>
                  <a:schemeClr val="accent2"/>
                </a:solidFill>
              </a:rPr>
              <a:t>dirty</a:t>
            </a:r>
            <a:r>
              <a:rPr lang="en-US" sz="2400" i="1"/>
              <a:t> </a:t>
            </a:r>
            <a:r>
              <a:rPr lang="en-US" sz="2400"/>
              <a:t>bit is used for this.</a:t>
            </a:r>
          </a:p>
          <a:p>
            <a:pPr>
              <a:lnSpc>
                <a:spcPct val="90000"/>
              </a:lnSpc>
            </a:pPr>
            <a:r>
              <a:rPr lang="en-US" sz="2800"/>
              <a:t>Page in pool may be requested many times,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</a:t>
            </a:r>
            <a:r>
              <a:rPr lang="en-US" sz="2400" i="1">
                <a:solidFill>
                  <a:schemeClr val="accent2"/>
                </a:solidFill>
              </a:rPr>
              <a:t>pin count </a:t>
            </a:r>
            <a:r>
              <a:rPr lang="en-US" sz="2400"/>
              <a:t>is used.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To pin a page, pin_count++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 A page is a candidate for replacement iff </a:t>
            </a:r>
            <a:r>
              <a:rPr lang="en-US" sz="2400" i="1"/>
              <a:t>pin count </a:t>
            </a:r>
            <a:r>
              <a:rPr lang="en-US" sz="2400"/>
              <a:t>== 0 (</a:t>
            </a:r>
            <a:r>
              <a:rPr lang="en-US" sz="2400" i="1"/>
              <a:t>“unpinned”</a:t>
            </a:r>
            <a:r>
              <a:rPr lang="en-US" sz="2400"/>
              <a:t>)</a:t>
            </a:r>
          </a:p>
          <a:p>
            <a:pPr>
              <a:lnSpc>
                <a:spcPct val="90000"/>
              </a:lnSpc>
            </a:pPr>
            <a:r>
              <a:rPr lang="en-US" sz="2800"/>
              <a:t>CC &amp; recovery may entail additional I/O when a frame is chosen for replacement. </a:t>
            </a:r>
          </a:p>
          <a:p>
            <a:pPr lvl="1">
              <a:lnSpc>
                <a:spcPct val="90000"/>
              </a:lnSpc>
            </a:pPr>
            <a:r>
              <a:rPr lang="en-US" sz="2400" i="1"/>
              <a:t>Write-Ahead Log </a:t>
            </a:r>
            <a:r>
              <a:rPr lang="en-US" sz="2400"/>
              <a:t>protocol; more later!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Buffer Replacement Policy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Frame is chosen for replacement by a </a:t>
            </a:r>
            <a:r>
              <a:rPr lang="en-US" i="1">
                <a:solidFill>
                  <a:schemeClr val="accent2"/>
                </a:solidFill>
              </a:rPr>
              <a:t>replacement policy:</a:t>
            </a:r>
          </a:p>
          <a:p>
            <a:pPr lvl="1"/>
            <a:r>
              <a:rPr lang="en-US"/>
              <a:t>Least-recently-used (LRU), MRU, Clock, etc.</a:t>
            </a:r>
          </a:p>
          <a:p>
            <a:r>
              <a:rPr lang="en-US"/>
              <a:t>Policy can have big impact on # of I/O’s; depends on the </a:t>
            </a:r>
            <a:r>
              <a:rPr lang="en-US" i="1">
                <a:solidFill>
                  <a:schemeClr val="accent2"/>
                </a:solidFill>
              </a:rPr>
              <a:t>access pattern</a:t>
            </a:r>
            <a:r>
              <a:rPr lang="en-US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LRU Replacement Policy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u="sng">
                <a:solidFill>
                  <a:schemeClr val="accent2"/>
                </a:solidFill>
              </a:rPr>
              <a:t>Least Recently Used (LRU)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/>
              <a:t>for each page in buffer pool, keep track of time when last </a:t>
            </a:r>
            <a:r>
              <a:rPr lang="en-US" sz="2400" i="1">
                <a:solidFill>
                  <a:schemeClr val="accent2"/>
                </a:solidFill>
              </a:rPr>
              <a:t>unpinned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replace the frame which has the oldest (earliest) time</a:t>
            </a:r>
            <a:endParaRPr lang="en-US" sz="2400" i="1" u="sng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/>
              <a:t>very common policy: intuitive and simple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Works well for repeated accesses to popular pages</a:t>
            </a:r>
            <a:endParaRPr lang="en-US" sz="2000" i="1" u="sng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/>
              <a:t>Problems?</a:t>
            </a:r>
            <a:endParaRPr lang="en-US" sz="2800" i="1" u="sng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i="1" u="sng">
                <a:solidFill>
                  <a:schemeClr val="accent2"/>
                </a:solidFill>
              </a:rPr>
              <a:t>Problem: Sequential flooding</a:t>
            </a:r>
            <a:r>
              <a:rPr lang="en-US" sz="2800">
                <a:solidFill>
                  <a:schemeClr val="accent2"/>
                </a:solidFill>
              </a:rPr>
              <a:t> 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LRU + repeated sequential scans.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# buffer frames &lt; # pages in file </a:t>
            </a:r>
            <a:r>
              <a:rPr lang="en-US" sz="2400"/>
              <a:t>means each page request causes an I/O. 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Idea: MRU better in this scenario?  We’ll see in HW1!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“Clock” Replacement Policy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An approximation of LRU</a:t>
            </a:r>
          </a:p>
          <a:p>
            <a:pPr>
              <a:lnSpc>
                <a:spcPct val="90000"/>
              </a:lnSpc>
            </a:pPr>
            <a:r>
              <a:rPr lang="en-US" sz="2400"/>
              <a:t>Arrange frames into a cycle, store one </a:t>
            </a:r>
            <a:r>
              <a:rPr lang="en-US" sz="2400" i="1">
                <a:solidFill>
                  <a:schemeClr val="accent2"/>
                </a:solidFill>
              </a:rPr>
              <a:t>reference bit</a:t>
            </a:r>
            <a:r>
              <a:rPr lang="en-US" sz="2400" i="1"/>
              <a:t> per frame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Can think of this as the </a:t>
            </a:r>
            <a:r>
              <a:rPr lang="en-US" sz="2000">
                <a:solidFill>
                  <a:schemeClr val="accent2"/>
                </a:solidFill>
              </a:rPr>
              <a:t>2nd chance</a:t>
            </a:r>
            <a:r>
              <a:rPr lang="en-US" sz="2000"/>
              <a:t> bit</a:t>
            </a:r>
          </a:p>
          <a:p>
            <a:pPr>
              <a:lnSpc>
                <a:spcPct val="90000"/>
              </a:lnSpc>
            </a:pPr>
            <a:r>
              <a:rPr lang="en-US" sz="2400"/>
              <a:t>When pin count reduces to 0, turn on ref. bit</a:t>
            </a:r>
          </a:p>
          <a:p>
            <a:pPr>
              <a:lnSpc>
                <a:spcPct val="90000"/>
              </a:lnSpc>
            </a:pPr>
            <a:r>
              <a:rPr lang="en-US" sz="2400"/>
              <a:t>When replacement necessary</a:t>
            </a:r>
            <a:br>
              <a:rPr lang="en-US" sz="2400"/>
            </a:br>
            <a:r>
              <a:rPr lang="en-US" sz="2400"/>
              <a:t>	</a:t>
            </a:r>
            <a:r>
              <a:rPr lang="en-US" sz="2000"/>
              <a:t>do for each page in cycle {</a:t>
            </a:r>
            <a:br>
              <a:rPr lang="en-US" sz="2000"/>
            </a:br>
            <a:r>
              <a:rPr lang="en-US" sz="2000"/>
              <a:t>		if (pincount == 0 &amp;&amp; ref bit is on)</a:t>
            </a:r>
            <a:br>
              <a:rPr lang="en-US" sz="2000"/>
            </a:br>
            <a:r>
              <a:rPr lang="en-US" sz="2000"/>
              <a:t>			turn off ref bit;</a:t>
            </a:r>
            <a:br>
              <a:rPr lang="en-US" sz="2000"/>
            </a:br>
            <a:r>
              <a:rPr lang="en-US" sz="2000"/>
              <a:t>		else if (pincount == 0 &amp;&amp; ref bit is off)</a:t>
            </a:r>
            <a:br>
              <a:rPr lang="en-US" sz="2000"/>
            </a:br>
            <a:r>
              <a:rPr lang="en-US" sz="2000"/>
              <a:t>			choose this page for replacement;</a:t>
            </a:r>
            <a:br>
              <a:rPr lang="en-US" sz="2000"/>
            </a:br>
            <a:r>
              <a:rPr lang="en-US" sz="2000"/>
              <a:t>	} until a page is chosen;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6858000" y="5638800"/>
            <a:ext cx="2278063" cy="120015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Questions:</a:t>
            </a:r>
          </a:p>
          <a:p>
            <a:r>
              <a:rPr lang="en-US" sz="2400"/>
              <a:t>How like LRU?</a:t>
            </a:r>
          </a:p>
          <a:p>
            <a:r>
              <a:rPr lang="en-US" sz="2400"/>
              <a:t>Problems?</a:t>
            </a:r>
          </a:p>
        </p:txBody>
      </p:sp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6408738" y="609600"/>
            <a:ext cx="2738437" cy="2098675"/>
            <a:chOff x="4080" y="384"/>
            <a:chExt cx="1725" cy="1322"/>
          </a:xfrm>
        </p:grpSpPr>
        <p:sp>
          <p:nvSpPr>
            <p:cNvPr id="140295" name="Oval 7"/>
            <p:cNvSpPr>
              <a:spLocks noChangeArrowheads="1"/>
            </p:cNvSpPr>
            <p:nvPr/>
          </p:nvSpPr>
          <p:spPr bwMode="auto">
            <a:xfrm>
              <a:off x="4512" y="650"/>
              <a:ext cx="768" cy="76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6" name="Text Box 8"/>
            <p:cNvSpPr txBox="1">
              <a:spLocks noChangeArrowheads="1"/>
            </p:cNvSpPr>
            <p:nvPr/>
          </p:nvSpPr>
          <p:spPr bwMode="auto">
            <a:xfrm>
              <a:off x="4666" y="384"/>
              <a:ext cx="489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A(1)</a:t>
              </a:r>
            </a:p>
          </p:txBody>
        </p:sp>
        <p:sp>
          <p:nvSpPr>
            <p:cNvPr id="140297" name="Text Box 9"/>
            <p:cNvSpPr txBox="1">
              <a:spLocks noChangeArrowheads="1"/>
            </p:cNvSpPr>
            <p:nvPr/>
          </p:nvSpPr>
          <p:spPr bwMode="auto">
            <a:xfrm>
              <a:off x="5328" y="842"/>
              <a:ext cx="47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B(p)</a:t>
              </a:r>
            </a:p>
          </p:txBody>
        </p:sp>
        <p:sp>
          <p:nvSpPr>
            <p:cNvPr id="140298" name="Text Box 10"/>
            <p:cNvSpPr txBox="1">
              <a:spLocks noChangeArrowheads="1"/>
            </p:cNvSpPr>
            <p:nvPr/>
          </p:nvSpPr>
          <p:spPr bwMode="auto">
            <a:xfrm>
              <a:off x="4656" y="1418"/>
              <a:ext cx="47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C(1)</a:t>
              </a:r>
            </a:p>
          </p:txBody>
        </p:sp>
        <p:sp>
          <p:nvSpPr>
            <p:cNvPr id="140299" name="Text Box 11"/>
            <p:cNvSpPr txBox="1">
              <a:spLocks noChangeArrowheads="1"/>
            </p:cNvSpPr>
            <p:nvPr/>
          </p:nvSpPr>
          <p:spPr bwMode="auto">
            <a:xfrm>
              <a:off x="4080" y="890"/>
              <a:ext cx="48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D(1)</a:t>
              </a:r>
            </a:p>
          </p:txBody>
        </p:sp>
        <p:sp>
          <p:nvSpPr>
            <p:cNvPr id="140300" name="Line 12"/>
            <p:cNvSpPr>
              <a:spLocks noChangeShapeType="1"/>
            </p:cNvSpPr>
            <p:nvPr/>
          </p:nvSpPr>
          <p:spPr bwMode="auto">
            <a:xfrm flipV="1">
              <a:off x="4896" y="986"/>
              <a:ext cx="38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Aren’t Databases Great?</a:t>
            </a:r>
          </a:p>
          <a:p>
            <a:endParaRPr lang="en-US"/>
          </a:p>
          <a:p>
            <a:r>
              <a:rPr lang="en-US"/>
              <a:t>Entity-Relationship model</a:t>
            </a:r>
          </a:p>
          <a:p>
            <a:r>
              <a:rPr lang="en-US"/>
              <a:t>Relational model</a:t>
            </a:r>
          </a:p>
          <a:p>
            <a:r>
              <a:rPr lang="en-US"/>
              <a:t>SQL </a:t>
            </a:r>
          </a:p>
          <a:p>
            <a:r>
              <a:rPr lang="en-US"/>
              <a:t>Rails Associations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DBMS vs. OS File System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0767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</a:t>
            </a:r>
            <a:r>
              <a:rPr lang="en-US" sz="2800">
                <a:solidFill>
                  <a:schemeClr val="accent2"/>
                </a:solidFill>
              </a:rPr>
              <a:t>OS does disk space &amp; buffer mgmt: why not let OS manage these tasks?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Some limitations, e.g., files can’t span disks.</a:t>
            </a:r>
          </a:p>
          <a:p>
            <a:pPr>
              <a:lnSpc>
                <a:spcPct val="90000"/>
              </a:lnSpc>
            </a:pPr>
            <a:r>
              <a:rPr lang="en-US" sz="2800"/>
              <a:t>Buffer management in DBMS requires ability to: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CF0E30"/>
                </a:solidFill>
              </a:rPr>
              <a:t>pin a page </a:t>
            </a:r>
            <a:r>
              <a:rPr lang="en-US" sz="2400"/>
              <a:t>in buffer pool, </a:t>
            </a:r>
            <a:r>
              <a:rPr lang="en-US" sz="2400">
                <a:solidFill>
                  <a:srgbClr val="CF0E30"/>
                </a:solidFill>
              </a:rPr>
              <a:t>force a page </a:t>
            </a:r>
            <a:r>
              <a:rPr lang="en-US" sz="2400"/>
              <a:t>to disk &amp; </a:t>
            </a:r>
            <a:r>
              <a:rPr lang="en-US" sz="2400">
                <a:solidFill>
                  <a:schemeClr val="folHlink"/>
                </a:solidFill>
              </a:rPr>
              <a:t>order writes </a:t>
            </a:r>
            <a:r>
              <a:rPr lang="en-US" sz="2400"/>
              <a:t>(important for implementing CC &amp; recovery)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adjust </a:t>
            </a:r>
            <a:r>
              <a:rPr lang="en-US" sz="2400" i="1">
                <a:solidFill>
                  <a:srgbClr val="CF0E30"/>
                </a:solidFill>
              </a:rPr>
              <a:t>replacement policy, </a:t>
            </a:r>
            <a:r>
              <a:rPr lang="en-US" sz="2400"/>
              <a:t>and </a:t>
            </a:r>
            <a:r>
              <a:rPr lang="en-US" sz="2400">
                <a:solidFill>
                  <a:srgbClr val="CF0E30"/>
                </a:solidFill>
              </a:rPr>
              <a:t>pre-fetch pages </a:t>
            </a:r>
            <a:r>
              <a:rPr lang="en-US" sz="2400"/>
              <a:t>based on access patterns in typical DB operations.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</a:t>
            </a:r>
          </a:p>
        </p:txBody>
      </p:sp>
      <p:grpSp>
        <p:nvGrpSpPr>
          <p:cNvPr id="141315" name="Group 3"/>
          <p:cNvGrpSpPr>
            <a:grpSpLocks/>
          </p:cNvGrpSpPr>
          <p:nvPr/>
        </p:nvGrpSpPr>
        <p:grpSpPr bwMode="auto">
          <a:xfrm>
            <a:off x="3200400" y="2133600"/>
            <a:ext cx="3276600" cy="4017963"/>
            <a:chOff x="2880" y="1339"/>
            <a:chExt cx="2064" cy="2531"/>
          </a:xfrm>
        </p:grpSpPr>
        <p:sp>
          <p:nvSpPr>
            <p:cNvPr id="141316" name="Rectangle 4"/>
            <p:cNvSpPr>
              <a:spLocks noChangeArrowheads="1"/>
            </p:cNvSpPr>
            <p:nvPr/>
          </p:nvSpPr>
          <p:spPr bwMode="auto">
            <a:xfrm>
              <a:off x="3169" y="1339"/>
              <a:ext cx="148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Arial" charset="0"/>
                </a:rPr>
                <a:t>Query Optimization</a:t>
              </a:r>
            </a:p>
            <a:p>
              <a:pPr algn="ctr"/>
              <a:r>
                <a:rPr lang="en-US" sz="2000">
                  <a:solidFill>
                    <a:schemeClr val="tx2"/>
                  </a:solidFill>
                  <a:latin typeface="Arial" charset="0"/>
                </a:rPr>
                <a:t>and Execution</a:t>
              </a:r>
            </a:p>
          </p:txBody>
        </p:sp>
        <p:sp>
          <p:nvSpPr>
            <p:cNvPr id="141317" name="Rectangle 5"/>
            <p:cNvSpPr>
              <a:spLocks noChangeArrowheads="1"/>
            </p:cNvSpPr>
            <p:nvPr/>
          </p:nvSpPr>
          <p:spPr bwMode="auto">
            <a:xfrm>
              <a:off x="3120" y="1862"/>
              <a:ext cx="15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Arial" charset="0"/>
                </a:rPr>
                <a:t>Relational Operators</a:t>
              </a:r>
            </a:p>
          </p:txBody>
        </p:sp>
        <p:sp>
          <p:nvSpPr>
            <p:cNvPr id="141318" name="Rectangle 6"/>
            <p:cNvSpPr>
              <a:spLocks noChangeArrowheads="1"/>
            </p:cNvSpPr>
            <p:nvPr/>
          </p:nvSpPr>
          <p:spPr bwMode="auto">
            <a:xfrm>
              <a:off x="2922" y="2183"/>
              <a:ext cx="19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Arial" charset="0"/>
                </a:rPr>
                <a:t>Files and Access Methods</a:t>
              </a:r>
            </a:p>
          </p:txBody>
        </p:sp>
        <p:sp>
          <p:nvSpPr>
            <p:cNvPr id="141319" name="Rectangle 7"/>
            <p:cNvSpPr>
              <a:spLocks noChangeArrowheads="1"/>
            </p:cNvSpPr>
            <p:nvPr/>
          </p:nvSpPr>
          <p:spPr bwMode="auto">
            <a:xfrm>
              <a:off x="3152" y="2550"/>
              <a:ext cx="15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Arial" charset="0"/>
                </a:rPr>
                <a:t>Buffer Management</a:t>
              </a:r>
            </a:p>
          </p:txBody>
        </p:sp>
        <p:sp>
          <p:nvSpPr>
            <p:cNvPr id="141320" name="Rectangle 8"/>
            <p:cNvSpPr>
              <a:spLocks noChangeArrowheads="1"/>
            </p:cNvSpPr>
            <p:nvPr/>
          </p:nvSpPr>
          <p:spPr bwMode="auto">
            <a:xfrm>
              <a:off x="2960" y="2881"/>
              <a:ext cx="19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latin typeface="Arial" charset="0"/>
                </a:rPr>
                <a:t>Disk Space Management</a:t>
              </a:r>
            </a:p>
          </p:txBody>
        </p:sp>
        <p:sp>
          <p:nvSpPr>
            <p:cNvPr id="141321" name="Rectangle 9"/>
            <p:cNvSpPr>
              <a:spLocks noChangeArrowheads="1"/>
            </p:cNvSpPr>
            <p:nvPr/>
          </p:nvSpPr>
          <p:spPr bwMode="auto">
            <a:xfrm>
              <a:off x="2896" y="1343"/>
              <a:ext cx="2030" cy="1809"/>
            </a:xfrm>
            <a:prstGeom prst="rect">
              <a:avLst/>
            </a:prstGeom>
            <a:noFill/>
            <a:ln w="508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22" name="Line 10"/>
            <p:cNvSpPr>
              <a:spLocks noChangeShapeType="1"/>
            </p:cNvSpPr>
            <p:nvPr/>
          </p:nvSpPr>
          <p:spPr bwMode="auto">
            <a:xfrm>
              <a:off x="2880" y="1824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23" name="Line 11"/>
            <p:cNvSpPr>
              <a:spLocks noChangeShapeType="1"/>
            </p:cNvSpPr>
            <p:nvPr/>
          </p:nvSpPr>
          <p:spPr bwMode="auto">
            <a:xfrm>
              <a:off x="2880" y="2160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24" name="Line 12"/>
            <p:cNvSpPr>
              <a:spLocks noChangeShapeType="1"/>
            </p:cNvSpPr>
            <p:nvPr/>
          </p:nvSpPr>
          <p:spPr bwMode="auto">
            <a:xfrm>
              <a:off x="2880" y="2448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25" name="Line 13"/>
            <p:cNvSpPr>
              <a:spLocks noChangeShapeType="1"/>
            </p:cNvSpPr>
            <p:nvPr/>
          </p:nvSpPr>
          <p:spPr bwMode="auto">
            <a:xfrm>
              <a:off x="2880" y="2832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26" name="Oval 14"/>
            <p:cNvSpPr>
              <a:spLocks noChangeArrowheads="1"/>
            </p:cNvSpPr>
            <p:nvPr/>
          </p:nvSpPr>
          <p:spPr bwMode="auto">
            <a:xfrm>
              <a:off x="3560" y="3464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27" name="Line 15"/>
            <p:cNvSpPr>
              <a:spLocks noChangeShapeType="1"/>
            </p:cNvSpPr>
            <p:nvPr/>
          </p:nvSpPr>
          <p:spPr bwMode="auto">
            <a:xfrm>
              <a:off x="3550" y="3497"/>
              <a:ext cx="2" cy="36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28" name="Line 16"/>
            <p:cNvSpPr>
              <a:spLocks noChangeShapeType="1"/>
            </p:cNvSpPr>
            <p:nvPr/>
          </p:nvSpPr>
          <p:spPr bwMode="auto">
            <a:xfrm>
              <a:off x="4224" y="3514"/>
              <a:ext cx="0" cy="3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29" name="Oval 17"/>
            <p:cNvSpPr>
              <a:spLocks noChangeArrowheads="1"/>
            </p:cNvSpPr>
            <p:nvPr/>
          </p:nvSpPr>
          <p:spPr bwMode="auto">
            <a:xfrm>
              <a:off x="3560" y="3800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30" name="Rectangle 18"/>
            <p:cNvSpPr>
              <a:spLocks noChangeArrowheads="1"/>
            </p:cNvSpPr>
            <p:nvPr/>
          </p:nvSpPr>
          <p:spPr bwMode="auto">
            <a:xfrm>
              <a:off x="3733" y="3585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280049"/>
                  </a:solidFill>
                  <a:latin typeface="Arial" charset="0"/>
                </a:rPr>
                <a:t>DB</a:t>
              </a:r>
            </a:p>
          </p:txBody>
        </p:sp>
        <p:sp>
          <p:nvSpPr>
            <p:cNvPr id="141331" name="Line 19"/>
            <p:cNvSpPr>
              <a:spLocks noChangeShapeType="1"/>
            </p:cNvSpPr>
            <p:nvPr/>
          </p:nvSpPr>
          <p:spPr bwMode="auto">
            <a:xfrm>
              <a:off x="3840" y="3168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32" name="Rectangle 20"/>
          <p:cNvSpPr>
            <a:spLocks noChangeArrowheads="1"/>
          </p:cNvSpPr>
          <p:nvPr/>
        </p:nvSpPr>
        <p:spPr bwMode="auto">
          <a:xfrm>
            <a:off x="2971800" y="4495800"/>
            <a:ext cx="3733800" cy="685800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Files of Records</a:t>
            </a:r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2800"/>
              <a:t>Blocks are the interface for I/O, but…</a:t>
            </a:r>
          </a:p>
          <a:p>
            <a:r>
              <a:rPr lang="en-US" sz="2800"/>
              <a:t>Higher levels of DBMS operate on </a:t>
            </a:r>
            <a:r>
              <a:rPr lang="en-US" sz="2800" i="1">
                <a:solidFill>
                  <a:schemeClr val="accent2"/>
                </a:solidFill>
              </a:rPr>
              <a:t>records</a:t>
            </a:r>
            <a:r>
              <a:rPr lang="en-US" sz="2800"/>
              <a:t>, and </a:t>
            </a:r>
            <a:r>
              <a:rPr lang="en-US" sz="2800" i="1">
                <a:solidFill>
                  <a:schemeClr val="accent2"/>
                </a:solidFill>
              </a:rPr>
              <a:t>files of records</a:t>
            </a:r>
            <a:r>
              <a:rPr lang="en-US" sz="2800"/>
              <a:t>.</a:t>
            </a:r>
          </a:p>
          <a:p>
            <a:r>
              <a:rPr lang="en-US" sz="2800" u="sng">
                <a:solidFill>
                  <a:schemeClr val="accent2"/>
                </a:solidFill>
              </a:rPr>
              <a:t>FILE</a:t>
            </a:r>
            <a:r>
              <a:rPr lang="en-US" sz="2800"/>
              <a:t>: A collection of pages, each containing a collection of records. Must support:</a:t>
            </a:r>
          </a:p>
          <a:p>
            <a:pPr lvl="1"/>
            <a:r>
              <a:rPr lang="en-US" sz="2400"/>
              <a:t>insert/delete/modify record</a:t>
            </a:r>
          </a:p>
          <a:p>
            <a:pPr lvl="1"/>
            <a:r>
              <a:rPr lang="en-US" sz="2400"/>
              <a:t>fetch a particular record (specified using </a:t>
            </a:r>
            <a:r>
              <a:rPr lang="en-US" sz="2400" i="1"/>
              <a:t>record id</a:t>
            </a:r>
            <a:r>
              <a:rPr lang="en-US" sz="2400"/>
              <a:t>)</a:t>
            </a:r>
          </a:p>
          <a:p>
            <a:pPr lvl="1"/>
            <a:r>
              <a:rPr lang="en-US" sz="2400"/>
              <a:t>scan all records (possibly with some conditions on the records to be retrieved)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Unordered (Heap) Files</a:t>
            </a: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0767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/>
              <a:t>Simplest file structure contains records in no particular order.</a:t>
            </a:r>
          </a:p>
          <a:p>
            <a:pPr>
              <a:lnSpc>
                <a:spcPct val="90000"/>
              </a:lnSpc>
            </a:pPr>
            <a:r>
              <a:rPr lang="en-US" sz="2800"/>
              <a:t>As file grows and shrinks, disk pages are allocated and de-allocated.</a:t>
            </a:r>
          </a:p>
          <a:p>
            <a:pPr>
              <a:lnSpc>
                <a:spcPct val="90000"/>
              </a:lnSpc>
            </a:pPr>
            <a:r>
              <a:rPr lang="en-US" sz="2800"/>
              <a:t>To support record level operations, we must: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keep track of the </a:t>
            </a:r>
            <a:r>
              <a:rPr lang="en-US" sz="2400" i="1">
                <a:solidFill>
                  <a:schemeClr val="accent2"/>
                </a:solidFill>
              </a:rPr>
              <a:t>pages</a:t>
            </a:r>
            <a:r>
              <a:rPr lang="en-US" sz="2400"/>
              <a:t> in a file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keep track of </a:t>
            </a:r>
            <a:r>
              <a:rPr lang="en-US" sz="2400" i="1">
                <a:solidFill>
                  <a:schemeClr val="accent2"/>
                </a:solidFill>
              </a:rPr>
              <a:t>free space</a:t>
            </a:r>
            <a:r>
              <a:rPr lang="en-US" sz="2400" i="1"/>
              <a:t> </a:t>
            </a:r>
            <a:r>
              <a:rPr lang="en-US" sz="2400"/>
              <a:t>on pages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keep track of the </a:t>
            </a:r>
            <a:r>
              <a:rPr lang="en-US" sz="2400" i="1">
                <a:solidFill>
                  <a:schemeClr val="accent2"/>
                </a:solidFill>
              </a:rPr>
              <a:t>records</a:t>
            </a:r>
            <a:r>
              <a:rPr lang="en-US" sz="2400"/>
              <a:t> on a page</a:t>
            </a:r>
          </a:p>
          <a:p>
            <a:pPr>
              <a:lnSpc>
                <a:spcPct val="90000"/>
              </a:lnSpc>
            </a:pPr>
            <a:r>
              <a:rPr lang="en-US" sz="2800"/>
              <a:t>There are many alternatives for keeping track of this.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We’ll consider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Heap File Implemented as a List </a:t>
            </a: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5040313"/>
            <a:ext cx="7696200" cy="1417637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/>
              <a:t>The header page id and Heap file name must be stored someplace.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Database “catalog”</a:t>
            </a:r>
          </a:p>
          <a:p>
            <a:pPr>
              <a:lnSpc>
                <a:spcPct val="90000"/>
              </a:lnSpc>
            </a:pPr>
            <a:r>
              <a:rPr lang="en-US" sz="2800"/>
              <a:t>Each page contains 2 `pointers’ plus data.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16150" y="2063750"/>
            <a:ext cx="1206500" cy="82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3663950" y="2063750"/>
            <a:ext cx="1206500" cy="82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5568950" y="2063750"/>
            <a:ext cx="1206500" cy="82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2216150" y="3511550"/>
            <a:ext cx="1206500" cy="825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6" name="Rectangle 10"/>
          <p:cNvSpPr>
            <a:spLocks noChangeArrowheads="1"/>
          </p:cNvSpPr>
          <p:nvPr/>
        </p:nvSpPr>
        <p:spPr bwMode="auto">
          <a:xfrm>
            <a:off x="3663950" y="3511550"/>
            <a:ext cx="1206500" cy="825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5568950" y="3511550"/>
            <a:ext cx="1206500" cy="825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844550" y="2825750"/>
            <a:ext cx="1206500" cy="825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973138" y="2873375"/>
            <a:ext cx="9382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Header</a:t>
            </a:r>
          </a:p>
          <a:p>
            <a:pPr algn="ctr"/>
            <a:r>
              <a:rPr lang="en-US" sz="18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2497138" y="2187575"/>
            <a:ext cx="673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Data</a:t>
            </a:r>
          </a:p>
          <a:p>
            <a:r>
              <a:rPr lang="en-US" sz="1800">
                <a:solidFill>
                  <a:schemeClr val="tx2"/>
                </a:solidFill>
              </a:rPr>
              <a:t>Page</a:t>
            </a:r>
          </a:p>
        </p:txBody>
      </p:sp>
      <p:sp>
        <p:nvSpPr>
          <p:cNvPr id="111631" name="Rectangle 15"/>
          <p:cNvSpPr>
            <a:spLocks noChangeArrowheads="1"/>
          </p:cNvSpPr>
          <p:nvPr/>
        </p:nvSpPr>
        <p:spPr bwMode="auto">
          <a:xfrm>
            <a:off x="3944938" y="2187575"/>
            <a:ext cx="673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Data</a:t>
            </a:r>
          </a:p>
          <a:p>
            <a:r>
              <a:rPr lang="en-US" sz="1800">
                <a:solidFill>
                  <a:schemeClr val="tx2"/>
                </a:solidFill>
              </a:rPr>
              <a:t>Page</a:t>
            </a:r>
          </a:p>
        </p:txBody>
      </p:sp>
      <p:sp>
        <p:nvSpPr>
          <p:cNvPr id="111632" name="Rectangle 16"/>
          <p:cNvSpPr>
            <a:spLocks noChangeArrowheads="1"/>
          </p:cNvSpPr>
          <p:nvPr/>
        </p:nvSpPr>
        <p:spPr bwMode="auto">
          <a:xfrm>
            <a:off x="5773738" y="2185988"/>
            <a:ext cx="673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Data</a:t>
            </a:r>
          </a:p>
          <a:p>
            <a:r>
              <a:rPr lang="en-US" sz="1800">
                <a:solidFill>
                  <a:schemeClr val="tx2"/>
                </a:solidFill>
              </a:rPr>
              <a:t>Page</a:t>
            </a:r>
          </a:p>
        </p:txBody>
      </p:sp>
      <p:sp>
        <p:nvSpPr>
          <p:cNvPr id="111633" name="Rectangle 17"/>
          <p:cNvSpPr>
            <a:spLocks noChangeArrowheads="1"/>
          </p:cNvSpPr>
          <p:nvPr/>
        </p:nvSpPr>
        <p:spPr bwMode="auto">
          <a:xfrm>
            <a:off x="2422525" y="3559175"/>
            <a:ext cx="673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Data</a:t>
            </a:r>
          </a:p>
          <a:p>
            <a:r>
              <a:rPr lang="en-US" sz="1800">
                <a:solidFill>
                  <a:schemeClr val="tx2"/>
                </a:solidFill>
              </a:rPr>
              <a:t>Page</a:t>
            </a:r>
          </a:p>
        </p:txBody>
      </p:sp>
      <p:sp>
        <p:nvSpPr>
          <p:cNvPr id="111634" name="Rectangle 18"/>
          <p:cNvSpPr>
            <a:spLocks noChangeArrowheads="1"/>
          </p:cNvSpPr>
          <p:nvPr/>
        </p:nvSpPr>
        <p:spPr bwMode="auto">
          <a:xfrm>
            <a:off x="3870325" y="3559175"/>
            <a:ext cx="673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Data</a:t>
            </a:r>
          </a:p>
          <a:p>
            <a:r>
              <a:rPr lang="en-US" sz="1800">
                <a:solidFill>
                  <a:schemeClr val="tx2"/>
                </a:solidFill>
              </a:rPr>
              <a:t>Page</a:t>
            </a:r>
          </a:p>
        </p:txBody>
      </p:sp>
      <p:sp>
        <p:nvSpPr>
          <p:cNvPr id="111635" name="Rectangle 19"/>
          <p:cNvSpPr>
            <a:spLocks noChangeArrowheads="1"/>
          </p:cNvSpPr>
          <p:nvPr/>
        </p:nvSpPr>
        <p:spPr bwMode="auto">
          <a:xfrm>
            <a:off x="5851525" y="3557588"/>
            <a:ext cx="673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Data</a:t>
            </a:r>
          </a:p>
          <a:p>
            <a:r>
              <a:rPr lang="en-US" sz="1800">
                <a:solidFill>
                  <a:schemeClr val="tx2"/>
                </a:solidFill>
              </a:rPr>
              <a:t>Page</a:t>
            </a:r>
          </a:p>
        </p:txBody>
      </p:sp>
      <p:sp>
        <p:nvSpPr>
          <p:cNvPr id="111636" name="Arc 20"/>
          <p:cNvSpPr>
            <a:spLocks/>
          </p:cNvSpPr>
          <p:nvPr/>
        </p:nvSpPr>
        <p:spPr bwMode="auto">
          <a:xfrm>
            <a:off x="1601788" y="2439988"/>
            <a:ext cx="609600" cy="3810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44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2"/>
                  <a:pt x="9636" y="30"/>
                  <a:pt x="21544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2"/>
                  <a:pt x="9636" y="30"/>
                  <a:pt x="21544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7" name="Arc 21"/>
          <p:cNvSpPr>
            <a:spLocks/>
          </p:cNvSpPr>
          <p:nvPr/>
        </p:nvSpPr>
        <p:spPr bwMode="auto">
          <a:xfrm rot="7560000">
            <a:off x="2132807" y="2818606"/>
            <a:ext cx="609600" cy="3825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1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894" y="0"/>
                  <a:pt x="21550" y="9615"/>
                  <a:pt x="21599" y="2151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894" y="0"/>
                  <a:pt x="21550" y="9615"/>
                  <a:pt x="21599" y="2151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8" name="Arc 22"/>
          <p:cNvSpPr>
            <a:spLocks/>
          </p:cNvSpPr>
          <p:nvPr/>
        </p:nvSpPr>
        <p:spPr bwMode="auto">
          <a:xfrm>
            <a:off x="3125788" y="1830388"/>
            <a:ext cx="838200" cy="227012"/>
          </a:xfrm>
          <a:custGeom>
            <a:avLst/>
            <a:gdLst>
              <a:gd name="G0" fmla="+- 21599 0 0"/>
              <a:gd name="G1" fmla="+- 21600 0 0"/>
              <a:gd name="G2" fmla="+- 21600 0 0"/>
              <a:gd name="T0" fmla="*/ 0 w 43199"/>
              <a:gd name="T1" fmla="*/ 21431 h 24143"/>
              <a:gd name="T2" fmla="*/ 43049 w 43199"/>
              <a:gd name="T3" fmla="*/ 24143 h 24143"/>
              <a:gd name="T4" fmla="*/ 21599 w 43199"/>
              <a:gd name="T5" fmla="*/ 21600 h 24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9" name="Arc 23"/>
          <p:cNvSpPr>
            <a:spLocks/>
          </p:cNvSpPr>
          <p:nvPr/>
        </p:nvSpPr>
        <p:spPr bwMode="auto">
          <a:xfrm>
            <a:off x="3201988" y="2894013"/>
            <a:ext cx="838200" cy="228600"/>
          </a:xfrm>
          <a:custGeom>
            <a:avLst/>
            <a:gdLst>
              <a:gd name="G0" fmla="+- 21600 0 0"/>
              <a:gd name="G1" fmla="+- 2865 0 0"/>
              <a:gd name="G2" fmla="+- 21600 0 0"/>
              <a:gd name="T0" fmla="*/ 43199 w 43200"/>
              <a:gd name="T1" fmla="*/ 2696 h 24465"/>
              <a:gd name="T2" fmla="*/ 191 w 43200"/>
              <a:gd name="T3" fmla="*/ 0 h 24465"/>
              <a:gd name="T4" fmla="*/ 21600 w 43200"/>
              <a:gd name="T5" fmla="*/ 2865 h 24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4465" fill="none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</a:path>
              <a:path w="43200" h="24465" stroke="0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  <a:lnTo>
                  <a:pt x="21600" y="2865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40" name="Arc 24"/>
          <p:cNvSpPr>
            <a:spLocks/>
          </p:cNvSpPr>
          <p:nvPr/>
        </p:nvSpPr>
        <p:spPr bwMode="auto">
          <a:xfrm>
            <a:off x="4268788" y="1830388"/>
            <a:ext cx="838200" cy="227012"/>
          </a:xfrm>
          <a:custGeom>
            <a:avLst/>
            <a:gdLst>
              <a:gd name="G0" fmla="+- 21599 0 0"/>
              <a:gd name="G1" fmla="+- 21600 0 0"/>
              <a:gd name="G2" fmla="+- 21600 0 0"/>
              <a:gd name="T0" fmla="*/ 0 w 43199"/>
              <a:gd name="T1" fmla="*/ 21431 h 24143"/>
              <a:gd name="T2" fmla="*/ 43049 w 43199"/>
              <a:gd name="T3" fmla="*/ 24143 h 24143"/>
              <a:gd name="T4" fmla="*/ 21599 w 43199"/>
              <a:gd name="T5" fmla="*/ 21600 h 24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41" name="Arc 25"/>
          <p:cNvSpPr>
            <a:spLocks/>
          </p:cNvSpPr>
          <p:nvPr/>
        </p:nvSpPr>
        <p:spPr bwMode="auto">
          <a:xfrm>
            <a:off x="4344988" y="2894013"/>
            <a:ext cx="838200" cy="228600"/>
          </a:xfrm>
          <a:custGeom>
            <a:avLst/>
            <a:gdLst>
              <a:gd name="G0" fmla="+- 21600 0 0"/>
              <a:gd name="G1" fmla="+- 2865 0 0"/>
              <a:gd name="G2" fmla="+- 21600 0 0"/>
              <a:gd name="T0" fmla="*/ 43199 w 43200"/>
              <a:gd name="T1" fmla="*/ 2696 h 24465"/>
              <a:gd name="T2" fmla="*/ 191 w 43200"/>
              <a:gd name="T3" fmla="*/ 0 h 24465"/>
              <a:gd name="T4" fmla="*/ 21600 w 43200"/>
              <a:gd name="T5" fmla="*/ 2865 h 24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4465" fill="none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</a:path>
              <a:path w="43200" h="24465" stroke="0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  <a:lnTo>
                  <a:pt x="21600" y="2865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42" name="Arc 26"/>
          <p:cNvSpPr>
            <a:spLocks/>
          </p:cNvSpPr>
          <p:nvPr/>
        </p:nvSpPr>
        <p:spPr bwMode="auto">
          <a:xfrm>
            <a:off x="5411788" y="1830388"/>
            <a:ext cx="838200" cy="227012"/>
          </a:xfrm>
          <a:custGeom>
            <a:avLst/>
            <a:gdLst>
              <a:gd name="G0" fmla="+- 21599 0 0"/>
              <a:gd name="G1" fmla="+- 21600 0 0"/>
              <a:gd name="G2" fmla="+- 21600 0 0"/>
              <a:gd name="T0" fmla="*/ 0 w 43199"/>
              <a:gd name="T1" fmla="*/ 21431 h 24143"/>
              <a:gd name="T2" fmla="*/ 43049 w 43199"/>
              <a:gd name="T3" fmla="*/ 24143 h 24143"/>
              <a:gd name="T4" fmla="*/ 21599 w 43199"/>
              <a:gd name="T5" fmla="*/ 21600 h 24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43" name="Arc 27"/>
          <p:cNvSpPr>
            <a:spLocks/>
          </p:cNvSpPr>
          <p:nvPr/>
        </p:nvSpPr>
        <p:spPr bwMode="auto">
          <a:xfrm>
            <a:off x="5487988" y="2894013"/>
            <a:ext cx="838200" cy="228600"/>
          </a:xfrm>
          <a:custGeom>
            <a:avLst/>
            <a:gdLst>
              <a:gd name="G0" fmla="+- 21600 0 0"/>
              <a:gd name="G1" fmla="+- 2865 0 0"/>
              <a:gd name="G2" fmla="+- 21600 0 0"/>
              <a:gd name="T0" fmla="*/ 43199 w 43200"/>
              <a:gd name="T1" fmla="*/ 2696 h 24465"/>
              <a:gd name="T2" fmla="*/ 191 w 43200"/>
              <a:gd name="T3" fmla="*/ 0 h 24465"/>
              <a:gd name="T4" fmla="*/ 21600 w 43200"/>
              <a:gd name="T5" fmla="*/ 2865 h 24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4465" fill="none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</a:path>
              <a:path w="43200" h="24465" stroke="0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  <a:lnTo>
                  <a:pt x="21600" y="2865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44" name="Arc 28"/>
          <p:cNvSpPr>
            <a:spLocks/>
          </p:cNvSpPr>
          <p:nvPr/>
        </p:nvSpPr>
        <p:spPr bwMode="auto">
          <a:xfrm>
            <a:off x="3125788" y="3278188"/>
            <a:ext cx="838200" cy="227012"/>
          </a:xfrm>
          <a:custGeom>
            <a:avLst/>
            <a:gdLst>
              <a:gd name="G0" fmla="+- 21599 0 0"/>
              <a:gd name="G1" fmla="+- 21600 0 0"/>
              <a:gd name="G2" fmla="+- 21600 0 0"/>
              <a:gd name="T0" fmla="*/ 0 w 43199"/>
              <a:gd name="T1" fmla="*/ 21431 h 24143"/>
              <a:gd name="T2" fmla="*/ 43049 w 43199"/>
              <a:gd name="T3" fmla="*/ 24143 h 24143"/>
              <a:gd name="T4" fmla="*/ 21599 w 43199"/>
              <a:gd name="T5" fmla="*/ 21600 h 24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45" name="Arc 29"/>
          <p:cNvSpPr>
            <a:spLocks/>
          </p:cNvSpPr>
          <p:nvPr/>
        </p:nvSpPr>
        <p:spPr bwMode="auto">
          <a:xfrm>
            <a:off x="3201988" y="4341813"/>
            <a:ext cx="838200" cy="228600"/>
          </a:xfrm>
          <a:custGeom>
            <a:avLst/>
            <a:gdLst>
              <a:gd name="G0" fmla="+- 21600 0 0"/>
              <a:gd name="G1" fmla="+- 2865 0 0"/>
              <a:gd name="G2" fmla="+- 21600 0 0"/>
              <a:gd name="T0" fmla="*/ 43199 w 43200"/>
              <a:gd name="T1" fmla="*/ 2696 h 24465"/>
              <a:gd name="T2" fmla="*/ 191 w 43200"/>
              <a:gd name="T3" fmla="*/ 0 h 24465"/>
              <a:gd name="T4" fmla="*/ 21600 w 43200"/>
              <a:gd name="T5" fmla="*/ 2865 h 24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4465" fill="none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</a:path>
              <a:path w="43200" h="24465" stroke="0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  <a:lnTo>
                  <a:pt x="21600" y="2865"/>
                </a:lnTo>
                <a:close/>
              </a:path>
            </a:pathLst>
          </a:custGeom>
          <a:noFill/>
          <a:ln w="12700" cap="rnd">
            <a:solidFill>
              <a:srgbClr val="B760F9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46" name="Arc 30"/>
          <p:cNvSpPr>
            <a:spLocks/>
          </p:cNvSpPr>
          <p:nvPr/>
        </p:nvSpPr>
        <p:spPr bwMode="auto">
          <a:xfrm>
            <a:off x="4268788" y="3278188"/>
            <a:ext cx="838200" cy="227012"/>
          </a:xfrm>
          <a:custGeom>
            <a:avLst/>
            <a:gdLst>
              <a:gd name="G0" fmla="+- 21599 0 0"/>
              <a:gd name="G1" fmla="+- 21600 0 0"/>
              <a:gd name="G2" fmla="+- 21600 0 0"/>
              <a:gd name="T0" fmla="*/ 0 w 43199"/>
              <a:gd name="T1" fmla="*/ 21431 h 24143"/>
              <a:gd name="T2" fmla="*/ 43049 w 43199"/>
              <a:gd name="T3" fmla="*/ 24143 h 24143"/>
              <a:gd name="T4" fmla="*/ 21599 w 43199"/>
              <a:gd name="T5" fmla="*/ 21600 h 24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47" name="Arc 31"/>
          <p:cNvSpPr>
            <a:spLocks/>
          </p:cNvSpPr>
          <p:nvPr/>
        </p:nvSpPr>
        <p:spPr bwMode="auto">
          <a:xfrm>
            <a:off x="4344988" y="4341813"/>
            <a:ext cx="838200" cy="228600"/>
          </a:xfrm>
          <a:custGeom>
            <a:avLst/>
            <a:gdLst>
              <a:gd name="G0" fmla="+- 21600 0 0"/>
              <a:gd name="G1" fmla="+- 2865 0 0"/>
              <a:gd name="G2" fmla="+- 21600 0 0"/>
              <a:gd name="T0" fmla="*/ 43199 w 43200"/>
              <a:gd name="T1" fmla="*/ 2696 h 24465"/>
              <a:gd name="T2" fmla="*/ 191 w 43200"/>
              <a:gd name="T3" fmla="*/ 0 h 24465"/>
              <a:gd name="T4" fmla="*/ 21600 w 43200"/>
              <a:gd name="T5" fmla="*/ 2865 h 24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4465" fill="none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</a:path>
              <a:path w="43200" h="24465" stroke="0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  <a:lnTo>
                  <a:pt x="21600" y="2865"/>
                </a:lnTo>
                <a:close/>
              </a:path>
            </a:pathLst>
          </a:custGeom>
          <a:noFill/>
          <a:ln w="12700" cap="rnd">
            <a:solidFill>
              <a:srgbClr val="B760F9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48" name="Arc 32"/>
          <p:cNvSpPr>
            <a:spLocks/>
          </p:cNvSpPr>
          <p:nvPr/>
        </p:nvSpPr>
        <p:spPr bwMode="auto">
          <a:xfrm>
            <a:off x="5335588" y="3278188"/>
            <a:ext cx="838200" cy="227012"/>
          </a:xfrm>
          <a:custGeom>
            <a:avLst/>
            <a:gdLst>
              <a:gd name="G0" fmla="+- 21599 0 0"/>
              <a:gd name="G1" fmla="+- 21600 0 0"/>
              <a:gd name="G2" fmla="+- 21600 0 0"/>
              <a:gd name="T0" fmla="*/ 0 w 43199"/>
              <a:gd name="T1" fmla="*/ 21431 h 24143"/>
              <a:gd name="T2" fmla="*/ 43049 w 43199"/>
              <a:gd name="T3" fmla="*/ 24143 h 24143"/>
              <a:gd name="T4" fmla="*/ 21599 w 43199"/>
              <a:gd name="T5" fmla="*/ 21600 h 24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49" name="Arc 33"/>
          <p:cNvSpPr>
            <a:spLocks/>
          </p:cNvSpPr>
          <p:nvPr/>
        </p:nvSpPr>
        <p:spPr bwMode="auto">
          <a:xfrm>
            <a:off x="5411788" y="4341813"/>
            <a:ext cx="838200" cy="228600"/>
          </a:xfrm>
          <a:custGeom>
            <a:avLst/>
            <a:gdLst>
              <a:gd name="G0" fmla="+- 21600 0 0"/>
              <a:gd name="G1" fmla="+- 2865 0 0"/>
              <a:gd name="G2" fmla="+- 21600 0 0"/>
              <a:gd name="T0" fmla="*/ 43199 w 43200"/>
              <a:gd name="T1" fmla="*/ 2696 h 24465"/>
              <a:gd name="T2" fmla="*/ 191 w 43200"/>
              <a:gd name="T3" fmla="*/ 0 h 24465"/>
              <a:gd name="T4" fmla="*/ 21600 w 43200"/>
              <a:gd name="T5" fmla="*/ 2865 h 24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4465" fill="none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</a:path>
              <a:path w="43200" h="24465" stroke="0" extrusionOk="0">
                <a:moveTo>
                  <a:pt x="43199" y="2695"/>
                </a:moveTo>
                <a:cubicBezTo>
                  <a:pt x="43199" y="2752"/>
                  <a:pt x="43200" y="2808"/>
                  <a:pt x="43200" y="2865"/>
                </a:cubicBezTo>
                <a:cubicBezTo>
                  <a:pt x="43200" y="14794"/>
                  <a:pt x="33529" y="24465"/>
                  <a:pt x="21600" y="24465"/>
                </a:cubicBezTo>
                <a:cubicBezTo>
                  <a:pt x="9670" y="24465"/>
                  <a:pt x="0" y="14794"/>
                  <a:pt x="0" y="2865"/>
                </a:cubicBezTo>
                <a:cubicBezTo>
                  <a:pt x="-1" y="1906"/>
                  <a:pt x="63" y="949"/>
                  <a:pt x="190" y="-1"/>
                </a:cubicBezTo>
                <a:lnTo>
                  <a:pt x="21600" y="2865"/>
                </a:lnTo>
                <a:close/>
              </a:path>
            </a:pathLst>
          </a:custGeom>
          <a:noFill/>
          <a:ln w="12700" cap="rnd">
            <a:solidFill>
              <a:srgbClr val="B760F9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50" name="Arc 34"/>
          <p:cNvSpPr>
            <a:spLocks/>
          </p:cNvSpPr>
          <p:nvPr/>
        </p:nvSpPr>
        <p:spPr bwMode="auto">
          <a:xfrm rot="3240000">
            <a:off x="2056607" y="3274219"/>
            <a:ext cx="609600" cy="38258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44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2"/>
                  <a:pt x="9636" y="30"/>
                  <a:pt x="21544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2"/>
                  <a:pt x="9636" y="30"/>
                  <a:pt x="21544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51" name="Arc 35"/>
          <p:cNvSpPr>
            <a:spLocks/>
          </p:cNvSpPr>
          <p:nvPr/>
        </p:nvSpPr>
        <p:spPr bwMode="auto">
          <a:xfrm>
            <a:off x="1676400" y="3657600"/>
            <a:ext cx="609600" cy="3810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52" name="Rectangle 36"/>
          <p:cNvSpPr>
            <a:spLocks noChangeArrowheads="1"/>
          </p:cNvSpPr>
          <p:nvPr/>
        </p:nvSpPr>
        <p:spPr bwMode="auto">
          <a:xfrm>
            <a:off x="7070725" y="3709988"/>
            <a:ext cx="1292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Pages with</a:t>
            </a:r>
          </a:p>
          <a:p>
            <a:r>
              <a:rPr lang="en-US" sz="1800">
                <a:solidFill>
                  <a:schemeClr val="tx2"/>
                </a:solidFill>
              </a:rPr>
              <a:t>Free Space</a:t>
            </a:r>
          </a:p>
        </p:txBody>
      </p:sp>
      <p:sp>
        <p:nvSpPr>
          <p:cNvPr id="111653" name="Rectangle 37"/>
          <p:cNvSpPr>
            <a:spLocks noChangeArrowheads="1"/>
          </p:cNvSpPr>
          <p:nvPr/>
        </p:nvSpPr>
        <p:spPr bwMode="auto">
          <a:xfrm>
            <a:off x="7067550" y="2263775"/>
            <a:ext cx="122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Full Pages</a:t>
            </a:r>
          </a:p>
        </p:txBody>
      </p:sp>
      <p:sp>
        <p:nvSpPr>
          <p:cNvPr id="111654" name="Arc 38"/>
          <p:cNvSpPr>
            <a:spLocks/>
          </p:cNvSpPr>
          <p:nvPr/>
        </p:nvSpPr>
        <p:spPr bwMode="auto">
          <a:xfrm>
            <a:off x="6554788" y="1830388"/>
            <a:ext cx="838200" cy="227012"/>
          </a:xfrm>
          <a:custGeom>
            <a:avLst/>
            <a:gdLst>
              <a:gd name="G0" fmla="+- 21599 0 0"/>
              <a:gd name="G1" fmla="+- 21600 0 0"/>
              <a:gd name="G2" fmla="+- 21600 0 0"/>
              <a:gd name="T0" fmla="*/ 0 w 43199"/>
              <a:gd name="T1" fmla="*/ 21431 h 24143"/>
              <a:gd name="T2" fmla="*/ 43049 w 43199"/>
              <a:gd name="T3" fmla="*/ 24143 h 24143"/>
              <a:gd name="T4" fmla="*/ 21599 w 43199"/>
              <a:gd name="T5" fmla="*/ 21600 h 24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655" name="Group 39"/>
          <p:cNvGrpSpPr>
            <a:grpSpLocks/>
          </p:cNvGrpSpPr>
          <p:nvPr/>
        </p:nvGrpSpPr>
        <p:grpSpPr bwMode="auto">
          <a:xfrm>
            <a:off x="7239000" y="2057400"/>
            <a:ext cx="228600" cy="152400"/>
            <a:chOff x="4560" y="1296"/>
            <a:chExt cx="144" cy="96"/>
          </a:xfrm>
        </p:grpSpPr>
        <p:sp>
          <p:nvSpPr>
            <p:cNvPr id="111656" name="Line 40"/>
            <p:cNvSpPr>
              <a:spLocks noChangeShapeType="1"/>
            </p:cNvSpPr>
            <p:nvPr/>
          </p:nvSpPr>
          <p:spPr bwMode="auto">
            <a:xfrm>
              <a:off x="4560" y="129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7" name="Line 41"/>
            <p:cNvSpPr>
              <a:spLocks noChangeShapeType="1"/>
            </p:cNvSpPr>
            <p:nvPr/>
          </p:nvSpPr>
          <p:spPr bwMode="auto">
            <a:xfrm>
              <a:off x="4584" y="1344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8" name="Line 42"/>
            <p:cNvSpPr>
              <a:spLocks noChangeShapeType="1"/>
            </p:cNvSpPr>
            <p:nvPr/>
          </p:nvSpPr>
          <p:spPr bwMode="auto">
            <a:xfrm>
              <a:off x="4608" y="1392"/>
              <a:ext cx="4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659" name="Group 43"/>
          <p:cNvGrpSpPr>
            <a:grpSpLocks/>
          </p:cNvGrpSpPr>
          <p:nvPr/>
        </p:nvGrpSpPr>
        <p:grpSpPr bwMode="auto">
          <a:xfrm>
            <a:off x="7162800" y="3505200"/>
            <a:ext cx="228600" cy="152400"/>
            <a:chOff x="4512" y="2208"/>
            <a:chExt cx="144" cy="96"/>
          </a:xfrm>
        </p:grpSpPr>
        <p:sp>
          <p:nvSpPr>
            <p:cNvPr id="111660" name="Line 44"/>
            <p:cNvSpPr>
              <a:spLocks noChangeShapeType="1"/>
            </p:cNvSpPr>
            <p:nvPr/>
          </p:nvSpPr>
          <p:spPr bwMode="auto">
            <a:xfrm>
              <a:off x="4512" y="22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1" name="Line 45"/>
            <p:cNvSpPr>
              <a:spLocks noChangeShapeType="1"/>
            </p:cNvSpPr>
            <p:nvPr/>
          </p:nvSpPr>
          <p:spPr bwMode="auto">
            <a:xfrm>
              <a:off x="4536" y="2256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2" name="Line 46"/>
            <p:cNvSpPr>
              <a:spLocks noChangeShapeType="1"/>
            </p:cNvSpPr>
            <p:nvPr/>
          </p:nvSpPr>
          <p:spPr bwMode="auto">
            <a:xfrm>
              <a:off x="4560" y="2304"/>
              <a:ext cx="4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663" name="Arc 47"/>
          <p:cNvSpPr>
            <a:spLocks/>
          </p:cNvSpPr>
          <p:nvPr/>
        </p:nvSpPr>
        <p:spPr bwMode="auto">
          <a:xfrm>
            <a:off x="6478588" y="3278188"/>
            <a:ext cx="838200" cy="227012"/>
          </a:xfrm>
          <a:custGeom>
            <a:avLst/>
            <a:gdLst>
              <a:gd name="G0" fmla="+- 21599 0 0"/>
              <a:gd name="G1" fmla="+- 21600 0 0"/>
              <a:gd name="G2" fmla="+- 21600 0 0"/>
              <a:gd name="T0" fmla="*/ 0 w 43199"/>
              <a:gd name="T1" fmla="*/ 21431 h 24143"/>
              <a:gd name="T2" fmla="*/ 43049 w 43199"/>
              <a:gd name="T3" fmla="*/ 24143 h 24143"/>
              <a:gd name="T4" fmla="*/ 21599 w 43199"/>
              <a:gd name="T5" fmla="*/ 21600 h 24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9" h="24143" fill="none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</a:path>
              <a:path w="43199" h="24143" stroke="0" extrusionOk="0">
                <a:moveTo>
                  <a:pt x="-1" y="21430"/>
                </a:moveTo>
                <a:cubicBezTo>
                  <a:pt x="92" y="9567"/>
                  <a:pt x="9735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2449"/>
                  <a:pt x="43148" y="23299"/>
                  <a:pt x="43048" y="24142"/>
                </a:cubicBezTo>
                <a:lnTo>
                  <a:pt x="21599" y="2160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14300"/>
            <a:ext cx="7772400" cy="11049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Heap File Using a Page Directory</a:t>
            </a:r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4267200"/>
            <a:ext cx="7772400" cy="2438400"/>
          </a:xfrm>
          <a:noFill/>
          <a:ln/>
        </p:spPr>
        <p:txBody>
          <a:bodyPr lIns="92075" tIns="46038" rIns="92075" bIns="46038"/>
          <a:lstStyle/>
          <a:p>
            <a:r>
              <a:rPr lang="en-US" sz="2800"/>
              <a:t>The entry for a page can include the number of free bytes on the page.</a:t>
            </a:r>
          </a:p>
          <a:p>
            <a:r>
              <a:rPr lang="en-US" sz="2800"/>
              <a:t>The directory is a collection of pages; linked list implementation is just one alternative.</a:t>
            </a:r>
          </a:p>
          <a:p>
            <a:pPr lvl="1"/>
            <a:r>
              <a:rPr lang="en-US" sz="2400" i="1">
                <a:solidFill>
                  <a:schemeClr val="accent2"/>
                </a:solidFill>
              </a:rPr>
              <a:t>Much smaller than linked list of all HF pages</a:t>
            </a:r>
            <a:r>
              <a:rPr lang="en-US" sz="2400">
                <a:solidFill>
                  <a:schemeClr val="accent2"/>
                </a:solidFill>
              </a:rPr>
              <a:t>!</a:t>
            </a:r>
          </a:p>
        </p:txBody>
      </p:sp>
      <p:grpSp>
        <p:nvGrpSpPr>
          <p:cNvPr id="113670" name="Group 6"/>
          <p:cNvGrpSpPr>
            <a:grpSpLocks/>
          </p:cNvGrpSpPr>
          <p:nvPr/>
        </p:nvGrpSpPr>
        <p:grpSpPr bwMode="auto">
          <a:xfrm>
            <a:off x="2268538" y="1149350"/>
            <a:ext cx="4202112" cy="3019425"/>
            <a:chOff x="1429" y="724"/>
            <a:chExt cx="2647" cy="1902"/>
          </a:xfrm>
        </p:grpSpPr>
        <p:grpSp>
          <p:nvGrpSpPr>
            <p:cNvPr id="113671" name="Group 7"/>
            <p:cNvGrpSpPr>
              <a:grpSpLocks/>
            </p:cNvGrpSpPr>
            <p:nvPr/>
          </p:nvGrpSpPr>
          <p:grpSpPr bwMode="auto">
            <a:xfrm>
              <a:off x="2068" y="912"/>
              <a:ext cx="616" cy="432"/>
              <a:chOff x="2068" y="912"/>
              <a:chExt cx="616" cy="432"/>
            </a:xfrm>
          </p:grpSpPr>
          <p:sp>
            <p:nvSpPr>
              <p:cNvPr id="113672" name="Rectangle 8"/>
              <p:cNvSpPr>
                <a:spLocks noChangeArrowheads="1"/>
              </p:cNvSpPr>
              <p:nvPr/>
            </p:nvSpPr>
            <p:spPr bwMode="auto">
              <a:xfrm>
                <a:off x="2068" y="916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73" name="Rectangle 9"/>
              <p:cNvSpPr>
                <a:spLocks noChangeArrowheads="1"/>
              </p:cNvSpPr>
              <p:nvPr/>
            </p:nvSpPr>
            <p:spPr bwMode="auto">
              <a:xfrm>
                <a:off x="2068" y="1024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74" name="Rectangle 10"/>
              <p:cNvSpPr>
                <a:spLocks noChangeArrowheads="1"/>
              </p:cNvSpPr>
              <p:nvPr/>
            </p:nvSpPr>
            <p:spPr bwMode="auto">
              <a:xfrm>
                <a:off x="2068" y="1132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75" name="Rectangle 11"/>
              <p:cNvSpPr>
                <a:spLocks noChangeArrowheads="1"/>
              </p:cNvSpPr>
              <p:nvPr/>
            </p:nvSpPr>
            <p:spPr bwMode="auto">
              <a:xfrm>
                <a:off x="2068" y="1240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76" name="Line 12"/>
              <p:cNvSpPr>
                <a:spLocks noChangeShapeType="1"/>
              </p:cNvSpPr>
              <p:nvPr/>
            </p:nvSpPr>
            <p:spPr bwMode="auto">
              <a:xfrm>
                <a:off x="2259" y="912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77" name="Line 13"/>
              <p:cNvSpPr>
                <a:spLocks noChangeShapeType="1"/>
              </p:cNvSpPr>
              <p:nvPr/>
            </p:nvSpPr>
            <p:spPr bwMode="auto">
              <a:xfrm>
                <a:off x="2493" y="912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678" name="Group 14"/>
            <p:cNvGrpSpPr>
              <a:grpSpLocks/>
            </p:cNvGrpSpPr>
            <p:nvPr/>
          </p:nvGrpSpPr>
          <p:grpSpPr bwMode="auto">
            <a:xfrm>
              <a:off x="2068" y="1440"/>
              <a:ext cx="616" cy="432"/>
              <a:chOff x="2068" y="1440"/>
              <a:chExt cx="616" cy="432"/>
            </a:xfrm>
          </p:grpSpPr>
          <p:sp>
            <p:nvSpPr>
              <p:cNvPr id="113679" name="Rectangle 15"/>
              <p:cNvSpPr>
                <a:spLocks noChangeArrowheads="1"/>
              </p:cNvSpPr>
              <p:nvPr/>
            </p:nvSpPr>
            <p:spPr bwMode="auto">
              <a:xfrm>
                <a:off x="2068" y="1444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80" name="Rectangle 16"/>
              <p:cNvSpPr>
                <a:spLocks noChangeArrowheads="1"/>
              </p:cNvSpPr>
              <p:nvPr/>
            </p:nvSpPr>
            <p:spPr bwMode="auto">
              <a:xfrm>
                <a:off x="2068" y="1552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81" name="Rectangle 17"/>
              <p:cNvSpPr>
                <a:spLocks noChangeArrowheads="1"/>
              </p:cNvSpPr>
              <p:nvPr/>
            </p:nvSpPr>
            <p:spPr bwMode="auto">
              <a:xfrm>
                <a:off x="2068" y="1660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82" name="Rectangle 18"/>
              <p:cNvSpPr>
                <a:spLocks noChangeArrowheads="1"/>
              </p:cNvSpPr>
              <p:nvPr/>
            </p:nvSpPr>
            <p:spPr bwMode="auto">
              <a:xfrm>
                <a:off x="2068" y="1768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83" name="Line 19"/>
              <p:cNvSpPr>
                <a:spLocks noChangeShapeType="1"/>
              </p:cNvSpPr>
              <p:nvPr/>
            </p:nvSpPr>
            <p:spPr bwMode="auto">
              <a:xfrm>
                <a:off x="2259" y="144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84" name="Line 20"/>
              <p:cNvSpPr>
                <a:spLocks noChangeShapeType="1"/>
              </p:cNvSpPr>
              <p:nvPr/>
            </p:nvSpPr>
            <p:spPr bwMode="auto">
              <a:xfrm>
                <a:off x="2493" y="144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685" name="Group 21"/>
            <p:cNvGrpSpPr>
              <a:grpSpLocks/>
            </p:cNvGrpSpPr>
            <p:nvPr/>
          </p:nvGrpSpPr>
          <p:grpSpPr bwMode="auto">
            <a:xfrm>
              <a:off x="2068" y="1968"/>
              <a:ext cx="616" cy="432"/>
              <a:chOff x="2068" y="1968"/>
              <a:chExt cx="616" cy="432"/>
            </a:xfrm>
          </p:grpSpPr>
          <p:sp>
            <p:nvSpPr>
              <p:cNvPr id="113686" name="Rectangle 22"/>
              <p:cNvSpPr>
                <a:spLocks noChangeArrowheads="1"/>
              </p:cNvSpPr>
              <p:nvPr/>
            </p:nvSpPr>
            <p:spPr bwMode="auto">
              <a:xfrm>
                <a:off x="2068" y="1972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87" name="Rectangle 23"/>
              <p:cNvSpPr>
                <a:spLocks noChangeArrowheads="1"/>
              </p:cNvSpPr>
              <p:nvPr/>
            </p:nvSpPr>
            <p:spPr bwMode="auto">
              <a:xfrm>
                <a:off x="2068" y="2080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88" name="Rectangle 24"/>
              <p:cNvSpPr>
                <a:spLocks noChangeArrowheads="1"/>
              </p:cNvSpPr>
              <p:nvPr/>
            </p:nvSpPr>
            <p:spPr bwMode="auto">
              <a:xfrm>
                <a:off x="2068" y="2188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89" name="Rectangle 25"/>
              <p:cNvSpPr>
                <a:spLocks noChangeArrowheads="1"/>
              </p:cNvSpPr>
              <p:nvPr/>
            </p:nvSpPr>
            <p:spPr bwMode="auto">
              <a:xfrm>
                <a:off x="2068" y="2296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90" name="Line 26"/>
              <p:cNvSpPr>
                <a:spLocks noChangeShapeType="1"/>
              </p:cNvSpPr>
              <p:nvPr/>
            </p:nvSpPr>
            <p:spPr bwMode="auto">
              <a:xfrm>
                <a:off x="2259" y="196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91" name="Line 27"/>
              <p:cNvSpPr>
                <a:spLocks noChangeShapeType="1"/>
              </p:cNvSpPr>
              <p:nvPr/>
            </p:nvSpPr>
            <p:spPr bwMode="auto">
              <a:xfrm>
                <a:off x="2493" y="196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692" name="Rectangle 28"/>
            <p:cNvSpPr>
              <a:spLocks noChangeArrowheads="1"/>
            </p:cNvSpPr>
            <p:nvPr/>
          </p:nvSpPr>
          <p:spPr bwMode="auto">
            <a:xfrm>
              <a:off x="3460" y="724"/>
              <a:ext cx="616" cy="42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3" name="Rectangle 29"/>
            <p:cNvSpPr>
              <a:spLocks noChangeArrowheads="1"/>
            </p:cNvSpPr>
            <p:nvPr/>
          </p:nvSpPr>
          <p:spPr bwMode="auto">
            <a:xfrm>
              <a:off x="3460" y="1300"/>
              <a:ext cx="616" cy="42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4" name="Rectangle 30"/>
            <p:cNvSpPr>
              <a:spLocks noChangeArrowheads="1"/>
            </p:cNvSpPr>
            <p:nvPr/>
          </p:nvSpPr>
          <p:spPr bwMode="auto">
            <a:xfrm>
              <a:off x="3460" y="2164"/>
              <a:ext cx="616" cy="42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5" name="Rectangle 31"/>
            <p:cNvSpPr>
              <a:spLocks noChangeArrowheads="1"/>
            </p:cNvSpPr>
            <p:nvPr/>
          </p:nvSpPr>
          <p:spPr bwMode="auto">
            <a:xfrm>
              <a:off x="3493" y="753"/>
              <a:ext cx="5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Data</a:t>
              </a:r>
            </a:p>
            <a:p>
              <a:r>
                <a:rPr lang="en-US" sz="1800">
                  <a:solidFill>
                    <a:schemeClr val="tx2"/>
                  </a:solidFill>
                </a:rPr>
                <a:t>Page 1</a:t>
              </a:r>
            </a:p>
          </p:txBody>
        </p:sp>
        <p:sp>
          <p:nvSpPr>
            <p:cNvPr id="113696" name="Rectangle 32"/>
            <p:cNvSpPr>
              <a:spLocks noChangeArrowheads="1"/>
            </p:cNvSpPr>
            <p:nvPr/>
          </p:nvSpPr>
          <p:spPr bwMode="auto">
            <a:xfrm>
              <a:off x="3493" y="1329"/>
              <a:ext cx="5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Data</a:t>
              </a:r>
            </a:p>
            <a:p>
              <a:r>
                <a:rPr lang="en-US" sz="1800">
                  <a:solidFill>
                    <a:schemeClr val="tx2"/>
                  </a:solidFill>
                </a:rPr>
                <a:t>Page 2</a:t>
              </a:r>
            </a:p>
          </p:txBody>
        </p:sp>
        <p:sp>
          <p:nvSpPr>
            <p:cNvPr id="113697" name="Rectangle 33"/>
            <p:cNvSpPr>
              <a:spLocks noChangeArrowheads="1"/>
            </p:cNvSpPr>
            <p:nvPr/>
          </p:nvSpPr>
          <p:spPr bwMode="auto">
            <a:xfrm>
              <a:off x="3494" y="2193"/>
              <a:ext cx="5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Data</a:t>
              </a:r>
            </a:p>
            <a:p>
              <a:r>
                <a:rPr lang="en-US" sz="1800">
                  <a:solidFill>
                    <a:schemeClr val="tx2"/>
                  </a:solidFill>
                </a:rPr>
                <a:t>Page N</a:t>
              </a:r>
            </a:p>
          </p:txBody>
        </p:sp>
        <p:sp>
          <p:nvSpPr>
            <p:cNvPr id="113698" name="Rectangle 34"/>
            <p:cNvSpPr>
              <a:spLocks noChangeArrowheads="1"/>
            </p:cNvSpPr>
            <p:nvPr/>
          </p:nvSpPr>
          <p:spPr bwMode="auto">
            <a:xfrm>
              <a:off x="1429" y="946"/>
              <a:ext cx="59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folHlink"/>
                  </a:solidFill>
                </a:rPr>
                <a:t>Header</a:t>
              </a:r>
            </a:p>
            <a:p>
              <a:r>
                <a:rPr lang="en-US" sz="1800" b="1">
                  <a:solidFill>
                    <a:schemeClr val="folHlink"/>
                  </a:solidFill>
                </a:rPr>
                <a:t>Page</a:t>
              </a:r>
            </a:p>
          </p:txBody>
        </p:sp>
        <p:sp>
          <p:nvSpPr>
            <p:cNvPr id="113699" name="Rectangle 35"/>
            <p:cNvSpPr>
              <a:spLocks noChangeArrowheads="1"/>
            </p:cNvSpPr>
            <p:nvPr/>
          </p:nvSpPr>
          <p:spPr bwMode="auto">
            <a:xfrm>
              <a:off x="2005" y="2434"/>
              <a:ext cx="8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solidFill>
                    <a:schemeClr val="folHlink"/>
                  </a:solidFill>
                </a:rPr>
                <a:t>DIRECTORY</a:t>
              </a:r>
            </a:p>
          </p:txBody>
        </p:sp>
        <p:grpSp>
          <p:nvGrpSpPr>
            <p:cNvPr id="113700" name="Group 36"/>
            <p:cNvGrpSpPr>
              <a:grpSpLocks/>
            </p:cNvGrpSpPr>
            <p:nvPr/>
          </p:nvGrpSpPr>
          <p:grpSpPr bwMode="auto">
            <a:xfrm>
              <a:off x="1825" y="1297"/>
              <a:ext cx="240" cy="191"/>
              <a:chOff x="1825" y="1297"/>
              <a:chExt cx="240" cy="191"/>
            </a:xfrm>
          </p:grpSpPr>
          <p:sp>
            <p:nvSpPr>
              <p:cNvPr id="113701" name="Arc 37"/>
              <p:cNvSpPr>
                <a:spLocks/>
              </p:cNvSpPr>
              <p:nvPr/>
            </p:nvSpPr>
            <p:spPr bwMode="auto">
              <a:xfrm>
                <a:off x="1825" y="1297"/>
                <a:ext cx="240" cy="9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1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5"/>
                      <a:pt x="9615" y="49"/>
                      <a:pt x="21510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5"/>
                      <a:pt x="9615" y="49"/>
                      <a:pt x="2151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02" name="Arc 38"/>
              <p:cNvSpPr>
                <a:spLocks/>
              </p:cNvSpPr>
              <p:nvPr/>
            </p:nvSpPr>
            <p:spPr bwMode="auto">
              <a:xfrm>
                <a:off x="1825" y="1392"/>
                <a:ext cx="240" cy="96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stealth" w="med" len="lg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703" name="Group 39"/>
            <p:cNvGrpSpPr>
              <a:grpSpLocks/>
            </p:cNvGrpSpPr>
            <p:nvPr/>
          </p:nvGrpSpPr>
          <p:grpSpPr bwMode="auto">
            <a:xfrm>
              <a:off x="1825" y="1825"/>
              <a:ext cx="240" cy="191"/>
              <a:chOff x="1825" y="1825"/>
              <a:chExt cx="240" cy="191"/>
            </a:xfrm>
          </p:grpSpPr>
          <p:sp>
            <p:nvSpPr>
              <p:cNvPr id="113704" name="Arc 40"/>
              <p:cNvSpPr>
                <a:spLocks/>
              </p:cNvSpPr>
              <p:nvPr/>
            </p:nvSpPr>
            <p:spPr bwMode="auto">
              <a:xfrm>
                <a:off x="1825" y="1825"/>
                <a:ext cx="240" cy="9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1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5"/>
                      <a:pt x="9615" y="49"/>
                      <a:pt x="21510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5"/>
                      <a:pt x="9615" y="49"/>
                      <a:pt x="2151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05" name="Arc 41"/>
              <p:cNvSpPr>
                <a:spLocks/>
              </p:cNvSpPr>
              <p:nvPr/>
            </p:nvSpPr>
            <p:spPr bwMode="auto">
              <a:xfrm>
                <a:off x="1825" y="1920"/>
                <a:ext cx="240" cy="96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stealth" w="med" len="lg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706" name="Arc 42"/>
            <p:cNvSpPr>
              <a:spLocks/>
            </p:cNvSpPr>
            <p:nvPr/>
          </p:nvSpPr>
          <p:spPr bwMode="auto">
            <a:xfrm>
              <a:off x="2161" y="769"/>
              <a:ext cx="1296" cy="19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83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77"/>
                    <a:pt x="9660" y="9"/>
                    <a:pt x="21583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7"/>
                    <a:pt x="9660" y="9"/>
                    <a:pt x="21583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7" name="Arc 43"/>
            <p:cNvSpPr>
              <a:spLocks/>
            </p:cNvSpPr>
            <p:nvPr/>
          </p:nvSpPr>
          <p:spPr bwMode="auto">
            <a:xfrm>
              <a:off x="2353" y="960"/>
              <a:ext cx="1104" cy="38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8" name="Arc 44"/>
            <p:cNvSpPr>
              <a:spLocks/>
            </p:cNvSpPr>
            <p:nvPr/>
          </p:nvSpPr>
          <p:spPr bwMode="auto">
            <a:xfrm>
              <a:off x="2593" y="960"/>
              <a:ext cx="432" cy="72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9" name="Arc 45"/>
            <p:cNvSpPr>
              <a:spLocks/>
            </p:cNvSpPr>
            <p:nvPr/>
          </p:nvSpPr>
          <p:spPr bwMode="auto">
            <a:xfrm>
              <a:off x="2592" y="2017"/>
              <a:ext cx="86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Indexes (a sneak preview)</a:t>
            </a:r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019300"/>
            <a:ext cx="8077200" cy="40767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/>
              <a:t>A Heap file allows us to retrieve records: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by specifying the </a:t>
            </a:r>
            <a:r>
              <a:rPr lang="en-US" sz="2400" i="1">
                <a:solidFill>
                  <a:schemeClr val="accent2"/>
                </a:solidFill>
              </a:rPr>
              <a:t>rid</a:t>
            </a:r>
            <a:r>
              <a:rPr lang="en-US" sz="2400" i="1"/>
              <a:t>, </a:t>
            </a:r>
            <a:r>
              <a:rPr lang="en-US" sz="2400"/>
              <a:t>or</a:t>
            </a:r>
            <a:endParaRPr lang="en-US" sz="2400" i="1"/>
          </a:p>
          <a:p>
            <a:pPr lvl="1">
              <a:lnSpc>
                <a:spcPct val="90000"/>
              </a:lnSpc>
            </a:pPr>
            <a:r>
              <a:rPr lang="en-US" sz="2400"/>
              <a:t>by scanning all records sequentially</a:t>
            </a:r>
          </a:p>
          <a:p>
            <a:pPr>
              <a:lnSpc>
                <a:spcPct val="90000"/>
              </a:lnSpc>
            </a:pPr>
            <a:r>
              <a:rPr lang="en-US" sz="2800"/>
              <a:t>Sometimes, we want to retrieve records by specifying the </a:t>
            </a:r>
            <a:r>
              <a:rPr lang="en-US" sz="2800" i="1"/>
              <a:t>values in one or more fields</a:t>
            </a:r>
            <a:r>
              <a:rPr lang="en-US" sz="2800"/>
              <a:t>, e.g.,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Find all students in the “CS” department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Find all students with a gpa &gt; 3</a:t>
            </a:r>
          </a:p>
          <a:p>
            <a:pPr>
              <a:lnSpc>
                <a:spcPct val="90000"/>
              </a:lnSpc>
            </a:pPr>
            <a:r>
              <a:rPr lang="en-US" sz="2800" u="sng">
                <a:solidFill>
                  <a:schemeClr val="accent2"/>
                </a:solidFill>
              </a:rPr>
              <a:t>Indexes</a:t>
            </a:r>
            <a:r>
              <a:rPr lang="en-US" sz="2800"/>
              <a:t> are file structures that enable us to answer such </a:t>
            </a:r>
            <a:r>
              <a:rPr lang="en-US" sz="2800">
                <a:solidFill>
                  <a:schemeClr val="accent2"/>
                </a:solidFill>
              </a:rPr>
              <a:t>value-based queries </a:t>
            </a:r>
            <a:r>
              <a:rPr lang="en-US" sz="2800"/>
              <a:t>efficiently.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Record Formats:  Fixed Length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4724400"/>
            <a:ext cx="7315200" cy="1828800"/>
          </a:xfrm>
          <a:noFill/>
          <a:ln/>
        </p:spPr>
        <p:txBody>
          <a:bodyPr lIns="92075" tIns="46038" rIns="92075" bIns="46038"/>
          <a:lstStyle/>
          <a:p>
            <a:r>
              <a:rPr lang="en-US" sz="2800"/>
              <a:t>Information about field types same for all records in a file; stored in </a:t>
            </a:r>
            <a:r>
              <a:rPr lang="en-US" sz="2800" i="1">
                <a:solidFill>
                  <a:schemeClr val="accent2"/>
                </a:solidFill>
              </a:rPr>
              <a:t>system</a:t>
            </a:r>
            <a:r>
              <a:rPr lang="en-US" sz="2800">
                <a:solidFill>
                  <a:schemeClr val="accent2"/>
                </a:solidFill>
              </a:rPr>
              <a:t> </a:t>
            </a:r>
            <a:r>
              <a:rPr lang="en-US" sz="2800" i="1">
                <a:solidFill>
                  <a:schemeClr val="accent2"/>
                </a:solidFill>
              </a:rPr>
              <a:t>catalogs.</a:t>
            </a:r>
          </a:p>
          <a:p>
            <a:r>
              <a:rPr lang="en-US" sz="2800"/>
              <a:t>Finding </a:t>
            </a:r>
            <a:r>
              <a:rPr lang="en-US" sz="2800" i="1"/>
              <a:t>i’th </a:t>
            </a:r>
            <a:r>
              <a:rPr lang="en-US" sz="2800"/>
              <a:t>field done via arithmetic.</a:t>
            </a:r>
          </a:p>
        </p:txBody>
      </p:sp>
      <p:grpSp>
        <p:nvGrpSpPr>
          <p:cNvPr id="30730" name="Group 10"/>
          <p:cNvGrpSpPr>
            <a:grpSpLocks/>
          </p:cNvGrpSpPr>
          <p:nvPr/>
        </p:nvGrpSpPr>
        <p:grpSpPr bwMode="auto">
          <a:xfrm>
            <a:off x="1835150" y="2520950"/>
            <a:ext cx="5245100" cy="749300"/>
            <a:chOff x="1156" y="1588"/>
            <a:chExt cx="3304" cy="472"/>
          </a:xfrm>
        </p:grpSpPr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1156" y="1588"/>
              <a:ext cx="85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2020" y="1588"/>
              <a:ext cx="85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2884" y="1588"/>
              <a:ext cx="109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3988" y="1588"/>
              <a:ext cx="472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31" name="Line 11"/>
          <p:cNvSpPr>
            <a:spLocks noChangeShapeType="1"/>
          </p:cNvSpPr>
          <p:nvPr/>
        </p:nvSpPr>
        <p:spPr bwMode="auto">
          <a:xfrm flipH="1" flipV="1">
            <a:off x="1828800" y="3276600"/>
            <a:ext cx="1524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430338" y="3863975"/>
            <a:ext cx="1838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Base address (B)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266950" y="2652713"/>
            <a:ext cx="54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urier New" pitchFamily="80" charset="0"/>
              </a:rPr>
              <a:t>L1</a:t>
            </a: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>
            <a:off x="1828800" y="28956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2743200" y="28956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3562350" y="2652713"/>
            <a:ext cx="54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urier New" pitchFamily="80" charset="0"/>
              </a:rPr>
              <a:t>L2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5086350" y="2651125"/>
            <a:ext cx="54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urier New" pitchFamily="80" charset="0"/>
              </a:rPr>
              <a:t>L3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6381750" y="2651125"/>
            <a:ext cx="54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urier New" pitchFamily="80" charset="0"/>
              </a:rPr>
              <a:t>L4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343150" y="2043113"/>
            <a:ext cx="54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urier New" pitchFamily="80" charset="0"/>
              </a:rPr>
              <a:t>F1</a:t>
            </a: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3562350" y="2043113"/>
            <a:ext cx="54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urier New" pitchFamily="80" charset="0"/>
              </a:rPr>
              <a:t>F2</a:t>
            </a: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5086350" y="2041525"/>
            <a:ext cx="54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urier New" pitchFamily="80" charset="0"/>
              </a:rPr>
              <a:t>F3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6381750" y="2041525"/>
            <a:ext cx="54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urier New" pitchFamily="80" charset="0"/>
              </a:rPr>
              <a:t>F4</a:t>
            </a:r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 flipH="1" flipV="1">
            <a:off x="4572000" y="3276600"/>
            <a:ext cx="1524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4021138" y="3862388"/>
            <a:ext cx="2212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Address = B+L1+L2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Record Formats: Variable Length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543800" cy="685800"/>
          </a:xfrm>
          <a:noFill/>
          <a:ln/>
        </p:spPr>
        <p:txBody>
          <a:bodyPr lIns="92075" tIns="46038" rIns="92075" bIns="46038"/>
          <a:lstStyle/>
          <a:p>
            <a:r>
              <a:rPr lang="en-US" sz="2800"/>
              <a:t>Two alternative formats (# fields is fixed):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517525" y="5622925"/>
            <a:ext cx="8318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pitchFamily="80" charset="2"/>
              <a:buChar char="*"/>
            </a:pPr>
            <a:r>
              <a:rPr lang="en-US" sz="2400">
                <a:solidFill>
                  <a:schemeClr val="tx1"/>
                </a:solidFill>
              </a:rPr>
              <a:t> Second offers direct access to i’th field, efficient storage </a:t>
            </a:r>
          </a:p>
          <a:p>
            <a:r>
              <a:rPr lang="en-US" sz="2400">
                <a:solidFill>
                  <a:schemeClr val="tx1"/>
                </a:solidFill>
              </a:rPr>
              <a:t>of </a:t>
            </a:r>
            <a:r>
              <a:rPr lang="en-US" sz="2400" i="1" u="sng">
                <a:solidFill>
                  <a:schemeClr val="accent2"/>
                </a:solidFill>
              </a:rPr>
              <a:t>nulls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(special </a:t>
            </a:r>
            <a:r>
              <a:rPr lang="en-US" sz="2400" i="1">
                <a:solidFill>
                  <a:schemeClr val="tx1"/>
                </a:solidFill>
              </a:rPr>
              <a:t>don’t know </a:t>
            </a:r>
            <a:r>
              <a:rPr lang="en-US" sz="2400">
                <a:solidFill>
                  <a:schemeClr val="tx1"/>
                </a:solidFill>
              </a:rPr>
              <a:t>value); small directory overhead. 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600200" y="2374900"/>
            <a:ext cx="9906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2597150" y="2368550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2978150" y="2368550"/>
            <a:ext cx="9779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82" name="Group 14"/>
          <p:cNvGrpSpPr>
            <a:grpSpLocks/>
          </p:cNvGrpSpPr>
          <p:nvPr/>
        </p:nvGrpSpPr>
        <p:grpSpPr bwMode="auto">
          <a:xfrm>
            <a:off x="3968750" y="2368550"/>
            <a:ext cx="1358900" cy="596900"/>
            <a:chOff x="2500" y="1492"/>
            <a:chExt cx="856" cy="376"/>
          </a:xfrm>
        </p:grpSpPr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2500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2740" y="1492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85" name="Group 17"/>
          <p:cNvGrpSpPr>
            <a:grpSpLocks/>
          </p:cNvGrpSpPr>
          <p:nvPr/>
        </p:nvGrpSpPr>
        <p:grpSpPr bwMode="auto">
          <a:xfrm>
            <a:off x="5340350" y="2368550"/>
            <a:ext cx="1358900" cy="596900"/>
            <a:chOff x="3364" y="1492"/>
            <a:chExt cx="856" cy="376"/>
          </a:xfrm>
        </p:grpSpPr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3364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3604" y="1492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2647950" y="2471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4019550" y="2471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5391150" y="2470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6711950" y="2368550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6762750" y="2470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2114550" y="2955925"/>
            <a:ext cx="508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Fields Delimited by Special Symbols</a:t>
            </a: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1828800" y="2057400"/>
            <a:ext cx="452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F1                    F2                   F3                    F4</a:t>
            </a: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3411538" y="3635375"/>
            <a:ext cx="337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F1             F2             F3             F4</a:t>
            </a:r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1606550" y="3968750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1987550" y="3968750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2368550" y="3968750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2749550" y="3968750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3130550" y="3968750"/>
            <a:ext cx="9779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4121150" y="3968750"/>
            <a:ext cx="9779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5111750" y="3968750"/>
            <a:ext cx="9779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6102350" y="3968750"/>
            <a:ext cx="9779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4" name="Rectangle 46"/>
          <p:cNvSpPr>
            <a:spLocks noChangeArrowheads="1"/>
          </p:cNvSpPr>
          <p:nvPr/>
        </p:nvSpPr>
        <p:spPr bwMode="auto">
          <a:xfrm>
            <a:off x="2573338" y="5168900"/>
            <a:ext cx="310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Array of Field Offsets</a:t>
            </a:r>
          </a:p>
        </p:txBody>
      </p:sp>
      <p:cxnSp>
        <p:nvCxnSpPr>
          <p:cNvPr id="32817" name="AutoShape 49"/>
          <p:cNvCxnSpPr>
            <a:cxnSpLocks noChangeShapeType="1"/>
          </p:cNvCxnSpPr>
          <p:nvPr/>
        </p:nvCxnSpPr>
        <p:spPr bwMode="auto">
          <a:xfrm rot="5400000" flipH="1" flipV="1">
            <a:off x="2422525" y="3635375"/>
            <a:ext cx="76200" cy="1339850"/>
          </a:xfrm>
          <a:prstGeom prst="curvedConnector4">
            <a:avLst>
              <a:gd name="adj1" fmla="val 699995"/>
              <a:gd name="adj2" fmla="val 51421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32819" name="AutoShape 51"/>
          <p:cNvCxnSpPr>
            <a:cxnSpLocks noChangeShapeType="1"/>
          </p:cNvCxnSpPr>
          <p:nvPr/>
        </p:nvCxnSpPr>
        <p:spPr bwMode="auto">
          <a:xfrm rot="5400000" flipH="1" flipV="1">
            <a:off x="3070225" y="3292475"/>
            <a:ext cx="76200" cy="2025650"/>
          </a:xfrm>
          <a:prstGeom prst="curvedConnector4">
            <a:avLst>
              <a:gd name="adj1" fmla="val -300000"/>
              <a:gd name="adj2" fmla="val 5094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32821" name="AutoShape 53"/>
          <p:cNvCxnSpPr>
            <a:cxnSpLocks noChangeShapeType="1"/>
          </p:cNvCxnSpPr>
          <p:nvPr/>
        </p:nvCxnSpPr>
        <p:spPr bwMode="auto">
          <a:xfrm rot="5400000" flipH="1" flipV="1">
            <a:off x="3786188" y="3006725"/>
            <a:ext cx="65088" cy="2586037"/>
          </a:xfrm>
          <a:prstGeom prst="curvedConnector4">
            <a:avLst>
              <a:gd name="adj1" fmla="val -368292"/>
              <a:gd name="adj2" fmla="val 5125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32823" name="AutoShape 55"/>
          <p:cNvCxnSpPr>
            <a:cxnSpLocks noChangeShapeType="1"/>
          </p:cNvCxnSpPr>
          <p:nvPr/>
        </p:nvCxnSpPr>
        <p:spPr bwMode="auto">
          <a:xfrm rot="5400000" flipH="1" flipV="1">
            <a:off x="4473575" y="2727325"/>
            <a:ext cx="76200" cy="3155950"/>
          </a:xfrm>
          <a:prstGeom prst="curvedConnector4">
            <a:avLst>
              <a:gd name="adj1" fmla="val -591667"/>
              <a:gd name="adj2" fmla="val 7706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sp>
        <p:nvSpPr>
          <p:cNvPr id="32824" name="Oval 56"/>
          <p:cNvSpPr>
            <a:spLocks noChangeArrowheads="1"/>
          </p:cNvSpPr>
          <p:nvPr/>
        </p:nvSpPr>
        <p:spPr bwMode="auto">
          <a:xfrm>
            <a:off x="1752600" y="4267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5" name="Oval 57"/>
          <p:cNvSpPr>
            <a:spLocks noChangeArrowheads="1"/>
          </p:cNvSpPr>
          <p:nvPr/>
        </p:nvSpPr>
        <p:spPr bwMode="auto">
          <a:xfrm>
            <a:off x="2057400" y="4267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6" name="Oval 58"/>
          <p:cNvSpPr>
            <a:spLocks noChangeArrowheads="1"/>
          </p:cNvSpPr>
          <p:nvPr/>
        </p:nvSpPr>
        <p:spPr bwMode="auto">
          <a:xfrm>
            <a:off x="2514600" y="4267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7" name="Oval 59"/>
          <p:cNvSpPr>
            <a:spLocks noChangeArrowheads="1"/>
          </p:cNvSpPr>
          <p:nvPr/>
        </p:nvSpPr>
        <p:spPr bwMode="auto">
          <a:xfrm>
            <a:off x="2895600" y="4267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3200"/>
              <a:t>Page Formats: Fixed Length Records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5105400"/>
            <a:ext cx="8534400" cy="1447800"/>
          </a:xfrm>
          <a:noFill/>
          <a:ln/>
        </p:spPr>
        <p:txBody>
          <a:bodyPr lIns="92075" tIns="46038" rIns="92075" bIns="46038"/>
          <a:lstStyle/>
          <a:p>
            <a:pPr>
              <a:buFont typeface="Monotype Sorts" pitchFamily="80" charset="2"/>
              <a:buChar char="*"/>
            </a:pPr>
            <a:r>
              <a:rPr lang="en-US" sz="2800" i="1" u="sng">
                <a:solidFill>
                  <a:schemeClr val="accent2"/>
                </a:solidFill>
              </a:rPr>
              <a:t>Record id </a:t>
            </a:r>
            <a:r>
              <a:rPr lang="en-US" sz="2800" i="1">
                <a:solidFill>
                  <a:schemeClr val="accent2"/>
                </a:solidFill>
              </a:rPr>
              <a:t>= &lt;page id, slot #&gt;</a:t>
            </a:r>
            <a:r>
              <a:rPr lang="en-US" sz="2800" i="1"/>
              <a:t>.  In first alternative, moving records for free space management changes rid; may not be acceptable.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377950" y="17589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377950" y="19875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1377950" y="2216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1377950" y="24447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1377950" y="2978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1377950" y="3206750"/>
            <a:ext cx="1739900" cy="520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1377950" y="37401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25908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5035550" y="17589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5035550" y="19875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5035550" y="2216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035550" y="24447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5035550" y="2978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5035550" y="3206750"/>
            <a:ext cx="17399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5035550" y="37401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63246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65532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60960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58674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54102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51816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285750" y="1730375"/>
            <a:ext cx="74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Slot 1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285750" y="1958975"/>
            <a:ext cx="74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Slot 2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285750" y="2949575"/>
            <a:ext cx="817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Slot N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1962150" y="2378075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 b="1">
                <a:solidFill>
                  <a:schemeClr val="tx2"/>
                </a:solidFill>
              </a:rPr>
              <a:t>. . .</a:t>
            </a:r>
          </a:p>
        </p:txBody>
      </p:sp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5543550" y="2376488"/>
            <a:ext cx="628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 b="1">
                <a:solidFill>
                  <a:schemeClr val="tx2"/>
                </a:solidFill>
              </a:rPr>
              <a:t>. . .</a:t>
            </a:r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2649538" y="386397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6459538" y="3863975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307138" y="38639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5849938" y="38655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5392738" y="3862388"/>
            <a:ext cx="46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. . .</a:t>
            </a:r>
          </a:p>
        </p:txBody>
      </p:sp>
      <p:sp>
        <p:nvSpPr>
          <p:cNvPr id="34853" name="Rectangle 37"/>
          <p:cNvSpPr>
            <a:spLocks noChangeArrowheads="1"/>
          </p:cNvSpPr>
          <p:nvPr/>
        </p:nvSpPr>
        <p:spPr bwMode="auto">
          <a:xfrm>
            <a:off x="5087938" y="4244975"/>
            <a:ext cx="148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  ...    3  2  1</a:t>
            </a:r>
          </a:p>
        </p:txBody>
      </p:sp>
      <p:sp>
        <p:nvSpPr>
          <p:cNvPr id="34854" name="Rectangle 38"/>
          <p:cNvSpPr>
            <a:spLocks noChangeArrowheads="1"/>
          </p:cNvSpPr>
          <p:nvPr/>
        </p:nvSpPr>
        <p:spPr bwMode="auto">
          <a:xfrm>
            <a:off x="1582738" y="4549775"/>
            <a:ext cx="1144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PACKED</a:t>
            </a:r>
          </a:p>
        </p:txBody>
      </p:sp>
      <p:sp>
        <p:nvSpPr>
          <p:cNvPr id="34855" name="Rectangle 39"/>
          <p:cNvSpPr>
            <a:spLocks noChangeArrowheads="1"/>
          </p:cNvSpPr>
          <p:nvPr/>
        </p:nvSpPr>
        <p:spPr bwMode="auto">
          <a:xfrm>
            <a:off x="4706938" y="4624388"/>
            <a:ext cx="2516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UNPACKED, BITMAP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4171950" y="1730375"/>
            <a:ext cx="74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Slot 1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4171950" y="1958975"/>
            <a:ext cx="74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Slot 2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171950" y="2947988"/>
            <a:ext cx="817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Slot N</a:t>
            </a:r>
          </a:p>
        </p:txBody>
      </p:sp>
      <p:sp>
        <p:nvSpPr>
          <p:cNvPr id="34859" name="Rectangle 43"/>
          <p:cNvSpPr>
            <a:spLocks noChangeArrowheads="1"/>
          </p:cNvSpPr>
          <p:nvPr/>
        </p:nvSpPr>
        <p:spPr bwMode="auto">
          <a:xfrm>
            <a:off x="5035550" y="2216150"/>
            <a:ext cx="1739900" cy="215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Rectangle 44"/>
          <p:cNvSpPr>
            <a:spLocks noChangeArrowheads="1"/>
          </p:cNvSpPr>
          <p:nvPr/>
        </p:nvSpPr>
        <p:spPr bwMode="auto">
          <a:xfrm>
            <a:off x="3335338" y="2339975"/>
            <a:ext cx="7667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Free</a:t>
            </a:r>
          </a:p>
          <a:p>
            <a:r>
              <a:rPr lang="en-US" sz="1800">
                <a:solidFill>
                  <a:schemeClr val="tx1"/>
                </a:solidFill>
              </a:rPr>
              <a:t>Space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5035550" y="35115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65" name="Rectangle 49"/>
          <p:cNvSpPr>
            <a:spLocks noChangeArrowheads="1"/>
          </p:cNvSpPr>
          <p:nvPr/>
        </p:nvSpPr>
        <p:spPr bwMode="auto">
          <a:xfrm>
            <a:off x="4173538" y="3481388"/>
            <a:ext cx="842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Slot M</a:t>
            </a:r>
          </a:p>
        </p:txBody>
      </p:sp>
      <p:sp>
        <p:nvSpPr>
          <p:cNvPr id="34866" name="Rectangle 50"/>
          <p:cNvSpPr>
            <a:spLocks noChangeArrowheads="1"/>
          </p:cNvSpPr>
          <p:nvPr/>
        </p:nvSpPr>
        <p:spPr bwMode="auto">
          <a:xfrm>
            <a:off x="6078538" y="38639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4867" name="Rectangle 51"/>
          <p:cNvSpPr>
            <a:spLocks noChangeArrowheads="1"/>
          </p:cNvSpPr>
          <p:nvPr/>
        </p:nvSpPr>
        <p:spPr bwMode="auto">
          <a:xfrm>
            <a:off x="5164138" y="38639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3032125" y="4321175"/>
            <a:ext cx="1195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rgbClr val="0000FF"/>
                </a:solidFill>
              </a:rPr>
              <a:t>number </a:t>
            </a:r>
          </a:p>
          <a:p>
            <a:r>
              <a:rPr lang="en-US" sz="1800">
                <a:solidFill>
                  <a:srgbClr val="0000FF"/>
                </a:solidFill>
              </a:rPr>
              <a:t>of records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7375525" y="4319588"/>
            <a:ext cx="982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rgbClr val="0000FF"/>
                </a:solidFill>
              </a:rPr>
              <a:t>number</a:t>
            </a:r>
          </a:p>
          <a:p>
            <a:r>
              <a:rPr lang="en-US" sz="1800">
                <a:solidFill>
                  <a:srgbClr val="0000FF"/>
                </a:solidFill>
              </a:rPr>
              <a:t>of slots</a:t>
            </a:r>
          </a:p>
        </p:txBody>
      </p:sp>
      <p:cxnSp>
        <p:nvCxnSpPr>
          <p:cNvPr id="34872" name="AutoShape 56"/>
          <p:cNvCxnSpPr>
            <a:cxnSpLocks noChangeShapeType="1"/>
            <a:stCxn id="34860" idx="2"/>
            <a:endCxn id="34827" idx="3"/>
          </p:cNvCxnSpPr>
          <p:nvPr/>
        </p:nvCxnSpPr>
        <p:spPr bwMode="auto">
          <a:xfrm rot="5400000">
            <a:off x="3175794" y="2923381"/>
            <a:ext cx="485775" cy="601663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</p:cxnSp>
      <p:cxnSp>
        <p:nvCxnSpPr>
          <p:cNvPr id="34873" name="AutoShape 57"/>
          <p:cNvCxnSpPr>
            <a:cxnSpLocks noChangeShapeType="1"/>
            <a:stCxn id="34860" idx="3"/>
            <a:endCxn id="34859" idx="1"/>
          </p:cNvCxnSpPr>
          <p:nvPr/>
        </p:nvCxnSpPr>
        <p:spPr bwMode="auto">
          <a:xfrm flipV="1">
            <a:off x="4102100" y="2324100"/>
            <a:ext cx="933450" cy="3365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</p:cxnSp>
      <p:cxnSp>
        <p:nvCxnSpPr>
          <p:cNvPr id="34874" name="AutoShape 58"/>
          <p:cNvCxnSpPr>
            <a:cxnSpLocks noChangeShapeType="1"/>
            <a:stCxn id="34860" idx="3"/>
            <a:endCxn id="34835" idx="1"/>
          </p:cNvCxnSpPr>
          <p:nvPr/>
        </p:nvCxnSpPr>
        <p:spPr bwMode="auto">
          <a:xfrm>
            <a:off x="4102100" y="2660650"/>
            <a:ext cx="933450" cy="6921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</p:cxnSp>
      <p:cxnSp>
        <p:nvCxnSpPr>
          <p:cNvPr id="34875" name="AutoShape 59"/>
          <p:cNvCxnSpPr>
            <a:cxnSpLocks noChangeShapeType="1"/>
            <a:stCxn id="34868" idx="0"/>
            <a:endCxn id="34848" idx="3"/>
          </p:cNvCxnSpPr>
          <p:nvPr/>
        </p:nvCxnSpPr>
        <p:spPr bwMode="auto">
          <a:xfrm rot="5400000" flipH="1">
            <a:off x="3190876" y="3881437"/>
            <a:ext cx="273050" cy="606425"/>
          </a:xfrm>
          <a:prstGeom prst="curvedConnector2">
            <a:avLst/>
          </a:prstGeom>
          <a:noFill/>
          <a:ln w="12700">
            <a:solidFill>
              <a:srgbClr val="063DE8"/>
            </a:solidFill>
            <a:round/>
            <a:headEnd type="none" w="sm" len="sm"/>
            <a:tailEnd type="triangle" w="lg" len="med"/>
          </a:ln>
          <a:effectLst/>
        </p:spPr>
      </p:cxnSp>
      <p:cxnSp>
        <p:nvCxnSpPr>
          <p:cNvPr id="34876" name="AutoShape 60"/>
          <p:cNvCxnSpPr>
            <a:cxnSpLocks noChangeShapeType="1"/>
            <a:stCxn id="34870" idx="0"/>
            <a:endCxn id="34849" idx="3"/>
          </p:cNvCxnSpPr>
          <p:nvPr/>
        </p:nvCxnSpPr>
        <p:spPr bwMode="auto">
          <a:xfrm rot="5400000" flipH="1">
            <a:off x="7227887" y="3679826"/>
            <a:ext cx="271463" cy="1008062"/>
          </a:xfrm>
          <a:prstGeom prst="curvedConnector2">
            <a:avLst/>
          </a:prstGeom>
          <a:noFill/>
          <a:ln w="12700">
            <a:solidFill>
              <a:srgbClr val="063DE8"/>
            </a:solidFill>
            <a:round/>
            <a:headEnd type="none" w="sm" len="sm"/>
            <a:tailEnd type="triangle" w="lg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Disks, Memory, and Files</a:t>
            </a:r>
          </a:p>
        </p:txBody>
      </p:sp>
      <p:grpSp>
        <p:nvGrpSpPr>
          <p:cNvPr id="106500" name="Group 4"/>
          <p:cNvGrpSpPr>
            <a:grpSpLocks/>
          </p:cNvGrpSpPr>
          <p:nvPr/>
        </p:nvGrpSpPr>
        <p:grpSpPr bwMode="auto">
          <a:xfrm>
            <a:off x="3200400" y="2133600"/>
            <a:ext cx="3276600" cy="4017963"/>
            <a:chOff x="2880" y="1339"/>
            <a:chExt cx="2064" cy="2531"/>
          </a:xfrm>
        </p:grpSpPr>
        <p:sp>
          <p:nvSpPr>
            <p:cNvPr id="106501" name="Rectangle 5"/>
            <p:cNvSpPr>
              <a:spLocks noChangeArrowheads="1"/>
            </p:cNvSpPr>
            <p:nvPr/>
          </p:nvSpPr>
          <p:spPr bwMode="auto">
            <a:xfrm>
              <a:off x="3169" y="1339"/>
              <a:ext cx="148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Arial" charset="0"/>
                </a:rPr>
                <a:t>Query Optimization</a:t>
              </a:r>
            </a:p>
            <a:p>
              <a:pPr algn="ctr"/>
              <a:r>
                <a:rPr lang="en-US" sz="2000">
                  <a:solidFill>
                    <a:schemeClr val="tx2"/>
                  </a:solidFill>
                  <a:latin typeface="Arial" charset="0"/>
                </a:rPr>
                <a:t>and Execution</a:t>
              </a:r>
            </a:p>
          </p:txBody>
        </p:sp>
        <p:sp>
          <p:nvSpPr>
            <p:cNvPr id="106502" name="Rectangle 6"/>
            <p:cNvSpPr>
              <a:spLocks noChangeArrowheads="1"/>
            </p:cNvSpPr>
            <p:nvPr/>
          </p:nvSpPr>
          <p:spPr bwMode="auto">
            <a:xfrm>
              <a:off x="3120" y="1862"/>
              <a:ext cx="15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Arial" charset="0"/>
                </a:rPr>
                <a:t>Relational Operators</a:t>
              </a:r>
            </a:p>
          </p:txBody>
        </p:sp>
        <p:sp>
          <p:nvSpPr>
            <p:cNvPr id="106503" name="Rectangle 7"/>
            <p:cNvSpPr>
              <a:spLocks noChangeArrowheads="1"/>
            </p:cNvSpPr>
            <p:nvPr/>
          </p:nvSpPr>
          <p:spPr bwMode="auto">
            <a:xfrm>
              <a:off x="2922" y="2183"/>
              <a:ext cx="19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Arial" charset="0"/>
                </a:rPr>
                <a:t>Files and Access Methods</a:t>
              </a:r>
            </a:p>
          </p:txBody>
        </p:sp>
        <p:sp>
          <p:nvSpPr>
            <p:cNvPr id="106504" name="Rectangle 8"/>
            <p:cNvSpPr>
              <a:spLocks noChangeArrowheads="1"/>
            </p:cNvSpPr>
            <p:nvPr/>
          </p:nvSpPr>
          <p:spPr bwMode="auto">
            <a:xfrm>
              <a:off x="3152" y="2550"/>
              <a:ext cx="15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latin typeface="Arial" charset="0"/>
                </a:rPr>
                <a:t>Buffer Management</a:t>
              </a:r>
            </a:p>
          </p:txBody>
        </p:sp>
        <p:sp>
          <p:nvSpPr>
            <p:cNvPr id="106505" name="Rectangle 9"/>
            <p:cNvSpPr>
              <a:spLocks noChangeArrowheads="1"/>
            </p:cNvSpPr>
            <p:nvPr/>
          </p:nvSpPr>
          <p:spPr bwMode="auto">
            <a:xfrm>
              <a:off x="2960" y="2881"/>
              <a:ext cx="19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latin typeface="Arial" charset="0"/>
                </a:rPr>
                <a:t>Disk Space Management</a:t>
              </a:r>
            </a:p>
          </p:txBody>
        </p:sp>
        <p:sp>
          <p:nvSpPr>
            <p:cNvPr id="106506" name="Rectangle 10"/>
            <p:cNvSpPr>
              <a:spLocks noChangeArrowheads="1"/>
            </p:cNvSpPr>
            <p:nvPr/>
          </p:nvSpPr>
          <p:spPr bwMode="auto">
            <a:xfrm>
              <a:off x="2896" y="1343"/>
              <a:ext cx="2030" cy="1809"/>
            </a:xfrm>
            <a:prstGeom prst="rect">
              <a:avLst/>
            </a:prstGeom>
            <a:noFill/>
            <a:ln w="508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7" name="Line 11"/>
            <p:cNvSpPr>
              <a:spLocks noChangeShapeType="1"/>
            </p:cNvSpPr>
            <p:nvPr/>
          </p:nvSpPr>
          <p:spPr bwMode="auto">
            <a:xfrm>
              <a:off x="2880" y="1824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8" name="Line 12"/>
            <p:cNvSpPr>
              <a:spLocks noChangeShapeType="1"/>
            </p:cNvSpPr>
            <p:nvPr/>
          </p:nvSpPr>
          <p:spPr bwMode="auto">
            <a:xfrm>
              <a:off x="2880" y="2160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9" name="Line 13"/>
            <p:cNvSpPr>
              <a:spLocks noChangeShapeType="1"/>
            </p:cNvSpPr>
            <p:nvPr/>
          </p:nvSpPr>
          <p:spPr bwMode="auto">
            <a:xfrm>
              <a:off x="2880" y="2448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0" name="Line 14"/>
            <p:cNvSpPr>
              <a:spLocks noChangeShapeType="1"/>
            </p:cNvSpPr>
            <p:nvPr/>
          </p:nvSpPr>
          <p:spPr bwMode="auto">
            <a:xfrm>
              <a:off x="2880" y="2832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1" name="Oval 15"/>
            <p:cNvSpPr>
              <a:spLocks noChangeArrowheads="1"/>
            </p:cNvSpPr>
            <p:nvPr/>
          </p:nvSpPr>
          <p:spPr bwMode="auto">
            <a:xfrm>
              <a:off x="3560" y="3464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2" name="Line 16"/>
            <p:cNvSpPr>
              <a:spLocks noChangeShapeType="1"/>
            </p:cNvSpPr>
            <p:nvPr/>
          </p:nvSpPr>
          <p:spPr bwMode="auto">
            <a:xfrm>
              <a:off x="3550" y="3497"/>
              <a:ext cx="2" cy="36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3" name="Line 17"/>
            <p:cNvSpPr>
              <a:spLocks noChangeShapeType="1"/>
            </p:cNvSpPr>
            <p:nvPr/>
          </p:nvSpPr>
          <p:spPr bwMode="auto">
            <a:xfrm>
              <a:off x="4224" y="3514"/>
              <a:ext cx="0" cy="3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4" name="Oval 18"/>
            <p:cNvSpPr>
              <a:spLocks noChangeArrowheads="1"/>
            </p:cNvSpPr>
            <p:nvPr/>
          </p:nvSpPr>
          <p:spPr bwMode="auto">
            <a:xfrm>
              <a:off x="3560" y="3800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5" name="Rectangle 19"/>
            <p:cNvSpPr>
              <a:spLocks noChangeArrowheads="1"/>
            </p:cNvSpPr>
            <p:nvPr/>
          </p:nvSpPr>
          <p:spPr bwMode="auto">
            <a:xfrm>
              <a:off x="3733" y="3585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280049"/>
                  </a:solidFill>
                  <a:latin typeface="Arial" charset="0"/>
                </a:rPr>
                <a:t>DB</a:t>
              </a:r>
            </a:p>
          </p:txBody>
        </p:sp>
        <p:sp>
          <p:nvSpPr>
            <p:cNvPr id="106516" name="Line 20"/>
            <p:cNvSpPr>
              <a:spLocks noChangeShapeType="1"/>
            </p:cNvSpPr>
            <p:nvPr/>
          </p:nvSpPr>
          <p:spPr bwMode="auto">
            <a:xfrm>
              <a:off x="3840" y="3168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517" name="Rectangle 21"/>
          <p:cNvSpPr>
            <a:spLocks noChangeArrowheads="1"/>
          </p:cNvSpPr>
          <p:nvPr/>
        </p:nvSpPr>
        <p:spPr bwMode="auto">
          <a:xfrm>
            <a:off x="2971800" y="3810000"/>
            <a:ext cx="3733800" cy="1371600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304800" y="1676400"/>
            <a:ext cx="2643188" cy="4699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 BIG picture…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3200"/>
              <a:t>Page Formats: Variable Length Records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410200"/>
            <a:ext cx="7696200" cy="1066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 typeface="Monotype Sorts" pitchFamily="80" charset="2"/>
              <a:buChar char="*"/>
            </a:pPr>
            <a:r>
              <a:rPr lang="en-US" sz="2800" i="1"/>
              <a:t>Can move records on page without changing rid; so, attractive for fixed-length records too</a:t>
            </a:r>
            <a:r>
              <a:rPr lang="en-US" sz="2800"/>
              <a:t>.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003300" y="1533525"/>
            <a:ext cx="7061200" cy="302577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6610350" y="1703388"/>
            <a:ext cx="796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Page i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1377950" y="1798638"/>
            <a:ext cx="1968500" cy="25876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587750" y="2476500"/>
            <a:ext cx="1663700" cy="25876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5035550" y="2951163"/>
            <a:ext cx="2501900" cy="25876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996950" y="3290888"/>
            <a:ext cx="7073900" cy="127476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1276350" y="1501775"/>
            <a:ext cx="1262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Rid = (i,N)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3486150" y="2181225"/>
            <a:ext cx="1185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Rid = (i,2)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5238750" y="2654300"/>
            <a:ext cx="1185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Rid = (i,1)</a:t>
            </a:r>
          </a:p>
        </p:txBody>
      </p:sp>
      <p:sp useBgFill="1">
        <p:nvSpPr>
          <p:cNvPr id="36879" name="Rectangle 15"/>
          <p:cNvSpPr>
            <a:spLocks noChangeArrowheads="1"/>
          </p:cNvSpPr>
          <p:nvPr/>
        </p:nvSpPr>
        <p:spPr bwMode="auto">
          <a:xfrm>
            <a:off x="7550150" y="4171950"/>
            <a:ext cx="5207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36880" name="Rectangle 16"/>
          <p:cNvSpPr>
            <a:spLocks noChangeArrowheads="1"/>
          </p:cNvSpPr>
          <p:nvPr/>
        </p:nvSpPr>
        <p:spPr bwMode="auto">
          <a:xfrm>
            <a:off x="64071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36881" name="Rectangle 17"/>
          <p:cNvSpPr>
            <a:spLocks noChangeArrowheads="1"/>
          </p:cNvSpPr>
          <p:nvPr/>
        </p:nvSpPr>
        <p:spPr bwMode="auto">
          <a:xfrm>
            <a:off x="7016750" y="4171950"/>
            <a:ext cx="5207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36882" name="Rectangle 18"/>
          <p:cNvSpPr>
            <a:spLocks noChangeArrowheads="1"/>
          </p:cNvSpPr>
          <p:nvPr/>
        </p:nvSpPr>
        <p:spPr bwMode="auto">
          <a:xfrm>
            <a:off x="57975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36883" name="Rectangle 19"/>
          <p:cNvSpPr>
            <a:spLocks noChangeArrowheads="1"/>
          </p:cNvSpPr>
          <p:nvPr/>
        </p:nvSpPr>
        <p:spPr bwMode="auto">
          <a:xfrm>
            <a:off x="4654550" y="4171950"/>
            <a:ext cx="11303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36884" name="Rectangle 20"/>
          <p:cNvSpPr>
            <a:spLocks noChangeArrowheads="1"/>
          </p:cNvSpPr>
          <p:nvPr/>
        </p:nvSpPr>
        <p:spPr bwMode="auto">
          <a:xfrm>
            <a:off x="40449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8061325" y="4243388"/>
            <a:ext cx="83978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63DE8"/>
                </a:solidFill>
              </a:rPr>
              <a:t>Pointer</a:t>
            </a:r>
          </a:p>
          <a:p>
            <a:r>
              <a:rPr lang="en-US" sz="1600">
                <a:solidFill>
                  <a:srgbClr val="063DE8"/>
                </a:solidFill>
              </a:rPr>
              <a:t>to start</a:t>
            </a:r>
          </a:p>
          <a:p>
            <a:r>
              <a:rPr lang="en-US" sz="1600">
                <a:solidFill>
                  <a:srgbClr val="063DE8"/>
                </a:solidFill>
              </a:rPr>
              <a:t>of free</a:t>
            </a:r>
          </a:p>
          <a:p>
            <a:r>
              <a:rPr lang="en-US" sz="1600">
                <a:solidFill>
                  <a:srgbClr val="063DE8"/>
                </a:solidFill>
              </a:rPr>
              <a:t>space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4630738" y="5157788"/>
            <a:ext cx="1716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SLOT DIRECTORY</a:t>
            </a:r>
          </a:p>
        </p:txBody>
      </p:sp>
      <p:grpSp>
        <p:nvGrpSpPr>
          <p:cNvPr id="36890" name="Group 26"/>
          <p:cNvGrpSpPr>
            <a:grpSpLocks/>
          </p:cNvGrpSpPr>
          <p:nvPr/>
        </p:nvGrpSpPr>
        <p:grpSpPr bwMode="auto">
          <a:xfrm>
            <a:off x="4038600" y="4800600"/>
            <a:ext cx="2895600" cy="304800"/>
            <a:chOff x="2544" y="3024"/>
            <a:chExt cx="1824" cy="192"/>
          </a:xfrm>
        </p:grpSpPr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>
              <a:off x="2544" y="3024"/>
              <a:ext cx="384" cy="192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Line 24"/>
            <p:cNvSpPr>
              <a:spLocks noChangeShapeType="1"/>
            </p:cNvSpPr>
            <p:nvPr/>
          </p:nvSpPr>
          <p:spPr bwMode="auto">
            <a:xfrm>
              <a:off x="2928" y="3216"/>
              <a:ext cx="1104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Line 25"/>
            <p:cNvSpPr>
              <a:spLocks noChangeShapeType="1"/>
            </p:cNvSpPr>
            <p:nvPr/>
          </p:nvSpPr>
          <p:spPr bwMode="auto">
            <a:xfrm flipH="1">
              <a:off x="4032" y="3024"/>
              <a:ext cx="336" cy="192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4175125" y="4549775"/>
            <a:ext cx="271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N</a:t>
            </a:r>
            <a:r>
              <a:rPr lang="en-US" sz="1800">
                <a:solidFill>
                  <a:schemeClr val="tx2"/>
                </a:solidFill>
              </a:rPr>
              <a:t>           . . .            2         1</a:t>
            </a: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4098925" y="4246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5851525" y="424497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461125" y="424497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24</a:t>
            </a:r>
          </a:p>
        </p:txBody>
      </p:sp>
      <p:sp>
        <p:nvSpPr>
          <p:cNvPr id="36898" name="Arc 34"/>
          <p:cNvSpPr>
            <a:spLocks/>
          </p:cNvSpPr>
          <p:nvPr/>
        </p:nvSpPr>
        <p:spPr bwMode="auto">
          <a:xfrm>
            <a:off x="687388" y="3278188"/>
            <a:ext cx="304800" cy="304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488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714"/>
                  <a:pt x="9602" y="61"/>
                  <a:pt x="21488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4"/>
                  <a:pt x="9602" y="61"/>
                  <a:pt x="21488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7070725" y="4221163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N</a:t>
            </a:r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918325" y="4602163"/>
            <a:ext cx="912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# slots</a:t>
            </a:r>
          </a:p>
        </p:txBody>
      </p:sp>
      <p:cxnSp>
        <p:nvCxnSpPr>
          <p:cNvPr id="36902" name="AutoShape 38"/>
          <p:cNvCxnSpPr>
            <a:cxnSpLocks noChangeShapeType="1"/>
            <a:stCxn id="36903" idx="1"/>
            <a:endCxn id="36898" idx="0"/>
          </p:cNvCxnSpPr>
          <p:nvPr/>
        </p:nvCxnSpPr>
        <p:spPr bwMode="auto">
          <a:xfrm rot="5400000" flipH="1">
            <a:off x="3849688" y="420688"/>
            <a:ext cx="771525" cy="7096125"/>
          </a:xfrm>
          <a:prstGeom prst="curvedConnector3">
            <a:avLst>
              <a:gd name="adj1" fmla="val 50616"/>
            </a:avLst>
          </a:prstGeom>
          <a:noFill/>
          <a:ln w="12700">
            <a:solidFill>
              <a:srgbClr val="063DE8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36903" name="Oval 39"/>
          <p:cNvSpPr>
            <a:spLocks noChangeArrowheads="1"/>
          </p:cNvSpPr>
          <p:nvPr/>
        </p:nvSpPr>
        <p:spPr bwMode="auto">
          <a:xfrm>
            <a:off x="7772400" y="4343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905" name="AutoShape 41"/>
          <p:cNvCxnSpPr>
            <a:cxnSpLocks noChangeShapeType="1"/>
            <a:stCxn id="36897" idx="0"/>
            <a:endCxn id="36874" idx="1"/>
          </p:cNvCxnSpPr>
          <p:nvPr/>
        </p:nvCxnSpPr>
        <p:spPr bwMode="auto">
          <a:xfrm rot="5400000" flipH="1">
            <a:off x="5269706" y="2847182"/>
            <a:ext cx="1163637" cy="1631950"/>
          </a:xfrm>
          <a:prstGeom prst="curvedConnector4">
            <a:avLst>
              <a:gd name="adj1" fmla="val 44477"/>
              <a:gd name="adj2" fmla="val 11400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</p:cxnSp>
      <p:cxnSp>
        <p:nvCxnSpPr>
          <p:cNvPr id="36906" name="AutoShape 42"/>
          <p:cNvCxnSpPr>
            <a:cxnSpLocks noChangeShapeType="1"/>
            <a:stCxn id="36896" idx="0"/>
            <a:endCxn id="36873" idx="1"/>
          </p:cNvCxnSpPr>
          <p:nvPr/>
        </p:nvCxnSpPr>
        <p:spPr bwMode="auto">
          <a:xfrm rot="5400000" flipH="1">
            <a:off x="4003675" y="2190750"/>
            <a:ext cx="1638300" cy="2470150"/>
          </a:xfrm>
          <a:prstGeom prst="curvedConnector4">
            <a:avLst>
              <a:gd name="adj1" fmla="val 46028"/>
              <a:gd name="adj2" fmla="val 10925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</p:cxnSp>
      <p:cxnSp>
        <p:nvCxnSpPr>
          <p:cNvPr id="36907" name="AutoShape 43"/>
          <p:cNvCxnSpPr>
            <a:cxnSpLocks noChangeShapeType="1"/>
            <a:stCxn id="36895" idx="0"/>
            <a:endCxn id="36872" idx="1"/>
          </p:cNvCxnSpPr>
          <p:nvPr/>
        </p:nvCxnSpPr>
        <p:spPr bwMode="auto">
          <a:xfrm rot="5400000" flipH="1">
            <a:off x="1682750" y="1624013"/>
            <a:ext cx="2317750" cy="2927350"/>
          </a:xfrm>
          <a:prstGeom prst="curvedConnector4">
            <a:avLst>
              <a:gd name="adj1" fmla="val 47190"/>
              <a:gd name="adj2" fmla="val 10781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System Catalogs</a:t>
            </a: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305800" cy="4343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/>
              <a:t>For each relation: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name, file location, file structure (e.g., Heap file)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attribute name and type, for each attribute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index name, for each index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integrity constraints</a:t>
            </a:r>
          </a:p>
          <a:p>
            <a:pPr>
              <a:lnSpc>
                <a:spcPct val="90000"/>
              </a:lnSpc>
            </a:pPr>
            <a:r>
              <a:rPr lang="en-US" sz="2800"/>
              <a:t>For each index: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structure (e.g., B+ tree) and search key fields</a:t>
            </a:r>
          </a:p>
          <a:p>
            <a:pPr>
              <a:lnSpc>
                <a:spcPct val="90000"/>
              </a:lnSpc>
            </a:pPr>
            <a:r>
              <a:rPr lang="en-US" sz="2800"/>
              <a:t>For each view: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view name and definition</a:t>
            </a:r>
          </a:p>
          <a:p>
            <a:pPr>
              <a:lnSpc>
                <a:spcPct val="90000"/>
              </a:lnSpc>
            </a:pPr>
            <a:r>
              <a:rPr lang="en-US" sz="2800"/>
              <a:t>Plus statistics, authorization, buffer pool size, etc.</a:t>
            </a: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1052513" y="6035675"/>
            <a:ext cx="6702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*"/>
            </a:pPr>
            <a:r>
              <a:rPr lang="en-US" sz="2800" i="1">
                <a:solidFill>
                  <a:schemeClr val="tx1"/>
                </a:solidFill>
              </a:rPr>
              <a:t> </a:t>
            </a:r>
            <a:r>
              <a:rPr lang="en-US" sz="2800" i="1">
                <a:solidFill>
                  <a:schemeClr val="accent2"/>
                </a:solidFill>
              </a:rPr>
              <a:t>Catalogs are themselves stored as relations</a:t>
            </a:r>
            <a:r>
              <a:rPr lang="en-US" sz="2800">
                <a:solidFill>
                  <a:schemeClr val="accent2"/>
                </a:solidFill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419100"/>
            <a:ext cx="8153400" cy="1104900"/>
          </a:xfrm>
          <a:noFill/>
          <a:ln/>
        </p:spPr>
        <p:txBody>
          <a:bodyPr lIns="92075" tIns="46038" rIns="92075" bIns="46038"/>
          <a:lstStyle/>
          <a:p>
            <a:r>
              <a:rPr lang="en-US" sz="2800"/>
              <a:t>Attr_Cat(attr_name, rel_name, type, position)</a:t>
            </a: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706563" y="1643063"/>
            <a:ext cx="1558925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3265488" y="1643063"/>
            <a:ext cx="7937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3273425" y="1643063"/>
            <a:ext cx="2016125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5289550" y="1643063"/>
            <a:ext cx="7938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5297488" y="1643063"/>
            <a:ext cx="1152525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6450013" y="1643063"/>
            <a:ext cx="7937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16" name="Rectangle 12"/>
          <p:cNvSpPr>
            <a:spLocks noChangeArrowheads="1"/>
          </p:cNvSpPr>
          <p:nvPr/>
        </p:nvSpPr>
        <p:spPr bwMode="auto">
          <a:xfrm>
            <a:off x="6457950" y="1643063"/>
            <a:ext cx="1125538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7583488" y="1643063"/>
            <a:ext cx="14287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18" name="Rectangle 14"/>
          <p:cNvSpPr>
            <a:spLocks noChangeArrowheads="1"/>
          </p:cNvSpPr>
          <p:nvPr/>
        </p:nvSpPr>
        <p:spPr bwMode="auto">
          <a:xfrm>
            <a:off x="1706563" y="1651000"/>
            <a:ext cx="1428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19" name="Rectangle 15"/>
          <p:cNvSpPr>
            <a:spLocks noChangeArrowheads="1"/>
          </p:cNvSpPr>
          <p:nvPr/>
        </p:nvSpPr>
        <p:spPr bwMode="auto">
          <a:xfrm>
            <a:off x="3265488" y="1651000"/>
            <a:ext cx="793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20" name="Rectangle 16"/>
          <p:cNvSpPr>
            <a:spLocks noChangeArrowheads="1"/>
          </p:cNvSpPr>
          <p:nvPr/>
        </p:nvSpPr>
        <p:spPr bwMode="auto">
          <a:xfrm>
            <a:off x="5289550" y="1651000"/>
            <a:ext cx="7938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21" name="Rectangle 17"/>
          <p:cNvSpPr>
            <a:spLocks noChangeArrowheads="1"/>
          </p:cNvSpPr>
          <p:nvPr/>
        </p:nvSpPr>
        <p:spPr bwMode="auto">
          <a:xfrm>
            <a:off x="6450013" y="1651000"/>
            <a:ext cx="793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7583488" y="1651000"/>
            <a:ext cx="1428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1720850" y="1651000"/>
            <a:ext cx="1544638" cy="3540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24" name="Rectangle 20"/>
          <p:cNvSpPr>
            <a:spLocks noChangeArrowheads="1"/>
          </p:cNvSpPr>
          <p:nvPr/>
        </p:nvSpPr>
        <p:spPr bwMode="auto">
          <a:xfrm>
            <a:off x="1766888" y="1651000"/>
            <a:ext cx="13112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attr_name</a:t>
            </a:r>
            <a:endParaRPr lang="en-US"/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3273425" y="1651000"/>
            <a:ext cx="2016125" cy="3540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26" name="Rectangle 22"/>
          <p:cNvSpPr>
            <a:spLocks noChangeArrowheads="1"/>
          </p:cNvSpPr>
          <p:nvPr/>
        </p:nvSpPr>
        <p:spPr bwMode="auto">
          <a:xfrm>
            <a:off x="3324225" y="1651000"/>
            <a:ext cx="12001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rel_name</a:t>
            </a:r>
            <a:endParaRPr lang="en-US"/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5297488" y="1651000"/>
            <a:ext cx="1152525" cy="3540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28" name="Rectangle 24"/>
          <p:cNvSpPr>
            <a:spLocks noChangeArrowheads="1"/>
          </p:cNvSpPr>
          <p:nvPr/>
        </p:nvSpPr>
        <p:spPr bwMode="auto">
          <a:xfrm>
            <a:off x="5349875" y="1651000"/>
            <a:ext cx="5730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type</a:t>
            </a:r>
            <a:endParaRPr lang="en-US"/>
          </a:p>
        </p:txBody>
      </p:sp>
      <p:sp>
        <p:nvSpPr>
          <p:cNvPr id="123929" name="Rectangle 25"/>
          <p:cNvSpPr>
            <a:spLocks noChangeArrowheads="1"/>
          </p:cNvSpPr>
          <p:nvPr/>
        </p:nvSpPr>
        <p:spPr bwMode="auto">
          <a:xfrm>
            <a:off x="6457950" y="1651000"/>
            <a:ext cx="1125538" cy="3540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30" name="Rectangle 26"/>
          <p:cNvSpPr>
            <a:spLocks noChangeArrowheads="1"/>
          </p:cNvSpPr>
          <p:nvPr/>
        </p:nvSpPr>
        <p:spPr bwMode="auto">
          <a:xfrm>
            <a:off x="6535738" y="1651000"/>
            <a:ext cx="10541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position</a:t>
            </a:r>
            <a:endParaRPr lang="en-US"/>
          </a:p>
        </p:txBody>
      </p:sp>
      <p:sp>
        <p:nvSpPr>
          <p:cNvPr id="123931" name="Rectangle 27"/>
          <p:cNvSpPr>
            <a:spLocks noChangeArrowheads="1"/>
          </p:cNvSpPr>
          <p:nvPr/>
        </p:nvSpPr>
        <p:spPr bwMode="auto">
          <a:xfrm>
            <a:off x="1706563" y="2005013"/>
            <a:ext cx="1428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32" name="Rectangle 28"/>
          <p:cNvSpPr>
            <a:spLocks noChangeArrowheads="1"/>
          </p:cNvSpPr>
          <p:nvPr/>
        </p:nvSpPr>
        <p:spPr bwMode="auto">
          <a:xfrm>
            <a:off x="1720850" y="2005013"/>
            <a:ext cx="1544638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3265488" y="2005013"/>
            <a:ext cx="793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34" name="Rectangle 30"/>
          <p:cNvSpPr>
            <a:spLocks noChangeArrowheads="1"/>
          </p:cNvSpPr>
          <p:nvPr/>
        </p:nvSpPr>
        <p:spPr bwMode="auto">
          <a:xfrm>
            <a:off x="3273425" y="2005013"/>
            <a:ext cx="2016125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35" name="Rectangle 31"/>
          <p:cNvSpPr>
            <a:spLocks noChangeArrowheads="1"/>
          </p:cNvSpPr>
          <p:nvPr/>
        </p:nvSpPr>
        <p:spPr bwMode="auto">
          <a:xfrm>
            <a:off x="5289550" y="2005013"/>
            <a:ext cx="7938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36" name="Rectangle 32"/>
          <p:cNvSpPr>
            <a:spLocks noChangeArrowheads="1"/>
          </p:cNvSpPr>
          <p:nvPr/>
        </p:nvSpPr>
        <p:spPr bwMode="auto">
          <a:xfrm>
            <a:off x="5297488" y="2005013"/>
            <a:ext cx="1152525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6450013" y="2005013"/>
            <a:ext cx="793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38" name="Rectangle 34"/>
          <p:cNvSpPr>
            <a:spLocks noChangeArrowheads="1"/>
          </p:cNvSpPr>
          <p:nvPr/>
        </p:nvSpPr>
        <p:spPr bwMode="auto">
          <a:xfrm>
            <a:off x="6457950" y="2005013"/>
            <a:ext cx="1125538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39" name="Rectangle 35"/>
          <p:cNvSpPr>
            <a:spLocks noChangeArrowheads="1"/>
          </p:cNvSpPr>
          <p:nvPr/>
        </p:nvSpPr>
        <p:spPr bwMode="auto">
          <a:xfrm>
            <a:off x="7583488" y="2005013"/>
            <a:ext cx="1428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40" name="Rectangle 36"/>
          <p:cNvSpPr>
            <a:spLocks noChangeArrowheads="1"/>
          </p:cNvSpPr>
          <p:nvPr/>
        </p:nvSpPr>
        <p:spPr bwMode="auto">
          <a:xfrm>
            <a:off x="1706563" y="2011363"/>
            <a:ext cx="1428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41" name="Rectangle 37"/>
          <p:cNvSpPr>
            <a:spLocks noChangeArrowheads="1"/>
          </p:cNvSpPr>
          <p:nvPr/>
        </p:nvSpPr>
        <p:spPr bwMode="auto">
          <a:xfrm>
            <a:off x="3265488" y="2011363"/>
            <a:ext cx="793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42" name="Rectangle 38"/>
          <p:cNvSpPr>
            <a:spLocks noChangeArrowheads="1"/>
          </p:cNvSpPr>
          <p:nvPr/>
        </p:nvSpPr>
        <p:spPr bwMode="auto">
          <a:xfrm>
            <a:off x="5289550" y="2011363"/>
            <a:ext cx="7938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43" name="Rectangle 39"/>
          <p:cNvSpPr>
            <a:spLocks noChangeArrowheads="1"/>
          </p:cNvSpPr>
          <p:nvPr/>
        </p:nvSpPr>
        <p:spPr bwMode="auto">
          <a:xfrm>
            <a:off x="6450013" y="2011363"/>
            <a:ext cx="793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44" name="Rectangle 40"/>
          <p:cNvSpPr>
            <a:spLocks noChangeArrowheads="1"/>
          </p:cNvSpPr>
          <p:nvPr/>
        </p:nvSpPr>
        <p:spPr bwMode="auto">
          <a:xfrm>
            <a:off x="7583488" y="2011363"/>
            <a:ext cx="1428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45" name="Rectangle 41"/>
          <p:cNvSpPr>
            <a:spLocks noChangeArrowheads="1"/>
          </p:cNvSpPr>
          <p:nvPr/>
        </p:nvSpPr>
        <p:spPr bwMode="auto">
          <a:xfrm>
            <a:off x="1766888" y="2011363"/>
            <a:ext cx="13112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attr_name</a:t>
            </a:r>
            <a:endParaRPr lang="en-US"/>
          </a:p>
        </p:txBody>
      </p:sp>
      <p:sp>
        <p:nvSpPr>
          <p:cNvPr id="123946" name="Rectangle 42"/>
          <p:cNvSpPr>
            <a:spLocks noChangeArrowheads="1"/>
          </p:cNvSpPr>
          <p:nvPr/>
        </p:nvSpPr>
        <p:spPr bwMode="auto">
          <a:xfrm>
            <a:off x="3324225" y="2011363"/>
            <a:ext cx="178593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Attribute_Cat</a:t>
            </a:r>
            <a:endParaRPr lang="en-US"/>
          </a:p>
        </p:txBody>
      </p:sp>
      <p:sp>
        <p:nvSpPr>
          <p:cNvPr id="123947" name="Rectangle 43"/>
          <p:cNvSpPr>
            <a:spLocks noChangeArrowheads="1"/>
          </p:cNvSpPr>
          <p:nvPr/>
        </p:nvSpPr>
        <p:spPr bwMode="auto">
          <a:xfrm>
            <a:off x="5349875" y="2011363"/>
            <a:ext cx="7524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string</a:t>
            </a:r>
            <a:endParaRPr lang="en-US"/>
          </a:p>
        </p:txBody>
      </p:sp>
      <p:sp>
        <p:nvSpPr>
          <p:cNvPr id="123948" name="Rectangle 44"/>
          <p:cNvSpPr>
            <a:spLocks noChangeArrowheads="1"/>
          </p:cNvSpPr>
          <p:nvPr/>
        </p:nvSpPr>
        <p:spPr bwMode="auto">
          <a:xfrm>
            <a:off x="6946900" y="2011363"/>
            <a:ext cx="1460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23949" name="Rectangle 45"/>
          <p:cNvSpPr>
            <a:spLocks noChangeArrowheads="1"/>
          </p:cNvSpPr>
          <p:nvPr/>
        </p:nvSpPr>
        <p:spPr bwMode="auto">
          <a:xfrm>
            <a:off x="1706563" y="2365375"/>
            <a:ext cx="1428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50" name="Rectangle 46"/>
          <p:cNvSpPr>
            <a:spLocks noChangeArrowheads="1"/>
          </p:cNvSpPr>
          <p:nvPr/>
        </p:nvSpPr>
        <p:spPr bwMode="auto">
          <a:xfrm>
            <a:off x="3265488" y="2365375"/>
            <a:ext cx="793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51" name="Rectangle 47"/>
          <p:cNvSpPr>
            <a:spLocks noChangeArrowheads="1"/>
          </p:cNvSpPr>
          <p:nvPr/>
        </p:nvSpPr>
        <p:spPr bwMode="auto">
          <a:xfrm>
            <a:off x="5289550" y="2365375"/>
            <a:ext cx="7938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52" name="Rectangle 48"/>
          <p:cNvSpPr>
            <a:spLocks noChangeArrowheads="1"/>
          </p:cNvSpPr>
          <p:nvPr/>
        </p:nvSpPr>
        <p:spPr bwMode="auto">
          <a:xfrm>
            <a:off x="6450013" y="2365375"/>
            <a:ext cx="793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53" name="Rectangle 49"/>
          <p:cNvSpPr>
            <a:spLocks noChangeArrowheads="1"/>
          </p:cNvSpPr>
          <p:nvPr/>
        </p:nvSpPr>
        <p:spPr bwMode="auto">
          <a:xfrm>
            <a:off x="7583488" y="2365375"/>
            <a:ext cx="1428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54" name="Rectangle 50"/>
          <p:cNvSpPr>
            <a:spLocks noChangeArrowheads="1"/>
          </p:cNvSpPr>
          <p:nvPr/>
        </p:nvSpPr>
        <p:spPr bwMode="auto">
          <a:xfrm>
            <a:off x="1766888" y="2365375"/>
            <a:ext cx="12001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rel_name</a:t>
            </a:r>
            <a:endParaRPr lang="en-US"/>
          </a:p>
        </p:txBody>
      </p:sp>
      <p:sp>
        <p:nvSpPr>
          <p:cNvPr id="123955" name="Rectangle 51"/>
          <p:cNvSpPr>
            <a:spLocks noChangeArrowheads="1"/>
          </p:cNvSpPr>
          <p:nvPr/>
        </p:nvSpPr>
        <p:spPr bwMode="auto">
          <a:xfrm>
            <a:off x="3324225" y="2365375"/>
            <a:ext cx="17859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Attribute_Cat</a:t>
            </a:r>
            <a:endParaRPr lang="en-US"/>
          </a:p>
        </p:txBody>
      </p:sp>
      <p:sp>
        <p:nvSpPr>
          <p:cNvPr id="123956" name="Rectangle 52"/>
          <p:cNvSpPr>
            <a:spLocks noChangeArrowheads="1"/>
          </p:cNvSpPr>
          <p:nvPr/>
        </p:nvSpPr>
        <p:spPr bwMode="auto">
          <a:xfrm>
            <a:off x="5349875" y="2365375"/>
            <a:ext cx="7524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string</a:t>
            </a:r>
            <a:endParaRPr lang="en-US"/>
          </a:p>
        </p:txBody>
      </p:sp>
      <p:sp>
        <p:nvSpPr>
          <p:cNvPr id="123957" name="Rectangle 53"/>
          <p:cNvSpPr>
            <a:spLocks noChangeArrowheads="1"/>
          </p:cNvSpPr>
          <p:nvPr/>
        </p:nvSpPr>
        <p:spPr bwMode="auto">
          <a:xfrm>
            <a:off x="6946900" y="2365375"/>
            <a:ext cx="1460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123958" name="Rectangle 54"/>
          <p:cNvSpPr>
            <a:spLocks noChangeArrowheads="1"/>
          </p:cNvSpPr>
          <p:nvPr/>
        </p:nvSpPr>
        <p:spPr bwMode="auto">
          <a:xfrm>
            <a:off x="1706563" y="2719388"/>
            <a:ext cx="1428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59" name="Rectangle 55"/>
          <p:cNvSpPr>
            <a:spLocks noChangeArrowheads="1"/>
          </p:cNvSpPr>
          <p:nvPr/>
        </p:nvSpPr>
        <p:spPr bwMode="auto">
          <a:xfrm>
            <a:off x="3265488" y="2719388"/>
            <a:ext cx="793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60" name="Rectangle 56"/>
          <p:cNvSpPr>
            <a:spLocks noChangeArrowheads="1"/>
          </p:cNvSpPr>
          <p:nvPr/>
        </p:nvSpPr>
        <p:spPr bwMode="auto">
          <a:xfrm>
            <a:off x="5289550" y="2719388"/>
            <a:ext cx="7938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61" name="Rectangle 57"/>
          <p:cNvSpPr>
            <a:spLocks noChangeArrowheads="1"/>
          </p:cNvSpPr>
          <p:nvPr/>
        </p:nvSpPr>
        <p:spPr bwMode="auto">
          <a:xfrm>
            <a:off x="6450013" y="2719388"/>
            <a:ext cx="793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62" name="Rectangle 58"/>
          <p:cNvSpPr>
            <a:spLocks noChangeArrowheads="1"/>
          </p:cNvSpPr>
          <p:nvPr/>
        </p:nvSpPr>
        <p:spPr bwMode="auto">
          <a:xfrm>
            <a:off x="7583488" y="2719388"/>
            <a:ext cx="1428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63" name="Rectangle 59"/>
          <p:cNvSpPr>
            <a:spLocks noChangeArrowheads="1"/>
          </p:cNvSpPr>
          <p:nvPr/>
        </p:nvSpPr>
        <p:spPr bwMode="auto">
          <a:xfrm>
            <a:off x="1766888" y="2719388"/>
            <a:ext cx="57308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type</a:t>
            </a:r>
            <a:endParaRPr lang="en-US"/>
          </a:p>
        </p:txBody>
      </p:sp>
      <p:sp>
        <p:nvSpPr>
          <p:cNvPr id="123964" name="Rectangle 60"/>
          <p:cNvSpPr>
            <a:spLocks noChangeArrowheads="1"/>
          </p:cNvSpPr>
          <p:nvPr/>
        </p:nvSpPr>
        <p:spPr bwMode="auto">
          <a:xfrm>
            <a:off x="3324225" y="2719388"/>
            <a:ext cx="178593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Attribute_Cat</a:t>
            </a:r>
            <a:endParaRPr lang="en-US"/>
          </a:p>
        </p:txBody>
      </p:sp>
      <p:sp>
        <p:nvSpPr>
          <p:cNvPr id="123965" name="Rectangle 61"/>
          <p:cNvSpPr>
            <a:spLocks noChangeArrowheads="1"/>
          </p:cNvSpPr>
          <p:nvPr/>
        </p:nvSpPr>
        <p:spPr bwMode="auto">
          <a:xfrm>
            <a:off x="5349875" y="2719388"/>
            <a:ext cx="7524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string</a:t>
            </a:r>
            <a:endParaRPr lang="en-US"/>
          </a:p>
        </p:txBody>
      </p:sp>
      <p:sp>
        <p:nvSpPr>
          <p:cNvPr id="123966" name="Rectangle 62"/>
          <p:cNvSpPr>
            <a:spLocks noChangeArrowheads="1"/>
          </p:cNvSpPr>
          <p:nvPr/>
        </p:nvSpPr>
        <p:spPr bwMode="auto">
          <a:xfrm>
            <a:off x="6946900" y="2719388"/>
            <a:ext cx="1460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123967" name="Rectangle 63"/>
          <p:cNvSpPr>
            <a:spLocks noChangeArrowheads="1"/>
          </p:cNvSpPr>
          <p:nvPr/>
        </p:nvSpPr>
        <p:spPr bwMode="auto">
          <a:xfrm>
            <a:off x="1706563" y="3073400"/>
            <a:ext cx="1428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68" name="Rectangle 64"/>
          <p:cNvSpPr>
            <a:spLocks noChangeArrowheads="1"/>
          </p:cNvSpPr>
          <p:nvPr/>
        </p:nvSpPr>
        <p:spPr bwMode="auto">
          <a:xfrm>
            <a:off x="3265488" y="3073400"/>
            <a:ext cx="793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69" name="Rectangle 65"/>
          <p:cNvSpPr>
            <a:spLocks noChangeArrowheads="1"/>
          </p:cNvSpPr>
          <p:nvPr/>
        </p:nvSpPr>
        <p:spPr bwMode="auto">
          <a:xfrm>
            <a:off x="5289550" y="3073400"/>
            <a:ext cx="7938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70" name="Rectangle 66"/>
          <p:cNvSpPr>
            <a:spLocks noChangeArrowheads="1"/>
          </p:cNvSpPr>
          <p:nvPr/>
        </p:nvSpPr>
        <p:spPr bwMode="auto">
          <a:xfrm>
            <a:off x="6450013" y="3073400"/>
            <a:ext cx="793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71" name="Rectangle 67"/>
          <p:cNvSpPr>
            <a:spLocks noChangeArrowheads="1"/>
          </p:cNvSpPr>
          <p:nvPr/>
        </p:nvSpPr>
        <p:spPr bwMode="auto">
          <a:xfrm>
            <a:off x="7583488" y="3073400"/>
            <a:ext cx="1428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72" name="Rectangle 68"/>
          <p:cNvSpPr>
            <a:spLocks noChangeArrowheads="1"/>
          </p:cNvSpPr>
          <p:nvPr/>
        </p:nvSpPr>
        <p:spPr bwMode="auto">
          <a:xfrm>
            <a:off x="1766888" y="3073400"/>
            <a:ext cx="10541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position</a:t>
            </a:r>
            <a:endParaRPr lang="en-US"/>
          </a:p>
        </p:txBody>
      </p:sp>
      <p:sp>
        <p:nvSpPr>
          <p:cNvPr id="123973" name="Rectangle 69"/>
          <p:cNvSpPr>
            <a:spLocks noChangeArrowheads="1"/>
          </p:cNvSpPr>
          <p:nvPr/>
        </p:nvSpPr>
        <p:spPr bwMode="auto">
          <a:xfrm>
            <a:off x="3324225" y="3073400"/>
            <a:ext cx="17859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Attribute_Cat</a:t>
            </a:r>
            <a:endParaRPr lang="en-US"/>
          </a:p>
        </p:txBody>
      </p:sp>
      <p:sp>
        <p:nvSpPr>
          <p:cNvPr id="123974" name="Rectangle 70"/>
          <p:cNvSpPr>
            <a:spLocks noChangeArrowheads="1"/>
          </p:cNvSpPr>
          <p:nvPr/>
        </p:nvSpPr>
        <p:spPr bwMode="auto">
          <a:xfrm>
            <a:off x="5349875" y="3073400"/>
            <a:ext cx="9080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integer</a:t>
            </a:r>
            <a:endParaRPr lang="en-US"/>
          </a:p>
        </p:txBody>
      </p:sp>
      <p:sp>
        <p:nvSpPr>
          <p:cNvPr id="123975" name="Rectangle 71"/>
          <p:cNvSpPr>
            <a:spLocks noChangeArrowheads="1"/>
          </p:cNvSpPr>
          <p:nvPr/>
        </p:nvSpPr>
        <p:spPr bwMode="auto">
          <a:xfrm>
            <a:off x="6946900" y="3073400"/>
            <a:ext cx="1460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123976" name="Rectangle 72"/>
          <p:cNvSpPr>
            <a:spLocks noChangeArrowheads="1"/>
          </p:cNvSpPr>
          <p:nvPr/>
        </p:nvSpPr>
        <p:spPr bwMode="auto">
          <a:xfrm>
            <a:off x="1706563" y="3427413"/>
            <a:ext cx="1428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77" name="Rectangle 73"/>
          <p:cNvSpPr>
            <a:spLocks noChangeArrowheads="1"/>
          </p:cNvSpPr>
          <p:nvPr/>
        </p:nvSpPr>
        <p:spPr bwMode="auto">
          <a:xfrm>
            <a:off x="3265488" y="3427413"/>
            <a:ext cx="793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78" name="Rectangle 74"/>
          <p:cNvSpPr>
            <a:spLocks noChangeArrowheads="1"/>
          </p:cNvSpPr>
          <p:nvPr/>
        </p:nvSpPr>
        <p:spPr bwMode="auto">
          <a:xfrm>
            <a:off x="5289550" y="3427413"/>
            <a:ext cx="7938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79" name="Rectangle 75"/>
          <p:cNvSpPr>
            <a:spLocks noChangeArrowheads="1"/>
          </p:cNvSpPr>
          <p:nvPr/>
        </p:nvSpPr>
        <p:spPr bwMode="auto">
          <a:xfrm>
            <a:off x="6450013" y="3427413"/>
            <a:ext cx="793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80" name="Rectangle 76"/>
          <p:cNvSpPr>
            <a:spLocks noChangeArrowheads="1"/>
          </p:cNvSpPr>
          <p:nvPr/>
        </p:nvSpPr>
        <p:spPr bwMode="auto">
          <a:xfrm>
            <a:off x="7583488" y="3427413"/>
            <a:ext cx="1428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81" name="Rectangle 77"/>
          <p:cNvSpPr>
            <a:spLocks noChangeArrowheads="1"/>
          </p:cNvSpPr>
          <p:nvPr/>
        </p:nvSpPr>
        <p:spPr bwMode="auto">
          <a:xfrm>
            <a:off x="1766888" y="3427413"/>
            <a:ext cx="3873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sid</a:t>
            </a:r>
            <a:endParaRPr lang="en-US"/>
          </a:p>
        </p:txBody>
      </p:sp>
      <p:sp>
        <p:nvSpPr>
          <p:cNvPr id="123982" name="Rectangle 78"/>
          <p:cNvSpPr>
            <a:spLocks noChangeArrowheads="1"/>
          </p:cNvSpPr>
          <p:nvPr/>
        </p:nvSpPr>
        <p:spPr bwMode="auto">
          <a:xfrm>
            <a:off x="3324225" y="3427413"/>
            <a:ext cx="11318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Students</a:t>
            </a:r>
            <a:endParaRPr lang="en-US"/>
          </a:p>
        </p:txBody>
      </p:sp>
      <p:sp>
        <p:nvSpPr>
          <p:cNvPr id="123983" name="Rectangle 79"/>
          <p:cNvSpPr>
            <a:spLocks noChangeArrowheads="1"/>
          </p:cNvSpPr>
          <p:nvPr/>
        </p:nvSpPr>
        <p:spPr bwMode="auto">
          <a:xfrm>
            <a:off x="5349875" y="3427413"/>
            <a:ext cx="7524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string</a:t>
            </a:r>
            <a:endParaRPr lang="en-US"/>
          </a:p>
        </p:txBody>
      </p:sp>
      <p:sp>
        <p:nvSpPr>
          <p:cNvPr id="123984" name="Rectangle 80"/>
          <p:cNvSpPr>
            <a:spLocks noChangeArrowheads="1"/>
          </p:cNvSpPr>
          <p:nvPr/>
        </p:nvSpPr>
        <p:spPr bwMode="auto">
          <a:xfrm>
            <a:off x="6946900" y="3427413"/>
            <a:ext cx="1460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23985" name="Rectangle 81"/>
          <p:cNvSpPr>
            <a:spLocks noChangeArrowheads="1"/>
          </p:cNvSpPr>
          <p:nvPr/>
        </p:nvSpPr>
        <p:spPr bwMode="auto">
          <a:xfrm>
            <a:off x="1706563" y="3781425"/>
            <a:ext cx="1428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86" name="Rectangle 82"/>
          <p:cNvSpPr>
            <a:spLocks noChangeArrowheads="1"/>
          </p:cNvSpPr>
          <p:nvPr/>
        </p:nvSpPr>
        <p:spPr bwMode="auto">
          <a:xfrm>
            <a:off x="3265488" y="3781425"/>
            <a:ext cx="793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87" name="Rectangle 83"/>
          <p:cNvSpPr>
            <a:spLocks noChangeArrowheads="1"/>
          </p:cNvSpPr>
          <p:nvPr/>
        </p:nvSpPr>
        <p:spPr bwMode="auto">
          <a:xfrm>
            <a:off x="5289550" y="3781425"/>
            <a:ext cx="7938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88" name="Rectangle 84"/>
          <p:cNvSpPr>
            <a:spLocks noChangeArrowheads="1"/>
          </p:cNvSpPr>
          <p:nvPr/>
        </p:nvSpPr>
        <p:spPr bwMode="auto">
          <a:xfrm>
            <a:off x="6450013" y="3781425"/>
            <a:ext cx="793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89" name="Rectangle 85"/>
          <p:cNvSpPr>
            <a:spLocks noChangeArrowheads="1"/>
          </p:cNvSpPr>
          <p:nvPr/>
        </p:nvSpPr>
        <p:spPr bwMode="auto">
          <a:xfrm>
            <a:off x="7583488" y="3781425"/>
            <a:ext cx="1428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90" name="Rectangle 86"/>
          <p:cNvSpPr>
            <a:spLocks noChangeArrowheads="1"/>
          </p:cNvSpPr>
          <p:nvPr/>
        </p:nvSpPr>
        <p:spPr bwMode="auto">
          <a:xfrm>
            <a:off x="1766888" y="3779838"/>
            <a:ext cx="7143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name</a:t>
            </a:r>
            <a:endParaRPr lang="en-US"/>
          </a:p>
        </p:txBody>
      </p:sp>
      <p:sp>
        <p:nvSpPr>
          <p:cNvPr id="123991" name="Rectangle 87"/>
          <p:cNvSpPr>
            <a:spLocks noChangeArrowheads="1"/>
          </p:cNvSpPr>
          <p:nvPr/>
        </p:nvSpPr>
        <p:spPr bwMode="auto">
          <a:xfrm>
            <a:off x="3324225" y="3779838"/>
            <a:ext cx="11318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Students</a:t>
            </a:r>
            <a:endParaRPr lang="en-US"/>
          </a:p>
        </p:txBody>
      </p:sp>
      <p:sp>
        <p:nvSpPr>
          <p:cNvPr id="123992" name="Rectangle 88"/>
          <p:cNvSpPr>
            <a:spLocks noChangeArrowheads="1"/>
          </p:cNvSpPr>
          <p:nvPr/>
        </p:nvSpPr>
        <p:spPr bwMode="auto">
          <a:xfrm>
            <a:off x="5349875" y="3779838"/>
            <a:ext cx="7524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string</a:t>
            </a:r>
            <a:endParaRPr lang="en-US"/>
          </a:p>
        </p:txBody>
      </p:sp>
      <p:sp>
        <p:nvSpPr>
          <p:cNvPr id="123993" name="Rectangle 89"/>
          <p:cNvSpPr>
            <a:spLocks noChangeArrowheads="1"/>
          </p:cNvSpPr>
          <p:nvPr/>
        </p:nvSpPr>
        <p:spPr bwMode="auto">
          <a:xfrm>
            <a:off x="6946900" y="3779838"/>
            <a:ext cx="1460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123994" name="Rectangle 90"/>
          <p:cNvSpPr>
            <a:spLocks noChangeArrowheads="1"/>
          </p:cNvSpPr>
          <p:nvPr/>
        </p:nvSpPr>
        <p:spPr bwMode="auto">
          <a:xfrm>
            <a:off x="1706563" y="4135438"/>
            <a:ext cx="14287" cy="3524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95" name="Rectangle 91"/>
          <p:cNvSpPr>
            <a:spLocks noChangeArrowheads="1"/>
          </p:cNvSpPr>
          <p:nvPr/>
        </p:nvSpPr>
        <p:spPr bwMode="auto">
          <a:xfrm>
            <a:off x="3265488" y="4135438"/>
            <a:ext cx="7937" cy="3524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96" name="Rectangle 92"/>
          <p:cNvSpPr>
            <a:spLocks noChangeArrowheads="1"/>
          </p:cNvSpPr>
          <p:nvPr/>
        </p:nvSpPr>
        <p:spPr bwMode="auto">
          <a:xfrm>
            <a:off x="5289550" y="4135438"/>
            <a:ext cx="7938" cy="3524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97" name="Rectangle 93"/>
          <p:cNvSpPr>
            <a:spLocks noChangeArrowheads="1"/>
          </p:cNvSpPr>
          <p:nvPr/>
        </p:nvSpPr>
        <p:spPr bwMode="auto">
          <a:xfrm>
            <a:off x="6450013" y="4135438"/>
            <a:ext cx="7937" cy="3524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98" name="Rectangle 94"/>
          <p:cNvSpPr>
            <a:spLocks noChangeArrowheads="1"/>
          </p:cNvSpPr>
          <p:nvPr/>
        </p:nvSpPr>
        <p:spPr bwMode="auto">
          <a:xfrm>
            <a:off x="7583488" y="4135438"/>
            <a:ext cx="14287" cy="3524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99" name="Rectangle 95"/>
          <p:cNvSpPr>
            <a:spLocks noChangeArrowheads="1"/>
          </p:cNvSpPr>
          <p:nvPr/>
        </p:nvSpPr>
        <p:spPr bwMode="auto">
          <a:xfrm>
            <a:off x="1766888" y="4133850"/>
            <a:ext cx="66198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login</a:t>
            </a:r>
            <a:endParaRPr lang="en-US"/>
          </a:p>
        </p:txBody>
      </p:sp>
      <p:sp>
        <p:nvSpPr>
          <p:cNvPr id="124000" name="Rectangle 96"/>
          <p:cNvSpPr>
            <a:spLocks noChangeArrowheads="1"/>
          </p:cNvSpPr>
          <p:nvPr/>
        </p:nvSpPr>
        <p:spPr bwMode="auto">
          <a:xfrm>
            <a:off x="3324225" y="4133850"/>
            <a:ext cx="11318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Students</a:t>
            </a:r>
            <a:endParaRPr lang="en-US"/>
          </a:p>
        </p:txBody>
      </p:sp>
      <p:sp>
        <p:nvSpPr>
          <p:cNvPr id="124001" name="Rectangle 97"/>
          <p:cNvSpPr>
            <a:spLocks noChangeArrowheads="1"/>
          </p:cNvSpPr>
          <p:nvPr/>
        </p:nvSpPr>
        <p:spPr bwMode="auto">
          <a:xfrm>
            <a:off x="5349875" y="4133850"/>
            <a:ext cx="7524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string</a:t>
            </a:r>
            <a:endParaRPr lang="en-US"/>
          </a:p>
        </p:txBody>
      </p:sp>
      <p:sp>
        <p:nvSpPr>
          <p:cNvPr id="124002" name="Rectangle 98"/>
          <p:cNvSpPr>
            <a:spLocks noChangeArrowheads="1"/>
          </p:cNvSpPr>
          <p:nvPr/>
        </p:nvSpPr>
        <p:spPr bwMode="auto">
          <a:xfrm>
            <a:off x="6946900" y="4133850"/>
            <a:ext cx="1460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124003" name="Rectangle 99"/>
          <p:cNvSpPr>
            <a:spLocks noChangeArrowheads="1"/>
          </p:cNvSpPr>
          <p:nvPr/>
        </p:nvSpPr>
        <p:spPr bwMode="auto">
          <a:xfrm>
            <a:off x="1706563" y="4487863"/>
            <a:ext cx="1428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04" name="Rectangle 100"/>
          <p:cNvSpPr>
            <a:spLocks noChangeArrowheads="1"/>
          </p:cNvSpPr>
          <p:nvPr/>
        </p:nvSpPr>
        <p:spPr bwMode="auto">
          <a:xfrm>
            <a:off x="3265488" y="4487863"/>
            <a:ext cx="793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05" name="Rectangle 101"/>
          <p:cNvSpPr>
            <a:spLocks noChangeArrowheads="1"/>
          </p:cNvSpPr>
          <p:nvPr/>
        </p:nvSpPr>
        <p:spPr bwMode="auto">
          <a:xfrm>
            <a:off x="5289550" y="4487863"/>
            <a:ext cx="7938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06" name="Rectangle 102"/>
          <p:cNvSpPr>
            <a:spLocks noChangeArrowheads="1"/>
          </p:cNvSpPr>
          <p:nvPr/>
        </p:nvSpPr>
        <p:spPr bwMode="auto">
          <a:xfrm>
            <a:off x="6450013" y="4487863"/>
            <a:ext cx="793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07" name="Rectangle 103"/>
          <p:cNvSpPr>
            <a:spLocks noChangeArrowheads="1"/>
          </p:cNvSpPr>
          <p:nvPr/>
        </p:nvSpPr>
        <p:spPr bwMode="auto">
          <a:xfrm>
            <a:off x="7583488" y="4487863"/>
            <a:ext cx="1428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08" name="Rectangle 104"/>
          <p:cNvSpPr>
            <a:spLocks noChangeArrowheads="1"/>
          </p:cNvSpPr>
          <p:nvPr/>
        </p:nvSpPr>
        <p:spPr bwMode="auto">
          <a:xfrm>
            <a:off x="1766888" y="4487863"/>
            <a:ext cx="4476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age</a:t>
            </a:r>
            <a:endParaRPr lang="en-US"/>
          </a:p>
        </p:txBody>
      </p:sp>
      <p:sp>
        <p:nvSpPr>
          <p:cNvPr id="124009" name="Rectangle 105"/>
          <p:cNvSpPr>
            <a:spLocks noChangeArrowheads="1"/>
          </p:cNvSpPr>
          <p:nvPr/>
        </p:nvSpPr>
        <p:spPr bwMode="auto">
          <a:xfrm>
            <a:off x="3324225" y="4487863"/>
            <a:ext cx="11318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Students</a:t>
            </a:r>
            <a:endParaRPr lang="en-US"/>
          </a:p>
        </p:txBody>
      </p:sp>
      <p:sp>
        <p:nvSpPr>
          <p:cNvPr id="124010" name="Rectangle 106"/>
          <p:cNvSpPr>
            <a:spLocks noChangeArrowheads="1"/>
          </p:cNvSpPr>
          <p:nvPr/>
        </p:nvSpPr>
        <p:spPr bwMode="auto">
          <a:xfrm>
            <a:off x="5349875" y="4487863"/>
            <a:ext cx="9080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integer</a:t>
            </a:r>
            <a:endParaRPr lang="en-US"/>
          </a:p>
        </p:txBody>
      </p:sp>
      <p:sp>
        <p:nvSpPr>
          <p:cNvPr id="124011" name="Rectangle 107"/>
          <p:cNvSpPr>
            <a:spLocks noChangeArrowheads="1"/>
          </p:cNvSpPr>
          <p:nvPr/>
        </p:nvSpPr>
        <p:spPr bwMode="auto">
          <a:xfrm>
            <a:off x="6946900" y="4487863"/>
            <a:ext cx="1460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124012" name="Rectangle 108"/>
          <p:cNvSpPr>
            <a:spLocks noChangeArrowheads="1"/>
          </p:cNvSpPr>
          <p:nvPr/>
        </p:nvSpPr>
        <p:spPr bwMode="auto">
          <a:xfrm>
            <a:off x="1706563" y="4841875"/>
            <a:ext cx="1428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13" name="Rectangle 109"/>
          <p:cNvSpPr>
            <a:spLocks noChangeArrowheads="1"/>
          </p:cNvSpPr>
          <p:nvPr/>
        </p:nvSpPr>
        <p:spPr bwMode="auto">
          <a:xfrm>
            <a:off x="3265488" y="4841875"/>
            <a:ext cx="793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14" name="Rectangle 110"/>
          <p:cNvSpPr>
            <a:spLocks noChangeArrowheads="1"/>
          </p:cNvSpPr>
          <p:nvPr/>
        </p:nvSpPr>
        <p:spPr bwMode="auto">
          <a:xfrm>
            <a:off x="5289550" y="4841875"/>
            <a:ext cx="7938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15" name="Rectangle 111"/>
          <p:cNvSpPr>
            <a:spLocks noChangeArrowheads="1"/>
          </p:cNvSpPr>
          <p:nvPr/>
        </p:nvSpPr>
        <p:spPr bwMode="auto">
          <a:xfrm>
            <a:off x="6450013" y="4841875"/>
            <a:ext cx="793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16" name="Rectangle 112"/>
          <p:cNvSpPr>
            <a:spLocks noChangeArrowheads="1"/>
          </p:cNvSpPr>
          <p:nvPr/>
        </p:nvSpPr>
        <p:spPr bwMode="auto">
          <a:xfrm>
            <a:off x="7583488" y="4841875"/>
            <a:ext cx="1428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17" name="Rectangle 113"/>
          <p:cNvSpPr>
            <a:spLocks noChangeArrowheads="1"/>
          </p:cNvSpPr>
          <p:nvPr/>
        </p:nvSpPr>
        <p:spPr bwMode="auto">
          <a:xfrm>
            <a:off x="1766888" y="4841875"/>
            <a:ext cx="48418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gpa</a:t>
            </a:r>
            <a:endParaRPr lang="en-US"/>
          </a:p>
        </p:txBody>
      </p:sp>
      <p:sp>
        <p:nvSpPr>
          <p:cNvPr id="124018" name="Rectangle 114"/>
          <p:cNvSpPr>
            <a:spLocks noChangeArrowheads="1"/>
          </p:cNvSpPr>
          <p:nvPr/>
        </p:nvSpPr>
        <p:spPr bwMode="auto">
          <a:xfrm>
            <a:off x="3324225" y="4841875"/>
            <a:ext cx="11318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Students</a:t>
            </a:r>
            <a:endParaRPr lang="en-US"/>
          </a:p>
        </p:txBody>
      </p:sp>
      <p:sp>
        <p:nvSpPr>
          <p:cNvPr id="124019" name="Rectangle 115"/>
          <p:cNvSpPr>
            <a:spLocks noChangeArrowheads="1"/>
          </p:cNvSpPr>
          <p:nvPr/>
        </p:nvSpPr>
        <p:spPr bwMode="auto">
          <a:xfrm>
            <a:off x="5349875" y="4841875"/>
            <a:ext cx="4857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real</a:t>
            </a:r>
            <a:endParaRPr lang="en-US"/>
          </a:p>
        </p:txBody>
      </p:sp>
      <p:sp>
        <p:nvSpPr>
          <p:cNvPr id="124020" name="Rectangle 116"/>
          <p:cNvSpPr>
            <a:spLocks noChangeArrowheads="1"/>
          </p:cNvSpPr>
          <p:nvPr/>
        </p:nvSpPr>
        <p:spPr bwMode="auto">
          <a:xfrm>
            <a:off x="6946900" y="4841875"/>
            <a:ext cx="1460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124021" name="Rectangle 117"/>
          <p:cNvSpPr>
            <a:spLocks noChangeArrowheads="1"/>
          </p:cNvSpPr>
          <p:nvPr/>
        </p:nvSpPr>
        <p:spPr bwMode="auto">
          <a:xfrm>
            <a:off x="1706563" y="5195888"/>
            <a:ext cx="1428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22" name="Rectangle 118"/>
          <p:cNvSpPr>
            <a:spLocks noChangeArrowheads="1"/>
          </p:cNvSpPr>
          <p:nvPr/>
        </p:nvSpPr>
        <p:spPr bwMode="auto">
          <a:xfrm>
            <a:off x="3265488" y="5195888"/>
            <a:ext cx="793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23" name="Rectangle 119"/>
          <p:cNvSpPr>
            <a:spLocks noChangeArrowheads="1"/>
          </p:cNvSpPr>
          <p:nvPr/>
        </p:nvSpPr>
        <p:spPr bwMode="auto">
          <a:xfrm>
            <a:off x="5289550" y="5195888"/>
            <a:ext cx="7938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24" name="Rectangle 120"/>
          <p:cNvSpPr>
            <a:spLocks noChangeArrowheads="1"/>
          </p:cNvSpPr>
          <p:nvPr/>
        </p:nvSpPr>
        <p:spPr bwMode="auto">
          <a:xfrm>
            <a:off x="6450013" y="5195888"/>
            <a:ext cx="793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25" name="Rectangle 121"/>
          <p:cNvSpPr>
            <a:spLocks noChangeArrowheads="1"/>
          </p:cNvSpPr>
          <p:nvPr/>
        </p:nvSpPr>
        <p:spPr bwMode="auto">
          <a:xfrm>
            <a:off x="7583488" y="5195888"/>
            <a:ext cx="1428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26" name="Rectangle 122"/>
          <p:cNvSpPr>
            <a:spLocks noChangeArrowheads="1"/>
          </p:cNvSpPr>
          <p:nvPr/>
        </p:nvSpPr>
        <p:spPr bwMode="auto">
          <a:xfrm>
            <a:off x="1766888" y="5195888"/>
            <a:ext cx="36036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fid</a:t>
            </a:r>
            <a:endParaRPr lang="en-US"/>
          </a:p>
        </p:txBody>
      </p:sp>
      <p:sp>
        <p:nvSpPr>
          <p:cNvPr id="124027" name="Rectangle 123"/>
          <p:cNvSpPr>
            <a:spLocks noChangeArrowheads="1"/>
          </p:cNvSpPr>
          <p:nvPr/>
        </p:nvSpPr>
        <p:spPr bwMode="auto">
          <a:xfrm>
            <a:off x="3324225" y="5195888"/>
            <a:ext cx="95726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Faculty</a:t>
            </a:r>
            <a:endParaRPr lang="en-US"/>
          </a:p>
        </p:txBody>
      </p:sp>
      <p:sp>
        <p:nvSpPr>
          <p:cNvPr id="124028" name="Rectangle 124"/>
          <p:cNvSpPr>
            <a:spLocks noChangeArrowheads="1"/>
          </p:cNvSpPr>
          <p:nvPr/>
        </p:nvSpPr>
        <p:spPr bwMode="auto">
          <a:xfrm>
            <a:off x="5349875" y="5195888"/>
            <a:ext cx="7524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string</a:t>
            </a:r>
            <a:endParaRPr lang="en-US"/>
          </a:p>
        </p:txBody>
      </p:sp>
      <p:sp>
        <p:nvSpPr>
          <p:cNvPr id="124029" name="Rectangle 125"/>
          <p:cNvSpPr>
            <a:spLocks noChangeArrowheads="1"/>
          </p:cNvSpPr>
          <p:nvPr/>
        </p:nvSpPr>
        <p:spPr bwMode="auto">
          <a:xfrm>
            <a:off x="6946900" y="5195888"/>
            <a:ext cx="1460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24030" name="Rectangle 126"/>
          <p:cNvSpPr>
            <a:spLocks noChangeArrowheads="1"/>
          </p:cNvSpPr>
          <p:nvPr/>
        </p:nvSpPr>
        <p:spPr bwMode="auto">
          <a:xfrm>
            <a:off x="1706563" y="5549900"/>
            <a:ext cx="1428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31" name="Rectangle 127"/>
          <p:cNvSpPr>
            <a:spLocks noChangeArrowheads="1"/>
          </p:cNvSpPr>
          <p:nvPr/>
        </p:nvSpPr>
        <p:spPr bwMode="auto">
          <a:xfrm>
            <a:off x="3265488" y="5549900"/>
            <a:ext cx="793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32" name="Rectangle 128"/>
          <p:cNvSpPr>
            <a:spLocks noChangeArrowheads="1"/>
          </p:cNvSpPr>
          <p:nvPr/>
        </p:nvSpPr>
        <p:spPr bwMode="auto">
          <a:xfrm>
            <a:off x="5289550" y="5549900"/>
            <a:ext cx="7938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33" name="Rectangle 129"/>
          <p:cNvSpPr>
            <a:spLocks noChangeArrowheads="1"/>
          </p:cNvSpPr>
          <p:nvPr/>
        </p:nvSpPr>
        <p:spPr bwMode="auto">
          <a:xfrm>
            <a:off x="6450013" y="5549900"/>
            <a:ext cx="793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34" name="Rectangle 130"/>
          <p:cNvSpPr>
            <a:spLocks noChangeArrowheads="1"/>
          </p:cNvSpPr>
          <p:nvPr/>
        </p:nvSpPr>
        <p:spPr bwMode="auto">
          <a:xfrm>
            <a:off x="7583488" y="5549900"/>
            <a:ext cx="14287" cy="3540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35" name="Rectangle 131"/>
          <p:cNvSpPr>
            <a:spLocks noChangeArrowheads="1"/>
          </p:cNvSpPr>
          <p:nvPr/>
        </p:nvSpPr>
        <p:spPr bwMode="auto">
          <a:xfrm>
            <a:off x="1766888" y="5549900"/>
            <a:ext cx="8112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fname</a:t>
            </a:r>
            <a:endParaRPr lang="en-US"/>
          </a:p>
        </p:txBody>
      </p:sp>
      <p:sp>
        <p:nvSpPr>
          <p:cNvPr id="124036" name="Rectangle 132"/>
          <p:cNvSpPr>
            <a:spLocks noChangeArrowheads="1"/>
          </p:cNvSpPr>
          <p:nvPr/>
        </p:nvSpPr>
        <p:spPr bwMode="auto">
          <a:xfrm>
            <a:off x="3324225" y="5549900"/>
            <a:ext cx="95726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Faculty</a:t>
            </a:r>
            <a:endParaRPr lang="en-US"/>
          </a:p>
        </p:txBody>
      </p:sp>
      <p:sp>
        <p:nvSpPr>
          <p:cNvPr id="124037" name="Rectangle 133"/>
          <p:cNvSpPr>
            <a:spLocks noChangeArrowheads="1"/>
          </p:cNvSpPr>
          <p:nvPr/>
        </p:nvSpPr>
        <p:spPr bwMode="auto">
          <a:xfrm>
            <a:off x="5349875" y="5549900"/>
            <a:ext cx="7524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string</a:t>
            </a:r>
            <a:endParaRPr lang="en-US"/>
          </a:p>
        </p:txBody>
      </p:sp>
      <p:sp>
        <p:nvSpPr>
          <p:cNvPr id="124038" name="Rectangle 134"/>
          <p:cNvSpPr>
            <a:spLocks noChangeArrowheads="1"/>
          </p:cNvSpPr>
          <p:nvPr/>
        </p:nvSpPr>
        <p:spPr bwMode="auto">
          <a:xfrm>
            <a:off x="6946900" y="5549900"/>
            <a:ext cx="1460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124039" name="Rectangle 135"/>
          <p:cNvSpPr>
            <a:spLocks noChangeArrowheads="1"/>
          </p:cNvSpPr>
          <p:nvPr/>
        </p:nvSpPr>
        <p:spPr bwMode="auto">
          <a:xfrm>
            <a:off x="1706563" y="5903913"/>
            <a:ext cx="1428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40" name="Rectangle 136"/>
          <p:cNvSpPr>
            <a:spLocks noChangeArrowheads="1"/>
          </p:cNvSpPr>
          <p:nvPr/>
        </p:nvSpPr>
        <p:spPr bwMode="auto">
          <a:xfrm>
            <a:off x="1706563" y="6257925"/>
            <a:ext cx="1558925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41" name="Rectangle 137"/>
          <p:cNvSpPr>
            <a:spLocks noChangeArrowheads="1"/>
          </p:cNvSpPr>
          <p:nvPr/>
        </p:nvSpPr>
        <p:spPr bwMode="auto">
          <a:xfrm>
            <a:off x="3265488" y="5903913"/>
            <a:ext cx="793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42" name="Rectangle 138"/>
          <p:cNvSpPr>
            <a:spLocks noChangeArrowheads="1"/>
          </p:cNvSpPr>
          <p:nvPr/>
        </p:nvSpPr>
        <p:spPr bwMode="auto">
          <a:xfrm>
            <a:off x="3265488" y="6257925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43" name="Rectangle 139"/>
          <p:cNvSpPr>
            <a:spLocks noChangeArrowheads="1"/>
          </p:cNvSpPr>
          <p:nvPr/>
        </p:nvSpPr>
        <p:spPr bwMode="auto">
          <a:xfrm>
            <a:off x="3273425" y="6257925"/>
            <a:ext cx="2016125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44" name="Rectangle 140"/>
          <p:cNvSpPr>
            <a:spLocks noChangeArrowheads="1"/>
          </p:cNvSpPr>
          <p:nvPr/>
        </p:nvSpPr>
        <p:spPr bwMode="auto">
          <a:xfrm>
            <a:off x="5289550" y="5903913"/>
            <a:ext cx="7938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45" name="Rectangle 141"/>
          <p:cNvSpPr>
            <a:spLocks noChangeArrowheads="1"/>
          </p:cNvSpPr>
          <p:nvPr/>
        </p:nvSpPr>
        <p:spPr bwMode="auto">
          <a:xfrm>
            <a:off x="5289550" y="6257925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46" name="Rectangle 142"/>
          <p:cNvSpPr>
            <a:spLocks noChangeArrowheads="1"/>
          </p:cNvSpPr>
          <p:nvPr/>
        </p:nvSpPr>
        <p:spPr bwMode="auto">
          <a:xfrm>
            <a:off x="5297488" y="6257925"/>
            <a:ext cx="1152525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47" name="Rectangle 143"/>
          <p:cNvSpPr>
            <a:spLocks noChangeArrowheads="1"/>
          </p:cNvSpPr>
          <p:nvPr/>
        </p:nvSpPr>
        <p:spPr bwMode="auto">
          <a:xfrm>
            <a:off x="6450013" y="5903913"/>
            <a:ext cx="793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48" name="Rectangle 144"/>
          <p:cNvSpPr>
            <a:spLocks noChangeArrowheads="1"/>
          </p:cNvSpPr>
          <p:nvPr/>
        </p:nvSpPr>
        <p:spPr bwMode="auto">
          <a:xfrm>
            <a:off x="6450013" y="6257925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49" name="Rectangle 145"/>
          <p:cNvSpPr>
            <a:spLocks noChangeArrowheads="1"/>
          </p:cNvSpPr>
          <p:nvPr/>
        </p:nvSpPr>
        <p:spPr bwMode="auto">
          <a:xfrm>
            <a:off x="6457950" y="6257925"/>
            <a:ext cx="11255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50" name="Rectangle 146"/>
          <p:cNvSpPr>
            <a:spLocks noChangeArrowheads="1"/>
          </p:cNvSpPr>
          <p:nvPr/>
        </p:nvSpPr>
        <p:spPr bwMode="auto">
          <a:xfrm>
            <a:off x="7583488" y="5903913"/>
            <a:ext cx="14287" cy="3540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51" name="Rectangle 147"/>
          <p:cNvSpPr>
            <a:spLocks noChangeArrowheads="1"/>
          </p:cNvSpPr>
          <p:nvPr/>
        </p:nvSpPr>
        <p:spPr bwMode="auto">
          <a:xfrm>
            <a:off x="7583488" y="6257925"/>
            <a:ext cx="1428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52" name="Rectangle 148"/>
          <p:cNvSpPr>
            <a:spLocks noChangeArrowheads="1"/>
          </p:cNvSpPr>
          <p:nvPr/>
        </p:nvSpPr>
        <p:spPr bwMode="auto">
          <a:xfrm>
            <a:off x="1766888" y="5903913"/>
            <a:ext cx="3556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sal</a:t>
            </a:r>
            <a:endParaRPr lang="en-US"/>
          </a:p>
        </p:txBody>
      </p:sp>
      <p:sp>
        <p:nvSpPr>
          <p:cNvPr id="124053" name="Rectangle 149"/>
          <p:cNvSpPr>
            <a:spLocks noChangeArrowheads="1"/>
          </p:cNvSpPr>
          <p:nvPr/>
        </p:nvSpPr>
        <p:spPr bwMode="auto">
          <a:xfrm>
            <a:off x="3324225" y="5903913"/>
            <a:ext cx="95726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Faculty</a:t>
            </a:r>
            <a:endParaRPr lang="en-US"/>
          </a:p>
        </p:txBody>
      </p:sp>
      <p:sp>
        <p:nvSpPr>
          <p:cNvPr id="124054" name="Rectangle 150"/>
          <p:cNvSpPr>
            <a:spLocks noChangeArrowheads="1"/>
          </p:cNvSpPr>
          <p:nvPr/>
        </p:nvSpPr>
        <p:spPr bwMode="auto">
          <a:xfrm>
            <a:off x="5349875" y="5903913"/>
            <a:ext cx="4857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real</a:t>
            </a:r>
            <a:endParaRPr lang="en-US"/>
          </a:p>
        </p:txBody>
      </p:sp>
      <p:sp>
        <p:nvSpPr>
          <p:cNvPr id="124055" name="Rectangle 151"/>
          <p:cNvSpPr>
            <a:spLocks noChangeArrowheads="1"/>
          </p:cNvSpPr>
          <p:nvPr/>
        </p:nvSpPr>
        <p:spPr bwMode="auto">
          <a:xfrm>
            <a:off x="6946900" y="5903913"/>
            <a:ext cx="1460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124056" name="Line 152"/>
          <p:cNvSpPr>
            <a:spLocks noChangeShapeType="1"/>
          </p:cNvSpPr>
          <p:nvPr/>
        </p:nvSpPr>
        <p:spPr bwMode="auto">
          <a:xfrm>
            <a:off x="1676400" y="1981200"/>
            <a:ext cx="594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57" name="Line 153"/>
          <p:cNvSpPr>
            <a:spLocks noChangeShapeType="1"/>
          </p:cNvSpPr>
          <p:nvPr/>
        </p:nvSpPr>
        <p:spPr bwMode="auto">
          <a:xfrm>
            <a:off x="5257800" y="1676400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58" name="Line 154"/>
          <p:cNvSpPr>
            <a:spLocks noChangeShapeType="1"/>
          </p:cNvSpPr>
          <p:nvPr/>
        </p:nvSpPr>
        <p:spPr bwMode="auto">
          <a:xfrm>
            <a:off x="6324600" y="1676400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pg_attribute</a:t>
            </a:r>
          </a:p>
        </p:txBody>
      </p:sp>
      <p:pic>
        <p:nvPicPr>
          <p:cNvPr id="181254" name="Picture 6" descr="pg_attribu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0"/>
            <a:ext cx="13535025" cy="4884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Summary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267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/>
              <a:t>Disks provide cheap, non-volatile storage.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Random access, but cost depends on location of page on disk; important to arrange data sequentially to minimize </a:t>
            </a:r>
            <a:r>
              <a:rPr lang="en-US" sz="2400" i="1"/>
              <a:t>seek</a:t>
            </a:r>
            <a:r>
              <a:rPr lang="en-US" sz="2400"/>
              <a:t> and </a:t>
            </a:r>
            <a:r>
              <a:rPr lang="en-US" sz="2400" i="1"/>
              <a:t>rotation </a:t>
            </a:r>
            <a:r>
              <a:rPr lang="en-US" sz="2400"/>
              <a:t>delays.</a:t>
            </a:r>
          </a:p>
          <a:p>
            <a:pPr>
              <a:lnSpc>
                <a:spcPct val="90000"/>
              </a:lnSpc>
            </a:pPr>
            <a:r>
              <a:rPr lang="en-US" sz="2800"/>
              <a:t>Buffer manager brings pages into RAM.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Page stays in RAM until released by requestor.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Written to disk when frame chosen for replacement (which is sometime after requestor releases the page).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Choice of frame to replace based on </a:t>
            </a:r>
            <a:r>
              <a:rPr lang="en-US" sz="2400" i="1"/>
              <a:t>replacement policy.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Tries to </a:t>
            </a:r>
            <a:r>
              <a:rPr lang="en-US" sz="2400" i="1"/>
              <a:t>pre-fetch</a:t>
            </a:r>
            <a:r>
              <a:rPr lang="en-US" sz="2400"/>
              <a:t> several pages at a time.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Summary (Contd.)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848600" cy="4724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/>
              <a:t>DBMS vs. OS File Support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DBMS needs features not found in many OS’s, e.g., forcing a page to disk, controlling the order of page writes to disk, files spanning disks, ability to control pre-fetching and page replacement policy based on predictable access patterns, etc.</a:t>
            </a:r>
          </a:p>
          <a:p>
            <a:pPr>
              <a:lnSpc>
                <a:spcPct val="90000"/>
              </a:lnSpc>
            </a:pPr>
            <a:r>
              <a:rPr lang="en-US" sz="2800"/>
              <a:t>Variable length record format with field offset directory offers support for direct access to i’th field and null values.</a:t>
            </a:r>
          </a:p>
          <a:p>
            <a:pPr>
              <a:lnSpc>
                <a:spcPct val="90000"/>
              </a:lnSpc>
            </a:pPr>
            <a:r>
              <a:rPr lang="en-US" sz="2800"/>
              <a:t>Slotted page format supports variable length records and allows records to move on page.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Summary (Contd.)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40767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/>
              <a:t>File layer keeps track of pages in a file, and supports abstraction of a collection of records.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Pages with free space identified using linked list or directory structure (similar to how pages in file are kept track of).</a:t>
            </a:r>
          </a:p>
          <a:p>
            <a:pPr>
              <a:lnSpc>
                <a:spcPct val="90000"/>
              </a:lnSpc>
            </a:pPr>
            <a:r>
              <a:rPr lang="en-US" sz="2800"/>
              <a:t>Indexes support efficient retrieval of records based on the values in some fields.</a:t>
            </a:r>
          </a:p>
          <a:p>
            <a:pPr>
              <a:lnSpc>
                <a:spcPct val="90000"/>
              </a:lnSpc>
            </a:pPr>
            <a:r>
              <a:rPr lang="en-US" sz="2800"/>
              <a:t>Catalog relations store information about relations, indexes and views.  (</a:t>
            </a:r>
            <a:r>
              <a:rPr lang="en-US" sz="2800" i="1"/>
              <a:t>Information that is common to all records in a given collection.</a:t>
            </a:r>
            <a:r>
              <a:rPr lang="en-US" sz="280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Disks and Files 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10600" cy="4076700"/>
          </a:xfrm>
          <a:noFill/>
          <a:ln/>
        </p:spPr>
        <p:txBody>
          <a:bodyPr lIns="92075" tIns="46038" rIns="92075" bIns="46038"/>
          <a:lstStyle/>
          <a:p>
            <a:r>
              <a:rPr lang="en-US" sz="2800"/>
              <a:t>DBMS stores information on disks.</a:t>
            </a:r>
          </a:p>
          <a:p>
            <a:pPr lvl="1"/>
            <a:r>
              <a:rPr lang="en-US" sz="2400"/>
              <a:t>In an electronic world, disks are a mechanical anachronism!</a:t>
            </a:r>
          </a:p>
          <a:p>
            <a:r>
              <a:rPr lang="en-US" sz="2800"/>
              <a:t>This has major implications for DBMS design!</a:t>
            </a:r>
          </a:p>
          <a:p>
            <a:pPr lvl="1"/>
            <a:r>
              <a:rPr lang="en-US" sz="2400">
                <a:solidFill>
                  <a:schemeClr val="accent2"/>
                </a:solidFill>
              </a:rPr>
              <a:t>READ: </a:t>
            </a:r>
            <a:r>
              <a:rPr lang="en-US" sz="2400"/>
              <a:t>transfer data from disk to main memory (RAM).</a:t>
            </a:r>
          </a:p>
          <a:p>
            <a:pPr lvl="1"/>
            <a:r>
              <a:rPr lang="en-US" sz="2400">
                <a:solidFill>
                  <a:schemeClr val="accent2"/>
                </a:solidFill>
              </a:rPr>
              <a:t>WRITE: </a:t>
            </a:r>
            <a:r>
              <a:rPr lang="en-US" sz="2400"/>
              <a:t>transfer data from RAM to disk.</a:t>
            </a:r>
          </a:p>
          <a:p>
            <a:pPr lvl="1"/>
            <a:r>
              <a:rPr lang="en-US" sz="2400"/>
              <a:t>Both are high-cost operations, relative to in-memory operations, so must be planned carefully!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2800"/>
              <a:t>Why Not Store Everything in Main Memory?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i="1">
                <a:solidFill>
                  <a:schemeClr val="accent2"/>
                </a:solidFill>
              </a:rPr>
              <a:t>Costs too much</a:t>
            </a:r>
            <a:r>
              <a:rPr lang="en-US">
                <a:solidFill>
                  <a:schemeClr val="accent2"/>
                </a:solidFill>
              </a:rPr>
              <a:t>.  </a:t>
            </a:r>
            <a:r>
              <a:rPr lang="en-US"/>
              <a:t>For ~$1000, PCConnection will sell you either </a:t>
            </a:r>
          </a:p>
          <a:p>
            <a:pPr lvl="1"/>
            <a:r>
              <a:rPr lang="en-US"/>
              <a:t>~17GB of RAM </a:t>
            </a:r>
          </a:p>
          <a:p>
            <a:pPr lvl="1"/>
            <a:r>
              <a:rPr lang="en-US"/>
              <a:t>~88GB of flash</a:t>
            </a:r>
          </a:p>
          <a:p>
            <a:pPr lvl="1"/>
            <a:r>
              <a:rPr lang="en-US"/>
              <a:t>~4.1 TB of disk</a:t>
            </a:r>
          </a:p>
          <a:p>
            <a:r>
              <a:rPr lang="en-US" i="1">
                <a:solidFill>
                  <a:schemeClr val="accent2"/>
                </a:solidFill>
              </a:rPr>
              <a:t>Main memory is volatile</a:t>
            </a:r>
            <a:r>
              <a:rPr lang="en-US">
                <a:solidFill>
                  <a:schemeClr val="accent2"/>
                </a:solidFill>
              </a:rPr>
              <a:t>.  </a:t>
            </a:r>
            <a:r>
              <a:rPr lang="en-US"/>
              <a:t>We want data to be saved between runs.  (Obviously!)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164866" name="Picture 2" descr="image24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609600"/>
            <a:ext cx="6934200" cy="5486400"/>
          </a:xfrm>
          <a:prstGeom prst="rect">
            <a:avLst/>
          </a:prstGeom>
          <a:noFill/>
        </p:spPr>
      </p:pic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457200"/>
          </a:xfrm>
          <a:noFill/>
          <a:ln/>
        </p:spPr>
        <p:txBody>
          <a:bodyPr/>
          <a:lstStyle/>
          <a:p>
            <a:r>
              <a:rPr lang="en-US" sz="3200"/>
              <a:t>The Storage Hierarchy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i="1">
              <a:solidFill>
                <a:schemeClr val="accent2"/>
              </a:solidFill>
            </a:endParaRPr>
          </a:p>
          <a:p>
            <a:endParaRPr lang="en-US"/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914400" y="6019800"/>
            <a:ext cx="91440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itchFamily="80" charset="0"/>
              </a:rPr>
              <a:t>Source: Operating Systems Concepts 5th Edition </a:t>
            </a:r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0" y="1371600"/>
            <a:ext cx="4572000" cy="3779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sz="2400">
                <a:solidFill>
                  <a:schemeClr val="tx1"/>
                </a:solidFill>
                <a:latin typeface="Tahoma" pitchFamily="80" charset="0"/>
              </a:rPr>
              <a:t>Main memory (RAM) for currently used data.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sz="2400">
                <a:solidFill>
                  <a:schemeClr val="tx1"/>
                </a:solidFill>
                <a:latin typeface="Tahoma" pitchFamily="80" charset="0"/>
              </a:rPr>
              <a:t>Disk for the main database (secondary storage).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sz="2400">
                <a:solidFill>
                  <a:schemeClr val="tx1"/>
                </a:solidFill>
                <a:latin typeface="Tahoma" pitchFamily="80" charset="0"/>
              </a:rPr>
              <a:t>Tapes for archiving older versions of the data (tertiary storage).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endParaRPr lang="en-US" sz="2400">
              <a:solidFill>
                <a:schemeClr val="tx1"/>
              </a:solidFill>
              <a:latin typeface="Tahoma" pitchFamily="80" charset="0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endParaRPr lang="en-US" sz="2400">
              <a:solidFill>
                <a:schemeClr val="tx1"/>
              </a:solidFill>
              <a:latin typeface="Tahoma" pitchFamily="80" charset="0"/>
            </a:endParaRPr>
          </a:p>
        </p:txBody>
      </p:sp>
      <p:sp>
        <p:nvSpPr>
          <p:cNvPr id="164873" name="AutoShape 9"/>
          <p:cNvSpPr>
            <a:spLocks noChangeArrowheads="1"/>
          </p:cNvSpPr>
          <p:nvPr/>
        </p:nvSpPr>
        <p:spPr bwMode="auto">
          <a:xfrm>
            <a:off x="7848600" y="1371600"/>
            <a:ext cx="381000" cy="4191000"/>
          </a:xfrm>
          <a:prstGeom prst="upArrow">
            <a:avLst>
              <a:gd name="adj1" fmla="val 50000"/>
              <a:gd name="adj2" fmla="val 2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6705600" y="685800"/>
            <a:ext cx="22510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Smaller, Faster</a:t>
            </a:r>
          </a:p>
        </p:txBody>
      </p: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6975475" y="5638800"/>
            <a:ext cx="21669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Bigger, Slower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3" grpId="0" animBg="1"/>
      <p:bldP spid="164874" grpId="0" autoUpdateAnimBg="0"/>
      <p:bldP spid="16487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/>
              <a:t>Jim Gray’s Storage Latency Analogy:  </a:t>
            </a:r>
            <a:br>
              <a:rPr lang="en-US"/>
            </a:br>
            <a:r>
              <a:rPr lang="en-US"/>
              <a:t>How Far Away is the Data?</a:t>
            </a:r>
          </a:p>
        </p:txBody>
      </p:sp>
      <p:grpSp>
        <p:nvGrpSpPr>
          <p:cNvPr id="166915" name="Group 3"/>
          <p:cNvGrpSpPr>
            <a:grpSpLocks/>
          </p:cNvGrpSpPr>
          <p:nvPr/>
        </p:nvGrpSpPr>
        <p:grpSpPr bwMode="auto">
          <a:xfrm>
            <a:off x="779463" y="1690688"/>
            <a:ext cx="7221537" cy="4533900"/>
            <a:chOff x="491" y="1065"/>
            <a:chExt cx="4549" cy="2856"/>
          </a:xfrm>
        </p:grpSpPr>
        <p:sp>
          <p:nvSpPr>
            <p:cNvPr id="166916" name="Freeform 4"/>
            <p:cNvSpPr>
              <a:spLocks/>
            </p:cNvSpPr>
            <p:nvPr/>
          </p:nvSpPr>
          <p:spPr bwMode="auto">
            <a:xfrm>
              <a:off x="2521" y="2394"/>
              <a:ext cx="86" cy="5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5" y="0"/>
                </a:cxn>
                <a:cxn ang="0">
                  <a:pos x="86" y="0"/>
                </a:cxn>
                <a:cxn ang="0">
                  <a:pos x="86" y="29"/>
                </a:cxn>
                <a:cxn ang="0">
                  <a:pos x="31" y="50"/>
                </a:cxn>
                <a:cxn ang="0">
                  <a:pos x="0" y="50"/>
                </a:cxn>
                <a:cxn ang="0">
                  <a:pos x="0" y="22"/>
                </a:cxn>
              </a:cxnLst>
              <a:rect l="0" t="0" r="r" b="b"/>
              <a:pathLst>
                <a:path w="86" h="50">
                  <a:moveTo>
                    <a:pt x="0" y="22"/>
                  </a:moveTo>
                  <a:lnTo>
                    <a:pt x="55" y="0"/>
                  </a:lnTo>
                  <a:lnTo>
                    <a:pt x="86" y="0"/>
                  </a:lnTo>
                  <a:lnTo>
                    <a:pt x="86" y="29"/>
                  </a:lnTo>
                  <a:lnTo>
                    <a:pt x="31" y="50"/>
                  </a:lnTo>
                  <a:lnTo>
                    <a:pt x="0" y="50"/>
                  </a:lnTo>
                  <a:lnTo>
                    <a:pt x="0" y="2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17" name="Freeform 5"/>
            <p:cNvSpPr>
              <a:spLocks/>
            </p:cNvSpPr>
            <p:nvPr/>
          </p:nvSpPr>
          <p:spPr bwMode="auto">
            <a:xfrm>
              <a:off x="2459" y="2416"/>
              <a:ext cx="93" cy="56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62" y="0"/>
                </a:cxn>
                <a:cxn ang="0">
                  <a:pos x="93" y="0"/>
                </a:cxn>
                <a:cxn ang="0">
                  <a:pos x="93" y="28"/>
                </a:cxn>
                <a:cxn ang="0">
                  <a:pos x="31" y="56"/>
                </a:cxn>
                <a:cxn ang="0">
                  <a:pos x="0" y="56"/>
                </a:cxn>
                <a:cxn ang="0">
                  <a:pos x="0" y="28"/>
                </a:cxn>
              </a:cxnLst>
              <a:rect l="0" t="0" r="r" b="b"/>
              <a:pathLst>
                <a:path w="93" h="56">
                  <a:moveTo>
                    <a:pt x="0" y="28"/>
                  </a:moveTo>
                  <a:lnTo>
                    <a:pt x="62" y="0"/>
                  </a:lnTo>
                  <a:lnTo>
                    <a:pt x="93" y="0"/>
                  </a:lnTo>
                  <a:lnTo>
                    <a:pt x="93" y="28"/>
                  </a:lnTo>
                  <a:lnTo>
                    <a:pt x="31" y="56"/>
                  </a:lnTo>
                  <a:lnTo>
                    <a:pt x="0" y="56"/>
                  </a:lnTo>
                  <a:lnTo>
                    <a:pt x="0" y="2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18" name="Freeform 6"/>
            <p:cNvSpPr>
              <a:spLocks/>
            </p:cNvSpPr>
            <p:nvPr/>
          </p:nvSpPr>
          <p:spPr bwMode="auto">
            <a:xfrm>
              <a:off x="2404" y="2444"/>
              <a:ext cx="86" cy="4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55" y="0"/>
                </a:cxn>
                <a:cxn ang="0">
                  <a:pos x="86" y="0"/>
                </a:cxn>
                <a:cxn ang="0">
                  <a:pos x="86" y="28"/>
                </a:cxn>
                <a:cxn ang="0">
                  <a:pos x="31" y="49"/>
                </a:cxn>
                <a:cxn ang="0">
                  <a:pos x="0" y="49"/>
                </a:cxn>
                <a:cxn ang="0">
                  <a:pos x="0" y="21"/>
                </a:cxn>
              </a:cxnLst>
              <a:rect l="0" t="0" r="r" b="b"/>
              <a:pathLst>
                <a:path w="86" h="49">
                  <a:moveTo>
                    <a:pt x="0" y="21"/>
                  </a:moveTo>
                  <a:lnTo>
                    <a:pt x="55" y="0"/>
                  </a:lnTo>
                  <a:lnTo>
                    <a:pt x="86" y="0"/>
                  </a:lnTo>
                  <a:lnTo>
                    <a:pt x="86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19" name="Freeform 7"/>
            <p:cNvSpPr>
              <a:spLocks/>
            </p:cNvSpPr>
            <p:nvPr/>
          </p:nvSpPr>
          <p:spPr bwMode="auto">
            <a:xfrm>
              <a:off x="2357" y="2465"/>
              <a:ext cx="78" cy="4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7" y="0"/>
                </a:cxn>
                <a:cxn ang="0">
                  <a:pos x="78" y="0"/>
                </a:cxn>
                <a:cxn ang="0">
                  <a:pos x="78" y="28"/>
                </a:cxn>
                <a:cxn ang="0">
                  <a:pos x="32" y="49"/>
                </a:cxn>
                <a:cxn ang="0">
                  <a:pos x="0" y="49"/>
                </a:cxn>
                <a:cxn ang="0">
                  <a:pos x="0" y="21"/>
                </a:cxn>
              </a:cxnLst>
              <a:rect l="0" t="0" r="r" b="b"/>
              <a:pathLst>
                <a:path w="78" h="49">
                  <a:moveTo>
                    <a:pt x="0" y="21"/>
                  </a:moveTo>
                  <a:lnTo>
                    <a:pt x="47" y="0"/>
                  </a:lnTo>
                  <a:lnTo>
                    <a:pt x="78" y="0"/>
                  </a:lnTo>
                  <a:lnTo>
                    <a:pt x="78" y="28"/>
                  </a:lnTo>
                  <a:lnTo>
                    <a:pt x="32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20" name="Freeform 8"/>
            <p:cNvSpPr>
              <a:spLocks/>
            </p:cNvSpPr>
            <p:nvPr/>
          </p:nvSpPr>
          <p:spPr bwMode="auto">
            <a:xfrm>
              <a:off x="2310" y="2486"/>
              <a:ext cx="79" cy="4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7" y="0"/>
                </a:cxn>
                <a:cxn ang="0">
                  <a:pos x="79" y="0"/>
                </a:cxn>
                <a:cxn ang="0">
                  <a:pos x="79" y="28"/>
                </a:cxn>
                <a:cxn ang="0">
                  <a:pos x="32" y="49"/>
                </a:cxn>
                <a:cxn ang="0">
                  <a:pos x="0" y="49"/>
                </a:cxn>
                <a:cxn ang="0">
                  <a:pos x="0" y="21"/>
                </a:cxn>
              </a:cxnLst>
              <a:rect l="0" t="0" r="r" b="b"/>
              <a:pathLst>
                <a:path w="79" h="49">
                  <a:moveTo>
                    <a:pt x="0" y="21"/>
                  </a:moveTo>
                  <a:lnTo>
                    <a:pt x="47" y="0"/>
                  </a:lnTo>
                  <a:lnTo>
                    <a:pt x="79" y="0"/>
                  </a:lnTo>
                  <a:lnTo>
                    <a:pt x="79" y="28"/>
                  </a:lnTo>
                  <a:lnTo>
                    <a:pt x="32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21" name="Freeform 9"/>
            <p:cNvSpPr>
              <a:spLocks/>
            </p:cNvSpPr>
            <p:nvPr/>
          </p:nvSpPr>
          <p:spPr bwMode="auto">
            <a:xfrm>
              <a:off x="2279" y="2507"/>
              <a:ext cx="63" cy="4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31" y="0"/>
                </a:cxn>
                <a:cxn ang="0">
                  <a:pos x="63" y="0"/>
                </a:cxn>
                <a:cxn ang="0">
                  <a:pos x="63" y="28"/>
                </a:cxn>
                <a:cxn ang="0">
                  <a:pos x="31" y="49"/>
                </a:cxn>
                <a:cxn ang="0">
                  <a:pos x="0" y="49"/>
                </a:cxn>
                <a:cxn ang="0">
                  <a:pos x="0" y="21"/>
                </a:cxn>
              </a:cxnLst>
              <a:rect l="0" t="0" r="r" b="b"/>
              <a:pathLst>
                <a:path w="63" h="49">
                  <a:moveTo>
                    <a:pt x="0" y="21"/>
                  </a:moveTo>
                  <a:lnTo>
                    <a:pt x="31" y="0"/>
                  </a:lnTo>
                  <a:lnTo>
                    <a:pt x="63" y="0"/>
                  </a:lnTo>
                  <a:lnTo>
                    <a:pt x="63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22" name="Freeform 10"/>
            <p:cNvSpPr>
              <a:spLocks/>
            </p:cNvSpPr>
            <p:nvPr/>
          </p:nvSpPr>
          <p:spPr bwMode="auto">
            <a:xfrm>
              <a:off x="2256" y="2528"/>
              <a:ext cx="54" cy="4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3" y="0"/>
                </a:cxn>
                <a:cxn ang="0">
                  <a:pos x="54" y="0"/>
                </a:cxn>
                <a:cxn ang="0">
                  <a:pos x="54" y="28"/>
                </a:cxn>
                <a:cxn ang="0">
                  <a:pos x="31" y="42"/>
                </a:cxn>
                <a:cxn ang="0">
                  <a:pos x="0" y="42"/>
                </a:cxn>
                <a:cxn ang="0">
                  <a:pos x="0" y="14"/>
                </a:cxn>
              </a:cxnLst>
              <a:rect l="0" t="0" r="r" b="b"/>
              <a:pathLst>
                <a:path w="54" h="42">
                  <a:moveTo>
                    <a:pt x="0" y="14"/>
                  </a:moveTo>
                  <a:lnTo>
                    <a:pt x="23" y="0"/>
                  </a:lnTo>
                  <a:lnTo>
                    <a:pt x="54" y="0"/>
                  </a:lnTo>
                  <a:lnTo>
                    <a:pt x="54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23" name="Freeform 11"/>
            <p:cNvSpPr>
              <a:spLocks/>
            </p:cNvSpPr>
            <p:nvPr/>
          </p:nvSpPr>
          <p:spPr bwMode="auto">
            <a:xfrm>
              <a:off x="2225" y="2542"/>
              <a:ext cx="62" cy="4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31" y="0"/>
                </a:cxn>
                <a:cxn ang="0">
                  <a:pos x="62" y="0"/>
                </a:cxn>
                <a:cxn ang="0">
                  <a:pos x="62" y="28"/>
                </a:cxn>
                <a:cxn ang="0">
                  <a:pos x="31" y="49"/>
                </a:cxn>
                <a:cxn ang="0">
                  <a:pos x="0" y="49"/>
                </a:cxn>
                <a:cxn ang="0">
                  <a:pos x="0" y="21"/>
                </a:cxn>
              </a:cxnLst>
              <a:rect l="0" t="0" r="r" b="b"/>
              <a:pathLst>
                <a:path w="62" h="49">
                  <a:moveTo>
                    <a:pt x="0" y="21"/>
                  </a:moveTo>
                  <a:lnTo>
                    <a:pt x="31" y="0"/>
                  </a:lnTo>
                  <a:lnTo>
                    <a:pt x="62" y="0"/>
                  </a:lnTo>
                  <a:lnTo>
                    <a:pt x="62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24" name="Freeform 12"/>
            <p:cNvSpPr>
              <a:spLocks/>
            </p:cNvSpPr>
            <p:nvPr/>
          </p:nvSpPr>
          <p:spPr bwMode="auto">
            <a:xfrm>
              <a:off x="2209" y="2563"/>
              <a:ext cx="47" cy="4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6" y="0"/>
                </a:cxn>
                <a:cxn ang="0">
                  <a:pos x="47" y="0"/>
                </a:cxn>
                <a:cxn ang="0">
                  <a:pos x="47" y="28"/>
                </a:cxn>
                <a:cxn ang="0">
                  <a:pos x="31" y="43"/>
                </a:cxn>
                <a:cxn ang="0">
                  <a:pos x="0" y="43"/>
                </a:cxn>
                <a:cxn ang="0">
                  <a:pos x="0" y="14"/>
                </a:cxn>
              </a:cxnLst>
              <a:rect l="0" t="0" r="r" b="b"/>
              <a:pathLst>
                <a:path w="47" h="43">
                  <a:moveTo>
                    <a:pt x="0" y="14"/>
                  </a:moveTo>
                  <a:lnTo>
                    <a:pt x="16" y="0"/>
                  </a:lnTo>
                  <a:lnTo>
                    <a:pt x="47" y="0"/>
                  </a:lnTo>
                  <a:lnTo>
                    <a:pt x="47" y="28"/>
                  </a:lnTo>
                  <a:lnTo>
                    <a:pt x="31" y="43"/>
                  </a:lnTo>
                  <a:lnTo>
                    <a:pt x="0" y="43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25" name="Freeform 13"/>
            <p:cNvSpPr>
              <a:spLocks/>
            </p:cNvSpPr>
            <p:nvPr/>
          </p:nvSpPr>
          <p:spPr bwMode="auto">
            <a:xfrm>
              <a:off x="2186" y="2577"/>
              <a:ext cx="54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3" y="0"/>
                </a:cxn>
                <a:cxn ang="0">
                  <a:pos x="54" y="0"/>
                </a:cxn>
                <a:cxn ang="0">
                  <a:pos x="54" y="29"/>
                </a:cxn>
                <a:cxn ang="0">
                  <a:pos x="31" y="50"/>
                </a:cxn>
                <a:cxn ang="0">
                  <a:pos x="0" y="50"/>
                </a:cxn>
                <a:cxn ang="0">
                  <a:pos x="0" y="21"/>
                </a:cxn>
              </a:cxnLst>
              <a:rect l="0" t="0" r="r" b="b"/>
              <a:pathLst>
                <a:path w="54" h="50">
                  <a:moveTo>
                    <a:pt x="0" y="21"/>
                  </a:moveTo>
                  <a:lnTo>
                    <a:pt x="23" y="0"/>
                  </a:lnTo>
                  <a:lnTo>
                    <a:pt x="54" y="0"/>
                  </a:lnTo>
                  <a:lnTo>
                    <a:pt x="54" y="29"/>
                  </a:lnTo>
                  <a:lnTo>
                    <a:pt x="31" y="50"/>
                  </a:lnTo>
                  <a:lnTo>
                    <a:pt x="0" y="50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26" name="Freeform 14"/>
            <p:cNvSpPr>
              <a:spLocks/>
            </p:cNvSpPr>
            <p:nvPr/>
          </p:nvSpPr>
          <p:spPr bwMode="auto">
            <a:xfrm>
              <a:off x="2178" y="2598"/>
              <a:ext cx="39" cy="36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39" y="0"/>
                </a:cxn>
                <a:cxn ang="0">
                  <a:pos x="39" y="29"/>
                </a:cxn>
                <a:cxn ang="0">
                  <a:pos x="31" y="36"/>
                </a:cxn>
                <a:cxn ang="0">
                  <a:pos x="0" y="36"/>
                </a:cxn>
                <a:cxn ang="0">
                  <a:pos x="0" y="8"/>
                </a:cxn>
              </a:cxnLst>
              <a:rect l="0" t="0" r="r" b="b"/>
              <a:pathLst>
                <a:path w="39" h="36">
                  <a:moveTo>
                    <a:pt x="0" y="8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9"/>
                  </a:lnTo>
                  <a:lnTo>
                    <a:pt x="31" y="36"/>
                  </a:lnTo>
                  <a:lnTo>
                    <a:pt x="0" y="36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27" name="Freeform 15"/>
            <p:cNvSpPr>
              <a:spLocks/>
            </p:cNvSpPr>
            <p:nvPr/>
          </p:nvSpPr>
          <p:spPr bwMode="auto">
            <a:xfrm>
              <a:off x="2170" y="2606"/>
              <a:ext cx="39" cy="4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8" y="0"/>
                </a:cxn>
                <a:cxn ang="0">
                  <a:pos x="39" y="0"/>
                </a:cxn>
                <a:cxn ang="0">
                  <a:pos x="39" y="28"/>
                </a:cxn>
                <a:cxn ang="0">
                  <a:pos x="31" y="49"/>
                </a:cxn>
                <a:cxn ang="0">
                  <a:pos x="0" y="49"/>
                </a:cxn>
                <a:cxn ang="0">
                  <a:pos x="0" y="21"/>
                </a:cxn>
              </a:cxnLst>
              <a:rect l="0" t="0" r="r" b="b"/>
              <a:pathLst>
                <a:path w="39" h="49">
                  <a:moveTo>
                    <a:pt x="0" y="21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28" name="Rectangle 16"/>
            <p:cNvSpPr>
              <a:spLocks noChangeArrowheads="1"/>
            </p:cNvSpPr>
            <p:nvPr/>
          </p:nvSpPr>
          <p:spPr bwMode="auto">
            <a:xfrm>
              <a:off x="2170" y="2627"/>
              <a:ext cx="31" cy="4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29" name="Freeform 17"/>
            <p:cNvSpPr>
              <a:spLocks/>
            </p:cNvSpPr>
            <p:nvPr/>
          </p:nvSpPr>
          <p:spPr bwMode="auto">
            <a:xfrm>
              <a:off x="2170" y="2641"/>
              <a:ext cx="39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39" y="14"/>
                </a:cxn>
                <a:cxn ang="0">
                  <a:pos x="39" y="42"/>
                </a:cxn>
                <a:cxn ang="0">
                  <a:pos x="8" y="42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39" h="42">
                  <a:moveTo>
                    <a:pt x="0" y="0"/>
                  </a:moveTo>
                  <a:lnTo>
                    <a:pt x="31" y="0"/>
                  </a:lnTo>
                  <a:lnTo>
                    <a:pt x="39" y="14"/>
                  </a:lnTo>
                  <a:lnTo>
                    <a:pt x="39" y="42"/>
                  </a:lnTo>
                  <a:lnTo>
                    <a:pt x="8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30" name="Freeform 18"/>
            <p:cNvSpPr>
              <a:spLocks/>
            </p:cNvSpPr>
            <p:nvPr/>
          </p:nvSpPr>
          <p:spPr bwMode="auto">
            <a:xfrm>
              <a:off x="2178" y="2655"/>
              <a:ext cx="39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39" y="7"/>
                </a:cxn>
                <a:cxn ang="0">
                  <a:pos x="39" y="35"/>
                </a:cxn>
                <a:cxn ang="0">
                  <a:pos x="8" y="35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39" h="35">
                  <a:moveTo>
                    <a:pt x="0" y="0"/>
                  </a:moveTo>
                  <a:lnTo>
                    <a:pt x="31" y="0"/>
                  </a:lnTo>
                  <a:lnTo>
                    <a:pt x="39" y="7"/>
                  </a:lnTo>
                  <a:lnTo>
                    <a:pt x="39" y="35"/>
                  </a:lnTo>
                  <a:lnTo>
                    <a:pt x="8" y="35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31" name="Freeform 19"/>
            <p:cNvSpPr>
              <a:spLocks/>
            </p:cNvSpPr>
            <p:nvPr/>
          </p:nvSpPr>
          <p:spPr bwMode="auto">
            <a:xfrm>
              <a:off x="2186" y="2662"/>
              <a:ext cx="39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39" y="7"/>
                </a:cxn>
                <a:cxn ang="0">
                  <a:pos x="39" y="35"/>
                </a:cxn>
                <a:cxn ang="0">
                  <a:pos x="7" y="35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39" h="35">
                  <a:moveTo>
                    <a:pt x="0" y="0"/>
                  </a:moveTo>
                  <a:lnTo>
                    <a:pt x="31" y="0"/>
                  </a:lnTo>
                  <a:lnTo>
                    <a:pt x="39" y="7"/>
                  </a:lnTo>
                  <a:lnTo>
                    <a:pt x="39" y="35"/>
                  </a:lnTo>
                  <a:lnTo>
                    <a:pt x="7" y="35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32" name="Freeform 20"/>
            <p:cNvSpPr>
              <a:spLocks/>
            </p:cNvSpPr>
            <p:nvPr/>
          </p:nvSpPr>
          <p:spPr bwMode="auto">
            <a:xfrm>
              <a:off x="2193" y="2669"/>
              <a:ext cx="55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55" y="14"/>
                </a:cxn>
                <a:cxn ang="0">
                  <a:pos x="55" y="42"/>
                </a:cxn>
                <a:cxn ang="0">
                  <a:pos x="24" y="42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55" h="42">
                  <a:moveTo>
                    <a:pt x="0" y="0"/>
                  </a:moveTo>
                  <a:lnTo>
                    <a:pt x="32" y="0"/>
                  </a:lnTo>
                  <a:lnTo>
                    <a:pt x="55" y="14"/>
                  </a:lnTo>
                  <a:lnTo>
                    <a:pt x="55" y="42"/>
                  </a:lnTo>
                  <a:lnTo>
                    <a:pt x="24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33" name="Freeform 21"/>
            <p:cNvSpPr>
              <a:spLocks/>
            </p:cNvSpPr>
            <p:nvPr/>
          </p:nvSpPr>
          <p:spPr bwMode="auto">
            <a:xfrm>
              <a:off x="2217" y="2683"/>
              <a:ext cx="6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62" y="21"/>
                </a:cxn>
                <a:cxn ang="0">
                  <a:pos x="62" y="49"/>
                </a:cxn>
                <a:cxn ang="0">
                  <a:pos x="31" y="49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62" h="49">
                  <a:moveTo>
                    <a:pt x="0" y="0"/>
                  </a:moveTo>
                  <a:lnTo>
                    <a:pt x="31" y="0"/>
                  </a:lnTo>
                  <a:lnTo>
                    <a:pt x="62" y="21"/>
                  </a:lnTo>
                  <a:lnTo>
                    <a:pt x="62" y="49"/>
                  </a:lnTo>
                  <a:lnTo>
                    <a:pt x="31" y="49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34" name="Freeform 22"/>
            <p:cNvSpPr>
              <a:spLocks/>
            </p:cNvSpPr>
            <p:nvPr/>
          </p:nvSpPr>
          <p:spPr bwMode="auto">
            <a:xfrm>
              <a:off x="2248" y="2704"/>
              <a:ext cx="47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47" y="14"/>
                </a:cxn>
                <a:cxn ang="0">
                  <a:pos x="47" y="42"/>
                </a:cxn>
                <a:cxn ang="0">
                  <a:pos x="16" y="42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47" h="42">
                  <a:moveTo>
                    <a:pt x="0" y="0"/>
                  </a:moveTo>
                  <a:lnTo>
                    <a:pt x="31" y="0"/>
                  </a:lnTo>
                  <a:lnTo>
                    <a:pt x="47" y="14"/>
                  </a:lnTo>
                  <a:lnTo>
                    <a:pt x="47" y="42"/>
                  </a:lnTo>
                  <a:lnTo>
                    <a:pt x="16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35" name="Freeform 23"/>
            <p:cNvSpPr>
              <a:spLocks/>
            </p:cNvSpPr>
            <p:nvPr/>
          </p:nvSpPr>
          <p:spPr bwMode="auto">
            <a:xfrm>
              <a:off x="2264" y="2718"/>
              <a:ext cx="62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62" y="14"/>
                </a:cxn>
                <a:cxn ang="0">
                  <a:pos x="62" y="42"/>
                </a:cxn>
                <a:cxn ang="0">
                  <a:pos x="31" y="42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62" h="42">
                  <a:moveTo>
                    <a:pt x="0" y="0"/>
                  </a:moveTo>
                  <a:lnTo>
                    <a:pt x="31" y="0"/>
                  </a:lnTo>
                  <a:lnTo>
                    <a:pt x="62" y="14"/>
                  </a:lnTo>
                  <a:lnTo>
                    <a:pt x="62" y="42"/>
                  </a:lnTo>
                  <a:lnTo>
                    <a:pt x="31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36" name="Freeform 24"/>
            <p:cNvSpPr>
              <a:spLocks/>
            </p:cNvSpPr>
            <p:nvPr/>
          </p:nvSpPr>
          <p:spPr bwMode="auto">
            <a:xfrm>
              <a:off x="2295" y="2732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54" y="14"/>
                </a:cxn>
                <a:cxn ang="0">
                  <a:pos x="54" y="42"/>
                </a:cxn>
                <a:cxn ang="0">
                  <a:pos x="23" y="42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31" y="0"/>
                  </a:lnTo>
                  <a:lnTo>
                    <a:pt x="54" y="14"/>
                  </a:lnTo>
                  <a:lnTo>
                    <a:pt x="54" y="42"/>
                  </a:lnTo>
                  <a:lnTo>
                    <a:pt x="23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37" name="Freeform 25"/>
            <p:cNvSpPr>
              <a:spLocks/>
            </p:cNvSpPr>
            <p:nvPr/>
          </p:nvSpPr>
          <p:spPr bwMode="auto">
            <a:xfrm>
              <a:off x="2318" y="2746"/>
              <a:ext cx="55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55" y="14"/>
                </a:cxn>
                <a:cxn ang="0">
                  <a:pos x="55" y="42"/>
                </a:cxn>
                <a:cxn ang="0">
                  <a:pos x="24" y="42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55" h="42">
                  <a:moveTo>
                    <a:pt x="0" y="0"/>
                  </a:moveTo>
                  <a:lnTo>
                    <a:pt x="31" y="0"/>
                  </a:lnTo>
                  <a:lnTo>
                    <a:pt x="55" y="14"/>
                  </a:lnTo>
                  <a:lnTo>
                    <a:pt x="55" y="42"/>
                  </a:lnTo>
                  <a:lnTo>
                    <a:pt x="24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38" name="Freeform 26"/>
            <p:cNvSpPr>
              <a:spLocks/>
            </p:cNvSpPr>
            <p:nvPr/>
          </p:nvSpPr>
          <p:spPr bwMode="auto">
            <a:xfrm>
              <a:off x="2342" y="2760"/>
              <a:ext cx="54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54" y="7"/>
                </a:cxn>
                <a:cxn ang="0">
                  <a:pos x="54" y="35"/>
                </a:cxn>
                <a:cxn ang="0">
                  <a:pos x="23" y="35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54" h="35">
                  <a:moveTo>
                    <a:pt x="0" y="0"/>
                  </a:moveTo>
                  <a:lnTo>
                    <a:pt x="31" y="0"/>
                  </a:lnTo>
                  <a:lnTo>
                    <a:pt x="54" y="7"/>
                  </a:lnTo>
                  <a:lnTo>
                    <a:pt x="54" y="35"/>
                  </a:lnTo>
                  <a:lnTo>
                    <a:pt x="23" y="35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39" name="Freeform 27"/>
            <p:cNvSpPr>
              <a:spLocks/>
            </p:cNvSpPr>
            <p:nvPr/>
          </p:nvSpPr>
          <p:spPr bwMode="auto">
            <a:xfrm>
              <a:off x="2365" y="2767"/>
              <a:ext cx="47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47" y="7"/>
                </a:cxn>
                <a:cxn ang="0">
                  <a:pos x="47" y="35"/>
                </a:cxn>
                <a:cxn ang="0">
                  <a:pos x="16" y="35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47" h="35">
                  <a:moveTo>
                    <a:pt x="0" y="0"/>
                  </a:moveTo>
                  <a:lnTo>
                    <a:pt x="31" y="0"/>
                  </a:lnTo>
                  <a:lnTo>
                    <a:pt x="47" y="7"/>
                  </a:lnTo>
                  <a:lnTo>
                    <a:pt x="47" y="35"/>
                  </a:lnTo>
                  <a:lnTo>
                    <a:pt x="16" y="35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40" name="Rectangle 28"/>
            <p:cNvSpPr>
              <a:spLocks noChangeArrowheads="1"/>
            </p:cNvSpPr>
            <p:nvPr/>
          </p:nvSpPr>
          <p:spPr bwMode="auto">
            <a:xfrm>
              <a:off x="2381" y="2774"/>
              <a:ext cx="31" cy="2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41" name="Freeform 29"/>
            <p:cNvSpPr>
              <a:spLocks/>
            </p:cNvSpPr>
            <p:nvPr/>
          </p:nvSpPr>
          <p:spPr bwMode="auto">
            <a:xfrm>
              <a:off x="2381" y="2774"/>
              <a:ext cx="47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47" y="7"/>
                </a:cxn>
                <a:cxn ang="0">
                  <a:pos x="47" y="36"/>
                </a:cxn>
                <a:cxn ang="0">
                  <a:pos x="15" y="36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47" h="36">
                  <a:moveTo>
                    <a:pt x="0" y="0"/>
                  </a:moveTo>
                  <a:lnTo>
                    <a:pt x="31" y="0"/>
                  </a:lnTo>
                  <a:lnTo>
                    <a:pt x="47" y="7"/>
                  </a:lnTo>
                  <a:lnTo>
                    <a:pt x="47" y="36"/>
                  </a:lnTo>
                  <a:lnTo>
                    <a:pt x="15" y="3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42" name="Freeform 30"/>
            <p:cNvSpPr>
              <a:spLocks/>
            </p:cNvSpPr>
            <p:nvPr/>
          </p:nvSpPr>
          <p:spPr bwMode="auto">
            <a:xfrm>
              <a:off x="2396" y="2781"/>
              <a:ext cx="63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63" y="14"/>
                </a:cxn>
                <a:cxn ang="0">
                  <a:pos x="63" y="43"/>
                </a:cxn>
                <a:cxn ang="0">
                  <a:pos x="32" y="43"/>
                </a:cxn>
                <a:cxn ang="0">
                  <a:pos x="0" y="29"/>
                </a:cxn>
                <a:cxn ang="0">
                  <a:pos x="0" y="0"/>
                </a:cxn>
              </a:cxnLst>
              <a:rect l="0" t="0" r="r" b="b"/>
              <a:pathLst>
                <a:path w="63" h="43">
                  <a:moveTo>
                    <a:pt x="0" y="0"/>
                  </a:moveTo>
                  <a:lnTo>
                    <a:pt x="32" y="0"/>
                  </a:lnTo>
                  <a:lnTo>
                    <a:pt x="63" y="14"/>
                  </a:lnTo>
                  <a:lnTo>
                    <a:pt x="63" y="43"/>
                  </a:lnTo>
                  <a:lnTo>
                    <a:pt x="32" y="43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43" name="Freeform 31"/>
            <p:cNvSpPr>
              <a:spLocks/>
            </p:cNvSpPr>
            <p:nvPr/>
          </p:nvSpPr>
          <p:spPr bwMode="auto">
            <a:xfrm>
              <a:off x="2428" y="2795"/>
              <a:ext cx="46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46" y="15"/>
                </a:cxn>
                <a:cxn ang="0">
                  <a:pos x="46" y="43"/>
                </a:cxn>
                <a:cxn ang="0">
                  <a:pos x="15" y="43"/>
                </a:cxn>
                <a:cxn ang="0">
                  <a:pos x="0" y="29"/>
                </a:cxn>
                <a:cxn ang="0">
                  <a:pos x="0" y="0"/>
                </a:cxn>
              </a:cxnLst>
              <a:rect l="0" t="0" r="r" b="b"/>
              <a:pathLst>
                <a:path w="46" h="43">
                  <a:moveTo>
                    <a:pt x="0" y="0"/>
                  </a:moveTo>
                  <a:lnTo>
                    <a:pt x="31" y="0"/>
                  </a:lnTo>
                  <a:lnTo>
                    <a:pt x="46" y="15"/>
                  </a:lnTo>
                  <a:lnTo>
                    <a:pt x="46" y="43"/>
                  </a:lnTo>
                  <a:lnTo>
                    <a:pt x="15" y="43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44" name="Freeform 32"/>
            <p:cNvSpPr>
              <a:spLocks/>
            </p:cNvSpPr>
            <p:nvPr/>
          </p:nvSpPr>
          <p:spPr bwMode="auto">
            <a:xfrm>
              <a:off x="2443" y="2810"/>
              <a:ext cx="47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47" y="28"/>
                </a:cxn>
                <a:cxn ang="0">
                  <a:pos x="47" y="56"/>
                </a:cxn>
                <a:cxn ang="0">
                  <a:pos x="16" y="56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47" h="56">
                  <a:moveTo>
                    <a:pt x="0" y="0"/>
                  </a:moveTo>
                  <a:lnTo>
                    <a:pt x="31" y="0"/>
                  </a:lnTo>
                  <a:lnTo>
                    <a:pt x="47" y="28"/>
                  </a:lnTo>
                  <a:lnTo>
                    <a:pt x="47" y="56"/>
                  </a:lnTo>
                  <a:lnTo>
                    <a:pt x="16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45" name="Freeform 33"/>
            <p:cNvSpPr>
              <a:spLocks/>
            </p:cNvSpPr>
            <p:nvPr/>
          </p:nvSpPr>
          <p:spPr bwMode="auto">
            <a:xfrm>
              <a:off x="2459" y="2838"/>
              <a:ext cx="39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39" y="21"/>
                </a:cxn>
                <a:cxn ang="0">
                  <a:pos x="39" y="49"/>
                </a:cxn>
                <a:cxn ang="0">
                  <a:pos x="8" y="49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39" h="49">
                  <a:moveTo>
                    <a:pt x="0" y="0"/>
                  </a:moveTo>
                  <a:lnTo>
                    <a:pt x="31" y="0"/>
                  </a:lnTo>
                  <a:lnTo>
                    <a:pt x="39" y="21"/>
                  </a:lnTo>
                  <a:lnTo>
                    <a:pt x="39" y="49"/>
                  </a:lnTo>
                  <a:lnTo>
                    <a:pt x="8" y="49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46" name="Rectangle 34"/>
            <p:cNvSpPr>
              <a:spLocks noChangeArrowheads="1"/>
            </p:cNvSpPr>
            <p:nvPr/>
          </p:nvSpPr>
          <p:spPr bwMode="auto">
            <a:xfrm>
              <a:off x="2467" y="2859"/>
              <a:ext cx="31" cy="3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47" name="Freeform 35"/>
            <p:cNvSpPr>
              <a:spLocks/>
            </p:cNvSpPr>
            <p:nvPr/>
          </p:nvSpPr>
          <p:spPr bwMode="auto">
            <a:xfrm>
              <a:off x="2467" y="2866"/>
              <a:ext cx="39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39" y="28"/>
                </a:cxn>
                <a:cxn ang="0">
                  <a:pos x="39" y="56"/>
                </a:cxn>
                <a:cxn ang="0">
                  <a:pos x="7" y="56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39" h="56">
                  <a:moveTo>
                    <a:pt x="0" y="0"/>
                  </a:moveTo>
                  <a:lnTo>
                    <a:pt x="31" y="0"/>
                  </a:lnTo>
                  <a:lnTo>
                    <a:pt x="39" y="28"/>
                  </a:lnTo>
                  <a:lnTo>
                    <a:pt x="39" y="56"/>
                  </a:lnTo>
                  <a:lnTo>
                    <a:pt x="7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48" name="Freeform 36"/>
            <p:cNvSpPr>
              <a:spLocks/>
            </p:cNvSpPr>
            <p:nvPr/>
          </p:nvSpPr>
          <p:spPr bwMode="auto">
            <a:xfrm>
              <a:off x="2467" y="2894"/>
              <a:ext cx="39" cy="4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" y="0"/>
                </a:cxn>
                <a:cxn ang="0">
                  <a:pos x="39" y="0"/>
                </a:cxn>
                <a:cxn ang="0">
                  <a:pos x="39" y="28"/>
                </a:cxn>
                <a:cxn ang="0">
                  <a:pos x="31" y="42"/>
                </a:cxn>
                <a:cxn ang="0">
                  <a:pos x="0" y="42"/>
                </a:cxn>
                <a:cxn ang="0">
                  <a:pos x="0" y="14"/>
                </a:cxn>
              </a:cxnLst>
              <a:rect l="0" t="0" r="r" b="b"/>
              <a:pathLst>
                <a:path w="39" h="42">
                  <a:moveTo>
                    <a:pt x="0" y="14"/>
                  </a:moveTo>
                  <a:lnTo>
                    <a:pt x="7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49" name="Freeform 37"/>
            <p:cNvSpPr>
              <a:spLocks/>
            </p:cNvSpPr>
            <p:nvPr/>
          </p:nvSpPr>
          <p:spPr bwMode="auto">
            <a:xfrm>
              <a:off x="2459" y="2908"/>
              <a:ext cx="39" cy="4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8" y="0"/>
                </a:cxn>
                <a:cxn ang="0">
                  <a:pos x="39" y="0"/>
                </a:cxn>
                <a:cxn ang="0">
                  <a:pos x="39" y="28"/>
                </a:cxn>
                <a:cxn ang="0">
                  <a:pos x="31" y="49"/>
                </a:cxn>
                <a:cxn ang="0">
                  <a:pos x="0" y="49"/>
                </a:cxn>
                <a:cxn ang="0">
                  <a:pos x="0" y="21"/>
                </a:cxn>
              </a:cxnLst>
              <a:rect l="0" t="0" r="r" b="b"/>
              <a:pathLst>
                <a:path w="39" h="49">
                  <a:moveTo>
                    <a:pt x="0" y="21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50" name="Freeform 38"/>
            <p:cNvSpPr>
              <a:spLocks/>
            </p:cNvSpPr>
            <p:nvPr/>
          </p:nvSpPr>
          <p:spPr bwMode="auto">
            <a:xfrm>
              <a:off x="2451" y="2929"/>
              <a:ext cx="39" cy="4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8" y="0"/>
                </a:cxn>
                <a:cxn ang="0">
                  <a:pos x="39" y="0"/>
                </a:cxn>
                <a:cxn ang="0">
                  <a:pos x="39" y="28"/>
                </a:cxn>
                <a:cxn ang="0">
                  <a:pos x="31" y="42"/>
                </a:cxn>
                <a:cxn ang="0">
                  <a:pos x="0" y="42"/>
                </a:cxn>
                <a:cxn ang="0">
                  <a:pos x="0" y="14"/>
                </a:cxn>
              </a:cxnLst>
              <a:rect l="0" t="0" r="r" b="b"/>
              <a:pathLst>
                <a:path w="39" h="42">
                  <a:moveTo>
                    <a:pt x="0" y="14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51" name="Freeform 39"/>
            <p:cNvSpPr>
              <a:spLocks/>
            </p:cNvSpPr>
            <p:nvPr/>
          </p:nvSpPr>
          <p:spPr bwMode="auto">
            <a:xfrm>
              <a:off x="2435" y="2943"/>
              <a:ext cx="47" cy="4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6" y="0"/>
                </a:cxn>
                <a:cxn ang="0">
                  <a:pos x="47" y="0"/>
                </a:cxn>
                <a:cxn ang="0">
                  <a:pos x="47" y="28"/>
                </a:cxn>
                <a:cxn ang="0">
                  <a:pos x="32" y="49"/>
                </a:cxn>
                <a:cxn ang="0">
                  <a:pos x="0" y="49"/>
                </a:cxn>
                <a:cxn ang="0">
                  <a:pos x="0" y="21"/>
                </a:cxn>
              </a:cxnLst>
              <a:rect l="0" t="0" r="r" b="b"/>
              <a:pathLst>
                <a:path w="47" h="49">
                  <a:moveTo>
                    <a:pt x="0" y="21"/>
                  </a:moveTo>
                  <a:lnTo>
                    <a:pt x="16" y="0"/>
                  </a:lnTo>
                  <a:lnTo>
                    <a:pt x="47" y="0"/>
                  </a:lnTo>
                  <a:lnTo>
                    <a:pt x="47" y="28"/>
                  </a:lnTo>
                  <a:lnTo>
                    <a:pt x="32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52" name="Freeform 40"/>
            <p:cNvSpPr>
              <a:spLocks/>
            </p:cNvSpPr>
            <p:nvPr/>
          </p:nvSpPr>
          <p:spPr bwMode="auto">
            <a:xfrm>
              <a:off x="2412" y="2964"/>
              <a:ext cx="55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3" y="0"/>
                </a:cxn>
                <a:cxn ang="0">
                  <a:pos x="55" y="0"/>
                </a:cxn>
                <a:cxn ang="0">
                  <a:pos x="55" y="28"/>
                </a:cxn>
                <a:cxn ang="0">
                  <a:pos x="31" y="50"/>
                </a:cxn>
                <a:cxn ang="0">
                  <a:pos x="0" y="50"/>
                </a:cxn>
                <a:cxn ang="0">
                  <a:pos x="0" y="21"/>
                </a:cxn>
              </a:cxnLst>
              <a:rect l="0" t="0" r="r" b="b"/>
              <a:pathLst>
                <a:path w="55" h="50">
                  <a:moveTo>
                    <a:pt x="0" y="21"/>
                  </a:moveTo>
                  <a:lnTo>
                    <a:pt x="23" y="0"/>
                  </a:lnTo>
                  <a:lnTo>
                    <a:pt x="55" y="0"/>
                  </a:lnTo>
                  <a:lnTo>
                    <a:pt x="55" y="28"/>
                  </a:lnTo>
                  <a:lnTo>
                    <a:pt x="31" y="50"/>
                  </a:lnTo>
                  <a:lnTo>
                    <a:pt x="0" y="50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53" name="Freeform 41"/>
            <p:cNvSpPr>
              <a:spLocks/>
            </p:cNvSpPr>
            <p:nvPr/>
          </p:nvSpPr>
          <p:spPr bwMode="auto">
            <a:xfrm>
              <a:off x="2381" y="2985"/>
              <a:ext cx="62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31" y="0"/>
                </a:cxn>
                <a:cxn ang="0">
                  <a:pos x="62" y="0"/>
                </a:cxn>
                <a:cxn ang="0">
                  <a:pos x="62" y="29"/>
                </a:cxn>
                <a:cxn ang="0">
                  <a:pos x="31" y="50"/>
                </a:cxn>
                <a:cxn ang="0">
                  <a:pos x="0" y="50"/>
                </a:cxn>
                <a:cxn ang="0">
                  <a:pos x="0" y="21"/>
                </a:cxn>
              </a:cxnLst>
              <a:rect l="0" t="0" r="r" b="b"/>
              <a:pathLst>
                <a:path w="62" h="50">
                  <a:moveTo>
                    <a:pt x="0" y="21"/>
                  </a:moveTo>
                  <a:lnTo>
                    <a:pt x="31" y="0"/>
                  </a:lnTo>
                  <a:lnTo>
                    <a:pt x="62" y="0"/>
                  </a:lnTo>
                  <a:lnTo>
                    <a:pt x="62" y="29"/>
                  </a:lnTo>
                  <a:lnTo>
                    <a:pt x="31" y="50"/>
                  </a:lnTo>
                  <a:lnTo>
                    <a:pt x="0" y="50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54" name="Freeform 42"/>
            <p:cNvSpPr>
              <a:spLocks/>
            </p:cNvSpPr>
            <p:nvPr/>
          </p:nvSpPr>
          <p:spPr bwMode="auto">
            <a:xfrm>
              <a:off x="2373" y="3006"/>
              <a:ext cx="39" cy="36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39" y="0"/>
                </a:cxn>
                <a:cxn ang="0">
                  <a:pos x="39" y="29"/>
                </a:cxn>
                <a:cxn ang="0">
                  <a:pos x="31" y="36"/>
                </a:cxn>
                <a:cxn ang="0">
                  <a:pos x="0" y="36"/>
                </a:cxn>
                <a:cxn ang="0">
                  <a:pos x="0" y="8"/>
                </a:cxn>
              </a:cxnLst>
              <a:rect l="0" t="0" r="r" b="b"/>
              <a:pathLst>
                <a:path w="39" h="36">
                  <a:moveTo>
                    <a:pt x="0" y="8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9"/>
                  </a:lnTo>
                  <a:lnTo>
                    <a:pt x="31" y="36"/>
                  </a:lnTo>
                  <a:lnTo>
                    <a:pt x="0" y="36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55" name="Freeform 43"/>
            <p:cNvSpPr>
              <a:spLocks/>
            </p:cNvSpPr>
            <p:nvPr/>
          </p:nvSpPr>
          <p:spPr bwMode="auto">
            <a:xfrm>
              <a:off x="2365" y="3014"/>
              <a:ext cx="39" cy="3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39" y="0"/>
                </a:cxn>
                <a:cxn ang="0">
                  <a:pos x="39" y="28"/>
                </a:cxn>
                <a:cxn ang="0">
                  <a:pos x="31" y="35"/>
                </a:cxn>
                <a:cxn ang="0">
                  <a:pos x="0" y="35"/>
                </a:cxn>
                <a:cxn ang="0">
                  <a:pos x="0" y="7"/>
                </a:cxn>
              </a:cxnLst>
              <a:rect l="0" t="0" r="r" b="b"/>
              <a:pathLst>
                <a:path w="39" h="35">
                  <a:moveTo>
                    <a:pt x="0" y="7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1" y="35"/>
                  </a:lnTo>
                  <a:lnTo>
                    <a:pt x="0" y="35"/>
                  </a:lnTo>
                  <a:lnTo>
                    <a:pt x="0" y="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56" name="Freeform 44"/>
            <p:cNvSpPr>
              <a:spLocks/>
            </p:cNvSpPr>
            <p:nvPr/>
          </p:nvSpPr>
          <p:spPr bwMode="auto">
            <a:xfrm>
              <a:off x="2357" y="3021"/>
              <a:ext cx="39" cy="3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39" y="0"/>
                </a:cxn>
                <a:cxn ang="0">
                  <a:pos x="39" y="28"/>
                </a:cxn>
                <a:cxn ang="0">
                  <a:pos x="32" y="35"/>
                </a:cxn>
                <a:cxn ang="0">
                  <a:pos x="0" y="35"/>
                </a:cxn>
                <a:cxn ang="0">
                  <a:pos x="0" y="7"/>
                </a:cxn>
              </a:cxnLst>
              <a:rect l="0" t="0" r="r" b="b"/>
              <a:pathLst>
                <a:path w="39" h="35">
                  <a:moveTo>
                    <a:pt x="0" y="7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2" y="35"/>
                  </a:lnTo>
                  <a:lnTo>
                    <a:pt x="0" y="35"/>
                  </a:lnTo>
                  <a:lnTo>
                    <a:pt x="0" y="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57" name="Freeform 45"/>
            <p:cNvSpPr>
              <a:spLocks/>
            </p:cNvSpPr>
            <p:nvPr/>
          </p:nvSpPr>
          <p:spPr bwMode="auto">
            <a:xfrm>
              <a:off x="2349" y="3028"/>
              <a:ext cx="40" cy="3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40" y="0"/>
                </a:cxn>
                <a:cxn ang="0">
                  <a:pos x="40" y="28"/>
                </a:cxn>
                <a:cxn ang="0">
                  <a:pos x="32" y="35"/>
                </a:cxn>
                <a:cxn ang="0">
                  <a:pos x="0" y="35"/>
                </a:cxn>
                <a:cxn ang="0">
                  <a:pos x="0" y="7"/>
                </a:cxn>
              </a:cxnLst>
              <a:rect l="0" t="0" r="r" b="b"/>
              <a:pathLst>
                <a:path w="40" h="35">
                  <a:moveTo>
                    <a:pt x="0" y="7"/>
                  </a:moveTo>
                  <a:lnTo>
                    <a:pt x="8" y="0"/>
                  </a:lnTo>
                  <a:lnTo>
                    <a:pt x="40" y="0"/>
                  </a:lnTo>
                  <a:lnTo>
                    <a:pt x="40" y="28"/>
                  </a:lnTo>
                  <a:lnTo>
                    <a:pt x="32" y="35"/>
                  </a:lnTo>
                  <a:lnTo>
                    <a:pt x="0" y="35"/>
                  </a:lnTo>
                  <a:lnTo>
                    <a:pt x="0" y="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58" name="Freeform 46"/>
            <p:cNvSpPr>
              <a:spLocks/>
            </p:cNvSpPr>
            <p:nvPr/>
          </p:nvSpPr>
          <p:spPr bwMode="auto">
            <a:xfrm>
              <a:off x="2342" y="3035"/>
              <a:ext cx="39" cy="4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" y="0"/>
                </a:cxn>
                <a:cxn ang="0">
                  <a:pos x="39" y="0"/>
                </a:cxn>
                <a:cxn ang="0">
                  <a:pos x="39" y="28"/>
                </a:cxn>
                <a:cxn ang="0">
                  <a:pos x="31" y="49"/>
                </a:cxn>
                <a:cxn ang="0">
                  <a:pos x="0" y="49"/>
                </a:cxn>
                <a:cxn ang="0">
                  <a:pos x="0" y="21"/>
                </a:cxn>
              </a:cxnLst>
              <a:rect l="0" t="0" r="r" b="b"/>
              <a:pathLst>
                <a:path w="39" h="49">
                  <a:moveTo>
                    <a:pt x="0" y="21"/>
                  </a:moveTo>
                  <a:lnTo>
                    <a:pt x="7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59" name="Freeform 47"/>
            <p:cNvSpPr>
              <a:spLocks/>
            </p:cNvSpPr>
            <p:nvPr/>
          </p:nvSpPr>
          <p:spPr bwMode="auto">
            <a:xfrm>
              <a:off x="2342" y="3056"/>
              <a:ext cx="39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39" y="7"/>
                </a:cxn>
                <a:cxn ang="0">
                  <a:pos x="39" y="35"/>
                </a:cxn>
                <a:cxn ang="0">
                  <a:pos x="7" y="35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39" h="35">
                  <a:moveTo>
                    <a:pt x="0" y="0"/>
                  </a:moveTo>
                  <a:lnTo>
                    <a:pt x="31" y="0"/>
                  </a:lnTo>
                  <a:lnTo>
                    <a:pt x="39" y="7"/>
                  </a:lnTo>
                  <a:lnTo>
                    <a:pt x="39" y="35"/>
                  </a:lnTo>
                  <a:lnTo>
                    <a:pt x="7" y="35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60" name="Rectangle 48"/>
            <p:cNvSpPr>
              <a:spLocks noChangeArrowheads="1"/>
            </p:cNvSpPr>
            <p:nvPr/>
          </p:nvSpPr>
          <p:spPr bwMode="auto">
            <a:xfrm>
              <a:off x="2349" y="3063"/>
              <a:ext cx="32" cy="3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61" name="Freeform 49"/>
            <p:cNvSpPr>
              <a:spLocks/>
            </p:cNvSpPr>
            <p:nvPr/>
          </p:nvSpPr>
          <p:spPr bwMode="auto">
            <a:xfrm>
              <a:off x="2349" y="3070"/>
              <a:ext cx="40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40" y="7"/>
                </a:cxn>
                <a:cxn ang="0">
                  <a:pos x="40" y="35"/>
                </a:cxn>
                <a:cxn ang="0">
                  <a:pos x="8" y="35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40" h="35">
                  <a:moveTo>
                    <a:pt x="0" y="0"/>
                  </a:moveTo>
                  <a:lnTo>
                    <a:pt x="32" y="0"/>
                  </a:lnTo>
                  <a:lnTo>
                    <a:pt x="40" y="7"/>
                  </a:lnTo>
                  <a:lnTo>
                    <a:pt x="40" y="35"/>
                  </a:lnTo>
                  <a:lnTo>
                    <a:pt x="8" y="35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62" name="Freeform 50"/>
            <p:cNvSpPr>
              <a:spLocks/>
            </p:cNvSpPr>
            <p:nvPr/>
          </p:nvSpPr>
          <p:spPr bwMode="auto">
            <a:xfrm>
              <a:off x="2357" y="3077"/>
              <a:ext cx="47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47" y="14"/>
                </a:cxn>
                <a:cxn ang="0">
                  <a:pos x="47" y="42"/>
                </a:cxn>
                <a:cxn ang="0">
                  <a:pos x="16" y="42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47" h="42">
                  <a:moveTo>
                    <a:pt x="0" y="0"/>
                  </a:moveTo>
                  <a:lnTo>
                    <a:pt x="32" y="0"/>
                  </a:lnTo>
                  <a:lnTo>
                    <a:pt x="47" y="14"/>
                  </a:lnTo>
                  <a:lnTo>
                    <a:pt x="47" y="42"/>
                  </a:lnTo>
                  <a:lnTo>
                    <a:pt x="16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63" name="Freeform 51"/>
            <p:cNvSpPr>
              <a:spLocks/>
            </p:cNvSpPr>
            <p:nvPr/>
          </p:nvSpPr>
          <p:spPr bwMode="auto">
            <a:xfrm>
              <a:off x="2373" y="3091"/>
              <a:ext cx="47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47" y="14"/>
                </a:cxn>
                <a:cxn ang="0">
                  <a:pos x="47" y="42"/>
                </a:cxn>
                <a:cxn ang="0">
                  <a:pos x="16" y="42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47" h="42">
                  <a:moveTo>
                    <a:pt x="0" y="0"/>
                  </a:moveTo>
                  <a:lnTo>
                    <a:pt x="31" y="0"/>
                  </a:lnTo>
                  <a:lnTo>
                    <a:pt x="47" y="14"/>
                  </a:lnTo>
                  <a:lnTo>
                    <a:pt x="47" y="42"/>
                  </a:lnTo>
                  <a:lnTo>
                    <a:pt x="16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64" name="Freeform 52"/>
            <p:cNvSpPr>
              <a:spLocks/>
            </p:cNvSpPr>
            <p:nvPr/>
          </p:nvSpPr>
          <p:spPr bwMode="auto">
            <a:xfrm>
              <a:off x="2389" y="3105"/>
              <a:ext cx="62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62" y="14"/>
                </a:cxn>
                <a:cxn ang="0">
                  <a:pos x="62" y="42"/>
                </a:cxn>
                <a:cxn ang="0">
                  <a:pos x="31" y="42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62" h="42">
                  <a:moveTo>
                    <a:pt x="0" y="0"/>
                  </a:moveTo>
                  <a:lnTo>
                    <a:pt x="31" y="0"/>
                  </a:lnTo>
                  <a:lnTo>
                    <a:pt x="62" y="14"/>
                  </a:lnTo>
                  <a:lnTo>
                    <a:pt x="62" y="42"/>
                  </a:lnTo>
                  <a:lnTo>
                    <a:pt x="31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65" name="Freeform 53"/>
            <p:cNvSpPr>
              <a:spLocks/>
            </p:cNvSpPr>
            <p:nvPr/>
          </p:nvSpPr>
          <p:spPr bwMode="auto">
            <a:xfrm>
              <a:off x="2420" y="3119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54" y="14"/>
                </a:cxn>
                <a:cxn ang="0">
                  <a:pos x="54" y="42"/>
                </a:cxn>
                <a:cxn ang="0">
                  <a:pos x="23" y="42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31" y="0"/>
                  </a:lnTo>
                  <a:lnTo>
                    <a:pt x="54" y="14"/>
                  </a:lnTo>
                  <a:lnTo>
                    <a:pt x="54" y="42"/>
                  </a:lnTo>
                  <a:lnTo>
                    <a:pt x="23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66" name="Freeform 54"/>
            <p:cNvSpPr>
              <a:spLocks/>
            </p:cNvSpPr>
            <p:nvPr/>
          </p:nvSpPr>
          <p:spPr bwMode="auto">
            <a:xfrm>
              <a:off x="2443" y="3133"/>
              <a:ext cx="47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47" y="7"/>
                </a:cxn>
                <a:cxn ang="0">
                  <a:pos x="47" y="35"/>
                </a:cxn>
                <a:cxn ang="0">
                  <a:pos x="16" y="35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47" h="35">
                  <a:moveTo>
                    <a:pt x="0" y="0"/>
                  </a:moveTo>
                  <a:lnTo>
                    <a:pt x="31" y="0"/>
                  </a:lnTo>
                  <a:lnTo>
                    <a:pt x="47" y="7"/>
                  </a:lnTo>
                  <a:lnTo>
                    <a:pt x="47" y="35"/>
                  </a:lnTo>
                  <a:lnTo>
                    <a:pt x="16" y="35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67" name="Freeform 55"/>
            <p:cNvSpPr>
              <a:spLocks/>
            </p:cNvSpPr>
            <p:nvPr/>
          </p:nvSpPr>
          <p:spPr bwMode="auto">
            <a:xfrm>
              <a:off x="2459" y="3140"/>
              <a:ext cx="70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70" y="14"/>
                </a:cxn>
                <a:cxn ang="0">
                  <a:pos x="70" y="42"/>
                </a:cxn>
                <a:cxn ang="0">
                  <a:pos x="39" y="42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70" h="42">
                  <a:moveTo>
                    <a:pt x="0" y="0"/>
                  </a:moveTo>
                  <a:lnTo>
                    <a:pt x="31" y="0"/>
                  </a:lnTo>
                  <a:lnTo>
                    <a:pt x="70" y="14"/>
                  </a:lnTo>
                  <a:lnTo>
                    <a:pt x="70" y="42"/>
                  </a:lnTo>
                  <a:lnTo>
                    <a:pt x="39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68" name="Freeform 56"/>
            <p:cNvSpPr>
              <a:spLocks/>
            </p:cNvSpPr>
            <p:nvPr/>
          </p:nvSpPr>
          <p:spPr bwMode="auto">
            <a:xfrm>
              <a:off x="2498" y="3154"/>
              <a:ext cx="62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62" y="14"/>
                </a:cxn>
                <a:cxn ang="0">
                  <a:pos x="62" y="42"/>
                </a:cxn>
                <a:cxn ang="0">
                  <a:pos x="31" y="42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62" h="42">
                  <a:moveTo>
                    <a:pt x="0" y="0"/>
                  </a:moveTo>
                  <a:lnTo>
                    <a:pt x="31" y="0"/>
                  </a:lnTo>
                  <a:lnTo>
                    <a:pt x="62" y="14"/>
                  </a:lnTo>
                  <a:lnTo>
                    <a:pt x="62" y="42"/>
                  </a:lnTo>
                  <a:lnTo>
                    <a:pt x="31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69" name="Freeform 57"/>
            <p:cNvSpPr>
              <a:spLocks/>
            </p:cNvSpPr>
            <p:nvPr/>
          </p:nvSpPr>
          <p:spPr bwMode="auto">
            <a:xfrm>
              <a:off x="2529" y="3168"/>
              <a:ext cx="78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78" y="14"/>
                </a:cxn>
                <a:cxn ang="0">
                  <a:pos x="78" y="42"/>
                </a:cxn>
                <a:cxn ang="0">
                  <a:pos x="47" y="42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78" h="42">
                  <a:moveTo>
                    <a:pt x="0" y="0"/>
                  </a:moveTo>
                  <a:lnTo>
                    <a:pt x="31" y="0"/>
                  </a:lnTo>
                  <a:lnTo>
                    <a:pt x="78" y="14"/>
                  </a:lnTo>
                  <a:lnTo>
                    <a:pt x="78" y="42"/>
                  </a:lnTo>
                  <a:lnTo>
                    <a:pt x="47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70" name="Freeform 58"/>
            <p:cNvSpPr>
              <a:spLocks/>
            </p:cNvSpPr>
            <p:nvPr/>
          </p:nvSpPr>
          <p:spPr bwMode="auto">
            <a:xfrm>
              <a:off x="2576" y="3182"/>
              <a:ext cx="78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78" y="14"/>
                </a:cxn>
                <a:cxn ang="0">
                  <a:pos x="78" y="43"/>
                </a:cxn>
                <a:cxn ang="0">
                  <a:pos x="47" y="43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78" h="43">
                  <a:moveTo>
                    <a:pt x="0" y="0"/>
                  </a:moveTo>
                  <a:lnTo>
                    <a:pt x="31" y="0"/>
                  </a:lnTo>
                  <a:lnTo>
                    <a:pt x="78" y="14"/>
                  </a:lnTo>
                  <a:lnTo>
                    <a:pt x="78" y="43"/>
                  </a:lnTo>
                  <a:lnTo>
                    <a:pt x="47" y="43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71" name="Freeform 59"/>
            <p:cNvSpPr>
              <a:spLocks/>
            </p:cNvSpPr>
            <p:nvPr/>
          </p:nvSpPr>
          <p:spPr bwMode="auto">
            <a:xfrm>
              <a:off x="2623" y="3196"/>
              <a:ext cx="5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54" y="7"/>
                </a:cxn>
                <a:cxn ang="0">
                  <a:pos x="54" y="36"/>
                </a:cxn>
                <a:cxn ang="0">
                  <a:pos x="23" y="36"/>
                </a:cxn>
                <a:cxn ang="0">
                  <a:pos x="0" y="29"/>
                </a:cxn>
                <a:cxn ang="0">
                  <a:pos x="0" y="0"/>
                </a:cxn>
              </a:cxnLst>
              <a:rect l="0" t="0" r="r" b="b"/>
              <a:pathLst>
                <a:path w="54" h="36">
                  <a:moveTo>
                    <a:pt x="0" y="0"/>
                  </a:moveTo>
                  <a:lnTo>
                    <a:pt x="31" y="0"/>
                  </a:lnTo>
                  <a:lnTo>
                    <a:pt x="54" y="7"/>
                  </a:lnTo>
                  <a:lnTo>
                    <a:pt x="54" y="36"/>
                  </a:lnTo>
                  <a:lnTo>
                    <a:pt x="23" y="36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72" name="Freeform 60"/>
            <p:cNvSpPr>
              <a:spLocks/>
            </p:cNvSpPr>
            <p:nvPr/>
          </p:nvSpPr>
          <p:spPr bwMode="auto">
            <a:xfrm>
              <a:off x="2623" y="3063"/>
              <a:ext cx="546" cy="267"/>
            </a:xfrm>
            <a:custGeom>
              <a:avLst/>
              <a:gdLst/>
              <a:ahLst/>
              <a:cxnLst>
                <a:cxn ang="0">
                  <a:pos x="15" y="14"/>
                </a:cxn>
                <a:cxn ang="0">
                  <a:pos x="54" y="42"/>
                </a:cxn>
                <a:cxn ang="0">
                  <a:pos x="101" y="70"/>
                </a:cxn>
                <a:cxn ang="0">
                  <a:pos x="140" y="84"/>
                </a:cxn>
                <a:cxn ang="0">
                  <a:pos x="179" y="91"/>
                </a:cxn>
                <a:cxn ang="0">
                  <a:pos x="320" y="105"/>
                </a:cxn>
                <a:cxn ang="0">
                  <a:pos x="374" y="105"/>
                </a:cxn>
                <a:cxn ang="0">
                  <a:pos x="414" y="112"/>
                </a:cxn>
                <a:cxn ang="0">
                  <a:pos x="421" y="119"/>
                </a:cxn>
                <a:cxn ang="0">
                  <a:pos x="390" y="133"/>
                </a:cxn>
                <a:cxn ang="0">
                  <a:pos x="359" y="140"/>
                </a:cxn>
                <a:cxn ang="0">
                  <a:pos x="281" y="155"/>
                </a:cxn>
                <a:cxn ang="0">
                  <a:pos x="218" y="155"/>
                </a:cxn>
                <a:cxn ang="0">
                  <a:pos x="156" y="162"/>
                </a:cxn>
                <a:cxn ang="0">
                  <a:pos x="93" y="169"/>
                </a:cxn>
                <a:cxn ang="0">
                  <a:pos x="78" y="169"/>
                </a:cxn>
                <a:cxn ang="0">
                  <a:pos x="62" y="183"/>
                </a:cxn>
                <a:cxn ang="0">
                  <a:pos x="86" y="197"/>
                </a:cxn>
                <a:cxn ang="0">
                  <a:pos x="140" y="211"/>
                </a:cxn>
                <a:cxn ang="0">
                  <a:pos x="179" y="218"/>
                </a:cxn>
                <a:cxn ang="0">
                  <a:pos x="265" y="239"/>
                </a:cxn>
                <a:cxn ang="0">
                  <a:pos x="304" y="253"/>
                </a:cxn>
                <a:cxn ang="0">
                  <a:pos x="335" y="260"/>
                </a:cxn>
                <a:cxn ang="0">
                  <a:pos x="374" y="267"/>
                </a:cxn>
                <a:cxn ang="0">
                  <a:pos x="390" y="253"/>
                </a:cxn>
                <a:cxn ang="0">
                  <a:pos x="382" y="225"/>
                </a:cxn>
                <a:cxn ang="0">
                  <a:pos x="351" y="211"/>
                </a:cxn>
                <a:cxn ang="0">
                  <a:pos x="335" y="204"/>
                </a:cxn>
                <a:cxn ang="0">
                  <a:pos x="320" y="197"/>
                </a:cxn>
                <a:cxn ang="0">
                  <a:pos x="335" y="176"/>
                </a:cxn>
                <a:cxn ang="0">
                  <a:pos x="382" y="162"/>
                </a:cxn>
                <a:cxn ang="0">
                  <a:pos x="421" y="155"/>
                </a:cxn>
                <a:cxn ang="0">
                  <a:pos x="468" y="147"/>
                </a:cxn>
                <a:cxn ang="0">
                  <a:pos x="515" y="133"/>
                </a:cxn>
                <a:cxn ang="0">
                  <a:pos x="538" y="119"/>
                </a:cxn>
                <a:cxn ang="0">
                  <a:pos x="538" y="105"/>
                </a:cxn>
                <a:cxn ang="0">
                  <a:pos x="499" y="91"/>
                </a:cxn>
                <a:cxn ang="0">
                  <a:pos x="453" y="84"/>
                </a:cxn>
                <a:cxn ang="0">
                  <a:pos x="382" y="77"/>
                </a:cxn>
                <a:cxn ang="0">
                  <a:pos x="312" y="70"/>
                </a:cxn>
                <a:cxn ang="0">
                  <a:pos x="242" y="63"/>
                </a:cxn>
                <a:cxn ang="0">
                  <a:pos x="156" y="49"/>
                </a:cxn>
                <a:cxn ang="0">
                  <a:pos x="93" y="35"/>
                </a:cxn>
                <a:cxn ang="0">
                  <a:pos x="23" y="14"/>
                </a:cxn>
                <a:cxn ang="0">
                  <a:pos x="0" y="0"/>
                </a:cxn>
              </a:cxnLst>
              <a:rect l="0" t="0" r="r" b="b"/>
              <a:pathLst>
                <a:path w="546" h="267">
                  <a:moveTo>
                    <a:pt x="0" y="0"/>
                  </a:moveTo>
                  <a:lnTo>
                    <a:pt x="15" y="14"/>
                  </a:lnTo>
                  <a:lnTo>
                    <a:pt x="31" y="28"/>
                  </a:lnTo>
                  <a:lnTo>
                    <a:pt x="54" y="42"/>
                  </a:lnTo>
                  <a:lnTo>
                    <a:pt x="78" y="56"/>
                  </a:lnTo>
                  <a:lnTo>
                    <a:pt x="101" y="70"/>
                  </a:lnTo>
                  <a:lnTo>
                    <a:pt x="125" y="77"/>
                  </a:lnTo>
                  <a:lnTo>
                    <a:pt x="140" y="84"/>
                  </a:lnTo>
                  <a:lnTo>
                    <a:pt x="172" y="91"/>
                  </a:lnTo>
                  <a:lnTo>
                    <a:pt x="179" y="91"/>
                  </a:lnTo>
                  <a:lnTo>
                    <a:pt x="226" y="98"/>
                  </a:lnTo>
                  <a:lnTo>
                    <a:pt x="320" y="105"/>
                  </a:lnTo>
                  <a:lnTo>
                    <a:pt x="367" y="105"/>
                  </a:lnTo>
                  <a:lnTo>
                    <a:pt x="374" y="105"/>
                  </a:lnTo>
                  <a:lnTo>
                    <a:pt x="398" y="105"/>
                  </a:lnTo>
                  <a:lnTo>
                    <a:pt x="414" y="112"/>
                  </a:lnTo>
                  <a:lnTo>
                    <a:pt x="421" y="112"/>
                  </a:lnTo>
                  <a:lnTo>
                    <a:pt x="421" y="119"/>
                  </a:lnTo>
                  <a:lnTo>
                    <a:pt x="406" y="126"/>
                  </a:lnTo>
                  <a:lnTo>
                    <a:pt x="390" y="133"/>
                  </a:lnTo>
                  <a:lnTo>
                    <a:pt x="382" y="133"/>
                  </a:lnTo>
                  <a:lnTo>
                    <a:pt x="359" y="140"/>
                  </a:lnTo>
                  <a:lnTo>
                    <a:pt x="320" y="147"/>
                  </a:lnTo>
                  <a:lnTo>
                    <a:pt x="281" y="155"/>
                  </a:lnTo>
                  <a:lnTo>
                    <a:pt x="242" y="155"/>
                  </a:lnTo>
                  <a:lnTo>
                    <a:pt x="218" y="155"/>
                  </a:lnTo>
                  <a:lnTo>
                    <a:pt x="203" y="155"/>
                  </a:lnTo>
                  <a:lnTo>
                    <a:pt x="156" y="162"/>
                  </a:lnTo>
                  <a:lnTo>
                    <a:pt x="132" y="162"/>
                  </a:lnTo>
                  <a:lnTo>
                    <a:pt x="93" y="169"/>
                  </a:lnTo>
                  <a:lnTo>
                    <a:pt x="86" y="169"/>
                  </a:lnTo>
                  <a:lnTo>
                    <a:pt x="78" y="169"/>
                  </a:lnTo>
                  <a:lnTo>
                    <a:pt x="62" y="176"/>
                  </a:lnTo>
                  <a:lnTo>
                    <a:pt x="62" y="183"/>
                  </a:lnTo>
                  <a:lnTo>
                    <a:pt x="70" y="190"/>
                  </a:lnTo>
                  <a:lnTo>
                    <a:pt x="86" y="197"/>
                  </a:lnTo>
                  <a:lnTo>
                    <a:pt x="125" y="211"/>
                  </a:lnTo>
                  <a:lnTo>
                    <a:pt x="140" y="211"/>
                  </a:lnTo>
                  <a:lnTo>
                    <a:pt x="148" y="211"/>
                  </a:lnTo>
                  <a:lnTo>
                    <a:pt x="179" y="218"/>
                  </a:lnTo>
                  <a:lnTo>
                    <a:pt x="218" y="225"/>
                  </a:lnTo>
                  <a:lnTo>
                    <a:pt x="265" y="239"/>
                  </a:lnTo>
                  <a:lnTo>
                    <a:pt x="289" y="246"/>
                  </a:lnTo>
                  <a:lnTo>
                    <a:pt x="304" y="253"/>
                  </a:lnTo>
                  <a:lnTo>
                    <a:pt x="328" y="260"/>
                  </a:lnTo>
                  <a:lnTo>
                    <a:pt x="335" y="260"/>
                  </a:lnTo>
                  <a:lnTo>
                    <a:pt x="359" y="267"/>
                  </a:lnTo>
                  <a:lnTo>
                    <a:pt x="374" y="267"/>
                  </a:lnTo>
                  <a:lnTo>
                    <a:pt x="390" y="260"/>
                  </a:lnTo>
                  <a:lnTo>
                    <a:pt x="390" y="253"/>
                  </a:lnTo>
                  <a:lnTo>
                    <a:pt x="390" y="239"/>
                  </a:lnTo>
                  <a:lnTo>
                    <a:pt x="382" y="225"/>
                  </a:lnTo>
                  <a:lnTo>
                    <a:pt x="374" y="218"/>
                  </a:lnTo>
                  <a:lnTo>
                    <a:pt x="351" y="211"/>
                  </a:lnTo>
                  <a:lnTo>
                    <a:pt x="343" y="204"/>
                  </a:lnTo>
                  <a:lnTo>
                    <a:pt x="335" y="204"/>
                  </a:lnTo>
                  <a:lnTo>
                    <a:pt x="328" y="197"/>
                  </a:lnTo>
                  <a:lnTo>
                    <a:pt x="320" y="197"/>
                  </a:lnTo>
                  <a:lnTo>
                    <a:pt x="328" y="183"/>
                  </a:lnTo>
                  <a:lnTo>
                    <a:pt x="335" y="176"/>
                  </a:lnTo>
                  <a:lnTo>
                    <a:pt x="359" y="169"/>
                  </a:lnTo>
                  <a:lnTo>
                    <a:pt x="382" y="162"/>
                  </a:lnTo>
                  <a:lnTo>
                    <a:pt x="398" y="162"/>
                  </a:lnTo>
                  <a:lnTo>
                    <a:pt x="421" y="155"/>
                  </a:lnTo>
                  <a:lnTo>
                    <a:pt x="437" y="155"/>
                  </a:lnTo>
                  <a:lnTo>
                    <a:pt x="468" y="147"/>
                  </a:lnTo>
                  <a:lnTo>
                    <a:pt x="492" y="140"/>
                  </a:lnTo>
                  <a:lnTo>
                    <a:pt x="515" y="133"/>
                  </a:lnTo>
                  <a:lnTo>
                    <a:pt x="531" y="126"/>
                  </a:lnTo>
                  <a:lnTo>
                    <a:pt x="538" y="119"/>
                  </a:lnTo>
                  <a:lnTo>
                    <a:pt x="546" y="112"/>
                  </a:lnTo>
                  <a:lnTo>
                    <a:pt x="538" y="105"/>
                  </a:lnTo>
                  <a:lnTo>
                    <a:pt x="523" y="98"/>
                  </a:lnTo>
                  <a:lnTo>
                    <a:pt x="499" y="91"/>
                  </a:lnTo>
                  <a:lnTo>
                    <a:pt x="484" y="91"/>
                  </a:lnTo>
                  <a:lnTo>
                    <a:pt x="453" y="84"/>
                  </a:lnTo>
                  <a:lnTo>
                    <a:pt x="414" y="77"/>
                  </a:lnTo>
                  <a:lnTo>
                    <a:pt x="382" y="77"/>
                  </a:lnTo>
                  <a:lnTo>
                    <a:pt x="335" y="70"/>
                  </a:lnTo>
                  <a:lnTo>
                    <a:pt x="312" y="70"/>
                  </a:lnTo>
                  <a:lnTo>
                    <a:pt x="289" y="70"/>
                  </a:lnTo>
                  <a:lnTo>
                    <a:pt x="242" y="63"/>
                  </a:lnTo>
                  <a:lnTo>
                    <a:pt x="195" y="56"/>
                  </a:lnTo>
                  <a:lnTo>
                    <a:pt x="156" y="49"/>
                  </a:lnTo>
                  <a:lnTo>
                    <a:pt x="117" y="42"/>
                  </a:lnTo>
                  <a:lnTo>
                    <a:pt x="93" y="35"/>
                  </a:lnTo>
                  <a:lnTo>
                    <a:pt x="47" y="21"/>
                  </a:lnTo>
                  <a:lnTo>
                    <a:pt x="23" y="14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73" name="Line 61"/>
            <p:cNvSpPr>
              <a:spLocks noChangeShapeType="1"/>
            </p:cNvSpPr>
            <p:nvPr/>
          </p:nvSpPr>
          <p:spPr bwMode="auto">
            <a:xfrm flipH="1">
              <a:off x="2490" y="2887"/>
              <a:ext cx="7" cy="6"/>
            </a:xfrm>
            <a:prstGeom prst="line">
              <a:avLst/>
            </a:prstGeom>
            <a:noFill/>
            <a:ln w="25400">
              <a:solidFill>
                <a:srgbClr val="0A0A0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74" name="Line 62"/>
            <p:cNvSpPr>
              <a:spLocks noChangeShapeType="1"/>
            </p:cNvSpPr>
            <p:nvPr/>
          </p:nvSpPr>
          <p:spPr bwMode="auto">
            <a:xfrm flipH="1">
              <a:off x="2490" y="2887"/>
              <a:ext cx="22" cy="20"/>
            </a:xfrm>
            <a:prstGeom prst="line">
              <a:avLst/>
            </a:prstGeom>
            <a:noFill/>
            <a:ln w="25400">
              <a:solidFill>
                <a:srgbClr val="0C0C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75" name="Line 63"/>
            <p:cNvSpPr>
              <a:spLocks noChangeShapeType="1"/>
            </p:cNvSpPr>
            <p:nvPr/>
          </p:nvSpPr>
          <p:spPr bwMode="auto">
            <a:xfrm flipH="1">
              <a:off x="2490" y="2887"/>
              <a:ext cx="22" cy="20"/>
            </a:xfrm>
            <a:prstGeom prst="line">
              <a:avLst/>
            </a:prstGeom>
            <a:noFill/>
            <a:ln w="25400">
              <a:solidFill>
                <a:srgbClr val="0E0E0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76" name="Line 64"/>
            <p:cNvSpPr>
              <a:spLocks noChangeShapeType="1"/>
            </p:cNvSpPr>
            <p:nvPr/>
          </p:nvSpPr>
          <p:spPr bwMode="auto">
            <a:xfrm flipH="1">
              <a:off x="2490" y="2887"/>
              <a:ext cx="38" cy="34"/>
            </a:xfrm>
            <a:prstGeom prst="line">
              <a:avLst/>
            </a:prstGeom>
            <a:noFill/>
            <a:ln w="25400">
              <a:solidFill>
                <a:srgbClr val="10101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77" name="Line 65"/>
            <p:cNvSpPr>
              <a:spLocks noChangeShapeType="1"/>
            </p:cNvSpPr>
            <p:nvPr/>
          </p:nvSpPr>
          <p:spPr bwMode="auto">
            <a:xfrm flipH="1">
              <a:off x="2490" y="2887"/>
              <a:ext cx="53" cy="48"/>
            </a:xfrm>
            <a:prstGeom prst="line">
              <a:avLst/>
            </a:prstGeom>
            <a:noFill/>
            <a:ln w="25400">
              <a:solidFill>
                <a:srgbClr val="12121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78" name="Line 66"/>
            <p:cNvSpPr>
              <a:spLocks noChangeShapeType="1"/>
            </p:cNvSpPr>
            <p:nvPr/>
          </p:nvSpPr>
          <p:spPr bwMode="auto">
            <a:xfrm flipH="1">
              <a:off x="2490" y="2887"/>
              <a:ext cx="69" cy="62"/>
            </a:xfrm>
            <a:prstGeom prst="line">
              <a:avLst/>
            </a:prstGeom>
            <a:noFill/>
            <a:ln w="25400">
              <a:solidFill>
                <a:srgbClr val="14141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79" name="Line 67"/>
            <p:cNvSpPr>
              <a:spLocks noChangeShapeType="1"/>
            </p:cNvSpPr>
            <p:nvPr/>
          </p:nvSpPr>
          <p:spPr bwMode="auto">
            <a:xfrm flipH="1">
              <a:off x="2490" y="2887"/>
              <a:ext cx="69" cy="62"/>
            </a:xfrm>
            <a:prstGeom prst="line">
              <a:avLst/>
            </a:prstGeom>
            <a:noFill/>
            <a:ln w="25400">
              <a:solidFill>
                <a:srgbClr val="16161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80" name="Line 68"/>
            <p:cNvSpPr>
              <a:spLocks noChangeShapeType="1"/>
            </p:cNvSpPr>
            <p:nvPr/>
          </p:nvSpPr>
          <p:spPr bwMode="auto">
            <a:xfrm flipH="1">
              <a:off x="2490" y="2887"/>
              <a:ext cx="84" cy="76"/>
            </a:xfrm>
            <a:prstGeom prst="line">
              <a:avLst/>
            </a:prstGeom>
            <a:noFill/>
            <a:ln w="25400">
              <a:solidFill>
                <a:srgbClr val="18181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81" name="Line 69"/>
            <p:cNvSpPr>
              <a:spLocks noChangeShapeType="1"/>
            </p:cNvSpPr>
            <p:nvPr/>
          </p:nvSpPr>
          <p:spPr bwMode="auto">
            <a:xfrm flipH="1">
              <a:off x="2490" y="2887"/>
              <a:ext cx="99" cy="90"/>
            </a:xfrm>
            <a:prstGeom prst="line">
              <a:avLst/>
            </a:prstGeom>
            <a:noFill/>
            <a:ln w="25400">
              <a:solidFill>
                <a:srgbClr val="1A1A1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82" name="Line 70"/>
            <p:cNvSpPr>
              <a:spLocks noChangeShapeType="1"/>
            </p:cNvSpPr>
            <p:nvPr/>
          </p:nvSpPr>
          <p:spPr bwMode="auto">
            <a:xfrm flipH="1">
              <a:off x="2490" y="2887"/>
              <a:ext cx="99" cy="90"/>
            </a:xfrm>
            <a:prstGeom prst="line">
              <a:avLst/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83" name="Line 71"/>
            <p:cNvSpPr>
              <a:spLocks noChangeShapeType="1"/>
            </p:cNvSpPr>
            <p:nvPr/>
          </p:nvSpPr>
          <p:spPr bwMode="auto">
            <a:xfrm flipH="1">
              <a:off x="2490" y="2887"/>
              <a:ext cx="115" cy="104"/>
            </a:xfrm>
            <a:prstGeom prst="line">
              <a:avLst/>
            </a:prstGeom>
            <a:noFill/>
            <a:ln w="25400">
              <a:solidFill>
                <a:srgbClr val="1E1E1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84" name="Line 72"/>
            <p:cNvSpPr>
              <a:spLocks noChangeShapeType="1"/>
            </p:cNvSpPr>
            <p:nvPr/>
          </p:nvSpPr>
          <p:spPr bwMode="auto">
            <a:xfrm flipH="1">
              <a:off x="2490" y="2887"/>
              <a:ext cx="132" cy="120"/>
            </a:xfrm>
            <a:prstGeom prst="line">
              <a:avLst/>
            </a:prstGeom>
            <a:noFill/>
            <a:ln w="25400">
              <a:solidFill>
                <a:srgbClr val="20202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85" name="Line 73"/>
            <p:cNvSpPr>
              <a:spLocks noChangeShapeType="1"/>
            </p:cNvSpPr>
            <p:nvPr/>
          </p:nvSpPr>
          <p:spPr bwMode="auto">
            <a:xfrm flipH="1">
              <a:off x="2490" y="2887"/>
              <a:ext cx="146" cy="132"/>
            </a:xfrm>
            <a:prstGeom prst="line">
              <a:avLst/>
            </a:prstGeom>
            <a:noFill/>
            <a:ln w="25400">
              <a:solidFill>
                <a:srgbClr val="22222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86" name="Line 74"/>
            <p:cNvSpPr>
              <a:spLocks noChangeShapeType="1"/>
            </p:cNvSpPr>
            <p:nvPr/>
          </p:nvSpPr>
          <p:spPr bwMode="auto">
            <a:xfrm flipH="1">
              <a:off x="2490" y="2887"/>
              <a:ext cx="146" cy="132"/>
            </a:xfrm>
            <a:prstGeom prst="line">
              <a:avLst/>
            </a:prstGeom>
            <a:noFill/>
            <a:ln w="25400">
              <a:solidFill>
                <a:srgbClr val="24242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87" name="Line 75"/>
            <p:cNvSpPr>
              <a:spLocks noChangeShapeType="1"/>
            </p:cNvSpPr>
            <p:nvPr/>
          </p:nvSpPr>
          <p:spPr bwMode="auto">
            <a:xfrm flipH="1">
              <a:off x="2490" y="2887"/>
              <a:ext cx="162" cy="147"/>
            </a:xfrm>
            <a:prstGeom prst="line">
              <a:avLst/>
            </a:prstGeom>
            <a:noFill/>
            <a:ln w="25400">
              <a:solidFill>
                <a:srgbClr val="26262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88" name="Line 76"/>
            <p:cNvSpPr>
              <a:spLocks noChangeShapeType="1"/>
            </p:cNvSpPr>
            <p:nvPr/>
          </p:nvSpPr>
          <p:spPr bwMode="auto">
            <a:xfrm flipH="1">
              <a:off x="2490" y="2887"/>
              <a:ext cx="178" cy="162"/>
            </a:xfrm>
            <a:prstGeom prst="line">
              <a:avLst/>
            </a:prstGeom>
            <a:noFill/>
            <a:ln w="25400">
              <a:solidFill>
                <a:srgbClr val="28282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89" name="Line 77"/>
            <p:cNvSpPr>
              <a:spLocks noChangeShapeType="1"/>
            </p:cNvSpPr>
            <p:nvPr/>
          </p:nvSpPr>
          <p:spPr bwMode="auto">
            <a:xfrm flipH="1">
              <a:off x="2490" y="2887"/>
              <a:ext cx="178" cy="162"/>
            </a:xfrm>
            <a:prstGeom prst="line">
              <a:avLst/>
            </a:prstGeom>
            <a:noFill/>
            <a:ln w="25400">
              <a:solidFill>
                <a:srgbClr val="2B2B2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90" name="Line 78"/>
            <p:cNvSpPr>
              <a:spLocks noChangeShapeType="1"/>
            </p:cNvSpPr>
            <p:nvPr/>
          </p:nvSpPr>
          <p:spPr bwMode="auto">
            <a:xfrm flipH="1">
              <a:off x="2490" y="2887"/>
              <a:ext cx="193" cy="175"/>
            </a:xfrm>
            <a:prstGeom prst="line">
              <a:avLst/>
            </a:prstGeom>
            <a:noFill/>
            <a:ln w="25400">
              <a:solidFill>
                <a:srgbClr val="2D2D2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91" name="Line 79"/>
            <p:cNvSpPr>
              <a:spLocks noChangeShapeType="1"/>
            </p:cNvSpPr>
            <p:nvPr/>
          </p:nvSpPr>
          <p:spPr bwMode="auto">
            <a:xfrm flipH="1">
              <a:off x="2499" y="2887"/>
              <a:ext cx="200" cy="183"/>
            </a:xfrm>
            <a:prstGeom prst="line">
              <a:avLst/>
            </a:prstGeom>
            <a:noFill/>
            <a:ln w="25400">
              <a:solidFill>
                <a:srgbClr val="2F2F2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92" name="Line 80"/>
            <p:cNvSpPr>
              <a:spLocks noChangeShapeType="1"/>
            </p:cNvSpPr>
            <p:nvPr/>
          </p:nvSpPr>
          <p:spPr bwMode="auto">
            <a:xfrm flipH="1">
              <a:off x="2506" y="2887"/>
              <a:ext cx="200" cy="183"/>
            </a:xfrm>
            <a:prstGeom prst="line">
              <a:avLst/>
            </a:prstGeom>
            <a:noFill/>
            <a:ln w="25400">
              <a:solidFill>
                <a:srgbClr val="31313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93" name="Line 81"/>
            <p:cNvSpPr>
              <a:spLocks noChangeShapeType="1"/>
            </p:cNvSpPr>
            <p:nvPr/>
          </p:nvSpPr>
          <p:spPr bwMode="auto">
            <a:xfrm flipH="1">
              <a:off x="2513" y="2887"/>
              <a:ext cx="200" cy="183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94" name="Line 82"/>
            <p:cNvSpPr>
              <a:spLocks noChangeShapeType="1"/>
            </p:cNvSpPr>
            <p:nvPr/>
          </p:nvSpPr>
          <p:spPr bwMode="auto">
            <a:xfrm flipH="1">
              <a:off x="2529" y="2887"/>
              <a:ext cx="200" cy="183"/>
            </a:xfrm>
            <a:prstGeom prst="line">
              <a:avLst/>
            </a:prstGeom>
            <a:noFill/>
            <a:ln w="25400">
              <a:solidFill>
                <a:srgbClr val="35353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95" name="Line 83"/>
            <p:cNvSpPr>
              <a:spLocks noChangeShapeType="1"/>
            </p:cNvSpPr>
            <p:nvPr/>
          </p:nvSpPr>
          <p:spPr bwMode="auto">
            <a:xfrm flipH="1">
              <a:off x="2545" y="2887"/>
              <a:ext cx="200" cy="183"/>
            </a:xfrm>
            <a:prstGeom prst="line">
              <a:avLst/>
            </a:prstGeom>
            <a:noFill/>
            <a:ln w="25400">
              <a:solidFill>
                <a:srgbClr val="37373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96" name="Line 84"/>
            <p:cNvSpPr>
              <a:spLocks noChangeShapeType="1"/>
            </p:cNvSpPr>
            <p:nvPr/>
          </p:nvSpPr>
          <p:spPr bwMode="auto">
            <a:xfrm flipH="1">
              <a:off x="2545" y="2887"/>
              <a:ext cx="200" cy="183"/>
            </a:xfrm>
            <a:prstGeom prst="line">
              <a:avLst/>
            </a:prstGeom>
            <a:noFill/>
            <a:ln w="25400">
              <a:solidFill>
                <a:srgbClr val="39393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97" name="Line 85"/>
            <p:cNvSpPr>
              <a:spLocks noChangeShapeType="1"/>
            </p:cNvSpPr>
            <p:nvPr/>
          </p:nvSpPr>
          <p:spPr bwMode="auto">
            <a:xfrm flipH="1">
              <a:off x="2561" y="2887"/>
              <a:ext cx="200" cy="183"/>
            </a:xfrm>
            <a:prstGeom prst="line">
              <a:avLst/>
            </a:prstGeom>
            <a:noFill/>
            <a:ln w="25400">
              <a:solidFill>
                <a:srgbClr val="3B3B3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98" name="Line 86"/>
            <p:cNvSpPr>
              <a:spLocks noChangeShapeType="1"/>
            </p:cNvSpPr>
            <p:nvPr/>
          </p:nvSpPr>
          <p:spPr bwMode="auto">
            <a:xfrm flipH="1">
              <a:off x="2576" y="2887"/>
              <a:ext cx="200" cy="183"/>
            </a:xfrm>
            <a:prstGeom prst="line">
              <a:avLst/>
            </a:prstGeom>
            <a:noFill/>
            <a:ln w="25400">
              <a:solidFill>
                <a:srgbClr val="3D3D3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99" name="Line 87"/>
            <p:cNvSpPr>
              <a:spLocks noChangeShapeType="1"/>
            </p:cNvSpPr>
            <p:nvPr/>
          </p:nvSpPr>
          <p:spPr bwMode="auto">
            <a:xfrm flipH="1">
              <a:off x="2583" y="2887"/>
              <a:ext cx="200" cy="183"/>
            </a:xfrm>
            <a:prstGeom prst="line">
              <a:avLst/>
            </a:prstGeom>
            <a:noFill/>
            <a:ln w="25400">
              <a:solidFill>
                <a:srgbClr val="3F3F3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00" name="Line 88"/>
            <p:cNvSpPr>
              <a:spLocks noChangeShapeType="1"/>
            </p:cNvSpPr>
            <p:nvPr/>
          </p:nvSpPr>
          <p:spPr bwMode="auto">
            <a:xfrm flipH="1">
              <a:off x="2591" y="2887"/>
              <a:ext cx="200" cy="183"/>
            </a:xfrm>
            <a:prstGeom prst="line">
              <a:avLst/>
            </a:prstGeom>
            <a:noFill/>
            <a:ln w="25400">
              <a:solidFill>
                <a:srgbClr val="41414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01" name="Line 89"/>
            <p:cNvSpPr>
              <a:spLocks noChangeShapeType="1"/>
            </p:cNvSpPr>
            <p:nvPr/>
          </p:nvSpPr>
          <p:spPr bwMode="auto">
            <a:xfrm flipH="1">
              <a:off x="2606" y="2887"/>
              <a:ext cx="200" cy="183"/>
            </a:xfrm>
            <a:prstGeom prst="line">
              <a:avLst/>
            </a:prstGeom>
            <a:noFill/>
            <a:ln w="25400">
              <a:solidFill>
                <a:srgbClr val="43434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02" name="Line 90"/>
            <p:cNvSpPr>
              <a:spLocks noChangeShapeType="1"/>
            </p:cNvSpPr>
            <p:nvPr/>
          </p:nvSpPr>
          <p:spPr bwMode="auto">
            <a:xfrm flipH="1">
              <a:off x="2622" y="2887"/>
              <a:ext cx="200" cy="183"/>
            </a:xfrm>
            <a:prstGeom prst="line">
              <a:avLst/>
            </a:prstGeom>
            <a:noFill/>
            <a:ln w="25400">
              <a:solidFill>
                <a:srgbClr val="45454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03" name="Line 91"/>
            <p:cNvSpPr>
              <a:spLocks noChangeShapeType="1"/>
            </p:cNvSpPr>
            <p:nvPr/>
          </p:nvSpPr>
          <p:spPr bwMode="auto">
            <a:xfrm flipH="1">
              <a:off x="2622" y="2887"/>
              <a:ext cx="200" cy="183"/>
            </a:xfrm>
            <a:prstGeom prst="line">
              <a:avLst/>
            </a:prstGeom>
            <a:noFill/>
            <a:ln w="25400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04" name="Line 92"/>
            <p:cNvSpPr>
              <a:spLocks noChangeShapeType="1"/>
            </p:cNvSpPr>
            <p:nvPr/>
          </p:nvSpPr>
          <p:spPr bwMode="auto">
            <a:xfrm flipH="1">
              <a:off x="2638" y="2887"/>
              <a:ext cx="200" cy="183"/>
            </a:xfrm>
            <a:prstGeom prst="line">
              <a:avLst/>
            </a:prstGeom>
            <a:noFill/>
            <a:ln w="25400">
              <a:solidFill>
                <a:srgbClr val="49494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05" name="Line 93"/>
            <p:cNvSpPr>
              <a:spLocks noChangeShapeType="1"/>
            </p:cNvSpPr>
            <p:nvPr/>
          </p:nvSpPr>
          <p:spPr bwMode="auto">
            <a:xfrm flipH="1">
              <a:off x="2654" y="2887"/>
              <a:ext cx="200" cy="183"/>
            </a:xfrm>
            <a:prstGeom prst="line">
              <a:avLst/>
            </a:prstGeom>
            <a:noFill/>
            <a:ln w="25400">
              <a:solidFill>
                <a:srgbClr val="4B4B4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06" name="Line 94"/>
            <p:cNvSpPr>
              <a:spLocks noChangeShapeType="1"/>
            </p:cNvSpPr>
            <p:nvPr/>
          </p:nvSpPr>
          <p:spPr bwMode="auto">
            <a:xfrm flipH="1">
              <a:off x="2661" y="2887"/>
              <a:ext cx="200" cy="183"/>
            </a:xfrm>
            <a:prstGeom prst="line">
              <a:avLst/>
            </a:prstGeom>
            <a:noFill/>
            <a:ln w="2540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07" name="Line 95"/>
            <p:cNvSpPr>
              <a:spLocks noChangeShapeType="1"/>
            </p:cNvSpPr>
            <p:nvPr/>
          </p:nvSpPr>
          <p:spPr bwMode="auto">
            <a:xfrm flipH="1">
              <a:off x="2688" y="2880"/>
              <a:ext cx="200" cy="183"/>
            </a:xfrm>
            <a:prstGeom prst="line">
              <a:avLst/>
            </a:prstGeom>
            <a:noFill/>
            <a:ln w="25400">
              <a:solidFill>
                <a:srgbClr val="4F4F4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08" name="Line 96"/>
            <p:cNvSpPr>
              <a:spLocks noChangeShapeType="1"/>
            </p:cNvSpPr>
            <p:nvPr/>
          </p:nvSpPr>
          <p:spPr bwMode="auto">
            <a:xfrm flipH="1">
              <a:off x="2684" y="2887"/>
              <a:ext cx="200" cy="183"/>
            </a:xfrm>
            <a:prstGeom prst="line">
              <a:avLst/>
            </a:prstGeom>
            <a:noFill/>
            <a:ln w="25400">
              <a:solidFill>
                <a:srgbClr val="51515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09" name="Line 97"/>
            <p:cNvSpPr>
              <a:spLocks noChangeShapeType="1"/>
            </p:cNvSpPr>
            <p:nvPr/>
          </p:nvSpPr>
          <p:spPr bwMode="auto">
            <a:xfrm flipH="1">
              <a:off x="2692" y="2887"/>
              <a:ext cx="200" cy="183"/>
            </a:xfrm>
            <a:prstGeom prst="line">
              <a:avLst/>
            </a:prstGeom>
            <a:noFill/>
            <a:ln w="25400">
              <a:solidFill>
                <a:srgbClr val="53535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10" name="Line 98"/>
            <p:cNvSpPr>
              <a:spLocks noChangeShapeType="1"/>
            </p:cNvSpPr>
            <p:nvPr/>
          </p:nvSpPr>
          <p:spPr bwMode="auto">
            <a:xfrm flipH="1">
              <a:off x="2700" y="2887"/>
              <a:ext cx="200" cy="183"/>
            </a:xfrm>
            <a:prstGeom prst="line">
              <a:avLst/>
            </a:prstGeom>
            <a:noFill/>
            <a:ln w="25400">
              <a:solidFill>
                <a:srgbClr val="56565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11" name="Line 99"/>
            <p:cNvSpPr>
              <a:spLocks noChangeShapeType="1"/>
            </p:cNvSpPr>
            <p:nvPr/>
          </p:nvSpPr>
          <p:spPr bwMode="auto">
            <a:xfrm flipH="1">
              <a:off x="2716" y="2887"/>
              <a:ext cx="200" cy="183"/>
            </a:xfrm>
            <a:prstGeom prst="line">
              <a:avLst/>
            </a:prstGeom>
            <a:noFill/>
            <a:ln w="25400">
              <a:solidFill>
                <a:srgbClr val="58585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12" name="Line 100"/>
            <p:cNvSpPr>
              <a:spLocks noChangeShapeType="1"/>
            </p:cNvSpPr>
            <p:nvPr/>
          </p:nvSpPr>
          <p:spPr bwMode="auto">
            <a:xfrm flipH="1">
              <a:off x="2731" y="2887"/>
              <a:ext cx="200" cy="183"/>
            </a:xfrm>
            <a:prstGeom prst="line">
              <a:avLst/>
            </a:prstGeom>
            <a:noFill/>
            <a:ln w="25400">
              <a:solidFill>
                <a:srgbClr val="5A5A5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13" name="Line 101"/>
            <p:cNvSpPr>
              <a:spLocks noChangeShapeType="1"/>
            </p:cNvSpPr>
            <p:nvPr/>
          </p:nvSpPr>
          <p:spPr bwMode="auto">
            <a:xfrm flipH="1">
              <a:off x="2739" y="2887"/>
              <a:ext cx="200" cy="183"/>
            </a:xfrm>
            <a:prstGeom prst="line">
              <a:avLst/>
            </a:prstGeom>
            <a:noFill/>
            <a:ln w="25400">
              <a:solidFill>
                <a:srgbClr val="5C5C5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14" name="Line 102"/>
            <p:cNvSpPr>
              <a:spLocks noChangeShapeType="1"/>
            </p:cNvSpPr>
            <p:nvPr/>
          </p:nvSpPr>
          <p:spPr bwMode="auto">
            <a:xfrm flipH="1">
              <a:off x="2747" y="2887"/>
              <a:ext cx="200" cy="183"/>
            </a:xfrm>
            <a:prstGeom prst="line">
              <a:avLst/>
            </a:prstGeom>
            <a:noFill/>
            <a:ln w="25400">
              <a:solidFill>
                <a:srgbClr val="5E5E5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15" name="Line 103"/>
            <p:cNvSpPr>
              <a:spLocks noChangeShapeType="1"/>
            </p:cNvSpPr>
            <p:nvPr/>
          </p:nvSpPr>
          <p:spPr bwMode="auto">
            <a:xfrm flipH="1">
              <a:off x="2763" y="2887"/>
              <a:ext cx="200" cy="183"/>
            </a:xfrm>
            <a:prstGeom prst="line">
              <a:avLst/>
            </a:prstGeom>
            <a:noFill/>
            <a:ln w="25400">
              <a:solidFill>
                <a:srgbClr val="606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16" name="Line 104"/>
            <p:cNvSpPr>
              <a:spLocks noChangeShapeType="1"/>
            </p:cNvSpPr>
            <p:nvPr/>
          </p:nvSpPr>
          <p:spPr bwMode="auto">
            <a:xfrm flipH="1">
              <a:off x="2771" y="2887"/>
              <a:ext cx="200" cy="183"/>
            </a:xfrm>
            <a:prstGeom prst="line">
              <a:avLst/>
            </a:prstGeom>
            <a:noFill/>
            <a:ln w="25400">
              <a:solidFill>
                <a:srgbClr val="62626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17" name="Line 105"/>
            <p:cNvSpPr>
              <a:spLocks noChangeShapeType="1"/>
            </p:cNvSpPr>
            <p:nvPr/>
          </p:nvSpPr>
          <p:spPr bwMode="auto">
            <a:xfrm flipH="1">
              <a:off x="2778" y="2887"/>
              <a:ext cx="200" cy="183"/>
            </a:xfrm>
            <a:prstGeom prst="line">
              <a:avLst/>
            </a:prstGeom>
            <a:noFill/>
            <a:ln w="25400">
              <a:solidFill>
                <a:srgbClr val="64646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18" name="Line 106"/>
            <p:cNvSpPr>
              <a:spLocks noChangeShapeType="1"/>
            </p:cNvSpPr>
            <p:nvPr/>
          </p:nvSpPr>
          <p:spPr bwMode="auto">
            <a:xfrm flipH="1">
              <a:off x="2793" y="2887"/>
              <a:ext cx="200" cy="183"/>
            </a:xfrm>
            <a:prstGeom prst="line">
              <a:avLst/>
            </a:prstGeom>
            <a:noFill/>
            <a:ln w="25400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19" name="Line 107"/>
            <p:cNvSpPr>
              <a:spLocks noChangeShapeType="1"/>
            </p:cNvSpPr>
            <p:nvPr/>
          </p:nvSpPr>
          <p:spPr bwMode="auto">
            <a:xfrm flipH="1">
              <a:off x="2809" y="2887"/>
              <a:ext cx="200" cy="183"/>
            </a:xfrm>
            <a:prstGeom prst="line">
              <a:avLst/>
            </a:prstGeom>
            <a:noFill/>
            <a:ln w="25400">
              <a:solidFill>
                <a:srgbClr val="68686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20" name="Line 108"/>
            <p:cNvSpPr>
              <a:spLocks noChangeShapeType="1"/>
            </p:cNvSpPr>
            <p:nvPr/>
          </p:nvSpPr>
          <p:spPr bwMode="auto">
            <a:xfrm flipH="1">
              <a:off x="2817" y="2887"/>
              <a:ext cx="200" cy="183"/>
            </a:xfrm>
            <a:prstGeom prst="line">
              <a:avLst/>
            </a:prstGeom>
            <a:noFill/>
            <a:ln w="25400">
              <a:solidFill>
                <a:srgbClr val="6A6A6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21" name="Line 109"/>
            <p:cNvSpPr>
              <a:spLocks noChangeShapeType="1"/>
            </p:cNvSpPr>
            <p:nvPr/>
          </p:nvSpPr>
          <p:spPr bwMode="auto">
            <a:xfrm flipH="1">
              <a:off x="2825" y="2887"/>
              <a:ext cx="200" cy="183"/>
            </a:xfrm>
            <a:prstGeom prst="line">
              <a:avLst/>
            </a:prstGeom>
            <a:noFill/>
            <a:ln w="25400">
              <a:solidFill>
                <a:srgbClr val="6C6C6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22" name="Line 110"/>
            <p:cNvSpPr>
              <a:spLocks noChangeShapeType="1"/>
            </p:cNvSpPr>
            <p:nvPr/>
          </p:nvSpPr>
          <p:spPr bwMode="auto">
            <a:xfrm flipH="1">
              <a:off x="2840" y="2887"/>
              <a:ext cx="200" cy="183"/>
            </a:xfrm>
            <a:prstGeom prst="line">
              <a:avLst/>
            </a:prstGeom>
            <a:noFill/>
            <a:ln w="25400">
              <a:solidFill>
                <a:srgbClr val="6E6E6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23" name="Line 111"/>
            <p:cNvSpPr>
              <a:spLocks noChangeShapeType="1"/>
            </p:cNvSpPr>
            <p:nvPr/>
          </p:nvSpPr>
          <p:spPr bwMode="auto">
            <a:xfrm flipH="1">
              <a:off x="2848" y="2887"/>
              <a:ext cx="200" cy="183"/>
            </a:xfrm>
            <a:prstGeom prst="line">
              <a:avLst/>
            </a:prstGeom>
            <a:noFill/>
            <a:ln w="25400">
              <a:solidFill>
                <a:srgbClr val="70707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24" name="Line 112"/>
            <p:cNvSpPr>
              <a:spLocks noChangeShapeType="1"/>
            </p:cNvSpPr>
            <p:nvPr/>
          </p:nvSpPr>
          <p:spPr bwMode="auto">
            <a:xfrm flipH="1">
              <a:off x="2856" y="2887"/>
              <a:ext cx="200" cy="183"/>
            </a:xfrm>
            <a:prstGeom prst="line">
              <a:avLst/>
            </a:prstGeom>
            <a:noFill/>
            <a:ln w="25400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25" name="Line 113"/>
            <p:cNvSpPr>
              <a:spLocks noChangeShapeType="1"/>
            </p:cNvSpPr>
            <p:nvPr/>
          </p:nvSpPr>
          <p:spPr bwMode="auto">
            <a:xfrm flipH="1">
              <a:off x="2871" y="2887"/>
              <a:ext cx="200" cy="183"/>
            </a:xfrm>
            <a:prstGeom prst="line">
              <a:avLst/>
            </a:prstGeom>
            <a:noFill/>
            <a:ln w="25400">
              <a:solidFill>
                <a:srgbClr val="74747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26" name="Line 114"/>
            <p:cNvSpPr>
              <a:spLocks noChangeShapeType="1"/>
            </p:cNvSpPr>
            <p:nvPr/>
          </p:nvSpPr>
          <p:spPr bwMode="auto">
            <a:xfrm flipH="1">
              <a:off x="2879" y="2887"/>
              <a:ext cx="200" cy="183"/>
            </a:xfrm>
            <a:prstGeom prst="line">
              <a:avLst/>
            </a:prstGeom>
            <a:noFill/>
            <a:ln w="25400">
              <a:solidFill>
                <a:srgbClr val="76767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27" name="Line 115"/>
            <p:cNvSpPr>
              <a:spLocks noChangeShapeType="1"/>
            </p:cNvSpPr>
            <p:nvPr/>
          </p:nvSpPr>
          <p:spPr bwMode="auto">
            <a:xfrm flipH="1">
              <a:off x="2895" y="2887"/>
              <a:ext cx="200" cy="183"/>
            </a:xfrm>
            <a:prstGeom prst="line">
              <a:avLst/>
            </a:prstGeom>
            <a:noFill/>
            <a:ln w="25400">
              <a:solidFill>
                <a:srgbClr val="78787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28" name="Line 116"/>
            <p:cNvSpPr>
              <a:spLocks noChangeShapeType="1"/>
            </p:cNvSpPr>
            <p:nvPr/>
          </p:nvSpPr>
          <p:spPr bwMode="auto">
            <a:xfrm flipH="1">
              <a:off x="2903" y="2887"/>
              <a:ext cx="200" cy="183"/>
            </a:xfrm>
            <a:prstGeom prst="line">
              <a:avLst/>
            </a:prstGeom>
            <a:noFill/>
            <a:ln w="25400">
              <a:solidFill>
                <a:srgbClr val="7A7A7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29" name="Line 117"/>
            <p:cNvSpPr>
              <a:spLocks noChangeShapeType="1"/>
            </p:cNvSpPr>
            <p:nvPr/>
          </p:nvSpPr>
          <p:spPr bwMode="auto">
            <a:xfrm flipH="1">
              <a:off x="2917" y="2887"/>
              <a:ext cx="200" cy="183"/>
            </a:xfrm>
            <a:prstGeom prst="line">
              <a:avLst/>
            </a:prstGeom>
            <a:noFill/>
            <a:ln w="25400">
              <a:solidFill>
                <a:srgbClr val="7C7C7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30" name="Line 118"/>
            <p:cNvSpPr>
              <a:spLocks noChangeShapeType="1"/>
            </p:cNvSpPr>
            <p:nvPr/>
          </p:nvSpPr>
          <p:spPr bwMode="auto">
            <a:xfrm flipH="1">
              <a:off x="2925" y="2887"/>
              <a:ext cx="200" cy="183"/>
            </a:xfrm>
            <a:prstGeom prst="line">
              <a:avLst/>
            </a:prstGeom>
            <a:noFill/>
            <a:ln w="25400">
              <a:solidFill>
                <a:srgbClr val="7E7E7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31" name="Line 119"/>
            <p:cNvSpPr>
              <a:spLocks noChangeShapeType="1"/>
            </p:cNvSpPr>
            <p:nvPr/>
          </p:nvSpPr>
          <p:spPr bwMode="auto">
            <a:xfrm flipH="1">
              <a:off x="2933" y="2887"/>
              <a:ext cx="200" cy="183"/>
            </a:xfrm>
            <a:prstGeom prst="line">
              <a:avLst/>
            </a:prstGeom>
            <a:noFill/>
            <a:ln w="25400">
              <a:solidFill>
                <a:srgbClr val="8181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32" name="Line 120"/>
            <p:cNvSpPr>
              <a:spLocks noChangeShapeType="1"/>
            </p:cNvSpPr>
            <p:nvPr/>
          </p:nvSpPr>
          <p:spPr bwMode="auto">
            <a:xfrm flipH="1">
              <a:off x="2949" y="2887"/>
              <a:ext cx="200" cy="183"/>
            </a:xfrm>
            <a:prstGeom prst="line">
              <a:avLst/>
            </a:prstGeom>
            <a:noFill/>
            <a:ln w="25400">
              <a:solidFill>
                <a:srgbClr val="83838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33" name="Line 121"/>
            <p:cNvSpPr>
              <a:spLocks noChangeShapeType="1"/>
            </p:cNvSpPr>
            <p:nvPr/>
          </p:nvSpPr>
          <p:spPr bwMode="auto">
            <a:xfrm flipH="1">
              <a:off x="2957" y="2887"/>
              <a:ext cx="200" cy="183"/>
            </a:xfrm>
            <a:prstGeom prst="line">
              <a:avLst/>
            </a:prstGeom>
            <a:noFill/>
            <a:ln w="25400">
              <a:solidFill>
                <a:srgbClr val="85858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34" name="Line 122"/>
            <p:cNvSpPr>
              <a:spLocks noChangeShapeType="1"/>
            </p:cNvSpPr>
            <p:nvPr/>
          </p:nvSpPr>
          <p:spPr bwMode="auto">
            <a:xfrm flipH="1">
              <a:off x="2973" y="2887"/>
              <a:ext cx="200" cy="183"/>
            </a:xfrm>
            <a:prstGeom prst="line">
              <a:avLst/>
            </a:prstGeom>
            <a:noFill/>
            <a:ln w="25400">
              <a:solidFill>
                <a:srgbClr val="87878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35" name="Line 123"/>
            <p:cNvSpPr>
              <a:spLocks noChangeShapeType="1"/>
            </p:cNvSpPr>
            <p:nvPr/>
          </p:nvSpPr>
          <p:spPr bwMode="auto">
            <a:xfrm flipH="1">
              <a:off x="2980" y="2887"/>
              <a:ext cx="200" cy="183"/>
            </a:xfrm>
            <a:prstGeom prst="line">
              <a:avLst/>
            </a:prstGeom>
            <a:noFill/>
            <a:ln w="25400">
              <a:solidFill>
                <a:srgbClr val="89898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36" name="Line 124"/>
            <p:cNvSpPr>
              <a:spLocks noChangeShapeType="1"/>
            </p:cNvSpPr>
            <p:nvPr/>
          </p:nvSpPr>
          <p:spPr bwMode="auto">
            <a:xfrm flipH="1">
              <a:off x="2995" y="2887"/>
              <a:ext cx="200" cy="183"/>
            </a:xfrm>
            <a:prstGeom prst="line">
              <a:avLst/>
            </a:prstGeom>
            <a:noFill/>
            <a:ln w="25400">
              <a:solidFill>
                <a:srgbClr val="8B8B8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37" name="Line 125"/>
            <p:cNvSpPr>
              <a:spLocks noChangeShapeType="1"/>
            </p:cNvSpPr>
            <p:nvPr/>
          </p:nvSpPr>
          <p:spPr bwMode="auto">
            <a:xfrm flipH="1">
              <a:off x="3003" y="2887"/>
              <a:ext cx="200" cy="183"/>
            </a:xfrm>
            <a:prstGeom prst="line">
              <a:avLst/>
            </a:prstGeom>
            <a:noFill/>
            <a:ln w="25400">
              <a:solidFill>
                <a:srgbClr val="8D8D8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38" name="Line 126"/>
            <p:cNvSpPr>
              <a:spLocks noChangeShapeType="1"/>
            </p:cNvSpPr>
            <p:nvPr/>
          </p:nvSpPr>
          <p:spPr bwMode="auto">
            <a:xfrm flipH="1">
              <a:off x="3010" y="2887"/>
              <a:ext cx="200" cy="183"/>
            </a:xfrm>
            <a:prstGeom prst="line">
              <a:avLst/>
            </a:prstGeom>
            <a:noFill/>
            <a:ln w="25400">
              <a:solidFill>
                <a:srgbClr val="8F8F8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39" name="Line 127"/>
            <p:cNvSpPr>
              <a:spLocks noChangeShapeType="1"/>
            </p:cNvSpPr>
            <p:nvPr/>
          </p:nvSpPr>
          <p:spPr bwMode="auto">
            <a:xfrm flipH="1">
              <a:off x="3026" y="2887"/>
              <a:ext cx="200" cy="183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40" name="Line 128"/>
            <p:cNvSpPr>
              <a:spLocks noChangeShapeType="1"/>
            </p:cNvSpPr>
            <p:nvPr/>
          </p:nvSpPr>
          <p:spPr bwMode="auto">
            <a:xfrm flipH="1">
              <a:off x="3034" y="2887"/>
              <a:ext cx="200" cy="183"/>
            </a:xfrm>
            <a:prstGeom prst="line">
              <a:avLst/>
            </a:prstGeom>
            <a:noFill/>
            <a:ln w="25400">
              <a:solidFill>
                <a:srgbClr val="9393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41" name="Line 129"/>
            <p:cNvSpPr>
              <a:spLocks noChangeShapeType="1"/>
            </p:cNvSpPr>
            <p:nvPr/>
          </p:nvSpPr>
          <p:spPr bwMode="auto">
            <a:xfrm flipH="1">
              <a:off x="3050" y="2887"/>
              <a:ext cx="200" cy="183"/>
            </a:xfrm>
            <a:prstGeom prst="line">
              <a:avLst/>
            </a:prstGeom>
            <a:noFill/>
            <a:ln w="25400">
              <a:solidFill>
                <a:srgbClr val="95959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42" name="Line 130"/>
            <p:cNvSpPr>
              <a:spLocks noChangeShapeType="1"/>
            </p:cNvSpPr>
            <p:nvPr/>
          </p:nvSpPr>
          <p:spPr bwMode="auto">
            <a:xfrm flipH="1">
              <a:off x="3058" y="2887"/>
              <a:ext cx="200" cy="183"/>
            </a:xfrm>
            <a:prstGeom prst="line">
              <a:avLst/>
            </a:prstGeom>
            <a:noFill/>
            <a:ln w="25400">
              <a:solidFill>
                <a:srgbClr val="9797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43" name="Line 131"/>
            <p:cNvSpPr>
              <a:spLocks noChangeShapeType="1"/>
            </p:cNvSpPr>
            <p:nvPr/>
          </p:nvSpPr>
          <p:spPr bwMode="auto">
            <a:xfrm flipH="1">
              <a:off x="3064" y="2887"/>
              <a:ext cx="200" cy="183"/>
            </a:xfrm>
            <a:prstGeom prst="line">
              <a:avLst/>
            </a:prstGeom>
            <a:noFill/>
            <a:ln w="25400">
              <a:solidFill>
                <a:srgbClr val="99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44" name="Line 132"/>
            <p:cNvSpPr>
              <a:spLocks noChangeShapeType="1"/>
            </p:cNvSpPr>
            <p:nvPr/>
          </p:nvSpPr>
          <p:spPr bwMode="auto">
            <a:xfrm flipH="1">
              <a:off x="3080" y="2887"/>
              <a:ext cx="200" cy="183"/>
            </a:xfrm>
            <a:prstGeom prst="line">
              <a:avLst/>
            </a:prstGeom>
            <a:noFill/>
            <a:ln w="25400">
              <a:solidFill>
                <a:srgbClr val="9B9B9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45" name="Line 133"/>
            <p:cNvSpPr>
              <a:spLocks noChangeShapeType="1"/>
            </p:cNvSpPr>
            <p:nvPr/>
          </p:nvSpPr>
          <p:spPr bwMode="auto">
            <a:xfrm flipH="1">
              <a:off x="3088" y="2887"/>
              <a:ext cx="200" cy="183"/>
            </a:xfrm>
            <a:prstGeom prst="line">
              <a:avLst/>
            </a:prstGeom>
            <a:noFill/>
            <a:ln w="25400">
              <a:solidFill>
                <a:srgbClr val="9D9D9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46" name="Line 134"/>
            <p:cNvSpPr>
              <a:spLocks noChangeShapeType="1"/>
            </p:cNvSpPr>
            <p:nvPr/>
          </p:nvSpPr>
          <p:spPr bwMode="auto">
            <a:xfrm flipH="1">
              <a:off x="3104" y="2887"/>
              <a:ext cx="200" cy="183"/>
            </a:xfrm>
            <a:prstGeom prst="line">
              <a:avLst/>
            </a:prstGeom>
            <a:noFill/>
            <a:ln w="25400">
              <a:solidFill>
                <a:srgbClr val="9F9F9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47" name="Line 135"/>
            <p:cNvSpPr>
              <a:spLocks noChangeShapeType="1"/>
            </p:cNvSpPr>
            <p:nvPr/>
          </p:nvSpPr>
          <p:spPr bwMode="auto">
            <a:xfrm flipH="1">
              <a:off x="3112" y="2887"/>
              <a:ext cx="200" cy="183"/>
            </a:xfrm>
            <a:prstGeom prst="line">
              <a:avLst/>
            </a:prstGeom>
            <a:noFill/>
            <a:ln w="25400">
              <a:solidFill>
                <a:srgbClr val="A1A1A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48" name="Line 136"/>
            <p:cNvSpPr>
              <a:spLocks noChangeShapeType="1"/>
            </p:cNvSpPr>
            <p:nvPr/>
          </p:nvSpPr>
          <p:spPr bwMode="auto">
            <a:xfrm flipH="1">
              <a:off x="3127" y="2887"/>
              <a:ext cx="200" cy="183"/>
            </a:xfrm>
            <a:prstGeom prst="line">
              <a:avLst/>
            </a:prstGeom>
            <a:noFill/>
            <a:ln w="25400">
              <a:solidFill>
                <a:srgbClr val="A3A3A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49" name="Line 137"/>
            <p:cNvSpPr>
              <a:spLocks noChangeShapeType="1"/>
            </p:cNvSpPr>
            <p:nvPr/>
          </p:nvSpPr>
          <p:spPr bwMode="auto">
            <a:xfrm flipH="1">
              <a:off x="3135" y="2887"/>
              <a:ext cx="200" cy="183"/>
            </a:xfrm>
            <a:prstGeom prst="line">
              <a:avLst/>
            </a:prstGeom>
            <a:noFill/>
            <a:ln w="25400">
              <a:solidFill>
                <a:srgbClr val="A5A5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50" name="Line 138"/>
            <p:cNvSpPr>
              <a:spLocks noChangeShapeType="1"/>
            </p:cNvSpPr>
            <p:nvPr/>
          </p:nvSpPr>
          <p:spPr bwMode="auto">
            <a:xfrm flipH="1">
              <a:off x="3142" y="2887"/>
              <a:ext cx="200" cy="183"/>
            </a:xfrm>
            <a:prstGeom prst="line">
              <a:avLst/>
            </a:prstGeom>
            <a:noFill/>
            <a:ln w="25400">
              <a:solidFill>
                <a:srgbClr val="A7A7A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51" name="Line 139"/>
            <p:cNvSpPr>
              <a:spLocks noChangeShapeType="1"/>
            </p:cNvSpPr>
            <p:nvPr/>
          </p:nvSpPr>
          <p:spPr bwMode="auto">
            <a:xfrm flipH="1">
              <a:off x="3158" y="2887"/>
              <a:ext cx="200" cy="183"/>
            </a:xfrm>
            <a:prstGeom prst="line">
              <a:avLst/>
            </a:prstGeom>
            <a:noFill/>
            <a:ln w="25400">
              <a:solidFill>
                <a:srgbClr val="A9A9A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52" name="Line 140"/>
            <p:cNvSpPr>
              <a:spLocks noChangeShapeType="1"/>
            </p:cNvSpPr>
            <p:nvPr/>
          </p:nvSpPr>
          <p:spPr bwMode="auto">
            <a:xfrm flipH="1">
              <a:off x="3165" y="2887"/>
              <a:ext cx="200" cy="183"/>
            </a:xfrm>
            <a:prstGeom prst="line">
              <a:avLst/>
            </a:prstGeom>
            <a:noFill/>
            <a:ln w="25400">
              <a:solidFill>
                <a:srgbClr val="ACACA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53" name="Line 141"/>
            <p:cNvSpPr>
              <a:spLocks noChangeShapeType="1"/>
            </p:cNvSpPr>
            <p:nvPr/>
          </p:nvSpPr>
          <p:spPr bwMode="auto">
            <a:xfrm flipH="1">
              <a:off x="3182" y="2887"/>
              <a:ext cx="200" cy="183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54" name="Line 142"/>
            <p:cNvSpPr>
              <a:spLocks noChangeShapeType="1"/>
            </p:cNvSpPr>
            <p:nvPr/>
          </p:nvSpPr>
          <p:spPr bwMode="auto">
            <a:xfrm flipH="1">
              <a:off x="3189" y="2887"/>
              <a:ext cx="200" cy="183"/>
            </a:xfrm>
            <a:prstGeom prst="line">
              <a:avLst/>
            </a:prstGeom>
            <a:noFill/>
            <a:ln w="25400">
              <a:solidFill>
                <a:srgbClr val="B0B0B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55" name="Line 143"/>
            <p:cNvSpPr>
              <a:spLocks noChangeShapeType="1"/>
            </p:cNvSpPr>
            <p:nvPr/>
          </p:nvSpPr>
          <p:spPr bwMode="auto">
            <a:xfrm flipH="1">
              <a:off x="3205" y="2887"/>
              <a:ext cx="200" cy="183"/>
            </a:xfrm>
            <a:prstGeom prst="line">
              <a:avLst/>
            </a:prstGeom>
            <a:noFill/>
            <a:ln w="2540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56" name="Line 144"/>
            <p:cNvSpPr>
              <a:spLocks noChangeShapeType="1"/>
            </p:cNvSpPr>
            <p:nvPr/>
          </p:nvSpPr>
          <p:spPr bwMode="auto">
            <a:xfrm flipH="1">
              <a:off x="3213" y="2887"/>
              <a:ext cx="200" cy="183"/>
            </a:xfrm>
            <a:prstGeom prst="line">
              <a:avLst/>
            </a:prstGeom>
            <a:noFill/>
            <a:ln w="25400">
              <a:solidFill>
                <a:srgbClr val="B4B4B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57" name="Line 145"/>
            <p:cNvSpPr>
              <a:spLocks noChangeShapeType="1"/>
            </p:cNvSpPr>
            <p:nvPr/>
          </p:nvSpPr>
          <p:spPr bwMode="auto">
            <a:xfrm flipH="1">
              <a:off x="3221" y="2887"/>
              <a:ext cx="200" cy="183"/>
            </a:xfrm>
            <a:prstGeom prst="line">
              <a:avLst/>
            </a:prstGeom>
            <a:noFill/>
            <a:ln w="25400">
              <a:solidFill>
                <a:srgbClr val="B6B6B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58" name="Line 146"/>
            <p:cNvSpPr>
              <a:spLocks noChangeShapeType="1"/>
            </p:cNvSpPr>
            <p:nvPr/>
          </p:nvSpPr>
          <p:spPr bwMode="auto">
            <a:xfrm flipH="1">
              <a:off x="3236" y="2887"/>
              <a:ext cx="200" cy="183"/>
            </a:xfrm>
            <a:prstGeom prst="line">
              <a:avLst/>
            </a:prstGeom>
            <a:noFill/>
            <a:ln w="25400">
              <a:solidFill>
                <a:srgbClr val="B8B8B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59" name="Line 147"/>
            <p:cNvSpPr>
              <a:spLocks noChangeShapeType="1"/>
            </p:cNvSpPr>
            <p:nvPr/>
          </p:nvSpPr>
          <p:spPr bwMode="auto">
            <a:xfrm flipH="1">
              <a:off x="3244" y="2887"/>
              <a:ext cx="200" cy="183"/>
            </a:xfrm>
            <a:prstGeom prst="line">
              <a:avLst/>
            </a:prstGeom>
            <a:noFill/>
            <a:ln w="25400">
              <a:solidFill>
                <a:srgbClr val="BABAB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60" name="Line 148"/>
            <p:cNvSpPr>
              <a:spLocks noChangeShapeType="1"/>
            </p:cNvSpPr>
            <p:nvPr/>
          </p:nvSpPr>
          <p:spPr bwMode="auto">
            <a:xfrm flipH="1">
              <a:off x="3252" y="2887"/>
              <a:ext cx="200" cy="183"/>
            </a:xfrm>
            <a:prstGeom prst="line">
              <a:avLst/>
            </a:prstGeom>
            <a:noFill/>
            <a:ln w="25400">
              <a:solidFill>
                <a:srgbClr val="BCBCB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61" name="Line 149"/>
            <p:cNvSpPr>
              <a:spLocks noChangeShapeType="1"/>
            </p:cNvSpPr>
            <p:nvPr/>
          </p:nvSpPr>
          <p:spPr bwMode="auto">
            <a:xfrm flipH="1">
              <a:off x="3267" y="2887"/>
              <a:ext cx="200" cy="183"/>
            </a:xfrm>
            <a:prstGeom prst="line">
              <a:avLst/>
            </a:prstGeom>
            <a:noFill/>
            <a:ln w="25400">
              <a:solidFill>
                <a:srgbClr val="BEBEB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62" name="Line 150"/>
            <p:cNvSpPr>
              <a:spLocks noChangeShapeType="1"/>
            </p:cNvSpPr>
            <p:nvPr/>
          </p:nvSpPr>
          <p:spPr bwMode="auto">
            <a:xfrm flipH="1">
              <a:off x="3282" y="2887"/>
              <a:ext cx="200" cy="183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63" name="Line 151"/>
            <p:cNvSpPr>
              <a:spLocks noChangeShapeType="1"/>
            </p:cNvSpPr>
            <p:nvPr/>
          </p:nvSpPr>
          <p:spPr bwMode="auto">
            <a:xfrm flipH="1">
              <a:off x="3290" y="2887"/>
              <a:ext cx="200" cy="183"/>
            </a:xfrm>
            <a:prstGeom prst="line">
              <a:avLst/>
            </a:prstGeom>
            <a:noFill/>
            <a:ln w="25400">
              <a:solidFill>
                <a:srgbClr val="C2C2C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64" name="Line 152"/>
            <p:cNvSpPr>
              <a:spLocks noChangeShapeType="1"/>
            </p:cNvSpPr>
            <p:nvPr/>
          </p:nvSpPr>
          <p:spPr bwMode="auto">
            <a:xfrm flipH="1">
              <a:off x="3298" y="2887"/>
              <a:ext cx="200" cy="183"/>
            </a:xfrm>
            <a:prstGeom prst="line">
              <a:avLst/>
            </a:prstGeom>
            <a:noFill/>
            <a:ln w="25400">
              <a:solidFill>
                <a:srgbClr val="C4C4C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65" name="Line 153"/>
            <p:cNvSpPr>
              <a:spLocks noChangeShapeType="1"/>
            </p:cNvSpPr>
            <p:nvPr/>
          </p:nvSpPr>
          <p:spPr bwMode="auto">
            <a:xfrm flipH="1">
              <a:off x="3314" y="2887"/>
              <a:ext cx="200" cy="183"/>
            </a:xfrm>
            <a:prstGeom prst="line">
              <a:avLst/>
            </a:prstGeom>
            <a:noFill/>
            <a:ln w="25400">
              <a:solidFill>
                <a:srgbClr val="C6C6C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66" name="Line 154"/>
            <p:cNvSpPr>
              <a:spLocks noChangeShapeType="1"/>
            </p:cNvSpPr>
            <p:nvPr/>
          </p:nvSpPr>
          <p:spPr bwMode="auto">
            <a:xfrm flipH="1">
              <a:off x="3321" y="2887"/>
              <a:ext cx="200" cy="183"/>
            </a:xfrm>
            <a:prstGeom prst="line">
              <a:avLst/>
            </a:prstGeom>
            <a:noFill/>
            <a:ln w="25400">
              <a:solidFill>
                <a:srgbClr val="C8C8C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67" name="Line 155"/>
            <p:cNvSpPr>
              <a:spLocks noChangeShapeType="1"/>
            </p:cNvSpPr>
            <p:nvPr/>
          </p:nvSpPr>
          <p:spPr bwMode="auto">
            <a:xfrm flipH="1">
              <a:off x="3329" y="2887"/>
              <a:ext cx="200" cy="183"/>
            </a:xfrm>
            <a:prstGeom prst="line">
              <a:avLst/>
            </a:prstGeom>
            <a:noFill/>
            <a:ln w="25400">
              <a:solidFill>
                <a:srgbClr val="CACAC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68" name="Line 156"/>
            <p:cNvSpPr>
              <a:spLocks noChangeShapeType="1"/>
            </p:cNvSpPr>
            <p:nvPr/>
          </p:nvSpPr>
          <p:spPr bwMode="auto">
            <a:xfrm flipH="1">
              <a:off x="3345" y="2887"/>
              <a:ext cx="200" cy="183"/>
            </a:xfrm>
            <a:prstGeom prst="line">
              <a:avLst/>
            </a:prstGeom>
            <a:noFill/>
            <a:ln w="25400">
              <a:solidFill>
                <a:srgbClr val="CCCC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69" name="Line 157"/>
            <p:cNvSpPr>
              <a:spLocks noChangeShapeType="1"/>
            </p:cNvSpPr>
            <p:nvPr/>
          </p:nvSpPr>
          <p:spPr bwMode="auto">
            <a:xfrm flipH="1">
              <a:off x="3360" y="2887"/>
              <a:ext cx="200" cy="183"/>
            </a:xfrm>
            <a:prstGeom prst="line">
              <a:avLst/>
            </a:prstGeom>
            <a:noFill/>
            <a:ln w="25400">
              <a:solidFill>
                <a:srgbClr val="CECEC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70" name="Line 158"/>
            <p:cNvSpPr>
              <a:spLocks noChangeShapeType="1"/>
            </p:cNvSpPr>
            <p:nvPr/>
          </p:nvSpPr>
          <p:spPr bwMode="auto">
            <a:xfrm flipH="1">
              <a:off x="3368" y="2887"/>
              <a:ext cx="200" cy="183"/>
            </a:xfrm>
            <a:prstGeom prst="line">
              <a:avLst/>
            </a:prstGeom>
            <a:noFill/>
            <a:ln w="25400">
              <a:solidFill>
                <a:srgbClr val="D0D0D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71" name="Line 159"/>
            <p:cNvSpPr>
              <a:spLocks noChangeShapeType="1"/>
            </p:cNvSpPr>
            <p:nvPr/>
          </p:nvSpPr>
          <p:spPr bwMode="auto">
            <a:xfrm flipH="1">
              <a:off x="3376" y="2887"/>
              <a:ext cx="200" cy="183"/>
            </a:xfrm>
            <a:prstGeom prst="line">
              <a:avLst/>
            </a:prstGeom>
            <a:noFill/>
            <a:ln w="25400">
              <a:solidFill>
                <a:srgbClr val="D2D2D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72" name="Line 160"/>
            <p:cNvSpPr>
              <a:spLocks noChangeShapeType="1"/>
            </p:cNvSpPr>
            <p:nvPr/>
          </p:nvSpPr>
          <p:spPr bwMode="auto">
            <a:xfrm flipH="1">
              <a:off x="3391" y="2887"/>
              <a:ext cx="200" cy="183"/>
            </a:xfrm>
            <a:prstGeom prst="line">
              <a:avLst/>
            </a:prstGeom>
            <a:noFill/>
            <a:ln w="25400">
              <a:solidFill>
                <a:srgbClr val="D4D4D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73" name="Line 161"/>
            <p:cNvSpPr>
              <a:spLocks noChangeShapeType="1"/>
            </p:cNvSpPr>
            <p:nvPr/>
          </p:nvSpPr>
          <p:spPr bwMode="auto">
            <a:xfrm flipH="1">
              <a:off x="3399" y="2887"/>
              <a:ext cx="200" cy="183"/>
            </a:xfrm>
            <a:prstGeom prst="line">
              <a:avLst/>
            </a:prstGeom>
            <a:noFill/>
            <a:ln w="25400">
              <a:solidFill>
                <a:srgbClr val="D7D7D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74" name="Line 162"/>
            <p:cNvSpPr>
              <a:spLocks noChangeShapeType="1"/>
            </p:cNvSpPr>
            <p:nvPr/>
          </p:nvSpPr>
          <p:spPr bwMode="auto">
            <a:xfrm flipH="1">
              <a:off x="3406" y="2887"/>
              <a:ext cx="200" cy="183"/>
            </a:xfrm>
            <a:prstGeom prst="line">
              <a:avLst/>
            </a:prstGeom>
            <a:noFill/>
            <a:ln w="25400">
              <a:solidFill>
                <a:srgbClr val="D9D9D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75" name="Line 163"/>
            <p:cNvSpPr>
              <a:spLocks noChangeShapeType="1"/>
            </p:cNvSpPr>
            <p:nvPr/>
          </p:nvSpPr>
          <p:spPr bwMode="auto">
            <a:xfrm flipH="1">
              <a:off x="3422" y="2902"/>
              <a:ext cx="184" cy="168"/>
            </a:xfrm>
            <a:prstGeom prst="line">
              <a:avLst/>
            </a:prstGeom>
            <a:noFill/>
            <a:ln w="25400">
              <a:solidFill>
                <a:srgbClr val="DBDBD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76" name="Line 164"/>
            <p:cNvSpPr>
              <a:spLocks noChangeShapeType="1"/>
            </p:cNvSpPr>
            <p:nvPr/>
          </p:nvSpPr>
          <p:spPr bwMode="auto">
            <a:xfrm flipH="1">
              <a:off x="3436" y="2915"/>
              <a:ext cx="170" cy="155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77" name="Line 165"/>
            <p:cNvSpPr>
              <a:spLocks noChangeShapeType="1"/>
            </p:cNvSpPr>
            <p:nvPr/>
          </p:nvSpPr>
          <p:spPr bwMode="auto">
            <a:xfrm flipH="1">
              <a:off x="3436" y="2915"/>
              <a:ext cx="170" cy="155"/>
            </a:xfrm>
            <a:prstGeom prst="line">
              <a:avLst/>
            </a:prstGeom>
            <a:noFill/>
            <a:ln w="25400">
              <a:solidFill>
                <a:srgbClr val="DFDFD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78" name="Line 166"/>
            <p:cNvSpPr>
              <a:spLocks noChangeShapeType="1"/>
            </p:cNvSpPr>
            <p:nvPr/>
          </p:nvSpPr>
          <p:spPr bwMode="auto">
            <a:xfrm flipH="1">
              <a:off x="3453" y="2930"/>
              <a:ext cx="153" cy="140"/>
            </a:xfrm>
            <a:prstGeom prst="line">
              <a:avLst/>
            </a:prstGeom>
            <a:noFill/>
            <a:ln w="25400">
              <a:solidFill>
                <a:srgbClr val="E1E1E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79" name="Line 167"/>
            <p:cNvSpPr>
              <a:spLocks noChangeShapeType="1"/>
            </p:cNvSpPr>
            <p:nvPr/>
          </p:nvSpPr>
          <p:spPr bwMode="auto">
            <a:xfrm flipH="1">
              <a:off x="3468" y="2944"/>
              <a:ext cx="138" cy="126"/>
            </a:xfrm>
            <a:prstGeom prst="line">
              <a:avLst/>
            </a:prstGeom>
            <a:noFill/>
            <a:ln w="25400">
              <a:solidFill>
                <a:srgbClr val="E3E3E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80" name="Line 168"/>
            <p:cNvSpPr>
              <a:spLocks noChangeShapeType="1"/>
            </p:cNvSpPr>
            <p:nvPr/>
          </p:nvSpPr>
          <p:spPr bwMode="auto">
            <a:xfrm flipH="1">
              <a:off x="3476" y="2951"/>
              <a:ext cx="130" cy="119"/>
            </a:xfrm>
            <a:prstGeom prst="line">
              <a:avLst/>
            </a:prstGeom>
            <a:noFill/>
            <a:ln w="25400">
              <a:solidFill>
                <a:srgbClr val="E5E5E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81" name="Line 169"/>
            <p:cNvSpPr>
              <a:spLocks noChangeShapeType="1"/>
            </p:cNvSpPr>
            <p:nvPr/>
          </p:nvSpPr>
          <p:spPr bwMode="auto">
            <a:xfrm flipH="1">
              <a:off x="3484" y="2958"/>
              <a:ext cx="122" cy="112"/>
            </a:xfrm>
            <a:prstGeom prst="line">
              <a:avLst/>
            </a:prstGeom>
            <a:noFill/>
            <a:ln w="25400">
              <a:solidFill>
                <a:srgbClr val="E7E7E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82" name="Line 170"/>
            <p:cNvSpPr>
              <a:spLocks noChangeShapeType="1"/>
            </p:cNvSpPr>
            <p:nvPr/>
          </p:nvSpPr>
          <p:spPr bwMode="auto">
            <a:xfrm flipH="1">
              <a:off x="3499" y="2972"/>
              <a:ext cx="107" cy="98"/>
            </a:xfrm>
            <a:prstGeom prst="line">
              <a:avLst/>
            </a:prstGeom>
            <a:noFill/>
            <a:ln w="25400">
              <a:solidFill>
                <a:srgbClr val="E9E9E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83" name="Line 171"/>
            <p:cNvSpPr>
              <a:spLocks noChangeShapeType="1"/>
            </p:cNvSpPr>
            <p:nvPr/>
          </p:nvSpPr>
          <p:spPr bwMode="auto">
            <a:xfrm flipH="1">
              <a:off x="3514" y="2986"/>
              <a:ext cx="92" cy="84"/>
            </a:xfrm>
            <a:prstGeom prst="line">
              <a:avLst/>
            </a:prstGeom>
            <a:noFill/>
            <a:ln w="25400">
              <a:solidFill>
                <a:srgbClr val="EBEBE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84" name="Line 172"/>
            <p:cNvSpPr>
              <a:spLocks noChangeShapeType="1"/>
            </p:cNvSpPr>
            <p:nvPr/>
          </p:nvSpPr>
          <p:spPr bwMode="auto">
            <a:xfrm flipH="1">
              <a:off x="3514" y="2986"/>
              <a:ext cx="92" cy="84"/>
            </a:xfrm>
            <a:prstGeom prst="line">
              <a:avLst/>
            </a:prstGeom>
            <a:noFill/>
            <a:ln w="25400">
              <a:solidFill>
                <a:srgbClr val="EDEDE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85" name="Line 173"/>
            <p:cNvSpPr>
              <a:spLocks noChangeShapeType="1"/>
            </p:cNvSpPr>
            <p:nvPr/>
          </p:nvSpPr>
          <p:spPr bwMode="auto">
            <a:xfrm flipH="1">
              <a:off x="3530" y="3000"/>
              <a:ext cx="76" cy="70"/>
            </a:xfrm>
            <a:prstGeom prst="line">
              <a:avLst/>
            </a:prstGeom>
            <a:noFill/>
            <a:ln w="25400">
              <a:solidFill>
                <a:srgbClr val="EFEFE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86" name="Line 174"/>
            <p:cNvSpPr>
              <a:spLocks noChangeShapeType="1"/>
            </p:cNvSpPr>
            <p:nvPr/>
          </p:nvSpPr>
          <p:spPr bwMode="auto">
            <a:xfrm flipH="1">
              <a:off x="3545" y="3014"/>
              <a:ext cx="61" cy="56"/>
            </a:xfrm>
            <a:prstGeom prst="line">
              <a:avLst/>
            </a:prstGeom>
            <a:noFill/>
            <a:ln w="25400">
              <a:solidFill>
                <a:srgbClr val="F1F1F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87" name="Line 175"/>
            <p:cNvSpPr>
              <a:spLocks noChangeShapeType="1"/>
            </p:cNvSpPr>
            <p:nvPr/>
          </p:nvSpPr>
          <p:spPr bwMode="auto">
            <a:xfrm flipH="1">
              <a:off x="3553" y="3021"/>
              <a:ext cx="53" cy="49"/>
            </a:xfrm>
            <a:prstGeom prst="line">
              <a:avLst/>
            </a:prstGeom>
            <a:noFill/>
            <a:ln w="25400">
              <a:solidFill>
                <a:srgbClr val="F3F3F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88" name="Line 176"/>
            <p:cNvSpPr>
              <a:spLocks noChangeShapeType="1"/>
            </p:cNvSpPr>
            <p:nvPr/>
          </p:nvSpPr>
          <p:spPr bwMode="auto">
            <a:xfrm flipH="1">
              <a:off x="3560" y="3028"/>
              <a:ext cx="46" cy="42"/>
            </a:xfrm>
            <a:prstGeom prst="line">
              <a:avLst/>
            </a:prstGeom>
            <a:noFill/>
            <a:ln w="25400">
              <a:solidFill>
                <a:srgbClr val="F5F5F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89" name="Line 177"/>
            <p:cNvSpPr>
              <a:spLocks noChangeShapeType="1"/>
            </p:cNvSpPr>
            <p:nvPr/>
          </p:nvSpPr>
          <p:spPr bwMode="auto">
            <a:xfrm flipH="1">
              <a:off x="3577" y="3043"/>
              <a:ext cx="29" cy="27"/>
            </a:xfrm>
            <a:prstGeom prst="line">
              <a:avLst/>
            </a:prstGeom>
            <a:noFill/>
            <a:ln w="25400">
              <a:solidFill>
                <a:srgbClr val="F7F7F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90" name="Line 178"/>
            <p:cNvSpPr>
              <a:spLocks noChangeShapeType="1"/>
            </p:cNvSpPr>
            <p:nvPr/>
          </p:nvSpPr>
          <p:spPr bwMode="auto">
            <a:xfrm flipH="1">
              <a:off x="3591" y="3056"/>
              <a:ext cx="15" cy="14"/>
            </a:xfrm>
            <a:prstGeom prst="line">
              <a:avLst/>
            </a:prstGeom>
            <a:noFill/>
            <a:ln w="25400">
              <a:solidFill>
                <a:srgbClr val="F9F9F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91" name="Line 179"/>
            <p:cNvSpPr>
              <a:spLocks noChangeShapeType="1"/>
            </p:cNvSpPr>
            <p:nvPr/>
          </p:nvSpPr>
          <p:spPr bwMode="auto">
            <a:xfrm flipH="1">
              <a:off x="3591" y="3056"/>
              <a:ext cx="15" cy="14"/>
            </a:xfrm>
            <a:prstGeom prst="line">
              <a:avLst/>
            </a:prstGeom>
            <a:noFill/>
            <a:ln w="25400">
              <a:solidFill>
                <a:srgbClr val="FBFBF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92" name="Rectangle 180"/>
            <p:cNvSpPr>
              <a:spLocks noChangeArrowheads="1"/>
            </p:cNvSpPr>
            <p:nvPr/>
          </p:nvSpPr>
          <p:spPr bwMode="auto">
            <a:xfrm>
              <a:off x="2494" y="2891"/>
              <a:ext cx="1108" cy="17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93" name="Line 181"/>
            <p:cNvSpPr>
              <a:spLocks noChangeShapeType="1"/>
            </p:cNvSpPr>
            <p:nvPr/>
          </p:nvSpPr>
          <p:spPr bwMode="auto">
            <a:xfrm>
              <a:off x="2623" y="3063"/>
              <a:ext cx="15" cy="13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94" name="Line 182"/>
            <p:cNvSpPr>
              <a:spLocks noChangeShapeType="1"/>
            </p:cNvSpPr>
            <p:nvPr/>
          </p:nvSpPr>
          <p:spPr bwMode="auto">
            <a:xfrm>
              <a:off x="2639" y="3077"/>
              <a:ext cx="15" cy="13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95" name="Line 183"/>
            <p:cNvSpPr>
              <a:spLocks noChangeShapeType="1"/>
            </p:cNvSpPr>
            <p:nvPr/>
          </p:nvSpPr>
          <p:spPr bwMode="auto">
            <a:xfrm>
              <a:off x="2655" y="3091"/>
              <a:ext cx="22" cy="13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96" name="Line 184"/>
            <p:cNvSpPr>
              <a:spLocks noChangeShapeType="1"/>
            </p:cNvSpPr>
            <p:nvPr/>
          </p:nvSpPr>
          <p:spPr bwMode="auto">
            <a:xfrm>
              <a:off x="2678" y="3105"/>
              <a:ext cx="23" cy="13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97" name="Line 185"/>
            <p:cNvSpPr>
              <a:spLocks noChangeShapeType="1"/>
            </p:cNvSpPr>
            <p:nvPr/>
          </p:nvSpPr>
          <p:spPr bwMode="auto">
            <a:xfrm>
              <a:off x="2701" y="3119"/>
              <a:ext cx="23" cy="13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98" name="Line 186"/>
            <p:cNvSpPr>
              <a:spLocks noChangeShapeType="1"/>
            </p:cNvSpPr>
            <p:nvPr/>
          </p:nvSpPr>
          <p:spPr bwMode="auto">
            <a:xfrm>
              <a:off x="2727" y="3133"/>
              <a:ext cx="21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099" name="Line 187"/>
            <p:cNvSpPr>
              <a:spLocks noChangeShapeType="1"/>
            </p:cNvSpPr>
            <p:nvPr/>
          </p:nvSpPr>
          <p:spPr bwMode="auto">
            <a:xfrm>
              <a:off x="2748" y="3140"/>
              <a:ext cx="15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00" name="Line 188"/>
            <p:cNvSpPr>
              <a:spLocks noChangeShapeType="1"/>
            </p:cNvSpPr>
            <p:nvPr/>
          </p:nvSpPr>
          <p:spPr bwMode="auto">
            <a:xfrm>
              <a:off x="2767" y="3147"/>
              <a:ext cx="28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01" name="Line 189"/>
            <p:cNvSpPr>
              <a:spLocks noChangeShapeType="1"/>
            </p:cNvSpPr>
            <p:nvPr/>
          </p:nvSpPr>
          <p:spPr bwMode="auto">
            <a:xfrm>
              <a:off x="2795" y="3154"/>
              <a:ext cx="7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02" name="Line 190"/>
            <p:cNvSpPr>
              <a:spLocks noChangeShapeType="1"/>
            </p:cNvSpPr>
            <p:nvPr/>
          </p:nvSpPr>
          <p:spPr bwMode="auto">
            <a:xfrm>
              <a:off x="2802" y="3154"/>
              <a:ext cx="47" cy="7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03" name="Line 191"/>
            <p:cNvSpPr>
              <a:spLocks noChangeShapeType="1"/>
            </p:cNvSpPr>
            <p:nvPr/>
          </p:nvSpPr>
          <p:spPr bwMode="auto">
            <a:xfrm>
              <a:off x="2849" y="3161"/>
              <a:ext cx="94" cy="7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04" name="Line 192"/>
            <p:cNvSpPr>
              <a:spLocks noChangeShapeType="1"/>
            </p:cNvSpPr>
            <p:nvPr/>
          </p:nvSpPr>
          <p:spPr bwMode="auto">
            <a:xfrm>
              <a:off x="2943" y="3168"/>
              <a:ext cx="47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05" name="Line 193"/>
            <p:cNvSpPr>
              <a:spLocks noChangeShapeType="1"/>
            </p:cNvSpPr>
            <p:nvPr/>
          </p:nvSpPr>
          <p:spPr bwMode="auto">
            <a:xfrm>
              <a:off x="2990" y="3168"/>
              <a:ext cx="7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06" name="Line 194"/>
            <p:cNvSpPr>
              <a:spLocks noChangeShapeType="1"/>
            </p:cNvSpPr>
            <p:nvPr/>
          </p:nvSpPr>
          <p:spPr bwMode="auto">
            <a:xfrm>
              <a:off x="2997" y="3168"/>
              <a:ext cx="24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07" name="Line 195"/>
            <p:cNvSpPr>
              <a:spLocks noChangeShapeType="1"/>
            </p:cNvSpPr>
            <p:nvPr/>
          </p:nvSpPr>
          <p:spPr bwMode="auto">
            <a:xfrm>
              <a:off x="3021" y="3168"/>
              <a:ext cx="16" cy="7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08" name="Line 196"/>
            <p:cNvSpPr>
              <a:spLocks noChangeShapeType="1"/>
            </p:cNvSpPr>
            <p:nvPr/>
          </p:nvSpPr>
          <p:spPr bwMode="auto">
            <a:xfrm>
              <a:off x="3037" y="3175"/>
              <a:ext cx="1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09" name="Line 197"/>
            <p:cNvSpPr>
              <a:spLocks noChangeShapeType="1"/>
            </p:cNvSpPr>
            <p:nvPr/>
          </p:nvSpPr>
          <p:spPr bwMode="auto">
            <a:xfrm>
              <a:off x="3037" y="3175"/>
              <a:ext cx="7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10" name="Line 198"/>
            <p:cNvSpPr>
              <a:spLocks noChangeShapeType="1"/>
            </p:cNvSpPr>
            <p:nvPr/>
          </p:nvSpPr>
          <p:spPr bwMode="auto">
            <a:xfrm>
              <a:off x="3044" y="3175"/>
              <a:ext cx="1" cy="7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11" name="Line 199"/>
            <p:cNvSpPr>
              <a:spLocks noChangeShapeType="1"/>
            </p:cNvSpPr>
            <p:nvPr/>
          </p:nvSpPr>
          <p:spPr bwMode="auto">
            <a:xfrm flipH="1">
              <a:off x="3029" y="3182"/>
              <a:ext cx="15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12" name="Line 200"/>
            <p:cNvSpPr>
              <a:spLocks noChangeShapeType="1"/>
            </p:cNvSpPr>
            <p:nvPr/>
          </p:nvSpPr>
          <p:spPr bwMode="auto">
            <a:xfrm flipH="1">
              <a:off x="3013" y="3189"/>
              <a:ext cx="14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13" name="Line 201"/>
            <p:cNvSpPr>
              <a:spLocks noChangeShapeType="1"/>
            </p:cNvSpPr>
            <p:nvPr/>
          </p:nvSpPr>
          <p:spPr bwMode="auto">
            <a:xfrm flipH="1">
              <a:off x="3005" y="3196"/>
              <a:ext cx="8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14" name="Line 202"/>
            <p:cNvSpPr>
              <a:spLocks noChangeShapeType="1"/>
            </p:cNvSpPr>
            <p:nvPr/>
          </p:nvSpPr>
          <p:spPr bwMode="auto">
            <a:xfrm flipH="1">
              <a:off x="2982" y="3196"/>
              <a:ext cx="23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15" name="Line 203"/>
            <p:cNvSpPr>
              <a:spLocks noChangeShapeType="1"/>
            </p:cNvSpPr>
            <p:nvPr/>
          </p:nvSpPr>
          <p:spPr bwMode="auto">
            <a:xfrm flipH="1">
              <a:off x="2943" y="3203"/>
              <a:ext cx="39" cy="7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16" name="Line 204"/>
            <p:cNvSpPr>
              <a:spLocks noChangeShapeType="1"/>
            </p:cNvSpPr>
            <p:nvPr/>
          </p:nvSpPr>
          <p:spPr bwMode="auto">
            <a:xfrm flipH="1">
              <a:off x="2904" y="3210"/>
              <a:ext cx="39" cy="7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17" name="Line 205"/>
            <p:cNvSpPr>
              <a:spLocks noChangeShapeType="1"/>
            </p:cNvSpPr>
            <p:nvPr/>
          </p:nvSpPr>
          <p:spPr bwMode="auto">
            <a:xfrm flipH="1">
              <a:off x="2865" y="3218"/>
              <a:ext cx="39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18" name="Line 206"/>
            <p:cNvSpPr>
              <a:spLocks noChangeShapeType="1"/>
            </p:cNvSpPr>
            <p:nvPr/>
          </p:nvSpPr>
          <p:spPr bwMode="auto">
            <a:xfrm flipH="1">
              <a:off x="2841" y="3218"/>
              <a:ext cx="24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19" name="Line 207"/>
            <p:cNvSpPr>
              <a:spLocks noChangeShapeType="1"/>
            </p:cNvSpPr>
            <p:nvPr/>
          </p:nvSpPr>
          <p:spPr bwMode="auto">
            <a:xfrm flipH="1">
              <a:off x="2826" y="3218"/>
              <a:ext cx="15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20" name="Line 208"/>
            <p:cNvSpPr>
              <a:spLocks noChangeShapeType="1"/>
            </p:cNvSpPr>
            <p:nvPr/>
          </p:nvSpPr>
          <p:spPr bwMode="auto">
            <a:xfrm flipH="1">
              <a:off x="2779" y="3218"/>
              <a:ext cx="41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21" name="Line 209"/>
            <p:cNvSpPr>
              <a:spLocks noChangeShapeType="1"/>
            </p:cNvSpPr>
            <p:nvPr/>
          </p:nvSpPr>
          <p:spPr bwMode="auto">
            <a:xfrm flipH="1">
              <a:off x="2755" y="3225"/>
              <a:ext cx="24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22" name="Line 210"/>
            <p:cNvSpPr>
              <a:spLocks noChangeShapeType="1"/>
            </p:cNvSpPr>
            <p:nvPr/>
          </p:nvSpPr>
          <p:spPr bwMode="auto">
            <a:xfrm flipH="1">
              <a:off x="2716" y="3225"/>
              <a:ext cx="39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23" name="Line 211"/>
            <p:cNvSpPr>
              <a:spLocks noChangeShapeType="1"/>
            </p:cNvSpPr>
            <p:nvPr/>
          </p:nvSpPr>
          <p:spPr bwMode="auto">
            <a:xfrm flipH="1">
              <a:off x="2709" y="3232"/>
              <a:ext cx="7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24" name="Line 212"/>
            <p:cNvSpPr>
              <a:spLocks noChangeShapeType="1"/>
            </p:cNvSpPr>
            <p:nvPr/>
          </p:nvSpPr>
          <p:spPr bwMode="auto">
            <a:xfrm flipH="1">
              <a:off x="2701" y="3232"/>
              <a:ext cx="8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25" name="Line 213"/>
            <p:cNvSpPr>
              <a:spLocks noChangeShapeType="1"/>
            </p:cNvSpPr>
            <p:nvPr/>
          </p:nvSpPr>
          <p:spPr bwMode="auto">
            <a:xfrm flipH="1">
              <a:off x="2685" y="3232"/>
              <a:ext cx="14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26" name="Line 214"/>
            <p:cNvSpPr>
              <a:spLocks noChangeShapeType="1"/>
            </p:cNvSpPr>
            <p:nvPr/>
          </p:nvSpPr>
          <p:spPr bwMode="auto">
            <a:xfrm>
              <a:off x="2685" y="3239"/>
              <a:ext cx="1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27" name="Line 215"/>
            <p:cNvSpPr>
              <a:spLocks noChangeShapeType="1"/>
            </p:cNvSpPr>
            <p:nvPr/>
          </p:nvSpPr>
          <p:spPr bwMode="auto">
            <a:xfrm>
              <a:off x="2685" y="3239"/>
              <a:ext cx="1" cy="7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28" name="Line 216"/>
            <p:cNvSpPr>
              <a:spLocks noChangeShapeType="1"/>
            </p:cNvSpPr>
            <p:nvPr/>
          </p:nvSpPr>
          <p:spPr bwMode="auto">
            <a:xfrm>
              <a:off x="2685" y="3246"/>
              <a:ext cx="8" cy="7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29" name="Line 217"/>
            <p:cNvSpPr>
              <a:spLocks noChangeShapeType="1"/>
            </p:cNvSpPr>
            <p:nvPr/>
          </p:nvSpPr>
          <p:spPr bwMode="auto">
            <a:xfrm>
              <a:off x="2693" y="3253"/>
              <a:ext cx="16" cy="7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30" name="Line 218"/>
            <p:cNvSpPr>
              <a:spLocks noChangeShapeType="1"/>
            </p:cNvSpPr>
            <p:nvPr/>
          </p:nvSpPr>
          <p:spPr bwMode="auto">
            <a:xfrm>
              <a:off x="2709" y="3260"/>
              <a:ext cx="39" cy="14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31" name="Line 219"/>
            <p:cNvSpPr>
              <a:spLocks noChangeShapeType="1"/>
            </p:cNvSpPr>
            <p:nvPr/>
          </p:nvSpPr>
          <p:spPr bwMode="auto">
            <a:xfrm>
              <a:off x="2748" y="3274"/>
              <a:ext cx="15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32" name="Line 220"/>
            <p:cNvSpPr>
              <a:spLocks noChangeShapeType="1"/>
            </p:cNvSpPr>
            <p:nvPr/>
          </p:nvSpPr>
          <p:spPr bwMode="auto">
            <a:xfrm>
              <a:off x="2763" y="3274"/>
              <a:ext cx="8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33" name="Line 221"/>
            <p:cNvSpPr>
              <a:spLocks noChangeShapeType="1"/>
            </p:cNvSpPr>
            <p:nvPr/>
          </p:nvSpPr>
          <p:spPr bwMode="auto">
            <a:xfrm>
              <a:off x="2775" y="3274"/>
              <a:ext cx="27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34" name="Line 222"/>
            <p:cNvSpPr>
              <a:spLocks noChangeShapeType="1"/>
            </p:cNvSpPr>
            <p:nvPr/>
          </p:nvSpPr>
          <p:spPr bwMode="auto">
            <a:xfrm>
              <a:off x="2802" y="3281"/>
              <a:ext cx="39" cy="7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35" name="Line 223"/>
            <p:cNvSpPr>
              <a:spLocks noChangeShapeType="1"/>
            </p:cNvSpPr>
            <p:nvPr/>
          </p:nvSpPr>
          <p:spPr bwMode="auto">
            <a:xfrm>
              <a:off x="2844" y="3288"/>
              <a:ext cx="44" cy="13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36" name="Line 224"/>
            <p:cNvSpPr>
              <a:spLocks noChangeShapeType="1"/>
            </p:cNvSpPr>
            <p:nvPr/>
          </p:nvSpPr>
          <p:spPr bwMode="auto">
            <a:xfrm>
              <a:off x="2891" y="3302"/>
              <a:ext cx="21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37" name="Line 225"/>
            <p:cNvSpPr>
              <a:spLocks noChangeShapeType="1"/>
            </p:cNvSpPr>
            <p:nvPr/>
          </p:nvSpPr>
          <p:spPr bwMode="auto">
            <a:xfrm>
              <a:off x="2912" y="3309"/>
              <a:ext cx="15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38" name="Line 226"/>
            <p:cNvSpPr>
              <a:spLocks noChangeShapeType="1"/>
            </p:cNvSpPr>
            <p:nvPr/>
          </p:nvSpPr>
          <p:spPr bwMode="auto">
            <a:xfrm>
              <a:off x="2930" y="3316"/>
              <a:ext cx="21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39" name="Line 227"/>
            <p:cNvSpPr>
              <a:spLocks noChangeShapeType="1"/>
            </p:cNvSpPr>
            <p:nvPr/>
          </p:nvSpPr>
          <p:spPr bwMode="auto">
            <a:xfrm>
              <a:off x="2951" y="3323"/>
              <a:ext cx="7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40" name="Line 228"/>
            <p:cNvSpPr>
              <a:spLocks noChangeShapeType="1"/>
            </p:cNvSpPr>
            <p:nvPr/>
          </p:nvSpPr>
          <p:spPr bwMode="auto">
            <a:xfrm>
              <a:off x="2961" y="3323"/>
              <a:ext cx="21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41" name="Line 229"/>
            <p:cNvSpPr>
              <a:spLocks noChangeShapeType="1"/>
            </p:cNvSpPr>
            <p:nvPr/>
          </p:nvSpPr>
          <p:spPr bwMode="auto">
            <a:xfrm>
              <a:off x="2982" y="3330"/>
              <a:ext cx="15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42" name="Line 230"/>
            <p:cNvSpPr>
              <a:spLocks noChangeShapeType="1"/>
            </p:cNvSpPr>
            <p:nvPr/>
          </p:nvSpPr>
          <p:spPr bwMode="auto">
            <a:xfrm>
              <a:off x="2997" y="3330"/>
              <a:ext cx="1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43" name="Line 231"/>
            <p:cNvSpPr>
              <a:spLocks noChangeShapeType="1"/>
            </p:cNvSpPr>
            <p:nvPr/>
          </p:nvSpPr>
          <p:spPr bwMode="auto">
            <a:xfrm flipV="1">
              <a:off x="2999" y="3324"/>
              <a:ext cx="14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44" name="Line 232"/>
            <p:cNvSpPr>
              <a:spLocks noChangeShapeType="1"/>
            </p:cNvSpPr>
            <p:nvPr/>
          </p:nvSpPr>
          <p:spPr bwMode="auto">
            <a:xfrm>
              <a:off x="3013" y="3323"/>
              <a:ext cx="1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45" name="Line 233"/>
            <p:cNvSpPr>
              <a:spLocks noChangeShapeType="1"/>
            </p:cNvSpPr>
            <p:nvPr/>
          </p:nvSpPr>
          <p:spPr bwMode="auto">
            <a:xfrm flipV="1">
              <a:off x="3013" y="3316"/>
              <a:ext cx="1" cy="7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46" name="Line 234"/>
            <p:cNvSpPr>
              <a:spLocks noChangeShapeType="1"/>
            </p:cNvSpPr>
            <p:nvPr/>
          </p:nvSpPr>
          <p:spPr bwMode="auto">
            <a:xfrm>
              <a:off x="3013" y="3316"/>
              <a:ext cx="1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47" name="Line 235"/>
            <p:cNvSpPr>
              <a:spLocks noChangeShapeType="1"/>
            </p:cNvSpPr>
            <p:nvPr/>
          </p:nvSpPr>
          <p:spPr bwMode="auto">
            <a:xfrm flipV="1">
              <a:off x="3013" y="3302"/>
              <a:ext cx="1" cy="14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48" name="Line 236"/>
            <p:cNvSpPr>
              <a:spLocks noChangeShapeType="1"/>
            </p:cNvSpPr>
            <p:nvPr/>
          </p:nvSpPr>
          <p:spPr bwMode="auto">
            <a:xfrm>
              <a:off x="3013" y="3302"/>
              <a:ext cx="1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49" name="Line 237"/>
            <p:cNvSpPr>
              <a:spLocks noChangeShapeType="1"/>
            </p:cNvSpPr>
            <p:nvPr/>
          </p:nvSpPr>
          <p:spPr bwMode="auto">
            <a:xfrm flipH="1" flipV="1">
              <a:off x="3005" y="3288"/>
              <a:ext cx="8" cy="14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50" name="Line 238"/>
            <p:cNvSpPr>
              <a:spLocks noChangeShapeType="1"/>
            </p:cNvSpPr>
            <p:nvPr/>
          </p:nvSpPr>
          <p:spPr bwMode="auto">
            <a:xfrm>
              <a:off x="3005" y="3288"/>
              <a:ext cx="1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51" name="Line 239"/>
            <p:cNvSpPr>
              <a:spLocks noChangeShapeType="1"/>
            </p:cNvSpPr>
            <p:nvPr/>
          </p:nvSpPr>
          <p:spPr bwMode="auto">
            <a:xfrm flipH="1" flipV="1">
              <a:off x="2997" y="3281"/>
              <a:ext cx="8" cy="7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52" name="Line 240"/>
            <p:cNvSpPr>
              <a:spLocks noChangeShapeType="1"/>
            </p:cNvSpPr>
            <p:nvPr/>
          </p:nvSpPr>
          <p:spPr bwMode="auto">
            <a:xfrm flipH="1" flipV="1">
              <a:off x="2974" y="3275"/>
              <a:ext cx="23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53" name="Line 241"/>
            <p:cNvSpPr>
              <a:spLocks noChangeShapeType="1"/>
            </p:cNvSpPr>
            <p:nvPr/>
          </p:nvSpPr>
          <p:spPr bwMode="auto">
            <a:xfrm flipH="1" flipV="1">
              <a:off x="2966" y="3267"/>
              <a:ext cx="8" cy="7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54" name="Line 242"/>
            <p:cNvSpPr>
              <a:spLocks noChangeShapeType="1"/>
            </p:cNvSpPr>
            <p:nvPr/>
          </p:nvSpPr>
          <p:spPr bwMode="auto">
            <a:xfrm flipH="1">
              <a:off x="2958" y="3267"/>
              <a:ext cx="8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55" name="Line 243"/>
            <p:cNvSpPr>
              <a:spLocks noChangeShapeType="1"/>
            </p:cNvSpPr>
            <p:nvPr/>
          </p:nvSpPr>
          <p:spPr bwMode="auto">
            <a:xfrm>
              <a:off x="2958" y="3267"/>
              <a:ext cx="1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56" name="Line 244"/>
            <p:cNvSpPr>
              <a:spLocks noChangeShapeType="1"/>
            </p:cNvSpPr>
            <p:nvPr/>
          </p:nvSpPr>
          <p:spPr bwMode="auto">
            <a:xfrm flipH="1" flipV="1">
              <a:off x="2951" y="3261"/>
              <a:ext cx="7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57" name="Line 245"/>
            <p:cNvSpPr>
              <a:spLocks noChangeShapeType="1"/>
            </p:cNvSpPr>
            <p:nvPr/>
          </p:nvSpPr>
          <p:spPr bwMode="auto">
            <a:xfrm flipH="1">
              <a:off x="2943" y="3260"/>
              <a:ext cx="8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58" name="Line 246"/>
            <p:cNvSpPr>
              <a:spLocks noChangeShapeType="1"/>
            </p:cNvSpPr>
            <p:nvPr/>
          </p:nvSpPr>
          <p:spPr bwMode="auto">
            <a:xfrm flipV="1">
              <a:off x="2943" y="3246"/>
              <a:ext cx="8" cy="14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59" name="Line 247"/>
            <p:cNvSpPr>
              <a:spLocks noChangeShapeType="1"/>
            </p:cNvSpPr>
            <p:nvPr/>
          </p:nvSpPr>
          <p:spPr bwMode="auto">
            <a:xfrm flipV="1">
              <a:off x="2951" y="3240"/>
              <a:ext cx="7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60" name="Line 248"/>
            <p:cNvSpPr>
              <a:spLocks noChangeShapeType="1"/>
            </p:cNvSpPr>
            <p:nvPr/>
          </p:nvSpPr>
          <p:spPr bwMode="auto">
            <a:xfrm flipV="1">
              <a:off x="2961" y="3233"/>
              <a:ext cx="21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61" name="Line 249"/>
            <p:cNvSpPr>
              <a:spLocks noChangeShapeType="1"/>
            </p:cNvSpPr>
            <p:nvPr/>
          </p:nvSpPr>
          <p:spPr bwMode="auto">
            <a:xfrm flipV="1">
              <a:off x="2982" y="3226"/>
              <a:ext cx="23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62" name="Line 250"/>
            <p:cNvSpPr>
              <a:spLocks noChangeShapeType="1"/>
            </p:cNvSpPr>
            <p:nvPr/>
          </p:nvSpPr>
          <p:spPr bwMode="auto">
            <a:xfrm>
              <a:off x="3005" y="3225"/>
              <a:ext cx="16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63" name="Line 251"/>
            <p:cNvSpPr>
              <a:spLocks noChangeShapeType="1"/>
            </p:cNvSpPr>
            <p:nvPr/>
          </p:nvSpPr>
          <p:spPr bwMode="auto">
            <a:xfrm flipV="1">
              <a:off x="3021" y="3218"/>
              <a:ext cx="23" cy="7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64" name="Line 252"/>
            <p:cNvSpPr>
              <a:spLocks noChangeShapeType="1"/>
            </p:cNvSpPr>
            <p:nvPr/>
          </p:nvSpPr>
          <p:spPr bwMode="auto">
            <a:xfrm>
              <a:off x="3044" y="3218"/>
              <a:ext cx="16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65" name="Line 253"/>
            <p:cNvSpPr>
              <a:spLocks noChangeShapeType="1"/>
            </p:cNvSpPr>
            <p:nvPr/>
          </p:nvSpPr>
          <p:spPr bwMode="auto">
            <a:xfrm flipV="1">
              <a:off x="3060" y="3211"/>
              <a:ext cx="31" cy="7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66" name="Line 254"/>
            <p:cNvSpPr>
              <a:spLocks noChangeShapeType="1"/>
            </p:cNvSpPr>
            <p:nvPr/>
          </p:nvSpPr>
          <p:spPr bwMode="auto">
            <a:xfrm flipV="1">
              <a:off x="3094" y="3204"/>
              <a:ext cx="21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67" name="Line 255"/>
            <p:cNvSpPr>
              <a:spLocks noChangeShapeType="1"/>
            </p:cNvSpPr>
            <p:nvPr/>
          </p:nvSpPr>
          <p:spPr bwMode="auto">
            <a:xfrm flipV="1">
              <a:off x="3115" y="3197"/>
              <a:ext cx="23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68" name="Line 256"/>
            <p:cNvSpPr>
              <a:spLocks noChangeShapeType="1"/>
            </p:cNvSpPr>
            <p:nvPr/>
          </p:nvSpPr>
          <p:spPr bwMode="auto">
            <a:xfrm flipV="1">
              <a:off x="3138" y="3189"/>
              <a:ext cx="16" cy="7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69" name="Line 257"/>
            <p:cNvSpPr>
              <a:spLocks noChangeShapeType="1"/>
            </p:cNvSpPr>
            <p:nvPr/>
          </p:nvSpPr>
          <p:spPr bwMode="auto">
            <a:xfrm flipV="1">
              <a:off x="3154" y="3183"/>
              <a:ext cx="7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70" name="Line 258"/>
            <p:cNvSpPr>
              <a:spLocks noChangeShapeType="1"/>
            </p:cNvSpPr>
            <p:nvPr/>
          </p:nvSpPr>
          <p:spPr bwMode="auto">
            <a:xfrm flipV="1">
              <a:off x="3162" y="3176"/>
              <a:ext cx="7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71" name="Line 259"/>
            <p:cNvSpPr>
              <a:spLocks noChangeShapeType="1"/>
            </p:cNvSpPr>
            <p:nvPr/>
          </p:nvSpPr>
          <p:spPr bwMode="auto">
            <a:xfrm>
              <a:off x="3169" y="3175"/>
              <a:ext cx="1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72" name="Line 260"/>
            <p:cNvSpPr>
              <a:spLocks noChangeShapeType="1"/>
            </p:cNvSpPr>
            <p:nvPr/>
          </p:nvSpPr>
          <p:spPr bwMode="auto">
            <a:xfrm flipH="1" flipV="1">
              <a:off x="3161" y="3168"/>
              <a:ext cx="8" cy="7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73" name="Line 261"/>
            <p:cNvSpPr>
              <a:spLocks noChangeShapeType="1"/>
            </p:cNvSpPr>
            <p:nvPr/>
          </p:nvSpPr>
          <p:spPr bwMode="auto">
            <a:xfrm>
              <a:off x="3161" y="3168"/>
              <a:ext cx="1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74" name="Line 262"/>
            <p:cNvSpPr>
              <a:spLocks noChangeShapeType="1"/>
            </p:cNvSpPr>
            <p:nvPr/>
          </p:nvSpPr>
          <p:spPr bwMode="auto">
            <a:xfrm flipH="1" flipV="1">
              <a:off x="3146" y="3162"/>
              <a:ext cx="15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75" name="Line 263"/>
            <p:cNvSpPr>
              <a:spLocks noChangeShapeType="1"/>
            </p:cNvSpPr>
            <p:nvPr/>
          </p:nvSpPr>
          <p:spPr bwMode="auto">
            <a:xfrm flipH="1" flipV="1">
              <a:off x="3122" y="3155"/>
              <a:ext cx="21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76" name="Line 264"/>
            <p:cNvSpPr>
              <a:spLocks noChangeShapeType="1"/>
            </p:cNvSpPr>
            <p:nvPr/>
          </p:nvSpPr>
          <p:spPr bwMode="auto">
            <a:xfrm flipH="1">
              <a:off x="3107" y="3154"/>
              <a:ext cx="15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77" name="Line 265"/>
            <p:cNvSpPr>
              <a:spLocks noChangeShapeType="1"/>
            </p:cNvSpPr>
            <p:nvPr/>
          </p:nvSpPr>
          <p:spPr bwMode="auto">
            <a:xfrm flipH="1" flipV="1">
              <a:off x="3076" y="3148"/>
              <a:ext cx="27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78" name="Line 266"/>
            <p:cNvSpPr>
              <a:spLocks noChangeShapeType="1"/>
            </p:cNvSpPr>
            <p:nvPr/>
          </p:nvSpPr>
          <p:spPr bwMode="auto">
            <a:xfrm flipH="1" flipV="1">
              <a:off x="3037" y="3141"/>
              <a:ext cx="34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79" name="Line 267"/>
            <p:cNvSpPr>
              <a:spLocks noChangeShapeType="1"/>
            </p:cNvSpPr>
            <p:nvPr/>
          </p:nvSpPr>
          <p:spPr bwMode="auto">
            <a:xfrm flipH="1">
              <a:off x="3005" y="3140"/>
              <a:ext cx="32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80" name="Line 268"/>
            <p:cNvSpPr>
              <a:spLocks noChangeShapeType="1"/>
            </p:cNvSpPr>
            <p:nvPr/>
          </p:nvSpPr>
          <p:spPr bwMode="auto">
            <a:xfrm flipH="1" flipV="1">
              <a:off x="2958" y="3133"/>
              <a:ext cx="47" cy="7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81" name="Line 269"/>
            <p:cNvSpPr>
              <a:spLocks noChangeShapeType="1"/>
            </p:cNvSpPr>
            <p:nvPr/>
          </p:nvSpPr>
          <p:spPr bwMode="auto">
            <a:xfrm flipH="1">
              <a:off x="2935" y="3133"/>
              <a:ext cx="23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82" name="Line 270"/>
            <p:cNvSpPr>
              <a:spLocks noChangeShapeType="1"/>
            </p:cNvSpPr>
            <p:nvPr/>
          </p:nvSpPr>
          <p:spPr bwMode="auto">
            <a:xfrm flipH="1">
              <a:off x="2912" y="3133"/>
              <a:ext cx="23" cy="1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83" name="Line 271"/>
            <p:cNvSpPr>
              <a:spLocks noChangeShapeType="1"/>
            </p:cNvSpPr>
            <p:nvPr/>
          </p:nvSpPr>
          <p:spPr bwMode="auto">
            <a:xfrm flipH="1" flipV="1">
              <a:off x="2865" y="3127"/>
              <a:ext cx="41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84" name="Line 272"/>
            <p:cNvSpPr>
              <a:spLocks noChangeShapeType="1"/>
            </p:cNvSpPr>
            <p:nvPr/>
          </p:nvSpPr>
          <p:spPr bwMode="auto">
            <a:xfrm flipH="1" flipV="1">
              <a:off x="2818" y="3119"/>
              <a:ext cx="47" cy="7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85" name="Line 273"/>
            <p:cNvSpPr>
              <a:spLocks noChangeShapeType="1"/>
            </p:cNvSpPr>
            <p:nvPr/>
          </p:nvSpPr>
          <p:spPr bwMode="auto">
            <a:xfrm flipH="1" flipV="1">
              <a:off x="2779" y="3112"/>
              <a:ext cx="39" cy="7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86" name="Line 274"/>
            <p:cNvSpPr>
              <a:spLocks noChangeShapeType="1"/>
            </p:cNvSpPr>
            <p:nvPr/>
          </p:nvSpPr>
          <p:spPr bwMode="auto">
            <a:xfrm flipH="1" flipV="1">
              <a:off x="2740" y="3105"/>
              <a:ext cx="39" cy="7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87" name="Line 275"/>
            <p:cNvSpPr>
              <a:spLocks noChangeShapeType="1"/>
            </p:cNvSpPr>
            <p:nvPr/>
          </p:nvSpPr>
          <p:spPr bwMode="auto">
            <a:xfrm flipH="1" flipV="1">
              <a:off x="2716" y="3099"/>
              <a:ext cx="21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88" name="Line 276"/>
            <p:cNvSpPr>
              <a:spLocks noChangeShapeType="1"/>
            </p:cNvSpPr>
            <p:nvPr/>
          </p:nvSpPr>
          <p:spPr bwMode="auto">
            <a:xfrm flipH="1" flipV="1">
              <a:off x="2670" y="3085"/>
              <a:ext cx="46" cy="13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89" name="Line 277"/>
            <p:cNvSpPr>
              <a:spLocks noChangeShapeType="1"/>
            </p:cNvSpPr>
            <p:nvPr/>
          </p:nvSpPr>
          <p:spPr bwMode="auto">
            <a:xfrm flipH="1" flipV="1">
              <a:off x="2646" y="3078"/>
              <a:ext cx="21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90" name="Line 278"/>
            <p:cNvSpPr>
              <a:spLocks noChangeShapeType="1"/>
            </p:cNvSpPr>
            <p:nvPr/>
          </p:nvSpPr>
          <p:spPr bwMode="auto">
            <a:xfrm flipH="1" flipV="1">
              <a:off x="2631" y="3071"/>
              <a:ext cx="15" cy="6"/>
            </a:xfrm>
            <a:prstGeom prst="line">
              <a:avLst/>
            </a:prstGeom>
            <a:noFill/>
            <a:ln w="12700">
              <a:solidFill>
                <a:srgbClr val="664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191" name="Rectangle 279"/>
            <p:cNvSpPr>
              <a:spLocks noChangeArrowheads="1"/>
            </p:cNvSpPr>
            <p:nvPr/>
          </p:nvSpPr>
          <p:spPr bwMode="auto">
            <a:xfrm>
              <a:off x="1038" y="3682"/>
              <a:ext cx="71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Registers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192" name="Rectangle 280"/>
            <p:cNvSpPr>
              <a:spLocks noChangeArrowheads="1"/>
            </p:cNvSpPr>
            <p:nvPr/>
          </p:nvSpPr>
          <p:spPr bwMode="auto">
            <a:xfrm>
              <a:off x="1038" y="3485"/>
              <a:ext cx="11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On Chip Cache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193" name="Rectangle 281"/>
            <p:cNvSpPr>
              <a:spLocks noChangeArrowheads="1"/>
            </p:cNvSpPr>
            <p:nvPr/>
          </p:nvSpPr>
          <p:spPr bwMode="auto">
            <a:xfrm>
              <a:off x="1030" y="3316"/>
              <a:ext cx="129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On Board  Cache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194" name="Rectangle 282"/>
            <p:cNvSpPr>
              <a:spLocks noChangeArrowheads="1"/>
            </p:cNvSpPr>
            <p:nvPr/>
          </p:nvSpPr>
          <p:spPr bwMode="auto">
            <a:xfrm>
              <a:off x="1030" y="2971"/>
              <a:ext cx="65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Memory 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195" name="Rectangle 283"/>
            <p:cNvSpPr>
              <a:spLocks noChangeArrowheads="1"/>
            </p:cNvSpPr>
            <p:nvPr/>
          </p:nvSpPr>
          <p:spPr bwMode="auto">
            <a:xfrm>
              <a:off x="1069" y="1993"/>
              <a:ext cx="32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Disk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196" name="Rectangle 284"/>
            <p:cNvSpPr>
              <a:spLocks noChangeArrowheads="1"/>
            </p:cNvSpPr>
            <p:nvPr/>
          </p:nvSpPr>
          <p:spPr bwMode="auto">
            <a:xfrm>
              <a:off x="718" y="36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1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197" name="Rectangle 285"/>
            <p:cNvSpPr>
              <a:spLocks noChangeArrowheads="1"/>
            </p:cNvSpPr>
            <p:nvPr/>
          </p:nvSpPr>
          <p:spPr bwMode="auto">
            <a:xfrm>
              <a:off x="702" y="348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2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198" name="Rectangle 286"/>
            <p:cNvSpPr>
              <a:spLocks noChangeArrowheads="1"/>
            </p:cNvSpPr>
            <p:nvPr/>
          </p:nvSpPr>
          <p:spPr bwMode="auto">
            <a:xfrm>
              <a:off x="593" y="3302"/>
              <a:ext cx="18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10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199" name="Rectangle 287"/>
            <p:cNvSpPr>
              <a:spLocks noChangeArrowheads="1"/>
            </p:cNvSpPr>
            <p:nvPr/>
          </p:nvSpPr>
          <p:spPr bwMode="auto">
            <a:xfrm>
              <a:off x="491" y="2971"/>
              <a:ext cx="28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100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200" name="Rectangle 288"/>
            <p:cNvSpPr>
              <a:spLocks noChangeArrowheads="1"/>
            </p:cNvSpPr>
            <p:nvPr/>
          </p:nvSpPr>
          <p:spPr bwMode="auto">
            <a:xfrm>
              <a:off x="1053" y="1290"/>
              <a:ext cx="104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Tape /Optical 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201" name="Rectangle 289"/>
            <p:cNvSpPr>
              <a:spLocks noChangeArrowheads="1"/>
            </p:cNvSpPr>
            <p:nvPr/>
          </p:nvSpPr>
          <p:spPr bwMode="auto">
            <a:xfrm>
              <a:off x="1053" y="1466"/>
              <a:ext cx="49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 Robot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202" name="Rectangle 290"/>
            <p:cNvSpPr>
              <a:spLocks noChangeArrowheads="1"/>
            </p:cNvSpPr>
            <p:nvPr/>
          </p:nvSpPr>
          <p:spPr bwMode="auto">
            <a:xfrm>
              <a:off x="523" y="1290"/>
              <a:ext cx="18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10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203" name="Rectangle 291"/>
            <p:cNvSpPr>
              <a:spLocks noChangeArrowheads="1"/>
            </p:cNvSpPr>
            <p:nvPr/>
          </p:nvSpPr>
          <p:spPr bwMode="auto">
            <a:xfrm>
              <a:off x="733" y="121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9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204" name="Rectangle 292"/>
            <p:cNvSpPr>
              <a:spLocks noChangeArrowheads="1"/>
            </p:cNvSpPr>
            <p:nvPr/>
          </p:nvSpPr>
          <p:spPr bwMode="auto">
            <a:xfrm>
              <a:off x="608" y="2014"/>
              <a:ext cx="18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10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205" name="Rectangle 293"/>
            <p:cNvSpPr>
              <a:spLocks noChangeArrowheads="1"/>
            </p:cNvSpPr>
            <p:nvPr/>
          </p:nvSpPr>
          <p:spPr bwMode="auto">
            <a:xfrm>
              <a:off x="819" y="1937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6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206" name="Rectangle 294"/>
            <p:cNvSpPr>
              <a:spLocks noChangeArrowheads="1"/>
            </p:cNvSpPr>
            <p:nvPr/>
          </p:nvSpPr>
          <p:spPr bwMode="auto">
            <a:xfrm>
              <a:off x="2640" y="2880"/>
              <a:ext cx="90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CF305"/>
                  </a:solidFill>
                  <a:latin typeface="Arial" charset="0"/>
                </a:rPr>
                <a:t>Sacramento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207" name="Freeform 295"/>
            <p:cNvSpPr>
              <a:spLocks/>
            </p:cNvSpPr>
            <p:nvPr/>
          </p:nvSpPr>
          <p:spPr bwMode="auto">
            <a:xfrm>
              <a:off x="2400" y="3312"/>
              <a:ext cx="2108" cy="1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2" y="7"/>
                </a:cxn>
                <a:cxn ang="0">
                  <a:pos x="2108" y="183"/>
                </a:cxn>
                <a:cxn ang="0">
                  <a:pos x="578" y="183"/>
                </a:cxn>
                <a:cxn ang="0">
                  <a:pos x="0" y="0"/>
                </a:cxn>
              </a:cxnLst>
              <a:rect l="0" t="0" r="r" b="b"/>
              <a:pathLst>
                <a:path w="2108" h="183">
                  <a:moveTo>
                    <a:pt x="0" y="0"/>
                  </a:moveTo>
                  <a:lnTo>
                    <a:pt x="1632" y="7"/>
                  </a:lnTo>
                  <a:lnTo>
                    <a:pt x="2108" y="183"/>
                  </a:lnTo>
                  <a:lnTo>
                    <a:pt x="578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1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08" name="Rectangle 296"/>
            <p:cNvSpPr>
              <a:spLocks noChangeArrowheads="1"/>
            </p:cNvSpPr>
            <p:nvPr/>
          </p:nvSpPr>
          <p:spPr bwMode="auto">
            <a:xfrm>
              <a:off x="2810" y="3266"/>
              <a:ext cx="126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FFFF"/>
                  </a:solidFill>
                  <a:latin typeface="Arial" charset="0"/>
                </a:rPr>
                <a:t>This Lecture Hall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209" name="Line 297"/>
            <p:cNvSpPr>
              <a:spLocks noChangeShapeType="1"/>
            </p:cNvSpPr>
            <p:nvPr/>
          </p:nvSpPr>
          <p:spPr bwMode="auto">
            <a:xfrm>
              <a:off x="3185" y="3633"/>
              <a:ext cx="29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10" name="Freeform 298"/>
            <p:cNvSpPr>
              <a:spLocks/>
            </p:cNvSpPr>
            <p:nvPr/>
          </p:nvSpPr>
          <p:spPr bwMode="auto">
            <a:xfrm>
              <a:off x="2958" y="3604"/>
              <a:ext cx="695" cy="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9" y="0"/>
                </a:cxn>
                <a:cxn ang="0">
                  <a:pos x="695" y="78"/>
                </a:cxn>
                <a:cxn ang="0">
                  <a:pos x="188" y="78"/>
                </a:cxn>
                <a:cxn ang="0">
                  <a:pos x="0" y="0"/>
                </a:cxn>
              </a:cxnLst>
              <a:rect l="0" t="0" r="r" b="b"/>
              <a:pathLst>
                <a:path w="695" h="78">
                  <a:moveTo>
                    <a:pt x="0" y="0"/>
                  </a:moveTo>
                  <a:lnTo>
                    <a:pt x="539" y="0"/>
                  </a:lnTo>
                  <a:lnTo>
                    <a:pt x="695" y="78"/>
                  </a:lnTo>
                  <a:lnTo>
                    <a:pt x="188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806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11" name="Rectangle 299"/>
            <p:cNvSpPr>
              <a:spLocks noChangeArrowheads="1"/>
            </p:cNvSpPr>
            <p:nvPr/>
          </p:nvSpPr>
          <p:spPr bwMode="auto">
            <a:xfrm>
              <a:off x="2928" y="3504"/>
              <a:ext cx="8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This Room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212" name="Rectangle 300"/>
            <p:cNvSpPr>
              <a:spLocks noChangeArrowheads="1"/>
            </p:cNvSpPr>
            <p:nvPr/>
          </p:nvSpPr>
          <p:spPr bwMode="auto">
            <a:xfrm>
              <a:off x="3685" y="3682"/>
              <a:ext cx="67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My Head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213" name="Oval 301"/>
            <p:cNvSpPr>
              <a:spLocks noChangeArrowheads="1"/>
            </p:cNvSpPr>
            <p:nvPr/>
          </p:nvSpPr>
          <p:spPr bwMode="auto">
            <a:xfrm>
              <a:off x="3501" y="3686"/>
              <a:ext cx="148" cy="83"/>
            </a:xfrm>
            <a:prstGeom prst="ellipse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14" name="Line 302"/>
            <p:cNvSpPr>
              <a:spLocks noChangeShapeType="1"/>
            </p:cNvSpPr>
            <p:nvPr/>
          </p:nvSpPr>
          <p:spPr bwMode="auto">
            <a:xfrm>
              <a:off x="3575" y="3773"/>
              <a:ext cx="1" cy="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15" name="Line 303"/>
            <p:cNvSpPr>
              <a:spLocks noChangeShapeType="1"/>
            </p:cNvSpPr>
            <p:nvPr/>
          </p:nvSpPr>
          <p:spPr bwMode="auto">
            <a:xfrm flipH="1">
              <a:off x="3544" y="3872"/>
              <a:ext cx="31" cy="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16" name="Line 304"/>
            <p:cNvSpPr>
              <a:spLocks noChangeShapeType="1"/>
            </p:cNvSpPr>
            <p:nvPr/>
          </p:nvSpPr>
          <p:spPr bwMode="auto">
            <a:xfrm>
              <a:off x="3568" y="3872"/>
              <a:ext cx="46" cy="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17" name="Line 305"/>
            <p:cNvSpPr>
              <a:spLocks noChangeShapeType="1"/>
            </p:cNvSpPr>
            <p:nvPr/>
          </p:nvSpPr>
          <p:spPr bwMode="auto">
            <a:xfrm flipH="1">
              <a:off x="3513" y="3893"/>
              <a:ext cx="31" cy="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18" name="Line 306"/>
            <p:cNvSpPr>
              <a:spLocks noChangeShapeType="1"/>
            </p:cNvSpPr>
            <p:nvPr/>
          </p:nvSpPr>
          <p:spPr bwMode="auto">
            <a:xfrm>
              <a:off x="3567" y="3794"/>
              <a:ext cx="32" cy="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19" name="Line 307"/>
            <p:cNvSpPr>
              <a:spLocks noChangeShapeType="1"/>
            </p:cNvSpPr>
            <p:nvPr/>
          </p:nvSpPr>
          <p:spPr bwMode="auto">
            <a:xfrm flipH="1">
              <a:off x="3536" y="3794"/>
              <a:ext cx="31" cy="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20" name="Rectangle 308"/>
            <p:cNvSpPr>
              <a:spLocks noChangeArrowheads="1"/>
            </p:cNvSpPr>
            <p:nvPr/>
          </p:nvSpPr>
          <p:spPr bwMode="auto">
            <a:xfrm>
              <a:off x="4512" y="3302"/>
              <a:ext cx="50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10 min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221" name="Rectangle 309"/>
            <p:cNvSpPr>
              <a:spLocks noChangeArrowheads="1"/>
            </p:cNvSpPr>
            <p:nvPr/>
          </p:nvSpPr>
          <p:spPr bwMode="auto">
            <a:xfrm>
              <a:off x="4567" y="2858"/>
              <a:ext cx="43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1.5 hr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222" name="Rectangle 310"/>
            <p:cNvSpPr>
              <a:spLocks noChangeArrowheads="1"/>
            </p:cNvSpPr>
            <p:nvPr/>
          </p:nvSpPr>
          <p:spPr bwMode="auto">
            <a:xfrm>
              <a:off x="4457" y="2000"/>
              <a:ext cx="5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2 Years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223" name="Rectangle 311"/>
            <p:cNvSpPr>
              <a:spLocks noChangeArrowheads="1"/>
            </p:cNvSpPr>
            <p:nvPr/>
          </p:nvSpPr>
          <p:spPr bwMode="auto">
            <a:xfrm>
              <a:off x="4629" y="3682"/>
              <a:ext cx="41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1 min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224" name="Line 312"/>
            <p:cNvSpPr>
              <a:spLocks noChangeShapeType="1"/>
            </p:cNvSpPr>
            <p:nvPr/>
          </p:nvSpPr>
          <p:spPr bwMode="auto">
            <a:xfrm>
              <a:off x="2490" y="2887"/>
              <a:ext cx="1" cy="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25" name="Line 313"/>
            <p:cNvSpPr>
              <a:spLocks noChangeShapeType="1"/>
            </p:cNvSpPr>
            <p:nvPr/>
          </p:nvSpPr>
          <p:spPr bwMode="auto">
            <a:xfrm>
              <a:off x="2490" y="2887"/>
              <a:ext cx="1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26" name="Line 314"/>
            <p:cNvSpPr>
              <a:spLocks noChangeShapeType="1"/>
            </p:cNvSpPr>
            <p:nvPr/>
          </p:nvSpPr>
          <p:spPr bwMode="auto">
            <a:xfrm flipV="1">
              <a:off x="3599" y="2838"/>
              <a:ext cx="148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27" name="Line 315"/>
            <p:cNvSpPr>
              <a:spLocks noChangeShapeType="1"/>
            </p:cNvSpPr>
            <p:nvPr/>
          </p:nvSpPr>
          <p:spPr bwMode="auto">
            <a:xfrm flipH="1">
              <a:off x="2662" y="2838"/>
              <a:ext cx="10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28" name="Line 316"/>
            <p:cNvSpPr>
              <a:spLocks noChangeShapeType="1"/>
            </p:cNvSpPr>
            <p:nvPr/>
          </p:nvSpPr>
          <p:spPr bwMode="auto">
            <a:xfrm flipH="1">
              <a:off x="2490" y="2838"/>
              <a:ext cx="169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29" name="Freeform 317"/>
            <p:cNvSpPr>
              <a:spLocks/>
            </p:cNvSpPr>
            <p:nvPr/>
          </p:nvSpPr>
          <p:spPr bwMode="auto">
            <a:xfrm>
              <a:off x="3044" y="2627"/>
              <a:ext cx="24" cy="105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16" y="0"/>
                </a:cxn>
                <a:cxn ang="0">
                  <a:pos x="24" y="105"/>
                </a:cxn>
                <a:cxn ang="0">
                  <a:pos x="0" y="105"/>
                </a:cxn>
              </a:cxnLst>
              <a:rect l="0" t="0" r="r" b="b"/>
              <a:pathLst>
                <a:path w="24" h="105">
                  <a:moveTo>
                    <a:pt x="0" y="105"/>
                  </a:moveTo>
                  <a:lnTo>
                    <a:pt x="16" y="0"/>
                  </a:lnTo>
                  <a:lnTo>
                    <a:pt x="24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30" name="Line 318"/>
            <p:cNvSpPr>
              <a:spLocks noChangeShapeType="1"/>
            </p:cNvSpPr>
            <p:nvPr/>
          </p:nvSpPr>
          <p:spPr bwMode="auto">
            <a:xfrm flipV="1">
              <a:off x="3044" y="2627"/>
              <a:ext cx="15" cy="1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31" name="Line 319"/>
            <p:cNvSpPr>
              <a:spLocks noChangeShapeType="1"/>
            </p:cNvSpPr>
            <p:nvPr/>
          </p:nvSpPr>
          <p:spPr bwMode="auto">
            <a:xfrm>
              <a:off x="3060" y="2627"/>
              <a:ext cx="8" cy="1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32" name="Rectangle 320"/>
            <p:cNvSpPr>
              <a:spLocks noChangeArrowheads="1"/>
            </p:cNvSpPr>
            <p:nvPr/>
          </p:nvSpPr>
          <p:spPr bwMode="auto">
            <a:xfrm>
              <a:off x="2724" y="1965"/>
              <a:ext cx="38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Pluto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233" name="Line 321"/>
            <p:cNvSpPr>
              <a:spLocks noChangeShapeType="1"/>
            </p:cNvSpPr>
            <p:nvPr/>
          </p:nvSpPr>
          <p:spPr bwMode="auto">
            <a:xfrm>
              <a:off x="3747" y="2838"/>
              <a:ext cx="1" cy="1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34" name="Line 322"/>
            <p:cNvSpPr>
              <a:spLocks noChangeShapeType="1"/>
            </p:cNvSpPr>
            <p:nvPr/>
          </p:nvSpPr>
          <p:spPr bwMode="auto">
            <a:xfrm flipH="1">
              <a:off x="3591" y="2985"/>
              <a:ext cx="156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35" name="Rectangle 323"/>
            <p:cNvSpPr>
              <a:spLocks noChangeArrowheads="1"/>
            </p:cNvSpPr>
            <p:nvPr/>
          </p:nvSpPr>
          <p:spPr bwMode="auto">
            <a:xfrm>
              <a:off x="4114" y="1297"/>
              <a:ext cx="90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2,000 Years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  <p:sp>
          <p:nvSpPr>
            <p:cNvPr id="167236" name="Freeform 324"/>
            <p:cNvSpPr>
              <a:spLocks/>
            </p:cNvSpPr>
            <p:nvPr/>
          </p:nvSpPr>
          <p:spPr bwMode="auto">
            <a:xfrm>
              <a:off x="2693" y="1121"/>
              <a:ext cx="773" cy="4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47" y="7"/>
                </a:cxn>
                <a:cxn ang="0">
                  <a:pos x="62" y="7"/>
                </a:cxn>
                <a:cxn ang="0">
                  <a:pos x="94" y="21"/>
                </a:cxn>
                <a:cxn ang="0">
                  <a:pos x="117" y="28"/>
                </a:cxn>
                <a:cxn ang="0">
                  <a:pos x="133" y="35"/>
                </a:cxn>
                <a:cxn ang="0">
                  <a:pos x="164" y="49"/>
                </a:cxn>
                <a:cxn ang="0">
                  <a:pos x="226" y="78"/>
                </a:cxn>
                <a:cxn ang="0">
                  <a:pos x="289" y="106"/>
                </a:cxn>
                <a:cxn ang="0">
                  <a:pos x="367" y="141"/>
                </a:cxn>
                <a:cxn ang="0">
                  <a:pos x="406" y="162"/>
                </a:cxn>
                <a:cxn ang="0">
                  <a:pos x="445" y="183"/>
                </a:cxn>
                <a:cxn ang="0">
                  <a:pos x="523" y="225"/>
                </a:cxn>
                <a:cxn ang="0">
                  <a:pos x="586" y="261"/>
                </a:cxn>
                <a:cxn ang="0">
                  <a:pos x="656" y="303"/>
                </a:cxn>
                <a:cxn ang="0">
                  <a:pos x="679" y="317"/>
                </a:cxn>
                <a:cxn ang="0">
                  <a:pos x="687" y="324"/>
                </a:cxn>
                <a:cxn ang="0">
                  <a:pos x="710" y="338"/>
                </a:cxn>
                <a:cxn ang="0">
                  <a:pos x="726" y="352"/>
                </a:cxn>
                <a:cxn ang="0">
                  <a:pos x="750" y="366"/>
                </a:cxn>
                <a:cxn ang="0">
                  <a:pos x="757" y="373"/>
                </a:cxn>
                <a:cxn ang="0">
                  <a:pos x="765" y="380"/>
                </a:cxn>
                <a:cxn ang="0">
                  <a:pos x="773" y="394"/>
                </a:cxn>
                <a:cxn ang="0">
                  <a:pos x="773" y="401"/>
                </a:cxn>
                <a:cxn ang="0">
                  <a:pos x="750" y="401"/>
                </a:cxn>
                <a:cxn ang="0">
                  <a:pos x="742" y="401"/>
                </a:cxn>
                <a:cxn ang="0">
                  <a:pos x="726" y="394"/>
                </a:cxn>
                <a:cxn ang="0">
                  <a:pos x="710" y="394"/>
                </a:cxn>
                <a:cxn ang="0">
                  <a:pos x="679" y="380"/>
                </a:cxn>
                <a:cxn ang="0">
                  <a:pos x="656" y="373"/>
                </a:cxn>
                <a:cxn ang="0">
                  <a:pos x="640" y="366"/>
                </a:cxn>
                <a:cxn ang="0">
                  <a:pos x="609" y="352"/>
                </a:cxn>
                <a:cxn ang="0">
                  <a:pos x="547" y="324"/>
                </a:cxn>
                <a:cxn ang="0">
                  <a:pos x="484" y="296"/>
                </a:cxn>
                <a:cxn ang="0">
                  <a:pos x="406" y="261"/>
                </a:cxn>
                <a:cxn ang="0">
                  <a:pos x="367" y="239"/>
                </a:cxn>
                <a:cxn ang="0">
                  <a:pos x="328" y="218"/>
                </a:cxn>
                <a:cxn ang="0">
                  <a:pos x="250" y="176"/>
                </a:cxn>
                <a:cxn ang="0">
                  <a:pos x="187" y="141"/>
                </a:cxn>
                <a:cxn ang="0">
                  <a:pos x="125" y="106"/>
                </a:cxn>
                <a:cxn ang="0">
                  <a:pos x="94" y="85"/>
                </a:cxn>
                <a:cxn ang="0">
                  <a:pos x="86" y="78"/>
                </a:cxn>
                <a:cxn ang="0">
                  <a:pos x="62" y="64"/>
                </a:cxn>
                <a:cxn ang="0">
                  <a:pos x="47" y="49"/>
                </a:cxn>
                <a:cxn ang="0">
                  <a:pos x="23" y="35"/>
                </a:cxn>
                <a:cxn ang="0">
                  <a:pos x="16" y="28"/>
                </a:cxn>
                <a:cxn ang="0">
                  <a:pos x="8" y="21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773" h="401">
                  <a:moveTo>
                    <a:pt x="0" y="0"/>
                  </a:moveTo>
                  <a:lnTo>
                    <a:pt x="23" y="0"/>
                  </a:lnTo>
                  <a:lnTo>
                    <a:pt x="31" y="0"/>
                  </a:lnTo>
                  <a:lnTo>
                    <a:pt x="47" y="7"/>
                  </a:lnTo>
                  <a:lnTo>
                    <a:pt x="62" y="7"/>
                  </a:lnTo>
                  <a:lnTo>
                    <a:pt x="94" y="21"/>
                  </a:lnTo>
                  <a:lnTo>
                    <a:pt x="117" y="28"/>
                  </a:lnTo>
                  <a:lnTo>
                    <a:pt x="133" y="35"/>
                  </a:lnTo>
                  <a:lnTo>
                    <a:pt x="164" y="49"/>
                  </a:lnTo>
                  <a:lnTo>
                    <a:pt x="226" y="78"/>
                  </a:lnTo>
                  <a:lnTo>
                    <a:pt x="289" y="106"/>
                  </a:lnTo>
                  <a:lnTo>
                    <a:pt x="367" y="141"/>
                  </a:lnTo>
                  <a:lnTo>
                    <a:pt x="406" y="162"/>
                  </a:lnTo>
                  <a:lnTo>
                    <a:pt x="445" y="183"/>
                  </a:lnTo>
                  <a:lnTo>
                    <a:pt x="523" y="225"/>
                  </a:lnTo>
                  <a:lnTo>
                    <a:pt x="586" y="261"/>
                  </a:lnTo>
                  <a:lnTo>
                    <a:pt x="656" y="303"/>
                  </a:lnTo>
                  <a:lnTo>
                    <a:pt x="679" y="317"/>
                  </a:lnTo>
                  <a:lnTo>
                    <a:pt x="687" y="324"/>
                  </a:lnTo>
                  <a:lnTo>
                    <a:pt x="710" y="338"/>
                  </a:lnTo>
                  <a:lnTo>
                    <a:pt x="726" y="352"/>
                  </a:lnTo>
                  <a:lnTo>
                    <a:pt x="750" y="366"/>
                  </a:lnTo>
                  <a:lnTo>
                    <a:pt x="757" y="373"/>
                  </a:lnTo>
                  <a:lnTo>
                    <a:pt x="765" y="380"/>
                  </a:lnTo>
                  <a:lnTo>
                    <a:pt x="773" y="394"/>
                  </a:lnTo>
                  <a:lnTo>
                    <a:pt x="773" y="401"/>
                  </a:lnTo>
                  <a:lnTo>
                    <a:pt x="750" y="401"/>
                  </a:lnTo>
                  <a:lnTo>
                    <a:pt x="742" y="401"/>
                  </a:lnTo>
                  <a:lnTo>
                    <a:pt x="726" y="394"/>
                  </a:lnTo>
                  <a:lnTo>
                    <a:pt x="710" y="394"/>
                  </a:lnTo>
                  <a:lnTo>
                    <a:pt x="679" y="380"/>
                  </a:lnTo>
                  <a:lnTo>
                    <a:pt x="656" y="373"/>
                  </a:lnTo>
                  <a:lnTo>
                    <a:pt x="640" y="366"/>
                  </a:lnTo>
                  <a:lnTo>
                    <a:pt x="609" y="352"/>
                  </a:lnTo>
                  <a:lnTo>
                    <a:pt x="547" y="324"/>
                  </a:lnTo>
                  <a:lnTo>
                    <a:pt x="484" y="296"/>
                  </a:lnTo>
                  <a:lnTo>
                    <a:pt x="406" y="261"/>
                  </a:lnTo>
                  <a:lnTo>
                    <a:pt x="367" y="239"/>
                  </a:lnTo>
                  <a:lnTo>
                    <a:pt x="328" y="218"/>
                  </a:lnTo>
                  <a:lnTo>
                    <a:pt x="250" y="176"/>
                  </a:lnTo>
                  <a:lnTo>
                    <a:pt x="187" y="141"/>
                  </a:lnTo>
                  <a:lnTo>
                    <a:pt x="125" y="106"/>
                  </a:lnTo>
                  <a:lnTo>
                    <a:pt x="94" y="85"/>
                  </a:lnTo>
                  <a:lnTo>
                    <a:pt x="86" y="78"/>
                  </a:lnTo>
                  <a:lnTo>
                    <a:pt x="62" y="64"/>
                  </a:lnTo>
                  <a:lnTo>
                    <a:pt x="47" y="49"/>
                  </a:lnTo>
                  <a:lnTo>
                    <a:pt x="23" y="35"/>
                  </a:lnTo>
                  <a:lnTo>
                    <a:pt x="16" y="28"/>
                  </a:lnTo>
                  <a:lnTo>
                    <a:pt x="8" y="21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37" name="Freeform 325"/>
            <p:cNvSpPr>
              <a:spLocks/>
            </p:cNvSpPr>
            <p:nvPr/>
          </p:nvSpPr>
          <p:spPr bwMode="auto">
            <a:xfrm>
              <a:off x="3013" y="1255"/>
              <a:ext cx="156" cy="141"/>
            </a:xfrm>
            <a:custGeom>
              <a:avLst/>
              <a:gdLst/>
              <a:ahLst/>
              <a:cxnLst>
                <a:cxn ang="0">
                  <a:pos x="8" y="35"/>
                </a:cxn>
                <a:cxn ang="0">
                  <a:pos x="16" y="28"/>
                </a:cxn>
                <a:cxn ang="0">
                  <a:pos x="24" y="14"/>
                </a:cxn>
                <a:cxn ang="0">
                  <a:pos x="39" y="7"/>
                </a:cxn>
                <a:cxn ang="0">
                  <a:pos x="47" y="0"/>
                </a:cxn>
                <a:cxn ang="0">
                  <a:pos x="55" y="0"/>
                </a:cxn>
                <a:cxn ang="0">
                  <a:pos x="63" y="0"/>
                </a:cxn>
                <a:cxn ang="0">
                  <a:pos x="78" y="0"/>
                </a:cxn>
                <a:cxn ang="0">
                  <a:pos x="94" y="0"/>
                </a:cxn>
                <a:cxn ang="0">
                  <a:pos x="109" y="7"/>
                </a:cxn>
                <a:cxn ang="0">
                  <a:pos x="117" y="14"/>
                </a:cxn>
                <a:cxn ang="0">
                  <a:pos x="125" y="21"/>
                </a:cxn>
                <a:cxn ang="0">
                  <a:pos x="141" y="28"/>
                </a:cxn>
                <a:cxn ang="0">
                  <a:pos x="148" y="42"/>
                </a:cxn>
                <a:cxn ang="0">
                  <a:pos x="156" y="49"/>
                </a:cxn>
                <a:cxn ang="0">
                  <a:pos x="156" y="56"/>
                </a:cxn>
                <a:cxn ang="0">
                  <a:pos x="156" y="63"/>
                </a:cxn>
                <a:cxn ang="0">
                  <a:pos x="156" y="70"/>
                </a:cxn>
                <a:cxn ang="0">
                  <a:pos x="156" y="91"/>
                </a:cxn>
                <a:cxn ang="0">
                  <a:pos x="156" y="98"/>
                </a:cxn>
                <a:cxn ang="0">
                  <a:pos x="148" y="105"/>
                </a:cxn>
                <a:cxn ang="0">
                  <a:pos x="148" y="112"/>
                </a:cxn>
                <a:cxn ang="0">
                  <a:pos x="133" y="127"/>
                </a:cxn>
                <a:cxn ang="0">
                  <a:pos x="117" y="134"/>
                </a:cxn>
                <a:cxn ang="0">
                  <a:pos x="109" y="141"/>
                </a:cxn>
                <a:cxn ang="0">
                  <a:pos x="102" y="141"/>
                </a:cxn>
                <a:cxn ang="0">
                  <a:pos x="94" y="141"/>
                </a:cxn>
                <a:cxn ang="0">
                  <a:pos x="78" y="141"/>
                </a:cxn>
                <a:cxn ang="0">
                  <a:pos x="63" y="141"/>
                </a:cxn>
                <a:cxn ang="0">
                  <a:pos x="47" y="141"/>
                </a:cxn>
                <a:cxn ang="0">
                  <a:pos x="39" y="134"/>
                </a:cxn>
                <a:cxn ang="0">
                  <a:pos x="31" y="134"/>
                </a:cxn>
                <a:cxn ang="0">
                  <a:pos x="16" y="119"/>
                </a:cxn>
                <a:cxn ang="0">
                  <a:pos x="8" y="105"/>
                </a:cxn>
                <a:cxn ang="0">
                  <a:pos x="0" y="98"/>
                </a:cxn>
                <a:cxn ang="0">
                  <a:pos x="0" y="91"/>
                </a:cxn>
                <a:cxn ang="0">
                  <a:pos x="0" y="84"/>
                </a:cxn>
                <a:cxn ang="0">
                  <a:pos x="0" y="70"/>
                </a:cxn>
                <a:cxn ang="0">
                  <a:pos x="0" y="56"/>
                </a:cxn>
                <a:cxn ang="0">
                  <a:pos x="8" y="42"/>
                </a:cxn>
                <a:cxn ang="0">
                  <a:pos x="8" y="35"/>
                </a:cxn>
              </a:cxnLst>
              <a:rect l="0" t="0" r="r" b="b"/>
              <a:pathLst>
                <a:path w="156" h="141">
                  <a:moveTo>
                    <a:pt x="8" y="35"/>
                  </a:moveTo>
                  <a:lnTo>
                    <a:pt x="16" y="28"/>
                  </a:lnTo>
                  <a:lnTo>
                    <a:pt x="24" y="14"/>
                  </a:lnTo>
                  <a:lnTo>
                    <a:pt x="39" y="7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63" y="0"/>
                  </a:lnTo>
                  <a:lnTo>
                    <a:pt x="78" y="0"/>
                  </a:lnTo>
                  <a:lnTo>
                    <a:pt x="94" y="0"/>
                  </a:lnTo>
                  <a:lnTo>
                    <a:pt x="109" y="7"/>
                  </a:lnTo>
                  <a:lnTo>
                    <a:pt x="117" y="14"/>
                  </a:lnTo>
                  <a:lnTo>
                    <a:pt x="125" y="21"/>
                  </a:lnTo>
                  <a:lnTo>
                    <a:pt x="141" y="28"/>
                  </a:lnTo>
                  <a:lnTo>
                    <a:pt x="148" y="42"/>
                  </a:lnTo>
                  <a:lnTo>
                    <a:pt x="156" y="49"/>
                  </a:lnTo>
                  <a:lnTo>
                    <a:pt x="156" y="56"/>
                  </a:lnTo>
                  <a:lnTo>
                    <a:pt x="156" y="63"/>
                  </a:lnTo>
                  <a:lnTo>
                    <a:pt x="156" y="70"/>
                  </a:lnTo>
                  <a:lnTo>
                    <a:pt x="156" y="91"/>
                  </a:lnTo>
                  <a:lnTo>
                    <a:pt x="156" y="98"/>
                  </a:lnTo>
                  <a:lnTo>
                    <a:pt x="148" y="105"/>
                  </a:lnTo>
                  <a:lnTo>
                    <a:pt x="148" y="112"/>
                  </a:lnTo>
                  <a:lnTo>
                    <a:pt x="133" y="127"/>
                  </a:lnTo>
                  <a:lnTo>
                    <a:pt x="117" y="134"/>
                  </a:lnTo>
                  <a:lnTo>
                    <a:pt x="109" y="141"/>
                  </a:lnTo>
                  <a:lnTo>
                    <a:pt x="102" y="141"/>
                  </a:lnTo>
                  <a:lnTo>
                    <a:pt x="94" y="141"/>
                  </a:lnTo>
                  <a:lnTo>
                    <a:pt x="78" y="141"/>
                  </a:lnTo>
                  <a:lnTo>
                    <a:pt x="63" y="141"/>
                  </a:lnTo>
                  <a:lnTo>
                    <a:pt x="47" y="141"/>
                  </a:lnTo>
                  <a:lnTo>
                    <a:pt x="39" y="134"/>
                  </a:lnTo>
                  <a:lnTo>
                    <a:pt x="31" y="134"/>
                  </a:lnTo>
                  <a:lnTo>
                    <a:pt x="16" y="119"/>
                  </a:lnTo>
                  <a:lnTo>
                    <a:pt x="8" y="105"/>
                  </a:lnTo>
                  <a:lnTo>
                    <a:pt x="0" y="98"/>
                  </a:lnTo>
                  <a:lnTo>
                    <a:pt x="0" y="91"/>
                  </a:lnTo>
                  <a:lnTo>
                    <a:pt x="0" y="84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8" y="42"/>
                  </a:lnTo>
                  <a:lnTo>
                    <a:pt x="8" y="35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38" name="Freeform 326"/>
            <p:cNvSpPr>
              <a:spLocks/>
            </p:cNvSpPr>
            <p:nvPr/>
          </p:nvSpPr>
          <p:spPr bwMode="auto">
            <a:xfrm>
              <a:off x="3076" y="1339"/>
              <a:ext cx="78" cy="28"/>
            </a:xfrm>
            <a:custGeom>
              <a:avLst/>
              <a:gdLst/>
              <a:ahLst/>
              <a:cxnLst>
                <a:cxn ang="0">
                  <a:pos x="78" y="28"/>
                </a:cxn>
                <a:cxn ang="0">
                  <a:pos x="54" y="21"/>
                </a:cxn>
                <a:cxn ang="0">
                  <a:pos x="46" y="21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78" y="28"/>
                </a:cxn>
              </a:cxnLst>
              <a:rect l="0" t="0" r="r" b="b"/>
              <a:pathLst>
                <a:path w="78" h="28">
                  <a:moveTo>
                    <a:pt x="78" y="28"/>
                  </a:moveTo>
                  <a:lnTo>
                    <a:pt x="54" y="21"/>
                  </a:lnTo>
                  <a:lnTo>
                    <a:pt x="46" y="21"/>
                  </a:lnTo>
                  <a:lnTo>
                    <a:pt x="15" y="7"/>
                  </a:lnTo>
                  <a:lnTo>
                    <a:pt x="0" y="0"/>
                  </a:lnTo>
                  <a:lnTo>
                    <a:pt x="78" y="28"/>
                  </a:lnTo>
                  <a:close/>
                </a:path>
              </a:pathLst>
            </a:custGeom>
            <a:solidFill>
              <a:srgbClr val="FCF3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39" name="Freeform 327"/>
            <p:cNvSpPr>
              <a:spLocks/>
            </p:cNvSpPr>
            <p:nvPr/>
          </p:nvSpPr>
          <p:spPr bwMode="auto">
            <a:xfrm>
              <a:off x="3083" y="1346"/>
              <a:ext cx="78" cy="28"/>
            </a:xfrm>
            <a:custGeom>
              <a:avLst/>
              <a:gdLst/>
              <a:ahLst/>
              <a:cxnLst>
                <a:cxn ang="0">
                  <a:pos x="78" y="28"/>
                </a:cxn>
                <a:cxn ang="0">
                  <a:pos x="55" y="21"/>
                </a:cxn>
                <a:cxn ang="0">
                  <a:pos x="47" y="21"/>
                </a:cxn>
                <a:cxn ang="0">
                  <a:pos x="16" y="7"/>
                </a:cxn>
                <a:cxn ang="0">
                  <a:pos x="0" y="0"/>
                </a:cxn>
              </a:cxnLst>
              <a:rect l="0" t="0" r="r" b="b"/>
              <a:pathLst>
                <a:path w="78" h="28">
                  <a:moveTo>
                    <a:pt x="78" y="28"/>
                  </a:moveTo>
                  <a:lnTo>
                    <a:pt x="55" y="21"/>
                  </a:lnTo>
                  <a:lnTo>
                    <a:pt x="47" y="21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FDF98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40" name="Freeform 328"/>
            <p:cNvSpPr>
              <a:spLocks/>
            </p:cNvSpPr>
            <p:nvPr/>
          </p:nvSpPr>
          <p:spPr bwMode="auto">
            <a:xfrm>
              <a:off x="3021" y="1290"/>
              <a:ext cx="62" cy="49"/>
            </a:xfrm>
            <a:custGeom>
              <a:avLst/>
              <a:gdLst/>
              <a:ahLst/>
              <a:cxnLst>
                <a:cxn ang="0">
                  <a:pos x="62" y="49"/>
                </a:cxn>
                <a:cxn ang="0">
                  <a:pos x="47" y="42"/>
                </a:cxn>
                <a:cxn ang="0">
                  <a:pos x="23" y="28"/>
                </a:cxn>
                <a:cxn ang="0">
                  <a:pos x="16" y="21"/>
                </a:cxn>
                <a:cxn ang="0">
                  <a:pos x="8" y="14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62" y="49"/>
                </a:cxn>
              </a:cxnLst>
              <a:rect l="0" t="0" r="r" b="b"/>
              <a:pathLst>
                <a:path w="62" h="49">
                  <a:moveTo>
                    <a:pt x="62" y="49"/>
                  </a:moveTo>
                  <a:lnTo>
                    <a:pt x="47" y="42"/>
                  </a:lnTo>
                  <a:lnTo>
                    <a:pt x="23" y="28"/>
                  </a:lnTo>
                  <a:lnTo>
                    <a:pt x="16" y="21"/>
                  </a:lnTo>
                  <a:lnTo>
                    <a:pt x="8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62" y="49"/>
                  </a:lnTo>
                  <a:close/>
                </a:path>
              </a:pathLst>
            </a:custGeom>
            <a:solidFill>
              <a:srgbClr val="FCF3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41" name="Freeform 329"/>
            <p:cNvSpPr>
              <a:spLocks/>
            </p:cNvSpPr>
            <p:nvPr/>
          </p:nvSpPr>
          <p:spPr bwMode="auto">
            <a:xfrm>
              <a:off x="3029" y="1297"/>
              <a:ext cx="62" cy="49"/>
            </a:xfrm>
            <a:custGeom>
              <a:avLst/>
              <a:gdLst/>
              <a:ahLst/>
              <a:cxnLst>
                <a:cxn ang="0">
                  <a:pos x="62" y="49"/>
                </a:cxn>
                <a:cxn ang="0">
                  <a:pos x="47" y="42"/>
                </a:cxn>
                <a:cxn ang="0">
                  <a:pos x="23" y="28"/>
                </a:cxn>
                <a:cxn ang="0">
                  <a:pos x="15" y="21"/>
                </a:cxn>
                <a:cxn ang="0">
                  <a:pos x="8" y="14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62" h="49">
                  <a:moveTo>
                    <a:pt x="62" y="49"/>
                  </a:moveTo>
                  <a:lnTo>
                    <a:pt x="47" y="42"/>
                  </a:lnTo>
                  <a:lnTo>
                    <a:pt x="23" y="28"/>
                  </a:lnTo>
                  <a:lnTo>
                    <a:pt x="15" y="21"/>
                  </a:lnTo>
                  <a:lnTo>
                    <a:pt x="8" y="14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FDF98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42" name="Freeform 330"/>
            <p:cNvSpPr>
              <a:spLocks/>
            </p:cNvSpPr>
            <p:nvPr/>
          </p:nvSpPr>
          <p:spPr bwMode="auto">
            <a:xfrm>
              <a:off x="2716" y="1142"/>
              <a:ext cx="391" cy="232"/>
            </a:xfrm>
            <a:custGeom>
              <a:avLst/>
              <a:gdLst/>
              <a:ahLst/>
              <a:cxnLst>
                <a:cxn ang="0">
                  <a:pos x="375" y="232"/>
                </a:cxn>
                <a:cxn ang="0">
                  <a:pos x="336" y="211"/>
                </a:cxn>
                <a:cxn ang="0">
                  <a:pos x="258" y="169"/>
                </a:cxn>
                <a:cxn ang="0">
                  <a:pos x="196" y="134"/>
                </a:cxn>
                <a:cxn ang="0">
                  <a:pos x="133" y="99"/>
                </a:cxn>
                <a:cxn ang="0">
                  <a:pos x="102" y="78"/>
                </a:cxn>
                <a:cxn ang="0">
                  <a:pos x="94" y="71"/>
                </a:cxn>
                <a:cxn ang="0">
                  <a:pos x="71" y="57"/>
                </a:cxn>
                <a:cxn ang="0">
                  <a:pos x="39" y="43"/>
                </a:cxn>
                <a:cxn ang="0">
                  <a:pos x="24" y="28"/>
                </a:cxn>
                <a:cxn ang="0">
                  <a:pos x="8" y="21"/>
                </a:cxn>
                <a:cxn ang="0">
                  <a:pos x="8" y="14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391" y="204"/>
                </a:cxn>
                <a:cxn ang="0">
                  <a:pos x="375" y="232"/>
                </a:cxn>
              </a:cxnLst>
              <a:rect l="0" t="0" r="r" b="b"/>
              <a:pathLst>
                <a:path w="391" h="232">
                  <a:moveTo>
                    <a:pt x="375" y="232"/>
                  </a:moveTo>
                  <a:lnTo>
                    <a:pt x="336" y="211"/>
                  </a:lnTo>
                  <a:lnTo>
                    <a:pt x="258" y="169"/>
                  </a:lnTo>
                  <a:lnTo>
                    <a:pt x="196" y="134"/>
                  </a:lnTo>
                  <a:lnTo>
                    <a:pt x="133" y="99"/>
                  </a:lnTo>
                  <a:lnTo>
                    <a:pt x="102" y="78"/>
                  </a:lnTo>
                  <a:lnTo>
                    <a:pt x="94" y="71"/>
                  </a:lnTo>
                  <a:lnTo>
                    <a:pt x="71" y="57"/>
                  </a:lnTo>
                  <a:lnTo>
                    <a:pt x="39" y="43"/>
                  </a:lnTo>
                  <a:lnTo>
                    <a:pt x="24" y="28"/>
                  </a:lnTo>
                  <a:lnTo>
                    <a:pt x="8" y="21"/>
                  </a:lnTo>
                  <a:lnTo>
                    <a:pt x="8" y="14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lnTo>
                    <a:pt x="391" y="204"/>
                  </a:lnTo>
                  <a:lnTo>
                    <a:pt x="375" y="23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43" name="Freeform 331"/>
            <p:cNvSpPr>
              <a:spLocks/>
            </p:cNvSpPr>
            <p:nvPr/>
          </p:nvSpPr>
          <p:spPr bwMode="auto">
            <a:xfrm>
              <a:off x="3037" y="1318"/>
              <a:ext cx="413" cy="204"/>
            </a:xfrm>
            <a:custGeom>
              <a:avLst/>
              <a:gdLst/>
              <a:ahLst/>
              <a:cxnLst>
                <a:cxn ang="0">
                  <a:pos x="413" y="204"/>
                </a:cxn>
                <a:cxn ang="0">
                  <a:pos x="406" y="204"/>
                </a:cxn>
                <a:cxn ang="0">
                  <a:pos x="398" y="204"/>
                </a:cxn>
                <a:cxn ang="0">
                  <a:pos x="382" y="197"/>
                </a:cxn>
                <a:cxn ang="0">
                  <a:pos x="374" y="197"/>
                </a:cxn>
                <a:cxn ang="0">
                  <a:pos x="351" y="190"/>
                </a:cxn>
                <a:cxn ang="0">
                  <a:pos x="320" y="176"/>
                </a:cxn>
                <a:cxn ang="0">
                  <a:pos x="296" y="169"/>
                </a:cxn>
                <a:cxn ang="0">
                  <a:pos x="281" y="162"/>
                </a:cxn>
                <a:cxn ang="0">
                  <a:pos x="249" y="148"/>
                </a:cxn>
                <a:cxn ang="0">
                  <a:pos x="187" y="120"/>
                </a:cxn>
                <a:cxn ang="0">
                  <a:pos x="117" y="85"/>
                </a:cxn>
                <a:cxn ang="0">
                  <a:pos x="39" y="49"/>
                </a:cxn>
                <a:cxn ang="0">
                  <a:pos x="0" y="28"/>
                </a:cxn>
                <a:cxn ang="0">
                  <a:pos x="15" y="0"/>
                </a:cxn>
                <a:cxn ang="0">
                  <a:pos x="413" y="204"/>
                </a:cxn>
              </a:cxnLst>
              <a:rect l="0" t="0" r="r" b="b"/>
              <a:pathLst>
                <a:path w="413" h="204">
                  <a:moveTo>
                    <a:pt x="413" y="204"/>
                  </a:moveTo>
                  <a:lnTo>
                    <a:pt x="406" y="204"/>
                  </a:lnTo>
                  <a:lnTo>
                    <a:pt x="398" y="204"/>
                  </a:lnTo>
                  <a:lnTo>
                    <a:pt x="382" y="197"/>
                  </a:lnTo>
                  <a:lnTo>
                    <a:pt x="374" y="197"/>
                  </a:lnTo>
                  <a:lnTo>
                    <a:pt x="351" y="190"/>
                  </a:lnTo>
                  <a:lnTo>
                    <a:pt x="320" y="176"/>
                  </a:lnTo>
                  <a:lnTo>
                    <a:pt x="296" y="169"/>
                  </a:lnTo>
                  <a:lnTo>
                    <a:pt x="281" y="162"/>
                  </a:lnTo>
                  <a:lnTo>
                    <a:pt x="249" y="148"/>
                  </a:lnTo>
                  <a:lnTo>
                    <a:pt x="187" y="120"/>
                  </a:lnTo>
                  <a:lnTo>
                    <a:pt x="117" y="85"/>
                  </a:lnTo>
                  <a:lnTo>
                    <a:pt x="39" y="49"/>
                  </a:lnTo>
                  <a:lnTo>
                    <a:pt x="0" y="28"/>
                  </a:lnTo>
                  <a:lnTo>
                    <a:pt x="15" y="0"/>
                  </a:lnTo>
                  <a:lnTo>
                    <a:pt x="413" y="20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44" name="Freeform 332"/>
            <p:cNvSpPr>
              <a:spLocks/>
            </p:cNvSpPr>
            <p:nvPr/>
          </p:nvSpPr>
          <p:spPr bwMode="auto">
            <a:xfrm>
              <a:off x="2997" y="1297"/>
              <a:ext cx="32" cy="2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14"/>
                </a:cxn>
                <a:cxn ang="0">
                  <a:pos x="24" y="28"/>
                </a:cxn>
                <a:cxn ang="0">
                  <a:pos x="0" y="21"/>
                </a:cxn>
                <a:cxn ang="0">
                  <a:pos x="8" y="0"/>
                </a:cxn>
              </a:cxnLst>
              <a:rect l="0" t="0" r="r" b="b"/>
              <a:pathLst>
                <a:path w="32" h="28">
                  <a:moveTo>
                    <a:pt x="8" y="0"/>
                  </a:moveTo>
                  <a:lnTo>
                    <a:pt x="32" y="14"/>
                  </a:lnTo>
                  <a:lnTo>
                    <a:pt x="24" y="28"/>
                  </a:lnTo>
                  <a:lnTo>
                    <a:pt x="0" y="21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45" name="Freeform 333"/>
            <p:cNvSpPr>
              <a:spLocks/>
            </p:cNvSpPr>
            <p:nvPr/>
          </p:nvSpPr>
          <p:spPr bwMode="auto">
            <a:xfrm>
              <a:off x="3005" y="1297"/>
              <a:ext cx="32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32" y="14"/>
                </a:cxn>
                <a:cxn ang="0">
                  <a:pos x="32" y="21"/>
                </a:cxn>
                <a:cxn ang="0">
                  <a:pos x="24" y="21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32" h="21">
                  <a:moveTo>
                    <a:pt x="0" y="0"/>
                  </a:moveTo>
                  <a:lnTo>
                    <a:pt x="8" y="0"/>
                  </a:lnTo>
                  <a:lnTo>
                    <a:pt x="32" y="14"/>
                  </a:lnTo>
                  <a:lnTo>
                    <a:pt x="32" y="21"/>
                  </a:lnTo>
                  <a:lnTo>
                    <a:pt x="24" y="21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46" name="Freeform 334"/>
            <p:cNvSpPr>
              <a:spLocks/>
            </p:cNvSpPr>
            <p:nvPr/>
          </p:nvSpPr>
          <p:spPr bwMode="auto">
            <a:xfrm>
              <a:off x="3021" y="1311"/>
              <a:ext cx="16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8" y="0"/>
                </a:cxn>
                <a:cxn ang="0">
                  <a:pos x="16" y="0"/>
                </a:cxn>
                <a:cxn ang="0">
                  <a:pos x="16" y="7"/>
                </a:cxn>
                <a:cxn ang="0">
                  <a:pos x="8" y="21"/>
                </a:cxn>
                <a:cxn ang="0">
                  <a:pos x="0" y="21"/>
                </a:cxn>
                <a:cxn ang="0">
                  <a:pos x="0" y="14"/>
                </a:cxn>
              </a:cxnLst>
              <a:rect l="0" t="0" r="r" b="b"/>
              <a:pathLst>
                <a:path w="16" h="21">
                  <a:moveTo>
                    <a:pt x="0" y="14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16" y="7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47" name="Freeform 335"/>
            <p:cNvSpPr>
              <a:spLocks/>
            </p:cNvSpPr>
            <p:nvPr/>
          </p:nvSpPr>
          <p:spPr bwMode="auto">
            <a:xfrm>
              <a:off x="2997" y="1318"/>
              <a:ext cx="32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32" y="7"/>
                </a:cxn>
                <a:cxn ang="0">
                  <a:pos x="32" y="14"/>
                </a:cxn>
                <a:cxn ang="0">
                  <a:pos x="24" y="14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32" h="14">
                  <a:moveTo>
                    <a:pt x="0" y="0"/>
                  </a:moveTo>
                  <a:lnTo>
                    <a:pt x="8" y="0"/>
                  </a:lnTo>
                  <a:lnTo>
                    <a:pt x="32" y="7"/>
                  </a:lnTo>
                  <a:lnTo>
                    <a:pt x="32" y="14"/>
                  </a:lnTo>
                  <a:lnTo>
                    <a:pt x="24" y="14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48" name="Freeform 336"/>
            <p:cNvSpPr>
              <a:spLocks/>
            </p:cNvSpPr>
            <p:nvPr/>
          </p:nvSpPr>
          <p:spPr bwMode="auto">
            <a:xfrm>
              <a:off x="2997" y="1297"/>
              <a:ext cx="16" cy="2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8" y="0"/>
                </a:cxn>
                <a:cxn ang="0">
                  <a:pos x="16" y="0"/>
                </a:cxn>
                <a:cxn ang="0">
                  <a:pos x="16" y="7"/>
                </a:cxn>
                <a:cxn ang="0">
                  <a:pos x="8" y="28"/>
                </a:cxn>
                <a:cxn ang="0">
                  <a:pos x="0" y="28"/>
                </a:cxn>
                <a:cxn ang="0">
                  <a:pos x="0" y="21"/>
                </a:cxn>
              </a:cxnLst>
              <a:rect l="0" t="0" r="r" b="b"/>
              <a:pathLst>
                <a:path w="16" h="28">
                  <a:moveTo>
                    <a:pt x="0" y="21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16" y="7"/>
                  </a:lnTo>
                  <a:lnTo>
                    <a:pt x="8" y="28"/>
                  </a:lnTo>
                  <a:lnTo>
                    <a:pt x="0" y="28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49" name="Freeform 337"/>
            <p:cNvSpPr>
              <a:spLocks/>
            </p:cNvSpPr>
            <p:nvPr/>
          </p:nvSpPr>
          <p:spPr bwMode="auto">
            <a:xfrm>
              <a:off x="2451" y="1438"/>
              <a:ext cx="47" cy="3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6" y="0"/>
                </a:cxn>
                <a:cxn ang="0">
                  <a:pos x="47" y="0"/>
                </a:cxn>
                <a:cxn ang="0">
                  <a:pos x="47" y="28"/>
                </a:cxn>
                <a:cxn ang="0">
                  <a:pos x="31" y="35"/>
                </a:cxn>
                <a:cxn ang="0">
                  <a:pos x="0" y="35"/>
                </a:cxn>
                <a:cxn ang="0">
                  <a:pos x="0" y="7"/>
                </a:cxn>
              </a:cxnLst>
              <a:rect l="0" t="0" r="r" b="b"/>
              <a:pathLst>
                <a:path w="47" h="35">
                  <a:moveTo>
                    <a:pt x="0" y="7"/>
                  </a:moveTo>
                  <a:lnTo>
                    <a:pt x="16" y="0"/>
                  </a:lnTo>
                  <a:lnTo>
                    <a:pt x="47" y="0"/>
                  </a:lnTo>
                  <a:lnTo>
                    <a:pt x="47" y="28"/>
                  </a:lnTo>
                  <a:lnTo>
                    <a:pt x="31" y="35"/>
                  </a:lnTo>
                  <a:lnTo>
                    <a:pt x="0" y="35"/>
                  </a:lnTo>
                  <a:lnTo>
                    <a:pt x="0" y="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50" name="Freeform 338"/>
            <p:cNvSpPr>
              <a:spLocks/>
            </p:cNvSpPr>
            <p:nvPr/>
          </p:nvSpPr>
          <p:spPr bwMode="auto">
            <a:xfrm>
              <a:off x="2404" y="1445"/>
              <a:ext cx="78" cy="4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7" y="0"/>
                </a:cxn>
                <a:cxn ang="0">
                  <a:pos x="78" y="0"/>
                </a:cxn>
                <a:cxn ang="0">
                  <a:pos x="78" y="28"/>
                </a:cxn>
                <a:cxn ang="0">
                  <a:pos x="31" y="49"/>
                </a:cxn>
                <a:cxn ang="0">
                  <a:pos x="0" y="49"/>
                </a:cxn>
                <a:cxn ang="0">
                  <a:pos x="0" y="21"/>
                </a:cxn>
              </a:cxnLst>
              <a:rect l="0" t="0" r="r" b="b"/>
              <a:pathLst>
                <a:path w="78" h="49">
                  <a:moveTo>
                    <a:pt x="0" y="21"/>
                  </a:moveTo>
                  <a:lnTo>
                    <a:pt x="47" y="0"/>
                  </a:lnTo>
                  <a:lnTo>
                    <a:pt x="78" y="0"/>
                  </a:lnTo>
                  <a:lnTo>
                    <a:pt x="78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51" name="Freeform 339"/>
            <p:cNvSpPr>
              <a:spLocks/>
            </p:cNvSpPr>
            <p:nvPr/>
          </p:nvSpPr>
          <p:spPr bwMode="auto">
            <a:xfrm>
              <a:off x="2357" y="1466"/>
              <a:ext cx="78" cy="4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7" y="0"/>
                </a:cxn>
                <a:cxn ang="0">
                  <a:pos x="78" y="0"/>
                </a:cxn>
                <a:cxn ang="0">
                  <a:pos x="78" y="28"/>
                </a:cxn>
                <a:cxn ang="0">
                  <a:pos x="32" y="49"/>
                </a:cxn>
                <a:cxn ang="0">
                  <a:pos x="0" y="49"/>
                </a:cxn>
                <a:cxn ang="0">
                  <a:pos x="0" y="21"/>
                </a:cxn>
              </a:cxnLst>
              <a:rect l="0" t="0" r="r" b="b"/>
              <a:pathLst>
                <a:path w="78" h="49">
                  <a:moveTo>
                    <a:pt x="0" y="21"/>
                  </a:moveTo>
                  <a:lnTo>
                    <a:pt x="47" y="0"/>
                  </a:lnTo>
                  <a:lnTo>
                    <a:pt x="78" y="0"/>
                  </a:lnTo>
                  <a:lnTo>
                    <a:pt x="78" y="28"/>
                  </a:lnTo>
                  <a:lnTo>
                    <a:pt x="32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52" name="Freeform 340"/>
            <p:cNvSpPr>
              <a:spLocks/>
            </p:cNvSpPr>
            <p:nvPr/>
          </p:nvSpPr>
          <p:spPr bwMode="auto">
            <a:xfrm>
              <a:off x="2318" y="1487"/>
              <a:ext cx="71" cy="4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39" y="0"/>
                </a:cxn>
                <a:cxn ang="0">
                  <a:pos x="71" y="0"/>
                </a:cxn>
                <a:cxn ang="0">
                  <a:pos x="71" y="28"/>
                </a:cxn>
                <a:cxn ang="0">
                  <a:pos x="31" y="49"/>
                </a:cxn>
                <a:cxn ang="0">
                  <a:pos x="0" y="49"/>
                </a:cxn>
                <a:cxn ang="0">
                  <a:pos x="0" y="21"/>
                </a:cxn>
              </a:cxnLst>
              <a:rect l="0" t="0" r="r" b="b"/>
              <a:pathLst>
                <a:path w="71" h="49">
                  <a:moveTo>
                    <a:pt x="0" y="21"/>
                  </a:moveTo>
                  <a:lnTo>
                    <a:pt x="39" y="0"/>
                  </a:lnTo>
                  <a:lnTo>
                    <a:pt x="71" y="0"/>
                  </a:lnTo>
                  <a:lnTo>
                    <a:pt x="71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53" name="Freeform 341"/>
            <p:cNvSpPr>
              <a:spLocks/>
            </p:cNvSpPr>
            <p:nvPr/>
          </p:nvSpPr>
          <p:spPr bwMode="auto">
            <a:xfrm>
              <a:off x="2295" y="1508"/>
              <a:ext cx="54" cy="4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3" y="0"/>
                </a:cxn>
                <a:cxn ang="0">
                  <a:pos x="54" y="0"/>
                </a:cxn>
                <a:cxn ang="0">
                  <a:pos x="54" y="28"/>
                </a:cxn>
                <a:cxn ang="0">
                  <a:pos x="31" y="42"/>
                </a:cxn>
                <a:cxn ang="0">
                  <a:pos x="0" y="42"/>
                </a:cxn>
                <a:cxn ang="0">
                  <a:pos x="0" y="14"/>
                </a:cxn>
              </a:cxnLst>
              <a:rect l="0" t="0" r="r" b="b"/>
              <a:pathLst>
                <a:path w="54" h="42">
                  <a:moveTo>
                    <a:pt x="0" y="14"/>
                  </a:moveTo>
                  <a:lnTo>
                    <a:pt x="23" y="0"/>
                  </a:lnTo>
                  <a:lnTo>
                    <a:pt x="54" y="0"/>
                  </a:lnTo>
                  <a:lnTo>
                    <a:pt x="54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54" name="Freeform 342"/>
            <p:cNvSpPr>
              <a:spLocks/>
            </p:cNvSpPr>
            <p:nvPr/>
          </p:nvSpPr>
          <p:spPr bwMode="auto">
            <a:xfrm>
              <a:off x="2256" y="1522"/>
              <a:ext cx="70" cy="4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39" y="0"/>
                </a:cxn>
                <a:cxn ang="0">
                  <a:pos x="70" y="0"/>
                </a:cxn>
                <a:cxn ang="0">
                  <a:pos x="70" y="28"/>
                </a:cxn>
                <a:cxn ang="0">
                  <a:pos x="31" y="49"/>
                </a:cxn>
                <a:cxn ang="0">
                  <a:pos x="0" y="49"/>
                </a:cxn>
                <a:cxn ang="0">
                  <a:pos x="0" y="21"/>
                </a:cxn>
              </a:cxnLst>
              <a:rect l="0" t="0" r="r" b="b"/>
              <a:pathLst>
                <a:path w="70" h="49">
                  <a:moveTo>
                    <a:pt x="0" y="21"/>
                  </a:moveTo>
                  <a:lnTo>
                    <a:pt x="39" y="0"/>
                  </a:lnTo>
                  <a:lnTo>
                    <a:pt x="70" y="0"/>
                  </a:lnTo>
                  <a:lnTo>
                    <a:pt x="70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55" name="Freeform 343"/>
            <p:cNvSpPr>
              <a:spLocks/>
            </p:cNvSpPr>
            <p:nvPr/>
          </p:nvSpPr>
          <p:spPr bwMode="auto">
            <a:xfrm>
              <a:off x="2217" y="1543"/>
              <a:ext cx="7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39" y="0"/>
                </a:cxn>
                <a:cxn ang="0">
                  <a:pos x="70" y="0"/>
                </a:cxn>
                <a:cxn ang="0">
                  <a:pos x="70" y="28"/>
                </a:cxn>
                <a:cxn ang="0">
                  <a:pos x="31" y="50"/>
                </a:cxn>
                <a:cxn ang="0">
                  <a:pos x="0" y="50"/>
                </a:cxn>
                <a:cxn ang="0">
                  <a:pos x="0" y="21"/>
                </a:cxn>
              </a:cxnLst>
              <a:rect l="0" t="0" r="r" b="b"/>
              <a:pathLst>
                <a:path w="70" h="50">
                  <a:moveTo>
                    <a:pt x="0" y="21"/>
                  </a:moveTo>
                  <a:lnTo>
                    <a:pt x="39" y="0"/>
                  </a:lnTo>
                  <a:lnTo>
                    <a:pt x="70" y="0"/>
                  </a:lnTo>
                  <a:lnTo>
                    <a:pt x="70" y="28"/>
                  </a:lnTo>
                  <a:lnTo>
                    <a:pt x="31" y="50"/>
                  </a:lnTo>
                  <a:lnTo>
                    <a:pt x="0" y="50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56" name="Freeform 344"/>
            <p:cNvSpPr>
              <a:spLocks/>
            </p:cNvSpPr>
            <p:nvPr/>
          </p:nvSpPr>
          <p:spPr bwMode="auto">
            <a:xfrm>
              <a:off x="2193" y="1564"/>
              <a:ext cx="55" cy="4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4" y="0"/>
                </a:cxn>
                <a:cxn ang="0">
                  <a:pos x="55" y="0"/>
                </a:cxn>
                <a:cxn ang="0">
                  <a:pos x="55" y="29"/>
                </a:cxn>
                <a:cxn ang="0">
                  <a:pos x="32" y="43"/>
                </a:cxn>
                <a:cxn ang="0">
                  <a:pos x="0" y="43"/>
                </a:cxn>
                <a:cxn ang="0">
                  <a:pos x="0" y="14"/>
                </a:cxn>
              </a:cxnLst>
              <a:rect l="0" t="0" r="r" b="b"/>
              <a:pathLst>
                <a:path w="55" h="43">
                  <a:moveTo>
                    <a:pt x="0" y="14"/>
                  </a:moveTo>
                  <a:lnTo>
                    <a:pt x="24" y="0"/>
                  </a:lnTo>
                  <a:lnTo>
                    <a:pt x="55" y="0"/>
                  </a:lnTo>
                  <a:lnTo>
                    <a:pt x="55" y="29"/>
                  </a:lnTo>
                  <a:lnTo>
                    <a:pt x="32" y="43"/>
                  </a:lnTo>
                  <a:lnTo>
                    <a:pt x="0" y="43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57" name="Freeform 345"/>
            <p:cNvSpPr>
              <a:spLocks/>
            </p:cNvSpPr>
            <p:nvPr/>
          </p:nvSpPr>
          <p:spPr bwMode="auto">
            <a:xfrm>
              <a:off x="2162" y="1578"/>
              <a:ext cx="63" cy="5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31" y="0"/>
                </a:cxn>
                <a:cxn ang="0">
                  <a:pos x="63" y="0"/>
                </a:cxn>
                <a:cxn ang="0">
                  <a:pos x="63" y="29"/>
                </a:cxn>
                <a:cxn ang="0">
                  <a:pos x="31" y="50"/>
                </a:cxn>
                <a:cxn ang="0">
                  <a:pos x="0" y="50"/>
                </a:cxn>
                <a:cxn ang="0">
                  <a:pos x="0" y="22"/>
                </a:cxn>
              </a:cxnLst>
              <a:rect l="0" t="0" r="r" b="b"/>
              <a:pathLst>
                <a:path w="63" h="50">
                  <a:moveTo>
                    <a:pt x="0" y="22"/>
                  </a:moveTo>
                  <a:lnTo>
                    <a:pt x="31" y="0"/>
                  </a:lnTo>
                  <a:lnTo>
                    <a:pt x="63" y="0"/>
                  </a:lnTo>
                  <a:lnTo>
                    <a:pt x="63" y="29"/>
                  </a:lnTo>
                  <a:lnTo>
                    <a:pt x="31" y="50"/>
                  </a:lnTo>
                  <a:lnTo>
                    <a:pt x="0" y="50"/>
                  </a:lnTo>
                  <a:lnTo>
                    <a:pt x="0" y="2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58" name="Freeform 346"/>
            <p:cNvSpPr>
              <a:spLocks/>
            </p:cNvSpPr>
            <p:nvPr/>
          </p:nvSpPr>
          <p:spPr bwMode="auto">
            <a:xfrm>
              <a:off x="2139" y="1600"/>
              <a:ext cx="54" cy="4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3" y="0"/>
                </a:cxn>
                <a:cxn ang="0">
                  <a:pos x="54" y="0"/>
                </a:cxn>
                <a:cxn ang="0">
                  <a:pos x="54" y="28"/>
                </a:cxn>
                <a:cxn ang="0">
                  <a:pos x="31" y="42"/>
                </a:cxn>
                <a:cxn ang="0">
                  <a:pos x="0" y="42"/>
                </a:cxn>
                <a:cxn ang="0">
                  <a:pos x="0" y="14"/>
                </a:cxn>
              </a:cxnLst>
              <a:rect l="0" t="0" r="r" b="b"/>
              <a:pathLst>
                <a:path w="54" h="42">
                  <a:moveTo>
                    <a:pt x="0" y="14"/>
                  </a:moveTo>
                  <a:lnTo>
                    <a:pt x="23" y="0"/>
                  </a:lnTo>
                  <a:lnTo>
                    <a:pt x="54" y="0"/>
                  </a:lnTo>
                  <a:lnTo>
                    <a:pt x="54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59" name="Freeform 347"/>
            <p:cNvSpPr>
              <a:spLocks/>
            </p:cNvSpPr>
            <p:nvPr/>
          </p:nvSpPr>
          <p:spPr bwMode="auto">
            <a:xfrm>
              <a:off x="2107" y="1614"/>
              <a:ext cx="63" cy="4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32" y="0"/>
                </a:cxn>
                <a:cxn ang="0">
                  <a:pos x="63" y="0"/>
                </a:cxn>
                <a:cxn ang="0">
                  <a:pos x="63" y="28"/>
                </a:cxn>
                <a:cxn ang="0">
                  <a:pos x="32" y="49"/>
                </a:cxn>
                <a:cxn ang="0">
                  <a:pos x="0" y="49"/>
                </a:cxn>
                <a:cxn ang="0">
                  <a:pos x="0" y="21"/>
                </a:cxn>
              </a:cxnLst>
              <a:rect l="0" t="0" r="r" b="b"/>
              <a:pathLst>
                <a:path w="63" h="49">
                  <a:moveTo>
                    <a:pt x="0" y="21"/>
                  </a:moveTo>
                  <a:lnTo>
                    <a:pt x="32" y="0"/>
                  </a:lnTo>
                  <a:lnTo>
                    <a:pt x="63" y="0"/>
                  </a:lnTo>
                  <a:lnTo>
                    <a:pt x="63" y="28"/>
                  </a:lnTo>
                  <a:lnTo>
                    <a:pt x="32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60" name="Freeform 348"/>
            <p:cNvSpPr>
              <a:spLocks/>
            </p:cNvSpPr>
            <p:nvPr/>
          </p:nvSpPr>
          <p:spPr bwMode="auto">
            <a:xfrm>
              <a:off x="2092" y="1635"/>
              <a:ext cx="47" cy="4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5" y="0"/>
                </a:cxn>
                <a:cxn ang="0">
                  <a:pos x="47" y="0"/>
                </a:cxn>
                <a:cxn ang="0">
                  <a:pos x="47" y="28"/>
                </a:cxn>
                <a:cxn ang="0">
                  <a:pos x="31" y="42"/>
                </a:cxn>
                <a:cxn ang="0">
                  <a:pos x="0" y="42"/>
                </a:cxn>
                <a:cxn ang="0">
                  <a:pos x="0" y="14"/>
                </a:cxn>
              </a:cxnLst>
              <a:rect l="0" t="0" r="r" b="b"/>
              <a:pathLst>
                <a:path w="47" h="42">
                  <a:moveTo>
                    <a:pt x="0" y="14"/>
                  </a:moveTo>
                  <a:lnTo>
                    <a:pt x="15" y="0"/>
                  </a:lnTo>
                  <a:lnTo>
                    <a:pt x="47" y="0"/>
                  </a:lnTo>
                  <a:lnTo>
                    <a:pt x="47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61" name="Freeform 349"/>
            <p:cNvSpPr>
              <a:spLocks/>
            </p:cNvSpPr>
            <p:nvPr/>
          </p:nvSpPr>
          <p:spPr bwMode="auto">
            <a:xfrm>
              <a:off x="2068" y="1649"/>
              <a:ext cx="55" cy="4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4" y="0"/>
                </a:cxn>
                <a:cxn ang="0">
                  <a:pos x="55" y="0"/>
                </a:cxn>
                <a:cxn ang="0">
                  <a:pos x="55" y="28"/>
                </a:cxn>
                <a:cxn ang="0">
                  <a:pos x="32" y="49"/>
                </a:cxn>
                <a:cxn ang="0">
                  <a:pos x="0" y="49"/>
                </a:cxn>
                <a:cxn ang="0">
                  <a:pos x="0" y="21"/>
                </a:cxn>
              </a:cxnLst>
              <a:rect l="0" t="0" r="r" b="b"/>
              <a:pathLst>
                <a:path w="55" h="49">
                  <a:moveTo>
                    <a:pt x="0" y="21"/>
                  </a:moveTo>
                  <a:lnTo>
                    <a:pt x="24" y="0"/>
                  </a:lnTo>
                  <a:lnTo>
                    <a:pt x="55" y="0"/>
                  </a:lnTo>
                  <a:lnTo>
                    <a:pt x="55" y="28"/>
                  </a:lnTo>
                  <a:lnTo>
                    <a:pt x="32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62" name="Freeform 350"/>
            <p:cNvSpPr>
              <a:spLocks/>
            </p:cNvSpPr>
            <p:nvPr/>
          </p:nvSpPr>
          <p:spPr bwMode="auto">
            <a:xfrm>
              <a:off x="2053" y="1670"/>
              <a:ext cx="47" cy="4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5" y="0"/>
                </a:cxn>
                <a:cxn ang="0">
                  <a:pos x="47" y="0"/>
                </a:cxn>
                <a:cxn ang="0">
                  <a:pos x="47" y="28"/>
                </a:cxn>
                <a:cxn ang="0">
                  <a:pos x="31" y="49"/>
                </a:cxn>
                <a:cxn ang="0">
                  <a:pos x="0" y="49"/>
                </a:cxn>
                <a:cxn ang="0">
                  <a:pos x="0" y="21"/>
                </a:cxn>
              </a:cxnLst>
              <a:rect l="0" t="0" r="r" b="b"/>
              <a:pathLst>
                <a:path w="47" h="49">
                  <a:moveTo>
                    <a:pt x="0" y="21"/>
                  </a:moveTo>
                  <a:lnTo>
                    <a:pt x="15" y="0"/>
                  </a:lnTo>
                  <a:lnTo>
                    <a:pt x="47" y="0"/>
                  </a:lnTo>
                  <a:lnTo>
                    <a:pt x="47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63" name="Freeform 351"/>
            <p:cNvSpPr>
              <a:spLocks/>
            </p:cNvSpPr>
            <p:nvPr/>
          </p:nvSpPr>
          <p:spPr bwMode="auto">
            <a:xfrm>
              <a:off x="2037" y="1691"/>
              <a:ext cx="47" cy="4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6" y="0"/>
                </a:cxn>
                <a:cxn ang="0">
                  <a:pos x="47" y="0"/>
                </a:cxn>
                <a:cxn ang="0">
                  <a:pos x="47" y="28"/>
                </a:cxn>
                <a:cxn ang="0">
                  <a:pos x="31" y="42"/>
                </a:cxn>
                <a:cxn ang="0">
                  <a:pos x="0" y="42"/>
                </a:cxn>
                <a:cxn ang="0">
                  <a:pos x="0" y="14"/>
                </a:cxn>
              </a:cxnLst>
              <a:rect l="0" t="0" r="r" b="b"/>
              <a:pathLst>
                <a:path w="47" h="42">
                  <a:moveTo>
                    <a:pt x="0" y="14"/>
                  </a:moveTo>
                  <a:lnTo>
                    <a:pt x="16" y="0"/>
                  </a:lnTo>
                  <a:lnTo>
                    <a:pt x="47" y="0"/>
                  </a:lnTo>
                  <a:lnTo>
                    <a:pt x="47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64" name="Freeform 352"/>
            <p:cNvSpPr>
              <a:spLocks/>
            </p:cNvSpPr>
            <p:nvPr/>
          </p:nvSpPr>
          <p:spPr bwMode="auto">
            <a:xfrm>
              <a:off x="2022" y="1705"/>
              <a:ext cx="46" cy="4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5" y="0"/>
                </a:cxn>
                <a:cxn ang="0">
                  <a:pos x="46" y="0"/>
                </a:cxn>
                <a:cxn ang="0">
                  <a:pos x="46" y="28"/>
                </a:cxn>
                <a:cxn ang="0">
                  <a:pos x="31" y="49"/>
                </a:cxn>
                <a:cxn ang="0">
                  <a:pos x="0" y="49"/>
                </a:cxn>
                <a:cxn ang="0">
                  <a:pos x="0" y="21"/>
                </a:cxn>
              </a:cxnLst>
              <a:rect l="0" t="0" r="r" b="b"/>
              <a:pathLst>
                <a:path w="46" h="49">
                  <a:moveTo>
                    <a:pt x="0" y="21"/>
                  </a:moveTo>
                  <a:lnTo>
                    <a:pt x="15" y="0"/>
                  </a:lnTo>
                  <a:lnTo>
                    <a:pt x="46" y="0"/>
                  </a:lnTo>
                  <a:lnTo>
                    <a:pt x="46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65" name="Freeform 353"/>
            <p:cNvSpPr>
              <a:spLocks/>
            </p:cNvSpPr>
            <p:nvPr/>
          </p:nvSpPr>
          <p:spPr bwMode="auto">
            <a:xfrm>
              <a:off x="2014" y="1726"/>
              <a:ext cx="39" cy="3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39" y="0"/>
                </a:cxn>
                <a:cxn ang="0">
                  <a:pos x="39" y="28"/>
                </a:cxn>
                <a:cxn ang="0">
                  <a:pos x="31" y="35"/>
                </a:cxn>
                <a:cxn ang="0">
                  <a:pos x="0" y="35"/>
                </a:cxn>
                <a:cxn ang="0">
                  <a:pos x="0" y="7"/>
                </a:cxn>
              </a:cxnLst>
              <a:rect l="0" t="0" r="r" b="b"/>
              <a:pathLst>
                <a:path w="39" h="35">
                  <a:moveTo>
                    <a:pt x="0" y="7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1" y="35"/>
                  </a:lnTo>
                  <a:lnTo>
                    <a:pt x="0" y="35"/>
                  </a:lnTo>
                  <a:lnTo>
                    <a:pt x="0" y="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66" name="Freeform 354"/>
            <p:cNvSpPr>
              <a:spLocks/>
            </p:cNvSpPr>
            <p:nvPr/>
          </p:nvSpPr>
          <p:spPr bwMode="auto">
            <a:xfrm>
              <a:off x="2006" y="1733"/>
              <a:ext cx="39" cy="4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8" y="0"/>
                </a:cxn>
                <a:cxn ang="0">
                  <a:pos x="39" y="0"/>
                </a:cxn>
                <a:cxn ang="0">
                  <a:pos x="39" y="28"/>
                </a:cxn>
                <a:cxn ang="0">
                  <a:pos x="31" y="42"/>
                </a:cxn>
                <a:cxn ang="0">
                  <a:pos x="0" y="42"/>
                </a:cxn>
                <a:cxn ang="0">
                  <a:pos x="0" y="14"/>
                </a:cxn>
              </a:cxnLst>
              <a:rect l="0" t="0" r="r" b="b"/>
              <a:pathLst>
                <a:path w="39" h="42">
                  <a:moveTo>
                    <a:pt x="0" y="14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67" name="Freeform 355"/>
            <p:cNvSpPr>
              <a:spLocks/>
            </p:cNvSpPr>
            <p:nvPr/>
          </p:nvSpPr>
          <p:spPr bwMode="auto">
            <a:xfrm>
              <a:off x="1998" y="1747"/>
              <a:ext cx="39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8" y="0"/>
                </a:cxn>
                <a:cxn ang="0">
                  <a:pos x="39" y="0"/>
                </a:cxn>
                <a:cxn ang="0">
                  <a:pos x="39" y="28"/>
                </a:cxn>
                <a:cxn ang="0">
                  <a:pos x="31" y="50"/>
                </a:cxn>
                <a:cxn ang="0">
                  <a:pos x="0" y="50"/>
                </a:cxn>
                <a:cxn ang="0">
                  <a:pos x="0" y="21"/>
                </a:cxn>
              </a:cxnLst>
              <a:rect l="0" t="0" r="r" b="b"/>
              <a:pathLst>
                <a:path w="39" h="50">
                  <a:moveTo>
                    <a:pt x="0" y="21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1" y="50"/>
                  </a:lnTo>
                  <a:lnTo>
                    <a:pt x="0" y="50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68" name="Freeform 356"/>
            <p:cNvSpPr>
              <a:spLocks/>
            </p:cNvSpPr>
            <p:nvPr/>
          </p:nvSpPr>
          <p:spPr bwMode="auto">
            <a:xfrm>
              <a:off x="1990" y="1768"/>
              <a:ext cx="39" cy="4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8" y="0"/>
                </a:cxn>
                <a:cxn ang="0">
                  <a:pos x="39" y="0"/>
                </a:cxn>
                <a:cxn ang="0">
                  <a:pos x="39" y="29"/>
                </a:cxn>
                <a:cxn ang="0">
                  <a:pos x="32" y="43"/>
                </a:cxn>
                <a:cxn ang="0">
                  <a:pos x="0" y="43"/>
                </a:cxn>
                <a:cxn ang="0">
                  <a:pos x="0" y="14"/>
                </a:cxn>
              </a:cxnLst>
              <a:rect l="0" t="0" r="r" b="b"/>
              <a:pathLst>
                <a:path w="39" h="43">
                  <a:moveTo>
                    <a:pt x="0" y="14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9"/>
                  </a:lnTo>
                  <a:lnTo>
                    <a:pt x="32" y="43"/>
                  </a:lnTo>
                  <a:lnTo>
                    <a:pt x="0" y="43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69" name="Freeform 357"/>
            <p:cNvSpPr>
              <a:spLocks/>
            </p:cNvSpPr>
            <p:nvPr/>
          </p:nvSpPr>
          <p:spPr bwMode="auto">
            <a:xfrm>
              <a:off x="1983" y="1782"/>
              <a:ext cx="39" cy="5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7" y="0"/>
                </a:cxn>
                <a:cxn ang="0">
                  <a:pos x="39" y="0"/>
                </a:cxn>
                <a:cxn ang="0">
                  <a:pos x="39" y="29"/>
                </a:cxn>
                <a:cxn ang="0">
                  <a:pos x="31" y="50"/>
                </a:cxn>
                <a:cxn ang="0">
                  <a:pos x="0" y="50"/>
                </a:cxn>
                <a:cxn ang="0">
                  <a:pos x="0" y="22"/>
                </a:cxn>
              </a:cxnLst>
              <a:rect l="0" t="0" r="r" b="b"/>
              <a:pathLst>
                <a:path w="39" h="50">
                  <a:moveTo>
                    <a:pt x="0" y="22"/>
                  </a:moveTo>
                  <a:lnTo>
                    <a:pt x="7" y="0"/>
                  </a:lnTo>
                  <a:lnTo>
                    <a:pt x="39" y="0"/>
                  </a:lnTo>
                  <a:lnTo>
                    <a:pt x="39" y="29"/>
                  </a:lnTo>
                  <a:lnTo>
                    <a:pt x="31" y="50"/>
                  </a:lnTo>
                  <a:lnTo>
                    <a:pt x="0" y="50"/>
                  </a:lnTo>
                  <a:lnTo>
                    <a:pt x="0" y="2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70" name="Rectangle 358"/>
            <p:cNvSpPr>
              <a:spLocks noChangeArrowheads="1"/>
            </p:cNvSpPr>
            <p:nvPr/>
          </p:nvSpPr>
          <p:spPr bwMode="auto">
            <a:xfrm>
              <a:off x="1983" y="1804"/>
              <a:ext cx="31" cy="4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71" name="Rectangle 359"/>
            <p:cNvSpPr>
              <a:spLocks noChangeArrowheads="1"/>
            </p:cNvSpPr>
            <p:nvPr/>
          </p:nvSpPr>
          <p:spPr bwMode="auto">
            <a:xfrm>
              <a:off x="1983" y="1818"/>
              <a:ext cx="31" cy="3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72" name="Freeform 360"/>
            <p:cNvSpPr>
              <a:spLocks/>
            </p:cNvSpPr>
            <p:nvPr/>
          </p:nvSpPr>
          <p:spPr bwMode="auto">
            <a:xfrm>
              <a:off x="1983" y="1825"/>
              <a:ext cx="39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39" y="28"/>
                </a:cxn>
                <a:cxn ang="0">
                  <a:pos x="39" y="56"/>
                </a:cxn>
                <a:cxn ang="0">
                  <a:pos x="7" y="56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39" h="56">
                  <a:moveTo>
                    <a:pt x="0" y="0"/>
                  </a:moveTo>
                  <a:lnTo>
                    <a:pt x="31" y="0"/>
                  </a:lnTo>
                  <a:lnTo>
                    <a:pt x="39" y="28"/>
                  </a:lnTo>
                  <a:lnTo>
                    <a:pt x="39" y="56"/>
                  </a:lnTo>
                  <a:lnTo>
                    <a:pt x="7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73" name="Rectangle 361"/>
            <p:cNvSpPr>
              <a:spLocks noChangeArrowheads="1"/>
            </p:cNvSpPr>
            <p:nvPr/>
          </p:nvSpPr>
          <p:spPr bwMode="auto">
            <a:xfrm>
              <a:off x="1990" y="1853"/>
              <a:ext cx="32" cy="3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74" name="Freeform 362"/>
            <p:cNvSpPr>
              <a:spLocks/>
            </p:cNvSpPr>
            <p:nvPr/>
          </p:nvSpPr>
          <p:spPr bwMode="auto">
            <a:xfrm>
              <a:off x="1990" y="1860"/>
              <a:ext cx="39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39" y="14"/>
                </a:cxn>
                <a:cxn ang="0">
                  <a:pos x="39" y="42"/>
                </a:cxn>
                <a:cxn ang="0">
                  <a:pos x="8" y="42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39" h="42">
                  <a:moveTo>
                    <a:pt x="0" y="0"/>
                  </a:moveTo>
                  <a:lnTo>
                    <a:pt x="32" y="0"/>
                  </a:lnTo>
                  <a:lnTo>
                    <a:pt x="39" y="14"/>
                  </a:lnTo>
                  <a:lnTo>
                    <a:pt x="39" y="42"/>
                  </a:lnTo>
                  <a:lnTo>
                    <a:pt x="8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75" name="Freeform 363"/>
            <p:cNvSpPr>
              <a:spLocks/>
            </p:cNvSpPr>
            <p:nvPr/>
          </p:nvSpPr>
          <p:spPr bwMode="auto">
            <a:xfrm>
              <a:off x="1998" y="1874"/>
              <a:ext cx="39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39" y="14"/>
                </a:cxn>
                <a:cxn ang="0">
                  <a:pos x="39" y="42"/>
                </a:cxn>
                <a:cxn ang="0">
                  <a:pos x="8" y="42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39" h="42">
                  <a:moveTo>
                    <a:pt x="0" y="0"/>
                  </a:moveTo>
                  <a:lnTo>
                    <a:pt x="31" y="0"/>
                  </a:lnTo>
                  <a:lnTo>
                    <a:pt x="39" y="14"/>
                  </a:lnTo>
                  <a:lnTo>
                    <a:pt x="39" y="42"/>
                  </a:lnTo>
                  <a:lnTo>
                    <a:pt x="8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76" name="Freeform 364"/>
            <p:cNvSpPr>
              <a:spLocks/>
            </p:cNvSpPr>
            <p:nvPr/>
          </p:nvSpPr>
          <p:spPr bwMode="auto">
            <a:xfrm>
              <a:off x="2006" y="1888"/>
              <a:ext cx="47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47" y="21"/>
                </a:cxn>
                <a:cxn ang="0">
                  <a:pos x="47" y="49"/>
                </a:cxn>
                <a:cxn ang="0">
                  <a:pos x="16" y="49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47" h="49">
                  <a:moveTo>
                    <a:pt x="0" y="0"/>
                  </a:moveTo>
                  <a:lnTo>
                    <a:pt x="31" y="0"/>
                  </a:lnTo>
                  <a:lnTo>
                    <a:pt x="47" y="21"/>
                  </a:lnTo>
                  <a:lnTo>
                    <a:pt x="47" y="49"/>
                  </a:lnTo>
                  <a:lnTo>
                    <a:pt x="16" y="49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77" name="Freeform 365"/>
            <p:cNvSpPr>
              <a:spLocks/>
            </p:cNvSpPr>
            <p:nvPr/>
          </p:nvSpPr>
          <p:spPr bwMode="auto">
            <a:xfrm>
              <a:off x="2022" y="1909"/>
              <a:ext cx="39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39" y="7"/>
                </a:cxn>
                <a:cxn ang="0">
                  <a:pos x="39" y="35"/>
                </a:cxn>
                <a:cxn ang="0">
                  <a:pos x="7" y="35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39" h="35">
                  <a:moveTo>
                    <a:pt x="0" y="0"/>
                  </a:moveTo>
                  <a:lnTo>
                    <a:pt x="31" y="0"/>
                  </a:lnTo>
                  <a:lnTo>
                    <a:pt x="39" y="7"/>
                  </a:lnTo>
                  <a:lnTo>
                    <a:pt x="39" y="35"/>
                  </a:lnTo>
                  <a:lnTo>
                    <a:pt x="7" y="35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78" name="Freeform 366"/>
            <p:cNvSpPr>
              <a:spLocks/>
            </p:cNvSpPr>
            <p:nvPr/>
          </p:nvSpPr>
          <p:spPr bwMode="auto">
            <a:xfrm>
              <a:off x="2029" y="1916"/>
              <a:ext cx="47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47" y="14"/>
                </a:cxn>
                <a:cxn ang="0">
                  <a:pos x="47" y="42"/>
                </a:cxn>
                <a:cxn ang="0">
                  <a:pos x="16" y="42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47" h="42">
                  <a:moveTo>
                    <a:pt x="0" y="0"/>
                  </a:moveTo>
                  <a:lnTo>
                    <a:pt x="32" y="0"/>
                  </a:lnTo>
                  <a:lnTo>
                    <a:pt x="47" y="14"/>
                  </a:lnTo>
                  <a:lnTo>
                    <a:pt x="47" y="42"/>
                  </a:lnTo>
                  <a:lnTo>
                    <a:pt x="16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79" name="Freeform 367"/>
            <p:cNvSpPr>
              <a:spLocks/>
            </p:cNvSpPr>
            <p:nvPr/>
          </p:nvSpPr>
          <p:spPr bwMode="auto">
            <a:xfrm>
              <a:off x="2045" y="1930"/>
              <a:ext cx="47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47" y="14"/>
                </a:cxn>
                <a:cxn ang="0">
                  <a:pos x="47" y="42"/>
                </a:cxn>
                <a:cxn ang="0">
                  <a:pos x="16" y="42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47" h="42">
                  <a:moveTo>
                    <a:pt x="0" y="0"/>
                  </a:moveTo>
                  <a:lnTo>
                    <a:pt x="31" y="0"/>
                  </a:lnTo>
                  <a:lnTo>
                    <a:pt x="47" y="14"/>
                  </a:lnTo>
                  <a:lnTo>
                    <a:pt x="47" y="42"/>
                  </a:lnTo>
                  <a:lnTo>
                    <a:pt x="16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80" name="Freeform 368"/>
            <p:cNvSpPr>
              <a:spLocks/>
            </p:cNvSpPr>
            <p:nvPr/>
          </p:nvSpPr>
          <p:spPr bwMode="auto">
            <a:xfrm>
              <a:off x="2061" y="1944"/>
              <a:ext cx="46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46" y="14"/>
                </a:cxn>
                <a:cxn ang="0">
                  <a:pos x="46" y="42"/>
                </a:cxn>
                <a:cxn ang="0">
                  <a:pos x="15" y="42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46" h="42">
                  <a:moveTo>
                    <a:pt x="0" y="0"/>
                  </a:moveTo>
                  <a:lnTo>
                    <a:pt x="31" y="0"/>
                  </a:lnTo>
                  <a:lnTo>
                    <a:pt x="46" y="14"/>
                  </a:lnTo>
                  <a:lnTo>
                    <a:pt x="46" y="42"/>
                  </a:lnTo>
                  <a:lnTo>
                    <a:pt x="15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81" name="Freeform 369"/>
            <p:cNvSpPr>
              <a:spLocks/>
            </p:cNvSpPr>
            <p:nvPr/>
          </p:nvSpPr>
          <p:spPr bwMode="auto">
            <a:xfrm>
              <a:off x="2076" y="1958"/>
              <a:ext cx="47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47" y="7"/>
                </a:cxn>
                <a:cxn ang="0">
                  <a:pos x="47" y="36"/>
                </a:cxn>
                <a:cxn ang="0">
                  <a:pos x="16" y="36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47" h="36">
                  <a:moveTo>
                    <a:pt x="0" y="0"/>
                  </a:moveTo>
                  <a:lnTo>
                    <a:pt x="31" y="0"/>
                  </a:lnTo>
                  <a:lnTo>
                    <a:pt x="47" y="7"/>
                  </a:lnTo>
                  <a:lnTo>
                    <a:pt x="47" y="36"/>
                  </a:lnTo>
                  <a:lnTo>
                    <a:pt x="16" y="3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82" name="Freeform 370"/>
            <p:cNvSpPr>
              <a:spLocks/>
            </p:cNvSpPr>
            <p:nvPr/>
          </p:nvSpPr>
          <p:spPr bwMode="auto">
            <a:xfrm>
              <a:off x="2092" y="1965"/>
              <a:ext cx="55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55" y="14"/>
                </a:cxn>
                <a:cxn ang="0">
                  <a:pos x="55" y="43"/>
                </a:cxn>
                <a:cxn ang="0">
                  <a:pos x="23" y="43"/>
                </a:cxn>
                <a:cxn ang="0">
                  <a:pos x="0" y="29"/>
                </a:cxn>
                <a:cxn ang="0">
                  <a:pos x="0" y="0"/>
                </a:cxn>
              </a:cxnLst>
              <a:rect l="0" t="0" r="r" b="b"/>
              <a:pathLst>
                <a:path w="55" h="43">
                  <a:moveTo>
                    <a:pt x="0" y="0"/>
                  </a:moveTo>
                  <a:lnTo>
                    <a:pt x="31" y="0"/>
                  </a:lnTo>
                  <a:lnTo>
                    <a:pt x="55" y="14"/>
                  </a:lnTo>
                  <a:lnTo>
                    <a:pt x="55" y="43"/>
                  </a:lnTo>
                  <a:lnTo>
                    <a:pt x="23" y="43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83" name="Freeform 371"/>
            <p:cNvSpPr>
              <a:spLocks/>
            </p:cNvSpPr>
            <p:nvPr/>
          </p:nvSpPr>
          <p:spPr bwMode="auto">
            <a:xfrm>
              <a:off x="2115" y="1979"/>
              <a:ext cx="71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71" y="29"/>
                </a:cxn>
                <a:cxn ang="0">
                  <a:pos x="71" y="57"/>
                </a:cxn>
                <a:cxn ang="0">
                  <a:pos x="39" y="57"/>
                </a:cxn>
                <a:cxn ang="0">
                  <a:pos x="0" y="29"/>
                </a:cxn>
                <a:cxn ang="0">
                  <a:pos x="0" y="0"/>
                </a:cxn>
              </a:cxnLst>
              <a:rect l="0" t="0" r="r" b="b"/>
              <a:pathLst>
                <a:path w="71" h="57">
                  <a:moveTo>
                    <a:pt x="0" y="0"/>
                  </a:moveTo>
                  <a:lnTo>
                    <a:pt x="32" y="0"/>
                  </a:lnTo>
                  <a:lnTo>
                    <a:pt x="71" y="29"/>
                  </a:lnTo>
                  <a:lnTo>
                    <a:pt x="71" y="57"/>
                  </a:lnTo>
                  <a:lnTo>
                    <a:pt x="39" y="57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84" name="Freeform 372"/>
            <p:cNvSpPr>
              <a:spLocks/>
            </p:cNvSpPr>
            <p:nvPr/>
          </p:nvSpPr>
          <p:spPr bwMode="auto">
            <a:xfrm>
              <a:off x="2154" y="2008"/>
              <a:ext cx="63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63" y="28"/>
                </a:cxn>
                <a:cxn ang="0">
                  <a:pos x="63" y="56"/>
                </a:cxn>
                <a:cxn ang="0">
                  <a:pos x="32" y="56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63" h="56">
                  <a:moveTo>
                    <a:pt x="0" y="0"/>
                  </a:moveTo>
                  <a:lnTo>
                    <a:pt x="32" y="0"/>
                  </a:lnTo>
                  <a:lnTo>
                    <a:pt x="63" y="28"/>
                  </a:lnTo>
                  <a:lnTo>
                    <a:pt x="63" y="56"/>
                  </a:lnTo>
                  <a:lnTo>
                    <a:pt x="32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85" name="Freeform 373"/>
            <p:cNvSpPr>
              <a:spLocks/>
            </p:cNvSpPr>
            <p:nvPr/>
          </p:nvSpPr>
          <p:spPr bwMode="auto">
            <a:xfrm>
              <a:off x="2186" y="2036"/>
              <a:ext cx="46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46" y="21"/>
                </a:cxn>
                <a:cxn ang="0">
                  <a:pos x="46" y="49"/>
                </a:cxn>
                <a:cxn ang="0">
                  <a:pos x="15" y="49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46" h="49">
                  <a:moveTo>
                    <a:pt x="0" y="0"/>
                  </a:moveTo>
                  <a:lnTo>
                    <a:pt x="31" y="0"/>
                  </a:lnTo>
                  <a:lnTo>
                    <a:pt x="46" y="21"/>
                  </a:lnTo>
                  <a:lnTo>
                    <a:pt x="46" y="49"/>
                  </a:lnTo>
                  <a:lnTo>
                    <a:pt x="15" y="49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86" name="Freeform 374"/>
            <p:cNvSpPr>
              <a:spLocks/>
            </p:cNvSpPr>
            <p:nvPr/>
          </p:nvSpPr>
          <p:spPr bwMode="auto">
            <a:xfrm>
              <a:off x="2201" y="2057"/>
              <a:ext cx="55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55" y="35"/>
                </a:cxn>
                <a:cxn ang="0">
                  <a:pos x="55" y="63"/>
                </a:cxn>
                <a:cxn ang="0">
                  <a:pos x="24" y="63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55" h="63">
                  <a:moveTo>
                    <a:pt x="0" y="0"/>
                  </a:moveTo>
                  <a:lnTo>
                    <a:pt x="31" y="0"/>
                  </a:lnTo>
                  <a:lnTo>
                    <a:pt x="55" y="35"/>
                  </a:lnTo>
                  <a:lnTo>
                    <a:pt x="55" y="63"/>
                  </a:lnTo>
                  <a:lnTo>
                    <a:pt x="24" y="63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87" name="Freeform 375"/>
            <p:cNvSpPr>
              <a:spLocks/>
            </p:cNvSpPr>
            <p:nvPr/>
          </p:nvSpPr>
          <p:spPr bwMode="auto">
            <a:xfrm>
              <a:off x="2225" y="2092"/>
              <a:ext cx="39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39" y="28"/>
                </a:cxn>
                <a:cxn ang="0">
                  <a:pos x="39" y="56"/>
                </a:cxn>
                <a:cxn ang="0">
                  <a:pos x="7" y="56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39" h="56">
                  <a:moveTo>
                    <a:pt x="0" y="0"/>
                  </a:moveTo>
                  <a:lnTo>
                    <a:pt x="31" y="0"/>
                  </a:lnTo>
                  <a:lnTo>
                    <a:pt x="39" y="28"/>
                  </a:lnTo>
                  <a:lnTo>
                    <a:pt x="39" y="56"/>
                  </a:lnTo>
                  <a:lnTo>
                    <a:pt x="7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88" name="Freeform 376"/>
            <p:cNvSpPr>
              <a:spLocks/>
            </p:cNvSpPr>
            <p:nvPr/>
          </p:nvSpPr>
          <p:spPr bwMode="auto">
            <a:xfrm>
              <a:off x="2232" y="2120"/>
              <a:ext cx="39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39" y="28"/>
                </a:cxn>
                <a:cxn ang="0">
                  <a:pos x="39" y="56"/>
                </a:cxn>
                <a:cxn ang="0">
                  <a:pos x="8" y="56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39" h="56">
                  <a:moveTo>
                    <a:pt x="0" y="0"/>
                  </a:moveTo>
                  <a:lnTo>
                    <a:pt x="32" y="0"/>
                  </a:lnTo>
                  <a:lnTo>
                    <a:pt x="39" y="28"/>
                  </a:lnTo>
                  <a:lnTo>
                    <a:pt x="39" y="56"/>
                  </a:lnTo>
                  <a:lnTo>
                    <a:pt x="8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89" name="Freeform 377"/>
            <p:cNvSpPr>
              <a:spLocks/>
            </p:cNvSpPr>
            <p:nvPr/>
          </p:nvSpPr>
          <p:spPr bwMode="auto">
            <a:xfrm>
              <a:off x="2232" y="2148"/>
              <a:ext cx="39" cy="57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8" y="0"/>
                </a:cxn>
                <a:cxn ang="0">
                  <a:pos x="39" y="0"/>
                </a:cxn>
                <a:cxn ang="0">
                  <a:pos x="39" y="28"/>
                </a:cxn>
                <a:cxn ang="0">
                  <a:pos x="32" y="57"/>
                </a:cxn>
                <a:cxn ang="0">
                  <a:pos x="0" y="57"/>
                </a:cxn>
                <a:cxn ang="0">
                  <a:pos x="0" y="28"/>
                </a:cxn>
              </a:cxnLst>
              <a:rect l="0" t="0" r="r" b="b"/>
              <a:pathLst>
                <a:path w="39" h="57">
                  <a:moveTo>
                    <a:pt x="0" y="28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2" y="57"/>
                  </a:lnTo>
                  <a:lnTo>
                    <a:pt x="0" y="57"/>
                  </a:lnTo>
                  <a:lnTo>
                    <a:pt x="0" y="2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90" name="Freeform 378"/>
            <p:cNvSpPr>
              <a:spLocks/>
            </p:cNvSpPr>
            <p:nvPr/>
          </p:nvSpPr>
          <p:spPr bwMode="auto">
            <a:xfrm>
              <a:off x="2225" y="2176"/>
              <a:ext cx="39" cy="57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7" y="0"/>
                </a:cxn>
                <a:cxn ang="0">
                  <a:pos x="39" y="0"/>
                </a:cxn>
                <a:cxn ang="0">
                  <a:pos x="39" y="29"/>
                </a:cxn>
                <a:cxn ang="0">
                  <a:pos x="31" y="57"/>
                </a:cxn>
                <a:cxn ang="0">
                  <a:pos x="0" y="57"/>
                </a:cxn>
                <a:cxn ang="0">
                  <a:pos x="0" y="29"/>
                </a:cxn>
              </a:cxnLst>
              <a:rect l="0" t="0" r="r" b="b"/>
              <a:pathLst>
                <a:path w="39" h="57">
                  <a:moveTo>
                    <a:pt x="0" y="29"/>
                  </a:moveTo>
                  <a:lnTo>
                    <a:pt x="7" y="0"/>
                  </a:lnTo>
                  <a:lnTo>
                    <a:pt x="39" y="0"/>
                  </a:lnTo>
                  <a:lnTo>
                    <a:pt x="39" y="29"/>
                  </a:lnTo>
                  <a:lnTo>
                    <a:pt x="31" y="57"/>
                  </a:lnTo>
                  <a:lnTo>
                    <a:pt x="0" y="57"/>
                  </a:lnTo>
                  <a:lnTo>
                    <a:pt x="0" y="29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91" name="Freeform 379"/>
            <p:cNvSpPr>
              <a:spLocks/>
            </p:cNvSpPr>
            <p:nvPr/>
          </p:nvSpPr>
          <p:spPr bwMode="auto">
            <a:xfrm>
              <a:off x="2209" y="2205"/>
              <a:ext cx="47" cy="56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" y="0"/>
                </a:cxn>
                <a:cxn ang="0">
                  <a:pos x="47" y="0"/>
                </a:cxn>
                <a:cxn ang="0">
                  <a:pos x="47" y="28"/>
                </a:cxn>
                <a:cxn ang="0">
                  <a:pos x="31" y="56"/>
                </a:cxn>
                <a:cxn ang="0">
                  <a:pos x="0" y="56"/>
                </a:cxn>
                <a:cxn ang="0">
                  <a:pos x="0" y="28"/>
                </a:cxn>
              </a:cxnLst>
              <a:rect l="0" t="0" r="r" b="b"/>
              <a:pathLst>
                <a:path w="47" h="56">
                  <a:moveTo>
                    <a:pt x="0" y="28"/>
                  </a:moveTo>
                  <a:lnTo>
                    <a:pt x="16" y="0"/>
                  </a:lnTo>
                  <a:lnTo>
                    <a:pt x="47" y="0"/>
                  </a:lnTo>
                  <a:lnTo>
                    <a:pt x="47" y="28"/>
                  </a:lnTo>
                  <a:lnTo>
                    <a:pt x="31" y="56"/>
                  </a:lnTo>
                  <a:lnTo>
                    <a:pt x="0" y="56"/>
                  </a:lnTo>
                  <a:lnTo>
                    <a:pt x="0" y="2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92" name="Freeform 380"/>
            <p:cNvSpPr>
              <a:spLocks/>
            </p:cNvSpPr>
            <p:nvPr/>
          </p:nvSpPr>
          <p:spPr bwMode="auto">
            <a:xfrm>
              <a:off x="2193" y="2233"/>
              <a:ext cx="47" cy="4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6" y="0"/>
                </a:cxn>
                <a:cxn ang="0">
                  <a:pos x="47" y="0"/>
                </a:cxn>
                <a:cxn ang="0">
                  <a:pos x="47" y="28"/>
                </a:cxn>
                <a:cxn ang="0">
                  <a:pos x="32" y="49"/>
                </a:cxn>
                <a:cxn ang="0">
                  <a:pos x="0" y="49"/>
                </a:cxn>
                <a:cxn ang="0">
                  <a:pos x="0" y="21"/>
                </a:cxn>
              </a:cxnLst>
              <a:rect l="0" t="0" r="r" b="b"/>
              <a:pathLst>
                <a:path w="47" h="49">
                  <a:moveTo>
                    <a:pt x="0" y="21"/>
                  </a:moveTo>
                  <a:lnTo>
                    <a:pt x="16" y="0"/>
                  </a:lnTo>
                  <a:lnTo>
                    <a:pt x="47" y="0"/>
                  </a:lnTo>
                  <a:lnTo>
                    <a:pt x="47" y="28"/>
                  </a:lnTo>
                  <a:lnTo>
                    <a:pt x="32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93" name="Freeform 381"/>
            <p:cNvSpPr>
              <a:spLocks/>
            </p:cNvSpPr>
            <p:nvPr/>
          </p:nvSpPr>
          <p:spPr bwMode="auto">
            <a:xfrm>
              <a:off x="2162" y="2254"/>
              <a:ext cx="63" cy="7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31" y="0"/>
                </a:cxn>
                <a:cxn ang="0">
                  <a:pos x="63" y="0"/>
                </a:cxn>
                <a:cxn ang="0">
                  <a:pos x="63" y="28"/>
                </a:cxn>
                <a:cxn ang="0">
                  <a:pos x="31" y="70"/>
                </a:cxn>
                <a:cxn ang="0">
                  <a:pos x="0" y="70"/>
                </a:cxn>
                <a:cxn ang="0">
                  <a:pos x="0" y="42"/>
                </a:cxn>
              </a:cxnLst>
              <a:rect l="0" t="0" r="r" b="b"/>
              <a:pathLst>
                <a:path w="63" h="70">
                  <a:moveTo>
                    <a:pt x="0" y="42"/>
                  </a:moveTo>
                  <a:lnTo>
                    <a:pt x="31" y="0"/>
                  </a:lnTo>
                  <a:lnTo>
                    <a:pt x="63" y="0"/>
                  </a:lnTo>
                  <a:lnTo>
                    <a:pt x="63" y="28"/>
                  </a:lnTo>
                  <a:lnTo>
                    <a:pt x="31" y="70"/>
                  </a:lnTo>
                  <a:lnTo>
                    <a:pt x="0" y="70"/>
                  </a:lnTo>
                  <a:lnTo>
                    <a:pt x="0" y="4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94" name="Freeform 382"/>
            <p:cNvSpPr>
              <a:spLocks/>
            </p:cNvSpPr>
            <p:nvPr/>
          </p:nvSpPr>
          <p:spPr bwMode="auto">
            <a:xfrm>
              <a:off x="2123" y="2296"/>
              <a:ext cx="70" cy="56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39" y="0"/>
                </a:cxn>
                <a:cxn ang="0">
                  <a:pos x="70" y="0"/>
                </a:cxn>
                <a:cxn ang="0">
                  <a:pos x="70" y="28"/>
                </a:cxn>
                <a:cxn ang="0">
                  <a:pos x="31" y="56"/>
                </a:cxn>
                <a:cxn ang="0">
                  <a:pos x="0" y="56"/>
                </a:cxn>
                <a:cxn ang="0">
                  <a:pos x="0" y="28"/>
                </a:cxn>
              </a:cxnLst>
              <a:rect l="0" t="0" r="r" b="b"/>
              <a:pathLst>
                <a:path w="70" h="56">
                  <a:moveTo>
                    <a:pt x="0" y="28"/>
                  </a:moveTo>
                  <a:lnTo>
                    <a:pt x="39" y="0"/>
                  </a:lnTo>
                  <a:lnTo>
                    <a:pt x="70" y="0"/>
                  </a:lnTo>
                  <a:lnTo>
                    <a:pt x="70" y="28"/>
                  </a:lnTo>
                  <a:lnTo>
                    <a:pt x="31" y="56"/>
                  </a:lnTo>
                  <a:lnTo>
                    <a:pt x="0" y="56"/>
                  </a:lnTo>
                  <a:lnTo>
                    <a:pt x="0" y="2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95" name="Freeform 383"/>
            <p:cNvSpPr>
              <a:spLocks/>
            </p:cNvSpPr>
            <p:nvPr/>
          </p:nvSpPr>
          <p:spPr bwMode="auto">
            <a:xfrm>
              <a:off x="2084" y="2324"/>
              <a:ext cx="70" cy="56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39" y="0"/>
                </a:cxn>
                <a:cxn ang="0">
                  <a:pos x="70" y="0"/>
                </a:cxn>
                <a:cxn ang="0">
                  <a:pos x="70" y="28"/>
                </a:cxn>
                <a:cxn ang="0">
                  <a:pos x="31" y="56"/>
                </a:cxn>
                <a:cxn ang="0">
                  <a:pos x="0" y="56"/>
                </a:cxn>
                <a:cxn ang="0">
                  <a:pos x="0" y="28"/>
                </a:cxn>
              </a:cxnLst>
              <a:rect l="0" t="0" r="r" b="b"/>
              <a:pathLst>
                <a:path w="70" h="56">
                  <a:moveTo>
                    <a:pt x="0" y="28"/>
                  </a:moveTo>
                  <a:lnTo>
                    <a:pt x="39" y="0"/>
                  </a:lnTo>
                  <a:lnTo>
                    <a:pt x="70" y="0"/>
                  </a:lnTo>
                  <a:lnTo>
                    <a:pt x="70" y="28"/>
                  </a:lnTo>
                  <a:lnTo>
                    <a:pt x="31" y="56"/>
                  </a:lnTo>
                  <a:lnTo>
                    <a:pt x="0" y="56"/>
                  </a:lnTo>
                  <a:lnTo>
                    <a:pt x="0" y="2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96" name="Freeform 384"/>
            <p:cNvSpPr>
              <a:spLocks/>
            </p:cNvSpPr>
            <p:nvPr/>
          </p:nvSpPr>
          <p:spPr bwMode="auto">
            <a:xfrm>
              <a:off x="2045" y="2352"/>
              <a:ext cx="70" cy="57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39" y="0"/>
                </a:cxn>
                <a:cxn ang="0">
                  <a:pos x="70" y="0"/>
                </a:cxn>
                <a:cxn ang="0">
                  <a:pos x="70" y="28"/>
                </a:cxn>
                <a:cxn ang="0">
                  <a:pos x="31" y="57"/>
                </a:cxn>
                <a:cxn ang="0">
                  <a:pos x="0" y="57"/>
                </a:cxn>
                <a:cxn ang="0">
                  <a:pos x="0" y="28"/>
                </a:cxn>
              </a:cxnLst>
              <a:rect l="0" t="0" r="r" b="b"/>
              <a:pathLst>
                <a:path w="70" h="57">
                  <a:moveTo>
                    <a:pt x="0" y="28"/>
                  </a:moveTo>
                  <a:lnTo>
                    <a:pt x="39" y="0"/>
                  </a:lnTo>
                  <a:lnTo>
                    <a:pt x="70" y="0"/>
                  </a:lnTo>
                  <a:lnTo>
                    <a:pt x="70" y="28"/>
                  </a:lnTo>
                  <a:lnTo>
                    <a:pt x="31" y="57"/>
                  </a:lnTo>
                  <a:lnTo>
                    <a:pt x="0" y="57"/>
                  </a:lnTo>
                  <a:lnTo>
                    <a:pt x="0" y="2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97" name="Freeform 385"/>
            <p:cNvSpPr>
              <a:spLocks/>
            </p:cNvSpPr>
            <p:nvPr/>
          </p:nvSpPr>
          <p:spPr bwMode="auto">
            <a:xfrm>
              <a:off x="1983" y="2380"/>
              <a:ext cx="93" cy="64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62" y="0"/>
                </a:cxn>
                <a:cxn ang="0">
                  <a:pos x="93" y="0"/>
                </a:cxn>
                <a:cxn ang="0">
                  <a:pos x="93" y="29"/>
                </a:cxn>
                <a:cxn ang="0">
                  <a:pos x="31" y="64"/>
                </a:cxn>
                <a:cxn ang="0">
                  <a:pos x="0" y="64"/>
                </a:cxn>
                <a:cxn ang="0">
                  <a:pos x="0" y="36"/>
                </a:cxn>
              </a:cxnLst>
              <a:rect l="0" t="0" r="r" b="b"/>
              <a:pathLst>
                <a:path w="93" h="64">
                  <a:moveTo>
                    <a:pt x="0" y="36"/>
                  </a:moveTo>
                  <a:lnTo>
                    <a:pt x="62" y="0"/>
                  </a:lnTo>
                  <a:lnTo>
                    <a:pt x="93" y="0"/>
                  </a:lnTo>
                  <a:lnTo>
                    <a:pt x="93" y="29"/>
                  </a:lnTo>
                  <a:lnTo>
                    <a:pt x="31" y="64"/>
                  </a:lnTo>
                  <a:lnTo>
                    <a:pt x="0" y="64"/>
                  </a:lnTo>
                  <a:lnTo>
                    <a:pt x="0" y="3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98" name="Freeform 386"/>
            <p:cNvSpPr>
              <a:spLocks/>
            </p:cNvSpPr>
            <p:nvPr/>
          </p:nvSpPr>
          <p:spPr bwMode="auto">
            <a:xfrm>
              <a:off x="1959" y="2416"/>
              <a:ext cx="55" cy="4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4" y="0"/>
                </a:cxn>
                <a:cxn ang="0">
                  <a:pos x="55" y="0"/>
                </a:cxn>
                <a:cxn ang="0">
                  <a:pos x="55" y="28"/>
                </a:cxn>
                <a:cxn ang="0">
                  <a:pos x="31" y="42"/>
                </a:cxn>
                <a:cxn ang="0">
                  <a:pos x="0" y="42"/>
                </a:cxn>
                <a:cxn ang="0">
                  <a:pos x="0" y="14"/>
                </a:cxn>
              </a:cxnLst>
              <a:rect l="0" t="0" r="r" b="b"/>
              <a:pathLst>
                <a:path w="55" h="42">
                  <a:moveTo>
                    <a:pt x="0" y="14"/>
                  </a:moveTo>
                  <a:lnTo>
                    <a:pt x="24" y="0"/>
                  </a:lnTo>
                  <a:lnTo>
                    <a:pt x="55" y="0"/>
                  </a:lnTo>
                  <a:lnTo>
                    <a:pt x="55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299" name="Freeform 387"/>
            <p:cNvSpPr>
              <a:spLocks/>
            </p:cNvSpPr>
            <p:nvPr/>
          </p:nvSpPr>
          <p:spPr bwMode="auto">
            <a:xfrm>
              <a:off x="1951" y="2430"/>
              <a:ext cx="39" cy="3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39" y="0"/>
                </a:cxn>
                <a:cxn ang="0">
                  <a:pos x="39" y="28"/>
                </a:cxn>
                <a:cxn ang="0">
                  <a:pos x="32" y="35"/>
                </a:cxn>
                <a:cxn ang="0">
                  <a:pos x="0" y="35"/>
                </a:cxn>
                <a:cxn ang="0">
                  <a:pos x="0" y="7"/>
                </a:cxn>
              </a:cxnLst>
              <a:rect l="0" t="0" r="r" b="b"/>
              <a:pathLst>
                <a:path w="39" h="35">
                  <a:moveTo>
                    <a:pt x="0" y="7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2" y="35"/>
                  </a:lnTo>
                  <a:lnTo>
                    <a:pt x="0" y="35"/>
                  </a:lnTo>
                  <a:lnTo>
                    <a:pt x="0" y="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00" name="Freeform 388"/>
            <p:cNvSpPr>
              <a:spLocks/>
            </p:cNvSpPr>
            <p:nvPr/>
          </p:nvSpPr>
          <p:spPr bwMode="auto">
            <a:xfrm>
              <a:off x="1920" y="2437"/>
              <a:ext cx="63" cy="4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31" y="0"/>
                </a:cxn>
                <a:cxn ang="0">
                  <a:pos x="63" y="0"/>
                </a:cxn>
                <a:cxn ang="0">
                  <a:pos x="63" y="28"/>
                </a:cxn>
                <a:cxn ang="0">
                  <a:pos x="31" y="42"/>
                </a:cxn>
                <a:cxn ang="0">
                  <a:pos x="0" y="42"/>
                </a:cxn>
                <a:cxn ang="0">
                  <a:pos x="0" y="14"/>
                </a:cxn>
              </a:cxnLst>
              <a:rect l="0" t="0" r="r" b="b"/>
              <a:pathLst>
                <a:path w="63" h="42">
                  <a:moveTo>
                    <a:pt x="0" y="14"/>
                  </a:moveTo>
                  <a:lnTo>
                    <a:pt x="31" y="0"/>
                  </a:lnTo>
                  <a:lnTo>
                    <a:pt x="63" y="0"/>
                  </a:lnTo>
                  <a:lnTo>
                    <a:pt x="63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01" name="Freeform 389"/>
            <p:cNvSpPr>
              <a:spLocks/>
            </p:cNvSpPr>
            <p:nvPr/>
          </p:nvSpPr>
          <p:spPr bwMode="auto">
            <a:xfrm>
              <a:off x="1889" y="2451"/>
              <a:ext cx="62" cy="4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31" y="0"/>
                </a:cxn>
                <a:cxn ang="0">
                  <a:pos x="62" y="0"/>
                </a:cxn>
                <a:cxn ang="0">
                  <a:pos x="62" y="28"/>
                </a:cxn>
                <a:cxn ang="0">
                  <a:pos x="31" y="49"/>
                </a:cxn>
                <a:cxn ang="0">
                  <a:pos x="0" y="49"/>
                </a:cxn>
                <a:cxn ang="0">
                  <a:pos x="0" y="21"/>
                </a:cxn>
              </a:cxnLst>
              <a:rect l="0" t="0" r="r" b="b"/>
              <a:pathLst>
                <a:path w="62" h="49">
                  <a:moveTo>
                    <a:pt x="0" y="21"/>
                  </a:moveTo>
                  <a:lnTo>
                    <a:pt x="31" y="0"/>
                  </a:lnTo>
                  <a:lnTo>
                    <a:pt x="62" y="0"/>
                  </a:lnTo>
                  <a:lnTo>
                    <a:pt x="62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02" name="Freeform 390"/>
            <p:cNvSpPr>
              <a:spLocks/>
            </p:cNvSpPr>
            <p:nvPr/>
          </p:nvSpPr>
          <p:spPr bwMode="auto">
            <a:xfrm>
              <a:off x="1873" y="2472"/>
              <a:ext cx="47" cy="4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6" y="0"/>
                </a:cxn>
                <a:cxn ang="0">
                  <a:pos x="47" y="0"/>
                </a:cxn>
                <a:cxn ang="0">
                  <a:pos x="47" y="28"/>
                </a:cxn>
                <a:cxn ang="0">
                  <a:pos x="31" y="42"/>
                </a:cxn>
                <a:cxn ang="0">
                  <a:pos x="0" y="42"/>
                </a:cxn>
                <a:cxn ang="0">
                  <a:pos x="0" y="14"/>
                </a:cxn>
              </a:cxnLst>
              <a:rect l="0" t="0" r="r" b="b"/>
              <a:pathLst>
                <a:path w="47" h="42">
                  <a:moveTo>
                    <a:pt x="0" y="14"/>
                  </a:moveTo>
                  <a:lnTo>
                    <a:pt x="16" y="0"/>
                  </a:lnTo>
                  <a:lnTo>
                    <a:pt x="47" y="0"/>
                  </a:lnTo>
                  <a:lnTo>
                    <a:pt x="47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03" name="Freeform 391"/>
            <p:cNvSpPr>
              <a:spLocks/>
            </p:cNvSpPr>
            <p:nvPr/>
          </p:nvSpPr>
          <p:spPr bwMode="auto">
            <a:xfrm>
              <a:off x="1850" y="2486"/>
              <a:ext cx="54" cy="4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3" y="0"/>
                </a:cxn>
                <a:cxn ang="0">
                  <a:pos x="54" y="0"/>
                </a:cxn>
                <a:cxn ang="0">
                  <a:pos x="54" y="28"/>
                </a:cxn>
                <a:cxn ang="0">
                  <a:pos x="31" y="49"/>
                </a:cxn>
                <a:cxn ang="0">
                  <a:pos x="0" y="49"/>
                </a:cxn>
                <a:cxn ang="0">
                  <a:pos x="0" y="21"/>
                </a:cxn>
              </a:cxnLst>
              <a:rect l="0" t="0" r="r" b="b"/>
              <a:pathLst>
                <a:path w="54" h="49">
                  <a:moveTo>
                    <a:pt x="0" y="21"/>
                  </a:moveTo>
                  <a:lnTo>
                    <a:pt x="23" y="0"/>
                  </a:lnTo>
                  <a:lnTo>
                    <a:pt x="54" y="0"/>
                  </a:lnTo>
                  <a:lnTo>
                    <a:pt x="54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04" name="Freeform 392"/>
            <p:cNvSpPr>
              <a:spLocks/>
            </p:cNvSpPr>
            <p:nvPr/>
          </p:nvSpPr>
          <p:spPr bwMode="auto">
            <a:xfrm>
              <a:off x="1834" y="2507"/>
              <a:ext cx="47" cy="4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6" y="0"/>
                </a:cxn>
                <a:cxn ang="0">
                  <a:pos x="47" y="0"/>
                </a:cxn>
                <a:cxn ang="0">
                  <a:pos x="47" y="28"/>
                </a:cxn>
                <a:cxn ang="0">
                  <a:pos x="31" y="49"/>
                </a:cxn>
                <a:cxn ang="0">
                  <a:pos x="0" y="49"/>
                </a:cxn>
                <a:cxn ang="0">
                  <a:pos x="0" y="21"/>
                </a:cxn>
              </a:cxnLst>
              <a:rect l="0" t="0" r="r" b="b"/>
              <a:pathLst>
                <a:path w="47" h="49">
                  <a:moveTo>
                    <a:pt x="0" y="21"/>
                  </a:moveTo>
                  <a:lnTo>
                    <a:pt x="16" y="0"/>
                  </a:lnTo>
                  <a:lnTo>
                    <a:pt x="47" y="0"/>
                  </a:lnTo>
                  <a:lnTo>
                    <a:pt x="47" y="28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05" name="Freeform 393"/>
            <p:cNvSpPr>
              <a:spLocks/>
            </p:cNvSpPr>
            <p:nvPr/>
          </p:nvSpPr>
          <p:spPr bwMode="auto">
            <a:xfrm>
              <a:off x="1819" y="2528"/>
              <a:ext cx="46" cy="4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5" y="0"/>
                </a:cxn>
                <a:cxn ang="0">
                  <a:pos x="46" y="0"/>
                </a:cxn>
                <a:cxn ang="0">
                  <a:pos x="46" y="28"/>
                </a:cxn>
                <a:cxn ang="0">
                  <a:pos x="31" y="42"/>
                </a:cxn>
                <a:cxn ang="0">
                  <a:pos x="0" y="42"/>
                </a:cxn>
                <a:cxn ang="0">
                  <a:pos x="0" y="14"/>
                </a:cxn>
              </a:cxnLst>
              <a:rect l="0" t="0" r="r" b="b"/>
              <a:pathLst>
                <a:path w="46" h="42">
                  <a:moveTo>
                    <a:pt x="0" y="14"/>
                  </a:moveTo>
                  <a:lnTo>
                    <a:pt x="15" y="0"/>
                  </a:lnTo>
                  <a:lnTo>
                    <a:pt x="46" y="0"/>
                  </a:lnTo>
                  <a:lnTo>
                    <a:pt x="46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06" name="Freeform 394"/>
            <p:cNvSpPr>
              <a:spLocks/>
            </p:cNvSpPr>
            <p:nvPr/>
          </p:nvSpPr>
          <p:spPr bwMode="auto">
            <a:xfrm>
              <a:off x="1811" y="2542"/>
              <a:ext cx="39" cy="4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8" y="0"/>
                </a:cxn>
                <a:cxn ang="0">
                  <a:pos x="39" y="0"/>
                </a:cxn>
                <a:cxn ang="0">
                  <a:pos x="39" y="28"/>
                </a:cxn>
                <a:cxn ang="0">
                  <a:pos x="31" y="42"/>
                </a:cxn>
                <a:cxn ang="0">
                  <a:pos x="0" y="42"/>
                </a:cxn>
                <a:cxn ang="0">
                  <a:pos x="0" y="14"/>
                </a:cxn>
              </a:cxnLst>
              <a:rect l="0" t="0" r="r" b="b"/>
              <a:pathLst>
                <a:path w="39" h="42">
                  <a:moveTo>
                    <a:pt x="0" y="14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1" y="42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07" name="Freeform 395"/>
            <p:cNvSpPr>
              <a:spLocks/>
            </p:cNvSpPr>
            <p:nvPr/>
          </p:nvSpPr>
          <p:spPr bwMode="auto">
            <a:xfrm>
              <a:off x="1803" y="2556"/>
              <a:ext cx="39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8" y="0"/>
                </a:cxn>
                <a:cxn ang="0">
                  <a:pos x="39" y="0"/>
                </a:cxn>
                <a:cxn ang="0">
                  <a:pos x="39" y="28"/>
                </a:cxn>
                <a:cxn ang="0">
                  <a:pos x="31" y="50"/>
                </a:cxn>
                <a:cxn ang="0">
                  <a:pos x="0" y="50"/>
                </a:cxn>
                <a:cxn ang="0">
                  <a:pos x="0" y="21"/>
                </a:cxn>
              </a:cxnLst>
              <a:rect l="0" t="0" r="r" b="b"/>
              <a:pathLst>
                <a:path w="39" h="50">
                  <a:moveTo>
                    <a:pt x="0" y="21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8"/>
                  </a:lnTo>
                  <a:lnTo>
                    <a:pt x="31" y="50"/>
                  </a:lnTo>
                  <a:lnTo>
                    <a:pt x="0" y="50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08" name="Freeform 396"/>
            <p:cNvSpPr>
              <a:spLocks/>
            </p:cNvSpPr>
            <p:nvPr/>
          </p:nvSpPr>
          <p:spPr bwMode="auto">
            <a:xfrm>
              <a:off x="1795" y="2577"/>
              <a:ext cx="39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8" y="0"/>
                </a:cxn>
                <a:cxn ang="0">
                  <a:pos x="39" y="0"/>
                </a:cxn>
                <a:cxn ang="0">
                  <a:pos x="39" y="29"/>
                </a:cxn>
                <a:cxn ang="0">
                  <a:pos x="31" y="50"/>
                </a:cxn>
                <a:cxn ang="0">
                  <a:pos x="0" y="50"/>
                </a:cxn>
                <a:cxn ang="0">
                  <a:pos x="0" y="21"/>
                </a:cxn>
              </a:cxnLst>
              <a:rect l="0" t="0" r="r" b="b"/>
              <a:pathLst>
                <a:path w="39" h="50">
                  <a:moveTo>
                    <a:pt x="0" y="21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9"/>
                  </a:lnTo>
                  <a:lnTo>
                    <a:pt x="31" y="50"/>
                  </a:lnTo>
                  <a:lnTo>
                    <a:pt x="0" y="50"/>
                  </a:lnTo>
                  <a:lnTo>
                    <a:pt x="0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09" name="Freeform 397"/>
            <p:cNvSpPr>
              <a:spLocks/>
            </p:cNvSpPr>
            <p:nvPr/>
          </p:nvSpPr>
          <p:spPr bwMode="auto">
            <a:xfrm>
              <a:off x="1787" y="2598"/>
              <a:ext cx="39" cy="57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8" y="0"/>
                </a:cxn>
                <a:cxn ang="0">
                  <a:pos x="39" y="0"/>
                </a:cxn>
                <a:cxn ang="0">
                  <a:pos x="39" y="29"/>
                </a:cxn>
                <a:cxn ang="0">
                  <a:pos x="32" y="57"/>
                </a:cxn>
                <a:cxn ang="0">
                  <a:pos x="0" y="57"/>
                </a:cxn>
                <a:cxn ang="0">
                  <a:pos x="0" y="29"/>
                </a:cxn>
              </a:cxnLst>
              <a:rect l="0" t="0" r="r" b="b"/>
              <a:pathLst>
                <a:path w="39" h="57">
                  <a:moveTo>
                    <a:pt x="0" y="29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29"/>
                  </a:lnTo>
                  <a:lnTo>
                    <a:pt x="32" y="57"/>
                  </a:lnTo>
                  <a:lnTo>
                    <a:pt x="0" y="57"/>
                  </a:lnTo>
                  <a:lnTo>
                    <a:pt x="0" y="29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10" name="Rectangle 398"/>
            <p:cNvSpPr>
              <a:spLocks noChangeArrowheads="1"/>
            </p:cNvSpPr>
            <p:nvPr/>
          </p:nvSpPr>
          <p:spPr bwMode="auto">
            <a:xfrm>
              <a:off x="1787" y="2627"/>
              <a:ext cx="32" cy="4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11" name="Rectangle 399"/>
            <p:cNvSpPr>
              <a:spLocks noChangeArrowheads="1"/>
            </p:cNvSpPr>
            <p:nvPr/>
          </p:nvSpPr>
          <p:spPr bwMode="auto">
            <a:xfrm>
              <a:off x="1787" y="2641"/>
              <a:ext cx="32" cy="4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12" name="Freeform 400"/>
            <p:cNvSpPr>
              <a:spLocks/>
            </p:cNvSpPr>
            <p:nvPr/>
          </p:nvSpPr>
          <p:spPr bwMode="auto">
            <a:xfrm>
              <a:off x="1787" y="2662"/>
              <a:ext cx="39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39" y="28"/>
                </a:cxn>
                <a:cxn ang="0">
                  <a:pos x="39" y="56"/>
                </a:cxn>
                <a:cxn ang="0">
                  <a:pos x="8" y="56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39" h="56">
                  <a:moveTo>
                    <a:pt x="0" y="0"/>
                  </a:moveTo>
                  <a:lnTo>
                    <a:pt x="32" y="0"/>
                  </a:lnTo>
                  <a:lnTo>
                    <a:pt x="39" y="28"/>
                  </a:lnTo>
                  <a:lnTo>
                    <a:pt x="39" y="56"/>
                  </a:lnTo>
                  <a:lnTo>
                    <a:pt x="8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13" name="Freeform 401"/>
            <p:cNvSpPr>
              <a:spLocks/>
            </p:cNvSpPr>
            <p:nvPr/>
          </p:nvSpPr>
          <p:spPr bwMode="auto">
            <a:xfrm>
              <a:off x="1795" y="2690"/>
              <a:ext cx="39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39" y="21"/>
                </a:cxn>
                <a:cxn ang="0">
                  <a:pos x="39" y="49"/>
                </a:cxn>
                <a:cxn ang="0">
                  <a:pos x="8" y="49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39" h="49">
                  <a:moveTo>
                    <a:pt x="0" y="0"/>
                  </a:moveTo>
                  <a:lnTo>
                    <a:pt x="31" y="0"/>
                  </a:lnTo>
                  <a:lnTo>
                    <a:pt x="39" y="21"/>
                  </a:lnTo>
                  <a:lnTo>
                    <a:pt x="39" y="49"/>
                  </a:lnTo>
                  <a:lnTo>
                    <a:pt x="8" y="49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14" name="Freeform 402"/>
            <p:cNvSpPr>
              <a:spLocks/>
            </p:cNvSpPr>
            <p:nvPr/>
          </p:nvSpPr>
          <p:spPr bwMode="auto">
            <a:xfrm>
              <a:off x="1803" y="2711"/>
              <a:ext cx="39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39" y="21"/>
                </a:cxn>
                <a:cxn ang="0">
                  <a:pos x="39" y="49"/>
                </a:cxn>
                <a:cxn ang="0">
                  <a:pos x="8" y="49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39" h="49">
                  <a:moveTo>
                    <a:pt x="0" y="0"/>
                  </a:moveTo>
                  <a:lnTo>
                    <a:pt x="31" y="0"/>
                  </a:lnTo>
                  <a:lnTo>
                    <a:pt x="39" y="21"/>
                  </a:lnTo>
                  <a:lnTo>
                    <a:pt x="39" y="49"/>
                  </a:lnTo>
                  <a:lnTo>
                    <a:pt x="8" y="49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15" name="Freeform 403"/>
            <p:cNvSpPr>
              <a:spLocks/>
            </p:cNvSpPr>
            <p:nvPr/>
          </p:nvSpPr>
          <p:spPr bwMode="auto">
            <a:xfrm>
              <a:off x="1811" y="2732"/>
              <a:ext cx="39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39" y="14"/>
                </a:cxn>
                <a:cxn ang="0">
                  <a:pos x="39" y="42"/>
                </a:cxn>
                <a:cxn ang="0">
                  <a:pos x="8" y="42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39" h="42">
                  <a:moveTo>
                    <a:pt x="0" y="0"/>
                  </a:moveTo>
                  <a:lnTo>
                    <a:pt x="31" y="0"/>
                  </a:lnTo>
                  <a:lnTo>
                    <a:pt x="39" y="14"/>
                  </a:lnTo>
                  <a:lnTo>
                    <a:pt x="39" y="42"/>
                  </a:lnTo>
                  <a:lnTo>
                    <a:pt x="8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16" name="Freeform 404"/>
            <p:cNvSpPr>
              <a:spLocks/>
            </p:cNvSpPr>
            <p:nvPr/>
          </p:nvSpPr>
          <p:spPr bwMode="auto">
            <a:xfrm>
              <a:off x="1819" y="2746"/>
              <a:ext cx="46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46" y="21"/>
                </a:cxn>
                <a:cxn ang="0">
                  <a:pos x="46" y="49"/>
                </a:cxn>
                <a:cxn ang="0">
                  <a:pos x="15" y="49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46" h="49">
                  <a:moveTo>
                    <a:pt x="0" y="0"/>
                  </a:moveTo>
                  <a:lnTo>
                    <a:pt x="31" y="0"/>
                  </a:lnTo>
                  <a:lnTo>
                    <a:pt x="46" y="21"/>
                  </a:lnTo>
                  <a:lnTo>
                    <a:pt x="46" y="49"/>
                  </a:lnTo>
                  <a:lnTo>
                    <a:pt x="15" y="49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17" name="Freeform 405"/>
            <p:cNvSpPr>
              <a:spLocks/>
            </p:cNvSpPr>
            <p:nvPr/>
          </p:nvSpPr>
          <p:spPr bwMode="auto">
            <a:xfrm>
              <a:off x="1834" y="2767"/>
              <a:ext cx="47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47" y="28"/>
                </a:cxn>
                <a:cxn ang="0">
                  <a:pos x="47" y="57"/>
                </a:cxn>
                <a:cxn ang="0">
                  <a:pos x="16" y="57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47" h="57">
                  <a:moveTo>
                    <a:pt x="0" y="0"/>
                  </a:moveTo>
                  <a:lnTo>
                    <a:pt x="31" y="0"/>
                  </a:lnTo>
                  <a:lnTo>
                    <a:pt x="47" y="28"/>
                  </a:lnTo>
                  <a:lnTo>
                    <a:pt x="47" y="57"/>
                  </a:lnTo>
                  <a:lnTo>
                    <a:pt x="16" y="57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18" name="Freeform 406"/>
            <p:cNvSpPr>
              <a:spLocks/>
            </p:cNvSpPr>
            <p:nvPr/>
          </p:nvSpPr>
          <p:spPr bwMode="auto">
            <a:xfrm>
              <a:off x="1850" y="2795"/>
              <a:ext cx="54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54" y="29"/>
                </a:cxn>
                <a:cxn ang="0">
                  <a:pos x="54" y="57"/>
                </a:cxn>
                <a:cxn ang="0">
                  <a:pos x="23" y="57"/>
                </a:cxn>
                <a:cxn ang="0">
                  <a:pos x="0" y="29"/>
                </a:cxn>
                <a:cxn ang="0">
                  <a:pos x="0" y="0"/>
                </a:cxn>
              </a:cxnLst>
              <a:rect l="0" t="0" r="r" b="b"/>
              <a:pathLst>
                <a:path w="54" h="57">
                  <a:moveTo>
                    <a:pt x="0" y="0"/>
                  </a:moveTo>
                  <a:lnTo>
                    <a:pt x="31" y="0"/>
                  </a:lnTo>
                  <a:lnTo>
                    <a:pt x="54" y="29"/>
                  </a:lnTo>
                  <a:lnTo>
                    <a:pt x="54" y="57"/>
                  </a:lnTo>
                  <a:lnTo>
                    <a:pt x="23" y="57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19" name="Freeform 407"/>
            <p:cNvSpPr>
              <a:spLocks/>
            </p:cNvSpPr>
            <p:nvPr/>
          </p:nvSpPr>
          <p:spPr bwMode="auto">
            <a:xfrm>
              <a:off x="1873" y="2824"/>
              <a:ext cx="55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55" y="28"/>
                </a:cxn>
                <a:cxn ang="0">
                  <a:pos x="55" y="56"/>
                </a:cxn>
                <a:cxn ang="0">
                  <a:pos x="24" y="56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55" h="56">
                  <a:moveTo>
                    <a:pt x="0" y="0"/>
                  </a:moveTo>
                  <a:lnTo>
                    <a:pt x="31" y="0"/>
                  </a:lnTo>
                  <a:lnTo>
                    <a:pt x="55" y="28"/>
                  </a:lnTo>
                  <a:lnTo>
                    <a:pt x="55" y="56"/>
                  </a:lnTo>
                  <a:lnTo>
                    <a:pt x="24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20" name="Freeform 408"/>
            <p:cNvSpPr>
              <a:spLocks/>
            </p:cNvSpPr>
            <p:nvPr/>
          </p:nvSpPr>
          <p:spPr bwMode="auto">
            <a:xfrm>
              <a:off x="1897" y="2852"/>
              <a:ext cx="54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54" y="21"/>
                </a:cxn>
                <a:cxn ang="0">
                  <a:pos x="54" y="49"/>
                </a:cxn>
                <a:cxn ang="0">
                  <a:pos x="23" y="49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54" h="49">
                  <a:moveTo>
                    <a:pt x="0" y="0"/>
                  </a:moveTo>
                  <a:lnTo>
                    <a:pt x="31" y="0"/>
                  </a:lnTo>
                  <a:lnTo>
                    <a:pt x="54" y="21"/>
                  </a:lnTo>
                  <a:lnTo>
                    <a:pt x="54" y="49"/>
                  </a:lnTo>
                  <a:lnTo>
                    <a:pt x="23" y="49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21" name="Freeform 409"/>
            <p:cNvSpPr>
              <a:spLocks/>
            </p:cNvSpPr>
            <p:nvPr/>
          </p:nvSpPr>
          <p:spPr bwMode="auto">
            <a:xfrm>
              <a:off x="1920" y="2873"/>
              <a:ext cx="55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55" y="21"/>
                </a:cxn>
                <a:cxn ang="0">
                  <a:pos x="55" y="49"/>
                </a:cxn>
                <a:cxn ang="0">
                  <a:pos x="24" y="49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55" h="49">
                  <a:moveTo>
                    <a:pt x="0" y="0"/>
                  </a:moveTo>
                  <a:lnTo>
                    <a:pt x="31" y="0"/>
                  </a:lnTo>
                  <a:lnTo>
                    <a:pt x="55" y="21"/>
                  </a:lnTo>
                  <a:lnTo>
                    <a:pt x="55" y="49"/>
                  </a:lnTo>
                  <a:lnTo>
                    <a:pt x="24" y="49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22" name="Freeform 410"/>
            <p:cNvSpPr>
              <a:spLocks/>
            </p:cNvSpPr>
            <p:nvPr/>
          </p:nvSpPr>
          <p:spPr bwMode="auto">
            <a:xfrm>
              <a:off x="1944" y="2894"/>
              <a:ext cx="62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62" y="28"/>
                </a:cxn>
                <a:cxn ang="0">
                  <a:pos x="62" y="56"/>
                </a:cxn>
                <a:cxn ang="0">
                  <a:pos x="31" y="56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62" h="56">
                  <a:moveTo>
                    <a:pt x="0" y="0"/>
                  </a:moveTo>
                  <a:lnTo>
                    <a:pt x="31" y="0"/>
                  </a:lnTo>
                  <a:lnTo>
                    <a:pt x="62" y="28"/>
                  </a:lnTo>
                  <a:lnTo>
                    <a:pt x="62" y="56"/>
                  </a:lnTo>
                  <a:lnTo>
                    <a:pt x="31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23" name="Freeform 411"/>
            <p:cNvSpPr>
              <a:spLocks/>
            </p:cNvSpPr>
            <p:nvPr/>
          </p:nvSpPr>
          <p:spPr bwMode="auto">
            <a:xfrm>
              <a:off x="1975" y="2922"/>
              <a:ext cx="70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70" y="28"/>
                </a:cxn>
                <a:cxn ang="0">
                  <a:pos x="70" y="56"/>
                </a:cxn>
                <a:cxn ang="0">
                  <a:pos x="39" y="56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70" h="56">
                  <a:moveTo>
                    <a:pt x="0" y="0"/>
                  </a:moveTo>
                  <a:lnTo>
                    <a:pt x="31" y="0"/>
                  </a:lnTo>
                  <a:lnTo>
                    <a:pt x="70" y="28"/>
                  </a:lnTo>
                  <a:lnTo>
                    <a:pt x="70" y="56"/>
                  </a:lnTo>
                  <a:lnTo>
                    <a:pt x="39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24" name="Freeform 412"/>
            <p:cNvSpPr>
              <a:spLocks/>
            </p:cNvSpPr>
            <p:nvPr/>
          </p:nvSpPr>
          <p:spPr bwMode="auto">
            <a:xfrm>
              <a:off x="2014" y="2950"/>
              <a:ext cx="62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62" y="28"/>
                </a:cxn>
                <a:cxn ang="0">
                  <a:pos x="62" y="56"/>
                </a:cxn>
                <a:cxn ang="0">
                  <a:pos x="31" y="56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62" h="56">
                  <a:moveTo>
                    <a:pt x="0" y="0"/>
                  </a:moveTo>
                  <a:lnTo>
                    <a:pt x="31" y="0"/>
                  </a:lnTo>
                  <a:lnTo>
                    <a:pt x="62" y="28"/>
                  </a:lnTo>
                  <a:lnTo>
                    <a:pt x="62" y="56"/>
                  </a:lnTo>
                  <a:lnTo>
                    <a:pt x="31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25" name="Freeform 413"/>
            <p:cNvSpPr>
              <a:spLocks/>
            </p:cNvSpPr>
            <p:nvPr/>
          </p:nvSpPr>
          <p:spPr bwMode="auto">
            <a:xfrm>
              <a:off x="2045" y="2978"/>
              <a:ext cx="70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70" y="28"/>
                </a:cxn>
                <a:cxn ang="0">
                  <a:pos x="70" y="57"/>
                </a:cxn>
                <a:cxn ang="0">
                  <a:pos x="39" y="57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70" h="57">
                  <a:moveTo>
                    <a:pt x="0" y="0"/>
                  </a:moveTo>
                  <a:lnTo>
                    <a:pt x="31" y="0"/>
                  </a:lnTo>
                  <a:lnTo>
                    <a:pt x="70" y="28"/>
                  </a:lnTo>
                  <a:lnTo>
                    <a:pt x="70" y="57"/>
                  </a:lnTo>
                  <a:lnTo>
                    <a:pt x="39" y="57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26" name="Freeform 414"/>
            <p:cNvSpPr>
              <a:spLocks/>
            </p:cNvSpPr>
            <p:nvPr/>
          </p:nvSpPr>
          <p:spPr bwMode="auto">
            <a:xfrm>
              <a:off x="2084" y="3006"/>
              <a:ext cx="70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70" y="29"/>
                </a:cxn>
                <a:cxn ang="0">
                  <a:pos x="70" y="57"/>
                </a:cxn>
                <a:cxn ang="0">
                  <a:pos x="39" y="57"/>
                </a:cxn>
                <a:cxn ang="0">
                  <a:pos x="0" y="29"/>
                </a:cxn>
                <a:cxn ang="0">
                  <a:pos x="0" y="0"/>
                </a:cxn>
              </a:cxnLst>
              <a:rect l="0" t="0" r="r" b="b"/>
              <a:pathLst>
                <a:path w="70" h="57">
                  <a:moveTo>
                    <a:pt x="0" y="0"/>
                  </a:moveTo>
                  <a:lnTo>
                    <a:pt x="31" y="0"/>
                  </a:lnTo>
                  <a:lnTo>
                    <a:pt x="70" y="29"/>
                  </a:lnTo>
                  <a:lnTo>
                    <a:pt x="70" y="57"/>
                  </a:lnTo>
                  <a:lnTo>
                    <a:pt x="39" y="57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27" name="Freeform 415"/>
            <p:cNvSpPr>
              <a:spLocks/>
            </p:cNvSpPr>
            <p:nvPr/>
          </p:nvSpPr>
          <p:spPr bwMode="auto">
            <a:xfrm>
              <a:off x="2123" y="3035"/>
              <a:ext cx="78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78" y="28"/>
                </a:cxn>
                <a:cxn ang="0">
                  <a:pos x="78" y="56"/>
                </a:cxn>
                <a:cxn ang="0">
                  <a:pos x="47" y="56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78" h="56">
                  <a:moveTo>
                    <a:pt x="0" y="0"/>
                  </a:moveTo>
                  <a:lnTo>
                    <a:pt x="31" y="0"/>
                  </a:lnTo>
                  <a:lnTo>
                    <a:pt x="78" y="28"/>
                  </a:lnTo>
                  <a:lnTo>
                    <a:pt x="78" y="56"/>
                  </a:lnTo>
                  <a:lnTo>
                    <a:pt x="47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28" name="Freeform 416"/>
            <p:cNvSpPr>
              <a:spLocks/>
            </p:cNvSpPr>
            <p:nvPr/>
          </p:nvSpPr>
          <p:spPr bwMode="auto">
            <a:xfrm>
              <a:off x="2170" y="3063"/>
              <a:ext cx="70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70" y="28"/>
                </a:cxn>
                <a:cxn ang="0">
                  <a:pos x="70" y="56"/>
                </a:cxn>
                <a:cxn ang="0">
                  <a:pos x="39" y="56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70" h="56">
                  <a:moveTo>
                    <a:pt x="0" y="0"/>
                  </a:moveTo>
                  <a:lnTo>
                    <a:pt x="31" y="0"/>
                  </a:lnTo>
                  <a:lnTo>
                    <a:pt x="70" y="28"/>
                  </a:lnTo>
                  <a:lnTo>
                    <a:pt x="70" y="56"/>
                  </a:lnTo>
                  <a:lnTo>
                    <a:pt x="39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29" name="Freeform 417"/>
            <p:cNvSpPr>
              <a:spLocks/>
            </p:cNvSpPr>
            <p:nvPr/>
          </p:nvSpPr>
          <p:spPr bwMode="auto">
            <a:xfrm>
              <a:off x="2209" y="3091"/>
              <a:ext cx="86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86" y="28"/>
                </a:cxn>
                <a:cxn ang="0">
                  <a:pos x="86" y="56"/>
                </a:cxn>
                <a:cxn ang="0">
                  <a:pos x="55" y="56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86" h="56">
                  <a:moveTo>
                    <a:pt x="0" y="0"/>
                  </a:moveTo>
                  <a:lnTo>
                    <a:pt x="31" y="0"/>
                  </a:lnTo>
                  <a:lnTo>
                    <a:pt x="86" y="28"/>
                  </a:lnTo>
                  <a:lnTo>
                    <a:pt x="86" y="56"/>
                  </a:lnTo>
                  <a:lnTo>
                    <a:pt x="55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30" name="Freeform 418"/>
            <p:cNvSpPr>
              <a:spLocks/>
            </p:cNvSpPr>
            <p:nvPr/>
          </p:nvSpPr>
          <p:spPr bwMode="auto">
            <a:xfrm>
              <a:off x="2264" y="3119"/>
              <a:ext cx="78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78" y="28"/>
                </a:cxn>
                <a:cxn ang="0">
                  <a:pos x="78" y="56"/>
                </a:cxn>
                <a:cxn ang="0">
                  <a:pos x="46" y="56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78" h="56">
                  <a:moveTo>
                    <a:pt x="0" y="0"/>
                  </a:moveTo>
                  <a:lnTo>
                    <a:pt x="31" y="0"/>
                  </a:lnTo>
                  <a:lnTo>
                    <a:pt x="78" y="28"/>
                  </a:lnTo>
                  <a:lnTo>
                    <a:pt x="78" y="56"/>
                  </a:lnTo>
                  <a:lnTo>
                    <a:pt x="46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31" name="Freeform 419"/>
            <p:cNvSpPr>
              <a:spLocks/>
            </p:cNvSpPr>
            <p:nvPr/>
          </p:nvSpPr>
          <p:spPr bwMode="auto">
            <a:xfrm>
              <a:off x="2310" y="3147"/>
              <a:ext cx="55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55" y="14"/>
                </a:cxn>
                <a:cxn ang="0">
                  <a:pos x="55" y="42"/>
                </a:cxn>
                <a:cxn ang="0">
                  <a:pos x="24" y="42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55" h="42">
                  <a:moveTo>
                    <a:pt x="0" y="0"/>
                  </a:moveTo>
                  <a:lnTo>
                    <a:pt x="32" y="0"/>
                  </a:lnTo>
                  <a:lnTo>
                    <a:pt x="55" y="14"/>
                  </a:lnTo>
                  <a:lnTo>
                    <a:pt x="55" y="42"/>
                  </a:lnTo>
                  <a:lnTo>
                    <a:pt x="24" y="42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32" name="Line 420"/>
            <p:cNvSpPr>
              <a:spLocks noChangeShapeType="1"/>
            </p:cNvSpPr>
            <p:nvPr/>
          </p:nvSpPr>
          <p:spPr bwMode="auto">
            <a:xfrm>
              <a:off x="3599" y="3058"/>
              <a:ext cx="5" cy="5"/>
            </a:xfrm>
            <a:prstGeom prst="line">
              <a:avLst/>
            </a:prstGeom>
            <a:noFill/>
            <a:ln w="25400">
              <a:solidFill>
                <a:srgbClr val="12121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33" name="Line 421"/>
            <p:cNvSpPr>
              <a:spLocks noChangeShapeType="1"/>
            </p:cNvSpPr>
            <p:nvPr/>
          </p:nvSpPr>
          <p:spPr bwMode="auto">
            <a:xfrm>
              <a:off x="3599" y="3058"/>
              <a:ext cx="5" cy="5"/>
            </a:xfrm>
            <a:prstGeom prst="line">
              <a:avLst/>
            </a:prstGeom>
            <a:noFill/>
            <a:ln w="25400">
              <a:solidFill>
                <a:srgbClr val="18181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34" name="Line 422"/>
            <p:cNvSpPr>
              <a:spLocks noChangeShapeType="1"/>
            </p:cNvSpPr>
            <p:nvPr/>
          </p:nvSpPr>
          <p:spPr bwMode="auto">
            <a:xfrm>
              <a:off x="3599" y="3044"/>
              <a:ext cx="21" cy="19"/>
            </a:xfrm>
            <a:prstGeom prst="line">
              <a:avLst/>
            </a:prstGeom>
            <a:noFill/>
            <a:ln w="25400">
              <a:solidFill>
                <a:srgbClr val="1F1F1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35" name="Line 423"/>
            <p:cNvSpPr>
              <a:spLocks noChangeShapeType="1"/>
            </p:cNvSpPr>
            <p:nvPr/>
          </p:nvSpPr>
          <p:spPr bwMode="auto">
            <a:xfrm>
              <a:off x="3599" y="3030"/>
              <a:ext cx="37" cy="33"/>
            </a:xfrm>
            <a:prstGeom prst="line">
              <a:avLst/>
            </a:prstGeom>
            <a:noFill/>
            <a:ln w="25400">
              <a:solidFill>
                <a:srgbClr val="25252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36" name="Line 424"/>
            <p:cNvSpPr>
              <a:spLocks noChangeShapeType="1"/>
            </p:cNvSpPr>
            <p:nvPr/>
          </p:nvSpPr>
          <p:spPr bwMode="auto">
            <a:xfrm>
              <a:off x="3599" y="3030"/>
              <a:ext cx="37" cy="33"/>
            </a:xfrm>
            <a:prstGeom prst="line">
              <a:avLst/>
            </a:prstGeom>
            <a:noFill/>
            <a:ln w="25400">
              <a:solidFill>
                <a:srgbClr val="2B2B2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37" name="Line 425"/>
            <p:cNvSpPr>
              <a:spLocks noChangeShapeType="1"/>
            </p:cNvSpPr>
            <p:nvPr/>
          </p:nvSpPr>
          <p:spPr bwMode="auto">
            <a:xfrm>
              <a:off x="3599" y="3017"/>
              <a:ext cx="52" cy="46"/>
            </a:xfrm>
            <a:prstGeom prst="line">
              <a:avLst/>
            </a:prstGeom>
            <a:noFill/>
            <a:ln w="25400">
              <a:solidFill>
                <a:srgbClr val="31313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38" name="Line 426"/>
            <p:cNvSpPr>
              <a:spLocks noChangeShapeType="1"/>
            </p:cNvSpPr>
            <p:nvPr/>
          </p:nvSpPr>
          <p:spPr bwMode="auto">
            <a:xfrm>
              <a:off x="3599" y="3003"/>
              <a:ext cx="68" cy="60"/>
            </a:xfrm>
            <a:prstGeom prst="line">
              <a:avLst/>
            </a:prstGeom>
            <a:noFill/>
            <a:ln w="25400">
              <a:solidFill>
                <a:srgbClr val="38383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39" name="Line 427"/>
            <p:cNvSpPr>
              <a:spLocks noChangeShapeType="1"/>
            </p:cNvSpPr>
            <p:nvPr/>
          </p:nvSpPr>
          <p:spPr bwMode="auto">
            <a:xfrm>
              <a:off x="3599" y="2996"/>
              <a:ext cx="76" cy="67"/>
            </a:xfrm>
            <a:prstGeom prst="line">
              <a:avLst/>
            </a:prstGeom>
            <a:noFill/>
            <a:ln w="25400">
              <a:solidFill>
                <a:srgbClr val="3E3E3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40" name="Line 428"/>
            <p:cNvSpPr>
              <a:spLocks noChangeShapeType="1"/>
            </p:cNvSpPr>
            <p:nvPr/>
          </p:nvSpPr>
          <p:spPr bwMode="auto">
            <a:xfrm>
              <a:off x="3599" y="2989"/>
              <a:ext cx="85" cy="74"/>
            </a:xfrm>
            <a:prstGeom prst="line">
              <a:avLst/>
            </a:prstGeom>
            <a:noFill/>
            <a:ln w="25400">
              <a:solidFill>
                <a:srgbClr val="44444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41" name="Line 429"/>
            <p:cNvSpPr>
              <a:spLocks noChangeShapeType="1"/>
            </p:cNvSpPr>
            <p:nvPr/>
          </p:nvSpPr>
          <p:spPr bwMode="auto">
            <a:xfrm>
              <a:off x="3599" y="2975"/>
              <a:ext cx="100" cy="88"/>
            </a:xfrm>
            <a:prstGeom prst="line">
              <a:avLst/>
            </a:prstGeom>
            <a:noFill/>
            <a:ln w="25400">
              <a:solidFill>
                <a:srgbClr val="4A4A4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42" name="Line 430"/>
            <p:cNvSpPr>
              <a:spLocks noChangeShapeType="1"/>
            </p:cNvSpPr>
            <p:nvPr/>
          </p:nvSpPr>
          <p:spPr bwMode="auto">
            <a:xfrm>
              <a:off x="3599" y="2968"/>
              <a:ext cx="108" cy="95"/>
            </a:xfrm>
            <a:prstGeom prst="line">
              <a:avLst/>
            </a:prstGeom>
            <a:noFill/>
            <a:ln w="25400">
              <a:solidFill>
                <a:srgbClr val="51515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43" name="Line 431"/>
            <p:cNvSpPr>
              <a:spLocks noChangeShapeType="1"/>
            </p:cNvSpPr>
            <p:nvPr/>
          </p:nvSpPr>
          <p:spPr bwMode="auto">
            <a:xfrm>
              <a:off x="3599" y="2961"/>
              <a:ext cx="117" cy="102"/>
            </a:xfrm>
            <a:prstGeom prst="line">
              <a:avLst/>
            </a:prstGeom>
            <a:noFill/>
            <a:ln w="25400">
              <a:solidFill>
                <a:srgbClr val="57575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44" name="Line 432"/>
            <p:cNvSpPr>
              <a:spLocks noChangeShapeType="1"/>
            </p:cNvSpPr>
            <p:nvPr/>
          </p:nvSpPr>
          <p:spPr bwMode="auto">
            <a:xfrm>
              <a:off x="3599" y="2948"/>
              <a:ext cx="132" cy="115"/>
            </a:xfrm>
            <a:prstGeom prst="line">
              <a:avLst/>
            </a:prstGeom>
            <a:noFill/>
            <a:ln w="25400">
              <a:solidFill>
                <a:srgbClr val="5D5D5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45" name="Line 433"/>
            <p:cNvSpPr>
              <a:spLocks noChangeShapeType="1"/>
            </p:cNvSpPr>
            <p:nvPr/>
          </p:nvSpPr>
          <p:spPr bwMode="auto">
            <a:xfrm>
              <a:off x="3599" y="2934"/>
              <a:ext cx="148" cy="128"/>
            </a:xfrm>
            <a:prstGeom prst="line">
              <a:avLst/>
            </a:prstGeom>
            <a:noFill/>
            <a:ln w="25400">
              <a:solidFill>
                <a:srgbClr val="63636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46" name="Line 434"/>
            <p:cNvSpPr>
              <a:spLocks noChangeShapeType="1"/>
            </p:cNvSpPr>
            <p:nvPr/>
          </p:nvSpPr>
          <p:spPr bwMode="auto">
            <a:xfrm>
              <a:off x="3599" y="2927"/>
              <a:ext cx="148" cy="128"/>
            </a:xfrm>
            <a:prstGeom prst="line">
              <a:avLst/>
            </a:prstGeom>
            <a:noFill/>
            <a:ln w="25400">
              <a:solidFill>
                <a:srgbClr val="6A6A6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47" name="Line 435"/>
            <p:cNvSpPr>
              <a:spLocks noChangeShapeType="1"/>
            </p:cNvSpPr>
            <p:nvPr/>
          </p:nvSpPr>
          <p:spPr bwMode="auto">
            <a:xfrm>
              <a:off x="3599" y="2920"/>
              <a:ext cx="148" cy="128"/>
            </a:xfrm>
            <a:prstGeom prst="line">
              <a:avLst/>
            </a:prstGeom>
            <a:noFill/>
            <a:ln w="25400">
              <a:solidFill>
                <a:srgbClr val="70707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48" name="Line 436"/>
            <p:cNvSpPr>
              <a:spLocks noChangeShapeType="1"/>
            </p:cNvSpPr>
            <p:nvPr/>
          </p:nvSpPr>
          <p:spPr bwMode="auto">
            <a:xfrm>
              <a:off x="3599" y="2906"/>
              <a:ext cx="148" cy="129"/>
            </a:xfrm>
            <a:prstGeom prst="line">
              <a:avLst/>
            </a:prstGeom>
            <a:noFill/>
            <a:ln w="25400">
              <a:solidFill>
                <a:srgbClr val="76767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49" name="Line 437"/>
            <p:cNvSpPr>
              <a:spLocks noChangeShapeType="1"/>
            </p:cNvSpPr>
            <p:nvPr/>
          </p:nvSpPr>
          <p:spPr bwMode="auto">
            <a:xfrm>
              <a:off x="3599" y="2899"/>
              <a:ext cx="148" cy="129"/>
            </a:xfrm>
            <a:prstGeom prst="line">
              <a:avLst/>
            </a:prstGeom>
            <a:noFill/>
            <a:ln w="25400">
              <a:solidFill>
                <a:srgbClr val="7C7C7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50" name="Line 438"/>
            <p:cNvSpPr>
              <a:spLocks noChangeShapeType="1"/>
            </p:cNvSpPr>
            <p:nvPr/>
          </p:nvSpPr>
          <p:spPr bwMode="auto">
            <a:xfrm>
              <a:off x="3599" y="2892"/>
              <a:ext cx="148" cy="129"/>
            </a:xfrm>
            <a:prstGeom prst="line">
              <a:avLst/>
            </a:prstGeom>
            <a:noFill/>
            <a:ln w="25400">
              <a:solidFill>
                <a:srgbClr val="83838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51" name="Line 439"/>
            <p:cNvSpPr>
              <a:spLocks noChangeShapeType="1"/>
            </p:cNvSpPr>
            <p:nvPr/>
          </p:nvSpPr>
          <p:spPr bwMode="auto">
            <a:xfrm>
              <a:off x="3599" y="2879"/>
              <a:ext cx="148" cy="128"/>
            </a:xfrm>
            <a:prstGeom prst="line">
              <a:avLst/>
            </a:prstGeom>
            <a:noFill/>
            <a:ln w="25400">
              <a:solidFill>
                <a:srgbClr val="89898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52" name="Line 440"/>
            <p:cNvSpPr>
              <a:spLocks noChangeShapeType="1"/>
            </p:cNvSpPr>
            <p:nvPr/>
          </p:nvSpPr>
          <p:spPr bwMode="auto">
            <a:xfrm>
              <a:off x="3599" y="2872"/>
              <a:ext cx="148" cy="128"/>
            </a:xfrm>
            <a:prstGeom prst="line">
              <a:avLst/>
            </a:prstGeom>
            <a:noFill/>
            <a:ln w="25400">
              <a:solidFill>
                <a:srgbClr val="8F8F8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53" name="Line 441"/>
            <p:cNvSpPr>
              <a:spLocks noChangeShapeType="1"/>
            </p:cNvSpPr>
            <p:nvPr/>
          </p:nvSpPr>
          <p:spPr bwMode="auto">
            <a:xfrm>
              <a:off x="3599" y="2858"/>
              <a:ext cx="148" cy="128"/>
            </a:xfrm>
            <a:prstGeom prst="line">
              <a:avLst/>
            </a:prstGeom>
            <a:noFill/>
            <a:ln w="25400">
              <a:solidFill>
                <a:srgbClr val="95959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54" name="Line 442"/>
            <p:cNvSpPr>
              <a:spLocks noChangeShapeType="1"/>
            </p:cNvSpPr>
            <p:nvPr/>
          </p:nvSpPr>
          <p:spPr bwMode="auto">
            <a:xfrm>
              <a:off x="3599" y="2851"/>
              <a:ext cx="148" cy="128"/>
            </a:xfrm>
            <a:prstGeom prst="line">
              <a:avLst/>
            </a:prstGeom>
            <a:noFill/>
            <a:ln w="25400">
              <a:solidFill>
                <a:srgbClr val="9C9C9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55" name="Line 443"/>
            <p:cNvSpPr>
              <a:spLocks noChangeShapeType="1"/>
            </p:cNvSpPr>
            <p:nvPr/>
          </p:nvSpPr>
          <p:spPr bwMode="auto">
            <a:xfrm>
              <a:off x="3600" y="2845"/>
              <a:ext cx="147" cy="127"/>
            </a:xfrm>
            <a:prstGeom prst="line">
              <a:avLst/>
            </a:prstGeom>
            <a:noFill/>
            <a:ln w="25400">
              <a:solidFill>
                <a:srgbClr val="A2A2A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56" name="Line 444"/>
            <p:cNvSpPr>
              <a:spLocks noChangeShapeType="1"/>
            </p:cNvSpPr>
            <p:nvPr/>
          </p:nvSpPr>
          <p:spPr bwMode="auto">
            <a:xfrm>
              <a:off x="3616" y="2845"/>
              <a:ext cx="131" cy="114"/>
            </a:xfrm>
            <a:prstGeom prst="line">
              <a:avLst/>
            </a:prstGeom>
            <a:noFill/>
            <a:ln w="25400">
              <a:solidFill>
                <a:srgbClr val="A8A8A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57" name="Line 445"/>
            <p:cNvSpPr>
              <a:spLocks noChangeShapeType="1"/>
            </p:cNvSpPr>
            <p:nvPr/>
          </p:nvSpPr>
          <p:spPr bwMode="auto">
            <a:xfrm>
              <a:off x="3624" y="2845"/>
              <a:ext cx="123" cy="107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58" name="Line 446"/>
            <p:cNvSpPr>
              <a:spLocks noChangeShapeType="1"/>
            </p:cNvSpPr>
            <p:nvPr/>
          </p:nvSpPr>
          <p:spPr bwMode="auto">
            <a:xfrm>
              <a:off x="3639" y="2845"/>
              <a:ext cx="108" cy="94"/>
            </a:xfrm>
            <a:prstGeom prst="line">
              <a:avLst/>
            </a:prstGeom>
            <a:noFill/>
            <a:ln w="25400">
              <a:solidFill>
                <a:srgbClr val="B5B5B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59" name="Line 447"/>
            <p:cNvSpPr>
              <a:spLocks noChangeShapeType="1"/>
            </p:cNvSpPr>
            <p:nvPr/>
          </p:nvSpPr>
          <p:spPr bwMode="auto">
            <a:xfrm>
              <a:off x="3648" y="2845"/>
              <a:ext cx="99" cy="86"/>
            </a:xfrm>
            <a:prstGeom prst="line">
              <a:avLst/>
            </a:prstGeom>
            <a:noFill/>
            <a:ln w="25400">
              <a:solidFill>
                <a:srgbClr val="BBBBB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60" name="Line 448"/>
            <p:cNvSpPr>
              <a:spLocks noChangeShapeType="1"/>
            </p:cNvSpPr>
            <p:nvPr/>
          </p:nvSpPr>
          <p:spPr bwMode="auto">
            <a:xfrm>
              <a:off x="3664" y="2845"/>
              <a:ext cx="83" cy="72"/>
            </a:xfrm>
            <a:prstGeom prst="line">
              <a:avLst/>
            </a:prstGeom>
            <a:noFill/>
            <a:ln w="25400">
              <a:solidFill>
                <a:srgbClr val="C1C1C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61" name="Line 449"/>
            <p:cNvSpPr>
              <a:spLocks noChangeShapeType="1"/>
            </p:cNvSpPr>
            <p:nvPr/>
          </p:nvSpPr>
          <p:spPr bwMode="auto">
            <a:xfrm>
              <a:off x="3672" y="2845"/>
              <a:ext cx="75" cy="65"/>
            </a:xfrm>
            <a:prstGeom prst="line">
              <a:avLst/>
            </a:prstGeom>
            <a:noFill/>
            <a:ln w="25400">
              <a:solidFill>
                <a:srgbClr val="C7C7C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62" name="Line 450"/>
            <p:cNvSpPr>
              <a:spLocks noChangeShapeType="1"/>
            </p:cNvSpPr>
            <p:nvPr/>
          </p:nvSpPr>
          <p:spPr bwMode="auto">
            <a:xfrm>
              <a:off x="3680" y="2845"/>
              <a:ext cx="67" cy="58"/>
            </a:xfrm>
            <a:prstGeom prst="line">
              <a:avLst/>
            </a:prstGeom>
            <a:noFill/>
            <a:ln w="25400">
              <a:solidFill>
                <a:srgbClr val="CECEC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63" name="Line 451"/>
            <p:cNvSpPr>
              <a:spLocks noChangeShapeType="1"/>
            </p:cNvSpPr>
            <p:nvPr/>
          </p:nvSpPr>
          <p:spPr bwMode="auto">
            <a:xfrm>
              <a:off x="3696" y="2845"/>
              <a:ext cx="51" cy="44"/>
            </a:xfrm>
            <a:prstGeom prst="line">
              <a:avLst/>
            </a:prstGeom>
            <a:noFill/>
            <a:ln w="25400">
              <a:solidFill>
                <a:srgbClr val="D4D4D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64" name="Line 452"/>
            <p:cNvSpPr>
              <a:spLocks noChangeShapeType="1"/>
            </p:cNvSpPr>
            <p:nvPr/>
          </p:nvSpPr>
          <p:spPr bwMode="auto">
            <a:xfrm>
              <a:off x="3703" y="2845"/>
              <a:ext cx="44" cy="38"/>
            </a:xfrm>
            <a:prstGeom prst="line">
              <a:avLst/>
            </a:prstGeom>
            <a:noFill/>
            <a:ln w="25400">
              <a:solidFill>
                <a:srgbClr val="DADAD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65" name="Line 453"/>
            <p:cNvSpPr>
              <a:spLocks noChangeShapeType="1"/>
            </p:cNvSpPr>
            <p:nvPr/>
          </p:nvSpPr>
          <p:spPr bwMode="auto">
            <a:xfrm>
              <a:off x="3711" y="2845"/>
              <a:ext cx="36" cy="31"/>
            </a:xfrm>
            <a:prstGeom prst="line">
              <a:avLst/>
            </a:prstGeom>
            <a:noFill/>
            <a:ln w="25400">
              <a:solidFill>
                <a:srgbClr val="E0E0E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66" name="Line 454"/>
            <p:cNvSpPr>
              <a:spLocks noChangeShapeType="1"/>
            </p:cNvSpPr>
            <p:nvPr/>
          </p:nvSpPr>
          <p:spPr bwMode="auto">
            <a:xfrm>
              <a:off x="3727" y="2845"/>
              <a:ext cx="20" cy="17"/>
            </a:xfrm>
            <a:prstGeom prst="line">
              <a:avLst/>
            </a:prstGeom>
            <a:noFill/>
            <a:ln w="25400">
              <a:solidFill>
                <a:srgbClr val="E7E7E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67" name="Line 455"/>
            <p:cNvSpPr>
              <a:spLocks noChangeShapeType="1"/>
            </p:cNvSpPr>
            <p:nvPr/>
          </p:nvSpPr>
          <p:spPr bwMode="auto">
            <a:xfrm>
              <a:off x="3743" y="2845"/>
              <a:ext cx="4" cy="3"/>
            </a:xfrm>
            <a:prstGeom prst="line">
              <a:avLst/>
            </a:prstGeom>
            <a:noFill/>
            <a:ln w="25400">
              <a:solidFill>
                <a:srgbClr val="EDEDE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68" name="Line 456"/>
            <p:cNvSpPr>
              <a:spLocks noChangeShapeType="1"/>
            </p:cNvSpPr>
            <p:nvPr/>
          </p:nvSpPr>
          <p:spPr bwMode="auto">
            <a:xfrm>
              <a:off x="3743" y="2845"/>
              <a:ext cx="4" cy="3"/>
            </a:xfrm>
            <a:prstGeom prst="line">
              <a:avLst/>
            </a:prstGeom>
            <a:noFill/>
            <a:ln w="25400">
              <a:solidFill>
                <a:srgbClr val="F3F3F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69" name="Freeform 457"/>
            <p:cNvSpPr>
              <a:spLocks/>
            </p:cNvSpPr>
            <p:nvPr/>
          </p:nvSpPr>
          <p:spPr bwMode="auto">
            <a:xfrm>
              <a:off x="3599" y="2838"/>
              <a:ext cx="148" cy="22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148" y="0"/>
                </a:cxn>
                <a:cxn ang="0">
                  <a:pos x="148" y="140"/>
                </a:cxn>
                <a:cxn ang="0">
                  <a:pos x="0" y="225"/>
                </a:cxn>
                <a:cxn ang="0">
                  <a:pos x="0" y="49"/>
                </a:cxn>
              </a:cxnLst>
              <a:rect l="0" t="0" r="r" b="b"/>
              <a:pathLst>
                <a:path w="148" h="225">
                  <a:moveTo>
                    <a:pt x="0" y="49"/>
                  </a:moveTo>
                  <a:lnTo>
                    <a:pt x="148" y="0"/>
                  </a:lnTo>
                  <a:lnTo>
                    <a:pt x="148" y="140"/>
                  </a:lnTo>
                  <a:lnTo>
                    <a:pt x="0" y="225"/>
                  </a:lnTo>
                  <a:lnTo>
                    <a:pt x="0" y="49"/>
                  </a:lnTo>
                  <a:close/>
                </a:path>
              </a:pathLst>
            </a:cu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70" name="Line 458"/>
            <p:cNvSpPr>
              <a:spLocks noChangeShapeType="1"/>
            </p:cNvSpPr>
            <p:nvPr/>
          </p:nvSpPr>
          <p:spPr bwMode="auto">
            <a:xfrm flipV="1">
              <a:off x="3740" y="2881"/>
              <a:ext cx="7" cy="6"/>
            </a:xfrm>
            <a:prstGeom prst="line">
              <a:avLst/>
            </a:prstGeom>
            <a:noFill/>
            <a:ln w="25400">
              <a:solidFill>
                <a:srgbClr val="02020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71" name="Line 459"/>
            <p:cNvSpPr>
              <a:spLocks noChangeShapeType="1"/>
            </p:cNvSpPr>
            <p:nvPr/>
          </p:nvSpPr>
          <p:spPr bwMode="auto">
            <a:xfrm flipV="1">
              <a:off x="3724" y="2867"/>
              <a:ext cx="23" cy="20"/>
            </a:xfrm>
            <a:prstGeom prst="line">
              <a:avLst/>
            </a:prstGeom>
            <a:noFill/>
            <a:ln w="25400">
              <a:solidFill>
                <a:srgbClr val="04040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72" name="Line 460"/>
            <p:cNvSpPr>
              <a:spLocks noChangeShapeType="1"/>
            </p:cNvSpPr>
            <p:nvPr/>
          </p:nvSpPr>
          <p:spPr bwMode="auto">
            <a:xfrm flipV="1">
              <a:off x="3708" y="2852"/>
              <a:ext cx="39" cy="35"/>
            </a:xfrm>
            <a:prstGeom prst="line">
              <a:avLst/>
            </a:prstGeom>
            <a:noFill/>
            <a:ln w="25400">
              <a:solidFill>
                <a:srgbClr val="06060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73" name="Line 461"/>
            <p:cNvSpPr>
              <a:spLocks noChangeShapeType="1"/>
            </p:cNvSpPr>
            <p:nvPr/>
          </p:nvSpPr>
          <p:spPr bwMode="auto">
            <a:xfrm flipV="1">
              <a:off x="3708" y="2852"/>
              <a:ext cx="39" cy="35"/>
            </a:xfrm>
            <a:prstGeom prst="line">
              <a:avLst/>
            </a:prstGeom>
            <a:noFill/>
            <a:ln w="25400">
              <a:solidFill>
                <a:srgbClr val="08080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74" name="Line 462"/>
            <p:cNvSpPr>
              <a:spLocks noChangeShapeType="1"/>
            </p:cNvSpPr>
            <p:nvPr/>
          </p:nvSpPr>
          <p:spPr bwMode="auto">
            <a:xfrm flipV="1">
              <a:off x="3693" y="2839"/>
              <a:ext cx="54" cy="48"/>
            </a:xfrm>
            <a:prstGeom prst="line">
              <a:avLst/>
            </a:prstGeom>
            <a:noFill/>
            <a:ln w="25400">
              <a:solidFill>
                <a:srgbClr val="0A0A0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75" name="Line 463"/>
            <p:cNvSpPr>
              <a:spLocks noChangeShapeType="1"/>
            </p:cNvSpPr>
            <p:nvPr/>
          </p:nvSpPr>
          <p:spPr bwMode="auto">
            <a:xfrm flipV="1">
              <a:off x="3678" y="2838"/>
              <a:ext cx="54" cy="49"/>
            </a:xfrm>
            <a:prstGeom prst="line">
              <a:avLst/>
            </a:prstGeom>
            <a:noFill/>
            <a:ln w="25400">
              <a:solidFill>
                <a:srgbClr val="0C0C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76" name="Line 464"/>
            <p:cNvSpPr>
              <a:spLocks noChangeShapeType="1"/>
            </p:cNvSpPr>
            <p:nvPr/>
          </p:nvSpPr>
          <p:spPr bwMode="auto">
            <a:xfrm flipV="1">
              <a:off x="3678" y="2838"/>
              <a:ext cx="54" cy="49"/>
            </a:xfrm>
            <a:prstGeom prst="line">
              <a:avLst/>
            </a:prstGeom>
            <a:noFill/>
            <a:ln w="25400">
              <a:solidFill>
                <a:srgbClr val="0E0E0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77" name="Line 465"/>
            <p:cNvSpPr>
              <a:spLocks noChangeShapeType="1"/>
            </p:cNvSpPr>
            <p:nvPr/>
          </p:nvSpPr>
          <p:spPr bwMode="auto">
            <a:xfrm flipV="1">
              <a:off x="3660" y="2838"/>
              <a:ext cx="54" cy="49"/>
            </a:xfrm>
            <a:prstGeom prst="line">
              <a:avLst/>
            </a:prstGeom>
            <a:noFill/>
            <a:ln w="25400">
              <a:solidFill>
                <a:srgbClr val="10101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78" name="Line 466"/>
            <p:cNvSpPr>
              <a:spLocks noChangeShapeType="1"/>
            </p:cNvSpPr>
            <p:nvPr/>
          </p:nvSpPr>
          <p:spPr bwMode="auto">
            <a:xfrm flipV="1">
              <a:off x="3645" y="2838"/>
              <a:ext cx="54" cy="49"/>
            </a:xfrm>
            <a:prstGeom prst="line">
              <a:avLst/>
            </a:prstGeom>
            <a:noFill/>
            <a:ln w="25400">
              <a:solidFill>
                <a:srgbClr val="12121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79" name="Line 467"/>
            <p:cNvSpPr>
              <a:spLocks noChangeShapeType="1"/>
            </p:cNvSpPr>
            <p:nvPr/>
          </p:nvSpPr>
          <p:spPr bwMode="auto">
            <a:xfrm flipV="1">
              <a:off x="3629" y="2838"/>
              <a:ext cx="54" cy="49"/>
            </a:xfrm>
            <a:prstGeom prst="line">
              <a:avLst/>
            </a:prstGeom>
            <a:noFill/>
            <a:ln w="25400">
              <a:solidFill>
                <a:srgbClr val="14141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80" name="Line 468"/>
            <p:cNvSpPr>
              <a:spLocks noChangeShapeType="1"/>
            </p:cNvSpPr>
            <p:nvPr/>
          </p:nvSpPr>
          <p:spPr bwMode="auto">
            <a:xfrm flipV="1">
              <a:off x="3629" y="2838"/>
              <a:ext cx="54" cy="49"/>
            </a:xfrm>
            <a:prstGeom prst="line">
              <a:avLst/>
            </a:prstGeom>
            <a:noFill/>
            <a:ln w="25400">
              <a:solidFill>
                <a:srgbClr val="16161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81" name="Line 469"/>
            <p:cNvSpPr>
              <a:spLocks noChangeShapeType="1"/>
            </p:cNvSpPr>
            <p:nvPr/>
          </p:nvSpPr>
          <p:spPr bwMode="auto">
            <a:xfrm flipV="1">
              <a:off x="3614" y="2838"/>
              <a:ext cx="54" cy="49"/>
            </a:xfrm>
            <a:prstGeom prst="line">
              <a:avLst/>
            </a:prstGeom>
            <a:noFill/>
            <a:ln w="25400">
              <a:solidFill>
                <a:srgbClr val="18181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82" name="Line 470"/>
            <p:cNvSpPr>
              <a:spLocks noChangeShapeType="1"/>
            </p:cNvSpPr>
            <p:nvPr/>
          </p:nvSpPr>
          <p:spPr bwMode="auto">
            <a:xfrm flipV="1">
              <a:off x="3599" y="2838"/>
              <a:ext cx="54" cy="49"/>
            </a:xfrm>
            <a:prstGeom prst="line">
              <a:avLst/>
            </a:prstGeom>
            <a:noFill/>
            <a:ln w="25400">
              <a:solidFill>
                <a:srgbClr val="1A1A1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83" name="Line 471"/>
            <p:cNvSpPr>
              <a:spLocks noChangeShapeType="1"/>
            </p:cNvSpPr>
            <p:nvPr/>
          </p:nvSpPr>
          <p:spPr bwMode="auto">
            <a:xfrm flipV="1">
              <a:off x="3599" y="2838"/>
              <a:ext cx="54" cy="49"/>
            </a:xfrm>
            <a:prstGeom prst="line">
              <a:avLst/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84" name="Line 472"/>
            <p:cNvSpPr>
              <a:spLocks noChangeShapeType="1"/>
            </p:cNvSpPr>
            <p:nvPr/>
          </p:nvSpPr>
          <p:spPr bwMode="auto">
            <a:xfrm flipV="1">
              <a:off x="3583" y="2838"/>
              <a:ext cx="54" cy="49"/>
            </a:xfrm>
            <a:prstGeom prst="line">
              <a:avLst/>
            </a:prstGeom>
            <a:noFill/>
            <a:ln w="25400">
              <a:solidFill>
                <a:srgbClr val="1E1E1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85" name="Line 473"/>
            <p:cNvSpPr>
              <a:spLocks noChangeShapeType="1"/>
            </p:cNvSpPr>
            <p:nvPr/>
          </p:nvSpPr>
          <p:spPr bwMode="auto">
            <a:xfrm flipV="1">
              <a:off x="3567" y="2838"/>
              <a:ext cx="54" cy="49"/>
            </a:xfrm>
            <a:prstGeom prst="line">
              <a:avLst/>
            </a:prstGeom>
            <a:noFill/>
            <a:ln w="25400">
              <a:solidFill>
                <a:srgbClr val="21212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86" name="Line 474"/>
            <p:cNvSpPr>
              <a:spLocks noChangeShapeType="1"/>
            </p:cNvSpPr>
            <p:nvPr/>
          </p:nvSpPr>
          <p:spPr bwMode="auto">
            <a:xfrm flipV="1">
              <a:off x="3559" y="2838"/>
              <a:ext cx="54" cy="49"/>
            </a:xfrm>
            <a:prstGeom prst="line">
              <a:avLst/>
            </a:prstGeom>
            <a:noFill/>
            <a:ln w="25400">
              <a:solidFill>
                <a:srgbClr val="23232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87" name="Line 475"/>
            <p:cNvSpPr>
              <a:spLocks noChangeShapeType="1"/>
            </p:cNvSpPr>
            <p:nvPr/>
          </p:nvSpPr>
          <p:spPr bwMode="auto">
            <a:xfrm flipV="1">
              <a:off x="3551" y="2838"/>
              <a:ext cx="54" cy="49"/>
            </a:xfrm>
            <a:prstGeom prst="line">
              <a:avLst/>
            </a:prstGeom>
            <a:noFill/>
            <a:ln w="25400">
              <a:solidFill>
                <a:srgbClr val="25252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88" name="Line 476"/>
            <p:cNvSpPr>
              <a:spLocks noChangeShapeType="1"/>
            </p:cNvSpPr>
            <p:nvPr/>
          </p:nvSpPr>
          <p:spPr bwMode="auto">
            <a:xfrm flipV="1">
              <a:off x="3536" y="2838"/>
              <a:ext cx="54" cy="49"/>
            </a:xfrm>
            <a:prstGeom prst="line">
              <a:avLst/>
            </a:prstGeom>
            <a:noFill/>
            <a:ln w="25400">
              <a:solidFill>
                <a:srgbClr val="27272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89" name="Line 477"/>
            <p:cNvSpPr>
              <a:spLocks noChangeShapeType="1"/>
            </p:cNvSpPr>
            <p:nvPr/>
          </p:nvSpPr>
          <p:spPr bwMode="auto">
            <a:xfrm flipV="1">
              <a:off x="3521" y="2838"/>
              <a:ext cx="54" cy="49"/>
            </a:xfrm>
            <a:prstGeom prst="line">
              <a:avLst/>
            </a:prstGeom>
            <a:noFill/>
            <a:ln w="25400">
              <a:solidFill>
                <a:srgbClr val="29292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90" name="Line 478"/>
            <p:cNvSpPr>
              <a:spLocks noChangeShapeType="1"/>
            </p:cNvSpPr>
            <p:nvPr/>
          </p:nvSpPr>
          <p:spPr bwMode="auto">
            <a:xfrm flipV="1">
              <a:off x="3521" y="2838"/>
              <a:ext cx="54" cy="49"/>
            </a:xfrm>
            <a:prstGeom prst="line">
              <a:avLst/>
            </a:prstGeom>
            <a:noFill/>
            <a:ln w="25400">
              <a:solidFill>
                <a:srgbClr val="2B2B2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91" name="Line 479"/>
            <p:cNvSpPr>
              <a:spLocks noChangeShapeType="1"/>
            </p:cNvSpPr>
            <p:nvPr/>
          </p:nvSpPr>
          <p:spPr bwMode="auto">
            <a:xfrm flipV="1">
              <a:off x="3505" y="2838"/>
              <a:ext cx="54" cy="49"/>
            </a:xfrm>
            <a:prstGeom prst="line">
              <a:avLst/>
            </a:prstGeom>
            <a:noFill/>
            <a:ln w="25400">
              <a:solidFill>
                <a:srgbClr val="2D2D2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92" name="Line 480"/>
            <p:cNvSpPr>
              <a:spLocks noChangeShapeType="1"/>
            </p:cNvSpPr>
            <p:nvPr/>
          </p:nvSpPr>
          <p:spPr bwMode="auto">
            <a:xfrm flipV="1">
              <a:off x="3489" y="2838"/>
              <a:ext cx="54" cy="49"/>
            </a:xfrm>
            <a:prstGeom prst="line">
              <a:avLst/>
            </a:prstGeom>
            <a:noFill/>
            <a:ln w="25400">
              <a:solidFill>
                <a:srgbClr val="2F2F2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93" name="Line 481"/>
            <p:cNvSpPr>
              <a:spLocks noChangeShapeType="1"/>
            </p:cNvSpPr>
            <p:nvPr/>
          </p:nvSpPr>
          <p:spPr bwMode="auto">
            <a:xfrm flipV="1">
              <a:off x="3481" y="2838"/>
              <a:ext cx="54" cy="49"/>
            </a:xfrm>
            <a:prstGeom prst="line">
              <a:avLst/>
            </a:prstGeom>
            <a:noFill/>
            <a:ln w="25400">
              <a:solidFill>
                <a:srgbClr val="31313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94" name="Line 482"/>
            <p:cNvSpPr>
              <a:spLocks noChangeShapeType="1"/>
            </p:cNvSpPr>
            <p:nvPr/>
          </p:nvSpPr>
          <p:spPr bwMode="auto">
            <a:xfrm flipV="1">
              <a:off x="3474" y="2838"/>
              <a:ext cx="54" cy="49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95" name="Line 483"/>
            <p:cNvSpPr>
              <a:spLocks noChangeShapeType="1"/>
            </p:cNvSpPr>
            <p:nvPr/>
          </p:nvSpPr>
          <p:spPr bwMode="auto">
            <a:xfrm flipV="1">
              <a:off x="3458" y="2838"/>
              <a:ext cx="54" cy="49"/>
            </a:xfrm>
            <a:prstGeom prst="line">
              <a:avLst/>
            </a:prstGeom>
            <a:noFill/>
            <a:ln w="25400">
              <a:solidFill>
                <a:srgbClr val="35353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96" name="Line 484"/>
            <p:cNvSpPr>
              <a:spLocks noChangeShapeType="1"/>
            </p:cNvSpPr>
            <p:nvPr/>
          </p:nvSpPr>
          <p:spPr bwMode="auto">
            <a:xfrm flipV="1">
              <a:off x="3443" y="2838"/>
              <a:ext cx="54" cy="49"/>
            </a:xfrm>
            <a:prstGeom prst="line">
              <a:avLst/>
            </a:prstGeom>
            <a:noFill/>
            <a:ln w="25400">
              <a:solidFill>
                <a:srgbClr val="37373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97" name="Line 485"/>
            <p:cNvSpPr>
              <a:spLocks noChangeShapeType="1"/>
            </p:cNvSpPr>
            <p:nvPr/>
          </p:nvSpPr>
          <p:spPr bwMode="auto">
            <a:xfrm flipV="1">
              <a:off x="3443" y="2838"/>
              <a:ext cx="54" cy="49"/>
            </a:xfrm>
            <a:prstGeom prst="line">
              <a:avLst/>
            </a:prstGeom>
            <a:noFill/>
            <a:ln w="25400">
              <a:solidFill>
                <a:srgbClr val="39393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98" name="Line 486"/>
            <p:cNvSpPr>
              <a:spLocks noChangeShapeType="1"/>
            </p:cNvSpPr>
            <p:nvPr/>
          </p:nvSpPr>
          <p:spPr bwMode="auto">
            <a:xfrm flipV="1">
              <a:off x="3427" y="2838"/>
              <a:ext cx="54" cy="49"/>
            </a:xfrm>
            <a:prstGeom prst="line">
              <a:avLst/>
            </a:prstGeom>
            <a:noFill/>
            <a:ln w="25400">
              <a:solidFill>
                <a:srgbClr val="3B3B3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399" name="Line 487"/>
            <p:cNvSpPr>
              <a:spLocks noChangeShapeType="1"/>
            </p:cNvSpPr>
            <p:nvPr/>
          </p:nvSpPr>
          <p:spPr bwMode="auto">
            <a:xfrm flipV="1">
              <a:off x="3412" y="2838"/>
              <a:ext cx="54" cy="49"/>
            </a:xfrm>
            <a:prstGeom prst="line">
              <a:avLst/>
            </a:prstGeom>
            <a:noFill/>
            <a:ln w="25400">
              <a:solidFill>
                <a:srgbClr val="3D3D3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00" name="Line 488"/>
            <p:cNvSpPr>
              <a:spLocks noChangeShapeType="1"/>
            </p:cNvSpPr>
            <p:nvPr/>
          </p:nvSpPr>
          <p:spPr bwMode="auto">
            <a:xfrm flipV="1">
              <a:off x="3404" y="2838"/>
              <a:ext cx="54" cy="49"/>
            </a:xfrm>
            <a:prstGeom prst="line">
              <a:avLst/>
            </a:prstGeom>
            <a:noFill/>
            <a:ln w="25400">
              <a:solidFill>
                <a:srgbClr val="3F3F3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01" name="Line 489"/>
            <p:cNvSpPr>
              <a:spLocks noChangeShapeType="1"/>
            </p:cNvSpPr>
            <p:nvPr/>
          </p:nvSpPr>
          <p:spPr bwMode="auto">
            <a:xfrm flipV="1">
              <a:off x="3396" y="2838"/>
              <a:ext cx="54" cy="49"/>
            </a:xfrm>
            <a:prstGeom prst="line">
              <a:avLst/>
            </a:prstGeom>
            <a:noFill/>
            <a:ln w="25400">
              <a:solidFill>
                <a:srgbClr val="42424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02" name="Line 490"/>
            <p:cNvSpPr>
              <a:spLocks noChangeShapeType="1"/>
            </p:cNvSpPr>
            <p:nvPr/>
          </p:nvSpPr>
          <p:spPr bwMode="auto">
            <a:xfrm flipV="1">
              <a:off x="3380" y="2838"/>
              <a:ext cx="54" cy="49"/>
            </a:xfrm>
            <a:prstGeom prst="line">
              <a:avLst/>
            </a:prstGeom>
            <a:noFill/>
            <a:ln w="25400">
              <a:solidFill>
                <a:srgbClr val="44444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03" name="Line 491"/>
            <p:cNvSpPr>
              <a:spLocks noChangeShapeType="1"/>
            </p:cNvSpPr>
            <p:nvPr/>
          </p:nvSpPr>
          <p:spPr bwMode="auto">
            <a:xfrm flipV="1">
              <a:off x="3373" y="2838"/>
              <a:ext cx="54" cy="49"/>
            </a:xfrm>
            <a:prstGeom prst="line">
              <a:avLst/>
            </a:prstGeom>
            <a:noFill/>
            <a:ln w="25400">
              <a:solidFill>
                <a:srgbClr val="46464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04" name="Line 492"/>
            <p:cNvSpPr>
              <a:spLocks noChangeShapeType="1"/>
            </p:cNvSpPr>
            <p:nvPr/>
          </p:nvSpPr>
          <p:spPr bwMode="auto">
            <a:xfrm flipV="1">
              <a:off x="3365" y="2838"/>
              <a:ext cx="54" cy="49"/>
            </a:xfrm>
            <a:prstGeom prst="line">
              <a:avLst/>
            </a:prstGeom>
            <a:noFill/>
            <a:ln w="25400">
              <a:solidFill>
                <a:srgbClr val="48484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05" name="Line 493"/>
            <p:cNvSpPr>
              <a:spLocks noChangeShapeType="1"/>
            </p:cNvSpPr>
            <p:nvPr/>
          </p:nvSpPr>
          <p:spPr bwMode="auto">
            <a:xfrm flipV="1">
              <a:off x="3349" y="2838"/>
              <a:ext cx="54" cy="49"/>
            </a:xfrm>
            <a:prstGeom prst="line">
              <a:avLst/>
            </a:prstGeom>
            <a:noFill/>
            <a:ln w="25400">
              <a:solidFill>
                <a:srgbClr val="4A4A4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06" name="Line 494"/>
            <p:cNvSpPr>
              <a:spLocks noChangeShapeType="1"/>
            </p:cNvSpPr>
            <p:nvPr/>
          </p:nvSpPr>
          <p:spPr bwMode="auto">
            <a:xfrm flipV="1">
              <a:off x="3334" y="2838"/>
              <a:ext cx="54" cy="49"/>
            </a:xfrm>
            <a:prstGeom prst="line">
              <a:avLst/>
            </a:prstGeom>
            <a:noFill/>
            <a:ln w="25400">
              <a:solidFill>
                <a:srgbClr val="4C4C4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07" name="Line 495"/>
            <p:cNvSpPr>
              <a:spLocks noChangeShapeType="1"/>
            </p:cNvSpPr>
            <p:nvPr/>
          </p:nvSpPr>
          <p:spPr bwMode="auto">
            <a:xfrm flipV="1">
              <a:off x="3326" y="2838"/>
              <a:ext cx="54" cy="49"/>
            </a:xfrm>
            <a:prstGeom prst="line">
              <a:avLst/>
            </a:prstGeom>
            <a:noFill/>
            <a:ln w="25400">
              <a:solidFill>
                <a:srgbClr val="4E4E4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08" name="Line 496"/>
            <p:cNvSpPr>
              <a:spLocks noChangeShapeType="1"/>
            </p:cNvSpPr>
            <p:nvPr/>
          </p:nvSpPr>
          <p:spPr bwMode="auto">
            <a:xfrm flipV="1">
              <a:off x="3318" y="2838"/>
              <a:ext cx="54" cy="49"/>
            </a:xfrm>
            <a:prstGeom prst="line">
              <a:avLst/>
            </a:prstGeom>
            <a:noFill/>
            <a:ln w="25400">
              <a:solidFill>
                <a:srgbClr val="505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09" name="Line 497"/>
            <p:cNvSpPr>
              <a:spLocks noChangeShapeType="1"/>
            </p:cNvSpPr>
            <p:nvPr/>
          </p:nvSpPr>
          <p:spPr bwMode="auto">
            <a:xfrm flipV="1">
              <a:off x="3302" y="2838"/>
              <a:ext cx="54" cy="49"/>
            </a:xfrm>
            <a:prstGeom prst="line">
              <a:avLst/>
            </a:prstGeom>
            <a:noFill/>
            <a:ln w="25400">
              <a:solidFill>
                <a:srgbClr val="52525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10" name="Line 498"/>
            <p:cNvSpPr>
              <a:spLocks noChangeShapeType="1"/>
            </p:cNvSpPr>
            <p:nvPr/>
          </p:nvSpPr>
          <p:spPr bwMode="auto">
            <a:xfrm flipV="1">
              <a:off x="3295" y="2838"/>
              <a:ext cx="54" cy="49"/>
            </a:xfrm>
            <a:prstGeom prst="line">
              <a:avLst/>
            </a:prstGeom>
            <a:noFill/>
            <a:ln w="25400">
              <a:solidFill>
                <a:srgbClr val="54545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11" name="Line 499"/>
            <p:cNvSpPr>
              <a:spLocks noChangeShapeType="1"/>
            </p:cNvSpPr>
            <p:nvPr/>
          </p:nvSpPr>
          <p:spPr bwMode="auto">
            <a:xfrm flipV="1">
              <a:off x="3287" y="2838"/>
              <a:ext cx="54" cy="49"/>
            </a:xfrm>
            <a:prstGeom prst="line">
              <a:avLst/>
            </a:prstGeom>
            <a:noFill/>
            <a:ln w="25400">
              <a:solidFill>
                <a:srgbClr val="56565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12" name="Line 500"/>
            <p:cNvSpPr>
              <a:spLocks noChangeShapeType="1"/>
            </p:cNvSpPr>
            <p:nvPr/>
          </p:nvSpPr>
          <p:spPr bwMode="auto">
            <a:xfrm flipV="1">
              <a:off x="3272" y="2838"/>
              <a:ext cx="54" cy="49"/>
            </a:xfrm>
            <a:prstGeom prst="line">
              <a:avLst/>
            </a:prstGeom>
            <a:noFill/>
            <a:ln w="25400">
              <a:solidFill>
                <a:srgbClr val="58585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13" name="Line 501"/>
            <p:cNvSpPr>
              <a:spLocks noChangeShapeType="1"/>
            </p:cNvSpPr>
            <p:nvPr/>
          </p:nvSpPr>
          <p:spPr bwMode="auto">
            <a:xfrm flipV="1">
              <a:off x="3264" y="2838"/>
              <a:ext cx="54" cy="49"/>
            </a:xfrm>
            <a:prstGeom prst="line">
              <a:avLst/>
            </a:prstGeom>
            <a:noFill/>
            <a:ln w="25400">
              <a:solidFill>
                <a:srgbClr val="5A5A5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14" name="Line 502"/>
            <p:cNvSpPr>
              <a:spLocks noChangeShapeType="1"/>
            </p:cNvSpPr>
            <p:nvPr/>
          </p:nvSpPr>
          <p:spPr bwMode="auto">
            <a:xfrm flipV="1">
              <a:off x="3248" y="2838"/>
              <a:ext cx="54" cy="49"/>
            </a:xfrm>
            <a:prstGeom prst="line">
              <a:avLst/>
            </a:prstGeom>
            <a:noFill/>
            <a:ln w="25400">
              <a:solidFill>
                <a:srgbClr val="5C5C5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15" name="Line 503"/>
            <p:cNvSpPr>
              <a:spLocks noChangeShapeType="1"/>
            </p:cNvSpPr>
            <p:nvPr/>
          </p:nvSpPr>
          <p:spPr bwMode="auto">
            <a:xfrm flipV="1">
              <a:off x="3240" y="2838"/>
              <a:ext cx="54" cy="49"/>
            </a:xfrm>
            <a:prstGeom prst="line">
              <a:avLst/>
            </a:prstGeom>
            <a:noFill/>
            <a:ln w="25400">
              <a:solidFill>
                <a:srgbClr val="5E5E5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16" name="Line 504"/>
            <p:cNvSpPr>
              <a:spLocks noChangeShapeType="1"/>
            </p:cNvSpPr>
            <p:nvPr/>
          </p:nvSpPr>
          <p:spPr bwMode="auto">
            <a:xfrm flipV="1">
              <a:off x="3224" y="2838"/>
              <a:ext cx="54" cy="49"/>
            </a:xfrm>
            <a:prstGeom prst="line">
              <a:avLst/>
            </a:prstGeom>
            <a:noFill/>
            <a:ln w="25400">
              <a:solidFill>
                <a:srgbClr val="61616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17" name="Line 505"/>
            <p:cNvSpPr>
              <a:spLocks noChangeShapeType="1"/>
            </p:cNvSpPr>
            <p:nvPr/>
          </p:nvSpPr>
          <p:spPr bwMode="auto">
            <a:xfrm flipV="1">
              <a:off x="3217" y="2838"/>
              <a:ext cx="54" cy="49"/>
            </a:xfrm>
            <a:prstGeom prst="line">
              <a:avLst/>
            </a:prstGeom>
            <a:noFill/>
            <a:ln w="25400">
              <a:solidFill>
                <a:srgbClr val="63636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18" name="Line 506"/>
            <p:cNvSpPr>
              <a:spLocks noChangeShapeType="1"/>
            </p:cNvSpPr>
            <p:nvPr/>
          </p:nvSpPr>
          <p:spPr bwMode="auto">
            <a:xfrm flipV="1">
              <a:off x="3208" y="2838"/>
              <a:ext cx="54" cy="49"/>
            </a:xfrm>
            <a:prstGeom prst="line">
              <a:avLst/>
            </a:prstGeom>
            <a:noFill/>
            <a:ln w="25400">
              <a:solidFill>
                <a:srgbClr val="65656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19" name="Line 507"/>
            <p:cNvSpPr>
              <a:spLocks noChangeShapeType="1"/>
            </p:cNvSpPr>
            <p:nvPr/>
          </p:nvSpPr>
          <p:spPr bwMode="auto">
            <a:xfrm flipV="1">
              <a:off x="3192" y="2838"/>
              <a:ext cx="54" cy="49"/>
            </a:xfrm>
            <a:prstGeom prst="line">
              <a:avLst/>
            </a:prstGeom>
            <a:noFill/>
            <a:ln w="25400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20" name="Line 508"/>
            <p:cNvSpPr>
              <a:spLocks noChangeShapeType="1"/>
            </p:cNvSpPr>
            <p:nvPr/>
          </p:nvSpPr>
          <p:spPr bwMode="auto">
            <a:xfrm flipV="1">
              <a:off x="3184" y="2838"/>
              <a:ext cx="54" cy="49"/>
            </a:xfrm>
            <a:prstGeom prst="line">
              <a:avLst/>
            </a:prstGeom>
            <a:noFill/>
            <a:ln w="25400">
              <a:solidFill>
                <a:srgbClr val="69696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21" name="Line 509"/>
            <p:cNvSpPr>
              <a:spLocks noChangeShapeType="1"/>
            </p:cNvSpPr>
            <p:nvPr/>
          </p:nvSpPr>
          <p:spPr bwMode="auto">
            <a:xfrm flipV="1">
              <a:off x="3169" y="2838"/>
              <a:ext cx="54" cy="49"/>
            </a:xfrm>
            <a:prstGeom prst="line">
              <a:avLst/>
            </a:prstGeom>
            <a:noFill/>
            <a:ln w="25400">
              <a:solidFill>
                <a:srgbClr val="6B6B6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22" name="Line 510"/>
            <p:cNvSpPr>
              <a:spLocks noChangeShapeType="1"/>
            </p:cNvSpPr>
            <p:nvPr/>
          </p:nvSpPr>
          <p:spPr bwMode="auto">
            <a:xfrm flipV="1">
              <a:off x="3161" y="2838"/>
              <a:ext cx="54" cy="49"/>
            </a:xfrm>
            <a:prstGeom prst="line">
              <a:avLst/>
            </a:prstGeom>
            <a:noFill/>
            <a:ln w="25400">
              <a:solidFill>
                <a:srgbClr val="6D6D6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23" name="Line 511"/>
            <p:cNvSpPr>
              <a:spLocks noChangeShapeType="1"/>
            </p:cNvSpPr>
            <p:nvPr/>
          </p:nvSpPr>
          <p:spPr bwMode="auto">
            <a:xfrm flipV="1">
              <a:off x="3145" y="2838"/>
              <a:ext cx="54" cy="49"/>
            </a:xfrm>
            <a:prstGeom prst="line">
              <a:avLst/>
            </a:prstGeom>
            <a:noFill/>
            <a:ln w="25400">
              <a:solidFill>
                <a:srgbClr val="6F6F6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24" name="Line 512"/>
            <p:cNvSpPr>
              <a:spLocks noChangeShapeType="1"/>
            </p:cNvSpPr>
            <p:nvPr/>
          </p:nvSpPr>
          <p:spPr bwMode="auto">
            <a:xfrm flipV="1">
              <a:off x="3137" y="2838"/>
              <a:ext cx="54" cy="49"/>
            </a:xfrm>
            <a:prstGeom prst="line">
              <a:avLst/>
            </a:prstGeom>
            <a:noFill/>
            <a:ln w="25400">
              <a:solidFill>
                <a:srgbClr val="71717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25" name="Line 513"/>
            <p:cNvSpPr>
              <a:spLocks noChangeShapeType="1"/>
            </p:cNvSpPr>
            <p:nvPr/>
          </p:nvSpPr>
          <p:spPr bwMode="auto">
            <a:xfrm flipV="1">
              <a:off x="3130" y="2838"/>
              <a:ext cx="54" cy="49"/>
            </a:xfrm>
            <a:prstGeom prst="line">
              <a:avLst/>
            </a:prstGeom>
            <a:noFill/>
            <a:ln w="25400">
              <a:solidFill>
                <a:srgbClr val="7373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26" name="Line 514"/>
            <p:cNvSpPr>
              <a:spLocks noChangeShapeType="1"/>
            </p:cNvSpPr>
            <p:nvPr/>
          </p:nvSpPr>
          <p:spPr bwMode="auto">
            <a:xfrm flipV="1">
              <a:off x="3115" y="2838"/>
              <a:ext cx="54" cy="49"/>
            </a:xfrm>
            <a:prstGeom prst="line">
              <a:avLst/>
            </a:prstGeom>
            <a:noFill/>
            <a:ln w="25400">
              <a:solidFill>
                <a:srgbClr val="75757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27" name="Line 515"/>
            <p:cNvSpPr>
              <a:spLocks noChangeShapeType="1"/>
            </p:cNvSpPr>
            <p:nvPr/>
          </p:nvSpPr>
          <p:spPr bwMode="auto">
            <a:xfrm flipV="1">
              <a:off x="3107" y="2838"/>
              <a:ext cx="54" cy="49"/>
            </a:xfrm>
            <a:prstGeom prst="line">
              <a:avLst/>
            </a:prstGeom>
            <a:noFill/>
            <a:ln w="25400">
              <a:solidFill>
                <a:srgbClr val="77777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28" name="Line 516"/>
            <p:cNvSpPr>
              <a:spLocks noChangeShapeType="1"/>
            </p:cNvSpPr>
            <p:nvPr/>
          </p:nvSpPr>
          <p:spPr bwMode="auto">
            <a:xfrm flipV="1">
              <a:off x="3091" y="2838"/>
              <a:ext cx="54" cy="49"/>
            </a:xfrm>
            <a:prstGeom prst="line">
              <a:avLst/>
            </a:prstGeom>
            <a:noFill/>
            <a:ln w="25400">
              <a:solidFill>
                <a:srgbClr val="79797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29" name="Line 517"/>
            <p:cNvSpPr>
              <a:spLocks noChangeShapeType="1"/>
            </p:cNvSpPr>
            <p:nvPr/>
          </p:nvSpPr>
          <p:spPr bwMode="auto">
            <a:xfrm flipV="1">
              <a:off x="3083" y="2838"/>
              <a:ext cx="54" cy="49"/>
            </a:xfrm>
            <a:prstGeom prst="line">
              <a:avLst/>
            </a:prstGeom>
            <a:noFill/>
            <a:ln w="25400">
              <a:solidFill>
                <a:srgbClr val="7B7B7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30" name="Line 518"/>
            <p:cNvSpPr>
              <a:spLocks noChangeShapeType="1"/>
            </p:cNvSpPr>
            <p:nvPr/>
          </p:nvSpPr>
          <p:spPr bwMode="auto">
            <a:xfrm flipV="1">
              <a:off x="3075" y="2838"/>
              <a:ext cx="54" cy="49"/>
            </a:xfrm>
            <a:prstGeom prst="line">
              <a:avLst/>
            </a:prstGeom>
            <a:noFill/>
            <a:ln w="25400">
              <a:solidFill>
                <a:srgbClr val="7D7D7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31" name="Line 519"/>
            <p:cNvSpPr>
              <a:spLocks noChangeShapeType="1"/>
            </p:cNvSpPr>
            <p:nvPr/>
          </p:nvSpPr>
          <p:spPr bwMode="auto">
            <a:xfrm flipV="1">
              <a:off x="3060" y="2838"/>
              <a:ext cx="54" cy="49"/>
            </a:xfrm>
            <a:prstGeom prst="line">
              <a:avLst/>
            </a:prstGeom>
            <a:noFill/>
            <a:ln w="25400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32" name="Line 520"/>
            <p:cNvSpPr>
              <a:spLocks noChangeShapeType="1"/>
            </p:cNvSpPr>
            <p:nvPr/>
          </p:nvSpPr>
          <p:spPr bwMode="auto">
            <a:xfrm flipV="1">
              <a:off x="3052" y="2838"/>
              <a:ext cx="54" cy="49"/>
            </a:xfrm>
            <a:prstGeom prst="line">
              <a:avLst/>
            </a:prstGeom>
            <a:noFill/>
            <a:ln w="25400">
              <a:solidFill>
                <a:srgbClr val="82828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33" name="Line 521"/>
            <p:cNvSpPr>
              <a:spLocks noChangeShapeType="1"/>
            </p:cNvSpPr>
            <p:nvPr/>
          </p:nvSpPr>
          <p:spPr bwMode="auto">
            <a:xfrm flipV="1">
              <a:off x="3037" y="2838"/>
              <a:ext cx="54" cy="49"/>
            </a:xfrm>
            <a:prstGeom prst="line">
              <a:avLst/>
            </a:prstGeom>
            <a:noFill/>
            <a:ln w="25400">
              <a:solidFill>
                <a:srgbClr val="84848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34" name="Line 522"/>
            <p:cNvSpPr>
              <a:spLocks noChangeShapeType="1"/>
            </p:cNvSpPr>
            <p:nvPr/>
          </p:nvSpPr>
          <p:spPr bwMode="auto">
            <a:xfrm flipV="1">
              <a:off x="3029" y="2838"/>
              <a:ext cx="54" cy="49"/>
            </a:xfrm>
            <a:prstGeom prst="line">
              <a:avLst/>
            </a:prstGeom>
            <a:noFill/>
            <a:ln w="25400">
              <a:solidFill>
                <a:srgbClr val="86868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35" name="Line 523"/>
            <p:cNvSpPr>
              <a:spLocks noChangeShapeType="1"/>
            </p:cNvSpPr>
            <p:nvPr/>
          </p:nvSpPr>
          <p:spPr bwMode="auto">
            <a:xfrm flipV="1">
              <a:off x="3021" y="2838"/>
              <a:ext cx="54" cy="49"/>
            </a:xfrm>
            <a:prstGeom prst="line">
              <a:avLst/>
            </a:prstGeom>
            <a:noFill/>
            <a:ln w="25400">
              <a:solidFill>
                <a:srgbClr val="88888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36" name="Line 524"/>
            <p:cNvSpPr>
              <a:spLocks noChangeShapeType="1"/>
            </p:cNvSpPr>
            <p:nvPr/>
          </p:nvSpPr>
          <p:spPr bwMode="auto">
            <a:xfrm flipV="1">
              <a:off x="3005" y="2838"/>
              <a:ext cx="54" cy="49"/>
            </a:xfrm>
            <a:prstGeom prst="line">
              <a:avLst/>
            </a:prstGeom>
            <a:noFill/>
            <a:ln w="25400">
              <a:solidFill>
                <a:srgbClr val="8A8A8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37" name="Line 525"/>
            <p:cNvSpPr>
              <a:spLocks noChangeShapeType="1"/>
            </p:cNvSpPr>
            <p:nvPr/>
          </p:nvSpPr>
          <p:spPr bwMode="auto">
            <a:xfrm flipV="1">
              <a:off x="2997" y="2838"/>
              <a:ext cx="54" cy="49"/>
            </a:xfrm>
            <a:prstGeom prst="line">
              <a:avLst/>
            </a:prstGeom>
            <a:noFill/>
            <a:ln w="25400">
              <a:solidFill>
                <a:srgbClr val="8C8C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38" name="Line 526"/>
            <p:cNvSpPr>
              <a:spLocks noChangeShapeType="1"/>
            </p:cNvSpPr>
            <p:nvPr/>
          </p:nvSpPr>
          <p:spPr bwMode="auto">
            <a:xfrm flipV="1">
              <a:off x="2982" y="2838"/>
              <a:ext cx="54" cy="49"/>
            </a:xfrm>
            <a:prstGeom prst="line">
              <a:avLst/>
            </a:prstGeom>
            <a:noFill/>
            <a:ln w="25400">
              <a:solidFill>
                <a:srgbClr val="8E8E8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39" name="Line 527"/>
            <p:cNvSpPr>
              <a:spLocks noChangeShapeType="1"/>
            </p:cNvSpPr>
            <p:nvPr/>
          </p:nvSpPr>
          <p:spPr bwMode="auto">
            <a:xfrm flipV="1">
              <a:off x="2974" y="2838"/>
              <a:ext cx="54" cy="49"/>
            </a:xfrm>
            <a:prstGeom prst="line">
              <a:avLst/>
            </a:prstGeom>
            <a:noFill/>
            <a:ln w="25400">
              <a:solidFill>
                <a:srgbClr val="90909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40" name="Line 528"/>
            <p:cNvSpPr>
              <a:spLocks noChangeShapeType="1"/>
            </p:cNvSpPr>
            <p:nvPr/>
          </p:nvSpPr>
          <p:spPr bwMode="auto">
            <a:xfrm flipV="1">
              <a:off x="2967" y="2838"/>
              <a:ext cx="54" cy="49"/>
            </a:xfrm>
            <a:prstGeom prst="line">
              <a:avLst/>
            </a:prstGeom>
            <a:noFill/>
            <a:ln w="25400">
              <a:solidFill>
                <a:srgbClr val="92929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41" name="Line 529"/>
            <p:cNvSpPr>
              <a:spLocks noChangeShapeType="1"/>
            </p:cNvSpPr>
            <p:nvPr/>
          </p:nvSpPr>
          <p:spPr bwMode="auto">
            <a:xfrm flipV="1">
              <a:off x="2951" y="2838"/>
              <a:ext cx="54" cy="49"/>
            </a:xfrm>
            <a:prstGeom prst="line">
              <a:avLst/>
            </a:prstGeom>
            <a:noFill/>
            <a:ln w="25400">
              <a:solidFill>
                <a:srgbClr val="94949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42" name="Line 530"/>
            <p:cNvSpPr>
              <a:spLocks noChangeShapeType="1"/>
            </p:cNvSpPr>
            <p:nvPr/>
          </p:nvSpPr>
          <p:spPr bwMode="auto">
            <a:xfrm flipV="1">
              <a:off x="2943" y="2838"/>
              <a:ext cx="54" cy="49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43" name="Line 531"/>
            <p:cNvSpPr>
              <a:spLocks noChangeShapeType="1"/>
            </p:cNvSpPr>
            <p:nvPr/>
          </p:nvSpPr>
          <p:spPr bwMode="auto">
            <a:xfrm flipV="1">
              <a:off x="2928" y="2838"/>
              <a:ext cx="54" cy="49"/>
            </a:xfrm>
            <a:prstGeom prst="line">
              <a:avLst/>
            </a:prstGeom>
            <a:noFill/>
            <a:ln w="25400">
              <a:solidFill>
                <a:srgbClr val="98989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44" name="Line 532"/>
            <p:cNvSpPr>
              <a:spLocks noChangeShapeType="1"/>
            </p:cNvSpPr>
            <p:nvPr/>
          </p:nvSpPr>
          <p:spPr bwMode="auto">
            <a:xfrm flipV="1">
              <a:off x="2920" y="2838"/>
              <a:ext cx="54" cy="49"/>
            </a:xfrm>
            <a:prstGeom prst="line">
              <a:avLst/>
            </a:prstGeom>
            <a:noFill/>
            <a:ln w="25400">
              <a:solidFill>
                <a:srgbClr val="9A9A9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45" name="Line 533"/>
            <p:cNvSpPr>
              <a:spLocks noChangeShapeType="1"/>
            </p:cNvSpPr>
            <p:nvPr/>
          </p:nvSpPr>
          <p:spPr bwMode="auto">
            <a:xfrm flipV="1">
              <a:off x="2904" y="2838"/>
              <a:ext cx="54" cy="49"/>
            </a:xfrm>
            <a:prstGeom prst="line">
              <a:avLst/>
            </a:prstGeom>
            <a:noFill/>
            <a:ln w="25400">
              <a:solidFill>
                <a:srgbClr val="9C9C9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46" name="Line 534"/>
            <p:cNvSpPr>
              <a:spLocks noChangeShapeType="1"/>
            </p:cNvSpPr>
            <p:nvPr/>
          </p:nvSpPr>
          <p:spPr bwMode="auto">
            <a:xfrm flipV="1">
              <a:off x="2896" y="2838"/>
              <a:ext cx="54" cy="49"/>
            </a:xfrm>
            <a:prstGeom prst="line">
              <a:avLst/>
            </a:prstGeom>
            <a:noFill/>
            <a:ln w="25400">
              <a:solidFill>
                <a:srgbClr val="9E9E9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47" name="Line 535"/>
            <p:cNvSpPr>
              <a:spLocks noChangeShapeType="1"/>
            </p:cNvSpPr>
            <p:nvPr/>
          </p:nvSpPr>
          <p:spPr bwMode="auto">
            <a:xfrm flipV="1">
              <a:off x="2889" y="2838"/>
              <a:ext cx="54" cy="49"/>
            </a:xfrm>
            <a:prstGeom prst="line">
              <a:avLst/>
            </a:prstGeom>
            <a:noFill/>
            <a:ln w="25400">
              <a:solidFill>
                <a:srgbClr val="A1A1A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48" name="Line 536"/>
            <p:cNvSpPr>
              <a:spLocks noChangeShapeType="1"/>
            </p:cNvSpPr>
            <p:nvPr/>
          </p:nvSpPr>
          <p:spPr bwMode="auto">
            <a:xfrm flipV="1">
              <a:off x="2873" y="2838"/>
              <a:ext cx="54" cy="49"/>
            </a:xfrm>
            <a:prstGeom prst="line">
              <a:avLst/>
            </a:prstGeom>
            <a:noFill/>
            <a:ln w="25400">
              <a:solidFill>
                <a:srgbClr val="A3A3A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49" name="Line 537"/>
            <p:cNvSpPr>
              <a:spLocks noChangeShapeType="1"/>
            </p:cNvSpPr>
            <p:nvPr/>
          </p:nvSpPr>
          <p:spPr bwMode="auto">
            <a:xfrm flipV="1">
              <a:off x="2865" y="2838"/>
              <a:ext cx="54" cy="49"/>
            </a:xfrm>
            <a:prstGeom prst="line">
              <a:avLst/>
            </a:prstGeom>
            <a:noFill/>
            <a:ln w="25400">
              <a:solidFill>
                <a:srgbClr val="A5A5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50" name="Line 538"/>
            <p:cNvSpPr>
              <a:spLocks noChangeShapeType="1"/>
            </p:cNvSpPr>
            <p:nvPr/>
          </p:nvSpPr>
          <p:spPr bwMode="auto">
            <a:xfrm flipV="1">
              <a:off x="2850" y="2838"/>
              <a:ext cx="54" cy="49"/>
            </a:xfrm>
            <a:prstGeom prst="line">
              <a:avLst/>
            </a:prstGeom>
            <a:noFill/>
            <a:ln w="25400">
              <a:solidFill>
                <a:srgbClr val="A7A7A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51" name="Line 539"/>
            <p:cNvSpPr>
              <a:spLocks noChangeShapeType="1"/>
            </p:cNvSpPr>
            <p:nvPr/>
          </p:nvSpPr>
          <p:spPr bwMode="auto">
            <a:xfrm flipV="1">
              <a:off x="2842" y="2838"/>
              <a:ext cx="54" cy="49"/>
            </a:xfrm>
            <a:prstGeom prst="line">
              <a:avLst/>
            </a:prstGeom>
            <a:noFill/>
            <a:ln w="25400">
              <a:solidFill>
                <a:srgbClr val="A9A9A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52" name="Line 540"/>
            <p:cNvSpPr>
              <a:spLocks noChangeShapeType="1"/>
            </p:cNvSpPr>
            <p:nvPr/>
          </p:nvSpPr>
          <p:spPr bwMode="auto">
            <a:xfrm flipV="1">
              <a:off x="2826" y="2838"/>
              <a:ext cx="54" cy="49"/>
            </a:xfrm>
            <a:prstGeom prst="line">
              <a:avLst/>
            </a:prstGeom>
            <a:noFill/>
            <a:ln w="25400">
              <a:solidFill>
                <a:srgbClr val="ABABA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53" name="Line 541"/>
            <p:cNvSpPr>
              <a:spLocks noChangeShapeType="1"/>
            </p:cNvSpPr>
            <p:nvPr/>
          </p:nvSpPr>
          <p:spPr bwMode="auto">
            <a:xfrm flipV="1">
              <a:off x="2818" y="2838"/>
              <a:ext cx="54" cy="49"/>
            </a:xfrm>
            <a:prstGeom prst="line">
              <a:avLst/>
            </a:prstGeom>
            <a:noFill/>
            <a:ln w="25400">
              <a:solidFill>
                <a:srgbClr val="ADADA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54" name="Line 542"/>
            <p:cNvSpPr>
              <a:spLocks noChangeShapeType="1"/>
            </p:cNvSpPr>
            <p:nvPr/>
          </p:nvSpPr>
          <p:spPr bwMode="auto">
            <a:xfrm flipV="1">
              <a:off x="2811" y="2838"/>
              <a:ext cx="54" cy="49"/>
            </a:xfrm>
            <a:prstGeom prst="line">
              <a:avLst/>
            </a:prstGeom>
            <a:noFill/>
            <a:ln w="25400">
              <a:solidFill>
                <a:srgbClr val="AFAFA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55" name="Line 543"/>
            <p:cNvSpPr>
              <a:spLocks noChangeShapeType="1"/>
            </p:cNvSpPr>
            <p:nvPr/>
          </p:nvSpPr>
          <p:spPr bwMode="auto">
            <a:xfrm flipV="1">
              <a:off x="2795" y="2838"/>
              <a:ext cx="54" cy="49"/>
            </a:xfrm>
            <a:prstGeom prst="line">
              <a:avLst/>
            </a:prstGeom>
            <a:noFill/>
            <a:ln w="25400">
              <a:solidFill>
                <a:srgbClr val="B1B1B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56" name="Line 544"/>
            <p:cNvSpPr>
              <a:spLocks noChangeShapeType="1"/>
            </p:cNvSpPr>
            <p:nvPr/>
          </p:nvSpPr>
          <p:spPr bwMode="auto">
            <a:xfrm flipV="1">
              <a:off x="2788" y="2838"/>
              <a:ext cx="54" cy="49"/>
            </a:xfrm>
            <a:prstGeom prst="line">
              <a:avLst/>
            </a:prstGeom>
            <a:noFill/>
            <a:ln w="25400">
              <a:solidFill>
                <a:srgbClr val="B3B3B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57" name="Line 545"/>
            <p:cNvSpPr>
              <a:spLocks noChangeShapeType="1"/>
            </p:cNvSpPr>
            <p:nvPr/>
          </p:nvSpPr>
          <p:spPr bwMode="auto">
            <a:xfrm flipV="1">
              <a:off x="2780" y="2838"/>
              <a:ext cx="54" cy="49"/>
            </a:xfrm>
            <a:prstGeom prst="line">
              <a:avLst/>
            </a:prstGeom>
            <a:noFill/>
            <a:ln w="25400">
              <a:solidFill>
                <a:srgbClr val="B5B5B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58" name="Line 546"/>
            <p:cNvSpPr>
              <a:spLocks noChangeShapeType="1"/>
            </p:cNvSpPr>
            <p:nvPr/>
          </p:nvSpPr>
          <p:spPr bwMode="auto">
            <a:xfrm flipV="1">
              <a:off x="2764" y="2838"/>
              <a:ext cx="54" cy="49"/>
            </a:xfrm>
            <a:prstGeom prst="line">
              <a:avLst/>
            </a:prstGeom>
            <a:noFill/>
            <a:ln w="25400">
              <a:solidFill>
                <a:srgbClr val="B7B7B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59" name="Line 547"/>
            <p:cNvSpPr>
              <a:spLocks noChangeShapeType="1"/>
            </p:cNvSpPr>
            <p:nvPr/>
          </p:nvSpPr>
          <p:spPr bwMode="auto">
            <a:xfrm flipV="1">
              <a:off x="2747" y="2838"/>
              <a:ext cx="54" cy="49"/>
            </a:xfrm>
            <a:prstGeom prst="line">
              <a:avLst/>
            </a:prstGeom>
            <a:noFill/>
            <a:ln w="25400">
              <a:solidFill>
                <a:srgbClr val="B9B9B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60" name="Line 548"/>
            <p:cNvSpPr>
              <a:spLocks noChangeShapeType="1"/>
            </p:cNvSpPr>
            <p:nvPr/>
          </p:nvSpPr>
          <p:spPr bwMode="auto">
            <a:xfrm flipV="1">
              <a:off x="2739" y="2838"/>
              <a:ext cx="54" cy="49"/>
            </a:xfrm>
            <a:prstGeom prst="line">
              <a:avLst/>
            </a:prstGeom>
            <a:noFill/>
            <a:ln w="25400">
              <a:solidFill>
                <a:srgbClr val="BBBBB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61" name="Line 549"/>
            <p:cNvSpPr>
              <a:spLocks noChangeShapeType="1"/>
            </p:cNvSpPr>
            <p:nvPr/>
          </p:nvSpPr>
          <p:spPr bwMode="auto">
            <a:xfrm flipV="1">
              <a:off x="2732" y="2838"/>
              <a:ext cx="54" cy="49"/>
            </a:xfrm>
            <a:prstGeom prst="line">
              <a:avLst/>
            </a:prstGeom>
            <a:noFill/>
            <a:ln w="25400">
              <a:solidFill>
                <a:srgbClr val="BDBDB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62" name="Line 550"/>
            <p:cNvSpPr>
              <a:spLocks noChangeShapeType="1"/>
            </p:cNvSpPr>
            <p:nvPr/>
          </p:nvSpPr>
          <p:spPr bwMode="auto">
            <a:xfrm flipV="1">
              <a:off x="2716" y="2838"/>
              <a:ext cx="54" cy="49"/>
            </a:xfrm>
            <a:prstGeom prst="line">
              <a:avLst/>
            </a:prstGeom>
            <a:noFill/>
            <a:ln w="25400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63" name="Line 551"/>
            <p:cNvSpPr>
              <a:spLocks noChangeShapeType="1"/>
            </p:cNvSpPr>
            <p:nvPr/>
          </p:nvSpPr>
          <p:spPr bwMode="auto">
            <a:xfrm flipV="1">
              <a:off x="2709" y="2838"/>
              <a:ext cx="54" cy="49"/>
            </a:xfrm>
            <a:prstGeom prst="line">
              <a:avLst/>
            </a:prstGeom>
            <a:noFill/>
            <a:ln w="25400">
              <a:solidFill>
                <a:srgbClr val="C2C2C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64" name="Line 552"/>
            <p:cNvSpPr>
              <a:spLocks noChangeShapeType="1"/>
            </p:cNvSpPr>
            <p:nvPr/>
          </p:nvSpPr>
          <p:spPr bwMode="auto">
            <a:xfrm flipV="1">
              <a:off x="2701" y="2838"/>
              <a:ext cx="54" cy="49"/>
            </a:xfrm>
            <a:prstGeom prst="line">
              <a:avLst/>
            </a:prstGeom>
            <a:noFill/>
            <a:ln w="25400">
              <a:solidFill>
                <a:srgbClr val="C4C4C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65" name="Line 553"/>
            <p:cNvSpPr>
              <a:spLocks noChangeShapeType="1"/>
            </p:cNvSpPr>
            <p:nvPr/>
          </p:nvSpPr>
          <p:spPr bwMode="auto">
            <a:xfrm flipV="1">
              <a:off x="2685" y="2838"/>
              <a:ext cx="54" cy="49"/>
            </a:xfrm>
            <a:prstGeom prst="line">
              <a:avLst/>
            </a:prstGeom>
            <a:noFill/>
            <a:ln w="25400">
              <a:solidFill>
                <a:srgbClr val="C6C6C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66" name="Line 554"/>
            <p:cNvSpPr>
              <a:spLocks noChangeShapeType="1"/>
            </p:cNvSpPr>
            <p:nvPr/>
          </p:nvSpPr>
          <p:spPr bwMode="auto">
            <a:xfrm flipV="1">
              <a:off x="2669" y="2838"/>
              <a:ext cx="54" cy="49"/>
            </a:xfrm>
            <a:prstGeom prst="line">
              <a:avLst/>
            </a:prstGeom>
            <a:noFill/>
            <a:ln w="25400">
              <a:solidFill>
                <a:srgbClr val="C8C8C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67" name="Line 555"/>
            <p:cNvSpPr>
              <a:spLocks noChangeShapeType="1"/>
            </p:cNvSpPr>
            <p:nvPr/>
          </p:nvSpPr>
          <p:spPr bwMode="auto">
            <a:xfrm flipV="1">
              <a:off x="2669" y="2838"/>
              <a:ext cx="54" cy="49"/>
            </a:xfrm>
            <a:prstGeom prst="line">
              <a:avLst/>
            </a:prstGeom>
            <a:noFill/>
            <a:ln w="25400">
              <a:solidFill>
                <a:srgbClr val="CACAC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68" name="Line 556"/>
            <p:cNvSpPr>
              <a:spLocks noChangeShapeType="1"/>
            </p:cNvSpPr>
            <p:nvPr/>
          </p:nvSpPr>
          <p:spPr bwMode="auto">
            <a:xfrm flipV="1">
              <a:off x="2653" y="2838"/>
              <a:ext cx="54" cy="49"/>
            </a:xfrm>
            <a:prstGeom prst="line">
              <a:avLst/>
            </a:prstGeom>
            <a:noFill/>
            <a:ln w="25400">
              <a:solidFill>
                <a:srgbClr val="CCCC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69" name="Line 557"/>
            <p:cNvSpPr>
              <a:spLocks noChangeShapeType="1"/>
            </p:cNvSpPr>
            <p:nvPr/>
          </p:nvSpPr>
          <p:spPr bwMode="auto">
            <a:xfrm flipV="1">
              <a:off x="2639" y="2838"/>
              <a:ext cx="54" cy="49"/>
            </a:xfrm>
            <a:prstGeom prst="line">
              <a:avLst/>
            </a:prstGeom>
            <a:noFill/>
            <a:ln w="25400">
              <a:solidFill>
                <a:srgbClr val="CECEC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70" name="Line 558"/>
            <p:cNvSpPr>
              <a:spLocks noChangeShapeType="1"/>
            </p:cNvSpPr>
            <p:nvPr/>
          </p:nvSpPr>
          <p:spPr bwMode="auto">
            <a:xfrm flipV="1">
              <a:off x="2631" y="2838"/>
              <a:ext cx="54" cy="49"/>
            </a:xfrm>
            <a:prstGeom prst="line">
              <a:avLst/>
            </a:prstGeom>
            <a:noFill/>
            <a:ln w="25400">
              <a:solidFill>
                <a:srgbClr val="D0D0D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71" name="Line 559"/>
            <p:cNvSpPr>
              <a:spLocks noChangeShapeType="1"/>
            </p:cNvSpPr>
            <p:nvPr/>
          </p:nvSpPr>
          <p:spPr bwMode="auto">
            <a:xfrm flipV="1">
              <a:off x="2623" y="2838"/>
              <a:ext cx="54" cy="49"/>
            </a:xfrm>
            <a:prstGeom prst="line">
              <a:avLst/>
            </a:prstGeom>
            <a:noFill/>
            <a:ln w="25400">
              <a:solidFill>
                <a:srgbClr val="D2D2D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72" name="Line 560"/>
            <p:cNvSpPr>
              <a:spLocks noChangeShapeType="1"/>
            </p:cNvSpPr>
            <p:nvPr/>
          </p:nvSpPr>
          <p:spPr bwMode="auto">
            <a:xfrm flipV="1">
              <a:off x="2607" y="2838"/>
              <a:ext cx="54" cy="49"/>
            </a:xfrm>
            <a:prstGeom prst="line">
              <a:avLst/>
            </a:prstGeom>
            <a:noFill/>
            <a:ln w="25400">
              <a:solidFill>
                <a:srgbClr val="D4D4D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73" name="Line 561"/>
            <p:cNvSpPr>
              <a:spLocks noChangeShapeType="1"/>
            </p:cNvSpPr>
            <p:nvPr/>
          </p:nvSpPr>
          <p:spPr bwMode="auto">
            <a:xfrm flipV="1">
              <a:off x="2591" y="2838"/>
              <a:ext cx="54" cy="49"/>
            </a:xfrm>
            <a:prstGeom prst="line">
              <a:avLst/>
            </a:prstGeom>
            <a:noFill/>
            <a:ln w="25400">
              <a:solidFill>
                <a:srgbClr val="D6D6D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74" name="Line 562"/>
            <p:cNvSpPr>
              <a:spLocks noChangeShapeType="1"/>
            </p:cNvSpPr>
            <p:nvPr/>
          </p:nvSpPr>
          <p:spPr bwMode="auto">
            <a:xfrm flipV="1">
              <a:off x="2591" y="2838"/>
              <a:ext cx="54" cy="49"/>
            </a:xfrm>
            <a:prstGeom prst="line">
              <a:avLst/>
            </a:prstGeom>
            <a:noFill/>
            <a:ln w="25400">
              <a:solidFill>
                <a:srgbClr val="D8D8D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75" name="Line 563"/>
            <p:cNvSpPr>
              <a:spLocks noChangeShapeType="1"/>
            </p:cNvSpPr>
            <p:nvPr/>
          </p:nvSpPr>
          <p:spPr bwMode="auto">
            <a:xfrm flipV="1">
              <a:off x="2576" y="2838"/>
              <a:ext cx="54" cy="49"/>
            </a:xfrm>
            <a:prstGeom prst="line">
              <a:avLst/>
            </a:prstGeom>
            <a:noFill/>
            <a:ln w="25400">
              <a:solidFill>
                <a:srgbClr val="DADAD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76" name="Line 564"/>
            <p:cNvSpPr>
              <a:spLocks noChangeShapeType="1"/>
            </p:cNvSpPr>
            <p:nvPr/>
          </p:nvSpPr>
          <p:spPr bwMode="auto">
            <a:xfrm flipV="1">
              <a:off x="2560" y="2838"/>
              <a:ext cx="54" cy="49"/>
            </a:xfrm>
            <a:prstGeom prst="line">
              <a:avLst/>
            </a:prstGeom>
            <a:noFill/>
            <a:ln w="2540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77" name="Line 565"/>
            <p:cNvSpPr>
              <a:spLocks noChangeShapeType="1"/>
            </p:cNvSpPr>
            <p:nvPr/>
          </p:nvSpPr>
          <p:spPr bwMode="auto">
            <a:xfrm flipV="1">
              <a:off x="2552" y="2838"/>
              <a:ext cx="54" cy="49"/>
            </a:xfrm>
            <a:prstGeom prst="line">
              <a:avLst/>
            </a:prstGeom>
            <a:noFill/>
            <a:ln w="25400">
              <a:solidFill>
                <a:srgbClr val="DEDED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78" name="Line 566"/>
            <p:cNvSpPr>
              <a:spLocks noChangeShapeType="1"/>
            </p:cNvSpPr>
            <p:nvPr/>
          </p:nvSpPr>
          <p:spPr bwMode="auto">
            <a:xfrm flipV="1">
              <a:off x="2545" y="2838"/>
              <a:ext cx="54" cy="49"/>
            </a:xfrm>
            <a:prstGeom prst="line">
              <a:avLst/>
            </a:prstGeom>
            <a:noFill/>
            <a:ln w="25400">
              <a:solidFill>
                <a:srgbClr val="E1E1E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79" name="Line 567"/>
            <p:cNvSpPr>
              <a:spLocks noChangeShapeType="1"/>
            </p:cNvSpPr>
            <p:nvPr/>
          </p:nvSpPr>
          <p:spPr bwMode="auto">
            <a:xfrm flipV="1">
              <a:off x="2529" y="2838"/>
              <a:ext cx="54" cy="49"/>
            </a:xfrm>
            <a:prstGeom prst="line">
              <a:avLst/>
            </a:prstGeom>
            <a:noFill/>
            <a:ln w="25400">
              <a:solidFill>
                <a:srgbClr val="E3E3E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80" name="Line 568"/>
            <p:cNvSpPr>
              <a:spLocks noChangeShapeType="1"/>
            </p:cNvSpPr>
            <p:nvPr/>
          </p:nvSpPr>
          <p:spPr bwMode="auto">
            <a:xfrm flipV="1">
              <a:off x="2514" y="2838"/>
              <a:ext cx="54" cy="49"/>
            </a:xfrm>
            <a:prstGeom prst="line">
              <a:avLst/>
            </a:prstGeom>
            <a:noFill/>
            <a:ln w="25400">
              <a:solidFill>
                <a:srgbClr val="E5E5E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81" name="Line 569"/>
            <p:cNvSpPr>
              <a:spLocks noChangeShapeType="1"/>
            </p:cNvSpPr>
            <p:nvPr/>
          </p:nvSpPr>
          <p:spPr bwMode="auto">
            <a:xfrm flipV="1">
              <a:off x="2514" y="2838"/>
              <a:ext cx="54" cy="49"/>
            </a:xfrm>
            <a:prstGeom prst="line">
              <a:avLst/>
            </a:prstGeom>
            <a:noFill/>
            <a:ln w="25400">
              <a:solidFill>
                <a:srgbClr val="E7E7E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82" name="Line 570"/>
            <p:cNvSpPr>
              <a:spLocks noChangeShapeType="1"/>
            </p:cNvSpPr>
            <p:nvPr/>
          </p:nvSpPr>
          <p:spPr bwMode="auto">
            <a:xfrm flipV="1">
              <a:off x="2513" y="2838"/>
              <a:ext cx="38" cy="35"/>
            </a:xfrm>
            <a:prstGeom prst="line">
              <a:avLst/>
            </a:prstGeom>
            <a:noFill/>
            <a:ln w="25400">
              <a:solidFill>
                <a:srgbClr val="E9E9E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83" name="Line 571"/>
            <p:cNvSpPr>
              <a:spLocks noChangeShapeType="1"/>
            </p:cNvSpPr>
            <p:nvPr/>
          </p:nvSpPr>
          <p:spPr bwMode="auto">
            <a:xfrm flipV="1">
              <a:off x="2513" y="2838"/>
              <a:ext cx="24" cy="22"/>
            </a:xfrm>
            <a:prstGeom prst="line">
              <a:avLst/>
            </a:prstGeom>
            <a:noFill/>
            <a:ln w="25400">
              <a:solidFill>
                <a:srgbClr val="EBEBE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84" name="Line 572"/>
            <p:cNvSpPr>
              <a:spLocks noChangeShapeType="1"/>
            </p:cNvSpPr>
            <p:nvPr/>
          </p:nvSpPr>
          <p:spPr bwMode="auto">
            <a:xfrm flipV="1">
              <a:off x="2513" y="2838"/>
              <a:ext cx="24" cy="22"/>
            </a:xfrm>
            <a:prstGeom prst="line">
              <a:avLst/>
            </a:prstGeom>
            <a:noFill/>
            <a:ln w="25400">
              <a:solidFill>
                <a:srgbClr val="EDEDE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85" name="Line 573"/>
            <p:cNvSpPr>
              <a:spLocks noChangeShapeType="1"/>
            </p:cNvSpPr>
            <p:nvPr/>
          </p:nvSpPr>
          <p:spPr bwMode="auto">
            <a:xfrm flipV="1">
              <a:off x="2513" y="2838"/>
              <a:ext cx="8" cy="8"/>
            </a:xfrm>
            <a:prstGeom prst="line">
              <a:avLst/>
            </a:prstGeom>
            <a:noFill/>
            <a:ln w="25400">
              <a:solidFill>
                <a:srgbClr val="EFEFE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86" name="Freeform 574"/>
            <p:cNvSpPr>
              <a:spLocks/>
            </p:cNvSpPr>
            <p:nvPr/>
          </p:nvSpPr>
          <p:spPr bwMode="auto">
            <a:xfrm>
              <a:off x="2490" y="2838"/>
              <a:ext cx="1257" cy="49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1109" y="49"/>
                </a:cxn>
                <a:cxn ang="0">
                  <a:pos x="1257" y="0"/>
                </a:cxn>
                <a:cxn ang="0">
                  <a:pos x="180" y="0"/>
                </a:cxn>
                <a:cxn ang="0">
                  <a:pos x="0" y="49"/>
                </a:cxn>
              </a:cxnLst>
              <a:rect l="0" t="0" r="r" b="b"/>
              <a:pathLst>
                <a:path w="1257" h="49">
                  <a:moveTo>
                    <a:pt x="0" y="49"/>
                  </a:moveTo>
                  <a:lnTo>
                    <a:pt x="1109" y="49"/>
                  </a:lnTo>
                  <a:lnTo>
                    <a:pt x="1257" y="0"/>
                  </a:lnTo>
                  <a:lnTo>
                    <a:pt x="180" y="0"/>
                  </a:lnTo>
                  <a:lnTo>
                    <a:pt x="0" y="49"/>
                  </a:lnTo>
                  <a:close/>
                </a:path>
              </a:pathLst>
            </a:cu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87" name="Line 575"/>
            <p:cNvSpPr>
              <a:spLocks noChangeShapeType="1"/>
            </p:cNvSpPr>
            <p:nvPr/>
          </p:nvSpPr>
          <p:spPr bwMode="auto">
            <a:xfrm>
              <a:off x="2896" y="2725"/>
              <a:ext cx="1" cy="14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88" name="Line 576"/>
            <p:cNvSpPr>
              <a:spLocks noChangeShapeType="1"/>
            </p:cNvSpPr>
            <p:nvPr/>
          </p:nvSpPr>
          <p:spPr bwMode="auto">
            <a:xfrm>
              <a:off x="2904" y="2725"/>
              <a:ext cx="1" cy="141"/>
            </a:xfrm>
            <a:prstGeom prst="line">
              <a:avLst/>
            </a:prstGeom>
            <a:noFill/>
            <a:ln w="36513">
              <a:solidFill>
                <a:srgbClr val="0B0B0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89" name="Line 577"/>
            <p:cNvSpPr>
              <a:spLocks noChangeShapeType="1"/>
            </p:cNvSpPr>
            <p:nvPr/>
          </p:nvSpPr>
          <p:spPr bwMode="auto">
            <a:xfrm>
              <a:off x="2912" y="2725"/>
              <a:ext cx="1" cy="141"/>
            </a:xfrm>
            <a:prstGeom prst="line">
              <a:avLst/>
            </a:prstGeom>
            <a:noFill/>
            <a:ln w="36513">
              <a:solidFill>
                <a:srgbClr val="17171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90" name="Line 578"/>
            <p:cNvSpPr>
              <a:spLocks noChangeShapeType="1"/>
            </p:cNvSpPr>
            <p:nvPr/>
          </p:nvSpPr>
          <p:spPr bwMode="auto">
            <a:xfrm>
              <a:off x="2919" y="2725"/>
              <a:ext cx="1" cy="141"/>
            </a:xfrm>
            <a:prstGeom prst="line">
              <a:avLst/>
            </a:prstGeom>
            <a:noFill/>
            <a:ln w="36513">
              <a:solidFill>
                <a:srgbClr val="22222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91" name="Line 579"/>
            <p:cNvSpPr>
              <a:spLocks noChangeShapeType="1"/>
            </p:cNvSpPr>
            <p:nvPr/>
          </p:nvSpPr>
          <p:spPr bwMode="auto">
            <a:xfrm>
              <a:off x="2927" y="2725"/>
              <a:ext cx="1" cy="141"/>
            </a:xfrm>
            <a:prstGeom prst="line">
              <a:avLst/>
            </a:prstGeom>
            <a:noFill/>
            <a:ln w="36513">
              <a:solidFill>
                <a:srgbClr val="2E2E2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92" name="Line 580"/>
            <p:cNvSpPr>
              <a:spLocks noChangeShapeType="1"/>
            </p:cNvSpPr>
            <p:nvPr/>
          </p:nvSpPr>
          <p:spPr bwMode="auto">
            <a:xfrm>
              <a:off x="2935" y="2725"/>
              <a:ext cx="1" cy="141"/>
            </a:xfrm>
            <a:prstGeom prst="line">
              <a:avLst/>
            </a:prstGeom>
            <a:noFill/>
            <a:ln w="36513">
              <a:solidFill>
                <a:srgbClr val="3A3A3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93" name="Line 581"/>
            <p:cNvSpPr>
              <a:spLocks noChangeShapeType="1"/>
            </p:cNvSpPr>
            <p:nvPr/>
          </p:nvSpPr>
          <p:spPr bwMode="auto">
            <a:xfrm>
              <a:off x="2943" y="2725"/>
              <a:ext cx="1" cy="141"/>
            </a:xfrm>
            <a:prstGeom prst="line">
              <a:avLst/>
            </a:prstGeom>
            <a:noFill/>
            <a:ln w="36513">
              <a:solidFill>
                <a:srgbClr val="45454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94" name="Line 582"/>
            <p:cNvSpPr>
              <a:spLocks noChangeShapeType="1"/>
            </p:cNvSpPr>
            <p:nvPr/>
          </p:nvSpPr>
          <p:spPr bwMode="auto">
            <a:xfrm>
              <a:off x="2951" y="2725"/>
              <a:ext cx="1" cy="141"/>
            </a:xfrm>
            <a:prstGeom prst="line">
              <a:avLst/>
            </a:prstGeom>
            <a:noFill/>
            <a:ln w="36513">
              <a:solidFill>
                <a:srgbClr val="51515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95" name="Line 583"/>
            <p:cNvSpPr>
              <a:spLocks noChangeShapeType="1"/>
            </p:cNvSpPr>
            <p:nvPr/>
          </p:nvSpPr>
          <p:spPr bwMode="auto">
            <a:xfrm>
              <a:off x="2958" y="2725"/>
              <a:ext cx="1" cy="141"/>
            </a:xfrm>
            <a:prstGeom prst="line">
              <a:avLst/>
            </a:prstGeom>
            <a:noFill/>
            <a:ln w="36513">
              <a:solidFill>
                <a:srgbClr val="5D5D5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96" name="Line 584"/>
            <p:cNvSpPr>
              <a:spLocks noChangeShapeType="1"/>
            </p:cNvSpPr>
            <p:nvPr/>
          </p:nvSpPr>
          <p:spPr bwMode="auto">
            <a:xfrm>
              <a:off x="2966" y="2725"/>
              <a:ext cx="1" cy="141"/>
            </a:xfrm>
            <a:prstGeom prst="line">
              <a:avLst/>
            </a:prstGeom>
            <a:noFill/>
            <a:ln w="36513">
              <a:solidFill>
                <a:srgbClr val="68686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97" name="Line 585"/>
            <p:cNvSpPr>
              <a:spLocks noChangeShapeType="1"/>
            </p:cNvSpPr>
            <p:nvPr/>
          </p:nvSpPr>
          <p:spPr bwMode="auto">
            <a:xfrm>
              <a:off x="2974" y="2725"/>
              <a:ext cx="1" cy="141"/>
            </a:xfrm>
            <a:prstGeom prst="line">
              <a:avLst/>
            </a:prstGeom>
            <a:noFill/>
            <a:ln w="36513">
              <a:solidFill>
                <a:srgbClr val="74747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98" name="Line 586"/>
            <p:cNvSpPr>
              <a:spLocks noChangeShapeType="1"/>
            </p:cNvSpPr>
            <p:nvPr/>
          </p:nvSpPr>
          <p:spPr bwMode="auto">
            <a:xfrm>
              <a:off x="2982" y="2725"/>
              <a:ext cx="1" cy="141"/>
            </a:xfrm>
            <a:prstGeom prst="line">
              <a:avLst/>
            </a:prstGeom>
            <a:noFill/>
            <a:ln w="36513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499" name="Line 587"/>
            <p:cNvSpPr>
              <a:spLocks noChangeShapeType="1"/>
            </p:cNvSpPr>
            <p:nvPr/>
          </p:nvSpPr>
          <p:spPr bwMode="auto">
            <a:xfrm>
              <a:off x="2990" y="2725"/>
              <a:ext cx="1" cy="141"/>
            </a:xfrm>
            <a:prstGeom prst="line">
              <a:avLst/>
            </a:prstGeom>
            <a:noFill/>
            <a:ln w="36513">
              <a:solidFill>
                <a:srgbClr val="8B8B8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00" name="Line 588"/>
            <p:cNvSpPr>
              <a:spLocks noChangeShapeType="1"/>
            </p:cNvSpPr>
            <p:nvPr/>
          </p:nvSpPr>
          <p:spPr bwMode="auto">
            <a:xfrm>
              <a:off x="2997" y="2725"/>
              <a:ext cx="1" cy="141"/>
            </a:xfrm>
            <a:prstGeom prst="line">
              <a:avLst/>
            </a:prstGeom>
            <a:noFill/>
            <a:ln w="36513">
              <a:solidFill>
                <a:srgbClr val="9797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01" name="Line 589"/>
            <p:cNvSpPr>
              <a:spLocks noChangeShapeType="1"/>
            </p:cNvSpPr>
            <p:nvPr/>
          </p:nvSpPr>
          <p:spPr bwMode="auto">
            <a:xfrm>
              <a:off x="3005" y="2725"/>
              <a:ext cx="1" cy="141"/>
            </a:xfrm>
            <a:prstGeom prst="line">
              <a:avLst/>
            </a:prstGeom>
            <a:noFill/>
            <a:ln w="36513">
              <a:solidFill>
                <a:srgbClr val="A2A2A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02" name="Line 590"/>
            <p:cNvSpPr>
              <a:spLocks noChangeShapeType="1"/>
            </p:cNvSpPr>
            <p:nvPr/>
          </p:nvSpPr>
          <p:spPr bwMode="auto">
            <a:xfrm>
              <a:off x="3013" y="2725"/>
              <a:ext cx="1" cy="141"/>
            </a:xfrm>
            <a:prstGeom prst="line">
              <a:avLst/>
            </a:prstGeom>
            <a:noFill/>
            <a:ln w="36513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03" name="Line 591"/>
            <p:cNvSpPr>
              <a:spLocks noChangeShapeType="1"/>
            </p:cNvSpPr>
            <p:nvPr/>
          </p:nvSpPr>
          <p:spPr bwMode="auto">
            <a:xfrm>
              <a:off x="3021" y="2725"/>
              <a:ext cx="1" cy="141"/>
            </a:xfrm>
            <a:prstGeom prst="line">
              <a:avLst/>
            </a:prstGeom>
            <a:noFill/>
            <a:ln w="36513">
              <a:solidFill>
                <a:srgbClr val="BABAB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04" name="Line 592"/>
            <p:cNvSpPr>
              <a:spLocks noChangeShapeType="1"/>
            </p:cNvSpPr>
            <p:nvPr/>
          </p:nvSpPr>
          <p:spPr bwMode="auto">
            <a:xfrm>
              <a:off x="3029" y="2725"/>
              <a:ext cx="1" cy="141"/>
            </a:xfrm>
            <a:prstGeom prst="line">
              <a:avLst/>
            </a:prstGeom>
            <a:noFill/>
            <a:ln w="36513">
              <a:solidFill>
                <a:srgbClr val="C5C5C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05" name="Line 593"/>
            <p:cNvSpPr>
              <a:spLocks noChangeShapeType="1"/>
            </p:cNvSpPr>
            <p:nvPr/>
          </p:nvSpPr>
          <p:spPr bwMode="auto">
            <a:xfrm>
              <a:off x="3037" y="2725"/>
              <a:ext cx="1" cy="141"/>
            </a:xfrm>
            <a:prstGeom prst="line">
              <a:avLst/>
            </a:prstGeom>
            <a:noFill/>
            <a:ln w="36513">
              <a:solidFill>
                <a:srgbClr val="D1D1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06" name="Line 594"/>
            <p:cNvSpPr>
              <a:spLocks noChangeShapeType="1"/>
            </p:cNvSpPr>
            <p:nvPr/>
          </p:nvSpPr>
          <p:spPr bwMode="auto">
            <a:xfrm>
              <a:off x="3044" y="2725"/>
              <a:ext cx="1" cy="141"/>
            </a:xfrm>
            <a:prstGeom prst="line">
              <a:avLst/>
            </a:prstGeom>
            <a:noFill/>
            <a:ln w="36513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07" name="Line 595"/>
            <p:cNvSpPr>
              <a:spLocks noChangeShapeType="1"/>
            </p:cNvSpPr>
            <p:nvPr/>
          </p:nvSpPr>
          <p:spPr bwMode="auto">
            <a:xfrm>
              <a:off x="3052" y="2725"/>
              <a:ext cx="1" cy="141"/>
            </a:xfrm>
            <a:prstGeom prst="line">
              <a:avLst/>
            </a:prstGeom>
            <a:noFill/>
            <a:ln w="36513">
              <a:solidFill>
                <a:srgbClr val="E8E8E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08" name="Line 596"/>
            <p:cNvSpPr>
              <a:spLocks noChangeShapeType="1"/>
            </p:cNvSpPr>
            <p:nvPr/>
          </p:nvSpPr>
          <p:spPr bwMode="auto">
            <a:xfrm>
              <a:off x="3060" y="2725"/>
              <a:ext cx="1" cy="141"/>
            </a:xfrm>
            <a:prstGeom prst="line">
              <a:avLst/>
            </a:prstGeom>
            <a:noFill/>
            <a:ln w="36513">
              <a:solidFill>
                <a:srgbClr val="F4F4F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09" name="Line 597"/>
            <p:cNvSpPr>
              <a:spLocks noChangeShapeType="1"/>
            </p:cNvSpPr>
            <p:nvPr/>
          </p:nvSpPr>
          <p:spPr bwMode="auto">
            <a:xfrm>
              <a:off x="3068" y="2725"/>
              <a:ext cx="1" cy="141"/>
            </a:xfrm>
            <a:prstGeom prst="line">
              <a:avLst/>
            </a:prstGeom>
            <a:noFill/>
            <a:ln w="36513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10" name="Arc 598"/>
            <p:cNvSpPr>
              <a:spLocks/>
            </p:cNvSpPr>
            <p:nvPr/>
          </p:nvSpPr>
          <p:spPr bwMode="auto">
            <a:xfrm>
              <a:off x="2892" y="2729"/>
              <a:ext cx="176" cy="14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460 h 21600"/>
                <a:gd name="T2" fmla="*/ 2160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460"/>
                  </a:moveTo>
                  <a:cubicBezTo>
                    <a:pt x="77" y="9585"/>
                    <a:pt x="9725" y="0"/>
                    <a:pt x="21599" y="0"/>
                  </a:cubicBezTo>
                </a:path>
                <a:path w="21600" h="21600" stroke="0" extrusionOk="0">
                  <a:moveTo>
                    <a:pt x="0" y="21460"/>
                  </a:moveTo>
                  <a:cubicBezTo>
                    <a:pt x="77" y="9585"/>
                    <a:pt x="9725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11" name="Line 599"/>
            <p:cNvSpPr>
              <a:spLocks noChangeShapeType="1"/>
            </p:cNvSpPr>
            <p:nvPr/>
          </p:nvSpPr>
          <p:spPr bwMode="auto">
            <a:xfrm>
              <a:off x="3068" y="2732"/>
              <a:ext cx="1" cy="134"/>
            </a:xfrm>
            <a:prstGeom prst="line">
              <a:avLst/>
            </a:prstGeom>
            <a:noFill/>
            <a:ln w="36513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12" name="Line 600"/>
            <p:cNvSpPr>
              <a:spLocks noChangeShapeType="1"/>
            </p:cNvSpPr>
            <p:nvPr/>
          </p:nvSpPr>
          <p:spPr bwMode="auto">
            <a:xfrm>
              <a:off x="3076" y="2732"/>
              <a:ext cx="1" cy="134"/>
            </a:xfrm>
            <a:prstGeom prst="line">
              <a:avLst/>
            </a:prstGeom>
            <a:noFill/>
            <a:ln w="36513">
              <a:solidFill>
                <a:srgbClr val="F3F3F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13" name="Line 601"/>
            <p:cNvSpPr>
              <a:spLocks noChangeShapeType="1"/>
            </p:cNvSpPr>
            <p:nvPr/>
          </p:nvSpPr>
          <p:spPr bwMode="auto">
            <a:xfrm>
              <a:off x="3083" y="2732"/>
              <a:ext cx="1" cy="134"/>
            </a:xfrm>
            <a:prstGeom prst="line">
              <a:avLst/>
            </a:prstGeom>
            <a:noFill/>
            <a:ln w="36513">
              <a:solidFill>
                <a:srgbClr val="E7E7E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14" name="Line 602"/>
            <p:cNvSpPr>
              <a:spLocks noChangeShapeType="1"/>
            </p:cNvSpPr>
            <p:nvPr/>
          </p:nvSpPr>
          <p:spPr bwMode="auto">
            <a:xfrm>
              <a:off x="3091" y="2732"/>
              <a:ext cx="1" cy="134"/>
            </a:xfrm>
            <a:prstGeom prst="line">
              <a:avLst/>
            </a:prstGeom>
            <a:noFill/>
            <a:ln w="36513">
              <a:solidFill>
                <a:srgbClr val="DBDBD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15" name="Line 603"/>
            <p:cNvSpPr>
              <a:spLocks noChangeShapeType="1"/>
            </p:cNvSpPr>
            <p:nvPr/>
          </p:nvSpPr>
          <p:spPr bwMode="auto">
            <a:xfrm>
              <a:off x="3099" y="2732"/>
              <a:ext cx="1" cy="134"/>
            </a:xfrm>
            <a:prstGeom prst="line">
              <a:avLst/>
            </a:prstGeom>
            <a:noFill/>
            <a:ln w="36513">
              <a:solidFill>
                <a:srgbClr val="CFCFC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16" name="Line 604"/>
            <p:cNvSpPr>
              <a:spLocks noChangeShapeType="1"/>
            </p:cNvSpPr>
            <p:nvPr/>
          </p:nvSpPr>
          <p:spPr bwMode="auto">
            <a:xfrm>
              <a:off x="3107" y="2732"/>
              <a:ext cx="1" cy="134"/>
            </a:xfrm>
            <a:prstGeom prst="line">
              <a:avLst/>
            </a:prstGeom>
            <a:noFill/>
            <a:ln w="36513">
              <a:solidFill>
                <a:srgbClr val="C3C3C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17" name="Line 605"/>
            <p:cNvSpPr>
              <a:spLocks noChangeShapeType="1"/>
            </p:cNvSpPr>
            <p:nvPr/>
          </p:nvSpPr>
          <p:spPr bwMode="auto">
            <a:xfrm>
              <a:off x="3115" y="2732"/>
              <a:ext cx="1" cy="134"/>
            </a:xfrm>
            <a:prstGeom prst="line">
              <a:avLst/>
            </a:prstGeom>
            <a:noFill/>
            <a:ln w="36513">
              <a:solidFill>
                <a:srgbClr val="B6B6B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18" name="Line 606"/>
            <p:cNvSpPr>
              <a:spLocks noChangeShapeType="1"/>
            </p:cNvSpPr>
            <p:nvPr/>
          </p:nvSpPr>
          <p:spPr bwMode="auto">
            <a:xfrm>
              <a:off x="3122" y="2732"/>
              <a:ext cx="1" cy="134"/>
            </a:xfrm>
            <a:prstGeom prst="line">
              <a:avLst/>
            </a:prstGeom>
            <a:noFill/>
            <a:ln w="36513">
              <a:solidFill>
                <a:srgbClr val="AAAA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19" name="Line 607"/>
            <p:cNvSpPr>
              <a:spLocks noChangeShapeType="1"/>
            </p:cNvSpPr>
            <p:nvPr/>
          </p:nvSpPr>
          <p:spPr bwMode="auto">
            <a:xfrm>
              <a:off x="3130" y="2732"/>
              <a:ext cx="1" cy="134"/>
            </a:xfrm>
            <a:prstGeom prst="line">
              <a:avLst/>
            </a:prstGeom>
            <a:noFill/>
            <a:ln w="36513">
              <a:solidFill>
                <a:srgbClr val="9E9E9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20" name="Line 608"/>
            <p:cNvSpPr>
              <a:spLocks noChangeShapeType="1"/>
            </p:cNvSpPr>
            <p:nvPr/>
          </p:nvSpPr>
          <p:spPr bwMode="auto">
            <a:xfrm>
              <a:off x="3138" y="2732"/>
              <a:ext cx="1" cy="134"/>
            </a:xfrm>
            <a:prstGeom prst="line">
              <a:avLst/>
            </a:prstGeom>
            <a:noFill/>
            <a:ln w="36513">
              <a:solidFill>
                <a:srgbClr val="92929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21" name="Line 609"/>
            <p:cNvSpPr>
              <a:spLocks noChangeShapeType="1"/>
            </p:cNvSpPr>
            <p:nvPr/>
          </p:nvSpPr>
          <p:spPr bwMode="auto">
            <a:xfrm>
              <a:off x="3146" y="2732"/>
              <a:ext cx="1" cy="134"/>
            </a:xfrm>
            <a:prstGeom prst="line">
              <a:avLst/>
            </a:prstGeom>
            <a:noFill/>
            <a:ln w="36513">
              <a:solidFill>
                <a:srgbClr val="86868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22" name="Line 610"/>
            <p:cNvSpPr>
              <a:spLocks noChangeShapeType="1"/>
            </p:cNvSpPr>
            <p:nvPr/>
          </p:nvSpPr>
          <p:spPr bwMode="auto">
            <a:xfrm>
              <a:off x="3154" y="2732"/>
              <a:ext cx="1" cy="134"/>
            </a:xfrm>
            <a:prstGeom prst="line">
              <a:avLst/>
            </a:prstGeom>
            <a:noFill/>
            <a:ln w="36513">
              <a:solidFill>
                <a:srgbClr val="79797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23" name="Line 611"/>
            <p:cNvSpPr>
              <a:spLocks noChangeShapeType="1"/>
            </p:cNvSpPr>
            <p:nvPr/>
          </p:nvSpPr>
          <p:spPr bwMode="auto">
            <a:xfrm>
              <a:off x="3161" y="2732"/>
              <a:ext cx="1" cy="134"/>
            </a:xfrm>
            <a:prstGeom prst="line">
              <a:avLst/>
            </a:prstGeom>
            <a:noFill/>
            <a:ln w="36513">
              <a:solidFill>
                <a:srgbClr val="6D6D6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24" name="Line 612"/>
            <p:cNvSpPr>
              <a:spLocks noChangeShapeType="1"/>
            </p:cNvSpPr>
            <p:nvPr/>
          </p:nvSpPr>
          <p:spPr bwMode="auto">
            <a:xfrm>
              <a:off x="3169" y="2732"/>
              <a:ext cx="1" cy="134"/>
            </a:xfrm>
            <a:prstGeom prst="line">
              <a:avLst/>
            </a:prstGeom>
            <a:noFill/>
            <a:ln w="36513">
              <a:solidFill>
                <a:srgbClr val="61616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25" name="Line 613"/>
            <p:cNvSpPr>
              <a:spLocks noChangeShapeType="1"/>
            </p:cNvSpPr>
            <p:nvPr/>
          </p:nvSpPr>
          <p:spPr bwMode="auto">
            <a:xfrm>
              <a:off x="3177" y="2732"/>
              <a:ext cx="1" cy="134"/>
            </a:xfrm>
            <a:prstGeom prst="line">
              <a:avLst/>
            </a:prstGeom>
            <a:noFill/>
            <a:ln w="36513">
              <a:solidFill>
                <a:srgbClr val="55555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26" name="Line 614"/>
            <p:cNvSpPr>
              <a:spLocks noChangeShapeType="1"/>
            </p:cNvSpPr>
            <p:nvPr/>
          </p:nvSpPr>
          <p:spPr bwMode="auto">
            <a:xfrm>
              <a:off x="3185" y="2732"/>
              <a:ext cx="1" cy="134"/>
            </a:xfrm>
            <a:prstGeom prst="line">
              <a:avLst/>
            </a:prstGeom>
            <a:noFill/>
            <a:ln w="36513">
              <a:solidFill>
                <a:srgbClr val="49494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27" name="Line 615"/>
            <p:cNvSpPr>
              <a:spLocks noChangeShapeType="1"/>
            </p:cNvSpPr>
            <p:nvPr/>
          </p:nvSpPr>
          <p:spPr bwMode="auto">
            <a:xfrm>
              <a:off x="3193" y="2732"/>
              <a:ext cx="1" cy="134"/>
            </a:xfrm>
            <a:prstGeom prst="line">
              <a:avLst/>
            </a:prstGeom>
            <a:noFill/>
            <a:ln w="36513">
              <a:solidFill>
                <a:srgbClr val="3C3C3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28" name="Line 616"/>
            <p:cNvSpPr>
              <a:spLocks noChangeShapeType="1"/>
            </p:cNvSpPr>
            <p:nvPr/>
          </p:nvSpPr>
          <p:spPr bwMode="auto">
            <a:xfrm>
              <a:off x="3200" y="2732"/>
              <a:ext cx="1" cy="134"/>
            </a:xfrm>
            <a:prstGeom prst="line">
              <a:avLst/>
            </a:prstGeom>
            <a:noFill/>
            <a:ln w="36513">
              <a:solidFill>
                <a:srgbClr val="30303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29" name="Line 617"/>
            <p:cNvSpPr>
              <a:spLocks noChangeShapeType="1"/>
            </p:cNvSpPr>
            <p:nvPr/>
          </p:nvSpPr>
          <p:spPr bwMode="auto">
            <a:xfrm>
              <a:off x="3208" y="2732"/>
              <a:ext cx="1" cy="134"/>
            </a:xfrm>
            <a:prstGeom prst="line">
              <a:avLst/>
            </a:prstGeom>
            <a:noFill/>
            <a:ln w="36513">
              <a:solidFill>
                <a:srgbClr val="24242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30" name="Line 618"/>
            <p:cNvSpPr>
              <a:spLocks noChangeShapeType="1"/>
            </p:cNvSpPr>
            <p:nvPr/>
          </p:nvSpPr>
          <p:spPr bwMode="auto">
            <a:xfrm>
              <a:off x="3216" y="2732"/>
              <a:ext cx="1" cy="134"/>
            </a:xfrm>
            <a:prstGeom prst="line">
              <a:avLst/>
            </a:prstGeom>
            <a:noFill/>
            <a:ln w="36513">
              <a:solidFill>
                <a:srgbClr val="18181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31" name="Line 619"/>
            <p:cNvSpPr>
              <a:spLocks noChangeShapeType="1"/>
            </p:cNvSpPr>
            <p:nvPr/>
          </p:nvSpPr>
          <p:spPr bwMode="auto">
            <a:xfrm>
              <a:off x="3224" y="2732"/>
              <a:ext cx="1" cy="134"/>
            </a:xfrm>
            <a:prstGeom prst="line">
              <a:avLst/>
            </a:prstGeom>
            <a:noFill/>
            <a:ln w="36513">
              <a:solidFill>
                <a:srgbClr val="0C0C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32" name="Line 620"/>
            <p:cNvSpPr>
              <a:spLocks noChangeShapeType="1"/>
            </p:cNvSpPr>
            <p:nvPr/>
          </p:nvSpPr>
          <p:spPr bwMode="auto">
            <a:xfrm>
              <a:off x="3232" y="2732"/>
              <a:ext cx="1" cy="13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33" name="Arc 621"/>
            <p:cNvSpPr>
              <a:spLocks/>
            </p:cNvSpPr>
            <p:nvPr/>
          </p:nvSpPr>
          <p:spPr bwMode="auto">
            <a:xfrm>
              <a:off x="3060" y="2736"/>
              <a:ext cx="176" cy="13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34" name="Line 622"/>
            <p:cNvSpPr>
              <a:spLocks noChangeShapeType="1"/>
            </p:cNvSpPr>
            <p:nvPr/>
          </p:nvSpPr>
          <p:spPr bwMode="auto">
            <a:xfrm flipH="1">
              <a:off x="2545" y="2268"/>
              <a:ext cx="5" cy="4"/>
            </a:xfrm>
            <a:prstGeom prst="line">
              <a:avLst/>
            </a:prstGeom>
            <a:noFill/>
            <a:ln w="25400">
              <a:solidFill>
                <a:srgbClr val="16161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35" name="Line 623"/>
            <p:cNvSpPr>
              <a:spLocks noChangeShapeType="1"/>
            </p:cNvSpPr>
            <p:nvPr/>
          </p:nvSpPr>
          <p:spPr bwMode="auto">
            <a:xfrm flipH="1">
              <a:off x="2545" y="2268"/>
              <a:ext cx="20" cy="18"/>
            </a:xfrm>
            <a:prstGeom prst="line">
              <a:avLst/>
            </a:prstGeom>
            <a:noFill/>
            <a:ln w="25400">
              <a:solidFill>
                <a:srgbClr val="1A1A1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36" name="Line 624"/>
            <p:cNvSpPr>
              <a:spLocks noChangeShapeType="1"/>
            </p:cNvSpPr>
            <p:nvPr/>
          </p:nvSpPr>
          <p:spPr bwMode="auto">
            <a:xfrm flipH="1">
              <a:off x="2545" y="2268"/>
              <a:ext cx="20" cy="18"/>
            </a:xfrm>
            <a:prstGeom prst="line">
              <a:avLst/>
            </a:prstGeom>
            <a:noFill/>
            <a:ln w="25400">
              <a:solidFill>
                <a:srgbClr val="1E1E1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37" name="Line 625"/>
            <p:cNvSpPr>
              <a:spLocks noChangeShapeType="1"/>
            </p:cNvSpPr>
            <p:nvPr/>
          </p:nvSpPr>
          <p:spPr bwMode="auto">
            <a:xfrm flipH="1">
              <a:off x="2545" y="2268"/>
              <a:ext cx="36" cy="33"/>
            </a:xfrm>
            <a:prstGeom prst="line">
              <a:avLst/>
            </a:prstGeom>
            <a:noFill/>
            <a:ln w="25400">
              <a:solidFill>
                <a:srgbClr val="23232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38" name="Line 626"/>
            <p:cNvSpPr>
              <a:spLocks noChangeShapeType="1"/>
            </p:cNvSpPr>
            <p:nvPr/>
          </p:nvSpPr>
          <p:spPr bwMode="auto">
            <a:xfrm flipH="1">
              <a:off x="2545" y="2268"/>
              <a:ext cx="51" cy="47"/>
            </a:xfrm>
            <a:prstGeom prst="line">
              <a:avLst/>
            </a:prstGeom>
            <a:noFill/>
            <a:ln w="25400">
              <a:solidFill>
                <a:srgbClr val="27272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39" name="Line 627"/>
            <p:cNvSpPr>
              <a:spLocks noChangeShapeType="1"/>
            </p:cNvSpPr>
            <p:nvPr/>
          </p:nvSpPr>
          <p:spPr bwMode="auto">
            <a:xfrm flipH="1">
              <a:off x="2545" y="2268"/>
              <a:ext cx="67" cy="61"/>
            </a:xfrm>
            <a:prstGeom prst="line">
              <a:avLst/>
            </a:prstGeom>
            <a:noFill/>
            <a:ln w="25400">
              <a:solidFill>
                <a:srgbClr val="2C2C2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40" name="Line 628"/>
            <p:cNvSpPr>
              <a:spLocks noChangeShapeType="1"/>
            </p:cNvSpPr>
            <p:nvPr/>
          </p:nvSpPr>
          <p:spPr bwMode="auto">
            <a:xfrm flipH="1">
              <a:off x="2545" y="2268"/>
              <a:ext cx="67" cy="61"/>
            </a:xfrm>
            <a:prstGeom prst="line">
              <a:avLst/>
            </a:prstGeom>
            <a:noFill/>
            <a:ln w="25400">
              <a:solidFill>
                <a:srgbClr val="30303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41" name="Line 629"/>
            <p:cNvSpPr>
              <a:spLocks noChangeShapeType="1"/>
            </p:cNvSpPr>
            <p:nvPr/>
          </p:nvSpPr>
          <p:spPr bwMode="auto">
            <a:xfrm flipH="1">
              <a:off x="2545" y="2268"/>
              <a:ext cx="81" cy="74"/>
            </a:xfrm>
            <a:prstGeom prst="line">
              <a:avLst/>
            </a:prstGeom>
            <a:noFill/>
            <a:ln w="25400">
              <a:solidFill>
                <a:srgbClr val="34343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42" name="Line 630"/>
            <p:cNvSpPr>
              <a:spLocks noChangeShapeType="1"/>
            </p:cNvSpPr>
            <p:nvPr/>
          </p:nvSpPr>
          <p:spPr bwMode="auto">
            <a:xfrm flipH="1">
              <a:off x="2545" y="2268"/>
              <a:ext cx="97" cy="89"/>
            </a:xfrm>
            <a:prstGeom prst="line">
              <a:avLst/>
            </a:prstGeom>
            <a:noFill/>
            <a:ln w="25400">
              <a:solidFill>
                <a:srgbClr val="39393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43" name="Line 631"/>
            <p:cNvSpPr>
              <a:spLocks noChangeShapeType="1"/>
            </p:cNvSpPr>
            <p:nvPr/>
          </p:nvSpPr>
          <p:spPr bwMode="auto">
            <a:xfrm flipH="1">
              <a:off x="2545" y="2268"/>
              <a:ext cx="97" cy="89"/>
            </a:xfrm>
            <a:prstGeom prst="line">
              <a:avLst/>
            </a:prstGeom>
            <a:noFill/>
            <a:ln w="25400">
              <a:solidFill>
                <a:srgbClr val="3D3D3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44" name="Line 632"/>
            <p:cNvSpPr>
              <a:spLocks noChangeShapeType="1"/>
            </p:cNvSpPr>
            <p:nvPr/>
          </p:nvSpPr>
          <p:spPr bwMode="auto">
            <a:xfrm flipH="1">
              <a:off x="2545" y="2268"/>
              <a:ext cx="112" cy="103"/>
            </a:xfrm>
            <a:prstGeom prst="line">
              <a:avLst/>
            </a:prstGeom>
            <a:noFill/>
            <a:ln w="25400">
              <a:solidFill>
                <a:srgbClr val="42424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45" name="Line 633"/>
            <p:cNvSpPr>
              <a:spLocks noChangeShapeType="1"/>
            </p:cNvSpPr>
            <p:nvPr/>
          </p:nvSpPr>
          <p:spPr bwMode="auto">
            <a:xfrm flipH="1">
              <a:off x="2545" y="2268"/>
              <a:ext cx="128" cy="118"/>
            </a:xfrm>
            <a:prstGeom prst="line">
              <a:avLst/>
            </a:prstGeom>
            <a:noFill/>
            <a:ln w="25400">
              <a:solidFill>
                <a:srgbClr val="46464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46" name="Line 634"/>
            <p:cNvSpPr>
              <a:spLocks noChangeShapeType="1"/>
            </p:cNvSpPr>
            <p:nvPr/>
          </p:nvSpPr>
          <p:spPr bwMode="auto">
            <a:xfrm flipH="1">
              <a:off x="2545" y="2268"/>
              <a:ext cx="144" cy="132"/>
            </a:xfrm>
            <a:prstGeom prst="line">
              <a:avLst/>
            </a:prstGeom>
            <a:noFill/>
            <a:ln w="25400">
              <a:solidFill>
                <a:srgbClr val="4B4B4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47" name="Line 635"/>
            <p:cNvSpPr>
              <a:spLocks noChangeShapeType="1"/>
            </p:cNvSpPr>
            <p:nvPr/>
          </p:nvSpPr>
          <p:spPr bwMode="auto">
            <a:xfrm flipH="1">
              <a:off x="2545" y="2268"/>
              <a:ext cx="144" cy="132"/>
            </a:xfrm>
            <a:prstGeom prst="line">
              <a:avLst/>
            </a:prstGeom>
            <a:noFill/>
            <a:ln w="25400">
              <a:solidFill>
                <a:srgbClr val="4F4F4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48" name="Line 636"/>
            <p:cNvSpPr>
              <a:spLocks noChangeShapeType="1"/>
            </p:cNvSpPr>
            <p:nvPr/>
          </p:nvSpPr>
          <p:spPr bwMode="auto">
            <a:xfrm flipH="1">
              <a:off x="2545" y="2268"/>
              <a:ext cx="158" cy="145"/>
            </a:xfrm>
            <a:prstGeom prst="line">
              <a:avLst/>
            </a:prstGeom>
            <a:noFill/>
            <a:ln w="25400">
              <a:solidFill>
                <a:srgbClr val="53535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49" name="Line 637"/>
            <p:cNvSpPr>
              <a:spLocks noChangeShapeType="1"/>
            </p:cNvSpPr>
            <p:nvPr/>
          </p:nvSpPr>
          <p:spPr bwMode="auto">
            <a:xfrm flipH="1">
              <a:off x="2545" y="2268"/>
              <a:ext cx="174" cy="160"/>
            </a:xfrm>
            <a:prstGeom prst="line">
              <a:avLst/>
            </a:prstGeom>
            <a:noFill/>
            <a:ln w="25400">
              <a:solidFill>
                <a:srgbClr val="58585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50" name="Line 638"/>
            <p:cNvSpPr>
              <a:spLocks noChangeShapeType="1"/>
            </p:cNvSpPr>
            <p:nvPr/>
          </p:nvSpPr>
          <p:spPr bwMode="auto">
            <a:xfrm flipH="1">
              <a:off x="2545" y="2268"/>
              <a:ext cx="174" cy="160"/>
            </a:xfrm>
            <a:prstGeom prst="line">
              <a:avLst/>
            </a:prstGeom>
            <a:noFill/>
            <a:ln w="25400">
              <a:solidFill>
                <a:srgbClr val="5C5C5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51" name="Line 639"/>
            <p:cNvSpPr>
              <a:spLocks noChangeShapeType="1"/>
            </p:cNvSpPr>
            <p:nvPr/>
          </p:nvSpPr>
          <p:spPr bwMode="auto">
            <a:xfrm flipH="1">
              <a:off x="2559" y="2268"/>
              <a:ext cx="175" cy="162"/>
            </a:xfrm>
            <a:prstGeom prst="line">
              <a:avLst/>
            </a:prstGeom>
            <a:noFill/>
            <a:ln w="25400">
              <a:solidFill>
                <a:srgbClr val="61616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52" name="Line 640"/>
            <p:cNvSpPr>
              <a:spLocks noChangeShapeType="1"/>
            </p:cNvSpPr>
            <p:nvPr/>
          </p:nvSpPr>
          <p:spPr bwMode="auto">
            <a:xfrm flipH="1">
              <a:off x="2575" y="2268"/>
              <a:ext cx="175" cy="162"/>
            </a:xfrm>
            <a:prstGeom prst="line">
              <a:avLst/>
            </a:prstGeom>
            <a:noFill/>
            <a:ln w="25400">
              <a:solidFill>
                <a:srgbClr val="65656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53" name="Line 641"/>
            <p:cNvSpPr>
              <a:spLocks noChangeShapeType="1"/>
            </p:cNvSpPr>
            <p:nvPr/>
          </p:nvSpPr>
          <p:spPr bwMode="auto">
            <a:xfrm flipH="1">
              <a:off x="2591" y="2268"/>
              <a:ext cx="175" cy="162"/>
            </a:xfrm>
            <a:prstGeom prst="line">
              <a:avLst/>
            </a:prstGeom>
            <a:noFill/>
            <a:ln w="25400">
              <a:solidFill>
                <a:srgbClr val="69696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54" name="Line 642"/>
            <p:cNvSpPr>
              <a:spLocks noChangeShapeType="1"/>
            </p:cNvSpPr>
            <p:nvPr/>
          </p:nvSpPr>
          <p:spPr bwMode="auto">
            <a:xfrm flipH="1">
              <a:off x="2591" y="2268"/>
              <a:ext cx="175" cy="162"/>
            </a:xfrm>
            <a:prstGeom prst="line">
              <a:avLst/>
            </a:prstGeom>
            <a:noFill/>
            <a:ln w="25400">
              <a:solidFill>
                <a:srgbClr val="6E6E6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55" name="Line 643"/>
            <p:cNvSpPr>
              <a:spLocks noChangeShapeType="1"/>
            </p:cNvSpPr>
            <p:nvPr/>
          </p:nvSpPr>
          <p:spPr bwMode="auto">
            <a:xfrm flipH="1">
              <a:off x="2605" y="2268"/>
              <a:ext cx="175" cy="162"/>
            </a:xfrm>
            <a:prstGeom prst="line">
              <a:avLst/>
            </a:prstGeom>
            <a:noFill/>
            <a:ln w="25400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56" name="Line 644"/>
            <p:cNvSpPr>
              <a:spLocks noChangeShapeType="1"/>
            </p:cNvSpPr>
            <p:nvPr/>
          </p:nvSpPr>
          <p:spPr bwMode="auto">
            <a:xfrm flipH="1">
              <a:off x="2621" y="2268"/>
              <a:ext cx="175" cy="162"/>
            </a:xfrm>
            <a:prstGeom prst="line">
              <a:avLst/>
            </a:prstGeom>
            <a:noFill/>
            <a:ln w="25400">
              <a:solidFill>
                <a:srgbClr val="77777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57" name="Line 645"/>
            <p:cNvSpPr>
              <a:spLocks noChangeShapeType="1"/>
            </p:cNvSpPr>
            <p:nvPr/>
          </p:nvSpPr>
          <p:spPr bwMode="auto">
            <a:xfrm flipH="1">
              <a:off x="2621" y="2268"/>
              <a:ext cx="175" cy="162"/>
            </a:xfrm>
            <a:prstGeom prst="line">
              <a:avLst/>
            </a:prstGeom>
            <a:noFill/>
            <a:ln w="25400">
              <a:solidFill>
                <a:srgbClr val="7B7B7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58" name="Line 646"/>
            <p:cNvSpPr>
              <a:spLocks noChangeShapeType="1"/>
            </p:cNvSpPr>
            <p:nvPr/>
          </p:nvSpPr>
          <p:spPr bwMode="auto">
            <a:xfrm flipH="1">
              <a:off x="2636" y="2268"/>
              <a:ext cx="175" cy="162"/>
            </a:xfrm>
            <a:prstGeom prst="line">
              <a:avLst/>
            </a:prstGeom>
            <a:noFill/>
            <a:ln w="25400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59" name="Line 647"/>
            <p:cNvSpPr>
              <a:spLocks noChangeShapeType="1"/>
            </p:cNvSpPr>
            <p:nvPr/>
          </p:nvSpPr>
          <p:spPr bwMode="auto">
            <a:xfrm flipH="1">
              <a:off x="2652" y="2268"/>
              <a:ext cx="175" cy="162"/>
            </a:xfrm>
            <a:prstGeom prst="line">
              <a:avLst/>
            </a:prstGeom>
            <a:noFill/>
            <a:ln w="25400">
              <a:solidFill>
                <a:srgbClr val="84848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60" name="Line 648"/>
            <p:cNvSpPr>
              <a:spLocks noChangeShapeType="1"/>
            </p:cNvSpPr>
            <p:nvPr/>
          </p:nvSpPr>
          <p:spPr bwMode="auto">
            <a:xfrm flipH="1">
              <a:off x="2667" y="2268"/>
              <a:ext cx="175" cy="162"/>
            </a:xfrm>
            <a:prstGeom prst="line">
              <a:avLst/>
            </a:prstGeom>
            <a:noFill/>
            <a:ln w="25400">
              <a:solidFill>
                <a:srgbClr val="88888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61" name="Line 649"/>
            <p:cNvSpPr>
              <a:spLocks noChangeShapeType="1"/>
            </p:cNvSpPr>
            <p:nvPr/>
          </p:nvSpPr>
          <p:spPr bwMode="auto">
            <a:xfrm flipH="1">
              <a:off x="2667" y="2268"/>
              <a:ext cx="175" cy="162"/>
            </a:xfrm>
            <a:prstGeom prst="line">
              <a:avLst/>
            </a:prstGeom>
            <a:noFill/>
            <a:ln w="25400">
              <a:solidFill>
                <a:srgbClr val="8D8D8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62" name="Line 650"/>
            <p:cNvSpPr>
              <a:spLocks noChangeShapeType="1"/>
            </p:cNvSpPr>
            <p:nvPr/>
          </p:nvSpPr>
          <p:spPr bwMode="auto">
            <a:xfrm flipH="1">
              <a:off x="2683" y="2268"/>
              <a:ext cx="175" cy="16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63" name="Line 651"/>
            <p:cNvSpPr>
              <a:spLocks noChangeShapeType="1"/>
            </p:cNvSpPr>
            <p:nvPr/>
          </p:nvSpPr>
          <p:spPr bwMode="auto">
            <a:xfrm flipH="1">
              <a:off x="2699" y="2268"/>
              <a:ext cx="175" cy="162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64" name="Line 652"/>
            <p:cNvSpPr>
              <a:spLocks noChangeShapeType="1"/>
            </p:cNvSpPr>
            <p:nvPr/>
          </p:nvSpPr>
          <p:spPr bwMode="auto">
            <a:xfrm flipH="1">
              <a:off x="2699" y="2268"/>
              <a:ext cx="175" cy="162"/>
            </a:xfrm>
            <a:prstGeom prst="line">
              <a:avLst/>
            </a:prstGeom>
            <a:noFill/>
            <a:ln w="25400">
              <a:solidFill>
                <a:srgbClr val="9A9A9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65" name="Line 653"/>
            <p:cNvSpPr>
              <a:spLocks noChangeShapeType="1"/>
            </p:cNvSpPr>
            <p:nvPr/>
          </p:nvSpPr>
          <p:spPr bwMode="auto">
            <a:xfrm flipH="1">
              <a:off x="2714" y="2268"/>
              <a:ext cx="175" cy="162"/>
            </a:xfrm>
            <a:prstGeom prst="line">
              <a:avLst/>
            </a:prstGeom>
            <a:noFill/>
            <a:ln w="25400">
              <a:solidFill>
                <a:srgbClr val="9E9E9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66" name="Line 654"/>
            <p:cNvSpPr>
              <a:spLocks noChangeShapeType="1"/>
            </p:cNvSpPr>
            <p:nvPr/>
          </p:nvSpPr>
          <p:spPr bwMode="auto">
            <a:xfrm flipH="1">
              <a:off x="2730" y="2268"/>
              <a:ext cx="175" cy="162"/>
            </a:xfrm>
            <a:prstGeom prst="line">
              <a:avLst/>
            </a:prstGeom>
            <a:noFill/>
            <a:ln w="25400">
              <a:solidFill>
                <a:srgbClr val="A3A3A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67" name="Line 655"/>
            <p:cNvSpPr>
              <a:spLocks noChangeShapeType="1"/>
            </p:cNvSpPr>
            <p:nvPr/>
          </p:nvSpPr>
          <p:spPr bwMode="auto">
            <a:xfrm flipH="1">
              <a:off x="2745" y="2268"/>
              <a:ext cx="175" cy="162"/>
            </a:xfrm>
            <a:prstGeom prst="line">
              <a:avLst/>
            </a:prstGeom>
            <a:noFill/>
            <a:ln w="25400">
              <a:solidFill>
                <a:srgbClr val="A7A7A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68" name="Line 656"/>
            <p:cNvSpPr>
              <a:spLocks noChangeShapeType="1"/>
            </p:cNvSpPr>
            <p:nvPr/>
          </p:nvSpPr>
          <p:spPr bwMode="auto">
            <a:xfrm flipH="1">
              <a:off x="2745" y="2268"/>
              <a:ext cx="175" cy="162"/>
            </a:xfrm>
            <a:prstGeom prst="line">
              <a:avLst/>
            </a:prstGeom>
            <a:noFill/>
            <a:ln w="25400">
              <a:solidFill>
                <a:srgbClr val="ACACA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69" name="Line 657"/>
            <p:cNvSpPr>
              <a:spLocks noChangeShapeType="1"/>
            </p:cNvSpPr>
            <p:nvPr/>
          </p:nvSpPr>
          <p:spPr bwMode="auto">
            <a:xfrm flipH="1">
              <a:off x="2760" y="2268"/>
              <a:ext cx="175" cy="162"/>
            </a:xfrm>
            <a:prstGeom prst="line">
              <a:avLst/>
            </a:prstGeom>
            <a:noFill/>
            <a:ln w="25400">
              <a:solidFill>
                <a:srgbClr val="B0B0B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70" name="Line 658"/>
            <p:cNvSpPr>
              <a:spLocks noChangeShapeType="1"/>
            </p:cNvSpPr>
            <p:nvPr/>
          </p:nvSpPr>
          <p:spPr bwMode="auto">
            <a:xfrm flipH="1">
              <a:off x="2775" y="2268"/>
              <a:ext cx="175" cy="162"/>
            </a:xfrm>
            <a:prstGeom prst="line">
              <a:avLst/>
            </a:prstGeom>
            <a:noFill/>
            <a:ln w="25400">
              <a:solidFill>
                <a:srgbClr val="B4B4B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71" name="Line 659"/>
            <p:cNvSpPr>
              <a:spLocks noChangeShapeType="1"/>
            </p:cNvSpPr>
            <p:nvPr/>
          </p:nvSpPr>
          <p:spPr bwMode="auto">
            <a:xfrm flipH="1">
              <a:off x="2775" y="2268"/>
              <a:ext cx="175" cy="162"/>
            </a:xfrm>
            <a:prstGeom prst="line">
              <a:avLst/>
            </a:prstGeom>
            <a:noFill/>
            <a:ln w="25400">
              <a:solidFill>
                <a:srgbClr val="B9B9B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72" name="Line 660"/>
            <p:cNvSpPr>
              <a:spLocks noChangeShapeType="1"/>
            </p:cNvSpPr>
            <p:nvPr/>
          </p:nvSpPr>
          <p:spPr bwMode="auto">
            <a:xfrm flipH="1">
              <a:off x="2790" y="2281"/>
              <a:ext cx="161" cy="149"/>
            </a:xfrm>
            <a:prstGeom prst="line">
              <a:avLst/>
            </a:prstGeom>
            <a:noFill/>
            <a:ln w="25400">
              <a:solidFill>
                <a:srgbClr val="BDBDB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73" name="Line 661"/>
            <p:cNvSpPr>
              <a:spLocks noChangeShapeType="1"/>
            </p:cNvSpPr>
            <p:nvPr/>
          </p:nvSpPr>
          <p:spPr bwMode="auto">
            <a:xfrm flipH="1">
              <a:off x="2806" y="2296"/>
              <a:ext cx="145" cy="134"/>
            </a:xfrm>
            <a:prstGeom prst="line">
              <a:avLst/>
            </a:prstGeom>
            <a:noFill/>
            <a:ln w="25400">
              <a:solidFill>
                <a:srgbClr val="C2C2C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74" name="Line 662"/>
            <p:cNvSpPr>
              <a:spLocks noChangeShapeType="1"/>
            </p:cNvSpPr>
            <p:nvPr/>
          </p:nvSpPr>
          <p:spPr bwMode="auto">
            <a:xfrm flipH="1">
              <a:off x="2821" y="2310"/>
              <a:ext cx="130" cy="120"/>
            </a:xfrm>
            <a:prstGeom prst="line">
              <a:avLst/>
            </a:prstGeom>
            <a:noFill/>
            <a:ln w="25400">
              <a:solidFill>
                <a:srgbClr val="C6C6C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75" name="Line 663"/>
            <p:cNvSpPr>
              <a:spLocks noChangeShapeType="1"/>
            </p:cNvSpPr>
            <p:nvPr/>
          </p:nvSpPr>
          <p:spPr bwMode="auto">
            <a:xfrm flipH="1">
              <a:off x="2821" y="2310"/>
              <a:ext cx="130" cy="120"/>
            </a:xfrm>
            <a:prstGeom prst="line">
              <a:avLst/>
            </a:prstGeom>
            <a:noFill/>
            <a:ln w="25400">
              <a:solidFill>
                <a:srgbClr val="CBCBC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76" name="Line 664"/>
            <p:cNvSpPr>
              <a:spLocks noChangeShapeType="1"/>
            </p:cNvSpPr>
            <p:nvPr/>
          </p:nvSpPr>
          <p:spPr bwMode="auto">
            <a:xfrm flipH="1">
              <a:off x="2837" y="2324"/>
              <a:ext cx="114" cy="106"/>
            </a:xfrm>
            <a:prstGeom prst="line">
              <a:avLst/>
            </a:prstGeom>
            <a:noFill/>
            <a:ln w="25400">
              <a:solidFill>
                <a:srgbClr val="CFCFC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77" name="Line 665"/>
            <p:cNvSpPr>
              <a:spLocks noChangeShapeType="1"/>
            </p:cNvSpPr>
            <p:nvPr/>
          </p:nvSpPr>
          <p:spPr bwMode="auto">
            <a:xfrm flipH="1">
              <a:off x="2853" y="2339"/>
              <a:ext cx="98" cy="91"/>
            </a:xfrm>
            <a:prstGeom prst="line">
              <a:avLst/>
            </a:prstGeom>
            <a:noFill/>
            <a:ln w="25400">
              <a:solidFill>
                <a:srgbClr val="D3D3D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78" name="Line 666"/>
            <p:cNvSpPr>
              <a:spLocks noChangeShapeType="1"/>
            </p:cNvSpPr>
            <p:nvPr/>
          </p:nvSpPr>
          <p:spPr bwMode="auto">
            <a:xfrm flipH="1">
              <a:off x="2853" y="2339"/>
              <a:ext cx="98" cy="91"/>
            </a:xfrm>
            <a:prstGeom prst="line">
              <a:avLst/>
            </a:prstGeom>
            <a:noFill/>
            <a:ln w="25400">
              <a:solidFill>
                <a:srgbClr val="D8D8D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79" name="Line 667"/>
            <p:cNvSpPr>
              <a:spLocks noChangeShapeType="1"/>
            </p:cNvSpPr>
            <p:nvPr/>
          </p:nvSpPr>
          <p:spPr bwMode="auto">
            <a:xfrm flipH="1">
              <a:off x="2868" y="2353"/>
              <a:ext cx="83" cy="77"/>
            </a:xfrm>
            <a:prstGeom prst="line">
              <a:avLst/>
            </a:prstGeom>
            <a:noFill/>
            <a:ln w="2540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80" name="Line 668"/>
            <p:cNvSpPr>
              <a:spLocks noChangeShapeType="1"/>
            </p:cNvSpPr>
            <p:nvPr/>
          </p:nvSpPr>
          <p:spPr bwMode="auto">
            <a:xfrm flipH="1">
              <a:off x="2883" y="2367"/>
              <a:ext cx="68" cy="63"/>
            </a:xfrm>
            <a:prstGeom prst="line">
              <a:avLst/>
            </a:prstGeom>
            <a:noFill/>
            <a:ln w="25400">
              <a:solidFill>
                <a:srgbClr val="E1E1E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81" name="Line 669"/>
            <p:cNvSpPr>
              <a:spLocks noChangeShapeType="1"/>
            </p:cNvSpPr>
            <p:nvPr/>
          </p:nvSpPr>
          <p:spPr bwMode="auto">
            <a:xfrm flipH="1">
              <a:off x="2899" y="2382"/>
              <a:ext cx="52" cy="48"/>
            </a:xfrm>
            <a:prstGeom prst="line">
              <a:avLst/>
            </a:prstGeom>
            <a:noFill/>
            <a:ln w="25400">
              <a:solidFill>
                <a:srgbClr val="E5E5E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82" name="Line 670"/>
            <p:cNvSpPr>
              <a:spLocks noChangeShapeType="1"/>
            </p:cNvSpPr>
            <p:nvPr/>
          </p:nvSpPr>
          <p:spPr bwMode="auto">
            <a:xfrm flipH="1">
              <a:off x="2899" y="2382"/>
              <a:ext cx="52" cy="48"/>
            </a:xfrm>
            <a:prstGeom prst="line">
              <a:avLst/>
            </a:prstGeom>
            <a:noFill/>
            <a:ln w="25400">
              <a:solidFill>
                <a:srgbClr val="E9E9E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83" name="Line 671"/>
            <p:cNvSpPr>
              <a:spLocks noChangeShapeType="1"/>
            </p:cNvSpPr>
            <p:nvPr/>
          </p:nvSpPr>
          <p:spPr bwMode="auto">
            <a:xfrm flipH="1">
              <a:off x="2915" y="2396"/>
              <a:ext cx="36" cy="34"/>
            </a:xfrm>
            <a:prstGeom prst="line">
              <a:avLst/>
            </a:prstGeom>
            <a:noFill/>
            <a:ln w="25400">
              <a:solidFill>
                <a:srgbClr val="EEEEE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84" name="Line 672"/>
            <p:cNvSpPr>
              <a:spLocks noChangeShapeType="1"/>
            </p:cNvSpPr>
            <p:nvPr/>
          </p:nvSpPr>
          <p:spPr bwMode="auto">
            <a:xfrm flipH="1">
              <a:off x="2930" y="2410"/>
              <a:ext cx="21" cy="20"/>
            </a:xfrm>
            <a:prstGeom prst="line">
              <a:avLst/>
            </a:prstGeom>
            <a:noFill/>
            <a:ln w="25400">
              <a:solidFill>
                <a:srgbClr val="F2F2F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85" name="Line 673"/>
            <p:cNvSpPr>
              <a:spLocks noChangeShapeType="1"/>
            </p:cNvSpPr>
            <p:nvPr/>
          </p:nvSpPr>
          <p:spPr bwMode="auto">
            <a:xfrm flipH="1">
              <a:off x="2930" y="2410"/>
              <a:ext cx="21" cy="20"/>
            </a:xfrm>
            <a:prstGeom prst="line">
              <a:avLst/>
            </a:prstGeom>
            <a:noFill/>
            <a:ln w="25400">
              <a:solidFill>
                <a:srgbClr val="F7F7F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86" name="Line 674"/>
            <p:cNvSpPr>
              <a:spLocks noChangeShapeType="1"/>
            </p:cNvSpPr>
            <p:nvPr/>
          </p:nvSpPr>
          <p:spPr bwMode="auto">
            <a:xfrm flipH="1">
              <a:off x="2945" y="2424"/>
              <a:ext cx="6" cy="6"/>
            </a:xfrm>
            <a:prstGeom prst="line">
              <a:avLst/>
            </a:prstGeom>
            <a:noFill/>
            <a:ln w="25400">
              <a:solidFill>
                <a:srgbClr val="FBFBF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87" name="Freeform 675"/>
            <p:cNvSpPr>
              <a:spLocks/>
            </p:cNvSpPr>
            <p:nvPr/>
          </p:nvSpPr>
          <p:spPr bwMode="auto">
            <a:xfrm>
              <a:off x="2545" y="2268"/>
              <a:ext cx="406" cy="16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31" y="0"/>
                </a:cxn>
                <a:cxn ang="0">
                  <a:pos x="54" y="7"/>
                </a:cxn>
                <a:cxn ang="0">
                  <a:pos x="70" y="28"/>
                </a:cxn>
                <a:cxn ang="0">
                  <a:pos x="93" y="56"/>
                </a:cxn>
                <a:cxn ang="0">
                  <a:pos x="117" y="63"/>
                </a:cxn>
                <a:cxn ang="0">
                  <a:pos x="148" y="77"/>
                </a:cxn>
                <a:cxn ang="0">
                  <a:pos x="218" y="63"/>
                </a:cxn>
                <a:cxn ang="0">
                  <a:pos x="296" y="49"/>
                </a:cxn>
                <a:cxn ang="0">
                  <a:pos x="320" y="42"/>
                </a:cxn>
                <a:cxn ang="0">
                  <a:pos x="351" y="49"/>
                </a:cxn>
                <a:cxn ang="0">
                  <a:pos x="406" y="77"/>
                </a:cxn>
                <a:cxn ang="0">
                  <a:pos x="406" y="84"/>
                </a:cxn>
                <a:cxn ang="0">
                  <a:pos x="406" y="98"/>
                </a:cxn>
                <a:cxn ang="0">
                  <a:pos x="398" y="105"/>
                </a:cxn>
                <a:cxn ang="0">
                  <a:pos x="398" y="119"/>
                </a:cxn>
                <a:cxn ang="0">
                  <a:pos x="367" y="126"/>
                </a:cxn>
                <a:cxn ang="0">
                  <a:pos x="343" y="134"/>
                </a:cxn>
                <a:cxn ang="0">
                  <a:pos x="289" y="134"/>
                </a:cxn>
                <a:cxn ang="0">
                  <a:pos x="250" y="141"/>
                </a:cxn>
                <a:cxn ang="0">
                  <a:pos x="148" y="155"/>
                </a:cxn>
                <a:cxn ang="0">
                  <a:pos x="101" y="162"/>
                </a:cxn>
                <a:cxn ang="0">
                  <a:pos x="62" y="148"/>
                </a:cxn>
                <a:cxn ang="0">
                  <a:pos x="54" y="134"/>
                </a:cxn>
                <a:cxn ang="0">
                  <a:pos x="31" y="91"/>
                </a:cxn>
                <a:cxn ang="0">
                  <a:pos x="15" y="49"/>
                </a:cxn>
                <a:cxn ang="0">
                  <a:pos x="7" y="35"/>
                </a:cxn>
                <a:cxn ang="0">
                  <a:pos x="0" y="21"/>
                </a:cxn>
                <a:cxn ang="0">
                  <a:pos x="0" y="14"/>
                </a:cxn>
              </a:cxnLst>
              <a:rect l="0" t="0" r="r" b="b"/>
              <a:pathLst>
                <a:path w="406" h="162">
                  <a:moveTo>
                    <a:pt x="0" y="14"/>
                  </a:moveTo>
                  <a:lnTo>
                    <a:pt x="31" y="0"/>
                  </a:lnTo>
                  <a:lnTo>
                    <a:pt x="54" y="7"/>
                  </a:lnTo>
                  <a:lnTo>
                    <a:pt x="70" y="28"/>
                  </a:lnTo>
                  <a:lnTo>
                    <a:pt x="93" y="56"/>
                  </a:lnTo>
                  <a:lnTo>
                    <a:pt x="117" y="63"/>
                  </a:lnTo>
                  <a:lnTo>
                    <a:pt x="148" y="77"/>
                  </a:lnTo>
                  <a:lnTo>
                    <a:pt x="218" y="63"/>
                  </a:lnTo>
                  <a:lnTo>
                    <a:pt x="296" y="49"/>
                  </a:lnTo>
                  <a:lnTo>
                    <a:pt x="320" y="42"/>
                  </a:lnTo>
                  <a:lnTo>
                    <a:pt x="351" y="49"/>
                  </a:lnTo>
                  <a:lnTo>
                    <a:pt x="406" y="77"/>
                  </a:lnTo>
                  <a:lnTo>
                    <a:pt x="406" y="84"/>
                  </a:lnTo>
                  <a:lnTo>
                    <a:pt x="406" y="98"/>
                  </a:lnTo>
                  <a:lnTo>
                    <a:pt x="398" y="105"/>
                  </a:lnTo>
                  <a:lnTo>
                    <a:pt x="398" y="119"/>
                  </a:lnTo>
                  <a:lnTo>
                    <a:pt x="367" y="126"/>
                  </a:lnTo>
                  <a:lnTo>
                    <a:pt x="343" y="134"/>
                  </a:lnTo>
                  <a:lnTo>
                    <a:pt x="289" y="134"/>
                  </a:lnTo>
                  <a:lnTo>
                    <a:pt x="250" y="141"/>
                  </a:lnTo>
                  <a:lnTo>
                    <a:pt x="148" y="155"/>
                  </a:lnTo>
                  <a:lnTo>
                    <a:pt x="101" y="162"/>
                  </a:lnTo>
                  <a:lnTo>
                    <a:pt x="62" y="148"/>
                  </a:lnTo>
                  <a:lnTo>
                    <a:pt x="54" y="134"/>
                  </a:lnTo>
                  <a:lnTo>
                    <a:pt x="31" y="91"/>
                  </a:lnTo>
                  <a:lnTo>
                    <a:pt x="15" y="49"/>
                  </a:lnTo>
                  <a:lnTo>
                    <a:pt x="7" y="35"/>
                  </a:lnTo>
                  <a:lnTo>
                    <a:pt x="0" y="21"/>
                  </a:lnTo>
                  <a:lnTo>
                    <a:pt x="0" y="1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88" name="Line 676"/>
            <p:cNvSpPr>
              <a:spLocks noChangeShapeType="1"/>
            </p:cNvSpPr>
            <p:nvPr/>
          </p:nvSpPr>
          <p:spPr bwMode="auto">
            <a:xfrm flipH="1">
              <a:off x="2607" y="2380"/>
              <a:ext cx="8" cy="7"/>
            </a:xfrm>
            <a:prstGeom prst="line">
              <a:avLst/>
            </a:prstGeom>
            <a:noFill/>
            <a:ln w="25400">
              <a:solidFill>
                <a:srgbClr val="27272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89" name="Line 677"/>
            <p:cNvSpPr>
              <a:spLocks noChangeShapeType="1"/>
            </p:cNvSpPr>
            <p:nvPr/>
          </p:nvSpPr>
          <p:spPr bwMode="auto">
            <a:xfrm flipH="1">
              <a:off x="2607" y="2380"/>
              <a:ext cx="24" cy="21"/>
            </a:xfrm>
            <a:prstGeom prst="line">
              <a:avLst/>
            </a:prstGeom>
            <a:noFill/>
            <a:ln w="25400">
              <a:solidFill>
                <a:srgbClr val="2F2F2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90" name="Line 678"/>
            <p:cNvSpPr>
              <a:spLocks noChangeShapeType="1"/>
            </p:cNvSpPr>
            <p:nvPr/>
          </p:nvSpPr>
          <p:spPr bwMode="auto">
            <a:xfrm flipH="1">
              <a:off x="2607" y="2380"/>
              <a:ext cx="32" cy="28"/>
            </a:xfrm>
            <a:prstGeom prst="line">
              <a:avLst/>
            </a:prstGeom>
            <a:noFill/>
            <a:ln w="25400">
              <a:solidFill>
                <a:srgbClr val="37373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91" name="Line 679"/>
            <p:cNvSpPr>
              <a:spLocks noChangeShapeType="1"/>
            </p:cNvSpPr>
            <p:nvPr/>
          </p:nvSpPr>
          <p:spPr bwMode="auto">
            <a:xfrm flipH="1">
              <a:off x="2607" y="2380"/>
              <a:ext cx="40" cy="36"/>
            </a:xfrm>
            <a:prstGeom prst="line">
              <a:avLst/>
            </a:prstGeom>
            <a:noFill/>
            <a:ln w="25400">
              <a:solidFill>
                <a:srgbClr val="3F3F3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92" name="Line 680"/>
            <p:cNvSpPr>
              <a:spLocks noChangeShapeType="1"/>
            </p:cNvSpPr>
            <p:nvPr/>
          </p:nvSpPr>
          <p:spPr bwMode="auto">
            <a:xfrm flipH="1">
              <a:off x="2607" y="2380"/>
              <a:ext cx="56" cy="50"/>
            </a:xfrm>
            <a:prstGeom prst="line">
              <a:avLst/>
            </a:prstGeom>
            <a:noFill/>
            <a:ln w="25400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93" name="Line 681"/>
            <p:cNvSpPr>
              <a:spLocks noChangeShapeType="1"/>
            </p:cNvSpPr>
            <p:nvPr/>
          </p:nvSpPr>
          <p:spPr bwMode="auto">
            <a:xfrm flipH="1">
              <a:off x="2607" y="2380"/>
              <a:ext cx="64" cy="57"/>
            </a:xfrm>
            <a:prstGeom prst="line">
              <a:avLst/>
            </a:prstGeom>
            <a:noFill/>
            <a:ln w="25400">
              <a:solidFill>
                <a:srgbClr val="4F4F4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94" name="Line 682"/>
            <p:cNvSpPr>
              <a:spLocks noChangeShapeType="1"/>
            </p:cNvSpPr>
            <p:nvPr/>
          </p:nvSpPr>
          <p:spPr bwMode="auto">
            <a:xfrm flipH="1">
              <a:off x="2607" y="2380"/>
              <a:ext cx="71" cy="64"/>
            </a:xfrm>
            <a:prstGeom prst="line">
              <a:avLst/>
            </a:prstGeom>
            <a:noFill/>
            <a:ln w="25400">
              <a:solidFill>
                <a:srgbClr val="57575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95" name="Line 683"/>
            <p:cNvSpPr>
              <a:spLocks noChangeShapeType="1"/>
            </p:cNvSpPr>
            <p:nvPr/>
          </p:nvSpPr>
          <p:spPr bwMode="auto">
            <a:xfrm flipH="1">
              <a:off x="2616" y="2380"/>
              <a:ext cx="78" cy="71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96" name="Line 684"/>
            <p:cNvSpPr>
              <a:spLocks noChangeShapeType="1"/>
            </p:cNvSpPr>
            <p:nvPr/>
          </p:nvSpPr>
          <p:spPr bwMode="auto">
            <a:xfrm flipH="1">
              <a:off x="2631" y="2380"/>
              <a:ext cx="78" cy="71"/>
            </a:xfrm>
            <a:prstGeom prst="line">
              <a:avLst/>
            </a:prstGeom>
            <a:noFill/>
            <a:ln w="25400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97" name="Line 685"/>
            <p:cNvSpPr>
              <a:spLocks noChangeShapeType="1"/>
            </p:cNvSpPr>
            <p:nvPr/>
          </p:nvSpPr>
          <p:spPr bwMode="auto">
            <a:xfrm flipH="1">
              <a:off x="2639" y="2380"/>
              <a:ext cx="78" cy="71"/>
            </a:xfrm>
            <a:prstGeom prst="line">
              <a:avLst/>
            </a:prstGeom>
            <a:noFill/>
            <a:ln w="25400">
              <a:solidFill>
                <a:srgbClr val="6F6F6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98" name="Line 686"/>
            <p:cNvSpPr>
              <a:spLocks noChangeShapeType="1"/>
            </p:cNvSpPr>
            <p:nvPr/>
          </p:nvSpPr>
          <p:spPr bwMode="auto">
            <a:xfrm flipH="1">
              <a:off x="2647" y="2380"/>
              <a:ext cx="78" cy="71"/>
            </a:xfrm>
            <a:prstGeom prst="line">
              <a:avLst/>
            </a:prstGeom>
            <a:noFill/>
            <a:ln w="25400">
              <a:solidFill>
                <a:srgbClr val="77777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599" name="Line 687"/>
            <p:cNvSpPr>
              <a:spLocks noChangeShapeType="1"/>
            </p:cNvSpPr>
            <p:nvPr/>
          </p:nvSpPr>
          <p:spPr bwMode="auto">
            <a:xfrm flipH="1">
              <a:off x="2662" y="2380"/>
              <a:ext cx="78" cy="71"/>
            </a:xfrm>
            <a:prstGeom prst="line">
              <a:avLst/>
            </a:prstGeom>
            <a:noFill/>
            <a:ln w="25400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00" name="Line 688"/>
            <p:cNvSpPr>
              <a:spLocks noChangeShapeType="1"/>
            </p:cNvSpPr>
            <p:nvPr/>
          </p:nvSpPr>
          <p:spPr bwMode="auto">
            <a:xfrm flipH="1">
              <a:off x="2670" y="2380"/>
              <a:ext cx="78" cy="71"/>
            </a:xfrm>
            <a:prstGeom prst="line">
              <a:avLst/>
            </a:prstGeom>
            <a:noFill/>
            <a:ln w="25400">
              <a:solidFill>
                <a:srgbClr val="87878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01" name="Line 689"/>
            <p:cNvSpPr>
              <a:spLocks noChangeShapeType="1"/>
            </p:cNvSpPr>
            <p:nvPr/>
          </p:nvSpPr>
          <p:spPr bwMode="auto">
            <a:xfrm flipH="1">
              <a:off x="2686" y="2380"/>
              <a:ext cx="78" cy="71"/>
            </a:xfrm>
            <a:prstGeom prst="line">
              <a:avLst/>
            </a:prstGeom>
            <a:noFill/>
            <a:ln w="25400">
              <a:solidFill>
                <a:srgbClr val="8F8F8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02" name="Line 690"/>
            <p:cNvSpPr>
              <a:spLocks noChangeShapeType="1"/>
            </p:cNvSpPr>
            <p:nvPr/>
          </p:nvSpPr>
          <p:spPr bwMode="auto">
            <a:xfrm flipH="1">
              <a:off x="2694" y="2380"/>
              <a:ext cx="78" cy="71"/>
            </a:xfrm>
            <a:prstGeom prst="line">
              <a:avLst/>
            </a:prstGeom>
            <a:noFill/>
            <a:ln w="25400">
              <a:solidFill>
                <a:srgbClr val="9797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03" name="Line 691"/>
            <p:cNvSpPr>
              <a:spLocks noChangeShapeType="1"/>
            </p:cNvSpPr>
            <p:nvPr/>
          </p:nvSpPr>
          <p:spPr bwMode="auto">
            <a:xfrm flipH="1">
              <a:off x="2701" y="2380"/>
              <a:ext cx="78" cy="71"/>
            </a:xfrm>
            <a:prstGeom prst="line">
              <a:avLst/>
            </a:prstGeom>
            <a:noFill/>
            <a:ln w="25400">
              <a:solidFill>
                <a:srgbClr val="9F9F9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04" name="Line 692"/>
            <p:cNvSpPr>
              <a:spLocks noChangeShapeType="1"/>
            </p:cNvSpPr>
            <p:nvPr/>
          </p:nvSpPr>
          <p:spPr bwMode="auto">
            <a:xfrm flipH="1">
              <a:off x="2716" y="2380"/>
              <a:ext cx="78" cy="71"/>
            </a:xfrm>
            <a:prstGeom prst="line">
              <a:avLst/>
            </a:prstGeom>
            <a:noFill/>
            <a:ln w="25400">
              <a:solidFill>
                <a:srgbClr val="A7A7A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05" name="Line 693"/>
            <p:cNvSpPr>
              <a:spLocks noChangeShapeType="1"/>
            </p:cNvSpPr>
            <p:nvPr/>
          </p:nvSpPr>
          <p:spPr bwMode="auto">
            <a:xfrm flipH="1">
              <a:off x="2725" y="2380"/>
              <a:ext cx="78" cy="71"/>
            </a:xfrm>
            <a:prstGeom prst="line">
              <a:avLst/>
            </a:prstGeom>
            <a:noFill/>
            <a:ln w="25400">
              <a:solidFill>
                <a:srgbClr val="AFAFA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06" name="Line 694"/>
            <p:cNvSpPr>
              <a:spLocks noChangeShapeType="1"/>
            </p:cNvSpPr>
            <p:nvPr/>
          </p:nvSpPr>
          <p:spPr bwMode="auto">
            <a:xfrm flipH="1">
              <a:off x="2741" y="2380"/>
              <a:ext cx="78" cy="71"/>
            </a:xfrm>
            <a:prstGeom prst="line">
              <a:avLst/>
            </a:prstGeom>
            <a:noFill/>
            <a:ln w="25400">
              <a:solidFill>
                <a:srgbClr val="B7B7B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07" name="Line 695"/>
            <p:cNvSpPr>
              <a:spLocks noChangeShapeType="1"/>
            </p:cNvSpPr>
            <p:nvPr/>
          </p:nvSpPr>
          <p:spPr bwMode="auto">
            <a:xfrm flipH="1">
              <a:off x="2748" y="2380"/>
              <a:ext cx="78" cy="71"/>
            </a:xfrm>
            <a:prstGeom prst="line">
              <a:avLst/>
            </a:prstGeom>
            <a:noFill/>
            <a:ln w="25400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08" name="Line 696"/>
            <p:cNvSpPr>
              <a:spLocks noChangeShapeType="1"/>
            </p:cNvSpPr>
            <p:nvPr/>
          </p:nvSpPr>
          <p:spPr bwMode="auto">
            <a:xfrm flipH="1">
              <a:off x="2763" y="2394"/>
              <a:ext cx="63" cy="57"/>
            </a:xfrm>
            <a:prstGeom prst="line">
              <a:avLst/>
            </a:prstGeom>
            <a:noFill/>
            <a:ln w="25400">
              <a:solidFill>
                <a:srgbClr val="C7C7C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09" name="Line 697"/>
            <p:cNvSpPr>
              <a:spLocks noChangeShapeType="1"/>
            </p:cNvSpPr>
            <p:nvPr/>
          </p:nvSpPr>
          <p:spPr bwMode="auto">
            <a:xfrm flipH="1">
              <a:off x="2771" y="2401"/>
              <a:ext cx="55" cy="50"/>
            </a:xfrm>
            <a:prstGeom prst="line">
              <a:avLst/>
            </a:prstGeom>
            <a:noFill/>
            <a:ln w="25400">
              <a:solidFill>
                <a:srgbClr val="CFCFC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10" name="Line 698"/>
            <p:cNvSpPr>
              <a:spLocks noChangeShapeType="1"/>
            </p:cNvSpPr>
            <p:nvPr/>
          </p:nvSpPr>
          <p:spPr bwMode="auto">
            <a:xfrm flipH="1">
              <a:off x="2779" y="2408"/>
              <a:ext cx="47" cy="43"/>
            </a:xfrm>
            <a:prstGeom prst="line">
              <a:avLst/>
            </a:prstGeom>
            <a:noFill/>
            <a:ln w="25400">
              <a:solidFill>
                <a:srgbClr val="D7D7D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11" name="Line 699"/>
            <p:cNvSpPr>
              <a:spLocks noChangeShapeType="1"/>
            </p:cNvSpPr>
            <p:nvPr/>
          </p:nvSpPr>
          <p:spPr bwMode="auto">
            <a:xfrm flipH="1">
              <a:off x="2794" y="2422"/>
              <a:ext cx="32" cy="29"/>
            </a:xfrm>
            <a:prstGeom prst="line">
              <a:avLst/>
            </a:prstGeom>
            <a:noFill/>
            <a:ln w="25400">
              <a:solidFill>
                <a:srgbClr val="DFDFD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12" name="Line 700"/>
            <p:cNvSpPr>
              <a:spLocks noChangeShapeType="1"/>
            </p:cNvSpPr>
            <p:nvPr/>
          </p:nvSpPr>
          <p:spPr bwMode="auto">
            <a:xfrm flipH="1">
              <a:off x="2810" y="2436"/>
              <a:ext cx="16" cy="15"/>
            </a:xfrm>
            <a:prstGeom prst="line">
              <a:avLst/>
            </a:prstGeom>
            <a:noFill/>
            <a:ln w="25400">
              <a:solidFill>
                <a:srgbClr val="E7E7E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13" name="Line 701"/>
            <p:cNvSpPr>
              <a:spLocks noChangeShapeType="1"/>
            </p:cNvSpPr>
            <p:nvPr/>
          </p:nvSpPr>
          <p:spPr bwMode="auto">
            <a:xfrm flipH="1">
              <a:off x="2810" y="2436"/>
              <a:ext cx="16" cy="15"/>
            </a:xfrm>
            <a:prstGeom prst="line">
              <a:avLst/>
            </a:prstGeom>
            <a:noFill/>
            <a:ln w="25400">
              <a:solidFill>
                <a:srgbClr val="EFEFE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14" name="Line 702"/>
            <p:cNvSpPr>
              <a:spLocks noChangeShapeType="1"/>
            </p:cNvSpPr>
            <p:nvPr/>
          </p:nvSpPr>
          <p:spPr bwMode="auto">
            <a:xfrm flipH="1">
              <a:off x="2825" y="2450"/>
              <a:ext cx="1" cy="1"/>
            </a:xfrm>
            <a:prstGeom prst="line">
              <a:avLst/>
            </a:prstGeom>
            <a:noFill/>
            <a:ln w="25400">
              <a:solidFill>
                <a:srgbClr val="F7F7F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15" name="Freeform 703"/>
            <p:cNvSpPr>
              <a:spLocks/>
            </p:cNvSpPr>
            <p:nvPr/>
          </p:nvSpPr>
          <p:spPr bwMode="auto">
            <a:xfrm>
              <a:off x="2607" y="2380"/>
              <a:ext cx="219" cy="71"/>
            </a:xfrm>
            <a:custGeom>
              <a:avLst/>
              <a:gdLst/>
              <a:ahLst/>
              <a:cxnLst>
                <a:cxn ang="0">
                  <a:pos x="219" y="7"/>
                </a:cxn>
                <a:cxn ang="0">
                  <a:pos x="195" y="0"/>
                </a:cxn>
                <a:cxn ang="0">
                  <a:pos x="55" y="14"/>
                </a:cxn>
                <a:cxn ang="0">
                  <a:pos x="47" y="22"/>
                </a:cxn>
                <a:cxn ang="0">
                  <a:pos x="24" y="29"/>
                </a:cxn>
                <a:cxn ang="0">
                  <a:pos x="0" y="57"/>
                </a:cxn>
                <a:cxn ang="0">
                  <a:pos x="0" y="64"/>
                </a:cxn>
                <a:cxn ang="0">
                  <a:pos x="8" y="71"/>
                </a:cxn>
                <a:cxn ang="0">
                  <a:pos x="31" y="64"/>
                </a:cxn>
                <a:cxn ang="0">
                  <a:pos x="47" y="64"/>
                </a:cxn>
                <a:cxn ang="0">
                  <a:pos x="219" y="7"/>
                </a:cxn>
              </a:cxnLst>
              <a:rect l="0" t="0" r="r" b="b"/>
              <a:pathLst>
                <a:path w="219" h="71">
                  <a:moveTo>
                    <a:pt x="219" y="7"/>
                  </a:moveTo>
                  <a:lnTo>
                    <a:pt x="195" y="0"/>
                  </a:lnTo>
                  <a:lnTo>
                    <a:pt x="55" y="14"/>
                  </a:lnTo>
                  <a:lnTo>
                    <a:pt x="47" y="22"/>
                  </a:lnTo>
                  <a:lnTo>
                    <a:pt x="24" y="29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8" y="71"/>
                  </a:lnTo>
                  <a:lnTo>
                    <a:pt x="31" y="64"/>
                  </a:lnTo>
                  <a:lnTo>
                    <a:pt x="47" y="64"/>
                  </a:lnTo>
                  <a:lnTo>
                    <a:pt x="219" y="7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16" name="Line 704"/>
            <p:cNvSpPr>
              <a:spLocks noChangeShapeType="1"/>
            </p:cNvSpPr>
            <p:nvPr/>
          </p:nvSpPr>
          <p:spPr bwMode="auto">
            <a:xfrm flipH="1">
              <a:off x="2693" y="2331"/>
              <a:ext cx="125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17" name="Line 705"/>
            <p:cNvSpPr>
              <a:spLocks noChangeShapeType="1"/>
            </p:cNvSpPr>
            <p:nvPr/>
          </p:nvSpPr>
          <p:spPr bwMode="auto">
            <a:xfrm flipH="1">
              <a:off x="2693" y="2331"/>
              <a:ext cx="125" cy="113"/>
            </a:xfrm>
            <a:prstGeom prst="line">
              <a:avLst/>
            </a:prstGeom>
            <a:noFill/>
            <a:ln w="25400">
              <a:solidFill>
                <a:srgbClr val="0E0E0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18" name="Line 706"/>
            <p:cNvSpPr>
              <a:spLocks noChangeShapeType="1"/>
            </p:cNvSpPr>
            <p:nvPr/>
          </p:nvSpPr>
          <p:spPr bwMode="auto">
            <a:xfrm flipH="1">
              <a:off x="2701" y="2331"/>
              <a:ext cx="133" cy="120"/>
            </a:xfrm>
            <a:prstGeom prst="line">
              <a:avLst/>
            </a:prstGeom>
            <a:noFill/>
            <a:ln w="25400">
              <a:solidFill>
                <a:srgbClr val="1C1C1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19" name="Line 707"/>
            <p:cNvSpPr>
              <a:spLocks noChangeShapeType="1"/>
            </p:cNvSpPr>
            <p:nvPr/>
          </p:nvSpPr>
          <p:spPr bwMode="auto">
            <a:xfrm flipH="1">
              <a:off x="2709" y="2331"/>
              <a:ext cx="141" cy="127"/>
            </a:xfrm>
            <a:prstGeom prst="line">
              <a:avLst/>
            </a:prstGeom>
            <a:noFill/>
            <a:ln w="25400">
              <a:solidFill>
                <a:srgbClr val="2A2A2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20" name="Line 708"/>
            <p:cNvSpPr>
              <a:spLocks noChangeShapeType="1"/>
            </p:cNvSpPr>
            <p:nvPr/>
          </p:nvSpPr>
          <p:spPr bwMode="auto">
            <a:xfrm flipH="1">
              <a:off x="2709" y="2331"/>
              <a:ext cx="141" cy="127"/>
            </a:xfrm>
            <a:prstGeom prst="line">
              <a:avLst/>
            </a:prstGeom>
            <a:noFill/>
            <a:ln w="25400">
              <a:solidFill>
                <a:srgbClr val="38383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21" name="Line 709"/>
            <p:cNvSpPr>
              <a:spLocks noChangeShapeType="1"/>
            </p:cNvSpPr>
            <p:nvPr/>
          </p:nvSpPr>
          <p:spPr bwMode="auto">
            <a:xfrm flipH="1">
              <a:off x="2716" y="2331"/>
              <a:ext cx="148" cy="134"/>
            </a:xfrm>
            <a:prstGeom prst="line">
              <a:avLst/>
            </a:prstGeom>
            <a:noFill/>
            <a:ln w="25400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22" name="Line 710"/>
            <p:cNvSpPr>
              <a:spLocks noChangeShapeType="1"/>
            </p:cNvSpPr>
            <p:nvPr/>
          </p:nvSpPr>
          <p:spPr bwMode="auto">
            <a:xfrm flipH="1">
              <a:off x="2865" y="2331"/>
              <a:ext cx="16" cy="14"/>
            </a:xfrm>
            <a:prstGeom prst="line">
              <a:avLst/>
            </a:prstGeom>
            <a:noFill/>
            <a:ln w="25400">
              <a:solidFill>
                <a:srgbClr val="55555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23" name="Line 711"/>
            <p:cNvSpPr>
              <a:spLocks noChangeShapeType="1"/>
            </p:cNvSpPr>
            <p:nvPr/>
          </p:nvSpPr>
          <p:spPr bwMode="auto">
            <a:xfrm flipH="1">
              <a:off x="2865" y="2331"/>
              <a:ext cx="24" cy="21"/>
            </a:xfrm>
            <a:prstGeom prst="line">
              <a:avLst/>
            </a:prstGeom>
            <a:noFill/>
            <a:ln w="25400">
              <a:solidFill>
                <a:srgbClr val="63636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24" name="Line 712"/>
            <p:cNvSpPr>
              <a:spLocks noChangeShapeType="1"/>
            </p:cNvSpPr>
            <p:nvPr/>
          </p:nvSpPr>
          <p:spPr bwMode="auto">
            <a:xfrm flipH="1">
              <a:off x="2865" y="2331"/>
              <a:ext cx="32" cy="28"/>
            </a:xfrm>
            <a:prstGeom prst="line">
              <a:avLst/>
            </a:prstGeom>
            <a:noFill/>
            <a:ln w="25400">
              <a:solidFill>
                <a:srgbClr val="71717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25" name="Line 713"/>
            <p:cNvSpPr>
              <a:spLocks noChangeShapeType="1"/>
            </p:cNvSpPr>
            <p:nvPr/>
          </p:nvSpPr>
          <p:spPr bwMode="auto">
            <a:xfrm flipH="1">
              <a:off x="2865" y="2331"/>
              <a:ext cx="47" cy="42"/>
            </a:xfrm>
            <a:prstGeom prst="line">
              <a:avLst/>
            </a:prstGeom>
            <a:noFill/>
            <a:ln w="25400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26" name="Line 714"/>
            <p:cNvSpPr>
              <a:spLocks noChangeShapeType="1"/>
            </p:cNvSpPr>
            <p:nvPr/>
          </p:nvSpPr>
          <p:spPr bwMode="auto">
            <a:xfrm flipH="1">
              <a:off x="2874" y="2331"/>
              <a:ext cx="46" cy="42"/>
            </a:xfrm>
            <a:prstGeom prst="line">
              <a:avLst/>
            </a:prstGeom>
            <a:noFill/>
            <a:ln w="25400">
              <a:solidFill>
                <a:srgbClr val="8E8E8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27" name="Line 715"/>
            <p:cNvSpPr>
              <a:spLocks noChangeShapeType="1"/>
            </p:cNvSpPr>
            <p:nvPr/>
          </p:nvSpPr>
          <p:spPr bwMode="auto">
            <a:xfrm flipH="1">
              <a:off x="2889" y="2331"/>
              <a:ext cx="46" cy="42"/>
            </a:xfrm>
            <a:prstGeom prst="line">
              <a:avLst/>
            </a:prstGeom>
            <a:noFill/>
            <a:ln w="25400">
              <a:solidFill>
                <a:srgbClr val="9C9C9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28" name="Line 716"/>
            <p:cNvSpPr>
              <a:spLocks noChangeShapeType="1"/>
            </p:cNvSpPr>
            <p:nvPr/>
          </p:nvSpPr>
          <p:spPr bwMode="auto">
            <a:xfrm flipH="1">
              <a:off x="2897" y="2331"/>
              <a:ext cx="46" cy="42"/>
            </a:xfrm>
            <a:prstGeom prst="line">
              <a:avLst/>
            </a:prstGeom>
            <a:noFill/>
            <a:ln w="25400">
              <a:solidFill>
                <a:srgbClr val="AAAA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29" name="Line 717"/>
            <p:cNvSpPr>
              <a:spLocks noChangeShapeType="1"/>
            </p:cNvSpPr>
            <p:nvPr/>
          </p:nvSpPr>
          <p:spPr bwMode="auto">
            <a:xfrm flipH="1">
              <a:off x="2905" y="2331"/>
              <a:ext cx="46" cy="42"/>
            </a:xfrm>
            <a:prstGeom prst="line">
              <a:avLst/>
            </a:prstGeom>
            <a:noFill/>
            <a:ln w="25400">
              <a:solidFill>
                <a:srgbClr val="B8B8B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30" name="Line 718"/>
            <p:cNvSpPr>
              <a:spLocks noChangeShapeType="1"/>
            </p:cNvSpPr>
            <p:nvPr/>
          </p:nvSpPr>
          <p:spPr bwMode="auto">
            <a:xfrm flipH="1">
              <a:off x="2920" y="2345"/>
              <a:ext cx="31" cy="28"/>
            </a:xfrm>
            <a:prstGeom prst="line">
              <a:avLst/>
            </a:prstGeom>
            <a:noFill/>
            <a:ln w="25400">
              <a:solidFill>
                <a:srgbClr val="C7C7C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31" name="Line 719"/>
            <p:cNvSpPr>
              <a:spLocks noChangeShapeType="1"/>
            </p:cNvSpPr>
            <p:nvPr/>
          </p:nvSpPr>
          <p:spPr bwMode="auto">
            <a:xfrm flipH="1">
              <a:off x="2935" y="2358"/>
              <a:ext cx="16" cy="15"/>
            </a:xfrm>
            <a:prstGeom prst="line">
              <a:avLst/>
            </a:prstGeom>
            <a:noFill/>
            <a:ln w="25400">
              <a:solidFill>
                <a:srgbClr val="D5D5D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32" name="Line 720"/>
            <p:cNvSpPr>
              <a:spLocks noChangeShapeType="1"/>
            </p:cNvSpPr>
            <p:nvPr/>
          </p:nvSpPr>
          <p:spPr bwMode="auto">
            <a:xfrm flipH="1">
              <a:off x="2935" y="2358"/>
              <a:ext cx="16" cy="15"/>
            </a:xfrm>
            <a:prstGeom prst="line">
              <a:avLst/>
            </a:prstGeom>
            <a:noFill/>
            <a:ln w="25400">
              <a:solidFill>
                <a:srgbClr val="E3E3E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33" name="Line 721"/>
            <p:cNvSpPr>
              <a:spLocks noChangeShapeType="1"/>
            </p:cNvSpPr>
            <p:nvPr/>
          </p:nvSpPr>
          <p:spPr bwMode="auto">
            <a:xfrm flipH="1">
              <a:off x="2951" y="2373"/>
              <a:ext cx="1" cy="1"/>
            </a:xfrm>
            <a:prstGeom prst="line">
              <a:avLst/>
            </a:prstGeom>
            <a:noFill/>
            <a:ln w="25400">
              <a:solidFill>
                <a:srgbClr val="F1F1F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34" name="Freeform 722"/>
            <p:cNvSpPr>
              <a:spLocks/>
            </p:cNvSpPr>
            <p:nvPr/>
          </p:nvSpPr>
          <p:spPr bwMode="auto">
            <a:xfrm>
              <a:off x="2857" y="2331"/>
              <a:ext cx="94" cy="42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21"/>
                </a:cxn>
                <a:cxn ang="0">
                  <a:pos x="16" y="42"/>
                </a:cxn>
                <a:cxn ang="0">
                  <a:pos x="94" y="21"/>
                </a:cxn>
                <a:cxn ang="0">
                  <a:pos x="70" y="0"/>
                </a:cxn>
              </a:cxnLst>
              <a:rect l="0" t="0" r="r" b="b"/>
              <a:pathLst>
                <a:path w="94" h="42">
                  <a:moveTo>
                    <a:pt x="70" y="0"/>
                  </a:moveTo>
                  <a:lnTo>
                    <a:pt x="0" y="21"/>
                  </a:lnTo>
                  <a:lnTo>
                    <a:pt x="16" y="42"/>
                  </a:lnTo>
                  <a:lnTo>
                    <a:pt x="94" y="21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35" name="Freeform 723"/>
            <p:cNvSpPr>
              <a:spLocks/>
            </p:cNvSpPr>
            <p:nvPr/>
          </p:nvSpPr>
          <p:spPr bwMode="auto">
            <a:xfrm>
              <a:off x="3138" y="1747"/>
              <a:ext cx="351" cy="436"/>
            </a:xfrm>
            <a:custGeom>
              <a:avLst/>
              <a:gdLst/>
              <a:ahLst/>
              <a:cxnLst>
                <a:cxn ang="0">
                  <a:pos x="312" y="78"/>
                </a:cxn>
                <a:cxn ang="0">
                  <a:pos x="351" y="162"/>
                </a:cxn>
                <a:cxn ang="0">
                  <a:pos x="336" y="261"/>
                </a:cxn>
                <a:cxn ang="0">
                  <a:pos x="297" y="338"/>
                </a:cxn>
                <a:cxn ang="0">
                  <a:pos x="226" y="387"/>
                </a:cxn>
                <a:cxn ang="0">
                  <a:pos x="125" y="422"/>
                </a:cxn>
                <a:cxn ang="0">
                  <a:pos x="0" y="436"/>
                </a:cxn>
                <a:cxn ang="0">
                  <a:pos x="141" y="373"/>
                </a:cxn>
                <a:cxn ang="0">
                  <a:pos x="203" y="331"/>
                </a:cxn>
                <a:cxn ang="0">
                  <a:pos x="242" y="282"/>
                </a:cxn>
                <a:cxn ang="0">
                  <a:pos x="265" y="197"/>
                </a:cxn>
                <a:cxn ang="0">
                  <a:pos x="265" y="106"/>
                </a:cxn>
                <a:cxn ang="0">
                  <a:pos x="195" y="0"/>
                </a:cxn>
                <a:cxn ang="0">
                  <a:pos x="312" y="78"/>
                </a:cxn>
              </a:cxnLst>
              <a:rect l="0" t="0" r="r" b="b"/>
              <a:pathLst>
                <a:path w="351" h="436">
                  <a:moveTo>
                    <a:pt x="312" y="78"/>
                  </a:moveTo>
                  <a:lnTo>
                    <a:pt x="351" y="162"/>
                  </a:lnTo>
                  <a:lnTo>
                    <a:pt x="336" y="261"/>
                  </a:lnTo>
                  <a:lnTo>
                    <a:pt x="297" y="338"/>
                  </a:lnTo>
                  <a:lnTo>
                    <a:pt x="226" y="387"/>
                  </a:lnTo>
                  <a:lnTo>
                    <a:pt x="125" y="422"/>
                  </a:lnTo>
                  <a:lnTo>
                    <a:pt x="0" y="436"/>
                  </a:lnTo>
                  <a:lnTo>
                    <a:pt x="141" y="373"/>
                  </a:lnTo>
                  <a:lnTo>
                    <a:pt x="203" y="331"/>
                  </a:lnTo>
                  <a:lnTo>
                    <a:pt x="242" y="282"/>
                  </a:lnTo>
                  <a:lnTo>
                    <a:pt x="265" y="197"/>
                  </a:lnTo>
                  <a:lnTo>
                    <a:pt x="265" y="106"/>
                  </a:lnTo>
                  <a:lnTo>
                    <a:pt x="195" y="0"/>
                  </a:lnTo>
                  <a:lnTo>
                    <a:pt x="312" y="78"/>
                  </a:lnTo>
                  <a:close/>
                </a:path>
              </a:pathLst>
            </a:custGeom>
            <a:solidFill>
              <a:srgbClr val="FCF305"/>
            </a:solidFill>
            <a:ln w="12700">
              <a:solidFill>
                <a:srgbClr val="FCF30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36" name="Line 724"/>
            <p:cNvSpPr>
              <a:spLocks noChangeShapeType="1"/>
            </p:cNvSpPr>
            <p:nvPr/>
          </p:nvSpPr>
          <p:spPr bwMode="auto">
            <a:xfrm flipH="1">
              <a:off x="2474" y="1290"/>
              <a:ext cx="1" cy="1"/>
            </a:xfrm>
            <a:prstGeom prst="line">
              <a:avLst/>
            </a:prstGeom>
            <a:noFill/>
            <a:ln w="25400">
              <a:solidFill>
                <a:srgbClr val="15151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37" name="Line 725"/>
            <p:cNvSpPr>
              <a:spLocks noChangeShapeType="1"/>
            </p:cNvSpPr>
            <p:nvPr/>
          </p:nvSpPr>
          <p:spPr bwMode="auto">
            <a:xfrm flipH="1">
              <a:off x="2474" y="1290"/>
              <a:ext cx="17" cy="15"/>
            </a:xfrm>
            <a:prstGeom prst="line">
              <a:avLst/>
            </a:prstGeom>
            <a:noFill/>
            <a:ln w="25400">
              <a:solidFill>
                <a:srgbClr val="1A1A1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38" name="Line 726"/>
            <p:cNvSpPr>
              <a:spLocks noChangeShapeType="1"/>
            </p:cNvSpPr>
            <p:nvPr/>
          </p:nvSpPr>
          <p:spPr bwMode="auto">
            <a:xfrm flipH="1">
              <a:off x="2474" y="1290"/>
              <a:ext cx="17" cy="15"/>
            </a:xfrm>
            <a:prstGeom prst="line">
              <a:avLst/>
            </a:prstGeom>
            <a:noFill/>
            <a:ln w="25400">
              <a:solidFill>
                <a:srgbClr val="1E1E1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39" name="Line 727"/>
            <p:cNvSpPr>
              <a:spLocks noChangeShapeType="1"/>
            </p:cNvSpPr>
            <p:nvPr/>
          </p:nvSpPr>
          <p:spPr bwMode="auto">
            <a:xfrm flipH="1">
              <a:off x="2474" y="1290"/>
              <a:ext cx="33" cy="29"/>
            </a:xfrm>
            <a:prstGeom prst="line">
              <a:avLst/>
            </a:prstGeom>
            <a:noFill/>
            <a:ln w="25400">
              <a:solidFill>
                <a:srgbClr val="22222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40" name="Line 728"/>
            <p:cNvSpPr>
              <a:spLocks noChangeShapeType="1"/>
            </p:cNvSpPr>
            <p:nvPr/>
          </p:nvSpPr>
          <p:spPr bwMode="auto">
            <a:xfrm flipH="1">
              <a:off x="2474" y="1290"/>
              <a:ext cx="47" cy="42"/>
            </a:xfrm>
            <a:prstGeom prst="line">
              <a:avLst/>
            </a:prstGeom>
            <a:noFill/>
            <a:ln w="25400">
              <a:solidFill>
                <a:srgbClr val="27272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41" name="Line 729"/>
            <p:cNvSpPr>
              <a:spLocks noChangeShapeType="1"/>
            </p:cNvSpPr>
            <p:nvPr/>
          </p:nvSpPr>
          <p:spPr bwMode="auto">
            <a:xfrm flipH="1">
              <a:off x="2474" y="1290"/>
              <a:ext cx="47" cy="42"/>
            </a:xfrm>
            <a:prstGeom prst="line">
              <a:avLst/>
            </a:prstGeom>
            <a:noFill/>
            <a:ln w="25400">
              <a:solidFill>
                <a:srgbClr val="2B2B2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42" name="Line 730"/>
            <p:cNvSpPr>
              <a:spLocks noChangeShapeType="1"/>
            </p:cNvSpPr>
            <p:nvPr/>
          </p:nvSpPr>
          <p:spPr bwMode="auto">
            <a:xfrm flipH="1">
              <a:off x="2474" y="1290"/>
              <a:ext cx="63" cy="56"/>
            </a:xfrm>
            <a:prstGeom prst="line">
              <a:avLst/>
            </a:prstGeom>
            <a:noFill/>
            <a:ln w="25400">
              <a:solidFill>
                <a:srgbClr val="2F2F2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43" name="Line 731"/>
            <p:cNvSpPr>
              <a:spLocks noChangeShapeType="1"/>
            </p:cNvSpPr>
            <p:nvPr/>
          </p:nvSpPr>
          <p:spPr bwMode="auto">
            <a:xfrm flipH="1">
              <a:off x="2474" y="1290"/>
              <a:ext cx="79" cy="71"/>
            </a:xfrm>
            <a:prstGeom prst="line">
              <a:avLst/>
            </a:prstGeom>
            <a:noFill/>
            <a:ln w="25400">
              <a:solidFill>
                <a:srgbClr val="34343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44" name="Line 732"/>
            <p:cNvSpPr>
              <a:spLocks noChangeShapeType="1"/>
            </p:cNvSpPr>
            <p:nvPr/>
          </p:nvSpPr>
          <p:spPr bwMode="auto">
            <a:xfrm flipH="1">
              <a:off x="2474" y="1290"/>
              <a:ext cx="95" cy="85"/>
            </a:xfrm>
            <a:prstGeom prst="line">
              <a:avLst/>
            </a:prstGeom>
            <a:noFill/>
            <a:ln w="25400">
              <a:solidFill>
                <a:srgbClr val="38383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45" name="Line 733"/>
            <p:cNvSpPr>
              <a:spLocks noChangeShapeType="1"/>
            </p:cNvSpPr>
            <p:nvPr/>
          </p:nvSpPr>
          <p:spPr bwMode="auto">
            <a:xfrm flipH="1">
              <a:off x="2474" y="1290"/>
              <a:ext cx="95" cy="85"/>
            </a:xfrm>
            <a:prstGeom prst="line">
              <a:avLst/>
            </a:prstGeom>
            <a:noFill/>
            <a:ln w="25400">
              <a:solidFill>
                <a:srgbClr val="3C3C3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46" name="Line 734"/>
            <p:cNvSpPr>
              <a:spLocks noChangeShapeType="1"/>
            </p:cNvSpPr>
            <p:nvPr/>
          </p:nvSpPr>
          <p:spPr bwMode="auto">
            <a:xfrm flipH="1">
              <a:off x="2474" y="1290"/>
              <a:ext cx="110" cy="99"/>
            </a:xfrm>
            <a:prstGeom prst="line">
              <a:avLst/>
            </a:prstGeom>
            <a:noFill/>
            <a:ln w="25400">
              <a:solidFill>
                <a:srgbClr val="41414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47" name="Line 735"/>
            <p:cNvSpPr>
              <a:spLocks noChangeShapeType="1"/>
            </p:cNvSpPr>
            <p:nvPr/>
          </p:nvSpPr>
          <p:spPr bwMode="auto">
            <a:xfrm flipH="1">
              <a:off x="2474" y="1290"/>
              <a:ext cx="125" cy="112"/>
            </a:xfrm>
            <a:prstGeom prst="line">
              <a:avLst/>
            </a:prstGeom>
            <a:noFill/>
            <a:ln w="25400">
              <a:solidFill>
                <a:srgbClr val="45454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48" name="Line 736"/>
            <p:cNvSpPr>
              <a:spLocks noChangeShapeType="1"/>
            </p:cNvSpPr>
            <p:nvPr/>
          </p:nvSpPr>
          <p:spPr bwMode="auto">
            <a:xfrm flipH="1">
              <a:off x="2474" y="1290"/>
              <a:ext cx="125" cy="112"/>
            </a:xfrm>
            <a:prstGeom prst="line">
              <a:avLst/>
            </a:prstGeom>
            <a:noFill/>
            <a:ln w="25400">
              <a:solidFill>
                <a:srgbClr val="49494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49" name="Line 737"/>
            <p:cNvSpPr>
              <a:spLocks noChangeShapeType="1"/>
            </p:cNvSpPr>
            <p:nvPr/>
          </p:nvSpPr>
          <p:spPr bwMode="auto">
            <a:xfrm flipH="1">
              <a:off x="2474" y="1290"/>
              <a:ext cx="141" cy="126"/>
            </a:xfrm>
            <a:prstGeom prst="line">
              <a:avLst/>
            </a:prstGeom>
            <a:noFill/>
            <a:ln w="25400">
              <a:solidFill>
                <a:srgbClr val="4E4E4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50" name="Line 738"/>
            <p:cNvSpPr>
              <a:spLocks noChangeShapeType="1"/>
            </p:cNvSpPr>
            <p:nvPr/>
          </p:nvSpPr>
          <p:spPr bwMode="auto">
            <a:xfrm flipH="1">
              <a:off x="2474" y="1290"/>
              <a:ext cx="157" cy="141"/>
            </a:xfrm>
            <a:prstGeom prst="line">
              <a:avLst/>
            </a:prstGeom>
            <a:noFill/>
            <a:ln w="25400">
              <a:solidFill>
                <a:srgbClr val="52525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51" name="Line 739"/>
            <p:cNvSpPr>
              <a:spLocks noChangeShapeType="1"/>
            </p:cNvSpPr>
            <p:nvPr/>
          </p:nvSpPr>
          <p:spPr bwMode="auto">
            <a:xfrm flipH="1">
              <a:off x="2474" y="1290"/>
              <a:ext cx="157" cy="141"/>
            </a:xfrm>
            <a:prstGeom prst="line">
              <a:avLst/>
            </a:prstGeom>
            <a:noFill/>
            <a:ln w="25400">
              <a:solidFill>
                <a:srgbClr val="56565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52" name="Line 740"/>
            <p:cNvSpPr>
              <a:spLocks noChangeShapeType="1"/>
            </p:cNvSpPr>
            <p:nvPr/>
          </p:nvSpPr>
          <p:spPr bwMode="auto">
            <a:xfrm flipH="1">
              <a:off x="2474" y="1290"/>
              <a:ext cx="172" cy="154"/>
            </a:xfrm>
            <a:prstGeom prst="line">
              <a:avLst/>
            </a:prstGeom>
            <a:noFill/>
            <a:ln w="25400">
              <a:solidFill>
                <a:srgbClr val="5B5B5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53" name="Line 741"/>
            <p:cNvSpPr>
              <a:spLocks noChangeShapeType="1"/>
            </p:cNvSpPr>
            <p:nvPr/>
          </p:nvSpPr>
          <p:spPr bwMode="auto">
            <a:xfrm flipH="1">
              <a:off x="2483" y="1290"/>
              <a:ext cx="179" cy="162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54" name="Line 742"/>
            <p:cNvSpPr>
              <a:spLocks noChangeShapeType="1"/>
            </p:cNvSpPr>
            <p:nvPr/>
          </p:nvSpPr>
          <p:spPr bwMode="auto">
            <a:xfrm flipH="1">
              <a:off x="2498" y="1290"/>
              <a:ext cx="179" cy="162"/>
            </a:xfrm>
            <a:prstGeom prst="line">
              <a:avLst/>
            </a:prstGeom>
            <a:noFill/>
            <a:ln w="25400">
              <a:solidFill>
                <a:srgbClr val="63636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55" name="Line 743"/>
            <p:cNvSpPr>
              <a:spLocks noChangeShapeType="1"/>
            </p:cNvSpPr>
            <p:nvPr/>
          </p:nvSpPr>
          <p:spPr bwMode="auto">
            <a:xfrm flipH="1">
              <a:off x="2498" y="1290"/>
              <a:ext cx="179" cy="162"/>
            </a:xfrm>
            <a:prstGeom prst="line">
              <a:avLst/>
            </a:prstGeom>
            <a:noFill/>
            <a:ln w="25400">
              <a:solidFill>
                <a:srgbClr val="68686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56" name="Line 744"/>
            <p:cNvSpPr>
              <a:spLocks noChangeShapeType="1"/>
            </p:cNvSpPr>
            <p:nvPr/>
          </p:nvSpPr>
          <p:spPr bwMode="auto">
            <a:xfrm flipH="1">
              <a:off x="2514" y="1290"/>
              <a:ext cx="179" cy="162"/>
            </a:xfrm>
            <a:prstGeom prst="line">
              <a:avLst/>
            </a:prstGeom>
            <a:noFill/>
            <a:ln w="25400">
              <a:solidFill>
                <a:srgbClr val="6C6C6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57" name="Line 745"/>
            <p:cNvSpPr>
              <a:spLocks noChangeShapeType="1"/>
            </p:cNvSpPr>
            <p:nvPr/>
          </p:nvSpPr>
          <p:spPr bwMode="auto">
            <a:xfrm flipH="1">
              <a:off x="2530" y="1290"/>
              <a:ext cx="179" cy="162"/>
            </a:xfrm>
            <a:prstGeom prst="line">
              <a:avLst/>
            </a:prstGeom>
            <a:noFill/>
            <a:ln w="25400">
              <a:solidFill>
                <a:srgbClr val="70707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58" name="Line 746"/>
            <p:cNvSpPr>
              <a:spLocks noChangeShapeType="1"/>
            </p:cNvSpPr>
            <p:nvPr/>
          </p:nvSpPr>
          <p:spPr bwMode="auto">
            <a:xfrm flipH="1">
              <a:off x="2530" y="1290"/>
              <a:ext cx="179" cy="162"/>
            </a:xfrm>
            <a:prstGeom prst="line">
              <a:avLst/>
            </a:prstGeom>
            <a:noFill/>
            <a:ln w="25400">
              <a:solidFill>
                <a:srgbClr val="75757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59" name="Line 747"/>
            <p:cNvSpPr>
              <a:spLocks noChangeShapeType="1"/>
            </p:cNvSpPr>
            <p:nvPr/>
          </p:nvSpPr>
          <p:spPr bwMode="auto">
            <a:xfrm flipH="1">
              <a:off x="2545" y="1290"/>
              <a:ext cx="179" cy="162"/>
            </a:xfrm>
            <a:prstGeom prst="line">
              <a:avLst/>
            </a:prstGeom>
            <a:noFill/>
            <a:ln w="25400">
              <a:solidFill>
                <a:srgbClr val="79797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60" name="Line 748"/>
            <p:cNvSpPr>
              <a:spLocks noChangeShapeType="1"/>
            </p:cNvSpPr>
            <p:nvPr/>
          </p:nvSpPr>
          <p:spPr bwMode="auto">
            <a:xfrm flipH="1">
              <a:off x="2561" y="1290"/>
              <a:ext cx="179" cy="162"/>
            </a:xfrm>
            <a:prstGeom prst="line">
              <a:avLst/>
            </a:prstGeom>
            <a:noFill/>
            <a:ln w="25400">
              <a:solidFill>
                <a:srgbClr val="7D7D7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61" name="Line 749"/>
            <p:cNvSpPr>
              <a:spLocks noChangeShapeType="1"/>
            </p:cNvSpPr>
            <p:nvPr/>
          </p:nvSpPr>
          <p:spPr bwMode="auto">
            <a:xfrm flipH="1">
              <a:off x="2561" y="1290"/>
              <a:ext cx="179" cy="162"/>
            </a:xfrm>
            <a:prstGeom prst="line">
              <a:avLst/>
            </a:prstGeom>
            <a:noFill/>
            <a:ln w="25400">
              <a:solidFill>
                <a:srgbClr val="82828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62" name="Line 750"/>
            <p:cNvSpPr>
              <a:spLocks noChangeShapeType="1"/>
            </p:cNvSpPr>
            <p:nvPr/>
          </p:nvSpPr>
          <p:spPr bwMode="auto">
            <a:xfrm flipH="1">
              <a:off x="2576" y="1290"/>
              <a:ext cx="179" cy="162"/>
            </a:xfrm>
            <a:prstGeom prst="line">
              <a:avLst/>
            </a:prstGeom>
            <a:noFill/>
            <a:ln w="25400">
              <a:solidFill>
                <a:srgbClr val="86868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63" name="Line 751"/>
            <p:cNvSpPr>
              <a:spLocks noChangeShapeType="1"/>
            </p:cNvSpPr>
            <p:nvPr/>
          </p:nvSpPr>
          <p:spPr bwMode="auto">
            <a:xfrm flipH="1">
              <a:off x="2592" y="1290"/>
              <a:ext cx="179" cy="162"/>
            </a:xfrm>
            <a:prstGeom prst="line">
              <a:avLst/>
            </a:prstGeom>
            <a:noFill/>
            <a:ln w="25400">
              <a:solidFill>
                <a:srgbClr val="8A8A8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64" name="Line 752"/>
            <p:cNvSpPr>
              <a:spLocks noChangeShapeType="1"/>
            </p:cNvSpPr>
            <p:nvPr/>
          </p:nvSpPr>
          <p:spPr bwMode="auto">
            <a:xfrm flipH="1">
              <a:off x="2608" y="1290"/>
              <a:ext cx="179" cy="162"/>
            </a:xfrm>
            <a:prstGeom prst="line">
              <a:avLst/>
            </a:prstGeom>
            <a:noFill/>
            <a:ln w="25400">
              <a:solidFill>
                <a:srgbClr val="8F8F8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65" name="Line 753"/>
            <p:cNvSpPr>
              <a:spLocks noChangeShapeType="1"/>
            </p:cNvSpPr>
            <p:nvPr/>
          </p:nvSpPr>
          <p:spPr bwMode="auto">
            <a:xfrm flipH="1">
              <a:off x="2608" y="1290"/>
              <a:ext cx="179" cy="162"/>
            </a:xfrm>
            <a:prstGeom prst="line">
              <a:avLst/>
            </a:prstGeom>
            <a:noFill/>
            <a:ln w="25400">
              <a:solidFill>
                <a:srgbClr val="9393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66" name="Line 754"/>
            <p:cNvSpPr>
              <a:spLocks noChangeShapeType="1"/>
            </p:cNvSpPr>
            <p:nvPr/>
          </p:nvSpPr>
          <p:spPr bwMode="auto">
            <a:xfrm flipH="1">
              <a:off x="2623" y="1290"/>
              <a:ext cx="179" cy="162"/>
            </a:xfrm>
            <a:prstGeom prst="line">
              <a:avLst/>
            </a:prstGeom>
            <a:noFill/>
            <a:ln w="25400">
              <a:solidFill>
                <a:srgbClr val="9797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67" name="Line 755"/>
            <p:cNvSpPr>
              <a:spLocks noChangeShapeType="1"/>
            </p:cNvSpPr>
            <p:nvPr/>
          </p:nvSpPr>
          <p:spPr bwMode="auto">
            <a:xfrm flipH="1">
              <a:off x="2639" y="1290"/>
              <a:ext cx="179" cy="162"/>
            </a:xfrm>
            <a:prstGeom prst="line">
              <a:avLst/>
            </a:prstGeom>
            <a:noFill/>
            <a:ln w="25400">
              <a:solidFill>
                <a:srgbClr val="9C9C9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68" name="Line 756"/>
            <p:cNvSpPr>
              <a:spLocks noChangeShapeType="1"/>
            </p:cNvSpPr>
            <p:nvPr/>
          </p:nvSpPr>
          <p:spPr bwMode="auto">
            <a:xfrm flipH="1">
              <a:off x="2639" y="1290"/>
              <a:ext cx="179" cy="162"/>
            </a:xfrm>
            <a:prstGeom prst="line">
              <a:avLst/>
            </a:prstGeom>
            <a:noFill/>
            <a:ln w="25400">
              <a:solidFill>
                <a:srgbClr val="A0A0A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69" name="Line 757"/>
            <p:cNvSpPr>
              <a:spLocks noChangeShapeType="1"/>
            </p:cNvSpPr>
            <p:nvPr/>
          </p:nvSpPr>
          <p:spPr bwMode="auto">
            <a:xfrm flipH="1">
              <a:off x="2654" y="1290"/>
              <a:ext cx="179" cy="162"/>
            </a:xfrm>
            <a:prstGeom prst="line">
              <a:avLst/>
            </a:prstGeom>
            <a:noFill/>
            <a:ln w="25400">
              <a:solidFill>
                <a:srgbClr val="A4A4A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70" name="Line 758"/>
            <p:cNvSpPr>
              <a:spLocks noChangeShapeType="1"/>
            </p:cNvSpPr>
            <p:nvPr/>
          </p:nvSpPr>
          <p:spPr bwMode="auto">
            <a:xfrm flipH="1">
              <a:off x="2669" y="1290"/>
              <a:ext cx="179" cy="162"/>
            </a:xfrm>
            <a:prstGeom prst="line">
              <a:avLst/>
            </a:prstGeom>
            <a:noFill/>
            <a:ln w="25400">
              <a:solidFill>
                <a:srgbClr val="A9A9A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71" name="Line 759"/>
            <p:cNvSpPr>
              <a:spLocks noChangeShapeType="1"/>
            </p:cNvSpPr>
            <p:nvPr/>
          </p:nvSpPr>
          <p:spPr bwMode="auto">
            <a:xfrm flipH="1">
              <a:off x="2669" y="1290"/>
              <a:ext cx="179" cy="162"/>
            </a:xfrm>
            <a:prstGeom prst="line">
              <a:avLst/>
            </a:prstGeom>
            <a:noFill/>
            <a:ln w="25400">
              <a:solidFill>
                <a:srgbClr val="ADADA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72" name="Line 760"/>
            <p:cNvSpPr>
              <a:spLocks noChangeShapeType="1"/>
            </p:cNvSpPr>
            <p:nvPr/>
          </p:nvSpPr>
          <p:spPr bwMode="auto">
            <a:xfrm flipH="1">
              <a:off x="2686" y="1290"/>
              <a:ext cx="179" cy="162"/>
            </a:xfrm>
            <a:prstGeom prst="line">
              <a:avLst/>
            </a:prstGeom>
            <a:noFill/>
            <a:ln w="25400">
              <a:solidFill>
                <a:srgbClr val="B1B1B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73" name="Line 761"/>
            <p:cNvSpPr>
              <a:spLocks noChangeShapeType="1"/>
            </p:cNvSpPr>
            <p:nvPr/>
          </p:nvSpPr>
          <p:spPr bwMode="auto">
            <a:xfrm flipH="1">
              <a:off x="2701" y="1290"/>
              <a:ext cx="179" cy="162"/>
            </a:xfrm>
            <a:prstGeom prst="line">
              <a:avLst/>
            </a:prstGeom>
            <a:noFill/>
            <a:ln w="25400">
              <a:solidFill>
                <a:srgbClr val="B6B6B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74" name="Line 762"/>
            <p:cNvSpPr>
              <a:spLocks noChangeShapeType="1"/>
            </p:cNvSpPr>
            <p:nvPr/>
          </p:nvSpPr>
          <p:spPr bwMode="auto">
            <a:xfrm flipH="1">
              <a:off x="2716" y="1304"/>
              <a:ext cx="164" cy="148"/>
            </a:xfrm>
            <a:prstGeom prst="line">
              <a:avLst/>
            </a:prstGeom>
            <a:noFill/>
            <a:ln w="25400">
              <a:solidFill>
                <a:srgbClr val="BABAB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75" name="Line 763"/>
            <p:cNvSpPr>
              <a:spLocks noChangeShapeType="1"/>
            </p:cNvSpPr>
            <p:nvPr/>
          </p:nvSpPr>
          <p:spPr bwMode="auto">
            <a:xfrm flipH="1">
              <a:off x="2716" y="1304"/>
              <a:ext cx="164" cy="148"/>
            </a:xfrm>
            <a:prstGeom prst="line">
              <a:avLst/>
            </a:prstGeom>
            <a:noFill/>
            <a:ln w="25400">
              <a:solidFill>
                <a:srgbClr val="BEBEB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76" name="Line 764"/>
            <p:cNvSpPr>
              <a:spLocks noChangeShapeType="1"/>
            </p:cNvSpPr>
            <p:nvPr/>
          </p:nvSpPr>
          <p:spPr bwMode="auto">
            <a:xfrm flipH="1">
              <a:off x="2733" y="1319"/>
              <a:ext cx="147" cy="133"/>
            </a:xfrm>
            <a:prstGeom prst="line">
              <a:avLst/>
            </a:prstGeom>
            <a:noFill/>
            <a:ln w="25400">
              <a:solidFill>
                <a:srgbClr val="C3C3C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77" name="Line 765"/>
            <p:cNvSpPr>
              <a:spLocks noChangeShapeType="1"/>
            </p:cNvSpPr>
            <p:nvPr/>
          </p:nvSpPr>
          <p:spPr bwMode="auto">
            <a:xfrm flipH="1">
              <a:off x="2747" y="1332"/>
              <a:ext cx="133" cy="120"/>
            </a:xfrm>
            <a:prstGeom prst="line">
              <a:avLst/>
            </a:prstGeom>
            <a:noFill/>
            <a:ln w="25400">
              <a:solidFill>
                <a:srgbClr val="C7C7C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78" name="Line 766"/>
            <p:cNvSpPr>
              <a:spLocks noChangeShapeType="1"/>
            </p:cNvSpPr>
            <p:nvPr/>
          </p:nvSpPr>
          <p:spPr bwMode="auto">
            <a:xfrm flipH="1">
              <a:off x="2747" y="1332"/>
              <a:ext cx="133" cy="120"/>
            </a:xfrm>
            <a:prstGeom prst="line">
              <a:avLst/>
            </a:prstGeom>
            <a:noFill/>
            <a:ln w="25400">
              <a:solidFill>
                <a:srgbClr val="CBCBC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79" name="Line 767"/>
            <p:cNvSpPr>
              <a:spLocks noChangeShapeType="1"/>
            </p:cNvSpPr>
            <p:nvPr/>
          </p:nvSpPr>
          <p:spPr bwMode="auto">
            <a:xfrm flipH="1">
              <a:off x="2763" y="1346"/>
              <a:ext cx="117" cy="106"/>
            </a:xfrm>
            <a:prstGeom prst="line">
              <a:avLst/>
            </a:prstGeom>
            <a:noFill/>
            <a:ln w="25400">
              <a:solidFill>
                <a:srgbClr val="D0D0D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80" name="Line 768"/>
            <p:cNvSpPr>
              <a:spLocks noChangeShapeType="1"/>
            </p:cNvSpPr>
            <p:nvPr/>
          </p:nvSpPr>
          <p:spPr bwMode="auto">
            <a:xfrm flipH="1">
              <a:off x="2778" y="1360"/>
              <a:ext cx="102" cy="92"/>
            </a:xfrm>
            <a:prstGeom prst="line">
              <a:avLst/>
            </a:prstGeom>
            <a:noFill/>
            <a:ln w="25400">
              <a:solidFill>
                <a:srgbClr val="D4D4D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81" name="Line 769"/>
            <p:cNvSpPr>
              <a:spLocks noChangeShapeType="1"/>
            </p:cNvSpPr>
            <p:nvPr/>
          </p:nvSpPr>
          <p:spPr bwMode="auto">
            <a:xfrm flipH="1">
              <a:off x="2778" y="1360"/>
              <a:ext cx="102" cy="92"/>
            </a:xfrm>
            <a:prstGeom prst="line">
              <a:avLst/>
            </a:prstGeom>
            <a:noFill/>
            <a:ln w="25400">
              <a:solidFill>
                <a:srgbClr val="D8D8D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82" name="Line 770"/>
            <p:cNvSpPr>
              <a:spLocks noChangeShapeType="1"/>
            </p:cNvSpPr>
            <p:nvPr/>
          </p:nvSpPr>
          <p:spPr bwMode="auto">
            <a:xfrm flipH="1">
              <a:off x="2795" y="1375"/>
              <a:ext cx="85" cy="77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83" name="Line 771"/>
            <p:cNvSpPr>
              <a:spLocks noChangeShapeType="1"/>
            </p:cNvSpPr>
            <p:nvPr/>
          </p:nvSpPr>
          <p:spPr bwMode="auto">
            <a:xfrm flipH="1">
              <a:off x="2811" y="1389"/>
              <a:ext cx="69" cy="63"/>
            </a:xfrm>
            <a:prstGeom prst="line">
              <a:avLst/>
            </a:prstGeom>
            <a:noFill/>
            <a:ln w="25400">
              <a:solidFill>
                <a:srgbClr val="E1E1E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84" name="Line 772"/>
            <p:cNvSpPr>
              <a:spLocks noChangeShapeType="1"/>
            </p:cNvSpPr>
            <p:nvPr/>
          </p:nvSpPr>
          <p:spPr bwMode="auto">
            <a:xfrm flipH="1">
              <a:off x="2825" y="1402"/>
              <a:ext cx="55" cy="50"/>
            </a:xfrm>
            <a:prstGeom prst="line">
              <a:avLst/>
            </a:prstGeom>
            <a:noFill/>
            <a:ln w="25400">
              <a:solidFill>
                <a:srgbClr val="E5E5E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85" name="Line 773"/>
            <p:cNvSpPr>
              <a:spLocks noChangeShapeType="1"/>
            </p:cNvSpPr>
            <p:nvPr/>
          </p:nvSpPr>
          <p:spPr bwMode="auto">
            <a:xfrm flipH="1">
              <a:off x="2825" y="1402"/>
              <a:ext cx="55" cy="50"/>
            </a:xfrm>
            <a:prstGeom prst="line">
              <a:avLst/>
            </a:prstGeom>
            <a:noFill/>
            <a:ln w="25400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86" name="Line 774"/>
            <p:cNvSpPr>
              <a:spLocks noChangeShapeType="1"/>
            </p:cNvSpPr>
            <p:nvPr/>
          </p:nvSpPr>
          <p:spPr bwMode="auto">
            <a:xfrm flipH="1">
              <a:off x="2841" y="1416"/>
              <a:ext cx="39" cy="36"/>
            </a:xfrm>
            <a:prstGeom prst="line">
              <a:avLst/>
            </a:prstGeom>
            <a:noFill/>
            <a:ln w="25400">
              <a:solidFill>
                <a:srgbClr val="EEEEE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87" name="Line 775"/>
            <p:cNvSpPr>
              <a:spLocks noChangeShapeType="1"/>
            </p:cNvSpPr>
            <p:nvPr/>
          </p:nvSpPr>
          <p:spPr bwMode="auto">
            <a:xfrm flipH="1">
              <a:off x="2856" y="1430"/>
              <a:ext cx="24" cy="22"/>
            </a:xfrm>
            <a:prstGeom prst="line">
              <a:avLst/>
            </a:prstGeom>
            <a:noFill/>
            <a:ln w="25400">
              <a:solidFill>
                <a:srgbClr val="F2F2F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88" name="Line 776"/>
            <p:cNvSpPr>
              <a:spLocks noChangeShapeType="1"/>
            </p:cNvSpPr>
            <p:nvPr/>
          </p:nvSpPr>
          <p:spPr bwMode="auto">
            <a:xfrm flipH="1">
              <a:off x="2856" y="1430"/>
              <a:ext cx="24" cy="22"/>
            </a:xfrm>
            <a:prstGeom prst="line">
              <a:avLst/>
            </a:prstGeom>
            <a:noFill/>
            <a:ln w="25400">
              <a:solidFill>
                <a:srgbClr val="F7F7F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89" name="Line 777"/>
            <p:cNvSpPr>
              <a:spLocks noChangeShapeType="1"/>
            </p:cNvSpPr>
            <p:nvPr/>
          </p:nvSpPr>
          <p:spPr bwMode="auto">
            <a:xfrm flipH="1">
              <a:off x="2873" y="1445"/>
              <a:ext cx="7" cy="7"/>
            </a:xfrm>
            <a:prstGeom prst="line">
              <a:avLst/>
            </a:prstGeom>
            <a:noFill/>
            <a:ln w="25400">
              <a:solidFill>
                <a:srgbClr val="FBFBF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90" name="Freeform 778"/>
            <p:cNvSpPr>
              <a:spLocks/>
            </p:cNvSpPr>
            <p:nvPr/>
          </p:nvSpPr>
          <p:spPr bwMode="auto">
            <a:xfrm>
              <a:off x="2467" y="1290"/>
              <a:ext cx="413" cy="16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5" y="7"/>
                </a:cxn>
                <a:cxn ang="0">
                  <a:pos x="39" y="0"/>
                </a:cxn>
                <a:cxn ang="0">
                  <a:pos x="62" y="7"/>
                </a:cxn>
                <a:cxn ang="0">
                  <a:pos x="78" y="35"/>
                </a:cxn>
                <a:cxn ang="0">
                  <a:pos x="101" y="63"/>
                </a:cxn>
                <a:cxn ang="0">
                  <a:pos x="156" y="77"/>
                </a:cxn>
                <a:cxn ang="0">
                  <a:pos x="226" y="63"/>
                </a:cxn>
                <a:cxn ang="0">
                  <a:pos x="296" y="49"/>
                </a:cxn>
                <a:cxn ang="0">
                  <a:pos x="328" y="42"/>
                </a:cxn>
                <a:cxn ang="0">
                  <a:pos x="359" y="49"/>
                </a:cxn>
                <a:cxn ang="0">
                  <a:pos x="382" y="56"/>
                </a:cxn>
                <a:cxn ang="0">
                  <a:pos x="406" y="84"/>
                </a:cxn>
                <a:cxn ang="0">
                  <a:pos x="406" y="92"/>
                </a:cxn>
                <a:cxn ang="0">
                  <a:pos x="413" y="106"/>
                </a:cxn>
                <a:cxn ang="0">
                  <a:pos x="398" y="120"/>
                </a:cxn>
                <a:cxn ang="0">
                  <a:pos x="367" y="127"/>
                </a:cxn>
                <a:cxn ang="0">
                  <a:pos x="343" y="134"/>
                </a:cxn>
                <a:cxn ang="0">
                  <a:pos x="257" y="141"/>
                </a:cxn>
                <a:cxn ang="0">
                  <a:pos x="156" y="155"/>
                </a:cxn>
                <a:cxn ang="0">
                  <a:pos x="109" y="162"/>
                </a:cxn>
                <a:cxn ang="0">
                  <a:pos x="62" y="155"/>
                </a:cxn>
                <a:cxn ang="0">
                  <a:pos x="54" y="134"/>
                </a:cxn>
                <a:cxn ang="0">
                  <a:pos x="31" y="92"/>
                </a:cxn>
                <a:cxn ang="0">
                  <a:pos x="15" y="49"/>
                </a:cxn>
                <a:cxn ang="0">
                  <a:pos x="7" y="28"/>
                </a:cxn>
                <a:cxn ang="0">
                  <a:pos x="0" y="21"/>
                </a:cxn>
              </a:cxnLst>
              <a:rect l="0" t="0" r="r" b="b"/>
              <a:pathLst>
                <a:path w="413" h="162">
                  <a:moveTo>
                    <a:pt x="0" y="21"/>
                  </a:moveTo>
                  <a:lnTo>
                    <a:pt x="15" y="7"/>
                  </a:lnTo>
                  <a:lnTo>
                    <a:pt x="39" y="0"/>
                  </a:lnTo>
                  <a:lnTo>
                    <a:pt x="62" y="7"/>
                  </a:lnTo>
                  <a:lnTo>
                    <a:pt x="78" y="35"/>
                  </a:lnTo>
                  <a:lnTo>
                    <a:pt x="101" y="63"/>
                  </a:lnTo>
                  <a:lnTo>
                    <a:pt x="156" y="77"/>
                  </a:lnTo>
                  <a:lnTo>
                    <a:pt x="226" y="63"/>
                  </a:lnTo>
                  <a:lnTo>
                    <a:pt x="296" y="49"/>
                  </a:lnTo>
                  <a:lnTo>
                    <a:pt x="328" y="42"/>
                  </a:lnTo>
                  <a:lnTo>
                    <a:pt x="359" y="49"/>
                  </a:lnTo>
                  <a:lnTo>
                    <a:pt x="382" y="56"/>
                  </a:lnTo>
                  <a:lnTo>
                    <a:pt x="406" y="84"/>
                  </a:lnTo>
                  <a:lnTo>
                    <a:pt x="406" y="92"/>
                  </a:lnTo>
                  <a:lnTo>
                    <a:pt x="413" y="106"/>
                  </a:lnTo>
                  <a:lnTo>
                    <a:pt x="398" y="120"/>
                  </a:lnTo>
                  <a:lnTo>
                    <a:pt x="367" y="127"/>
                  </a:lnTo>
                  <a:lnTo>
                    <a:pt x="343" y="134"/>
                  </a:lnTo>
                  <a:lnTo>
                    <a:pt x="257" y="141"/>
                  </a:lnTo>
                  <a:lnTo>
                    <a:pt x="156" y="155"/>
                  </a:lnTo>
                  <a:lnTo>
                    <a:pt x="109" y="162"/>
                  </a:lnTo>
                  <a:lnTo>
                    <a:pt x="62" y="155"/>
                  </a:lnTo>
                  <a:lnTo>
                    <a:pt x="54" y="134"/>
                  </a:lnTo>
                  <a:lnTo>
                    <a:pt x="31" y="92"/>
                  </a:lnTo>
                  <a:lnTo>
                    <a:pt x="15" y="49"/>
                  </a:lnTo>
                  <a:lnTo>
                    <a:pt x="7" y="28"/>
                  </a:lnTo>
                  <a:lnTo>
                    <a:pt x="0" y="21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91" name="Line 779"/>
            <p:cNvSpPr>
              <a:spLocks noChangeShapeType="1"/>
            </p:cNvSpPr>
            <p:nvPr/>
          </p:nvSpPr>
          <p:spPr bwMode="auto">
            <a:xfrm flipH="1">
              <a:off x="2529" y="1410"/>
              <a:ext cx="5" cy="4"/>
            </a:xfrm>
            <a:prstGeom prst="line">
              <a:avLst/>
            </a:prstGeom>
            <a:noFill/>
            <a:ln w="25400">
              <a:solidFill>
                <a:srgbClr val="18181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92" name="Line 780"/>
            <p:cNvSpPr>
              <a:spLocks noChangeShapeType="1"/>
            </p:cNvSpPr>
            <p:nvPr/>
          </p:nvSpPr>
          <p:spPr bwMode="auto">
            <a:xfrm flipH="1">
              <a:off x="2529" y="1410"/>
              <a:ext cx="5" cy="4"/>
            </a:xfrm>
            <a:prstGeom prst="line">
              <a:avLst/>
            </a:prstGeom>
            <a:noFill/>
            <a:ln w="25400">
              <a:solidFill>
                <a:srgbClr val="21212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93" name="Line 781"/>
            <p:cNvSpPr>
              <a:spLocks noChangeShapeType="1"/>
            </p:cNvSpPr>
            <p:nvPr/>
          </p:nvSpPr>
          <p:spPr bwMode="auto">
            <a:xfrm flipH="1">
              <a:off x="2529" y="1410"/>
              <a:ext cx="20" cy="18"/>
            </a:xfrm>
            <a:prstGeom prst="line">
              <a:avLst/>
            </a:prstGeom>
            <a:noFill/>
            <a:ln w="25400">
              <a:solidFill>
                <a:srgbClr val="29292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94" name="Line 782"/>
            <p:cNvSpPr>
              <a:spLocks noChangeShapeType="1"/>
            </p:cNvSpPr>
            <p:nvPr/>
          </p:nvSpPr>
          <p:spPr bwMode="auto">
            <a:xfrm flipH="1">
              <a:off x="2529" y="1410"/>
              <a:ext cx="35" cy="33"/>
            </a:xfrm>
            <a:prstGeom prst="line">
              <a:avLst/>
            </a:prstGeom>
            <a:noFill/>
            <a:ln w="25400">
              <a:solidFill>
                <a:srgbClr val="31313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95" name="Line 783"/>
            <p:cNvSpPr>
              <a:spLocks noChangeShapeType="1"/>
            </p:cNvSpPr>
            <p:nvPr/>
          </p:nvSpPr>
          <p:spPr bwMode="auto">
            <a:xfrm flipH="1">
              <a:off x="2529" y="1410"/>
              <a:ext cx="43" cy="40"/>
            </a:xfrm>
            <a:prstGeom prst="line">
              <a:avLst/>
            </a:prstGeom>
            <a:noFill/>
            <a:ln w="25400">
              <a:solidFill>
                <a:srgbClr val="39393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96" name="Line 784"/>
            <p:cNvSpPr>
              <a:spLocks noChangeShapeType="1"/>
            </p:cNvSpPr>
            <p:nvPr/>
          </p:nvSpPr>
          <p:spPr bwMode="auto">
            <a:xfrm flipH="1">
              <a:off x="2529" y="1410"/>
              <a:ext cx="51" cy="48"/>
            </a:xfrm>
            <a:prstGeom prst="line">
              <a:avLst/>
            </a:prstGeom>
            <a:noFill/>
            <a:ln w="25400">
              <a:solidFill>
                <a:srgbClr val="42424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97" name="Line 785"/>
            <p:cNvSpPr>
              <a:spLocks noChangeShapeType="1"/>
            </p:cNvSpPr>
            <p:nvPr/>
          </p:nvSpPr>
          <p:spPr bwMode="auto">
            <a:xfrm flipH="1">
              <a:off x="2529" y="1410"/>
              <a:ext cx="66" cy="62"/>
            </a:xfrm>
            <a:prstGeom prst="line">
              <a:avLst/>
            </a:prstGeom>
            <a:noFill/>
            <a:ln w="25400">
              <a:solidFill>
                <a:srgbClr val="4A4A4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98" name="Line 786"/>
            <p:cNvSpPr>
              <a:spLocks noChangeShapeType="1"/>
            </p:cNvSpPr>
            <p:nvPr/>
          </p:nvSpPr>
          <p:spPr bwMode="auto">
            <a:xfrm flipH="1">
              <a:off x="2537" y="1410"/>
              <a:ext cx="66" cy="63"/>
            </a:xfrm>
            <a:prstGeom prst="line">
              <a:avLst/>
            </a:prstGeom>
            <a:noFill/>
            <a:ln w="25400">
              <a:solidFill>
                <a:srgbClr val="52525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699" name="Line 787"/>
            <p:cNvSpPr>
              <a:spLocks noChangeShapeType="1"/>
            </p:cNvSpPr>
            <p:nvPr/>
          </p:nvSpPr>
          <p:spPr bwMode="auto">
            <a:xfrm flipH="1">
              <a:off x="2544" y="1410"/>
              <a:ext cx="66" cy="63"/>
            </a:xfrm>
            <a:prstGeom prst="line">
              <a:avLst/>
            </a:prstGeom>
            <a:noFill/>
            <a:ln w="25400">
              <a:solidFill>
                <a:srgbClr val="5A5A5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00" name="Line 788"/>
            <p:cNvSpPr>
              <a:spLocks noChangeShapeType="1"/>
            </p:cNvSpPr>
            <p:nvPr/>
          </p:nvSpPr>
          <p:spPr bwMode="auto">
            <a:xfrm flipH="1">
              <a:off x="2560" y="1410"/>
              <a:ext cx="67" cy="63"/>
            </a:xfrm>
            <a:prstGeom prst="line">
              <a:avLst/>
            </a:prstGeom>
            <a:noFill/>
            <a:ln w="25400">
              <a:solidFill>
                <a:srgbClr val="63636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01" name="Line 789"/>
            <p:cNvSpPr>
              <a:spLocks noChangeShapeType="1"/>
            </p:cNvSpPr>
            <p:nvPr/>
          </p:nvSpPr>
          <p:spPr bwMode="auto">
            <a:xfrm flipH="1">
              <a:off x="2568" y="1410"/>
              <a:ext cx="66" cy="63"/>
            </a:xfrm>
            <a:prstGeom prst="line">
              <a:avLst/>
            </a:prstGeom>
            <a:noFill/>
            <a:ln w="25400">
              <a:solidFill>
                <a:srgbClr val="6B6B6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02" name="Line 790"/>
            <p:cNvSpPr>
              <a:spLocks noChangeShapeType="1"/>
            </p:cNvSpPr>
            <p:nvPr/>
          </p:nvSpPr>
          <p:spPr bwMode="auto">
            <a:xfrm flipH="1">
              <a:off x="2583" y="1410"/>
              <a:ext cx="66" cy="63"/>
            </a:xfrm>
            <a:prstGeom prst="line">
              <a:avLst/>
            </a:prstGeom>
            <a:noFill/>
            <a:ln w="25400">
              <a:solidFill>
                <a:srgbClr val="7373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03" name="Line 791"/>
            <p:cNvSpPr>
              <a:spLocks noChangeShapeType="1"/>
            </p:cNvSpPr>
            <p:nvPr/>
          </p:nvSpPr>
          <p:spPr bwMode="auto">
            <a:xfrm flipH="1">
              <a:off x="2591" y="1410"/>
              <a:ext cx="66" cy="63"/>
            </a:xfrm>
            <a:prstGeom prst="line">
              <a:avLst/>
            </a:prstGeom>
            <a:noFill/>
            <a:ln w="25400">
              <a:solidFill>
                <a:srgbClr val="7B7B7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04" name="Line 792"/>
            <p:cNvSpPr>
              <a:spLocks noChangeShapeType="1"/>
            </p:cNvSpPr>
            <p:nvPr/>
          </p:nvSpPr>
          <p:spPr bwMode="auto">
            <a:xfrm flipH="1">
              <a:off x="2606" y="1410"/>
              <a:ext cx="66" cy="63"/>
            </a:xfrm>
            <a:prstGeom prst="line">
              <a:avLst/>
            </a:prstGeom>
            <a:noFill/>
            <a:ln w="25400">
              <a:solidFill>
                <a:srgbClr val="84848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05" name="Line 793"/>
            <p:cNvSpPr>
              <a:spLocks noChangeShapeType="1"/>
            </p:cNvSpPr>
            <p:nvPr/>
          </p:nvSpPr>
          <p:spPr bwMode="auto">
            <a:xfrm flipH="1">
              <a:off x="2614" y="1410"/>
              <a:ext cx="66" cy="63"/>
            </a:xfrm>
            <a:prstGeom prst="line">
              <a:avLst/>
            </a:prstGeom>
            <a:noFill/>
            <a:ln w="25400">
              <a:solidFill>
                <a:srgbClr val="8C8C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06" name="Line 794"/>
            <p:cNvSpPr>
              <a:spLocks noChangeShapeType="1"/>
            </p:cNvSpPr>
            <p:nvPr/>
          </p:nvSpPr>
          <p:spPr bwMode="auto">
            <a:xfrm flipH="1">
              <a:off x="2621" y="1410"/>
              <a:ext cx="66" cy="63"/>
            </a:xfrm>
            <a:prstGeom prst="line">
              <a:avLst/>
            </a:prstGeom>
            <a:noFill/>
            <a:ln w="25400">
              <a:solidFill>
                <a:srgbClr val="94949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07" name="Line 795"/>
            <p:cNvSpPr>
              <a:spLocks noChangeShapeType="1"/>
            </p:cNvSpPr>
            <p:nvPr/>
          </p:nvSpPr>
          <p:spPr bwMode="auto">
            <a:xfrm flipH="1">
              <a:off x="2636" y="1410"/>
              <a:ext cx="67" cy="63"/>
            </a:xfrm>
            <a:prstGeom prst="line">
              <a:avLst/>
            </a:prstGeom>
            <a:noFill/>
            <a:ln w="25400">
              <a:solidFill>
                <a:srgbClr val="9C9C9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08" name="Line 796"/>
            <p:cNvSpPr>
              <a:spLocks noChangeShapeType="1"/>
            </p:cNvSpPr>
            <p:nvPr/>
          </p:nvSpPr>
          <p:spPr bwMode="auto">
            <a:xfrm flipH="1">
              <a:off x="2644" y="1410"/>
              <a:ext cx="66" cy="63"/>
            </a:xfrm>
            <a:prstGeom prst="line">
              <a:avLst/>
            </a:prstGeom>
            <a:noFill/>
            <a:ln w="25400">
              <a:solidFill>
                <a:srgbClr val="A5A5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09" name="Line 797"/>
            <p:cNvSpPr>
              <a:spLocks noChangeShapeType="1"/>
            </p:cNvSpPr>
            <p:nvPr/>
          </p:nvSpPr>
          <p:spPr bwMode="auto">
            <a:xfrm flipH="1">
              <a:off x="2659" y="1410"/>
              <a:ext cx="66" cy="63"/>
            </a:xfrm>
            <a:prstGeom prst="line">
              <a:avLst/>
            </a:prstGeom>
            <a:noFill/>
            <a:ln w="25400">
              <a:solidFill>
                <a:srgbClr val="ADADA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10" name="Line 798"/>
            <p:cNvSpPr>
              <a:spLocks noChangeShapeType="1"/>
            </p:cNvSpPr>
            <p:nvPr/>
          </p:nvSpPr>
          <p:spPr bwMode="auto">
            <a:xfrm flipH="1">
              <a:off x="2667" y="1410"/>
              <a:ext cx="66" cy="63"/>
            </a:xfrm>
            <a:prstGeom prst="line">
              <a:avLst/>
            </a:prstGeom>
            <a:noFill/>
            <a:ln w="25400">
              <a:solidFill>
                <a:srgbClr val="B5B5B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11" name="Line 799"/>
            <p:cNvSpPr>
              <a:spLocks noChangeShapeType="1"/>
            </p:cNvSpPr>
            <p:nvPr/>
          </p:nvSpPr>
          <p:spPr bwMode="auto">
            <a:xfrm flipH="1">
              <a:off x="2675" y="1410"/>
              <a:ext cx="66" cy="63"/>
            </a:xfrm>
            <a:prstGeom prst="line">
              <a:avLst/>
            </a:prstGeom>
            <a:noFill/>
            <a:ln w="25400">
              <a:solidFill>
                <a:srgbClr val="BDBDB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12" name="Line 800"/>
            <p:cNvSpPr>
              <a:spLocks noChangeShapeType="1"/>
            </p:cNvSpPr>
            <p:nvPr/>
          </p:nvSpPr>
          <p:spPr bwMode="auto">
            <a:xfrm flipH="1">
              <a:off x="2689" y="1417"/>
              <a:ext cx="59" cy="56"/>
            </a:xfrm>
            <a:prstGeom prst="line">
              <a:avLst/>
            </a:prstGeom>
            <a:noFill/>
            <a:ln w="25400">
              <a:solidFill>
                <a:srgbClr val="C6C6C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13" name="Line 801"/>
            <p:cNvSpPr>
              <a:spLocks noChangeShapeType="1"/>
            </p:cNvSpPr>
            <p:nvPr/>
          </p:nvSpPr>
          <p:spPr bwMode="auto">
            <a:xfrm flipH="1">
              <a:off x="2696" y="1424"/>
              <a:ext cx="52" cy="49"/>
            </a:xfrm>
            <a:prstGeom prst="line">
              <a:avLst/>
            </a:prstGeom>
            <a:noFill/>
            <a:ln w="25400">
              <a:solidFill>
                <a:srgbClr val="CECEC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14" name="Line 802"/>
            <p:cNvSpPr>
              <a:spLocks noChangeShapeType="1"/>
            </p:cNvSpPr>
            <p:nvPr/>
          </p:nvSpPr>
          <p:spPr bwMode="auto">
            <a:xfrm flipH="1">
              <a:off x="2704" y="1431"/>
              <a:ext cx="44" cy="42"/>
            </a:xfrm>
            <a:prstGeom prst="line">
              <a:avLst/>
            </a:prstGeom>
            <a:noFill/>
            <a:ln w="25400">
              <a:solidFill>
                <a:srgbClr val="D6D6D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15" name="Line 803"/>
            <p:cNvSpPr>
              <a:spLocks noChangeShapeType="1"/>
            </p:cNvSpPr>
            <p:nvPr/>
          </p:nvSpPr>
          <p:spPr bwMode="auto">
            <a:xfrm flipH="1">
              <a:off x="2719" y="1445"/>
              <a:ext cx="29" cy="28"/>
            </a:xfrm>
            <a:prstGeom prst="line">
              <a:avLst/>
            </a:prstGeom>
            <a:noFill/>
            <a:ln w="25400">
              <a:solidFill>
                <a:srgbClr val="DEDED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16" name="Line 804"/>
            <p:cNvSpPr>
              <a:spLocks noChangeShapeType="1"/>
            </p:cNvSpPr>
            <p:nvPr/>
          </p:nvSpPr>
          <p:spPr bwMode="auto">
            <a:xfrm flipH="1">
              <a:off x="2735" y="1460"/>
              <a:ext cx="13" cy="13"/>
            </a:xfrm>
            <a:prstGeom prst="line">
              <a:avLst/>
            </a:prstGeom>
            <a:noFill/>
            <a:ln w="25400">
              <a:solidFill>
                <a:srgbClr val="E7E7E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17" name="Line 805"/>
            <p:cNvSpPr>
              <a:spLocks noChangeShapeType="1"/>
            </p:cNvSpPr>
            <p:nvPr/>
          </p:nvSpPr>
          <p:spPr bwMode="auto">
            <a:xfrm flipH="1">
              <a:off x="2735" y="1460"/>
              <a:ext cx="13" cy="13"/>
            </a:xfrm>
            <a:prstGeom prst="line">
              <a:avLst/>
            </a:prstGeom>
            <a:noFill/>
            <a:ln w="25400">
              <a:solidFill>
                <a:srgbClr val="EFEFE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18" name="Freeform 806"/>
            <p:cNvSpPr>
              <a:spLocks/>
            </p:cNvSpPr>
            <p:nvPr/>
          </p:nvSpPr>
          <p:spPr bwMode="auto">
            <a:xfrm>
              <a:off x="2529" y="1410"/>
              <a:ext cx="219" cy="63"/>
            </a:xfrm>
            <a:custGeom>
              <a:avLst/>
              <a:gdLst/>
              <a:ahLst/>
              <a:cxnLst>
                <a:cxn ang="0">
                  <a:pos x="219" y="0"/>
                </a:cxn>
                <a:cxn ang="0">
                  <a:pos x="203" y="0"/>
                </a:cxn>
                <a:cxn ang="0">
                  <a:pos x="63" y="14"/>
                </a:cxn>
                <a:cxn ang="0">
                  <a:pos x="47" y="14"/>
                </a:cxn>
                <a:cxn ang="0">
                  <a:pos x="31" y="21"/>
                </a:cxn>
                <a:cxn ang="0">
                  <a:pos x="0" y="49"/>
                </a:cxn>
                <a:cxn ang="0">
                  <a:pos x="0" y="63"/>
                </a:cxn>
                <a:cxn ang="0">
                  <a:pos x="16" y="63"/>
                </a:cxn>
                <a:cxn ang="0">
                  <a:pos x="39" y="63"/>
                </a:cxn>
                <a:cxn ang="0">
                  <a:pos x="55" y="56"/>
                </a:cxn>
                <a:cxn ang="0">
                  <a:pos x="219" y="0"/>
                </a:cxn>
              </a:cxnLst>
              <a:rect l="0" t="0" r="r" b="b"/>
              <a:pathLst>
                <a:path w="219" h="63">
                  <a:moveTo>
                    <a:pt x="219" y="0"/>
                  </a:moveTo>
                  <a:lnTo>
                    <a:pt x="203" y="0"/>
                  </a:lnTo>
                  <a:lnTo>
                    <a:pt x="63" y="14"/>
                  </a:lnTo>
                  <a:lnTo>
                    <a:pt x="47" y="14"/>
                  </a:lnTo>
                  <a:lnTo>
                    <a:pt x="31" y="21"/>
                  </a:lnTo>
                  <a:lnTo>
                    <a:pt x="0" y="49"/>
                  </a:lnTo>
                  <a:lnTo>
                    <a:pt x="0" y="63"/>
                  </a:lnTo>
                  <a:lnTo>
                    <a:pt x="16" y="63"/>
                  </a:lnTo>
                  <a:lnTo>
                    <a:pt x="39" y="63"/>
                  </a:lnTo>
                  <a:lnTo>
                    <a:pt x="55" y="56"/>
                  </a:lnTo>
                  <a:lnTo>
                    <a:pt x="219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19" name="Line 807"/>
            <p:cNvSpPr>
              <a:spLocks noChangeShapeType="1"/>
            </p:cNvSpPr>
            <p:nvPr/>
          </p:nvSpPr>
          <p:spPr bwMode="auto">
            <a:xfrm flipH="1">
              <a:off x="2787" y="1353"/>
              <a:ext cx="12" cy="11"/>
            </a:xfrm>
            <a:prstGeom prst="line">
              <a:avLst/>
            </a:prstGeom>
            <a:noFill/>
            <a:ln w="25400">
              <a:solidFill>
                <a:srgbClr val="505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20" name="Line 808"/>
            <p:cNvSpPr>
              <a:spLocks noChangeShapeType="1"/>
            </p:cNvSpPr>
            <p:nvPr/>
          </p:nvSpPr>
          <p:spPr bwMode="auto">
            <a:xfrm flipH="1">
              <a:off x="2787" y="1353"/>
              <a:ext cx="20" cy="19"/>
            </a:xfrm>
            <a:prstGeom prst="line">
              <a:avLst/>
            </a:prstGeom>
            <a:noFill/>
            <a:ln w="25400">
              <a:solidFill>
                <a:srgbClr val="5E5E5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21" name="Line 809"/>
            <p:cNvSpPr>
              <a:spLocks noChangeShapeType="1"/>
            </p:cNvSpPr>
            <p:nvPr/>
          </p:nvSpPr>
          <p:spPr bwMode="auto">
            <a:xfrm flipH="1">
              <a:off x="2787" y="1353"/>
              <a:ext cx="36" cy="34"/>
            </a:xfrm>
            <a:prstGeom prst="line">
              <a:avLst/>
            </a:prstGeom>
            <a:noFill/>
            <a:ln w="25400">
              <a:solidFill>
                <a:srgbClr val="6B6B6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22" name="Line 810"/>
            <p:cNvSpPr>
              <a:spLocks noChangeShapeType="1"/>
            </p:cNvSpPr>
            <p:nvPr/>
          </p:nvSpPr>
          <p:spPr bwMode="auto">
            <a:xfrm flipH="1">
              <a:off x="2787" y="1353"/>
              <a:ext cx="43" cy="41"/>
            </a:xfrm>
            <a:prstGeom prst="line">
              <a:avLst/>
            </a:prstGeom>
            <a:noFill/>
            <a:ln w="25400">
              <a:solidFill>
                <a:srgbClr val="79797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23" name="Line 811"/>
            <p:cNvSpPr>
              <a:spLocks noChangeShapeType="1"/>
            </p:cNvSpPr>
            <p:nvPr/>
          </p:nvSpPr>
          <p:spPr bwMode="auto">
            <a:xfrm flipH="1">
              <a:off x="2793" y="1353"/>
              <a:ext cx="44" cy="43"/>
            </a:xfrm>
            <a:prstGeom prst="line">
              <a:avLst/>
            </a:prstGeom>
            <a:noFill/>
            <a:ln w="25400">
              <a:solidFill>
                <a:srgbClr val="86868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24" name="Line 812"/>
            <p:cNvSpPr>
              <a:spLocks noChangeShapeType="1"/>
            </p:cNvSpPr>
            <p:nvPr/>
          </p:nvSpPr>
          <p:spPr bwMode="auto">
            <a:xfrm flipH="1">
              <a:off x="2808" y="1353"/>
              <a:ext cx="44" cy="43"/>
            </a:xfrm>
            <a:prstGeom prst="line">
              <a:avLst/>
            </a:prstGeom>
            <a:noFill/>
            <a:ln w="25400">
              <a:solidFill>
                <a:srgbClr val="94949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25" name="Line 813"/>
            <p:cNvSpPr>
              <a:spLocks noChangeShapeType="1"/>
            </p:cNvSpPr>
            <p:nvPr/>
          </p:nvSpPr>
          <p:spPr bwMode="auto">
            <a:xfrm flipH="1">
              <a:off x="2823" y="1353"/>
              <a:ext cx="44" cy="43"/>
            </a:xfrm>
            <a:prstGeom prst="line">
              <a:avLst/>
            </a:prstGeom>
            <a:noFill/>
            <a:ln w="25400">
              <a:solidFill>
                <a:srgbClr val="A1A1A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26" name="Line 814"/>
            <p:cNvSpPr>
              <a:spLocks noChangeShapeType="1"/>
            </p:cNvSpPr>
            <p:nvPr/>
          </p:nvSpPr>
          <p:spPr bwMode="auto">
            <a:xfrm flipH="1">
              <a:off x="2830" y="1354"/>
              <a:ext cx="43" cy="42"/>
            </a:xfrm>
            <a:prstGeom prst="line">
              <a:avLst/>
            </a:prstGeom>
            <a:noFill/>
            <a:ln w="25400">
              <a:solidFill>
                <a:srgbClr val="AFAFA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27" name="Line 815"/>
            <p:cNvSpPr>
              <a:spLocks noChangeShapeType="1"/>
            </p:cNvSpPr>
            <p:nvPr/>
          </p:nvSpPr>
          <p:spPr bwMode="auto">
            <a:xfrm flipH="1">
              <a:off x="2837" y="1361"/>
              <a:ext cx="36" cy="35"/>
            </a:xfrm>
            <a:prstGeom prst="line">
              <a:avLst/>
            </a:prstGeom>
            <a:noFill/>
            <a:ln w="25400">
              <a:solidFill>
                <a:srgbClr val="BCBCB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28" name="Line 816"/>
            <p:cNvSpPr>
              <a:spLocks noChangeShapeType="1"/>
            </p:cNvSpPr>
            <p:nvPr/>
          </p:nvSpPr>
          <p:spPr bwMode="auto">
            <a:xfrm flipH="1">
              <a:off x="2853" y="1376"/>
              <a:ext cx="20" cy="20"/>
            </a:xfrm>
            <a:prstGeom prst="line">
              <a:avLst/>
            </a:prstGeom>
            <a:noFill/>
            <a:ln w="25400">
              <a:solidFill>
                <a:srgbClr val="CACAC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29" name="Line 817"/>
            <p:cNvSpPr>
              <a:spLocks noChangeShapeType="1"/>
            </p:cNvSpPr>
            <p:nvPr/>
          </p:nvSpPr>
          <p:spPr bwMode="auto">
            <a:xfrm flipH="1">
              <a:off x="2868" y="1391"/>
              <a:ext cx="5" cy="5"/>
            </a:xfrm>
            <a:prstGeom prst="line">
              <a:avLst/>
            </a:prstGeom>
            <a:noFill/>
            <a:ln w="25400">
              <a:solidFill>
                <a:srgbClr val="D7D7D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30" name="Line 818"/>
            <p:cNvSpPr>
              <a:spLocks noChangeShapeType="1"/>
            </p:cNvSpPr>
            <p:nvPr/>
          </p:nvSpPr>
          <p:spPr bwMode="auto">
            <a:xfrm flipH="1">
              <a:off x="2868" y="1391"/>
              <a:ext cx="5" cy="5"/>
            </a:xfrm>
            <a:prstGeom prst="line">
              <a:avLst/>
            </a:prstGeom>
            <a:noFill/>
            <a:ln w="25400">
              <a:solidFill>
                <a:srgbClr val="E5E5E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31" name="Freeform 819"/>
            <p:cNvSpPr>
              <a:spLocks/>
            </p:cNvSpPr>
            <p:nvPr/>
          </p:nvSpPr>
          <p:spPr bwMode="auto">
            <a:xfrm>
              <a:off x="2779" y="1353"/>
              <a:ext cx="101" cy="43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29"/>
                </a:cxn>
                <a:cxn ang="0">
                  <a:pos x="23" y="43"/>
                </a:cxn>
                <a:cxn ang="0">
                  <a:pos x="101" y="21"/>
                </a:cxn>
                <a:cxn ang="0">
                  <a:pos x="70" y="0"/>
                </a:cxn>
              </a:cxnLst>
              <a:rect l="0" t="0" r="r" b="b"/>
              <a:pathLst>
                <a:path w="101" h="43">
                  <a:moveTo>
                    <a:pt x="70" y="0"/>
                  </a:moveTo>
                  <a:lnTo>
                    <a:pt x="0" y="29"/>
                  </a:lnTo>
                  <a:lnTo>
                    <a:pt x="23" y="43"/>
                  </a:lnTo>
                  <a:lnTo>
                    <a:pt x="101" y="21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732" name="Rectangle 820"/>
            <p:cNvSpPr>
              <a:spLocks noChangeArrowheads="1"/>
            </p:cNvSpPr>
            <p:nvPr/>
          </p:nvSpPr>
          <p:spPr bwMode="auto">
            <a:xfrm>
              <a:off x="1545" y="1065"/>
              <a:ext cx="86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chemeClr val="tx1"/>
                  </a:solidFill>
                  <a:latin typeface="Arial" charset="0"/>
                </a:rPr>
                <a:t>Andromeda</a:t>
              </a:r>
              <a:endParaRPr lang="en-US" sz="1800" b="1">
                <a:solidFill>
                  <a:schemeClr val="tx1"/>
                </a:solidFill>
                <a:latin typeface="Century Gothic" pitchFamily="80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Disks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0767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/>
              <a:t>Secondary storage device of choice. </a:t>
            </a:r>
          </a:p>
          <a:p>
            <a:pPr>
              <a:lnSpc>
                <a:spcPct val="90000"/>
              </a:lnSpc>
            </a:pPr>
            <a:r>
              <a:rPr lang="en-US" sz="2800"/>
              <a:t>Main advantage over tapes:  </a:t>
            </a:r>
            <a:r>
              <a:rPr lang="en-US" sz="2800" i="1" u="sng">
                <a:solidFill>
                  <a:schemeClr val="accent2"/>
                </a:solidFill>
              </a:rPr>
              <a:t>random access</a:t>
            </a:r>
            <a:r>
              <a:rPr lang="en-US" sz="2800"/>
              <a:t> vs.</a:t>
            </a:r>
            <a:r>
              <a:rPr lang="en-US" sz="2800">
                <a:solidFill>
                  <a:schemeClr val="accent2"/>
                </a:solidFill>
              </a:rPr>
              <a:t> </a:t>
            </a:r>
            <a:r>
              <a:rPr lang="en-US" sz="2800" i="1">
                <a:solidFill>
                  <a:schemeClr val="accent2"/>
                </a:solidFill>
              </a:rPr>
              <a:t>sequential</a:t>
            </a:r>
            <a:r>
              <a:rPr lang="en-US" sz="2800"/>
              <a:t>.</a:t>
            </a:r>
          </a:p>
          <a:p>
            <a:pPr>
              <a:lnSpc>
                <a:spcPct val="90000"/>
              </a:lnSpc>
            </a:pPr>
            <a:r>
              <a:rPr lang="en-US" sz="2800"/>
              <a:t>Data is stored and retrieved in units called </a:t>
            </a:r>
            <a:r>
              <a:rPr lang="en-US" sz="2800" i="1">
                <a:solidFill>
                  <a:schemeClr val="accent2"/>
                </a:solidFill>
              </a:rPr>
              <a:t>disk blocks </a:t>
            </a:r>
            <a:r>
              <a:rPr lang="en-US" sz="2800"/>
              <a:t>or </a:t>
            </a:r>
            <a:r>
              <a:rPr lang="en-US" sz="2800" i="1">
                <a:solidFill>
                  <a:schemeClr val="accent2"/>
                </a:solidFill>
              </a:rPr>
              <a:t>pages</a:t>
            </a:r>
            <a:r>
              <a:rPr lang="en-US" sz="2800">
                <a:solidFill>
                  <a:schemeClr val="accent2"/>
                </a:solidFill>
              </a:rPr>
              <a:t>.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Unlike RAM, time to retrieve a disk block varies depending upon location on disk. 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Therefore, relative placement of blocks on disk has major impact on DBMS performance!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Components of a Disk </a:t>
            </a:r>
          </a:p>
        </p:txBody>
      </p: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4759325" y="1792288"/>
            <a:ext cx="3149600" cy="1801812"/>
            <a:chOff x="2998" y="1129"/>
            <a:chExt cx="1984" cy="1135"/>
          </a:xfrm>
        </p:grpSpPr>
        <p:sp>
          <p:nvSpPr>
            <p:cNvPr id="12293" name="Freeform 5"/>
            <p:cNvSpPr>
              <a:spLocks/>
            </p:cNvSpPr>
            <p:nvPr/>
          </p:nvSpPr>
          <p:spPr bwMode="auto">
            <a:xfrm>
              <a:off x="2998" y="1499"/>
              <a:ext cx="1984" cy="765"/>
            </a:xfrm>
            <a:custGeom>
              <a:avLst/>
              <a:gdLst/>
              <a:ahLst/>
              <a:cxnLst>
                <a:cxn ang="0">
                  <a:pos x="0" y="386"/>
                </a:cxn>
                <a:cxn ang="0">
                  <a:pos x="16" y="320"/>
                </a:cxn>
                <a:cxn ang="0">
                  <a:pos x="57" y="255"/>
                </a:cxn>
                <a:cxn ang="0">
                  <a:pos x="131" y="197"/>
                </a:cxn>
                <a:cxn ang="0">
                  <a:pos x="230" y="140"/>
                </a:cxn>
                <a:cxn ang="0">
                  <a:pos x="353" y="90"/>
                </a:cxn>
                <a:cxn ang="0">
                  <a:pos x="493" y="58"/>
                </a:cxn>
                <a:cxn ang="0">
                  <a:pos x="650" y="25"/>
                </a:cxn>
                <a:cxn ang="0">
                  <a:pos x="814" y="8"/>
                </a:cxn>
                <a:cxn ang="0">
                  <a:pos x="987" y="0"/>
                </a:cxn>
                <a:cxn ang="0">
                  <a:pos x="1160" y="8"/>
                </a:cxn>
                <a:cxn ang="0">
                  <a:pos x="1333" y="25"/>
                </a:cxn>
                <a:cxn ang="0">
                  <a:pos x="1489" y="58"/>
                </a:cxn>
                <a:cxn ang="0">
                  <a:pos x="1629" y="90"/>
                </a:cxn>
                <a:cxn ang="0">
                  <a:pos x="1753" y="140"/>
                </a:cxn>
                <a:cxn ang="0">
                  <a:pos x="1852" y="197"/>
                </a:cxn>
                <a:cxn ang="0">
                  <a:pos x="1926" y="255"/>
                </a:cxn>
                <a:cxn ang="0">
                  <a:pos x="1967" y="320"/>
                </a:cxn>
                <a:cxn ang="0">
                  <a:pos x="1983" y="386"/>
                </a:cxn>
                <a:cxn ang="0">
                  <a:pos x="1967" y="452"/>
                </a:cxn>
                <a:cxn ang="0">
                  <a:pos x="1926" y="518"/>
                </a:cxn>
                <a:cxn ang="0">
                  <a:pos x="1852" y="575"/>
                </a:cxn>
                <a:cxn ang="0">
                  <a:pos x="1753" y="633"/>
                </a:cxn>
                <a:cxn ang="0">
                  <a:pos x="1629" y="674"/>
                </a:cxn>
                <a:cxn ang="0">
                  <a:pos x="1489" y="715"/>
                </a:cxn>
                <a:cxn ang="0">
                  <a:pos x="1333" y="740"/>
                </a:cxn>
                <a:cxn ang="0">
                  <a:pos x="1160" y="764"/>
                </a:cxn>
                <a:cxn ang="0">
                  <a:pos x="987" y="764"/>
                </a:cxn>
                <a:cxn ang="0">
                  <a:pos x="814" y="764"/>
                </a:cxn>
                <a:cxn ang="0">
                  <a:pos x="650" y="740"/>
                </a:cxn>
                <a:cxn ang="0">
                  <a:pos x="493" y="715"/>
                </a:cxn>
                <a:cxn ang="0">
                  <a:pos x="353" y="674"/>
                </a:cxn>
                <a:cxn ang="0">
                  <a:pos x="230" y="633"/>
                </a:cxn>
                <a:cxn ang="0">
                  <a:pos x="131" y="575"/>
                </a:cxn>
                <a:cxn ang="0">
                  <a:pos x="57" y="518"/>
                </a:cxn>
                <a:cxn ang="0">
                  <a:pos x="16" y="452"/>
                </a:cxn>
                <a:cxn ang="0">
                  <a:pos x="0" y="386"/>
                </a:cxn>
              </a:cxnLst>
              <a:rect l="0" t="0" r="r" b="b"/>
              <a:pathLst>
                <a:path w="1984" h="765">
                  <a:moveTo>
                    <a:pt x="0" y="386"/>
                  </a:moveTo>
                  <a:lnTo>
                    <a:pt x="16" y="320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0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0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0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2998" y="1129"/>
              <a:ext cx="1984" cy="765"/>
            </a:xfrm>
            <a:custGeom>
              <a:avLst/>
              <a:gdLst/>
              <a:ahLst/>
              <a:cxnLst>
                <a:cxn ang="0">
                  <a:pos x="0" y="386"/>
                </a:cxn>
                <a:cxn ang="0">
                  <a:pos x="16" y="321"/>
                </a:cxn>
                <a:cxn ang="0">
                  <a:pos x="57" y="255"/>
                </a:cxn>
                <a:cxn ang="0">
                  <a:pos x="131" y="197"/>
                </a:cxn>
                <a:cxn ang="0">
                  <a:pos x="230" y="140"/>
                </a:cxn>
                <a:cxn ang="0">
                  <a:pos x="353" y="91"/>
                </a:cxn>
                <a:cxn ang="0">
                  <a:pos x="493" y="58"/>
                </a:cxn>
                <a:cxn ang="0">
                  <a:pos x="650" y="25"/>
                </a:cxn>
                <a:cxn ang="0">
                  <a:pos x="814" y="8"/>
                </a:cxn>
                <a:cxn ang="0">
                  <a:pos x="987" y="0"/>
                </a:cxn>
                <a:cxn ang="0">
                  <a:pos x="1160" y="8"/>
                </a:cxn>
                <a:cxn ang="0">
                  <a:pos x="1333" y="25"/>
                </a:cxn>
                <a:cxn ang="0">
                  <a:pos x="1489" y="58"/>
                </a:cxn>
                <a:cxn ang="0">
                  <a:pos x="1629" y="91"/>
                </a:cxn>
                <a:cxn ang="0">
                  <a:pos x="1753" y="140"/>
                </a:cxn>
                <a:cxn ang="0">
                  <a:pos x="1852" y="197"/>
                </a:cxn>
                <a:cxn ang="0">
                  <a:pos x="1926" y="255"/>
                </a:cxn>
                <a:cxn ang="0">
                  <a:pos x="1967" y="321"/>
                </a:cxn>
                <a:cxn ang="0">
                  <a:pos x="1983" y="386"/>
                </a:cxn>
                <a:cxn ang="0">
                  <a:pos x="1967" y="452"/>
                </a:cxn>
                <a:cxn ang="0">
                  <a:pos x="1926" y="518"/>
                </a:cxn>
                <a:cxn ang="0">
                  <a:pos x="1852" y="575"/>
                </a:cxn>
                <a:cxn ang="0">
                  <a:pos x="1753" y="633"/>
                </a:cxn>
                <a:cxn ang="0">
                  <a:pos x="1629" y="674"/>
                </a:cxn>
                <a:cxn ang="0">
                  <a:pos x="1489" y="715"/>
                </a:cxn>
                <a:cxn ang="0">
                  <a:pos x="1333" y="740"/>
                </a:cxn>
                <a:cxn ang="0">
                  <a:pos x="1160" y="764"/>
                </a:cxn>
                <a:cxn ang="0">
                  <a:pos x="987" y="764"/>
                </a:cxn>
                <a:cxn ang="0">
                  <a:pos x="814" y="764"/>
                </a:cxn>
                <a:cxn ang="0">
                  <a:pos x="650" y="740"/>
                </a:cxn>
                <a:cxn ang="0">
                  <a:pos x="493" y="715"/>
                </a:cxn>
                <a:cxn ang="0">
                  <a:pos x="353" y="674"/>
                </a:cxn>
                <a:cxn ang="0">
                  <a:pos x="230" y="633"/>
                </a:cxn>
                <a:cxn ang="0">
                  <a:pos x="131" y="575"/>
                </a:cxn>
                <a:cxn ang="0">
                  <a:pos x="57" y="518"/>
                </a:cxn>
                <a:cxn ang="0">
                  <a:pos x="16" y="452"/>
                </a:cxn>
                <a:cxn ang="0">
                  <a:pos x="0" y="386"/>
                </a:cxn>
              </a:cxnLst>
              <a:rect l="0" t="0" r="r" b="b"/>
              <a:pathLst>
                <a:path w="1984" h="765">
                  <a:moveTo>
                    <a:pt x="0" y="386"/>
                  </a:moveTo>
                  <a:lnTo>
                    <a:pt x="16" y="321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1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1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1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15" name="Group 27"/>
          <p:cNvGrpSpPr>
            <a:grpSpLocks/>
          </p:cNvGrpSpPr>
          <p:nvPr/>
        </p:nvGrpSpPr>
        <p:grpSpPr bwMode="auto">
          <a:xfrm>
            <a:off x="4732338" y="1062038"/>
            <a:ext cx="3176587" cy="4594225"/>
            <a:chOff x="2981" y="669"/>
            <a:chExt cx="2001" cy="2894"/>
          </a:xfrm>
        </p:grpSpPr>
        <p:grpSp>
          <p:nvGrpSpPr>
            <p:cNvPr id="12305" name="Group 17"/>
            <p:cNvGrpSpPr>
              <a:grpSpLocks/>
            </p:cNvGrpSpPr>
            <p:nvPr/>
          </p:nvGrpSpPr>
          <p:grpSpPr bwMode="auto">
            <a:xfrm>
              <a:off x="2981" y="1096"/>
              <a:ext cx="2001" cy="2467"/>
              <a:chOff x="2981" y="1096"/>
              <a:chExt cx="2001" cy="2467"/>
            </a:xfrm>
          </p:grpSpPr>
          <p:grpSp>
            <p:nvGrpSpPr>
              <p:cNvPr id="12299" name="Group 11"/>
              <p:cNvGrpSpPr>
                <a:grpSpLocks/>
              </p:cNvGrpSpPr>
              <p:nvPr/>
            </p:nvGrpSpPr>
            <p:grpSpPr bwMode="auto">
              <a:xfrm>
                <a:off x="2998" y="1466"/>
                <a:ext cx="1984" cy="765"/>
                <a:chOff x="2998" y="1466"/>
                <a:chExt cx="1984" cy="765"/>
              </a:xfrm>
            </p:grpSpPr>
            <p:sp>
              <p:nvSpPr>
                <p:cNvPr id="12296" name="Freeform 8"/>
                <p:cNvSpPr>
                  <a:spLocks/>
                </p:cNvSpPr>
                <p:nvPr/>
              </p:nvSpPr>
              <p:spPr bwMode="auto">
                <a:xfrm>
                  <a:off x="2998" y="1466"/>
                  <a:ext cx="1984" cy="765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6" y="312"/>
                    </a:cxn>
                    <a:cxn ang="0">
                      <a:pos x="57" y="247"/>
                    </a:cxn>
                    <a:cxn ang="0">
                      <a:pos x="131" y="189"/>
                    </a:cxn>
                    <a:cxn ang="0">
                      <a:pos x="230" y="132"/>
                    </a:cxn>
                    <a:cxn ang="0">
                      <a:pos x="353" y="91"/>
                    </a:cxn>
                    <a:cxn ang="0">
                      <a:pos x="493" y="49"/>
                    </a:cxn>
                    <a:cxn ang="0">
                      <a:pos x="650" y="25"/>
                    </a:cxn>
                    <a:cxn ang="0">
                      <a:pos x="814" y="0"/>
                    </a:cxn>
                    <a:cxn ang="0">
                      <a:pos x="987" y="0"/>
                    </a:cxn>
                    <a:cxn ang="0">
                      <a:pos x="1160" y="0"/>
                    </a:cxn>
                    <a:cxn ang="0">
                      <a:pos x="1333" y="25"/>
                    </a:cxn>
                    <a:cxn ang="0">
                      <a:pos x="1489" y="49"/>
                    </a:cxn>
                    <a:cxn ang="0">
                      <a:pos x="1629" y="91"/>
                    </a:cxn>
                    <a:cxn ang="0">
                      <a:pos x="1753" y="132"/>
                    </a:cxn>
                    <a:cxn ang="0">
                      <a:pos x="1852" y="189"/>
                    </a:cxn>
                    <a:cxn ang="0">
                      <a:pos x="1926" y="247"/>
                    </a:cxn>
                    <a:cxn ang="0">
                      <a:pos x="1967" y="312"/>
                    </a:cxn>
                    <a:cxn ang="0">
                      <a:pos x="1983" y="378"/>
                    </a:cxn>
                    <a:cxn ang="0">
                      <a:pos x="1967" y="444"/>
                    </a:cxn>
                    <a:cxn ang="0">
                      <a:pos x="1926" y="510"/>
                    </a:cxn>
                    <a:cxn ang="0">
                      <a:pos x="1852" y="567"/>
                    </a:cxn>
                    <a:cxn ang="0">
                      <a:pos x="1753" y="625"/>
                    </a:cxn>
                    <a:cxn ang="0">
                      <a:pos x="1629" y="674"/>
                    </a:cxn>
                    <a:cxn ang="0">
                      <a:pos x="1489" y="707"/>
                    </a:cxn>
                    <a:cxn ang="0">
                      <a:pos x="1333" y="740"/>
                    </a:cxn>
                    <a:cxn ang="0">
                      <a:pos x="1160" y="756"/>
                    </a:cxn>
                    <a:cxn ang="0">
                      <a:pos x="987" y="764"/>
                    </a:cxn>
                    <a:cxn ang="0">
                      <a:pos x="814" y="756"/>
                    </a:cxn>
                    <a:cxn ang="0">
                      <a:pos x="650" y="740"/>
                    </a:cxn>
                    <a:cxn ang="0">
                      <a:pos x="493" y="707"/>
                    </a:cxn>
                    <a:cxn ang="0">
                      <a:pos x="353" y="674"/>
                    </a:cxn>
                    <a:cxn ang="0">
                      <a:pos x="230" y="625"/>
                    </a:cxn>
                    <a:cxn ang="0">
                      <a:pos x="131" y="567"/>
                    </a:cxn>
                    <a:cxn ang="0">
                      <a:pos x="57" y="510"/>
                    </a:cxn>
                    <a:cxn ang="0">
                      <a:pos x="16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84" h="765">
                      <a:moveTo>
                        <a:pt x="0" y="378"/>
                      </a:moveTo>
                      <a:lnTo>
                        <a:pt x="16" y="312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49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49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2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4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97" name="Freeform 9"/>
                <p:cNvSpPr>
                  <a:spLocks/>
                </p:cNvSpPr>
                <p:nvPr/>
              </p:nvSpPr>
              <p:spPr bwMode="auto">
                <a:xfrm>
                  <a:off x="3055" y="1524"/>
                  <a:ext cx="1853" cy="650"/>
                </a:xfrm>
                <a:custGeom>
                  <a:avLst/>
                  <a:gdLst/>
                  <a:ahLst/>
                  <a:cxnLst>
                    <a:cxn ang="0">
                      <a:pos x="0" y="328"/>
                    </a:cxn>
                    <a:cxn ang="0">
                      <a:pos x="17" y="263"/>
                    </a:cxn>
                    <a:cxn ang="0">
                      <a:pos x="66" y="205"/>
                    </a:cxn>
                    <a:cxn ang="0">
                      <a:pos x="140" y="156"/>
                    </a:cxn>
                    <a:cxn ang="0">
                      <a:pos x="247" y="106"/>
                    </a:cxn>
                    <a:cxn ang="0">
                      <a:pos x="371" y="65"/>
                    </a:cxn>
                    <a:cxn ang="0">
                      <a:pos x="519" y="33"/>
                    </a:cxn>
                    <a:cxn ang="0">
                      <a:pos x="675" y="16"/>
                    </a:cxn>
                    <a:cxn ang="0">
                      <a:pos x="840" y="0"/>
                    </a:cxn>
                    <a:cxn ang="0">
                      <a:pos x="1013" y="0"/>
                    </a:cxn>
                    <a:cxn ang="0">
                      <a:pos x="1177" y="16"/>
                    </a:cxn>
                    <a:cxn ang="0">
                      <a:pos x="1342" y="33"/>
                    </a:cxn>
                    <a:cxn ang="0">
                      <a:pos x="1482" y="65"/>
                    </a:cxn>
                    <a:cxn ang="0">
                      <a:pos x="1613" y="106"/>
                    </a:cxn>
                    <a:cxn ang="0">
                      <a:pos x="1712" y="156"/>
                    </a:cxn>
                    <a:cxn ang="0">
                      <a:pos x="1795" y="205"/>
                    </a:cxn>
                    <a:cxn ang="0">
                      <a:pos x="1836" y="263"/>
                    </a:cxn>
                    <a:cxn ang="0">
                      <a:pos x="1852" y="328"/>
                    </a:cxn>
                    <a:cxn ang="0">
                      <a:pos x="1836" y="386"/>
                    </a:cxn>
                    <a:cxn ang="0">
                      <a:pos x="1795" y="443"/>
                    </a:cxn>
                    <a:cxn ang="0">
                      <a:pos x="1712" y="493"/>
                    </a:cxn>
                    <a:cxn ang="0">
                      <a:pos x="1613" y="542"/>
                    </a:cxn>
                    <a:cxn ang="0">
                      <a:pos x="1482" y="583"/>
                    </a:cxn>
                    <a:cxn ang="0">
                      <a:pos x="1342" y="616"/>
                    </a:cxn>
                    <a:cxn ang="0">
                      <a:pos x="1177" y="641"/>
                    </a:cxn>
                    <a:cxn ang="0">
                      <a:pos x="1013" y="649"/>
                    </a:cxn>
                    <a:cxn ang="0">
                      <a:pos x="840" y="649"/>
                    </a:cxn>
                    <a:cxn ang="0">
                      <a:pos x="675" y="641"/>
                    </a:cxn>
                    <a:cxn ang="0">
                      <a:pos x="519" y="616"/>
                    </a:cxn>
                    <a:cxn ang="0">
                      <a:pos x="371" y="583"/>
                    </a:cxn>
                    <a:cxn ang="0">
                      <a:pos x="247" y="542"/>
                    </a:cxn>
                    <a:cxn ang="0">
                      <a:pos x="140" y="493"/>
                    </a:cxn>
                    <a:cxn ang="0">
                      <a:pos x="66" y="443"/>
                    </a:cxn>
                    <a:cxn ang="0">
                      <a:pos x="17" y="386"/>
                    </a:cxn>
                    <a:cxn ang="0">
                      <a:pos x="0" y="328"/>
                    </a:cxn>
                  </a:cxnLst>
                  <a:rect l="0" t="0" r="r" b="b"/>
                  <a:pathLst>
                    <a:path w="1853" h="650">
                      <a:moveTo>
                        <a:pt x="0" y="328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6"/>
                      </a:lnTo>
                      <a:lnTo>
                        <a:pt x="371" y="65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5"/>
                      </a:lnTo>
                      <a:lnTo>
                        <a:pt x="1613" y="106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8"/>
                      </a:lnTo>
                      <a:lnTo>
                        <a:pt x="1836" y="386"/>
                      </a:lnTo>
                      <a:lnTo>
                        <a:pt x="1795" y="443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3"/>
                      </a:lnTo>
                      <a:lnTo>
                        <a:pt x="17" y="386"/>
                      </a:lnTo>
                      <a:lnTo>
                        <a:pt x="0" y="32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98" name="Freeform 10"/>
                <p:cNvSpPr>
                  <a:spLocks/>
                </p:cNvSpPr>
                <p:nvPr/>
              </p:nvSpPr>
              <p:spPr bwMode="auto">
                <a:xfrm>
                  <a:off x="3146" y="1589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7"/>
                    </a:cxn>
                    <a:cxn ang="0">
                      <a:pos x="16" y="198"/>
                    </a:cxn>
                    <a:cxn ang="0">
                      <a:pos x="66" y="148"/>
                    </a:cxn>
                    <a:cxn ang="0">
                      <a:pos x="148" y="107"/>
                    </a:cxn>
                    <a:cxn ang="0">
                      <a:pos x="247" y="74"/>
                    </a:cxn>
                    <a:cxn ang="0">
                      <a:pos x="370" y="41"/>
                    </a:cxn>
                    <a:cxn ang="0">
                      <a:pos x="518" y="17"/>
                    </a:cxn>
                    <a:cxn ang="0">
                      <a:pos x="675" y="0"/>
                    </a:cxn>
                    <a:cxn ang="0">
                      <a:pos x="839" y="0"/>
                    </a:cxn>
                    <a:cxn ang="0">
                      <a:pos x="996" y="0"/>
                    </a:cxn>
                    <a:cxn ang="0">
                      <a:pos x="1152" y="17"/>
                    </a:cxn>
                    <a:cxn ang="0">
                      <a:pos x="1300" y="41"/>
                    </a:cxn>
                    <a:cxn ang="0">
                      <a:pos x="1424" y="74"/>
                    </a:cxn>
                    <a:cxn ang="0">
                      <a:pos x="1531" y="107"/>
                    </a:cxn>
                    <a:cxn ang="0">
                      <a:pos x="1605" y="148"/>
                    </a:cxn>
                    <a:cxn ang="0">
                      <a:pos x="1654" y="198"/>
                    </a:cxn>
                    <a:cxn ang="0">
                      <a:pos x="1671" y="247"/>
                    </a:cxn>
                    <a:cxn ang="0">
                      <a:pos x="1654" y="296"/>
                    </a:cxn>
                    <a:cxn ang="0">
                      <a:pos x="1605" y="337"/>
                    </a:cxn>
                    <a:cxn ang="0">
                      <a:pos x="1531" y="378"/>
                    </a:cxn>
                    <a:cxn ang="0">
                      <a:pos x="1424" y="419"/>
                    </a:cxn>
                    <a:cxn ang="0">
                      <a:pos x="1300" y="452"/>
                    </a:cxn>
                    <a:cxn ang="0">
                      <a:pos x="1152" y="477"/>
                    </a:cxn>
                    <a:cxn ang="0">
                      <a:pos x="996" y="485"/>
                    </a:cxn>
                    <a:cxn ang="0">
                      <a:pos x="839" y="493"/>
                    </a:cxn>
                    <a:cxn ang="0">
                      <a:pos x="675" y="485"/>
                    </a:cxn>
                    <a:cxn ang="0">
                      <a:pos x="518" y="477"/>
                    </a:cxn>
                    <a:cxn ang="0">
                      <a:pos x="370" y="452"/>
                    </a:cxn>
                    <a:cxn ang="0">
                      <a:pos x="247" y="419"/>
                    </a:cxn>
                    <a:cxn ang="0">
                      <a:pos x="148" y="378"/>
                    </a:cxn>
                    <a:cxn ang="0">
                      <a:pos x="66" y="337"/>
                    </a:cxn>
                    <a:cxn ang="0">
                      <a:pos x="16" y="296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1672" h="494">
                      <a:moveTo>
                        <a:pt x="0" y="247"/>
                      </a:moveTo>
                      <a:lnTo>
                        <a:pt x="16" y="198"/>
                      </a:lnTo>
                      <a:lnTo>
                        <a:pt x="66" y="148"/>
                      </a:lnTo>
                      <a:lnTo>
                        <a:pt x="148" y="107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7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7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7"/>
                      </a:lnTo>
                      <a:lnTo>
                        <a:pt x="1605" y="148"/>
                      </a:lnTo>
                      <a:lnTo>
                        <a:pt x="1654" y="198"/>
                      </a:lnTo>
                      <a:lnTo>
                        <a:pt x="1671" y="247"/>
                      </a:lnTo>
                      <a:lnTo>
                        <a:pt x="1654" y="296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7"/>
                      </a:lnTo>
                      <a:lnTo>
                        <a:pt x="996" y="485"/>
                      </a:lnTo>
                      <a:lnTo>
                        <a:pt x="839" y="493"/>
                      </a:lnTo>
                      <a:lnTo>
                        <a:pt x="675" y="485"/>
                      </a:lnTo>
                      <a:lnTo>
                        <a:pt x="518" y="477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6"/>
                      </a:lnTo>
                      <a:lnTo>
                        <a:pt x="0" y="24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03" name="Group 15"/>
              <p:cNvGrpSpPr>
                <a:grpSpLocks/>
              </p:cNvGrpSpPr>
              <p:nvPr/>
            </p:nvGrpSpPr>
            <p:grpSpPr bwMode="auto">
              <a:xfrm>
                <a:off x="2998" y="1096"/>
                <a:ext cx="1984" cy="766"/>
                <a:chOff x="2998" y="1096"/>
                <a:chExt cx="1984" cy="766"/>
              </a:xfrm>
            </p:grpSpPr>
            <p:sp>
              <p:nvSpPr>
                <p:cNvPr id="12300" name="Freeform 12"/>
                <p:cNvSpPr>
                  <a:spLocks/>
                </p:cNvSpPr>
                <p:nvPr/>
              </p:nvSpPr>
              <p:spPr bwMode="auto">
                <a:xfrm>
                  <a:off x="2998" y="1096"/>
                  <a:ext cx="1984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6" y="313"/>
                    </a:cxn>
                    <a:cxn ang="0">
                      <a:pos x="57" y="247"/>
                    </a:cxn>
                    <a:cxn ang="0">
                      <a:pos x="131" y="189"/>
                    </a:cxn>
                    <a:cxn ang="0">
                      <a:pos x="230" y="132"/>
                    </a:cxn>
                    <a:cxn ang="0">
                      <a:pos x="353" y="91"/>
                    </a:cxn>
                    <a:cxn ang="0">
                      <a:pos x="493" y="50"/>
                    </a:cxn>
                    <a:cxn ang="0">
                      <a:pos x="650" y="25"/>
                    </a:cxn>
                    <a:cxn ang="0">
                      <a:pos x="814" y="0"/>
                    </a:cxn>
                    <a:cxn ang="0">
                      <a:pos x="987" y="0"/>
                    </a:cxn>
                    <a:cxn ang="0">
                      <a:pos x="1160" y="0"/>
                    </a:cxn>
                    <a:cxn ang="0">
                      <a:pos x="1333" y="25"/>
                    </a:cxn>
                    <a:cxn ang="0">
                      <a:pos x="1489" y="50"/>
                    </a:cxn>
                    <a:cxn ang="0">
                      <a:pos x="1629" y="91"/>
                    </a:cxn>
                    <a:cxn ang="0">
                      <a:pos x="1753" y="132"/>
                    </a:cxn>
                    <a:cxn ang="0">
                      <a:pos x="1852" y="189"/>
                    </a:cxn>
                    <a:cxn ang="0">
                      <a:pos x="1926" y="247"/>
                    </a:cxn>
                    <a:cxn ang="0">
                      <a:pos x="1967" y="313"/>
                    </a:cxn>
                    <a:cxn ang="0">
                      <a:pos x="1983" y="378"/>
                    </a:cxn>
                    <a:cxn ang="0">
                      <a:pos x="1967" y="444"/>
                    </a:cxn>
                    <a:cxn ang="0">
                      <a:pos x="1926" y="510"/>
                    </a:cxn>
                    <a:cxn ang="0">
                      <a:pos x="1852" y="567"/>
                    </a:cxn>
                    <a:cxn ang="0">
                      <a:pos x="1753" y="625"/>
                    </a:cxn>
                    <a:cxn ang="0">
                      <a:pos x="1629" y="674"/>
                    </a:cxn>
                    <a:cxn ang="0">
                      <a:pos x="1489" y="707"/>
                    </a:cxn>
                    <a:cxn ang="0">
                      <a:pos x="1333" y="740"/>
                    </a:cxn>
                    <a:cxn ang="0">
                      <a:pos x="1160" y="756"/>
                    </a:cxn>
                    <a:cxn ang="0">
                      <a:pos x="987" y="765"/>
                    </a:cxn>
                    <a:cxn ang="0">
                      <a:pos x="814" y="756"/>
                    </a:cxn>
                    <a:cxn ang="0">
                      <a:pos x="650" y="740"/>
                    </a:cxn>
                    <a:cxn ang="0">
                      <a:pos x="493" y="707"/>
                    </a:cxn>
                    <a:cxn ang="0">
                      <a:pos x="353" y="674"/>
                    </a:cxn>
                    <a:cxn ang="0">
                      <a:pos x="230" y="625"/>
                    </a:cxn>
                    <a:cxn ang="0">
                      <a:pos x="131" y="567"/>
                    </a:cxn>
                    <a:cxn ang="0">
                      <a:pos x="57" y="510"/>
                    </a:cxn>
                    <a:cxn ang="0">
                      <a:pos x="16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84" h="766">
                      <a:moveTo>
                        <a:pt x="0" y="378"/>
                      </a:moveTo>
                      <a:lnTo>
                        <a:pt x="16" y="313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50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50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3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5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1" name="Freeform 13"/>
                <p:cNvSpPr>
                  <a:spLocks/>
                </p:cNvSpPr>
                <p:nvPr/>
              </p:nvSpPr>
              <p:spPr bwMode="auto">
                <a:xfrm>
                  <a:off x="3055" y="1154"/>
                  <a:ext cx="1853" cy="650"/>
                </a:xfrm>
                <a:custGeom>
                  <a:avLst/>
                  <a:gdLst/>
                  <a:ahLst/>
                  <a:cxnLst>
                    <a:cxn ang="0">
                      <a:pos x="0" y="329"/>
                    </a:cxn>
                    <a:cxn ang="0">
                      <a:pos x="17" y="263"/>
                    </a:cxn>
                    <a:cxn ang="0">
                      <a:pos x="66" y="205"/>
                    </a:cxn>
                    <a:cxn ang="0">
                      <a:pos x="140" y="156"/>
                    </a:cxn>
                    <a:cxn ang="0">
                      <a:pos x="247" y="107"/>
                    </a:cxn>
                    <a:cxn ang="0">
                      <a:pos x="371" y="66"/>
                    </a:cxn>
                    <a:cxn ang="0">
                      <a:pos x="519" y="33"/>
                    </a:cxn>
                    <a:cxn ang="0">
                      <a:pos x="675" y="16"/>
                    </a:cxn>
                    <a:cxn ang="0">
                      <a:pos x="840" y="0"/>
                    </a:cxn>
                    <a:cxn ang="0">
                      <a:pos x="1013" y="0"/>
                    </a:cxn>
                    <a:cxn ang="0">
                      <a:pos x="1177" y="16"/>
                    </a:cxn>
                    <a:cxn ang="0">
                      <a:pos x="1342" y="33"/>
                    </a:cxn>
                    <a:cxn ang="0">
                      <a:pos x="1482" y="66"/>
                    </a:cxn>
                    <a:cxn ang="0">
                      <a:pos x="1613" y="107"/>
                    </a:cxn>
                    <a:cxn ang="0">
                      <a:pos x="1712" y="156"/>
                    </a:cxn>
                    <a:cxn ang="0">
                      <a:pos x="1795" y="205"/>
                    </a:cxn>
                    <a:cxn ang="0">
                      <a:pos x="1836" y="263"/>
                    </a:cxn>
                    <a:cxn ang="0">
                      <a:pos x="1852" y="329"/>
                    </a:cxn>
                    <a:cxn ang="0">
                      <a:pos x="1836" y="386"/>
                    </a:cxn>
                    <a:cxn ang="0">
                      <a:pos x="1795" y="444"/>
                    </a:cxn>
                    <a:cxn ang="0">
                      <a:pos x="1712" y="493"/>
                    </a:cxn>
                    <a:cxn ang="0">
                      <a:pos x="1613" y="542"/>
                    </a:cxn>
                    <a:cxn ang="0">
                      <a:pos x="1482" y="583"/>
                    </a:cxn>
                    <a:cxn ang="0">
                      <a:pos x="1342" y="616"/>
                    </a:cxn>
                    <a:cxn ang="0">
                      <a:pos x="1177" y="641"/>
                    </a:cxn>
                    <a:cxn ang="0">
                      <a:pos x="1013" y="649"/>
                    </a:cxn>
                    <a:cxn ang="0">
                      <a:pos x="840" y="649"/>
                    </a:cxn>
                    <a:cxn ang="0">
                      <a:pos x="675" y="641"/>
                    </a:cxn>
                    <a:cxn ang="0">
                      <a:pos x="519" y="616"/>
                    </a:cxn>
                    <a:cxn ang="0">
                      <a:pos x="371" y="583"/>
                    </a:cxn>
                    <a:cxn ang="0">
                      <a:pos x="247" y="542"/>
                    </a:cxn>
                    <a:cxn ang="0">
                      <a:pos x="140" y="493"/>
                    </a:cxn>
                    <a:cxn ang="0">
                      <a:pos x="66" y="444"/>
                    </a:cxn>
                    <a:cxn ang="0">
                      <a:pos x="17" y="386"/>
                    </a:cxn>
                    <a:cxn ang="0">
                      <a:pos x="0" y="329"/>
                    </a:cxn>
                  </a:cxnLst>
                  <a:rect l="0" t="0" r="r" b="b"/>
                  <a:pathLst>
                    <a:path w="1853" h="650">
                      <a:moveTo>
                        <a:pt x="0" y="329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7"/>
                      </a:lnTo>
                      <a:lnTo>
                        <a:pt x="371" y="66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6"/>
                      </a:lnTo>
                      <a:lnTo>
                        <a:pt x="1613" y="107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9"/>
                      </a:lnTo>
                      <a:lnTo>
                        <a:pt x="1836" y="386"/>
                      </a:lnTo>
                      <a:lnTo>
                        <a:pt x="1795" y="444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4"/>
                      </a:lnTo>
                      <a:lnTo>
                        <a:pt x="17" y="386"/>
                      </a:lnTo>
                      <a:lnTo>
                        <a:pt x="0" y="32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2" name="Freeform 14"/>
                <p:cNvSpPr>
                  <a:spLocks/>
                </p:cNvSpPr>
                <p:nvPr/>
              </p:nvSpPr>
              <p:spPr bwMode="auto">
                <a:xfrm>
                  <a:off x="3146" y="122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6" y="197"/>
                    </a:cxn>
                    <a:cxn ang="0">
                      <a:pos x="66" y="147"/>
                    </a:cxn>
                    <a:cxn ang="0">
                      <a:pos x="148" y="106"/>
                    </a:cxn>
                    <a:cxn ang="0">
                      <a:pos x="247" y="74"/>
                    </a:cxn>
                    <a:cxn ang="0">
                      <a:pos x="370" y="41"/>
                    </a:cxn>
                    <a:cxn ang="0">
                      <a:pos x="518" y="16"/>
                    </a:cxn>
                    <a:cxn ang="0">
                      <a:pos x="675" y="0"/>
                    </a:cxn>
                    <a:cxn ang="0">
                      <a:pos x="839" y="0"/>
                    </a:cxn>
                    <a:cxn ang="0">
                      <a:pos x="996" y="0"/>
                    </a:cxn>
                    <a:cxn ang="0">
                      <a:pos x="1152" y="16"/>
                    </a:cxn>
                    <a:cxn ang="0">
                      <a:pos x="1300" y="41"/>
                    </a:cxn>
                    <a:cxn ang="0">
                      <a:pos x="1424" y="74"/>
                    </a:cxn>
                    <a:cxn ang="0">
                      <a:pos x="1531" y="106"/>
                    </a:cxn>
                    <a:cxn ang="0">
                      <a:pos x="1605" y="147"/>
                    </a:cxn>
                    <a:cxn ang="0">
                      <a:pos x="1654" y="197"/>
                    </a:cxn>
                    <a:cxn ang="0">
                      <a:pos x="1671" y="246"/>
                    </a:cxn>
                    <a:cxn ang="0">
                      <a:pos x="1654" y="295"/>
                    </a:cxn>
                    <a:cxn ang="0">
                      <a:pos x="1605" y="337"/>
                    </a:cxn>
                    <a:cxn ang="0">
                      <a:pos x="1531" y="378"/>
                    </a:cxn>
                    <a:cxn ang="0">
                      <a:pos x="1424" y="419"/>
                    </a:cxn>
                    <a:cxn ang="0">
                      <a:pos x="1300" y="452"/>
                    </a:cxn>
                    <a:cxn ang="0">
                      <a:pos x="1152" y="476"/>
                    </a:cxn>
                    <a:cxn ang="0">
                      <a:pos x="996" y="484"/>
                    </a:cxn>
                    <a:cxn ang="0">
                      <a:pos x="839" y="493"/>
                    </a:cxn>
                    <a:cxn ang="0">
                      <a:pos x="675" y="484"/>
                    </a:cxn>
                    <a:cxn ang="0">
                      <a:pos x="518" y="476"/>
                    </a:cxn>
                    <a:cxn ang="0">
                      <a:pos x="370" y="452"/>
                    </a:cxn>
                    <a:cxn ang="0">
                      <a:pos x="247" y="419"/>
                    </a:cxn>
                    <a:cxn ang="0">
                      <a:pos x="148" y="378"/>
                    </a:cxn>
                    <a:cxn ang="0">
                      <a:pos x="66" y="337"/>
                    </a:cxn>
                    <a:cxn ang="0">
                      <a:pos x="16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6" y="197"/>
                      </a:lnTo>
                      <a:lnTo>
                        <a:pt x="66" y="147"/>
                      </a:lnTo>
                      <a:lnTo>
                        <a:pt x="148" y="106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6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6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6"/>
                      </a:lnTo>
                      <a:lnTo>
                        <a:pt x="1605" y="147"/>
                      </a:lnTo>
                      <a:lnTo>
                        <a:pt x="1654" y="197"/>
                      </a:lnTo>
                      <a:lnTo>
                        <a:pt x="1671" y="246"/>
                      </a:lnTo>
                      <a:lnTo>
                        <a:pt x="1654" y="295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6"/>
                      </a:lnTo>
                      <a:lnTo>
                        <a:pt x="996" y="484"/>
                      </a:lnTo>
                      <a:lnTo>
                        <a:pt x="839" y="493"/>
                      </a:lnTo>
                      <a:lnTo>
                        <a:pt x="675" y="484"/>
                      </a:lnTo>
                      <a:lnTo>
                        <a:pt x="518" y="476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304" name="Freeform 16"/>
              <p:cNvSpPr>
                <a:spLocks/>
              </p:cNvSpPr>
              <p:nvPr/>
            </p:nvSpPr>
            <p:spPr bwMode="auto">
              <a:xfrm>
                <a:off x="2981" y="2797"/>
                <a:ext cx="1993" cy="766"/>
              </a:xfrm>
              <a:custGeom>
                <a:avLst/>
                <a:gdLst/>
                <a:ahLst/>
                <a:cxnLst>
                  <a:cxn ang="0">
                    <a:pos x="0" y="378"/>
                  </a:cxn>
                  <a:cxn ang="0">
                    <a:pos x="17" y="313"/>
                  </a:cxn>
                  <a:cxn ang="0">
                    <a:pos x="66" y="247"/>
                  </a:cxn>
                  <a:cxn ang="0">
                    <a:pos x="132" y="189"/>
                  </a:cxn>
                  <a:cxn ang="0">
                    <a:pos x="239" y="140"/>
                  </a:cxn>
                  <a:cxn ang="0">
                    <a:pos x="354" y="91"/>
                  </a:cxn>
                  <a:cxn ang="0">
                    <a:pos x="502" y="50"/>
                  </a:cxn>
                  <a:cxn ang="0">
                    <a:pos x="659" y="25"/>
                  </a:cxn>
                  <a:cxn ang="0">
                    <a:pos x="823" y="9"/>
                  </a:cxn>
                  <a:cxn ang="0">
                    <a:pos x="996" y="0"/>
                  </a:cxn>
                  <a:cxn ang="0">
                    <a:pos x="1169" y="9"/>
                  </a:cxn>
                  <a:cxn ang="0">
                    <a:pos x="1334" y="25"/>
                  </a:cxn>
                  <a:cxn ang="0">
                    <a:pos x="1490" y="50"/>
                  </a:cxn>
                  <a:cxn ang="0">
                    <a:pos x="1638" y="91"/>
                  </a:cxn>
                  <a:cxn ang="0">
                    <a:pos x="1753" y="140"/>
                  </a:cxn>
                  <a:cxn ang="0">
                    <a:pos x="1860" y="189"/>
                  </a:cxn>
                  <a:cxn ang="0">
                    <a:pos x="1926" y="247"/>
                  </a:cxn>
                  <a:cxn ang="0">
                    <a:pos x="1976" y="313"/>
                  </a:cxn>
                  <a:cxn ang="0">
                    <a:pos x="1992" y="378"/>
                  </a:cxn>
                  <a:cxn ang="0">
                    <a:pos x="1976" y="444"/>
                  </a:cxn>
                  <a:cxn ang="0">
                    <a:pos x="1926" y="510"/>
                  </a:cxn>
                  <a:cxn ang="0">
                    <a:pos x="1860" y="576"/>
                  </a:cxn>
                  <a:cxn ang="0">
                    <a:pos x="1753" y="625"/>
                  </a:cxn>
                  <a:cxn ang="0">
                    <a:pos x="1638" y="674"/>
                  </a:cxn>
                  <a:cxn ang="0">
                    <a:pos x="1490" y="715"/>
                  </a:cxn>
                  <a:cxn ang="0">
                    <a:pos x="1334" y="740"/>
                  </a:cxn>
                  <a:cxn ang="0">
                    <a:pos x="1169" y="756"/>
                  </a:cxn>
                  <a:cxn ang="0">
                    <a:pos x="996" y="765"/>
                  </a:cxn>
                  <a:cxn ang="0">
                    <a:pos x="823" y="756"/>
                  </a:cxn>
                  <a:cxn ang="0">
                    <a:pos x="659" y="740"/>
                  </a:cxn>
                  <a:cxn ang="0">
                    <a:pos x="502" y="715"/>
                  </a:cxn>
                  <a:cxn ang="0">
                    <a:pos x="354" y="674"/>
                  </a:cxn>
                  <a:cxn ang="0">
                    <a:pos x="239" y="625"/>
                  </a:cxn>
                  <a:cxn ang="0">
                    <a:pos x="132" y="576"/>
                  </a:cxn>
                  <a:cxn ang="0">
                    <a:pos x="66" y="510"/>
                  </a:cxn>
                  <a:cxn ang="0">
                    <a:pos x="17" y="444"/>
                  </a:cxn>
                  <a:cxn ang="0">
                    <a:pos x="0" y="378"/>
                  </a:cxn>
                </a:cxnLst>
                <a:rect l="0" t="0" r="r" b="b"/>
                <a:pathLst>
                  <a:path w="1993" h="766">
                    <a:moveTo>
                      <a:pt x="0" y="378"/>
                    </a:moveTo>
                    <a:lnTo>
                      <a:pt x="17" y="313"/>
                    </a:lnTo>
                    <a:lnTo>
                      <a:pt x="66" y="247"/>
                    </a:lnTo>
                    <a:lnTo>
                      <a:pt x="132" y="189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0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0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89"/>
                    </a:lnTo>
                    <a:lnTo>
                      <a:pt x="1926" y="247"/>
                    </a:lnTo>
                    <a:lnTo>
                      <a:pt x="1976" y="313"/>
                    </a:lnTo>
                    <a:lnTo>
                      <a:pt x="1992" y="378"/>
                    </a:lnTo>
                    <a:lnTo>
                      <a:pt x="1976" y="444"/>
                    </a:lnTo>
                    <a:lnTo>
                      <a:pt x="1926" y="510"/>
                    </a:lnTo>
                    <a:lnTo>
                      <a:pt x="1860" y="576"/>
                    </a:lnTo>
                    <a:lnTo>
                      <a:pt x="1753" y="625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25"/>
                    </a:lnTo>
                    <a:lnTo>
                      <a:pt x="132" y="576"/>
                    </a:lnTo>
                    <a:lnTo>
                      <a:pt x="66" y="510"/>
                    </a:lnTo>
                    <a:lnTo>
                      <a:pt x="17" y="444"/>
                    </a:lnTo>
                    <a:lnTo>
                      <a:pt x="0" y="378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09" name="Group 21"/>
            <p:cNvGrpSpPr>
              <a:grpSpLocks/>
            </p:cNvGrpSpPr>
            <p:nvPr/>
          </p:nvGrpSpPr>
          <p:grpSpPr bwMode="auto">
            <a:xfrm>
              <a:off x="2981" y="2756"/>
              <a:ext cx="1993" cy="766"/>
              <a:chOff x="2981" y="2756"/>
              <a:chExt cx="1993" cy="766"/>
            </a:xfrm>
          </p:grpSpPr>
          <p:sp>
            <p:nvSpPr>
              <p:cNvPr id="12306" name="Freeform 18"/>
              <p:cNvSpPr>
                <a:spLocks/>
              </p:cNvSpPr>
              <p:nvPr/>
            </p:nvSpPr>
            <p:spPr bwMode="auto">
              <a:xfrm>
                <a:off x="2981" y="2756"/>
                <a:ext cx="1993" cy="766"/>
              </a:xfrm>
              <a:custGeom>
                <a:avLst/>
                <a:gdLst/>
                <a:ahLst/>
                <a:cxnLst>
                  <a:cxn ang="0">
                    <a:pos x="0" y="387"/>
                  </a:cxn>
                  <a:cxn ang="0">
                    <a:pos x="17" y="321"/>
                  </a:cxn>
                  <a:cxn ang="0">
                    <a:pos x="66" y="255"/>
                  </a:cxn>
                  <a:cxn ang="0">
                    <a:pos x="132" y="198"/>
                  </a:cxn>
                  <a:cxn ang="0">
                    <a:pos x="239" y="140"/>
                  </a:cxn>
                  <a:cxn ang="0">
                    <a:pos x="354" y="91"/>
                  </a:cxn>
                  <a:cxn ang="0">
                    <a:pos x="502" y="58"/>
                  </a:cxn>
                  <a:cxn ang="0">
                    <a:pos x="659" y="25"/>
                  </a:cxn>
                  <a:cxn ang="0">
                    <a:pos x="823" y="9"/>
                  </a:cxn>
                  <a:cxn ang="0">
                    <a:pos x="996" y="0"/>
                  </a:cxn>
                  <a:cxn ang="0">
                    <a:pos x="1169" y="9"/>
                  </a:cxn>
                  <a:cxn ang="0">
                    <a:pos x="1334" y="25"/>
                  </a:cxn>
                  <a:cxn ang="0">
                    <a:pos x="1490" y="58"/>
                  </a:cxn>
                  <a:cxn ang="0">
                    <a:pos x="1638" y="91"/>
                  </a:cxn>
                  <a:cxn ang="0">
                    <a:pos x="1753" y="140"/>
                  </a:cxn>
                  <a:cxn ang="0">
                    <a:pos x="1860" y="198"/>
                  </a:cxn>
                  <a:cxn ang="0">
                    <a:pos x="1926" y="255"/>
                  </a:cxn>
                  <a:cxn ang="0">
                    <a:pos x="1976" y="321"/>
                  </a:cxn>
                  <a:cxn ang="0">
                    <a:pos x="1992" y="387"/>
                  </a:cxn>
                  <a:cxn ang="0">
                    <a:pos x="1976" y="452"/>
                  </a:cxn>
                  <a:cxn ang="0">
                    <a:pos x="1926" y="518"/>
                  </a:cxn>
                  <a:cxn ang="0">
                    <a:pos x="1860" y="576"/>
                  </a:cxn>
                  <a:cxn ang="0">
                    <a:pos x="1753" y="633"/>
                  </a:cxn>
                  <a:cxn ang="0">
                    <a:pos x="1638" y="674"/>
                  </a:cxn>
                  <a:cxn ang="0">
                    <a:pos x="1490" y="715"/>
                  </a:cxn>
                  <a:cxn ang="0">
                    <a:pos x="1334" y="740"/>
                  </a:cxn>
                  <a:cxn ang="0">
                    <a:pos x="1169" y="756"/>
                  </a:cxn>
                  <a:cxn ang="0">
                    <a:pos x="996" y="765"/>
                  </a:cxn>
                  <a:cxn ang="0">
                    <a:pos x="823" y="756"/>
                  </a:cxn>
                  <a:cxn ang="0">
                    <a:pos x="659" y="740"/>
                  </a:cxn>
                  <a:cxn ang="0">
                    <a:pos x="502" y="715"/>
                  </a:cxn>
                  <a:cxn ang="0">
                    <a:pos x="354" y="674"/>
                  </a:cxn>
                  <a:cxn ang="0">
                    <a:pos x="239" y="633"/>
                  </a:cxn>
                  <a:cxn ang="0">
                    <a:pos x="132" y="576"/>
                  </a:cxn>
                  <a:cxn ang="0">
                    <a:pos x="66" y="518"/>
                  </a:cxn>
                  <a:cxn ang="0">
                    <a:pos x="17" y="452"/>
                  </a:cxn>
                  <a:cxn ang="0">
                    <a:pos x="0" y="387"/>
                  </a:cxn>
                </a:cxnLst>
                <a:rect l="0" t="0" r="r" b="b"/>
                <a:pathLst>
                  <a:path w="1993" h="766">
                    <a:moveTo>
                      <a:pt x="0" y="387"/>
                    </a:moveTo>
                    <a:lnTo>
                      <a:pt x="17" y="321"/>
                    </a:lnTo>
                    <a:lnTo>
                      <a:pt x="66" y="255"/>
                    </a:lnTo>
                    <a:lnTo>
                      <a:pt x="132" y="198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8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8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98"/>
                    </a:lnTo>
                    <a:lnTo>
                      <a:pt x="1926" y="255"/>
                    </a:lnTo>
                    <a:lnTo>
                      <a:pt x="1976" y="321"/>
                    </a:lnTo>
                    <a:lnTo>
                      <a:pt x="1992" y="387"/>
                    </a:lnTo>
                    <a:lnTo>
                      <a:pt x="1976" y="452"/>
                    </a:lnTo>
                    <a:lnTo>
                      <a:pt x="1926" y="518"/>
                    </a:lnTo>
                    <a:lnTo>
                      <a:pt x="1860" y="576"/>
                    </a:lnTo>
                    <a:lnTo>
                      <a:pt x="1753" y="633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33"/>
                    </a:lnTo>
                    <a:lnTo>
                      <a:pt x="132" y="576"/>
                    </a:lnTo>
                    <a:lnTo>
                      <a:pt x="66" y="518"/>
                    </a:lnTo>
                    <a:lnTo>
                      <a:pt x="17" y="452"/>
                    </a:lnTo>
                    <a:lnTo>
                      <a:pt x="0" y="387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7" name="Freeform 19"/>
              <p:cNvSpPr>
                <a:spLocks/>
              </p:cNvSpPr>
              <p:nvPr/>
            </p:nvSpPr>
            <p:spPr bwMode="auto">
              <a:xfrm>
                <a:off x="3047" y="2822"/>
                <a:ext cx="1853" cy="642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16" y="263"/>
                  </a:cxn>
                  <a:cxn ang="0">
                    <a:pos x="58" y="206"/>
                  </a:cxn>
                  <a:cxn ang="0">
                    <a:pos x="140" y="148"/>
                  </a:cxn>
                  <a:cxn ang="0">
                    <a:pos x="239" y="107"/>
                  </a:cxn>
                  <a:cxn ang="0">
                    <a:pos x="362" y="66"/>
                  </a:cxn>
                  <a:cxn ang="0">
                    <a:pos x="510" y="33"/>
                  </a:cxn>
                  <a:cxn ang="0">
                    <a:pos x="667" y="8"/>
                  </a:cxn>
                  <a:cxn ang="0">
                    <a:pos x="840" y="0"/>
                  </a:cxn>
                  <a:cxn ang="0">
                    <a:pos x="1012" y="0"/>
                  </a:cxn>
                  <a:cxn ang="0">
                    <a:pos x="1177" y="8"/>
                  </a:cxn>
                  <a:cxn ang="0">
                    <a:pos x="1333" y="33"/>
                  </a:cxn>
                  <a:cxn ang="0">
                    <a:pos x="1482" y="66"/>
                  </a:cxn>
                  <a:cxn ang="0">
                    <a:pos x="1605" y="107"/>
                  </a:cxn>
                  <a:cxn ang="0">
                    <a:pos x="1712" y="148"/>
                  </a:cxn>
                  <a:cxn ang="0">
                    <a:pos x="1786" y="206"/>
                  </a:cxn>
                  <a:cxn ang="0">
                    <a:pos x="1835" y="263"/>
                  </a:cxn>
                  <a:cxn ang="0">
                    <a:pos x="1852" y="321"/>
                  </a:cxn>
                  <a:cxn ang="0">
                    <a:pos x="1835" y="378"/>
                  </a:cxn>
                  <a:cxn ang="0">
                    <a:pos x="1786" y="436"/>
                  </a:cxn>
                  <a:cxn ang="0">
                    <a:pos x="1712" y="493"/>
                  </a:cxn>
                  <a:cxn ang="0">
                    <a:pos x="1605" y="542"/>
                  </a:cxn>
                  <a:cxn ang="0">
                    <a:pos x="1482" y="584"/>
                  </a:cxn>
                  <a:cxn ang="0">
                    <a:pos x="1333" y="608"/>
                  </a:cxn>
                  <a:cxn ang="0">
                    <a:pos x="1177" y="633"/>
                  </a:cxn>
                  <a:cxn ang="0">
                    <a:pos x="1012" y="641"/>
                  </a:cxn>
                  <a:cxn ang="0">
                    <a:pos x="840" y="641"/>
                  </a:cxn>
                  <a:cxn ang="0">
                    <a:pos x="667" y="633"/>
                  </a:cxn>
                  <a:cxn ang="0">
                    <a:pos x="510" y="608"/>
                  </a:cxn>
                  <a:cxn ang="0">
                    <a:pos x="362" y="584"/>
                  </a:cxn>
                  <a:cxn ang="0">
                    <a:pos x="239" y="542"/>
                  </a:cxn>
                  <a:cxn ang="0">
                    <a:pos x="140" y="493"/>
                  </a:cxn>
                  <a:cxn ang="0">
                    <a:pos x="58" y="436"/>
                  </a:cxn>
                  <a:cxn ang="0">
                    <a:pos x="16" y="378"/>
                  </a:cxn>
                  <a:cxn ang="0">
                    <a:pos x="0" y="321"/>
                  </a:cxn>
                </a:cxnLst>
                <a:rect l="0" t="0" r="r" b="b"/>
                <a:pathLst>
                  <a:path w="1853" h="642">
                    <a:moveTo>
                      <a:pt x="0" y="321"/>
                    </a:moveTo>
                    <a:lnTo>
                      <a:pt x="16" y="263"/>
                    </a:lnTo>
                    <a:lnTo>
                      <a:pt x="58" y="206"/>
                    </a:lnTo>
                    <a:lnTo>
                      <a:pt x="140" y="148"/>
                    </a:lnTo>
                    <a:lnTo>
                      <a:pt x="239" y="107"/>
                    </a:lnTo>
                    <a:lnTo>
                      <a:pt x="362" y="66"/>
                    </a:lnTo>
                    <a:lnTo>
                      <a:pt x="510" y="33"/>
                    </a:lnTo>
                    <a:lnTo>
                      <a:pt x="667" y="8"/>
                    </a:lnTo>
                    <a:lnTo>
                      <a:pt x="840" y="0"/>
                    </a:lnTo>
                    <a:lnTo>
                      <a:pt x="1012" y="0"/>
                    </a:lnTo>
                    <a:lnTo>
                      <a:pt x="1177" y="8"/>
                    </a:lnTo>
                    <a:lnTo>
                      <a:pt x="1333" y="33"/>
                    </a:lnTo>
                    <a:lnTo>
                      <a:pt x="1482" y="66"/>
                    </a:lnTo>
                    <a:lnTo>
                      <a:pt x="1605" y="107"/>
                    </a:lnTo>
                    <a:lnTo>
                      <a:pt x="1712" y="148"/>
                    </a:lnTo>
                    <a:lnTo>
                      <a:pt x="1786" y="206"/>
                    </a:lnTo>
                    <a:lnTo>
                      <a:pt x="1835" y="263"/>
                    </a:lnTo>
                    <a:lnTo>
                      <a:pt x="1852" y="321"/>
                    </a:lnTo>
                    <a:lnTo>
                      <a:pt x="1835" y="378"/>
                    </a:lnTo>
                    <a:lnTo>
                      <a:pt x="1786" y="436"/>
                    </a:lnTo>
                    <a:lnTo>
                      <a:pt x="1712" y="493"/>
                    </a:lnTo>
                    <a:lnTo>
                      <a:pt x="1605" y="542"/>
                    </a:lnTo>
                    <a:lnTo>
                      <a:pt x="1482" y="584"/>
                    </a:lnTo>
                    <a:lnTo>
                      <a:pt x="1333" y="608"/>
                    </a:lnTo>
                    <a:lnTo>
                      <a:pt x="1177" y="633"/>
                    </a:lnTo>
                    <a:lnTo>
                      <a:pt x="1012" y="641"/>
                    </a:lnTo>
                    <a:lnTo>
                      <a:pt x="840" y="641"/>
                    </a:lnTo>
                    <a:lnTo>
                      <a:pt x="667" y="633"/>
                    </a:lnTo>
                    <a:lnTo>
                      <a:pt x="510" y="608"/>
                    </a:lnTo>
                    <a:lnTo>
                      <a:pt x="362" y="584"/>
                    </a:lnTo>
                    <a:lnTo>
                      <a:pt x="239" y="542"/>
                    </a:lnTo>
                    <a:lnTo>
                      <a:pt x="140" y="493"/>
                    </a:lnTo>
                    <a:lnTo>
                      <a:pt x="58" y="436"/>
                    </a:lnTo>
                    <a:lnTo>
                      <a:pt x="16" y="378"/>
                    </a:lnTo>
                    <a:lnTo>
                      <a:pt x="0" y="32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8" name="Freeform 20"/>
              <p:cNvSpPr>
                <a:spLocks/>
              </p:cNvSpPr>
              <p:nvPr/>
            </p:nvSpPr>
            <p:spPr bwMode="auto">
              <a:xfrm>
                <a:off x="3137" y="2880"/>
                <a:ext cx="1672" cy="494"/>
              </a:xfrm>
              <a:custGeom>
                <a:avLst/>
                <a:gdLst/>
                <a:ahLst/>
                <a:cxnLst>
                  <a:cxn ang="0">
                    <a:pos x="0" y="246"/>
                  </a:cxn>
                  <a:cxn ang="0">
                    <a:pos x="17" y="197"/>
                  </a:cxn>
                  <a:cxn ang="0">
                    <a:pos x="66" y="156"/>
                  </a:cxn>
                  <a:cxn ang="0">
                    <a:pos x="140" y="115"/>
                  </a:cxn>
                  <a:cxn ang="0">
                    <a:pos x="247" y="74"/>
                  </a:cxn>
                  <a:cxn ang="0">
                    <a:pos x="371" y="41"/>
                  </a:cxn>
                  <a:cxn ang="0">
                    <a:pos x="519" y="24"/>
                  </a:cxn>
                  <a:cxn ang="0">
                    <a:pos x="675" y="8"/>
                  </a:cxn>
                  <a:cxn ang="0">
                    <a:pos x="832" y="0"/>
                  </a:cxn>
                  <a:cxn ang="0">
                    <a:pos x="996" y="8"/>
                  </a:cxn>
                  <a:cxn ang="0">
                    <a:pos x="1153" y="24"/>
                  </a:cxn>
                  <a:cxn ang="0">
                    <a:pos x="1301" y="41"/>
                  </a:cxn>
                  <a:cxn ang="0">
                    <a:pos x="1424" y="74"/>
                  </a:cxn>
                  <a:cxn ang="0">
                    <a:pos x="1523" y="115"/>
                  </a:cxn>
                  <a:cxn ang="0">
                    <a:pos x="1606" y="156"/>
                  </a:cxn>
                  <a:cxn ang="0">
                    <a:pos x="1655" y="197"/>
                  </a:cxn>
                  <a:cxn ang="0">
                    <a:pos x="1671" y="246"/>
                  </a:cxn>
                  <a:cxn ang="0">
                    <a:pos x="1655" y="295"/>
                  </a:cxn>
                  <a:cxn ang="0">
                    <a:pos x="1606" y="345"/>
                  </a:cxn>
                  <a:cxn ang="0">
                    <a:pos x="1523" y="386"/>
                  </a:cxn>
                  <a:cxn ang="0">
                    <a:pos x="1424" y="427"/>
                  </a:cxn>
                  <a:cxn ang="0">
                    <a:pos x="1301" y="452"/>
                  </a:cxn>
                  <a:cxn ang="0">
                    <a:pos x="1153" y="476"/>
                  </a:cxn>
                  <a:cxn ang="0">
                    <a:pos x="996" y="493"/>
                  </a:cxn>
                  <a:cxn ang="0">
                    <a:pos x="832" y="493"/>
                  </a:cxn>
                  <a:cxn ang="0">
                    <a:pos x="675" y="493"/>
                  </a:cxn>
                  <a:cxn ang="0">
                    <a:pos x="519" y="476"/>
                  </a:cxn>
                  <a:cxn ang="0">
                    <a:pos x="371" y="452"/>
                  </a:cxn>
                  <a:cxn ang="0">
                    <a:pos x="247" y="427"/>
                  </a:cxn>
                  <a:cxn ang="0">
                    <a:pos x="140" y="386"/>
                  </a:cxn>
                  <a:cxn ang="0">
                    <a:pos x="66" y="345"/>
                  </a:cxn>
                  <a:cxn ang="0">
                    <a:pos x="17" y="295"/>
                  </a:cxn>
                  <a:cxn ang="0">
                    <a:pos x="0" y="246"/>
                  </a:cxn>
                </a:cxnLst>
                <a:rect l="0" t="0" r="r" b="b"/>
                <a:pathLst>
                  <a:path w="1672" h="494">
                    <a:moveTo>
                      <a:pt x="0" y="246"/>
                    </a:moveTo>
                    <a:lnTo>
                      <a:pt x="17" y="197"/>
                    </a:lnTo>
                    <a:lnTo>
                      <a:pt x="66" y="156"/>
                    </a:lnTo>
                    <a:lnTo>
                      <a:pt x="140" y="115"/>
                    </a:lnTo>
                    <a:lnTo>
                      <a:pt x="247" y="74"/>
                    </a:lnTo>
                    <a:lnTo>
                      <a:pt x="371" y="41"/>
                    </a:lnTo>
                    <a:lnTo>
                      <a:pt x="519" y="24"/>
                    </a:lnTo>
                    <a:lnTo>
                      <a:pt x="675" y="8"/>
                    </a:lnTo>
                    <a:lnTo>
                      <a:pt x="832" y="0"/>
                    </a:lnTo>
                    <a:lnTo>
                      <a:pt x="996" y="8"/>
                    </a:lnTo>
                    <a:lnTo>
                      <a:pt x="1153" y="24"/>
                    </a:lnTo>
                    <a:lnTo>
                      <a:pt x="1301" y="41"/>
                    </a:lnTo>
                    <a:lnTo>
                      <a:pt x="1424" y="74"/>
                    </a:lnTo>
                    <a:lnTo>
                      <a:pt x="1523" y="115"/>
                    </a:lnTo>
                    <a:lnTo>
                      <a:pt x="1606" y="156"/>
                    </a:lnTo>
                    <a:lnTo>
                      <a:pt x="1655" y="197"/>
                    </a:lnTo>
                    <a:lnTo>
                      <a:pt x="1671" y="246"/>
                    </a:lnTo>
                    <a:lnTo>
                      <a:pt x="1655" y="295"/>
                    </a:lnTo>
                    <a:lnTo>
                      <a:pt x="1606" y="345"/>
                    </a:lnTo>
                    <a:lnTo>
                      <a:pt x="1523" y="386"/>
                    </a:lnTo>
                    <a:lnTo>
                      <a:pt x="1424" y="427"/>
                    </a:lnTo>
                    <a:lnTo>
                      <a:pt x="1301" y="452"/>
                    </a:lnTo>
                    <a:lnTo>
                      <a:pt x="1153" y="476"/>
                    </a:lnTo>
                    <a:lnTo>
                      <a:pt x="996" y="493"/>
                    </a:lnTo>
                    <a:lnTo>
                      <a:pt x="832" y="493"/>
                    </a:lnTo>
                    <a:lnTo>
                      <a:pt x="675" y="493"/>
                    </a:lnTo>
                    <a:lnTo>
                      <a:pt x="519" y="476"/>
                    </a:lnTo>
                    <a:lnTo>
                      <a:pt x="371" y="452"/>
                    </a:lnTo>
                    <a:lnTo>
                      <a:pt x="247" y="427"/>
                    </a:lnTo>
                    <a:lnTo>
                      <a:pt x="140" y="386"/>
                    </a:lnTo>
                    <a:lnTo>
                      <a:pt x="66" y="345"/>
                    </a:lnTo>
                    <a:lnTo>
                      <a:pt x="17" y="295"/>
                    </a:lnTo>
                    <a:lnTo>
                      <a:pt x="0" y="24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14" name="Group 26"/>
            <p:cNvGrpSpPr>
              <a:grpSpLocks/>
            </p:cNvGrpSpPr>
            <p:nvPr/>
          </p:nvGrpSpPr>
          <p:grpSpPr bwMode="auto">
            <a:xfrm>
              <a:off x="3788" y="669"/>
              <a:ext cx="429" cy="2516"/>
              <a:chOff x="3788" y="669"/>
              <a:chExt cx="429" cy="2516"/>
            </a:xfrm>
          </p:grpSpPr>
          <p:sp>
            <p:nvSpPr>
              <p:cNvPr id="12310" name="Freeform 22"/>
              <p:cNvSpPr>
                <a:spLocks/>
              </p:cNvSpPr>
              <p:nvPr/>
            </p:nvSpPr>
            <p:spPr bwMode="auto">
              <a:xfrm>
                <a:off x="3845" y="784"/>
                <a:ext cx="248" cy="741"/>
              </a:xfrm>
              <a:custGeom>
                <a:avLst/>
                <a:gdLst/>
                <a:ahLst/>
                <a:cxnLst>
                  <a:cxn ang="0">
                    <a:pos x="247" y="649"/>
                  </a:cxn>
                  <a:cxn ang="0">
                    <a:pos x="247" y="0"/>
                  </a:cxn>
                  <a:cxn ang="0">
                    <a:pos x="0" y="0"/>
                  </a:cxn>
                  <a:cxn ang="0">
                    <a:pos x="0" y="649"/>
                  </a:cxn>
                  <a:cxn ang="0">
                    <a:pos x="0" y="657"/>
                  </a:cxn>
                  <a:cxn ang="0">
                    <a:pos x="17" y="699"/>
                  </a:cxn>
                  <a:cxn ang="0">
                    <a:pos x="50" y="723"/>
                  </a:cxn>
                  <a:cxn ang="0">
                    <a:pos x="99" y="740"/>
                  </a:cxn>
                  <a:cxn ang="0">
                    <a:pos x="157" y="740"/>
                  </a:cxn>
                  <a:cxn ang="0">
                    <a:pos x="206" y="723"/>
                  </a:cxn>
                  <a:cxn ang="0">
                    <a:pos x="239" y="699"/>
                  </a:cxn>
                  <a:cxn ang="0">
                    <a:pos x="247" y="657"/>
                  </a:cxn>
                  <a:cxn ang="0">
                    <a:pos x="247" y="649"/>
                  </a:cxn>
                </a:cxnLst>
                <a:rect l="0" t="0" r="r" b="b"/>
                <a:pathLst>
                  <a:path w="248" h="741">
                    <a:moveTo>
                      <a:pt x="247" y="649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649"/>
                    </a:lnTo>
                    <a:lnTo>
                      <a:pt x="0" y="657"/>
                    </a:lnTo>
                    <a:lnTo>
                      <a:pt x="17" y="699"/>
                    </a:lnTo>
                    <a:lnTo>
                      <a:pt x="50" y="723"/>
                    </a:lnTo>
                    <a:lnTo>
                      <a:pt x="99" y="740"/>
                    </a:lnTo>
                    <a:lnTo>
                      <a:pt x="157" y="740"/>
                    </a:lnTo>
                    <a:lnTo>
                      <a:pt x="206" y="723"/>
                    </a:lnTo>
                    <a:lnTo>
                      <a:pt x="239" y="699"/>
                    </a:lnTo>
                    <a:lnTo>
                      <a:pt x="247" y="657"/>
                    </a:lnTo>
                    <a:lnTo>
                      <a:pt x="247" y="649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1" name="Freeform 23"/>
              <p:cNvSpPr>
                <a:spLocks/>
              </p:cNvSpPr>
              <p:nvPr/>
            </p:nvSpPr>
            <p:spPr bwMode="auto">
              <a:xfrm>
                <a:off x="3845" y="669"/>
                <a:ext cx="248" cy="157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17" y="41"/>
                  </a:cxn>
                  <a:cxn ang="0">
                    <a:pos x="50" y="8"/>
                  </a:cxn>
                  <a:cxn ang="0">
                    <a:pos x="99" y="0"/>
                  </a:cxn>
                  <a:cxn ang="0">
                    <a:pos x="157" y="0"/>
                  </a:cxn>
                  <a:cxn ang="0">
                    <a:pos x="206" y="8"/>
                  </a:cxn>
                  <a:cxn ang="0">
                    <a:pos x="239" y="41"/>
                  </a:cxn>
                  <a:cxn ang="0">
                    <a:pos x="247" y="74"/>
                  </a:cxn>
                  <a:cxn ang="0">
                    <a:pos x="239" y="115"/>
                  </a:cxn>
                  <a:cxn ang="0">
                    <a:pos x="206" y="140"/>
                  </a:cxn>
                  <a:cxn ang="0">
                    <a:pos x="157" y="156"/>
                  </a:cxn>
                  <a:cxn ang="0">
                    <a:pos x="99" y="156"/>
                  </a:cxn>
                  <a:cxn ang="0">
                    <a:pos x="50" y="140"/>
                  </a:cxn>
                  <a:cxn ang="0">
                    <a:pos x="17" y="115"/>
                  </a:cxn>
                  <a:cxn ang="0">
                    <a:pos x="0" y="74"/>
                  </a:cxn>
                </a:cxnLst>
                <a:rect l="0" t="0" r="r" b="b"/>
                <a:pathLst>
                  <a:path w="248" h="157">
                    <a:moveTo>
                      <a:pt x="0" y="74"/>
                    </a:moveTo>
                    <a:lnTo>
                      <a:pt x="17" y="41"/>
                    </a:lnTo>
                    <a:lnTo>
                      <a:pt x="50" y="8"/>
                    </a:lnTo>
                    <a:lnTo>
                      <a:pt x="99" y="0"/>
                    </a:lnTo>
                    <a:lnTo>
                      <a:pt x="157" y="0"/>
                    </a:lnTo>
                    <a:lnTo>
                      <a:pt x="206" y="8"/>
                    </a:lnTo>
                    <a:lnTo>
                      <a:pt x="239" y="41"/>
                    </a:lnTo>
                    <a:lnTo>
                      <a:pt x="247" y="74"/>
                    </a:lnTo>
                    <a:lnTo>
                      <a:pt x="239" y="115"/>
                    </a:lnTo>
                    <a:lnTo>
                      <a:pt x="206" y="140"/>
                    </a:lnTo>
                    <a:lnTo>
                      <a:pt x="157" y="156"/>
                    </a:lnTo>
                    <a:lnTo>
                      <a:pt x="99" y="156"/>
                    </a:lnTo>
                    <a:lnTo>
                      <a:pt x="50" y="140"/>
                    </a:lnTo>
                    <a:lnTo>
                      <a:pt x="17" y="115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2" name="Freeform 24"/>
              <p:cNvSpPr>
                <a:spLocks/>
              </p:cNvSpPr>
              <p:nvPr/>
            </p:nvSpPr>
            <p:spPr bwMode="auto">
              <a:xfrm>
                <a:off x="3845" y="2263"/>
                <a:ext cx="248" cy="922"/>
              </a:xfrm>
              <a:custGeom>
                <a:avLst/>
                <a:gdLst/>
                <a:ahLst/>
                <a:cxnLst>
                  <a:cxn ang="0">
                    <a:pos x="247" y="814"/>
                  </a:cxn>
                  <a:cxn ang="0">
                    <a:pos x="247" y="0"/>
                  </a:cxn>
                  <a:cxn ang="0">
                    <a:pos x="0" y="0"/>
                  </a:cxn>
                  <a:cxn ang="0">
                    <a:pos x="0" y="814"/>
                  </a:cxn>
                  <a:cxn ang="0">
                    <a:pos x="0" y="822"/>
                  </a:cxn>
                  <a:cxn ang="0">
                    <a:pos x="17" y="871"/>
                  </a:cxn>
                  <a:cxn ang="0">
                    <a:pos x="50" y="904"/>
                  </a:cxn>
                  <a:cxn ang="0">
                    <a:pos x="99" y="921"/>
                  </a:cxn>
                  <a:cxn ang="0">
                    <a:pos x="157" y="921"/>
                  </a:cxn>
                  <a:cxn ang="0">
                    <a:pos x="206" y="904"/>
                  </a:cxn>
                  <a:cxn ang="0">
                    <a:pos x="239" y="871"/>
                  </a:cxn>
                  <a:cxn ang="0">
                    <a:pos x="247" y="822"/>
                  </a:cxn>
                  <a:cxn ang="0">
                    <a:pos x="247" y="814"/>
                  </a:cxn>
                </a:cxnLst>
                <a:rect l="0" t="0" r="r" b="b"/>
                <a:pathLst>
                  <a:path w="248" h="922">
                    <a:moveTo>
                      <a:pt x="247" y="814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814"/>
                    </a:lnTo>
                    <a:lnTo>
                      <a:pt x="0" y="822"/>
                    </a:lnTo>
                    <a:lnTo>
                      <a:pt x="17" y="871"/>
                    </a:lnTo>
                    <a:lnTo>
                      <a:pt x="50" y="904"/>
                    </a:lnTo>
                    <a:lnTo>
                      <a:pt x="99" y="921"/>
                    </a:lnTo>
                    <a:lnTo>
                      <a:pt x="157" y="921"/>
                    </a:lnTo>
                    <a:lnTo>
                      <a:pt x="206" y="904"/>
                    </a:lnTo>
                    <a:lnTo>
                      <a:pt x="239" y="871"/>
                    </a:lnTo>
                    <a:lnTo>
                      <a:pt x="247" y="822"/>
                    </a:lnTo>
                    <a:lnTo>
                      <a:pt x="247" y="81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3" name="Freeform 25"/>
              <p:cNvSpPr>
                <a:spLocks/>
              </p:cNvSpPr>
              <p:nvPr/>
            </p:nvSpPr>
            <p:spPr bwMode="auto">
              <a:xfrm>
                <a:off x="3788" y="850"/>
                <a:ext cx="429" cy="247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16" y="49"/>
                  </a:cxn>
                  <a:cxn ang="0">
                    <a:pos x="0" y="98"/>
                  </a:cxn>
                  <a:cxn ang="0">
                    <a:pos x="16" y="156"/>
                  </a:cxn>
                  <a:cxn ang="0">
                    <a:pos x="66" y="205"/>
                  </a:cxn>
                  <a:cxn ang="0">
                    <a:pos x="131" y="230"/>
                  </a:cxn>
                  <a:cxn ang="0">
                    <a:pos x="214" y="246"/>
                  </a:cxn>
                  <a:cxn ang="0">
                    <a:pos x="296" y="230"/>
                  </a:cxn>
                  <a:cxn ang="0">
                    <a:pos x="362" y="205"/>
                  </a:cxn>
                  <a:cxn ang="0">
                    <a:pos x="411" y="156"/>
                  </a:cxn>
                  <a:cxn ang="0">
                    <a:pos x="428" y="98"/>
                  </a:cxn>
                  <a:cxn ang="0">
                    <a:pos x="411" y="49"/>
                  </a:cxn>
                </a:cxnLst>
                <a:rect l="0" t="0" r="r" b="b"/>
                <a:pathLst>
                  <a:path w="429" h="247">
                    <a:moveTo>
                      <a:pt x="57" y="0"/>
                    </a:moveTo>
                    <a:lnTo>
                      <a:pt x="16" y="49"/>
                    </a:lnTo>
                    <a:lnTo>
                      <a:pt x="0" y="98"/>
                    </a:lnTo>
                    <a:lnTo>
                      <a:pt x="16" y="156"/>
                    </a:lnTo>
                    <a:lnTo>
                      <a:pt x="66" y="205"/>
                    </a:lnTo>
                    <a:lnTo>
                      <a:pt x="131" y="230"/>
                    </a:lnTo>
                    <a:lnTo>
                      <a:pt x="214" y="246"/>
                    </a:lnTo>
                    <a:lnTo>
                      <a:pt x="296" y="230"/>
                    </a:lnTo>
                    <a:lnTo>
                      <a:pt x="362" y="205"/>
                    </a:lnTo>
                    <a:lnTo>
                      <a:pt x="411" y="156"/>
                    </a:lnTo>
                    <a:lnTo>
                      <a:pt x="428" y="98"/>
                    </a:lnTo>
                    <a:lnTo>
                      <a:pt x="411" y="49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316" name="Freeform 28"/>
          <p:cNvSpPr>
            <a:spLocks/>
          </p:cNvSpPr>
          <p:nvPr/>
        </p:nvSpPr>
        <p:spPr bwMode="auto">
          <a:xfrm>
            <a:off x="6600825" y="1349375"/>
            <a:ext cx="171450" cy="171450"/>
          </a:xfrm>
          <a:custGeom>
            <a:avLst/>
            <a:gdLst/>
            <a:ahLst/>
            <a:cxnLst>
              <a:cxn ang="0">
                <a:pos x="25" y="107"/>
              </a:cxn>
              <a:cxn ang="0">
                <a:pos x="0" y="0"/>
              </a:cxn>
              <a:cxn ang="0">
                <a:pos x="107" y="41"/>
              </a:cxn>
              <a:cxn ang="0">
                <a:pos x="25" y="107"/>
              </a:cxn>
            </a:cxnLst>
            <a:rect l="0" t="0" r="r" b="b"/>
            <a:pathLst>
              <a:path w="108" h="108">
                <a:moveTo>
                  <a:pt x="25" y="107"/>
                </a:moveTo>
                <a:lnTo>
                  <a:pt x="0" y="0"/>
                </a:lnTo>
                <a:lnTo>
                  <a:pt x="107" y="41"/>
                </a:lnTo>
                <a:lnTo>
                  <a:pt x="25" y="107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>
            <a:off x="4144963" y="2327275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>
            <a:off x="4144963" y="2940050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4144963" y="5027613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4144963" y="3502025"/>
            <a:ext cx="0" cy="156527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flipV="1">
            <a:off x="4144963" y="2327275"/>
            <a:ext cx="0" cy="11747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Freeform 34" descr="Light vertical"/>
          <p:cNvSpPr>
            <a:spLocks/>
          </p:cNvSpPr>
          <p:nvPr/>
        </p:nvSpPr>
        <p:spPr bwMode="auto">
          <a:xfrm>
            <a:off x="4929188" y="4989513"/>
            <a:ext cx="157162" cy="79375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98" y="49"/>
              </a:cxn>
              <a:cxn ang="0">
                <a:pos x="98" y="0"/>
              </a:cxn>
              <a:cxn ang="0">
                <a:pos x="0" y="0"/>
              </a:cxn>
              <a:cxn ang="0">
                <a:pos x="0" y="49"/>
              </a:cxn>
            </a:cxnLst>
            <a:rect l="0" t="0" r="r" b="b"/>
            <a:pathLst>
              <a:path w="99" h="50">
                <a:moveTo>
                  <a:pt x="0" y="49"/>
                </a:moveTo>
                <a:lnTo>
                  <a:pt x="98" y="49"/>
                </a:lnTo>
                <a:lnTo>
                  <a:pt x="98" y="0"/>
                </a:lnTo>
                <a:lnTo>
                  <a:pt x="0" y="0"/>
                </a:lnTo>
                <a:lnTo>
                  <a:pt x="0" y="49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3" name="Freeform 35" descr="Light vertical"/>
          <p:cNvSpPr>
            <a:spLocks/>
          </p:cNvSpPr>
          <p:nvPr/>
        </p:nvSpPr>
        <p:spPr bwMode="auto">
          <a:xfrm>
            <a:off x="4929188" y="2287588"/>
            <a:ext cx="157162" cy="6826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98" y="42"/>
              </a:cxn>
              <a:cxn ang="0">
                <a:pos x="98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99" h="43">
                <a:moveTo>
                  <a:pt x="0" y="42"/>
                </a:moveTo>
                <a:lnTo>
                  <a:pt x="98" y="42"/>
                </a:lnTo>
                <a:lnTo>
                  <a:pt x="98" y="0"/>
                </a:lnTo>
                <a:lnTo>
                  <a:pt x="0" y="0"/>
                </a:lnTo>
                <a:lnTo>
                  <a:pt x="0" y="42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4" name="Freeform 36" descr="Light vertical"/>
          <p:cNvSpPr>
            <a:spLocks/>
          </p:cNvSpPr>
          <p:nvPr/>
        </p:nvSpPr>
        <p:spPr bwMode="auto">
          <a:xfrm>
            <a:off x="4929188" y="2914650"/>
            <a:ext cx="157162" cy="666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98" y="41"/>
              </a:cxn>
              <a:cxn ang="0">
                <a:pos x="98" y="0"/>
              </a:cxn>
              <a:cxn ang="0">
                <a:pos x="0" y="0"/>
              </a:cxn>
              <a:cxn ang="0">
                <a:pos x="0" y="41"/>
              </a:cxn>
            </a:cxnLst>
            <a:rect l="0" t="0" r="r" b="b"/>
            <a:pathLst>
              <a:path w="99" h="42">
                <a:moveTo>
                  <a:pt x="0" y="41"/>
                </a:moveTo>
                <a:lnTo>
                  <a:pt x="98" y="41"/>
                </a:lnTo>
                <a:lnTo>
                  <a:pt x="9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7791450" y="3781425"/>
            <a:ext cx="830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Platters</a:t>
            </a:r>
          </a:p>
        </p:txBody>
      </p:sp>
      <p:sp>
        <p:nvSpPr>
          <p:cNvPr id="12326" name="Line 38"/>
          <p:cNvSpPr>
            <a:spLocks noChangeShapeType="1"/>
          </p:cNvSpPr>
          <p:nvPr/>
        </p:nvSpPr>
        <p:spPr bwMode="auto">
          <a:xfrm>
            <a:off x="7672388" y="3305175"/>
            <a:ext cx="392112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Line 39"/>
          <p:cNvSpPr>
            <a:spLocks noChangeShapeType="1"/>
          </p:cNvSpPr>
          <p:nvPr/>
        </p:nvSpPr>
        <p:spPr bwMode="auto">
          <a:xfrm flipV="1">
            <a:off x="7672388" y="4089400"/>
            <a:ext cx="392112" cy="585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74613" y="1662113"/>
            <a:ext cx="444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 The platters spin (say, 120 rps).</a:t>
            </a:r>
          </a:p>
          <a:p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7131050" y="1054100"/>
            <a:ext cx="8191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Spindle</a:t>
            </a:r>
          </a:p>
        </p:txBody>
      </p:sp>
      <p:sp>
        <p:nvSpPr>
          <p:cNvPr id="12330" name="Freeform 42"/>
          <p:cNvSpPr>
            <a:spLocks/>
          </p:cNvSpPr>
          <p:nvPr/>
        </p:nvSpPr>
        <p:spPr bwMode="auto">
          <a:xfrm>
            <a:off x="6497638" y="1189038"/>
            <a:ext cx="695325" cy="117475"/>
          </a:xfrm>
          <a:custGeom>
            <a:avLst/>
            <a:gdLst/>
            <a:ahLst/>
            <a:cxnLst>
              <a:cxn ang="0">
                <a:pos x="437" y="8"/>
              </a:cxn>
              <a:cxn ang="0">
                <a:pos x="288" y="0"/>
              </a:cxn>
              <a:cxn ang="0">
                <a:pos x="140" y="24"/>
              </a:cxn>
              <a:cxn ang="0">
                <a:pos x="0" y="73"/>
              </a:cxn>
            </a:cxnLst>
            <a:rect l="0" t="0" r="r" b="b"/>
            <a:pathLst>
              <a:path w="438" h="74">
                <a:moveTo>
                  <a:pt x="437" y="8"/>
                </a:moveTo>
                <a:lnTo>
                  <a:pt x="288" y="0"/>
                </a:lnTo>
                <a:lnTo>
                  <a:pt x="140" y="24"/>
                </a:lnTo>
                <a:lnTo>
                  <a:pt x="0" y="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1" name="Rectangle 43"/>
          <p:cNvSpPr>
            <a:spLocks noChangeArrowheads="1"/>
          </p:cNvSpPr>
          <p:nvPr/>
        </p:nvSpPr>
        <p:spPr bwMode="auto">
          <a:xfrm>
            <a:off x="76200" y="2119313"/>
            <a:ext cx="41148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 The arm assembly is moved in or out to position  a head on a desired track. Tracks under heads make a </a:t>
            </a:r>
            <a:r>
              <a:rPr lang="en-US" sz="2400" i="1">
                <a:solidFill>
                  <a:schemeClr val="accent2"/>
                </a:solidFill>
              </a:rPr>
              <a:t>cylinder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(imaginary!).</a:t>
            </a:r>
          </a:p>
          <a:p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332" name="Rectangle 44"/>
          <p:cNvSpPr>
            <a:spLocks noChangeArrowheads="1"/>
          </p:cNvSpPr>
          <p:nvPr/>
        </p:nvSpPr>
        <p:spPr bwMode="auto">
          <a:xfrm>
            <a:off x="4119563" y="1370013"/>
            <a:ext cx="10318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Disk head</a:t>
            </a:r>
          </a:p>
        </p:txBody>
      </p:sp>
      <p:grpSp>
        <p:nvGrpSpPr>
          <p:cNvPr id="12335" name="Group 47"/>
          <p:cNvGrpSpPr>
            <a:grpSpLocks/>
          </p:cNvGrpSpPr>
          <p:nvPr/>
        </p:nvGrpSpPr>
        <p:grpSpPr bwMode="auto">
          <a:xfrm>
            <a:off x="4441825" y="3713163"/>
            <a:ext cx="1476375" cy="519112"/>
            <a:chOff x="2798" y="2339"/>
            <a:chExt cx="930" cy="327"/>
          </a:xfrm>
        </p:grpSpPr>
        <p:sp>
          <p:nvSpPr>
            <p:cNvPr id="12333" name="Freeform 45"/>
            <p:cNvSpPr>
              <a:spLocks/>
            </p:cNvSpPr>
            <p:nvPr/>
          </p:nvSpPr>
          <p:spPr bwMode="auto">
            <a:xfrm>
              <a:off x="2831" y="2339"/>
              <a:ext cx="865" cy="124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41" y="0"/>
                </a:cxn>
                <a:cxn ang="0">
                  <a:pos x="41" y="41"/>
                </a:cxn>
                <a:cxn ang="0">
                  <a:pos x="831" y="41"/>
                </a:cxn>
                <a:cxn ang="0">
                  <a:pos x="831" y="0"/>
                </a:cxn>
                <a:cxn ang="0">
                  <a:pos x="864" y="65"/>
                </a:cxn>
                <a:cxn ang="0">
                  <a:pos x="831" y="123"/>
                </a:cxn>
                <a:cxn ang="0">
                  <a:pos x="831" y="82"/>
                </a:cxn>
                <a:cxn ang="0">
                  <a:pos x="41" y="82"/>
                </a:cxn>
                <a:cxn ang="0">
                  <a:pos x="41" y="123"/>
                </a:cxn>
                <a:cxn ang="0">
                  <a:pos x="0" y="65"/>
                </a:cxn>
              </a:cxnLst>
              <a:rect l="0" t="0" r="r" b="b"/>
              <a:pathLst>
                <a:path w="865" h="124">
                  <a:moveTo>
                    <a:pt x="0" y="65"/>
                  </a:moveTo>
                  <a:lnTo>
                    <a:pt x="41" y="0"/>
                  </a:lnTo>
                  <a:lnTo>
                    <a:pt x="41" y="41"/>
                  </a:lnTo>
                  <a:lnTo>
                    <a:pt x="831" y="41"/>
                  </a:lnTo>
                  <a:lnTo>
                    <a:pt x="831" y="0"/>
                  </a:lnTo>
                  <a:lnTo>
                    <a:pt x="864" y="65"/>
                  </a:lnTo>
                  <a:lnTo>
                    <a:pt x="831" y="123"/>
                  </a:lnTo>
                  <a:lnTo>
                    <a:pt x="831" y="82"/>
                  </a:lnTo>
                  <a:lnTo>
                    <a:pt x="41" y="82"/>
                  </a:lnTo>
                  <a:lnTo>
                    <a:pt x="41" y="123"/>
                  </a:lnTo>
                  <a:lnTo>
                    <a:pt x="0" y="65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Rectangle 46"/>
            <p:cNvSpPr>
              <a:spLocks noChangeArrowheads="1"/>
            </p:cNvSpPr>
            <p:nvPr/>
          </p:nvSpPr>
          <p:spPr bwMode="auto">
            <a:xfrm>
              <a:off x="2798" y="2464"/>
              <a:ext cx="93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Arm movement</a:t>
              </a:r>
            </a:p>
          </p:txBody>
        </p:sp>
      </p:grpSp>
      <p:grpSp>
        <p:nvGrpSpPr>
          <p:cNvPr id="12338" name="Group 50"/>
          <p:cNvGrpSpPr>
            <a:grpSpLocks/>
          </p:cNvGrpSpPr>
          <p:nvPr/>
        </p:nvGrpSpPr>
        <p:grpSpPr bwMode="auto">
          <a:xfrm>
            <a:off x="3284538" y="4675188"/>
            <a:ext cx="1390650" cy="798512"/>
            <a:chOff x="2069" y="2945"/>
            <a:chExt cx="876" cy="503"/>
          </a:xfrm>
        </p:grpSpPr>
        <p:sp>
          <p:nvSpPr>
            <p:cNvPr id="12336" name="Rectangle 48"/>
            <p:cNvSpPr>
              <a:spLocks noChangeArrowheads="1"/>
            </p:cNvSpPr>
            <p:nvPr/>
          </p:nvSpPr>
          <p:spPr bwMode="auto">
            <a:xfrm>
              <a:off x="2069" y="3246"/>
              <a:ext cx="87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Arm assembly</a:t>
              </a:r>
            </a:p>
          </p:txBody>
        </p:sp>
        <p:sp>
          <p:nvSpPr>
            <p:cNvPr id="12337" name="Freeform 49"/>
            <p:cNvSpPr>
              <a:spLocks/>
            </p:cNvSpPr>
            <p:nvPr/>
          </p:nvSpPr>
          <p:spPr bwMode="auto">
            <a:xfrm>
              <a:off x="2357" y="2945"/>
              <a:ext cx="256" cy="305"/>
            </a:xfrm>
            <a:custGeom>
              <a:avLst/>
              <a:gdLst/>
              <a:ahLst/>
              <a:cxnLst>
                <a:cxn ang="0">
                  <a:pos x="8" y="304"/>
                </a:cxn>
                <a:cxn ang="0">
                  <a:pos x="0" y="230"/>
                </a:cxn>
                <a:cxn ang="0">
                  <a:pos x="16" y="156"/>
                </a:cxn>
                <a:cxn ang="0">
                  <a:pos x="57" y="91"/>
                </a:cxn>
                <a:cxn ang="0">
                  <a:pos x="115" y="41"/>
                </a:cxn>
                <a:cxn ang="0">
                  <a:pos x="181" y="9"/>
                </a:cxn>
                <a:cxn ang="0">
                  <a:pos x="255" y="0"/>
                </a:cxn>
              </a:cxnLst>
              <a:rect l="0" t="0" r="r" b="b"/>
              <a:pathLst>
                <a:path w="256" h="305">
                  <a:moveTo>
                    <a:pt x="8" y="304"/>
                  </a:moveTo>
                  <a:lnTo>
                    <a:pt x="0" y="230"/>
                  </a:lnTo>
                  <a:lnTo>
                    <a:pt x="16" y="156"/>
                  </a:lnTo>
                  <a:lnTo>
                    <a:pt x="57" y="91"/>
                  </a:lnTo>
                  <a:lnTo>
                    <a:pt x="115" y="41"/>
                  </a:lnTo>
                  <a:lnTo>
                    <a:pt x="181" y="9"/>
                  </a:lnTo>
                  <a:lnTo>
                    <a:pt x="25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39" name="Freeform 51"/>
          <p:cNvSpPr>
            <a:spLocks/>
          </p:cNvSpPr>
          <p:nvPr/>
        </p:nvSpPr>
        <p:spPr bwMode="auto">
          <a:xfrm>
            <a:off x="4733925" y="1597025"/>
            <a:ext cx="288925" cy="731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" y="66"/>
              </a:cxn>
              <a:cxn ang="0">
                <a:pos x="140" y="156"/>
              </a:cxn>
              <a:cxn ang="0">
                <a:pos x="173" y="255"/>
              </a:cxn>
              <a:cxn ang="0">
                <a:pos x="181" y="353"/>
              </a:cxn>
              <a:cxn ang="0">
                <a:pos x="165" y="460"/>
              </a:cxn>
            </a:cxnLst>
            <a:rect l="0" t="0" r="r" b="b"/>
            <a:pathLst>
              <a:path w="182" h="461">
                <a:moveTo>
                  <a:pt x="0" y="0"/>
                </a:moveTo>
                <a:lnTo>
                  <a:pt x="82" y="66"/>
                </a:lnTo>
                <a:lnTo>
                  <a:pt x="140" y="156"/>
                </a:lnTo>
                <a:lnTo>
                  <a:pt x="173" y="255"/>
                </a:lnTo>
                <a:lnTo>
                  <a:pt x="181" y="353"/>
                </a:lnTo>
                <a:lnTo>
                  <a:pt x="165" y="46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76200" y="4098925"/>
            <a:ext cx="32162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Only one head reads/writes at any one time.</a:t>
            </a:r>
          </a:p>
          <a:p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12345" name="Group 57"/>
          <p:cNvGrpSpPr>
            <a:grpSpLocks/>
          </p:cNvGrpSpPr>
          <p:nvPr/>
        </p:nvGrpSpPr>
        <p:grpSpPr bwMode="auto">
          <a:xfrm>
            <a:off x="7226300" y="1260475"/>
            <a:ext cx="1289050" cy="792163"/>
            <a:chOff x="4552" y="794"/>
            <a:chExt cx="812" cy="499"/>
          </a:xfrm>
        </p:grpSpPr>
        <p:sp>
          <p:nvSpPr>
            <p:cNvPr id="12341" name="Freeform 53"/>
            <p:cNvSpPr>
              <a:spLocks/>
            </p:cNvSpPr>
            <p:nvPr/>
          </p:nvSpPr>
          <p:spPr bwMode="auto">
            <a:xfrm>
              <a:off x="4609" y="988"/>
              <a:ext cx="372" cy="305"/>
            </a:xfrm>
            <a:custGeom>
              <a:avLst/>
              <a:gdLst/>
              <a:ahLst/>
              <a:cxnLst>
                <a:cxn ang="0">
                  <a:pos x="371" y="0"/>
                </a:cxn>
                <a:cxn ang="0">
                  <a:pos x="255" y="33"/>
                </a:cxn>
                <a:cxn ang="0">
                  <a:pos x="148" y="107"/>
                </a:cxn>
                <a:cxn ang="0">
                  <a:pos x="58" y="197"/>
                </a:cxn>
                <a:cxn ang="0">
                  <a:pos x="0" y="304"/>
                </a:cxn>
              </a:cxnLst>
              <a:rect l="0" t="0" r="r" b="b"/>
              <a:pathLst>
                <a:path w="372" h="305">
                  <a:moveTo>
                    <a:pt x="371" y="0"/>
                  </a:moveTo>
                  <a:lnTo>
                    <a:pt x="255" y="33"/>
                  </a:lnTo>
                  <a:lnTo>
                    <a:pt x="148" y="107"/>
                  </a:lnTo>
                  <a:lnTo>
                    <a:pt x="58" y="197"/>
                  </a:lnTo>
                  <a:lnTo>
                    <a:pt x="0" y="3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44" name="Group 56"/>
            <p:cNvGrpSpPr>
              <a:grpSpLocks/>
            </p:cNvGrpSpPr>
            <p:nvPr/>
          </p:nvGrpSpPr>
          <p:grpSpPr bwMode="auto">
            <a:xfrm>
              <a:off x="4552" y="794"/>
              <a:ext cx="812" cy="442"/>
              <a:chOff x="4552" y="794"/>
              <a:chExt cx="812" cy="442"/>
            </a:xfrm>
          </p:grpSpPr>
          <p:sp>
            <p:nvSpPr>
              <p:cNvPr id="12342" name="Rectangle 54"/>
              <p:cNvSpPr>
                <a:spLocks noChangeArrowheads="1"/>
              </p:cNvSpPr>
              <p:nvPr/>
            </p:nvSpPr>
            <p:spPr bwMode="auto">
              <a:xfrm>
                <a:off x="4888" y="794"/>
                <a:ext cx="47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Tracks</a:t>
                </a:r>
              </a:p>
            </p:txBody>
          </p:sp>
          <p:sp>
            <p:nvSpPr>
              <p:cNvPr id="12343" name="Freeform 55"/>
              <p:cNvSpPr>
                <a:spLocks/>
              </p:cNvSpPr>
              <p:nvPr/>
            </p:nvSpPr>
            <p:spPr bwMode="auto">
              <a:xfrm>
                <a:off x="4552" y="988"/>
                <a:ext cx="305" cy="248"/>
              </a:xfrm>
              <a:custGeom>
                <a:avLst/>
                <a:gdLst/>
                <a:ahLst/>
                <a:cxnLst>
                  <a:cxn ang="0">
                    <a:pos x="304" y="0"/>
                  </a:cxn>
                  <a:cxn ang="0">
                    <a:pos x="222" y="0"/>
                  </a:cxn>
                  <a:cxn ang="0">
                    <a:pos x="139" y="33"/>
                  </a:cxn>
                  <a:cxn ang="0">
                    <a:pos x="74" y="90"/>
                  </a:cxn>
                  <a:cxn ang="0">
                    <a:pos x="24" y="164"/>
                  </a:cxn>
                  <a:cxn ang="0">
                    <a:pos x="0" y="247"/>
                  </a:cxn>
                </a:cxnLst>
                <a:rect l="0" t="0" r="r" b="b"/>
                <a:pathLst>
                  <a:path w="305" h="248">
                    <a:moveTo>
                      <a:pt x="304" y="0"/>
                    </a:moveTo>
                    <a:lnTo>
                      <a:pt x="222" y="0"/>
                    </a:lnTo>
                    <a:lnTo>
                      <a:pt x="139" y="33"/>
                    </a:lnTo>
                    <a:lnTo>
                      <a:pt x="74" y="90"/>
                    </a:lnTo>
                    <a:lnTo>
                      <a:pt x="24" y="164"/>
                    </a:lnTo>
                    <a:lnTo>
                      <a:pt x="0" y="24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346" name="Freeform 58"/>
          <p:cNvSpPr>
            <a:spLocks/>
          </p:cNvSpPr>
          <p:nvPr/>
        </p:nvSpPr>
        <p:spPr bwMode="auto">
          <a:xfrm>
            <a:off x="7750175" y="2132013"/>
            <a:ext cx="174625" cy="444500"/>
          </a:xfrm>
          <a:custGeom>
            <a:avLst/>
            <a:gdLst/>
            <a:ahLst/>
            <a:cxnLst>
              <a:cxn ang="0">
                <a:pos x="0" y="279"/>
              </a:cxn>
              <a:cxn ang="0">
                <a:pos x="64" y="238"/>
              </a:cxn>
              <a:cxn ang="0">
                <a:pos x="100" y="181"/>
              </a:cxn>
              <a:cxn ang="0">
                <a:pos x="109" y="115"/>
              </a:cxn>
              <a:cxn ang="0">
                <a:pos x="81" y="49"/>
              </a:cxn>
              <a:cxn ang="0">
                <a:pos x="28" y="0"/>
              </a:cxn>
              <a:cxn ang="0">
                <a:pos x="55" y="33"/>
              </a:cxn>
            </a:cxnLst>
            <a:rect l="0" t="0" r="r" b="b"/>
            <a:pathLst>
              <a:path w="110" h="280">
                <a:moveTo>
                  <a:pt x="0" y="279"/>
                </a:moveTo>
                <a:lnTo>
                  <a:pt x="64" y="238"/>
                </a:lnTo>
                <a:lnTo>
                  <a:pt x="100" y="181"/>
                </a:lnTo>
                <a:lnTo>
                  <a:pt x="109" y="115"/>
                </a:lnTo>
                <a:lnTo>
                  <a:pt x="81" y="49"/>
                </a:lnTo>
                <a:lnTo>
                  <a:pt x="28" y="0"/>
                </a:lnTo>
                <a:lnTo>
                  <a:pt x="55" y="33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7" name="Rectangle 59"/>
          <p:cNvSpPr>
            <a:spLocks noChangeArrowheads="1"/>
          </p:cNvSpPr>
          <p:nvPr/>
        </p:nvSpPr>
        <p:spPr bwMode="auto">
          <a:xfrm>
            <a:off x="8248650" y="2151063"/>
            <a:ext cx="7350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Sector</a:t>
            </a:r>
          </a:p>
        </p:txBody>
      </p:sp>
      <p:sp>
        <p:nvSpPr>
          <p:cNvPr id="12348" name="Freeform 60"/>
          <p:cNvSpPr>
            <a:spLocks/>
          </p:cNvSpPr>
          <p:nvPr/>
        </p:nvSpPr>
        <p:spPr bwMode="auto">
          <a:xfrm>
            <a:off x="6497638" y="2132013"/>
            <a:ext cx="1471612" cy="484187"/>
          </a:xfrm>
          <a:custGeom>
            <a:avLst/>
            <a:gdLst/>
            <a:ahLst/>
            <a:cxnLst>
              <a:cxn ang="0">
                <a:pos x="890" y="304"/>
              </a:cxn>
              <a:cxn ang="0">
                <a:pos x="0" y="123"/>
              </a:cxn>
              <a:cxn ang="0">
                <a:pos x="926" y="0"/>
              </a:cxn>
            </a:cxnLst>
            <a:rect l="0" t="0" r="r" b="b"/>
            <a:pathLst>
              <a:path w="927" h="305">
                <a:moveTo>
                  <a:pt x="890" y="304"/>
                </a:moveTo>
                <a:lnTo>
                  <a:pt x="0" y="123"/>
                </a:lnTo>
                <a:lnTo>
                  <a:pt x="926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9" name="Freeform 61"/>
          <p:cNvSpPr>
            <a:spLocks/>
          </p:cNvSpPr>
          <p:nvPr/>
        </p:nvSpPr>
        <p:spPr bwMode="auto">
          <a:xfrm>
            <a:off x="7923213" y="2079625"/>
            <a:ext cx="520700" cy="276225"/>
          </a:xfrm>
          <a:custGeom>
            <a:avLst/>
            <a:gdLst/>
            <a:ahLst/>
            <a:cxnLst>
              <a:cxn ang="0">
                <a:pos x="327" y="33"/>
              </a:cxn>
              <a:cxn ang="0">
                <a:pos x="264" y="0"/>
              </a:cxn>
              <a:cxn ang="0">
                <a:pos x="191" y="0"/>
              </a:cxn>
              <a:cxn ang="0">
                <a:pos x="118" y="16"/>
              </a:cxn>
              <a:cxn ang="0">
                <a:pos x="64" y="49"/>
              </a:cxn>
              <a:cxn ang="0">
                <a:pos x="19" y="107"/>
              </a:cxn>
              <a:cxn ang="0">
                <a:pos x="0" y="173"/>
              </a:cxn>
            </a:cxnLst>
            <a:rect l="0" t="0" r="r" b="b"/>
            <a:pathLst>
              <a:path w="328" h="174">
                <a:moveTo>
                  <a:pt x="327" y="33"/>
                </a:moveTo>
                <a:lnTo>
                  <a:pt x="264" y="0"/>
                </a:lnTo>
                <a:lnTo>
                  <a:pt x="191" y="0"/>
                </a:lnTo>
                <a:lnTo>
                  <a:pt x="118" y="16"/>
                </a:lnTo>
                <a:lnTo>
                  <a:pt x="64" y="49"/>
                </a:lnTo>
                <a:lnTo>
                  <a:pt x="19" y="107"/>
                </a:lnTo>
                <a:lnTo>
                  <a:pt x="0" y="1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0" name="Rectangle 62"/>
          <p:cNvSpPr>
            <a:spLocks noChangeArrowheads="1"/>
          </p:cNvSpPr>
          <p:nvPr/>
        </p:nvSpPr>
        <p:spPr bwMode="auto">
          <a:xfrm>
            <a:off x="76200" y="5319713"/>
            <a:ext cx="906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80" charset="2"/>
              <a:buChar char="v"/>
            </a:pPr>
            <a:r>
              <a:rPr lang="en-US" sz="2400" i="1">
                <a:solidFill>
                  <a:schemeClr val="accent2"/>
                </a:solidFill>
              </a:rPr>
              <a:t> Block size </a:t>
            </a:r>
            <a:r>
              <a:rPr lang="en-US" sz="2400">
                <a:solidFill>
                  <a:schemeClr val="tx1"/>
                </a:solidFill>
              </a:rPr>
              <a:t>is a multiple 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of </a:t>
            </a:r>
            <a:r>
              <a:rPr lang="en-US" sz="2400" i="1">
                <a:solidFill>
                  <a:schemeClr val="accent2"/>
                </a:solidFill>
              </a:rPr>
              <a:t>sector size </a:t>
            </a:r>
            <a:r>
              <a:rPr lang="en-US" sz="2400">
                <a:solidFill>
                  <a:schemeClr val="tx1"/>
                </a:solidFill>
              </a:rPr>
              <a:t>(which is fixed).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1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21E8"/>
      </a:accent1>
      <a:accent2>
        <a:srgbClr val="E01A28"/>
      </a:accent2>
      <a:accent3>
        <a:srgbClr val="FFFFFF"/>
      </a:accent3>
      <a:accent4>
        <a:srgbClr val="000000"/>
      </a:accent4>
      <a:accent5>
        <a:srgbClr val="AAABF2"/>
      </a:accent5>
      <a:accent6>
        <a:srgbClr val="CB1623"/>
      </a:accent6>
      <a:hlink>
        <a:srgbClr val="CC3300"/>
      </a:hlink>
      <a:folHlink>
        <a:srgbClr val="996600"/>
      </a:folHlink>
    </a:clrScheme>
    <a:fontScheme name="lecture1">
      <a:majorFont>
        <a:latin typeface="Tahoma"/>
        <a:ea typeface="Osaka"/>
        <a:cs typeface=""/>
      </a:majorFont>
      <a:minorFont>
        <a:latin typeface="Tahoma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itchFamily="8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itchFamily="80" charset="0"/>
          </a:defRPr>
        </a:defPPr>
      </a:lstStyle>
    </a:lnDef>
  </a:objectDefaults>
  <a:extraClrSchemeLst>
    <a:extraClrScheme>
      <a:clrScheme name="lectu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s186-lecture2">
  <a:themeElements>
    <a:clrScheme name="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CCD04"/>
      </a:hlink>
      <a:folHlink>
        <a:srgbClr val="B92B32"/>
      </a:folHlink>
    </a:clrScheme>
    <a:fontScheme name="cs186-lecture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itchFamily="8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itchFamily="80" charset="0"/>
          </a:defRPr>
        </a:defPPr>
      </a:lstStyle>
    </a:lnDef>
  </a:objectDefaults>
  <a:extraClrSchemeLst>
    <a:extraClrScheme>
      <a:clrScheme name="cs186-lectu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86-lectu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86-lectu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ecture1.ke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21E8"/>
      </a:accent1>
      <a:accent2>
        <a:srgbClr val="E01A28"/>
      </a:accent2>
      <a:accent3>
        <a:srgbClr val="FFFFFF"/>
      </a:accent3>
      <a:accent4>
        <a:srgbClr val="000000"/>
      </a:accent4>
      <a:accent5>
        <a:srgbClr val="AAABF2"/>
      </a:accent5>
      <a:accent6>
        <a:srgbClr val="CB1623"/>
      </a:accent6>
      <a:hlink>
        <a:srgbClr val="CC3300"/>
      </a:hlink>
      <a:folHlink>
        <a:srgbClr val="996600"/>
      </a:folHlink>
    </a:clrScheme>
    <a:fontScheme name="lecture1.key">
      <a:majorFont>
        <a:latin typeface="Tahoma"/>
        <a:ea typeface="Osaka"/>
        <a:cs typeface=""/>
      </a:majorFont>
      <a:minorFont>
        <a:latin typeface="Tahoma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itchFamily="8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itchFamily="80" charset="0"/>
          </a:defRPr>
        </a:defPPr>
      </a:lstStyle>
    </a:lnDef>
  </a:objectDefaults>
  <a:extraClrSchemeLst>
    <a:extraClrScheme>
      <a:clrScheme name="lecture1.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2170</Words>
  <PresentationFormat>On-screen Show (4:3)</PresentationFormat>
  <Paragraphs>443</Paragraphs>
  <Slides>36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Times New Roman</vt:lpstr>
      <vt:lpstr>Tahoma</vt:lpstr>
      <vt:lpstr>Osaka</vt:lpstr>
      <vt:lpstr>Times</vt:lpstr>
      <vt:lpstr>Book Antiqua</vt:lpstr>
      <vt:lpstr>Arial</vt:lpstr>
      <vt:lpstr>Century Gothic</vt:lpstr>
      <vt:lpstr>Monotype Sorts</vt:lpstr>
      <vt:lpstr>Courier New</vt:lpstr>
      <vt:lpstr>lecture1</vt:lpstr>
      <vt:lpstr>cs186-lecture2</vt:lpstr>
      <vt:lpstr>lecture1.key</vt:lpstr>
      <vt:lpstr>Microsoft Clip Gallery</vt:lpstr>
      <vt:lpstr>Storing Data:  Disks and Files</vt:lpstr>
      <vt:lpstr>Review</vt:lpstr>
      <vt:lpstr>Disks, Memory, and Files</vt:lpstr>
      <vt:lpstr>Disks and Files </vt:lpstr>
      <vt:lpstr>Why Not Store Everything in Main Memory?</vt:lpstr>
      <vt:lpstr>The Storage Hierarchy</vt:lpstr>
      <vt:lpstr>Jim Gray’s Storage Latency Analogy:   How Far Away is the Data?</vt:lpstr>
      <vt:lpstr>Disks</vt:lpstr>
      <vt:lpstr>Components of a Disk </vt:lpstr>
      <vt:lpstr>Accessing a Disk Page</vt:lpstr>
      <vt:lpstr>Arranging Pages on Disk</vt:lpstr>
      <vt:lpstr>Disk Space Management</vt:lpstr>
      <vt:lpstr>Context</vt:lpstr>
      <vt:lpstr>Buffer Management in a DBMS</vt:lpstr>
      <vt:lpstr>When a Page is Requested ...</vt:lpstr>
      <vt:lpstr>More on Buffer Management</vt:lpstr>
      <vt:lpstr>Buffer Replacement Policy</vt:lpstr>
      <vt:lpstr>LRU Replacement Policy</vt:lpstr>
      <vt:lpstr>“Clock” Replacement Policy</vt:lpstr>
      <vt:lpstr>DBMS vs. OS File System</vt:lpstr>
      <vt:lpstr>Context</vt:lpstr>
      <vt:lpstr>Files of Records</vt:lpstr>
      <vt:lpstr>Unordered (Heap) Files</vt:lpstr>
      <vt:lpstr>Heap File Implemented as a List </vt:lpstr>
      <vt:lpstr>Heap File Using a Page Directory</vt:lpstr>
      <vt:lpstr>Indexes (a sneak preview)</vt:lpstr>
      <vt:lpstr>Record Formats:  Fixed Length</vt:lpstr>
      <vt:lpstr>Record Formats: Variable Length</vt:lpstr>
      <vt:lpstr>Page Formats: Fixed Length Records</vt:lpstr>
      <vt:lpstr>Page Formats: Variable Length Records</vt:lpstr>
      <vt:lpstr>System Catalogs</vt:lpstr>
      <vt:lpstr>Attr_Cat(attr_name, rel_name, type, position)</vt:lpstr>
      <vt:lpstr>pg_attribute</vt:lpstr>
      <vt:lpstr>Summary</vt:lpstr>
      <vt:lpstr>Summary (Contd.)</vt:lpstr>
      <vt:lpstr>Summary (Contd.)</vt:lpstr>
    </vt:vector>
  </TitlesOfParts>
  <Company>Joe Hellerstein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Storing Data:  Disks and Files</dc:title>
  <dc:creator>Administrator</dc:creator>
  <cp:lastModifiedBy>Joe Hellerstein</cp:lastModifiedBy>
  <cp:revision>2</cp:revision>
  <dcterms:modified xsi:type="dcterms:W3CDTF">2007-09-05T16:35:07Z</dcterms:modified>
</cp:coreProperties>
</file>