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" strictFirstAndLastChars="0" saveSubsetFonts="1">
  <p:sldMasterIdLst>
    <p:sldMasterId id="2147483654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337" r:id="rId8"/>
    <p:sldId id="262" r:id="rId9"/>
    <p:sldId id="263" r:id="rId10"/>
    <p:sldId id="264" r:id="rId11"/>
    <p:sldId id="295" r:id="rId12"/>
    <p:sldId id="296" r:id="rId13"/>
    <p:sldId id="298" r:id="rId14"/>
    <p:sldId id="299" r:id="rId15"/>
    <p:sldId id="300" r:id="rId16"/>
    <p:sldId id="313" r:id="rId17"/>
    <p:sldId id="301" r:id="rId18"/>
    <p:sldId id="302" r:id="rId19"/>
    <p:sldId id="303" r:id="rId20"/>
    <p:sldId id="265" r:id="rId21"/>
    <p:sldId id="338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340" r:id="rId34"/>
    <p:sldId id="314" r:id="rId35"/>
    <p:sldId id="315" r:id="rId36"/>
    <p:sldId id="316" r:id="rId37"/>
    <p:sldId id="317" r:id="rId38"/>
    <p:sldId id="318" r:id="rId39"/>
    <p:sldId id="319" r:id="rId40"/>
    <p:sldId id="33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4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E2B4F"/>
    <a:srgbClr val="E81F11"/>
    <a:srgbClr val="4BCC00"/>
    <a:srgbClr val="8200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96" autoAdjust="0"/>
    <p:restoredTop sz="90935" autoAdjust="0"/>
  </p:normalViewPr>
  <p:slideViewPr>
    <p:cSldViewPr snapToGrid="0">
      <p:cViewPr varScale="1">
        <p:scale>
          <a:sx n="66" d="100"/>
          <a:sy n="66" d="100"/>
        </p:scale>
        <p:origin x="-1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5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ea typeface="+mn-ea"/>
              </a:defRPr>
            </a:lvl1pPr>
          </a:lstStyle>
          <a:p>
            <a:pPr>
              <a:defRPr/>
            </a:pPr>
            <a:fld id="{44D1953B-EC90-415C-B410-E583F73266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3E1F8-2505-4C5F-A8E2-DD2AE2E80B6A}" type="slidenum">
              <a:rPr lang="en-US">
                <a:ea typeface="Osaka" pitchFamily="1" charset="-128"/>
              </a:rPr>
              <a:pPr/>
              <a:t>1</a:t>
            </a:fld>
            <a:endParaRPr lang="en-US">
              <a:ea typeface="Osaka" pitchFamily="1" charset="-128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1A8F3-F1FC-423F-A5C0-1F592F27255C}" type="slidenum">
              <a:rPr lang="en-US">
                <a:ea typeface="Osaka" pitchFamily="1" charset="-128"/>
              </a:rPr>
              <a:pPr/>
              <a:t>10</a:t>
            </a:fld>
            <a:endParaRPr lang="en-US">
              <a:ea typeface="Osaka" pitchFamily="1" charset="-128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C0C2A-2B39-498F-BCBA-9B174BC026DB}" type="slidenum">
              <a:rPr lang="en-US">
                <a:ea typeface="Osaka" pitchFamily="1" charset="-128"/>
              </a:rPr>
              <a:pPr/>
              <a:t>11</a:t>
            </a:fld>
            <a:endParaRPr lang="en-US">
              <a:ea typeface="Osaka" pitchFamily="1" charset="-128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65803-DAB1-4843-87E8-A0E72988FE48}" type="slidenum">
              <a:rPr lang="en-US">
                <a:ea typeface="Osaka" pitchFamily="1" charset="-128"/>
              </a:rPr>
              <a:pPr/>
              <a:t>12</a:t>
            </a:fld>
            <a:endParaRPr lang="en-US">
              <a:ea typeface="Osaka" pitchFamily="1" charset="-128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27003-127B-4A22-AB10-91301E3A351B}" type="slidenum">
              <a:rPr lang="en-US">
                <a:ea typeface="Osaka" pitchFamily="1" charset="-128"/>
              </a:rPr>
              <a:pPr/>
              <a:t>13</a:t>
            </a:fld>
            <a:endParaRPr lang="en-US">
              <a:ea typeface="Osaka" pitchFamily="1" charset="-128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8C4F4-E9BA-4636-AEFB-34A7D2F14ECB}" type="slidenum">
              <a:rPr lang="en-US">
                <a:ea typeface="Osaka" pitchFamily="1" charset="-128"/>
              </a:rPr>
              <a:pPr/>
              <a:t>14</a:t>
            </a:fld>
            <a:endParaRPr lang="en-US">
              <a:ea typeface="Osaka" pitchFamily="1" charset="-128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B8DD3-3B09-4307-95F2-565148BF9223}" type="slidenum">
              <a:rPr lang="en-US">
                <a:ea typeface="Osaka" pitchFamily="1" charset="-128"/>
              </a:rPr>
              <a:pPr/>
              <a:t>15</a:t>
            </a:fld>
            <a:endParaRPr lang="en-US">
              <a:ea typeface="Osaka" pitchFamily="1" charset="-128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6A0DD-D4D2-44E9-9E3F-40F957C6999E}" type="slidenum">
              <a:rPr lang="en-US">
                <a:ea typeface="Osaka" pitchFamily="1" charset="-128"/>
              </a:rPr>
              <a:pPr/>
              <a:t>16</a:t>
            </a:fld>
            <a:endParaRPr lang="en-US">
              <a:ea typeface="Osaka" pitchFamily="1" charset="-128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480A2-A651-4C0F-AB49-BDEEB8635AAA}" type="slidenum">
              <a:rPr lang="en-US">
                <a:ea typeface="Osaka" pitchFamily="1" charset="-128"/>
              </a:rPr>
              <a:pPr/>
              <a:t>17</a:t>
            </a:fld>
            <a:endParaRPr lang="en-US">
              <a:ea typeface="Osaka" pitchFamily="1" charset="-128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74D17-4964-426F-A0A1-30432F1B5C70}" type="slidenum">
              <a:rPr lang="en-US">
                <a:ea typeface="Osaka" pitchFamily="1" charset="-128"/>
              </a:rPr>
              <a:pPr/>
              <a:t>18</a:t>
            </a:fld>
            <a:endParaRPr lang="en-US">
              <a:ea typeface="Osaka" pitchFamily="1" charset="-128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7A79C-C0E9-41F3-B77F-371791F345EA}" type="slidenum">
              <a:rPr lang="en-US">
                <a:ea typeface="Osaka" pitchFamily="1" charset="-128"/>
              </a:rPr>
              <a:pPr/>
              <a:t>19</a:t>
            </a:fld>
            <a:endParaRPr lang="en-US">
              <a:ea typeface="Osaka" pitchFamily="1" charset="-128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FC033-1F8A-40CC-9460-A64B311C85EF}" type="slidenum">
              <a:rPr lang="en-US">
                <a:ea typeface="Osaka" pitchFamily="1" charset="-128"/>
              </a:rPr>
              <a:pPr/>
              <a:t>2</a:t>
            </a:fld>
            <a:endParaRPr lang="en-US">
              <a:ea typeface="Osaka" pitchFamily="1" charset="-128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2D3D-A77B-4D47-B24B-A3FA089E8EF1}" type="slidenum">
              <a:rPr lang="en-US">
                <a:ea typeface="Osaka" pitchFamily="1" charset="-128"/>
              </a:rPr>
              <a:pPr/>
              <a:t>20</a:t>
            </a:fld>
            <a:endParaRPr lang="en-US">
              <a:ea typeface="Osaka" pitchFamily="1" charset="-128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EFDAC-489F-4CD0-A586-A294C2A4AD8E}" type="slidenum">
              <a:rPr lang="en-US">
                <a:ea typeface="Osaka" pitchFamily="1" charset="-128"/>
              </a:rPr>
              <a:pPr/>
              <a:t>21</a:t>
            </a:fld>
            <a:endParaRPr lang="en-US">
              <a:ea typeface="Osaka" pitchFamily="1" charset="-128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9BC6A-E457-48A4-B6C8-82E2E098FC23}" type="slidenum">
              <a:rPr lang="en-US">
                <a:ea typeface="Osaka" pitchFamily="1" charset="-128"/>
              </a:rPr>
              <a:pPr/>
              <a:t>22</a:t>
            </a:fld>
            <a:endParaRPr lang="en-US">
              <a:ea typeface="Osaka" pitchFamily="1" charset="-128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5AC4F-EF1F-4D09-9528-3315828D0304}" type="slidenum">
              <a:rPr lang="en-US">
                <a:ea typeface="Osaka" pitchFamily="1" charset="-128"/>
              </a:rPr>
              <a:pPr/>
              <a:t>23</a:t>
            </a:fld>
            <a:endParaRPr lang="en-US">
              <a:ea typeface="Osaka" pitchFamily="1" charset="-128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38191-D498-4101-9B99-D7F5C1ECF056}" type="slidenum">
              <a:rPr lang="en-US">
                <a:ea typeface="Osaka" pitchFamily="1" charset="-128"/>
              </a:rPr>
              <a:pPr/>
              <a:t>24</a:t>
            </a:fld>
            <a:endParaRPr lang="en-US">
              <a:ea typeface="Osaka" pitchFamily="1" charset="-128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C080A-FC8A-4C57-BD27-C2138B33D9C8}" type="slidenum">
              <a:rPr lang="en-US">
                <a:ea typeface="Osaka" pitchFamily="1" charset="-128"/>
              </a:rPr>
              <a:pPr/>
              <a:t>25</a:t>
            </a:fld>
            <a:endParaRPr lang="en-US">
              <a:ea typeface="Osaka" pitchFamily="1" charset="-128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7BC72-E4C7-48CD-BF1A-EA1E28C36E88}" type="slidenum">
              <a:rPr lang="en-US">
                <a:ea typeface="Osaka" pitchFamily="1" charset="-128"/>
              </a:rPr>
              <a:pPr/>
              <a:t>26</a:t>
            </a:fld>
            <a:endParaRPr lang="en-US">
              <a:ea typeface="Osaka" pitchFamily="1" charset="-128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2F5E4-CA74-4028-839A-AC42D493E680}" type="slidenum">
              <a:rPr lang="en-US">
                <a:ea typeface="Osaka" pitchFamily="1" charset="-128"/>
              </a:rPr>
              <a:pPr/>
              <a:t>27</a:t>
            </a:fld>
            <a:endParaRPr lang="en-US">
              <a:ea typeface="Osaka" pitchFamily="1" charset="-128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D0163-C8F8-44F2-8540-5BA5BD8683BD}" type="slidenum">
              <a:rPr lang="en-US">
                <a:ea typeface="Osaka" pitchFamily="1" charset="-128"/>
              </a:rPr>
              <a:pPr/>
              <a:t>28</a:t>
            </a:fld>
            <a:endParaRPr lang="en-US">
              <a:ea typeface="Osaka" pitchFamily="1" charset="-128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2D676-E5C4-4932-88D0-2E689DECF498}" type="slidenum">
              <a:rPr lang="en-US">
                <a:ea typeface="Osaka" pitchFamily="1" charset="-128"/>
              </a:rPr>
              <a:pPr/>
              <a:t>29</a:t>
            </a:fld>
            <a:endParaRPr lang="en-US">
              <a:ea typeface="Osaka" pitchFamily="1" charset="-128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F6987-D1CD-471A-BA43-AE3101EC5F83}" type="slidenum">
              <a:rPr lang="en-US">
                <a:ea typeface="Osaka" pitchFamily="1" charset="-128"/>
              </a:rPr>
              <a:pPr/>
              <a:t>3</a:t>
            </a:fld>
            <a:endParaRPr lang="en-US">
              <a:ea typeface="Osaka" pitchFamily="1" charset="-128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0365C-4FEB-4396-A937-9F8DCFAD0F54}" type="slidenum">
              <a:rPr lang="en-US">
                <a:ea typeface="Osaka" pitchFamily="1" charset="-128"/>
              </a:rPr>
              <a:pPr/>
              <a:t>30</a:t>
            </a:fld>
            <a:endParaRPr lang="en-US">
              <a:ea typeface="Osaka" pitchFamily="1" charset="-128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1CABC-7EA3-45DF-BC7F-CC5955817D4A}" type="slidenum">
              <a:rPr lang="en-US">
                <a:ea typeface="Osaka" pitchFamily="1" charset="-128"/>
              </a:rPr>
              <a:pPr/>
              <a:t>31</a:t>
            </a:fld>
            <a:endParaRPr lang="en-US">
              <a:ea typeface="Osaka" pitchFamily="1" charset="-128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6C6F9-5D62-43E4-9BF6-06C2EA5086BF}" type="slidenum">
              <a:rPr lang="en-US">
                <a:ea typeface="Osaka" pitchFamily="1" charset="-128"/>
              </a:rPr>
              <a:pPr/>
              <a:t>32</a:t>
            </a:fld>
            <a:endParaRPr lang="en-US">
              <a:ea typeface="Osaka" pitchFamily="1" charset="-128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77888-D7A0-41C7-B703-1824A1413CAA}" type="slidenum">
              <a:rPr lang="en-US">
                <a:ea typeface="Osaka" pitchFamily="1" charset="-128"/>
              </a:rPr>
              <a:pPr/>
              <a:t>34</a:t>
            </a:fld>
            <a:endParaRPr lang="en-US">
              <a:ea typeface="Osaka" pitchFamily="1" charset="-128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A9A3D-22DA-4B23-9127-DB99BFFEAF8E}" type="slidenum">
              <a:rPr lang="en-US">
                <a:ea typeface="Osaka" pitchFamily="1" charset="-128"/>
              </a:rPr>
              <a:pPr/>
              <a:t>35</a:t>
            </a:fld>
            <a:endParaRPr lang="en-US">
              <a:ea typeface="Osaka" pitchFamily="1" charset="-128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pitchFamily="1" charset="0"/>
              </a:rPr>
              <a:t>5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EB56B-A6FC-43A0-808B-43B0E4C4FD87}" type="slidenum">
              <a:rPr lang="en-US">
                <a:ea typeface="Osaka" pitchFamily="1" charset="-128"/>
              </a:rPr>
              <a:pPr/>
              <a:t>36</a:t>
            </a:fld>
            <a:endParaRPr lang="en-US">
              <a:ea typeface="Osaka" pitchFamily="1" charset="-128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pitchFamily="1" charset="0"/>
              </a:rPr>
              <a:t>7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8312" name="Rectangle 7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FFE6B-00FC-4401-A265-23311B94A06A}" type="slidenum">
              <a:rPr lang="en-US">
                <a:ea typeface="Osaka" pitchFamily="1" charset="-128"/>
              </a:rPr>
              <a:pPr/>
              <a:t>37</a:t>
            </a:fld>
            <a:endParaRPr lang="en-US">
              <a:ea typeface="Osaka" pitchFamily="1" charset="-128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pitchFamily="1" charset="0"/>
              </a:rPr>
              <a:t>6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9336" name="Rectangle 7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2369-27DD-4A14-A362-0D65E3062D6C}" type="slidenum">
              <a:rPr lang="en-US">
                <a:ea typeface="Osaka" pitchFamily="1" charset="-128"/>
              </a:rPr>
              <a:pPr/>
              <a:t>38</a:t>
            </a:fld>
            <a:endParaRPr lang="en-US">
              <a:ea typeface="Osaka" pitchFamily="1" charset="-128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pitchFamily="1" charset="0"/>
              </a:rPr>
              <a:t>7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00360" name="Rectangle 7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30E62-1B29-42D8-A84E-E7E0F6A4305F}" type="slidenum">
              <a:rPr lang="en-US">
                <a:ea typeface="Osaka" pitchFamily="1" charset="-128"/>
              </a:rPr>
              <a:pPr/>
              <a:t>39</a:t>
            </a:fld>
            <a:endParaRPr lang="en-US">
              <a:ea typeface="Osaka" pitchFamily="1" charset="-128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B25BF-23DD-4825-B472-0BB2BFCC04AC}" type="slidenum">
              <a:rPr lang="en-US">
                <a:ea typeface="Osaka" pitchFamily="1" charset="-128"/>
              </a:rPr>
              <a:pPr/>
              <a:t>41</a:t>
            </a:fld>
            <a:endParaRPr lang="en-US">
              <a:ea typeface="Osaka" pitchFamily="1" charset="-128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B8443-26EB-4EE8-8E43-66BAF3A4F8DF}" type="slidenum">
              <a:rPr lang="en-US">
                <a:ea typeface="Osaka" pitchFamily="1" charset="-128"/>
              </a:rPr>
              <a:pPr/>
              <a:t>4</a:t>
            </a:fld>
            <a:endParaRPr lang="en-US">
              <a:ea typeface="Osaka" pitchFamily="1" charset="-128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7D88B-1202-4CFC-BFE3-5C024470AAC3}" type="slidenum">
              <a:rPr lang="en-US">
                <a:ea typeface="Osaka" pitchFamily="1" charset="-128"/>
              </a:rPr>
              <a:pPr/>
              <a:t>42</a:t>
            </a:fld>
            <a:endParaRPr lang="en-US">
              <a:ea typeface="Osaka" pitchFamily="1" charset="-128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03428" name="Rectangle 3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FC931-4DC7-4C9C-840E-4275F12C62A7}" type="slidenum">
              <a:rPr lang="en-US">
                <a:ea typeface="Osaka" pitchFamily="1" charset="-128"/>
              </a:rPr>
              <a:pPr/>
              <a:t>43</a:t>
            </a:fld>
            <a:endParaRPr lang="en-US">
              <a:ea typeface="Osaka" pitchFamily="1" charset="-128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04452" name="Rectangle 3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A55CB-179F-4335-A1A0-DCC9E956AA53}" type="slidenum">
              <a:rPr lang="en-US">
                <a:ea typeface="Osaka" pitchFamily="1" charset="-128"/>
              </a:rPr>
              <a:pPr/>
              <a:t>44</a:t>
            </a:fld>
            <a:endParaRPr lang="en-US">
              <a:ea typeface="Osaka" pitchFamily="1" charset="-128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05476" name="Rectangle 3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4156A-9D72-48F7-BA86-026039479F26}" type="slidenum">
              <a:rPr lang="en-US">
                <a:ea typeface="Osaka" pitchFamily="1" charset="-128"/>
              </a:rPr>
              <a:pPr/>
              <a:t>45</a:t>
            </a:fld>
            <a:endParaRPr lang="en-US">
              <a:ea typeface="Osaka" pitchFamily="1" charset="-128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27B00-8162-4F81-8DFF-BAA83CAD953B}" type="slidenum">
              <a:rPr lang="en-US">
                <a:ea typeface="Osaka" pitchFamily="1" charset="-128"/>
              </a:rPr>
              <a:pPr/>
              <a:t>46</a:t>
            </a:fld>
            <a:endParaRPr lang="en-US">
              <a:ea typeface="Osaka" pitchFamily="1" charset="-128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2D7A9-318B-4DFA-B010-960160D6A138}" type="slidenum">
              <a:rPr lang="en-US">
                <a:ea typeface="Osaka" pitchFamily="1" charset="-128"/>
              </a:rPr>
              <a:pPr/>
              <a:t>47</a:t>
            </a:fld>
            <a:endParaRPr lang="en-US">
              <a:ea typeface="Osaka" pitchFamily="1" charset="-128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B36AB-E553-4A4C-85D3-B91BD7B39F55}" type="slidenum">
              <a:rPr lang="en-US">
                <a:ea typeface="Osaka" pitchFamily="1" charset="-128"/>
              </a:rPr>
              <a:pPr/>
              <a:t>48</a:t>
            </a:fld>
            <a:endParaRPr lang="en-US">
              <a:ea typeface="Osaka" pitchFamily="1" charset="-128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C8510-6629-413D-A694-2E823480D4DF}" type="slidenum">
              <a:rPr lang="en-US">
                <a:ea typeface="Osaka" pitchFamily="1" charset="-128"/>
              </a:rPr>
              <a:pPr/>
              <a:t>49</a:t>
            </a:fld>
            <a:endParaRPr lang="en-US">
              <a:ea typeface="Osaka" pitchFamily="1" charset="-128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6A6FE-2827-4364-BEC0-B17D71EF4782}" type="slidenum">
              <a:rPr lang="en-US">
                <a:ea typeface="Osaka" pitchFamily="1" charset="-128"/>
              </a:rPr>
              <a:pPr/>
              <a:t>50</a:t>
            </a:fld>
            <a:endParaRPr lang="en-US">
              <a:ea typeface="Osaka" pitchFamily="1" charset="-128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690F7-B5AD-44E9-B755-3A2DEF335A9E}" type="slidenum">
              <a:rPr lang="en-US">
                <a:ea typeface="Osaka" pitchFamily="1" charset="-128"/>
              </a:rPr>
              <a:pPr/>
              <a:t>51</a:t>
            </a:fld>
            <a:endParaRPr lang="en-US">
              <a:ea typeface="Osaka" pitchFamily="1" charset="-128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12644" name="Rectangle 3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80E46-BF04-49E6-A6B4-F4B114A4D3B2}" type="slidenum">
              <a:rPr lang="en-US">
                <a:ea typeface="Osaka" pitchFamily="1" charset="-128"/>
              </a:rPr>
              <a:pPr/>
              <a:t>5</a:t>
            </a:fld>
            <a:endParaRPr lang="en-US">
              <a:ea typeface="Osaka" pitchFamily="1" charset="-128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4C32B-19BA-485E-A7FE-3ECFB99FA6AB}" type="slidenum">
              <a:rPr lang="en-US">
                <a:ea typeface="Osaka" pitchFamily="1" charset="-128"/>
              </a:rPr>
              <a:pPr/>
              <a:t>52</a:t>
            </a:fld>
            <a:endParaRPr lang="en-US">
              <a:ea typeface="Osaka" pitchFamily="1" charset="-128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8C572-12C5-4508-BBFC-D8498F6EAB21}" type="slidenum">
              <a:rPr lang="en-US">
                <a:ea typeface="Osaka" pitchFamily="1" charset="-128"/>
              </a:rPr>
              <a:pPr/>
              <a:t>53</a:t>
            </a:fld>
            <a:endParaRPr lang="en-US">
              <a:ea typeface="Osaka" pitchFamily="1" charset="-128"/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pitchFamily="1" charset="0"/>
              </a:rPr>
              <a:t>22</a:t>
            </a: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14696" name="Rectangle 7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2111A-8FBD-41E8-93C6-3D82AE151D52}" type="slidenum">
              <a:rPr lang="en-US">
                <a:ea typeface="Osaka" pitchFamily="1" charset="-128"/>
              </a:rPr>
              <a:pPr/>
              <a:t>54</a:t>
            </a:fld>
            <a:endParaRPr lang="en-US">
              <a:ea typeface="Osaka" pitchFamily="1" charset="-128"/>
            </a:endParaRPr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pitchFamily="1" charset="0"/>
              </a:rPr>
              <a:t>22</a:t>
            </a: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15720" name="Rectangle 7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EC35B-135A-4D8D-A292-462AC23C156C}" type="slidenum">
              <a:rPr lang="en-US">
                <a:ea typeface="Osaka" pitchFamily="1" charset="-128"/>
              </a:rPr>
              <a:pPr/>
              <a:t>55</a:t>
            </a:fld>
            <a:endParaRPr lang="en-US">
              <a:ea typeface="Osaka" pitchFamily="1" charset="-128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BB553-3FC5-4943-A311-E69FE347FEAA}" type="slidenum">
              <a:rPr lang="en-US">
                <a:ea typeface="Osaka" pitchFamily="1" charset="-128"/>
              </a:rPr>
              <a:pPr/>
              <a:t>56</a:t>
            </a:fld>
            <a:endParaRPr lang="en-US">
              <a:ea typeface="Osaka" pitchFamily="1" charset="-128"/>
            </a:endParaRPr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pitchFamily="1" charset="0"/>
              </a:rPr>
              <a:t>21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17768" name="Rectangle 7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A731C-5BA6-40A5-9CC0-B02DF3C27268}" type="slidenum">
              <a:rPr lang="en-US">
                <a:ea typeface="Osaka" pitchFamily="1" charset="-128"/>
              </a:rPr>
              <a:pPr/>
              <a:t>57</a:t>
            </a:fld>
            <a:endParaRPr lang="en-US">
              <a:ea typeface="Osaka" pitchFamily="1" charset="-128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18788" name="Rectangle 3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62" tIns="46031" rIns="92062" bIns="460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F31E1-8395-4D83-B743-BB741EB4F2FE}" type="slidenum">
              <a:rPr lang="en-US">
                <a:ea typeface="Osaka" pitchFamily="1" charset="-128"/>
              </a:rPr>
              <a:pPr/>
              <a:t>6</a:t>
            </a:fld>
            <a:endParaRPr lang="en-US">
              <a:ea typeface="Osaka" pitchFamily="1" charset="-128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9B9A-2488-477F-985F-D80E7E0623DF}" type="slidenum">
              <a:rPr lang="en-US">
                <a:ea typeface="Osaka" pitchFamily="1" charset="-128"/>
              </a:rPr>
              <a:pPr/>
              <a:t>7</a:t>
            </a:fld>
            <a:endParaRPr lang="en-US">
              <a:ea typeface="Osaka" pitchFamily="1" charset="-128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06E27-4BDD-453A-99F0-CBB2281CC0ED}" type="slidenum">
              <a:rPr lang="en-US">
                <a:ea typeface="Osaka" pitchFamily="1" charset="-128"/>
              </a:rPr>
              <a:pPr/>
              <a:t>8</a:t>
            </a:fld>
            <a:endParaRPr lang="en-US">
              <a:ea typeface="Osaka" pitchFamily="1" charset="-128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D55D3-7372-4A6C-9B95-520C57B43D56}" type="slidenum">
              <a:rPr lang="en-US">
                <a:ea typeface="Osaka" pitchFamily="1" charset="-128"/>
              </a:rPr>
              <a:pPr/>
              <a:t>9</a:t>
            </a:fld>
            <a:endParaRPr lang="en-US">
              <a:ea typeface="Osaka" pitchFamily="1" charset="-128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+mn-ea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+mn-ea"/>
              </a:endParaRPr>
            </a:p>
          </p:txBody>
        </p:sp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52578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45720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dirty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dirty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02E94C-9E4D-4CFA-8115-9A83259B9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1A507-BA51-4A3C-982E-3EA4B5D45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01DF-AAE9-4D7F-833F-6E408F455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C4E5-A32C-4F42-B1D8-E94365454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F7D27-BC33-4EB5-BF42-F8F76663C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281A6-140D-46D1-B572-A2C3719392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66F36-57EC-4638-BBC2-37D8DE8612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01AC5-4DB6-4F6F-811A-9D84A7E79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ACEB1-FECD-4AD7-9CB4-8E4AE3346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1AB21-57CF-4066-B0B3-08C5C5CF08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A10F-1260-4086-9AE0-ABBE370A5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6E20-4B0D-46A1-BA73-80D064FA00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2441DBE8-464E-4264-9C71-1292A85C6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192088" y="273050"/>
            <a:ext cx="762000" cy="660400"/>
            <a:chOff x="3794" y="2614"/>
            <a:chExt cx="1966" cy="1706"/>
          </a:xfrm>
        </p:grpSpPr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+mn-ea"/>
              </a:endParaRPr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3794" y="2881"/>
              <a:ext cx="1966" cy="1197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+mn-ea"/>
              </a:endParaRPr>
            </a:p>
          </p:txBody>
        </p:sp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13"/>
              </a:spcAft>
            </a:pPr>
            <a:r>
              <a:rPr lang="en-US" smtClean="0"/>
              <a:t>CS186: Introduction to Database Systems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4495800" cy="175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Joe Hellerstein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spcAft>
                <a:spcPts val="13"/>
              </a:spcAft>
            </a:pPr>
            <a:r>
              <a:rPr lang="en-US" sz="2800" smtClean="0"/>
              <a:t>Fall 2007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hlink"/>
                </a:solidFill>
              </a:rPr>
              <a:t>What</a:t>
            </a:r>
            <a:r>
              <a:rPr lang="en-US" sz="3200" smtClean="0"/>
              <a:t> is a Database Management System?</a:t>
            </a:r>
            <a:endParaRPr lang="en-US" smtClean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smtClean="0">
                <a:solidFill>
                  <a:schemeClr val="accent1"/>
                </a:solidFill>
              </a:rPr>
              <a:t>Database Management System (DBMS)</a:t>
            </a:r>
            <a:r>
              <a:rPr lang="en-US" sz="2800" smtClean="0"/>
              <a:t> is:</a:t>
            </a:r>
          </a:p>
          <a:p>
            <a:pPr lvl="1" eaLnBrk="1" hangingPunct="1"/>
            <a:r>
              <a:rPr lang="en-US" sz="2400" smtClean="0"/>
              <a:t>A software system designed to store, manage, and facilitate access to databases.</a:t>
            </a:r>
          </a:p>
          <a:p>
            <a:pPr eaLnBrk="1" hangingPunct="1"/>
            <a:r>
              <a:rPr lang="en-US" sz="2800" smtClean="0"/>
              <a:t>Typically this term used narrowly</a:t>
            </a:r>
          </a:p>
          <a:p>
            <a:pPr lvl="1" eaLnBrk="1" hangingPunct="1"/>
            <a:r>
              <a:rPr lang="en-US" sz="2400" smtClean="0"/>
              <a:t>Relational databases with transactions</a:t>
            </a:r>
          </a:p>
          <a:p>
            <a:pPr lvl="2" eaLnBrk="1" hangingPunct="1"/>
            <a:r>
              <a:rPr lang="en-US" sz="2000" smtClean="0"/>
              <a:t>E.g. Oracle, DB2, SQL Server</a:t>
            </a:r>
          </a:p>
          <a:p>
            <a:pPr lvl="1" eaLnBrk="1" hangingPunct="1"/>
            <a:r>
              <a:rPr lang="en-US" sz="2400" smtClean="0"/>
              <a:t>Mostly because they predate other large repositories</a:t>
            </a:r>
          </a:p>
          <a:p>
            <a:pPr lvl="2" eaLnBrk="1" hangingPunct="1"/>
            <a:r>
              <a:rPr lang="en-US" sz="2000" smtClean="0"/>
              <a:t>Also because of technical richness</a:t>
            </a:r>
          </a:p>
          <a:p>
            <a:pPr lvl="1" eaLnBrk="1" hangingPunct="1"/>
            <a:r>
              <a:rPr lang="en-US" sz="2400" smtClean="0"/>
              <a:t>When we say </a:t>
            </a:r>
            <a:r>
              <a:rPr lang="en-US" sz="2400" smtClean="0">
                <a:solidFill>
                  <a:schemeClr val="accent1"/>
                </a:solidFill>
              </a:rPr>
              <a:t>DBMS</a:t>
            </a:r>
            <a:r>
              <a:rPr lang="en-US" sz="2400" smtClean="0"/>
              <a:t> in this class we will usually follow this convention</a:t>
            </a:r>
          </a:p>
          <a:p>
            <a:pPr lvl="2" eaLnBrk="1" hangingPunct="1"/>
            <a:r>
              <a:rPr lang="en-US" sz="2000" smtClean="0"/>
              <a:t>But keep an open mind about applying the ideas!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E81F11"/>
                </a:solidFill>
              </a:rPr>
              <a:t>What</a:t>
            </a:r>
            <a:r>
              <a:rPr lang="en-US" smtClean="0"/>
              <a:t>: Is the WWW a DBMS?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That’s a complicated question!</a:t>
            </a:r>
          </a:p>
          <a:p>
            <a:pPr eaLnBrk="1" hangingPunct="1"/>
            <a:r>
              <a:rPr lang="en-US" sz="2400" smtClean="0"/>
              <a:t>The “surface web”: docs and search</a:t>
            </a:r>
          </a:p>
          <a:p>
            <a:pPr lvl="1" eaLnBrk="1" hangingPunct="1"/>
            <a:r>
              <a:rPr lang="en-US" sz="2000" smtClean="0"/>
              <a:t>Crawler </a:t>
            </a:r>
            <a:r>
              <a:rPr lang="en-US" sz="2000" smtClean="0">
                <a:solidFill>
                  <a:schemeClr val="accent1"/>
                </a:solidFill>
              </a:rPr>
              <a:t>indexes</a:t>
            </a:r>
            <a:r>
              <a:rPr lang="en-US" sz="2000" smtClean="0">
                <a:solidFill>
                  <a:schemeClr val="folHlink"/>
                </a:solidFill>
              </a:rPr>
              <a:t> </a:t>
            </a:r>
            <a:r>
              <a:rPr lang="en-US" sz="2000" smtClean="0"/>
              <a:t>pages on the web</a:t>
            </a:r>
          </a:p>
          <a:p>
            <a:pPr lvl="1" eaLnBrk="1" hangingPunct="1"/>
            <a:r>
              <a:rPr lang="en-US" sz="2000" smtClean="0"/>
              <a:t>Keyword-based </a:t>
            </a:r>
            <a:r>
              <a:rPr lang="en-US" sz="2000" smtClean="0">
                <a:solidFill>
                  <a:schemeClr val="accent1"/>
                </a:solidFill>
              </a:rPr>
              <a:t>search</a:t>
            </a:r>
            <a:r>
              <a:rPr lang="en-US" sz="2000" smtClean="0"/>
              <a:t> for pages</a:t>
            </a:r>
          </a:p>
          <a:p>
            <a:pPr eaLnBrk="1" hangingPunct="1"/>
            <a:r>
              <a:rPr lang="en-US" sz="2400" smtClean="0"/>
              <a:t>Web-cache SW at Google/Yahoo is a kind of DBMS</a:t>
            </a:r>
          </a:p>
          <a:p>
            <a:pPr eaLnBrk="1" hangingPunct="1"/>
            <a:r>
              <a:rPr lang="en-US" sz="2400" smtClean="0"/>
              <a:t>Notes</a:t>
            </a:r>
          </a:p>
          <a:p>
            <a:pPr lvl="1" eaLnBrk="1" hangingPunct="1"/>
            <a:r>
              <a:rPr lang="en-US" sz="2000" smtClean="0"/>
              <a:t>source data is mostly “prose”: </a:t>
            </a:r>
            <a:r>
              <a:rPr lang="en-US" sz="2000" smtClean="0">
                <a:solidFill>
                  <a:srgbClr val="E81F11"/>
                </a:solidFill>
              </a:rPr>
              <a:t>unstructured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E81F11"/>
                </a:solidFill>
              </a:rPr>
              <a:t>untyped</a:t>
            </a:r>
            <a:endParaRPr lang="en-US" sz="2000" smtClean="0"/>
          </a:p>
          <a:p>
            <a:pPr lvl="1" eaLnBrk="1" hangingPunct="1"/>
            <a:r>
              <a:rPr lang="en-US" sz="2000" smtClean="0"/>
              <a:t>public interface is </a:t>
            </a:r>
            <a:r>
              <a:rPr lang="en-US" sz="2000" smtClean="0">
                <a:solidFill>
                  <a:srgbClr val="E81F11"/>
                </a:solidFill>
              </a:rPr>
              <a:t>search only</a:t>
            </a:r>
            <a:r>
              <a:rPr lang="en-US" sz="2000" smtClean="0"/>
              <a:t>:</a:t>
            </a:r>
          </a:p>
          <a:p>
            <a:pPr lvl="2" eaLnBrk="1" hangingPunct="1"/>
            <a:r>
              <a:rPr lang="en-US" sz="1800" smtClean="0"/>
              <a:t>can’t modify the data</a:t>
            </a:r>
          </a:p>
          <a:p>
            <a:pPr lvl="2" eaLnBrk="1" hangingPunct="1"/>
            <a:r>
              <a:rPr lang="en-US" sz="1800" smtClean="0"/>
              <a:t>can’t get summaries, complex combinations of data</a:t>
            </a:r>
          </a:p>
          <a:p>
            <a:pPr lvl="1" eaLnBrk="1" hangingPunct="1"/>
            <a:r>
              <a:rPr lang="en-US" sz="2000" smtClean="0">
                <a:solidFill>
                  <a:srgbClr val="E81F11"/>
                </a:solidFill>
              </a:rPr>
              <a:t>few guarantees</a:t>
            </a:r>
            <a:r>
              <a:rPr lang="en-US" sz="2000" smtClean="0"/>
              <a:t> provided for freshness of data, consistency across data items, fault tolerance, …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E81F11"/>
                </a:solidFill>
              </a:rPr>
              <a:t>What</a:t>
            </a:r>
            <a:r>
              <a:rPr lang="en-US" smtClean="0"/>
              <a:t>: “Search” vs. Query 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390650"/>
            <a:ext cx="8769350" cy="3048000"/>
          </a:xfrm>
        </p:spPr>
        <p:txBody>
          <a:bodyPr/>
          <a:lstStyle/>
          <a:p>
            <a:pPr eaLnBrk="1" hangingPunct="1"/>
            <a:r>
              <a:rPr lang="en-US" sz="2400" smtClean="0"/>
              <a:t>Try </a:t>
            </a:r>
            <a:r>
              <a:rPr lang="en-US" sz="2400" smtClean="0">
                <a:solidFill>
                  <a:srgbClr val="E81F11"/>
                </a:solidFill>
              </a:rPr>
              <a:t>actors who donated to presidential candidates</a:t>
            </a:r>
            <a:r>
              <a:rPr lang="en-US" sz="2400" smtClean="0"/>
              <a:t> in your favorite search engine.</a:t>
            </a:r>
          </a:p>
          <a:p>
            <a:pPr eaLnBrk="1" hangingPunct="1"/>
            <a:r>
              <a:rPr lang="en-US" sz="2400" smtClean="0"/>
              <a:t>Now try </a:t>
            </a:r>
            <a:r>
              <a:rPr lang="en-US" sz="2400" smtClean="0">
                <a:solidFill>
                  <a:srgbClr val="E81F11"/>
                </a:solidFill>
              </a:rPr>
              <a:t>engineers who donated to presidential candidates</a:t>
            </a:r>
            <a:endParaRPr lang="en-US" sz="2000" smtClean="0"/>
          </a:p>
        </p:txBody>
      </p:sp>
      <p:sp>
        <p:nvSpPr>
          <p:cNvPr id="91146" name="Text Box 10"/>
          <p:cNvSpPr txBox="1">
            <a:spLocks/>
          </p:cNvSpPr>
          <p:nvPr/>
        </p:nvSpPr>
        <p:spPr bwMode="auto">
          <a:xfrm>
            <a:off x="76200" y="5410200"/>
            <a:ext cx="8709025" cy="90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tx1"/>
                </a:solidFill>
                <a:latin typeface="Tahoma" pitchFamily="1" charset="0"/>
              </a:rPr>
              <a:t>   </a:t>
            </a: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If it isn’t “published”, it can’t be searched!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1800">
              <a:solidFill>
                <a:schemeClr val="tx1"/>
              </a:solidFill>
              <a:latin typeface="Tahoma" pitchFamily="1" charset="0"/>
            </a:endParaRPr>
          </a:p>
          <a:p>
            <a:endParaRPr lang="en-US"/>
          </a:p>
        </p:txBody>
      </p:sp>
      <p:pic>
        <p:nvPicPr>
          <p:cNvPr id="91147" name="Picture 11" descr="engineer search"/>
          <p:cNvPicPr>
            <a:picLocks noChangeAspect="1" noChangeArrowheads="1"/>
          </p:cNvPicPr>
          <p:nvPr/>
        </p:nvPicPr>
        <p:blipFill>
          <a:blip r:embed="rId3"/>
          <a:srcRect b="79527"/>
          <a:stretch>
            <a:fillRect/>
          </a:stretch>
        </p:blipFill>
        <p:spPr bwMode="auto">
          <a:xfrm>
            <a:off x="112713" y="2894013"/>
            <a:ext cx="8796337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  <p:bldP spid="91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7" name="Picture 13" descr="actors"/>
          <p:cNvPicPr>
            <a:picLocks noChangeAspect="1" noChangeArrowheads="1"/>
          </p:cNvPicPr>
          <p:nvPr/>
        </p:nvPicPr>
        <p:blipFill>
          <a:blip r:embed="rId4"/>
          <a:srcRect b="36560"/>
          <a:stretch>
            <a:fillRect/>
          </a:stretch>
        </p:blipFill>
        <p:spPr bwMode="auto">
          <a:xfrm>
            <a:off x="76200" y="1447800"/>
            <a:ext cx="591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200" name="Picture 16" descr="fec"/>
          <p:cNvPicPr>
            <a:picLocks noChangeAspect="1" noChangeArrowheads="1"/>
          </p:cNvPicPr>
          <p:nvPr/>
        </p:nvPicPr>
        <p:blipFill>
          <a:blip r:embed="rId5">
            <a:lum bright="26000"/>
          </a:blip>
          <a:srcRect b="26186"/>
          <a:stretch>
            <a:fillRect/>
          </a:stretch>
        </p:blipFill>
        <p:spPr bwMode="auto">
          <a:xfrm>
            <a:off x="4038600" y="1371600"/>
            <a:ext cx="54514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5400000" algn="ctr" rotWithShape="0">
              <a:srgbClr val="808080">
                <a:alpha val="75000"/>
              </a:srgbClr>
            </a:outerShdw>
          </a:effec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81400" y="3505200"/>
            <a:ext cx="1371600" cy="1447800"/>
            <a:chOff x="3794" y="2614"/>
            <a:chExt cx="1966" cy="1706"/>
          </a:xfrm>
        </p:grpSpPr>
        <p:sp>
          <p:nvSpPr>
            <p:cNvPr id="1033" name="Oval 8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1026" name="Clip" r:id="rId6" imgW="1663920" imgH="1666440" progId="MS_ClipArt_Gallery.2">
                <p:embed/>
              </p:oleObj>
            </a:graphicData>
          </a:graphic>
        </p:graphicFrame>
      </p:grpSp>
      <p:sp>
        <p:nvSpPr>
          <p:cNvPr id="103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rgbClr val="E81F11"/>
                </a:solidFill>
              </a:rPr>
              <a:t>What</a:t>
            </a:r>
            <a:r>
              <a:rPr lang="en-US" sz="3200" smtClean="0"/>
              <a:t>: A “Database Query” Approach</a:t>
            </a:r>
          </a:p>
        </p:txBody>
      </p:sp>
      <p:pic>
        <p:nvPicPr>
          <p:cNvPr id="93201" name="Picture 17" descr="actors-circle"/>
          <p:cNvPicPr>
            <a:picLocks noChangeAspect="1" noChangeArrowheads="1"/>
          </p:cNvPicPr>
          <p:nvPr/>
        </p:nvPicPr>
        <p:blipFill>
          <a:blip r:embed="rId7"/>
          <a:srcRect l="38947" t="22661" r="31717" b="69246"/>
          <a:stretch>
            <a:fillRect/>
          </a:stretch>
        </p:blipFill>
        <p:spPr bwMode="auto">
          <a:xfrm>
            <a:off x="990600" y="12954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202" name="Picture 18" descr="fec-circle"/>
          <p:cNvPicPr>
            <a:picLocks noChangeAspect="1" noChangeArrowheads="1"/>
          </p:cNvPicPr>
          <p:nvPr/>
        </p:nvPicPr>
        <p:blipFill>
          <a:blip r:embed="rId8"/>
          <a:srcRect l="61055" t="19423" r="19220" b="66818"/>
          <a:stretch>
            <a:fillRect/>
          </a:stretch>
        </p:blipFill>
        <p:spPr bwMode="auto">
          <a:xfrm>
            <a:off x="5181600" y="990600"/>
            <a:ext cx="2971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“Yahoo Actors” JOIN “FECInfo” </a:t>
            </a:r>
            <a:br>
              <a:rPr lang="en-US" smtClean="0"/>
            </a:br>
            <a:r>
              <a:rPr lang="en-US" sz="2400" smtClean="0"/>
              <a:t>(Courtesy of the Telegraph research group @Berkeley)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001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495800" y="2819400"/>
            <a:ext cx="3062288" cy="604838"/>
          </a:xfrm>
          <a:prstGeom prst="rect">
            <a:avLst/>
          </a:prstGeom>
          <a:solidFill>
            <a:schemeClr val="bg1"/>
          </a:solidFill>
          <a:ln w="254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CF0E30"/>
                </a:solidFill>
                <a:latin typeface="Book Antiqua" pitchFamily="1" charset="0"/>
              </a:rPr>
              <a:t>Q: Did it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85800" y="3733800"/>
            <a:ext cx="4081463" cy="2284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 eaLnBrk="0" hangingPunct="0">
              <a:spcBef>
                <a:spcPct val="20000"/>
              </a:spcBef>
              <a:buFontTx/>
              <a:buChar char="–"/>
            </a:pPr>
            <a:endParaRPr lang="en-US" sz="2400">
              <a:solidFill>
                <a:schemeClr val="tx1"/>
              </a:solidFill>
              <a:latin typeface="Tahoma" pitchFamily="1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ahoma" pitchFamily="1" charset="0"/>
              </a:rPr>
              <a:t> Thought Experiment 2: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You’re updating a file.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The power goes out.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Which changes survive?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28600" y="3498850"/>
            <a:ext cx="16652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A</a:t>
            </a:r>
            <a:r>
              <a:rPr lang="en-US" sz="2800" b="1">
                <a:solidFill>
                  <a:srgbClr val="CF0E30"/>
                </a:solidFill>
              </a:rPr>
              <a:t>) Yours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1920875" y="3500438"/>
            <a:ext cx="22002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B</a:t>
            </a:r>
            <a:r>
              <a:rPr lang="en-US" sz="2800" b="1">
                <a:solidFill>
                  <a:srgbClr val="CF0E30"/>
                </a:solidFill>
              </a:rPr>
              <a:t>) Partner’s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4130675" y="3500438"/>
            <a:ext cx="146843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C</a:t>
            </a:r>
            <a:r>
              <a:rPr lang="en-US" sz="2800" b="1">
                <a:solidFill>
                  <a:srgbClr val="CF0E30"/>
                </a:solidFill>
              </a:rPr>
              <a:t>) Both</a:t>
            </a:r>
            <a:endParaRPr lang="en-US" sz="2800">
              <a:solidFill>
                <a:srgbClr val="CF0E30"/>
              </a:solidFill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5654675" y="3500438"/>
            <a:ext cx="18827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D</a:t>
            </a:r>
            <a:r>
              <a:rPr lang="en-US" sz="2800" b="1">
                <a:solidFill>
                  <a:srgbClr val="CF0E30"/>
                </a:solidFill>
              </a:rPr>
              <a:t>) Neither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7635875" y="3500438"/>
            <a:ext cx="129063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E</a:t>
            </a:r>
            <a:r>
              <a:rPr lang="en-US" sz="2800" b="1">
                <a:solidFill>
                  <a:srgbClr val="CF0E30"/>
                </a:solidFill>
              </a:rPr>
              <a:t>) ???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04800" y="6019800"/>
            <a:ext cx="11128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A</a:t>
            </a:r>
            <a:r>
              <a:rPr lang="en-US" sz="2800" b="1">
                <a:solidFill>
                  <a:srgbClr val="CF0E30"/>
                </a:solidFill>
              </a:rPr>
              <a:t>) All</a:t>
            </a: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1524000" y="6019800"/>
            <a:ext cx="15478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B</a:t>
            </a:r>
            <a:r>
              <a:rPr lang="en-US" sz="2800" b="1">
                <a:solidFill>
                  <a:srgbClr val="CF0E30"/>
                </a:solidFill>
              </a:rPr>
              <a:t>) None</a:t>
            </a: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3048000" y="6019800"/>
            <a:ext cx="39195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C</a:t>
            </a:r>
            <a:r>
              <a:rPr lang="en-US" sz="2800" b="1">
                <a:solidFill>
                  <a:srgbClr val="CF0E30"/>
                </a:solidFill>
              </a:rPr>
              <a:t>) All Since Last Save</a:t>
            </a:r>
            <a:endParaRPr lang="en-US" sz="2800">
              <a:solidFill>
                <a:srgbClr val="CF0E30"/>
              </a:solidFill>
            </a:endParaRP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7010400" y="6019800"/>
            <a:ext cx="13096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1"/>
                </a:solidFill>
              </a:rPr>
              <a:t>D</a:t>
            </a:r>
            <a:r>
              <a:rPr lang="en-US" sz="2800" b="1">
                <a:solidFill>
                  <a:srgbClr val="CF0E30"/>
                </a:solidFill>
              </a:rPr>
              <a:t>) ???</a:t>
            </a:r>
            <a:endParaRPr lang="en-US" sz="2800">
              <a:solidFill>
                <a:srgbClr val="CF0E30"/>
              </a:solidFill>
            </a:endParaRPr>
          </a:p>
        </p:txBody>
      </p:sp>
      <p:sp>
        <p:nvSpPr>
          <p:cNvPr id="1946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smtClean="0">
                <a:solidFill>
                  <a:srgbClr val="E81F11"/>
                </a:solidFill>
              </a:rPr>
              <a:t>What</a:t>
            </a:r>
            <a:r>
              <a:rPr lang="en-US" smtClean="0"/>
              <a:t>: Is a File System a DBMS?</a:t>
            </a:r>
          </a:p>
        </p:txBody>
      </p:sp>
      <p:sp>
        <p:nvSpPr>
          <p:cNvPr id="19469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Thought Experiment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You and your project partner are editing the same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You both save it at the same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Whose changes survive?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3" grpId="0" autoUpdateAnimBg="0"/>
      <p:bldP spid="95244" grpId="0"/>
      <p:bldP spid="95245" grpId="0"/>
      <p:bldP spid="95246" grpId="0"/>
      <p:bldP spid="95247" grpId="0"/>
      <p:bldP spid="95248" grpId="0"/>
      <p:bldP spid="95249" grpId="0"/>
      <p:bldP spid="95250" grpId="0"/>
      <p:bldP spid="95251" grpId="0"/>
      <p:bldP spid="95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4213" y="3733800"/>
            <a:ext cx="4081462" cy="2284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 eaLnBrk="0" hangingPunct="0">
              <a:spcBef>
                <a:spcPct val="20000"/>
              </a:spcBef>
              <a:buFontTx/>
              <a:buChar char="–"/>
            </a:pPr>
            <a:endParaRPr lang="en-US" sz="2400">
              <a:solidFill>
                <a:schemeClr val="bg2"/>
              </a:solidFill>
              <a:latin typeface="Tahoma" pitchFamily="1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bg2"/>
                </a:solidFill>
                <a:latin typeface="Tahoma" pitchFamily="1" charset="0"/>
              </a:rPr>
              <a:t> Thought Experiment 2: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bg2"/>
                </a:solidFill>
                <a:latin typeface="Tahoma" pitchFamily="1" charset="0"/>
              </a:rPr>
              <a:t>You’re updating a file.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bg2"/>
                </a:solidFill>
                <a:latin typeface="Tahoma" pitchFamily="1" charset="0"/>
              </a:rPr>
              <a:t>The power goes out.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bg2"/>
                </a:solidFill>
                <a:latin typeface="Tahoma" pitchFamily="1" charset="0"/>
              </a:rPr>
              <a:t>Which changes survive?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7013" y="3498850"/>
            <a:ext cx="1665287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A) Yours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19288" y="3500438"/>
            <a:ext cx="22002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B) Partner’s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129088" y="3500438"/>
            <a:ext cx="146843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C) Both</a:t>
            </a:r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653088" y="3500438"/>
            <a:ext cx="18827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D) Neither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634288" y="3500438"/>
            <a:ext cx="129063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E) ???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03213" y="6019800"/>
            <a:ext cx="1112837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A) All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522413" y="6019800"/>
            <a:ext cx="15478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B) None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046413" y="6019800"/>
            <a:ext cx="3919537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C) All Since Last Save</a:t>
            </a:r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008813" y="6019800"/>
            <a:ext cx="1309687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D) ???</a:t>
            </a:r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smtClean="0">
                <a:solidFill>
                  <a:srgbClr val="E81F11"/>
                </a:solidFill>
              </a:rPr>
              <a:t>What</a:t>
            </a:r>
            <a:r>
              <a:rPr lang="en-US" smtClean="0"/>
              <a:t>: Is a File System a DBMS?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4213" y="1447800"/>
            <a:ext cx="7772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bg2"/>
                </a:solidFill>
              </a:rPr>
              <a:t>Thought Experiment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You and your project partner are editing the same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You both save it at the same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Whose changes survive?</a:t>
            </a:r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990600" y="1989138"/>
            <a:ext cx="6705600" cy="3459162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 sz="3600">
              <a:solidFill>
                <a:srgbClr val="CF0E30"/>
              </a:solidFill>
              <a:latin typeface="Book Antiqua" pitchFamily="1" charset="0"/>
            </a:endParaRPr>
          </a:p>
          <a:p>
            <a:pPr eaLnBrk="0" hangingPunct="0"/>
            <a:endParaRPr lang="en-US" sz="3600">
              <a:solidFill>
                <a:srgbClr val="CF0E30"/>
              </a:solidFill>
              <a:latin typeface="Book Antiqua" pitchFamily="1" charset="0"/>
            </a:endParaRP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1330325" y="1981200"/>
            <a:ext cx="5440363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chemeClr val="tx1"/>
                </a:solidFill>
                <a:latin typeface="Book Antiqua" pitchFamily="1" charset="0"/>
              </a:rPr>
              <a:t>Q: How do you write </a:t>
            </a:r>
            <a:br>
              <a:rPr lang="en-US" sz="3600">
                <a:solidFill>
                  <a:schemeClr val="tx1"/>
                </a:solidFill>
                <a:latin typeface="Book Antiqua" pitchFamily="1" charset="0"/>
              </a:rPr>
            </a:br>
            <a:r>
              <a:rPr lang="en-US" sz="3600">
                <a:solidFill>
                  <a:schemeClr val="tx1"/>
                </a:solidFill>
                <a:latin typeface="Book Antiqua" pitchFamily="1" charset="0"/>
              </a:rPr>
              <a:t>programs over a </a:t>
            </a:r>
            <a:br>
              <a:rPr lang="en-US" sz="3600">
                <a:solidFill>
                  <a:schemeClr val="tx1"/>
                </a:solidFill>
                <a:latin typeface="Book Antiqua" pitchFamily="1" charset="0"/>
              </a:rPr>
            </a:br>
            <a:r>
              <a:rPr lang="en-US" sz="3600">
                <a:solidFill>
                  <a:schemeClr val="tx1"/>
                </a:solidFill>
                <a:latin typeface="Book Antiqua" pitchFamily="1" charset="0"/>
              </a:rPr>
              <a:t>subsystem when it </a:t>
            </a:r>
            <a:br>
              <a:rPr lang="en-US" sz="3600">
                <a:solidFill>
                  <a:schemeClr val="tx1"/>
                </a:solidFill>
                <a:latin typeface="Book Antiqua" pitchFamily="1" charset="0"/>
              </a:rPr>
            </a:br>
            <a:r>
              <a:rPr lang="en-US" sz="3600">
                <a:solidFill>
                  <a:schemeClr val="tx1"/>
                </a:solidFill>
                <a:latin typeface="Book Antiqua" pitchFamily="1" charset="0"/>
              </a:rPr>
              <a:t>promises you only “???” ?</a:t>
            </a:r>
            <a:endParaRPr lang="en-US" sz="2400">
              <a:solidFill>
                <a:schemeClr val="tx1"/>
              </a:solidFill>
              <a:latin typeface="Book Antiqua" pitchFamily="1" charset="0"/>
            </a:endParaRP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1554163" y="3917950"/>
            <a:ext cx="5040312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3600">
              <a:solidFill>
                <a:srgbClr val="CF0E30"/>
              </a:solidFill>
              <a:latin typeface="Book Antiqua" pitchFamily="1" charset="0"/>
            </a:endParaRPr>
          </a:p>
          <a:p>
            <a:pPr algn="ctr" eaLnBrk="0" hangingPunct="0"/>
            <a:r>
              <a:rPr lang="en-US" sz="3600">
                <a:solidFill>
                  <a:srgbClr val="FC0128"/>
                </a:solidFill>
                <a:latin typeface="Book Antiqua" pitchFamily="1" charset="0"/>
              </a:rPr>
              <a:t>A: Very, very carefully!!</a:t>
            </a:r>
          </a:p>
          <a:p>
            <a:pPr algn="ctr" eaLnBrk="0" hangingPunct="0"/>
            <a:endParaRPr lang="en-US" sz="2400">
              <a:solidFill>
                <a:srgbClr val="CF0E30"/>
              </a:solidFill>
              <a:latin typeface="Book Antiqua" pitchFamily="1" charset="0"/>
            </a:endParaRPr>
          </a:p>
          <a:p>
            <a:pPr algn="ctr" eaLnBrk="0" hangingPunct="0"/>
            <a:endParaRPr lang="en-US" sz="2400">
              <a:solidFill>
                <a:srgbClr val="CF0E30"/>
              </a:solidFill>
              <a:latin typeface="Book Antiqua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OS Support for Data Management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Data can be stored in 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what every programming language offers!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RAM is fast, and random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Isn’t this heaven?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Every OS includes a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manages </a:t>
            </a:r>
            <a:r>
              <a:rPr lang="en-US" i="1" smtClean="0"/>
              <a:t>files</a:t>
            </a:r>
            <a:r>
              <a:rPr lang="en-US" smtClean="0"/>
              <a:t> on a magnetic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</a:t>
            </a:r>
            <a:r>
              <a:rPr lang="en-US" i="1" smtClean="0"/>
              <a:t>open, read, seek, close</a:t>
            </a:r>
            <a:r>
              <a:rPr lang="en-US" smtClean="0"/>
              <a:t> on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protections to be set on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drawbacks relative to 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076700"/>
          </a:xfrm>
        </p:spPr>
        <p:txBody>
          <a:bodyPr/>
          <a:lstStyle/>
          <a:p>
            <a:pPr eaLnBrk="1" hangingPunct="1"/>
            <a:r>
              <a:rPr lang="en-US" sz="2800" smtClean="0"/>
              <a:t>What more could we want than a file system?</a:t>
            </a:r>
          </a:p>
          <a:p>
            <a:pPr lvl="1" eaLnBrk="1" hangingPunct="1"/>
            <a:r>
              <a:rPr lang="en-US" sz="2400" smtClean="0"/>
              <a:t>Simple, efficient </a:t>
            </a:r>
            <a:r>
              <a:rPr lang="en-US" sz="2400" i="1" smtClean="0"/>
              <a:t>ad hoc</a:t>
            </a:r>
            <a:r>
              <a:rPr lang="en-US" sz="2400" baseline="30000" smtClean="0"/>
              <a:t>1</a:t>
            </a:r>
            <a:r>
              <a:rPr lang="en-US" sz="2400" smtClean="0"/>
              <a:t> queries</a:t>
            </a:r>
          </a:p>
          <a:p>
            <a:pPr lvl="1" eaLnBrk="1" hangingPunct="1"/>
            <a:r>
              <a:rPr lang="en-US" sz="2400" smtClean="0"/>
              <a:t>concurrency control</a:t>
            </a:r>
          </a:p>
          <a:p>
            <a:pPr lvl="1" eaLnBrk="1" hangingPunct="1"/>
            <a:r>
              <a:rPr lang="en-US" sz="2400" smtClean="0"/>
              <a:t>recovery</a:t>
            </a:r>
          </a:p>
          <a:p>
            <a:pPr lvl="1" eaLnBrk="1" hangingPunct="1"/>
            <a:r>
              <a:rPr lang="en-US" sz="2400" smtClean="0"/>
              <a:t>benefits of good data modeling</a:t>
            </a:r>
          </a:p>
          <a:p>
            <a:pPr eaLnBrk="1" hangingPunct="1"/>
            <a:r>
              <a:rPr lang="en-US" sz="2800" smtClean="0"/>
              <a:t>S.M.O.P.</a:t>
            </a:r>
            <a:r>
              <a:rPr lang="en-US" sz="2800" baseline="30000" smtClean="0"/>
              <a:t>2</a:t>
            </a:r>
            <a:r>
              <a:rPr lang="en-US" sz="2800" smtClean="0"/>
              <a:t>?  Not really…</a:t>
            </a:r>
          </a:p>
          <a:p>
            <a:pPr lvl="1" eaLnBrk="1" hangingPunct="1"/>
            <a:r>
              <a:rPr lang="en-US" sz="2400" smtClean="0"/>
              <a:t>as we’ll see this semester</a:t>
            </a:r>
          </a:p>
          <a:p>
            <a:pPr lvl="1" eaLnBrk="1" hangingPunct="1"/>
            <a:r>
              <a:rPr lang="en-US" sz="2400" smtClean="0"/>
              <a:t>in fact, the OS often gets in the way!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5715000"/>
            <a:ext cx="85550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30000">
                <a:solidFill>
                  <a:srgbClr val="CF0E30"/>
                </a:solidFill>
                <a:latin typeface="Times" pitchFamily="1" charset="0"/>
              </a:rPr>
              <a:t>1</a:t>
            </a:r>
            <a:r>
              <a:rPr lang="en-US" sz="2400">
                <a:solidFill>
                  <a:srgbClr val="CF0E30"/>
                </a:solidFill>
                <a:latin typeface="Times" pitchFamily="1" charset="0"/>
              </a:rPr>
              <a:t>ad hoc: </a:t>
            </a:r>
            <a:r>
              <a:rPr lang="en-US" sz="2400">
                <a:solidFill>
                  <a:schemeClr val="tx1"/>
                </a:solidFill>
                <a:latin typeface="Times New Roman" pitchFamily="1" charset="0"/>
              </a:rPr>
              <a:t>formed or used for specific or immediate problems or needs</a:t>
            </a:r>
          </a:p>
          <a:p>
            <a:pPr eaLnBrk="0" hangingPunct="0"/>
            <a:r>
              <a:rPr lang="en-US" sz="2400" baseline="30000">
                <a:solidFill>
                  <a:schemeClr val="hlink"/>
                </a:solidFill>
                <a:latin typeface="Times New Roman" pitchFamily="1" charset="0"/>
              </a:rPr>
              <a:t>2</a:t>
            </a:r>
            <a:r>
              <a:rPr lang="en-US" sz="2400">
                <a:solidFill>
                  <a:schemeClr val="hlink"/>
                </a:solidFill>
                <a:latin typeface="Times New Roman" pitchFamily="1" charset="0"/>
              </a:rPr>
              <a:t>SMOP</a:t>
            </a:r>
            <a:r>
              <a:rPr lang="en-US" sz="2400">
                <a:solidFill>
                  <a:schemeClr val="folHlink"/>
                </a:solidFill>
                <a:latin typeface="Times New Roman" pitchFamily="1" charset="0"/>
              </a:rPr>
              <a:t>: </a:t>
            </a:r>
            <a:r>
              <a:rPr lang="en-US" sz="2400">
                <a:solidFill>
                  <a:schemeClr val="tx1"/>
                </a:solidFill>
                <a:latin typeface="Times New Roman" pitchFamily="1" charset="0"/>
              </a:rPr>
              <a:t>Small Matter Of Programming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381000" y="5715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Commercial Outlook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Relational DBs a major part of the software industry</a:t>
            </a:r>
          </a:p>
          <a:p>
            <a:pPr lvl="1" eaLnBrk="1" hangingPunct="1"/>
            <a:r>
              <a:rPr lang="en-US" sz="2000" smtClean="0"/>
              <a:t>Oracle, IBM, Microsoft, HP, Teradata, Sybase, …</a:t>
            </a:r>
          </a:p>
          <a:p>
            <a:pPr eaLnBrk="1" hangingPunct="1"/>
            <a:r>
              <a:rPr lang="en-US" sz="2400" smtClean="0"/>
              <a:t>Open Source coming on strong</a:t>
            </a:r>
          </a:p>
          <a:p>
            <a:pPr lvl="1" eaLnBrk="1" hangingPunct="1"/>
            <a:r>
              <a:rPr lang="en-US" sz="2000" smtClean="0"/>
              <a:t>Relational: MySQL, PostgreSQL, Apache Derby, SQLite, Ingres, …</a:t>
            </a:r>
          </a:p>
          <a:p>
            <a:pPr lvl="1" eaLnBrk="1" hangingPunct="1"/>
            <a:r>
              <a:rPr lang="en-US" sz="2000" smtClean="0"/>
              <a:t>text-Search: Lucene, Ferret, …</a:t>
            </a:r>
          </a:p>
          <a:p>
            <a:pPr eaLnBrk="1" hangingPunct="1"/>
            <a:r>
              <a:rPr lang="en-US" sz="2400" smtClean="0"/>
              <a:t>Well-known benchmarks (TPC, TREC)</a:t>
            </a:r>
          </a:p>
          <a:p>
            <a:pPr eaLnBrk="1" hangingPunct="1"/>
            <a:r>
              <a:rPr lang="en-US" sz="2400" smtClean="0"/>
              <a:t>Tons of applications, related industries</a:t>
            </a:r>
          </a:p>
          <a:p>
            <a:pPr lvl="1" eaLnBrk="1" hangingPunct="1"/>
            <a:r>
              <a:rPr lang="en-US" sz="2000" smtClean="0"/>
              <a:t>Alphabet soup!</a:t>
            </a:r>
          </a:p>
          <a:p>
            <a:pPr eaLnBrk="1" hangingPunct="1"/>
            <a:r>
              <a:rPr lang="en-US" sz="2400" smtClean="0"/>
              <a:t>Related database technologies have niches</a:t>
            </a:r>
          </a:p>
          <a:p>
            <a:pPr lvl="1" eaLnBrk="1" hangingPunct="1"/>
            <a:r>
              <a:rPr lang="en-US" sz="2000" smtClean="0"/>
              <a:t>P2P, XML repositories,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 for Today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What? </a:t>
            </a:r>
          </a:p>
          <a:p>
            <a:pPr eaLnBrk="1" hangingPunct="1"/>
            <a:r>
              <a:rPr lang="en-US" smtClean="0"/>
              <a:t>Why?</a:t>
            </a:r>
          </a:p>
          <a:p>
            <a:pPr eaLnBrk="1" hangingPunct="1"/>
            <a:r>
              <a:rPr lang="en-US" smtClean="0"/>
              <a:t>Who?</a:t>
            </a:r>
          </a:p>
          <a:p>
            <a:pPr eaLnBrk="1" hangingPunct="1"/>
            <a:r>
              <a:rPr lang="en-US" smtClean="0"/>
              <a:t>How?</a:t>
            </a:r>
          </a:p>
          <a:p>
            <a:pPr eaLnBrk="1" hangingPunct="1"/>
            <a:r>
              <a:rPr lang="en-US" smtClean="0"/>
              <a:t>For instance?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hlink"/>
                </a:solidFill>
              </a:rPr>
              <a:t>What</a:t>
            </a:r>
            <a:r>
              <a:rPr lang="en-US" sz="3200" smtClean="0"/>
              <a:t> systems will we cover?</a:t>
            </a:r>
            <a:endParaRPr lang="en-US" smtClean="0"/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will be try to be broad and touch upon</a:t>
            </a:r>
          </a:p>
          <a:p>
            <a:pPr lvl="1" eaLnBrk="1" hangingPunct="1"/>
            <a:r>
              <a:rPr lang="en-US" smtClean="0"/>
              <a:t>Relational </a:t>
            </a:r>
            <a:r>
              <a:rPr lang="en-US" smtClean="0">
                <a:solidFill>
                  <a:srgbClr val="E81F11"/>
                </a:solidFill>
              </a:rPr>
              <a:t>DBMS</a:t>
            </a:r>
            <a:r>
              <a:rPr lang="en-US" smtClean="0"/>
              <a:t> (e.g. Oracle, SQL Server, DB2, Postgres)</a:t>
            </a:r>
          </a:p>
          <a:p>
            <a:pPr lvl="1" eaLnBrk="1" hangingPunct="1"/>
            <a:r>
              <a:rPr lang="en-US" smtClean="0"/>
              <a:t>Document </a:t>
            </a:r>
            <a:r>
              <a:rPr lang="en-US" smtClean="0">
                <a:solidFill>
                  <a:srgbClr val="E81F11"/>
                </a:solidFill>
              </a:rPr>
              <a:t>search engines</a:t>
            </a:r>
            <a:r>
              <a:rPr lang="en-US" smtClean="0"/>
              <a:t> (e.g. Google, Yahoo! Search, Lucene, Ferret)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Ground things in relevant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 Question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 some widely-used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13"/>
              </a:spcAft>
            </a:pPr>
            <a:r>
              <a:rPr lang="en-US" smtClean="0">
                <a:solidFill>
                  <a:srgbClr val="D6020C"/>
                </a:solidFill>
              </a:rPr>
              <a:t>Why</a:t>
            </a:r>
            <a:r>
              <a:rPr lang="en-US" smtClean="0"/>
              <a:t> take this class?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800" smtClean="0"/>
          </a:p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Database systems are at the core of CS</a:t>
            </a:r>
          </a:p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They are incredibly important to society</a:t>
            </a:r>
          </a:p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The topic is intellectually rich</a:t>
            </a:r>
          </a:p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A capstone course for undergrad</a:t>
            </a:r>
          </a:p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It isn’t that much work</a:t>
            </a:r>
          </a:p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Looks good on your resume</a:t>
            </a:r>
          </a:p>
          <a:p>
            <a:pPr marL="609600" indent="-609600" eaLnBrk="1" hangingPunct="1">
              <a:buFontTx/>
              <a:buAutoNum type="alphaUcPeriod"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800" smtClean="0"/>
          </a:p>
          <a:p>
            <a:pPr marL="609600" indent="-609600" eaLnBrk="1" hangingPunct="1">
              <a:spcAft>
                <a:spcPts val="13"/>
              </a:spcAft>
              <a:buFontTx/>
              <a:buNone/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Let’s spend a little time on each of these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381000" y="4267200"/>
            <a:ext cx="5105400" cy="12700"/>
          </a:xfrm>
          <a:prstGeom prst="line">
            <a:avLst/>
          </a:prstGeom>
          <a:noFill/>
          <a:ln w="38100">
            <a:solidFill>
              <a:srgbClr val="D602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33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Shift from computation to information</a:t>
            </a:r>
          </a:p>
          <a:p>
            <a:pPr lvl="1" eaLnBrk="1" hangingPunct="1"/>
            <a:r>
              <a:rPr lang="en-US" sz="2000" smtClean="0"/>
              <a:t>True in corporate computing for years</a:t>
            </a:r>
          </a:p>
          <a:p>
            <a:pPr lvl="1" eaLnBrk="1" hangingPunct="1"/>
            <a:r>
              <a:rPr lang="en-US" sz="2000" smtClean="0"/>
              <a:t>Web made this clear for “the rest of us” by the end of 90’s</a:t>
            </a:r>
          </a:p>
          <a:p>
            <a:pPr lvl="1" eaLnBrk="1" hangingPunct="1"/>
            <a:r>
              <a:rPr lang="en-US" sz="2000" smtClean="0"/>
              <a:t>Increasingly true of scientific computing</a:t>
            </a:r>
          </a:p>
          <a:p>
            <a:pPr eaLnBrk="1" hangingPunct="1"/>
            <a:r>
              <a:rPr lang="en-US" sz="2400" smtClean="0"/>
              <a:t>Need for DB technology has exploded in the last years</a:t>
            </a:r>
          </a:p>
          <a:p>
            <a:pPr lvl="1" eaLnBrk="1" hangingPunct="1"/>
            <a:r>
              <a:rPr lang="en-US" sz="2000" smtClean="0">
                <a:solidFill>
                  <a:schemeClr val="hlink"/>
                </a:solidFill>
              </a:rPr>
              <a:t>Corporate</a:t>
            </a:r>
            <a:r>
              <a:rPr lang="en-US" sz="2000" smtClean="0"/>
              <a:t>: retail swipe/clickstreams, “customer relationship mgmt”, “supply chain mgmt”, “data warehouses”, etc.</a:t>
            </a:r>
          </a:p>
          <a:p>
            <a:pPr lvl="1" eaLnBrk="1" hangingPunct="1"/>
            <a:r>
              <a:rPr lang="en-US" sz="2000" smtClean="0">
                <a:solidFill>
                  <a:schemeClr val="hlink"/>
                </a:solidFill>
              </a:rPr>
              <a:t>Web: not</a:t>
            </a:r>
            <a:r>
              <a:rPr lang="en-US" sz="2000" smtClean="0"/>
              <a:t> just “documents”. Search engines, maps, e-commerce, blogs, wikis, social networks. Web 2.0. </a:t>
            </a:r>
          </a:p>
          <a:p>
            <a:pPr lvl="1" eaLnBrk="1" hangingPunct="1"/>
            <a:r>
              <a:rPr lang="en-US" sz="2000" smtClean="0">
                <a:solidFill>
                  <a:schemeClr val="hlink"/>
                </a:solidFill>
              </a:rPr>
              <a:t>Scientific</a:t>
            </a:r>
            <a:r>
              <a:rPr lang="en-US" sz="2000" smtClean="0"/>
              <a:t>: digital libraries, genomics, satellite imagery, physical sensors, simulation data</a:t>
            </a:r>
          </a:p>
          <a:p>
            <a:pPr lvl="1" eaLnBrk="1" hangingPunct="1"/>
            <a:r>
              <a:rPr lang="en-US" sz="2000" smtClean="0">
                <a:solidFill>
                  <a:schemeClr val="hlink"/>
                </a:solidFill>
              </a:rPr>
              <a:t>Personal</a:t>
            </a:r>
            <a:r>
              <a:rPr lang="en-US" sz="2000" smtClean="0"/>
              <a:t>: Music, photo, &amp; video libraries.  Email archives. File contents (“desktop search”).  </a:t>
            </a: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379788" y="952500"/>
            <a:ext cx="50514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6200">
              <a:lnSpc>
                <a:spcPts val="2200"/>
              </a:lnSpc>
              <a:spcAft>
                <a:spcPts val="300"/>
              </a:spcAft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A. Database systems are the core of CS</a:t>
            </a:r>
          </a:p>
          <a:p>
            <a:pPr marL="76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  <a:p>
            <a:pPr marL="76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Why</a:t>
            </a:r>
            <a:r>
              <a:rPr lang="en-US" smtClean="0"/>
              <a:t> take this class?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379788" y="1563688"/>
            <a:ext cx="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take this class?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953000" cy="3581400"/>
          </a:xfrm>
        </p:spPr>
        <p:txBody>
          <a:bodyPr/>
          <a:lstStyle/>
          <a:p>
            <a:pPr eaLnBrk="1" hangingPunct="1"/>
            <a:r>
              <a:rPr lang="en-US" sz="2800" smtClean="0"/>
              <a:t>“Knowledge is power.” -- Sir Francis Bacon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“With great power comes great responsibility.” -- Spiderman's Uncle Ben</a:t>
            </a:r>
          </a:p>
        </p:txBody>
      </p: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3379788" y="952500"/>
            <a:ext cx="5375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6200">
              <a:lnSpc>
                <a:spcPts val="2200"/>
              </a:lnSpc>
              <a:spcAft>
                <a:spcPts val="300"/>
              </a:spcAft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B. DBs are incredibly important to society</a:t>
            </a:r>
          </a:p>
          <a:p>
            <a:pPr marL="76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15371" name="Text Box 11"/>
          <p:cNvSpPr txBox="1">
            <a:spLocks/>
          </p:cNvSpPr>
          <p:nvPr/>
        </p:nvSpPr>
        <p:spPr bwMode="auto">
          <a:xfrm>
            <a:off x="304800" y="5514975"/>
            <a:ext cx="86566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E81F11"/>
                </a:solidFill>
              </a:rPr>
              <a:t>- Policy-makers should understand technological possibilities.</a:t>
            </a:r>
          </a:p>
          <a:p>
            <a:r>
              <a:rPr lang="en-US" sz="2400">
                <a:solidFill>
                  <a:srgbClr val="E81F11"/>
                </a:solidFill>
              </a:rPr>
              <a:t>- Informed Technologists needed in public discourse on usage.</a:t>
            </a:r>
          </a:p>
        </p:txBody>
      </p:sp>
      <p:pic>
        <p:nvPicPr>
          <p:cNvPr id="15372" name="Picture 12" descr="t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903413"/>
            <a:ext cx="3016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uild="p" autoUpdateAnimBg="0"/>
      <p:bldP spid="15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representing information</a:t>
            </a:r>
          </a:p>
          <a:p>
            <a:pPr lvl="1" eaLnBrk="1" hangingPunct="1"/>
            <a:r>
              <a:rPr lang="en-US" sz="2000" smtClean="0"/>
              <a:t>data modeling</a:t>
            </a:r>
          </a:p>
          <a:p>
            <a:pPr eaLnBrk="1" hangingPunct="1"/>
            <a:r>
              <a:rPr lang="en-US" sz="2400" smtClean="0"/>
              <a:t>languages and systems for querying data</a:t>
            </a:r>
          </a:p>
          <a:p>
            <a:pPr lvl="1" eaLnBrk="1" hangingPunct="1"/>
            <a:r>
              <a:rPr lang="en-US" sz="2000" smtClean="0"/>
              <a:t>complex queries &amp; query semantics*</a:t>
            </a:r>
          </a:p>
          <a:p>
            <a:pPr lvl="1" eaLnBrk="1" hangingPunct="1"/>
            <a:r>
              <a:rPr lang="en-US" sz="2000" smtClean="0"/>
              <a:t>over massive data sets</a:t>
            </a:r>
          </a:p>
          <a:p>
            <a:pPr eaLnBrk="1" hangingPunct="1"/>
            <a:r>
              <a:rPr lang="en-US" sz="2400" smtClean="0"/>
              <a:t>concurrency control for data manipulation</a:t>
            </a:r>
          </a:p>
          <a:p>
            <a:pPr lvl="1" eaLnBrk="1" hangingPunct="1"/>
            <a:r>
              <a:rPr lang="en-US" sz="2000" smtClean="0"/>
              <a:t>controlling concurrent access </a:t>
            </a:r>
          </a:p>
          <a:p>
            <a:pPr lvl="1" eaLnBrk="1" hangingPunct="1"/>
            <a:r>
              <a:rPr lang="en-US" sz="2000" smtClean="0"/>
              <a:t>ensuring transactional semantics</a:t>
            </a:r>
          </a:p>
          <a:p>
            <a:pPr eaLnBrk="1" hangingPunct="1"/>
            <a:r>
              <a:rPr lang="en-US" sz="2400" smtClean="0"/>
              <a:t>reliable data storage</a:t>
            </a:r>
          </a:p>
          <a:p>
            <a:pPr lvl="1" eaLnBrk="1" hangingPunct="1"/>
            <a:r>
              <a:rPr lang="en-US" sz="2000" smtClean="0"/>
              <a:t>maintain data semantics even if you pull the plug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1600" smtClean="0"/>
              <a:t>* semantics: the meaning or relationship of meanings of a sign or set of signs</a:t>
            </a: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379788" y="1563688"/>
            <a:ext cx="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Why</a:t>
            </a:r>
            <a:r>
              <a:rPr lang="en-US" smtClean="0"/>
              <a:t> take this class?</a:t>
            </a:r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3379788" y="952500"/>
            <a:ext cx="429736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6200">
              <a:lnSpc>
                <a:spcPts val="2200"/>
              </a:lnSpc>
              <a:spcAft>
                <a:spcPts val="300"/>
              </a:spcAft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C.  The topic is intellectually rich.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63538" indent="-363538" eaLnBrk="1" hangingPunct="1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We will see</a:t>
            </a:r>
          </a:p>
          <a:p>
            <a:pPr lvl="1" eaLnBrk="1" hangingPunct="1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Algorithms and cost analyses</a:t>
            </a:r>
          </a:p>
          <a:p>
            <a:pPr lvl="1" eaLnBrk="1" hangingPunct="1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System architecture and implementation</a:t>
            </a:r>
          </a:p>
          <a:p>
            <a:pPr lvl="1" eaLnBrk="1" hangingPunct="1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Resource management and scheduling</a:t>
            </a:r>
          </a:p>
          <a:p>
            <a:pPr lvl="1" eaLnBrk="1" hangingPunct="1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Language design, semantics and optimization</a:t>
            </a:r>
          </a:p>
          <a:p>
            <a:pPr lvl="1" eaLnBrk="1" hangingPunct="1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AI topics including logic and planning</a:t>
            </a:r>
          </a:p>
          <a:p>
            <a:pPr lvl="1" eaLnBrk="1" hangingPunct="1"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Statistical modeling of data</a:t>
            </a: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379788" y="1563688"/>
            <a:ext cx="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13"/>
              </a:spcAft>
            </a:pPr>
            <a:r>
              <a:rPr lang="en-US" smtClean="0">
                <a:solidFill>
                  <a:srgbClr val="D6020C"/>
                </a:solidFill>
              </a:rPr>
              <a:t>Why</a:t>
            </a:r>
            <a:r>
              <a:rPr lang="en-US" smtClean="0"/>
              <a:t> take this class?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379788" y="952500"/>
            <a:ext cx="36988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6200">
              <a:lnSpc>
                <a:spcPts val="2200"/>
              </a:lnSpc>
              <a:spcAft>
                <a:spcPts val="300"/>
              </a:spcAft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D.  The course is a capstone.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Bad news: It is a fair bit of work.</a:t>
            </a:r>
          </a:p>
          <a:p>
            <a:pPr lvl="1" eaLnBrk="1" hangingPunct="1"/>
            <a:r>
              <a:rPr lang="en-US" smtClean="0"/>
              <a:t>varies from year to year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Good news: the course is front loaded</a:t>
            </a:r>
          </a:p>
          <a:p>
            <a:pPr lvl="1" eaLnBrk="1" hangingPunct="1"/>
            <a:r>
              <a:rPr lang="en-US" smtClean="0"/>
              <a:t>Most of the hard work is in the first half of the semester</a:t>
            </a:r>
          </a:p>
          <a:p>
            <a:pPr lvl="1" eaLnBrk="1" hangingPunct="1"/>
            <a:r>
              <a:rPr lang="en-US" smtClean="0"/>
              <a:t>Load balanced with most other classes</a:t>
            </a: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379788" y="1563688"/>
            <a:ext cx="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352800" y="1066800"/>
            <a:ext cx="3657600" cy="12700"/>
          </a:xfrm>
          <a:prstGeom prst="line">
            <a:avLst/>
          </a:prstGeom>
          <a:noFill/>
          <a:ln w="25400">
            <a:solidFill>
              <a:srgbClr val="D602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Why</a:t>
            </a:r>
            <a:r>
              <a:rPr lang="en-US" smtClean="0"/>
              <a:t> take this class?</a:t>
            </a: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3379788" y="952500"/>
            <a:ext cx="348456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6200">
              <a:lnSpc>
                <a:spcPts val="2200"/>
              </a:lnSpc>
              <a:spcAft>
                <a:spcPts val="300"/>
              </a:spcAft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E.  It isn’t that much 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96875" indent="-396875" eaLnBrk="1" hangingPunct="1">
              <a:lnSpc>
                <a:spcPts val="24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Yes, but why?  This is not a course for:</a:t>
            </a:r>
          </a:p>
          <a:p>
            <a:pPr marL="819150" lvl="1" indent="-361950" eaLnBrk="1" hangingPunct="1">
              <a:lnSpc>
                <a:spcPts val="24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Oracle administrators</a:t>
            </a:r>
          </a:p>
          <a:p>
            <a:pPr marL="819150" lvl="1" indent="-361950" eaLnBrk="1" hangingPunct="1">
              <a:lnSpc>
                <a:spcPts val="24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IBM DB2 engine developers</a:t>
            </a:r>
          </a:p>
          <a:p>
            <a:pPr lvl="2" eaLnBrk="1" hangingPunct="1">
              <a:lnSpc>
                <a:spcPts val="2200"/>
              </a:lnSpc>
              <a:spcAft>
                <a:spcPts val="4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000" smtClean="0"/>
              <a:t>Though it’s useful for both!</a:t>
            </a:r>
          </a:p>
          <a:p>
            <a:pPr marL="396875" indent="-396875" eaLnBrk="1" hangingPunct="1">
              <a:lnSpc>
                <a:spcPts val="24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It is a course for well-educated computer scientists</a:t>
            </a:r>
          </a:p>
          <a:p>
            <a:pPr marL="819150" lvl="1" indent="-361950" eaLnBrk="1" hangingPunct="1">
              <a:lnSpc>
                <a:spcPts val="24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Database system concepts and techniques increasingly used “outside the box”</a:t>
            </a:r>
          </a:p>
          <a:p>
            <a:pPr lvl="2" eaLnBrk="1" hangingPunct="1">
              <a:lnSpc>
                <a:spcPts val="2200"/>
              </a:lnSpc>
              <a:spcAft>
                <a:spcPts val="4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000" smtClean="0"/>
              <a:t>Ask your friends at Microsoft, Yahoo!, Google, Apple, etc.</a:t>
            </a:r>
          </a:p>
          <a:p>
            <a:pPr lvl="2" eaLnBrk="1" hangingPunct="1">
              <a:lnSpc>
                <a:spcPts val="2200"/>
              </a:lnSpc>
              <a:spcAft>
                <a:spcPts val="4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000" smtClean="0"/>
              <a:t>Actually, they may or may not realize it!</a:t>
            </a:r>
          </a:p>
          <a:p>
            <a:pPr marL="819150" lvl="1" indent="-361950" eaLnBrk="1" hangingPunct="1">
              <a:lnSpc>
                <a:spcPts val="2400"/>
              </a:lnSpc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A rich understanding of these issues is a basic and (un?)fortunately unusual skill.</a:t>
            </a: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379788" y="1563688"/>
            <a:ext cx="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  <a:p>
            <a:pPr marL="457200" indent="-457200">
              <a:lnSpc>
                <a:spcPts val="2200"/>
              </a:lnSpc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b="1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13"/>
              </a:spcAft>
            </a:pPr>
            <a:r>
              <a:rPr lang="en-US" smtClean="0">
                <a:solidFill>
                  <a:srgbClr val="D6020C"/>
                </a:solidFill>
              </a:rPr>
              <a:t>Why</a:t>
            </a:r>
            <a:r>
              <a:rPr lang="en-US" smtClean="0"/>
              <a:t> take this class?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379788" y="952500"/>
            <a:ext cx="3860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6200">
              <a:lnSpc>
                <a:spcPts val="2200"/>
              </a:lnSpc>
              <a:spcAft>
                <a:spcPts val="300"/>
              </a:spcAft>
              <a:tabLst>
                <a:tab pos="355600" algn="l"/>
                <a:tab pos="4572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F.  Looks good on my resume.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Who?</a:t>
            </a:r>
            <a:endParaRPr lang="en-US" smtClean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Instructor</a:t>
            </a:r>
          </a:p>
          <a:p>
            <a:pPr lvl="1" eaLnBrk="1" hangingPunct="1"/>
            <a:r>
              <a:rPr lang="en-US" smtClean="0"/>
              <a:t>Prof. Joe Hellerstein</a:t>
            </a:r>
          </a:p>
          <a:p>
            <a:pPr lvl="1" eaLnBrk="1" hangingPunct="1"/>
            <a:r>
              <a:rPr lang="en-US" smtClean="0"/>
              <a:t>cs186profs@db.cs.berkeley.edu</a:t>
            </a:r>
          </a:p>
          <a:p>
            <a:pPr eaLnBrk="1" hangingPunct="1"/>
            <a:r>
              <a:rPr lang="en-US" smtClean="0"/>
              <a:t>TAs</a:t>
            </a:r>
          </a:p>
          <a:p>
            <a:pPr lvl="1" eaLnBrk="1" hangingPunct="1"/>
            <a:r>
              <a:rPr lang="en-US" smtClean="0"/>
              <a:t>David Chu</a:t>
            </a:r>
          </a:p>
          <a:p>
            <a:pPr lvl="1" eaLnBrk="1" hangingPunct="1"/>
            <a:r>
              <a:rPr lang="en-US" smtClean="0"/>
              <a:t>Eirinaios Michelakis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4313" y="1066800"/>
            <a:ext cx="4148137" cy="5391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What</a:t>
            </a:r>
            <a:r>
              <a:rPr lang="en-US" smtClean="0"/>
              <a:t>: Database Systems Then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13"/>
              </a:spcAft>
            </a:pPr>
            <a:r>
              <a:rPr lang="en-US" smtClean="0">
                <a:solidFill>
                  <a:srgbClr val="D6020C"/>
                </a:solidFill>
              </a:rPr>
              <a:t>How?</a:t>
            </a:r>
            <a:r>
              <a:rPr lang="en-US" smtClean="0"/>
              <a:t>  Workload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96875" indent="-396875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Projects with a “real world” focus:</a:t>
            </a:r>
          </a:p>
          <a:p>
            <a:pPr marL="819150" lvl="1" indent="-361950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Modify the internals of a “real” open-source database system: PostgreSQL</a:t>
            </a:r>
          </a:p>
          <a:p>
            <a:pPr lvl="2" eaLnBrk="1" hangingPunct="1">
              <a:lnSpc>
                <a:spcPts val="2000"/>
              </a:lnSpc>
              <a:spcAft>
                <a:spcPts val="4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000" smtClean="0"/>
              <a:t>Serious C system hacking in a ~500KLoc codebase</a:t>
            </a:r>
          </a:p>
          <a:p>
            <a:pPr lvl="2" eaLnBrk="1" hangingPunct="1">
              <a:lnSpc>
                <a:spcPts val="2000"/>
              </a:lnSpc>
              <a:spcAft>
                <a:spcPts val="4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000" smtClean="0"/>
              <a:t>Measure the benefits of our changes</a:t>
            </a:r>
          </a:p>
          <a:p>
            <a:pPr marL="819150" lvl="1" indent="-361950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Build web-based applications</a:t>
            </a:r>
          </a:p>
          <a:p>
            <a:pPr lvl="2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000" smtClean="0"/>
              <a:t>Using Ruby on Rails, PostgreSQL, Ferret text search</a:t>
            </a:r>
          </a:p>
          <a:p>
            <a:pPr marL="396875" indent="-396875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Other homework assignments and/or quizzes</a:t>
            </a:r>
          </a:p>
          <a:p>
            <a:pPr marL="396875" indent="-396875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Exams – 1 Midterm &amp; 1 Final</a:t>
            </a:r>
          </a:p>
          <a:p>
            <a:pPr marL="396875" indent="-396875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Projects to be done in groups of 2</a:t>
            </a:r>
          </a:p>
          <a:p>
            <a:pPr marL="819150" lvl="1" indent="-361950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Pick your partner ASAP</a:t>
            </a:r>
          </a:p>
          <a:p>
            <a:pPr marL="396875" indent="-396875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800" smtClean="0"/>
              <a:t>The course is “front-loaded”</a:t>
            </a:r>
          </a:p>
          <a:p>
            <a:pPr marL="819150" lvl="1" indent="-361950" eaLnBrk="1" hangingPunct="1">
              <a:lnSpc>
                <a:spcPts val="2200"/>
              </a:lnSpc>
              <a:spcAft>
                <a:spcPts val="500"/>
              </a:spcAft>
              <a:tabLst>
                <a:tab pos="342900" algn="l"/>
                <a:tab pos="742950" algn="l"/>
                <a:tab pos="914400" algn="l"/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sz="2400" smtClean="0"/>
              <a:t>most of the hard work is in the first half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How</a:t>
            </a:r>
            <a:r>
              <a:rPr lang="en-US" smtClean="0"/>
              <a:t>?  Administrivia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http://inst.eecs.berkeley.edu/~cs186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Office Hours: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JMH: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Tues 12:30-1:30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Thurs 11:00-12:00 (in 685 Soda)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DC: Mon 1-2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EM: Fri 11-12  (locations TBA)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Discussion Sections </a:t>
            </a:r>
            <a:r>
              <a:rPr lang="en-US" smtClean="0">
                <a:solidFill>
                  <a:schemeClr val="hlink"/>
                </a:solidFill>
              </a:rPr>
              <a:t>WILL</a:t>
            </a:r>
            <a:r>
              <a:rPr lang="en-US" smtClean="0">
                <a:solidFill>
                  <a:srgbClr val="CE2B4F"/>
                </a:solidFill>
              </a:rPr>
              <a:t> </a:t>
            </a:r>
            <a:r>
              <a:rPr lang="en-US" smtClean="0"/>
              <a:t>meet this week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How</a:t>
            </a:r>
            <a:r>
              <a:rPr lang="en-US" smtClean="0"/>
              <a:t>?  Administrivia, cont.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textbook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Database Management Systems, </a:t>
            </a:r>
            <a:r>
              <a:rPr lang="en-US" sz="2000" i="1" smtClean="0">
                <a:solidFill>
                  <a:schemeClr val="hlink"/>
                </a:solidFill>
              </a:rPr>
              <a:t>3</a:t>
            </a:r>
            <a:r>
              <a:rPr lang="en-US" sz="2000" i="1" baseline="30000" smtClean="0">
                <a:solidFill>
                  <a:schemeClr val="hlink"/>
                </a:solidFill>
              </a:rPr>
              <a:t>rd</a:t>
            </a:r>
            <a:r>
              <a:rPr lang="en-US" sz="2000" i="1" smtClean="0">
                <a:solidFill>
                  <a:schemeClr val="hlink"/>
                </a:solidFill>
              </a:rPr>
              <a:t> Edition</a:t>
            </a:r>
            <a:endParaRPr lang="en-US" sz="2000" i="1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Ramakrishnan and Gehrke</a:t>
            </a:r>
            <a:endParaRPr lang="en-US" sz="18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Agile Web Development with Rails, </a:t>
            </a:r>
            <a:r>
              <a:rPr lang="en-US" sz="2000" i="1" smtClean="0">
                <a:solidFill>
                  <a:srgbClr val="E81F11"/>
                </a:solidFill>
              </a:rPr>
              <a:t>2</a:t>
            </a:r>
            <a:r>
              <a:rPr lang="en-US" sz="2000" i="1" baseline="30000" smtClean="0">
                <a:solidFill>
                  <a:srgbClr val="E81F11"/>
                </a:solidFill>
              </a:rPr>
              <a:t>nd</a:t>
            </a:r>
            <a:r>
              <a:rPr lang="en-US" sz="2000" i="1" smtClean="0">
                <a:solidFill>
                  <a:srgbClr val="E81F11"/>
                </a:solidFill>
              </a:rPr>
              <a:t> edition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e-book is fine (better?)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smtClean="0"/>
              <a:t>Programming Ruby, </a:t>
            </a:r>
            <a:r>
              <a:rPr lang="en-US" sz="2200" i="1" smtClean="0">
                <a:solidFill>
                  <a:srgbClr val="FF0000"/>
                </a:solidFill>
              </a:rPr>
              <a:t>2</a:t>
            </a:r>
            <a:r>
              <a:rPr lang="en-US" sz="2200" i="1" baseline="30000" smtClean="0">
                <a:solidFill>
                  <a:srgbClr val="FF0000"/>
                </a:solidFill>
              </a:rPr>
              <a:t>nd</a:t>
            </a:r>
            <a:r>
              <a:rPr lang="en-US" sz="2200" i="1" smtClean="0">
                <a:solidFill>
                  <a:srgbClr val="FF0000"/>
                </a:solidFill>
              </a:rPr>
              <a:t> edition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i="1" smtClean="0"/>
              <a:t>Free online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Grading, hand-in policies, etc. will be on Web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Cheating policy: zero tolerance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have the technology…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How</a:t>
            </a:r>
            <a:r>
              <a:rPr lang="en-US" smtClean="0"/>
              <a:t>?  Administrivia, cont.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Team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Teams of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Think about this now!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Class bulletin board - ucb.class.cs186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read it regularly and post questions/comments.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mail broadcast to all TAs will not be answered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mail to the cs186 course account will not be answered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Class Blog for announcements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Agenda for the rest of today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“free tasting” of central concepts in DB field: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queries and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data independence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transactions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Next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Relational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object-relational mapping using Ruby on Rails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Today’s lecture is from Chapter 1 in R&amp;G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Read Chapter 2 for next class.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304800" y="2622550"/>
            <a:ext cx="762000" cy="349250"/>
          </a:xfrm>
          <a:prstGeom prst="rightArrow">
            <a:avLst>
              <a:gd name="adj1" fmla="val 44306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Describing Data: Data Models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u="sng" smtClean="0">
                <a:solidFill>
                  <a:schemeClr val="accent2"/>
                </a:solidFill>
              </a:rPr>
              <a:t>data model</a:t>
            </a:r>
            <a:r>
              <a:rPr lang="en-US" sz="2800" i="1" smtClean="0">
                <a:solidFill>
                  <a:schemeClr val="accent2"/>
                </a:solidFill>
              </a:rPr>
              <a:t> 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en-US" sz="2800" smtClean="0"/>
              <a:t>is a collection of concepts for describing data.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en-US" sz="2800" i="1" u="sng" smtClean="0">
                <a:solidFill>
                  <a:schemeClr val="accent2"/>
                </a:solidFill>
              </a:rPr>
              <a:t>schema</a:t>
            </a:r>
            <a:r>
              <a:rPr lang="en-US" sz="2800" i="1" smtClean="0">
                <a:solidFill>
                  <a:schemeClr val="accent2"/>
                </a:solidFill>
              </a:rPr>
              <a:t> </a:t>
            </a:r>
            <a:r>
              <a:rPr lang="en-US" sz="2800" smtClean="0"/>
              <a:t>is a description of a particular collection of data, using a given data model.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i="1" u="sng" smtClean="0">
                <a:solidFill>
                  <a:schemeClr val="accent2"/>
                </a:solidFill>
              </a:rPr>
              <a:t>relational model of data</a:t>
            </a:r>
            <a:r>
              <a:rPr lang="en-US" sz="2800" i="1" smtClean="0">
                <a:solidFill>
                  <a:schemeClr val="accent2"/>
                </a:solidFill>
              </a:rPr>
              <a:t> </a:t>
            </a:r>
            <a:r>
              <a:rPr lang="en-US" sz="2800" smtClean="0"/>
              <a:t>is the most widely used model today.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Main concept:  </a:t>
            </a:r>
            <a:r>
              <a:rPr lang="en-US" sz="2400" i="1" u="sng" smtClean="0">
                <a:solidFill>
                  <a:schemeClr val="accent2"/>
                </a:solidFill>
              </a:rPr>
              <a:t>relation</a:t>
            </a:r>
            <a:r>
              <a:rPr lang="en-US" sz="2400" smtClean="0"/>
              <a:t>, basically a table with rows and columns.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Every relation has a </a:t>
            </a:r>
            <a:r>
              <a:rPr lang="en-US" sz="2400" i="1" u="sng" smtClean="0">
                <a:solidFill>
                  <a:srgbClr val="FC0128"/>
                </a:solidFill>
              </a:rPr>
              <a:t>schema</a:t>
            </a:r>
            <a:r>
              <a:rPr lang="en-US" sz="2400" smtClean="0"/>
              <a:t>, which describes the columns, or fields.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Example: University Database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619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Schema: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Students(sid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name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login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age integer,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gpa float)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Courses(cid text,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cname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credits integer)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Enrolled(sid text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cid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 grade text</a:t>
            </a:r>
            <a:r>
              <a:rPr lang="en-US" sz="2400" i="1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Levels of Abstraction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114800" cy="40767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Views describe how users see the data.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Conceptual schema defines logical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Physical schema describes the files and indexes used.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6337300" y="46609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321425" y="47577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6337300" y="55753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7391400" y="48006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697538" y="4022725"/>
            <a:ext cx="242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pitchFamily="1" charset="0"/>
              </a:rPr>
              <a:t>Physical Schema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461000" y="3336925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pitchFamily="1" charset="0"/>
              </a:rPr>
              <a:t>Conceptual Schema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010150" y="2498725"/>
            <a:ext cx="112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pitchFamily="1" charset="0"/>
              </a:rPr>
              <a:t>View 1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305550" y="2498725"/>
            <a:ext cx="112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pitchFamily="1" charset="0"/>
              </a:rPr>
              <a:t>View 2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7602538" y="2498725"/>
            <a:ext cx="112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pitchFamily="1" charset="0"/>
              </a:rPr>
              <a:t>View 3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5041900" y="25273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337300" y="25273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7632700" y="25273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5499100" y="33655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5727700" y="40513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5562600" y="28956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6858000" y="28956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>
            <a:off x="7620000" y="28956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6858000" y="37338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6858000" y="44196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464300" y="4953000"/>
            <a:ext cx="771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rgbClr val="CF0E30"/>
                </a:solidFill>
              </a:rPr>
              <a:t>DB</a:t>
            </a:r>
          </a:p>
        </p:txBody>
      </p:sp>
      <p:pic>
        <p:nvPicPr>
          <p:cNvPr id="42012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066800"/>
            <a:ext cx="1114425" cy="121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2013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143000"/>
            <a:ext cx="900113" cy="1143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2014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1143000"/>
            <a:ext cx="1385888" cy="1177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172200" y="457200"/>
            <a:ext cx="13144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rgbClr val="CF0E30"/>
                </a:solidFill>
              </a:rPr>
              <a:t>Users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Example: University Database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619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Conceptual schema: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Students(sid text, name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login text, age integer,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gpa float)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Courses(cid text, cname text,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credits integer)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Enrolled(sid text, cid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grade text)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Physical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Relations stored as unordered files.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Index on first column of Students.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External Schema (View):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Course_info(cid text, 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        enrollment integer)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Data Independence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Applications insulated from how data is structured and stored.</a:t>
            </a:r>
          </a:p>
          <a:p>
            <a:pPr eaLnBrk="1" hangingPunct="1">
              <a:lnSpc>
                <a:spcPct val="90000"/>
              </a:lnSpc>
            </a:pPr>
            <a:r>
              <a:rPr lang="en-US" u="sng" smtClean="0">
                <a:solidFill>
                  <a:schemeClr val="accent2"/>
                </a:solidFill>
              </a:rPr>
              <a:t>Logical data independence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Protection from changes in </a:t>
            </a:r>
            <a:r>
              <a:rPr lang="en-US" i="1" smtClean="0"/>
              <a:t>logical </a:t>
            </a:r>
            <a:r>
              <a:rPr lang="en-US" smtClean="0"/>
              <a:t>structure of data.</a:t>
            </a:r>
          </a:p>
          <a:p>
            <a:pPr eaLnBrk="1" hangingPunct="1">
              <a:lnSpc>
                <a:spcPct val="90000"/>
              </a:lnSpc>
            </a:pPr>
            <a:r>
              <a:rPr lang="en-US" u="sng" smtClean="0">
                <a:solidFill>
                  <a:schemeClr val="accent2"/>
                </a:solidFill>
              </a:rPr>
              <a:t>Physical data independence</a:t>
            </a:r>
            <a:r>
              <a:rPr lang="en-US" smtClean="0">
                <a:solidFill>
                  <a:schemeClr val="accent2"/>
                </a:solidFill>
              </a:rPr>
              <a:t>:   </a:t>
            </a:r>
            <a:r>
              <a:rPr lang="en-US" smtClean="0"/>
              <a:t>Protection from changes in </a:t>
            </a:r>
            <a:r>
              <a:rPr lang="en-US" i="1" smtClean="0"/>
              <a:t>physical</a:t>
            </a:r>
            <a:r>
              <a:rPr lang="en-US" smtClean="0"/>
              <a:t> structure of data.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Q: Why is this particularly important for DBMS? 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828800" y="5334000"/>
            <a:ext cx="5257800" cy="97155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solidFill>
                  <a:schemeClr val="tx1"/>
                </a:solidFill>
                <a:latin typeface="Tahoma" pitchFamily="1" charset="0"/>
              </a:rPr>
              <a:t>Because databases and their associated applications persist.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3" descr="myspace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 b="26665"/>
          <a:stretch>
            <a:fillRect/>
          </a:stretch>
        </p:blipFill>
        <p:spPr bwMode="auto">
          <a:xfrm>
            <a:off x="-1588" y="1131888"/>
            <a:ext cx="91440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4" name="Picture 30" descr="myspace"/>
          <p:cNvPicPr>
            <a:picLocks noChangeAspect="1" noChangeArrowheads="1"/>
          </p:cNvPicPr>
          <p:nvPr/>
        </p:nvPicPr>
        <p:blipFill>
          <a:blip r:embed="rId3"/>
          <a:srcRect b="26665"/>
          <a:stretch>
            <a:fillRect/>
          </a:stretch>
        </p:blipFill>
        <p:spPr bwMode="auto">
          <a:xfrm>
            <a:off x="-1588" y="1131888"/>
            <a:ext cx="91440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What</a:t>
            </a:r>
            <a:r>
              <a:rPr lang="en-US" smtClean="0"/>
              <a:t>: Database Systems Today</a:t>
            </a:r>
          </a:p>
        </p:txBody>
      </p:sp>
      <p:sp>
        <p:nvSpPr>
          <p:cNvPr id="6176" name="Freeform 32"/>
          <p:cNvSpPr>
            <a:spLocks/>
          </p:cNvSpPr>
          <p:nvPr/>
        </p:nvSpPr>
        <p:spPr bwMode="auto">
          <a:xfrm>
            <a:off x="2438400" y="1914525"/>
            <a:ext cx="4524375" cy="873125"/>
          </a:xfrm>
          <a:custGeom>
            <a:avLst/>
            <a:gdLst>
              <a:gd name="T0" fmla="*/ 2771 w 2850"/>
              <a:gd name="T1" fmla="*/ 192 h 550"/>
              <a:gd name="T2" fmla="*/ 2451 w 2850"/>
              <a:gd name="T3" fmla="*/ 147 h 550"/>
              <a:gd name="T4" fmla="*/ 2304 w 2850"/>
              <a:gd name="T5" fmla="*/ 122 h 550"/>
              <a:gd name="T6" fmla="*/ 1709 w 2850"/>
              <a:gd name="T7" fmla="*/ 70 h 550"/>
              <a:gd name="T8" fmla="*/ 826 w 2850"/>
              <a:gd name="T9" fmla="*/ 32 h 550"/>
              <a:gd name="T10" fmla="*/ 480 w 2850"/>
              <a:gd name="T11" fmla="*/ 38 h 550"/>
              <a:gd name="T12" fmla="*/ 237 w 2850"/>
              <a:gd name="T13" fmla="*/ 70 h 550"/>
              <a:gd name="T14" fmla="*/ 51 w 2850"/>
              <a:gd name="T15" fmla="*/ 134 h 550"/>
              <a:gd name="T16" fmla="*/ 6 w 2850"/>
              <a:gd name="T17" fmla="*/ 179 h 550"/>
              <a:gd name="T18" fmla="*/ 19 w 2850"/>
              <a:gd name="T19" fmla="*/ 230 h 550"/>
              <a:gd name="T20" fmla="*/ 211 w 2850"/>
              <a:gd name="T21" fmla="*/ 314 h 550"/>
              <a:gd name="T22" fmla="*/ 256 w 2850"/>
              <a:gd name="T23" fmla="*/ 326 h 550"/>
              <a:gd name="T24" fmla="*/ 352 w 2850"/>
              <a:gd name="T25" fmla="*/ 339 h 550"/>
              <a:gd name="T26" fmla="*/ 902 w 2850"/>
              <a:gd name="T27" fmla="*/ 448 h 550"/>
              <a:gd name="T28" fmla="*/ 1427 w 2850"/>
              <a:gd name="T29" fmla="*/ 518 h 550"/>
              <a:gd name="T30" fmla="*/ 2074 w 2850"/>
              <a:gd name="T31" fmla="*/ 550 h 550"/>
              <a:gd name="T32" fmla="*/ 2458 w 2850"/>
              <a:gd name="T33" fmla="*/ 512 h 550"/>
              <a:gd name="T34" fmla="*/ 2656 w 2850"/>
              <a:gd name="T35" fmla="*/ 448 h 550"/>
              <a:gd name="T36" fmla="*/ 2816 w 2850"/>
              <a:gd name="T37" fmla="*/ 339 h 550"/>
              <a:gd name="T38" fmla="*/ 2790 w 2850"/>
              <a:gd name="T39" fmla="*/ 198 h 550"/>
              <a:gd name="T40" fmla="*/ 2579 w 2850"/>
              <a:gd name="T41" fmla="*/ 51 h 550"/>
              <a:gd name="T42" fmla="*/ 2445 w 2850"/>
              <a:gd name="T43" fmla="*/ 13 h 550"/>
              <a:gd name="T44" fmla="*/ 2374 w 2850"/>
              <a:gd name="T45" fmla="*/ 0 h 550"/>
              <a:gd name="T46" fmla="*/ 2330 w 2850"/>
              <a:gd name="T47" fmla="*/ 13 h 55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850"/>
              <a:gd name="T73" fmla="*/ 0 h 550"/>
              <a:gd name="T74" fmla="*/ 2850 w 2850"/>
              <a:gd name="T75" fmla="*/ 550 h 55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850" h="550">
                <a:moveTo>
                  <a:pt x="2771" y="192"/>
                </a:moveTo>
                <a:cubicBezTo>
                  <a:pt x="2665" y="166"/>
                  <a:pt x="2556" y="171"/>
                  <a:pt x="2451" y="147"/>
                </a:cubicBezTo>
                <a:cubicBezTo>
                  <a:pt x="2400" y="135"/>
                  <a:pt x="2355" y="127"/>
                  <a:pt x="2304" y="122"/>
                </a:cubicBezTo>
                <a:cubicBezTo>
                  <a:pt x="2087" y="63"/>
                  <a:pt x="1978" y="74"/>
                  <a:pt x="1709" y="70"/>
                </a:cubicBezTo>
                <a:cubicBezTo>
                  <a:pt x="1416" y="47"/>
                  <a:pt x="1119" y="38"/>
                  <a:pt x="826" y="32"/>
                </a:cubicBezTo>
                <a:cubicBezTo>
                  <a:pt x="710" y="34"/>
                  <a:pt x="595" y="34"/>
                  <a:pt x="480" y="38"/>
                </a:cubicBezTo>
                <a:cubicBezTo>
                  <a:pt x="399" y="40"/>
                  <a:pt x="317" y="62"/>
                  <a:pt x="237" y="70"/>
                </a:cubicBezTo>
                <a:cubicBezTo>
                  <a:pt x="173" y="87"/>
                  <a:pt x="111" y="106"/>
                  <a:pt x="51" y="134"/>
                </a:cubicBezTo>
                <a:cubicBezTo>
                  <a:pt x="36" y="149"/>
                  <a:pt x="0" y="158"/>
                  <a:pt x="6" y="179"/>
                </a:cubicBezTo>
                <a:cubicBezTo>
                  <a:pt x="10" y="196"/>
                  <a:pt x="11" y="214"/>
                  <a:pt x="19" y="230"/>
                </a:cubicBezTo>
                <a:cubicBezTo>
                  <a:pt x="53" y="297"/>
                  <a:pt x="152" y="298"/>
                  <a:pt x="211" y="314"/>
                </a:cubicBezTo>
                <a:cubicBezTo>
                  <a:pt x="226" y="318"/>
                  <a:pt x="240" y="323"/>
                  <a:pt x="256" y="326"/>
                </a:cubicBezTo>
                <a:cubicBezTo>
                  <a:pt x="287" y="331"/>
                  <a:pt x="352" y="339"/>
                  <a:pt x="352" y="339"/>
                </a:cubicBezTo>
                <a:cubicBezTo>
                  <a:pt x="528" y="399"/>
                  <a:pt x="716" y="428"/>
                  <a:pt x="902" y="448"/>
                </a:cubicBezTo>
                <a:cubicBezTo>
                  <a:pt x="1070" y="490"/>
                  <a:pt x="1253" y="507"/>
                  <a:pt x="1427" y="518"/>
                </a:cubicBezTo>
                <a:cubicBezTo>
                  <a:pt x="1637" y="550"/>
                  <a:pt x="1862" y="545"/>
                  <a:pt x="2074" y="550"/>
                </a:cubicBezTo>
                <a:cubicBezTo>
                  <a:pt x="2205" y="544"/>
                  <a:pt x="2328" y="529"/>
                  <a:pt x="2458" y="512"/>
                </a:cubicBezTo>
                <a:cubicBezTo>
                  <a:pt x="2519" y="493"/>
                  <a:pt x="2600" y="481"/>
                  <a:pt x="2656" y="448"/>
                </a:cubicBezTo>
                <a:cubicBezTo>
                  <a:pt x="2714" y="413"/>
                  <a:pt x="2761" y="376"/>
                  <a:pt x="2816" y="339"/>
                </a:cubicBezTo>
                <a:cubicBezTo>
                  <a:pt x="2850" y="288"/>
                  <a:pt x="2826" y="239"/>
                  <a:pt x="2790" y="198"/>
                </a:cubicBezTo>
                <a:cubicBezTo>
                  <a:pt x="2727" y="126"/>
                  <a:pt x="2672" y="78"/>
                  <a:pt x="2579" y="51"/>
                </a:cubicBezTo>
                <a:cubicBezTo>
                  <a:pt x="2534" y="37"/>
                  <a:pt x="2490" y="21"/>
                  <a:pt x="2445" y="13"/>
                </a:cubicBezTo>
                <a:cubicBezTo>
                  <a:pt x="2421" y="8"/>
                  <a:pt x="2374" y="0"/>
                  <a:pt x="2374" y="0"/>
                </a:cubicBezTo>
                <a:cubicBezTo>
                  <a:pt x="2359" y="4"/>
                  <a:pt x="2330" y="13"/>
                  <a:pt x="2330" y="13"/>
                </a:cubicBezTo>
              </a:path>
            </a:pathLst>
          </a:custGeom>
          <a:noFill/>
          <a:ln w="28575">
            <a:solidFill>
              <a:srgbClr val="E81F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5410200" y="3895725"/>
            <a:ext cx="3017838" cy="1544638"/>
          </a:xfrm>
          <a:custGeom>
            <a:avLst/>
            <a:gdLst>
              <a:gd name="T0" fmla="*/ 1306 w 1901"/>
              <a:gd name="T1" fmla="*/ 58 h 973"/>
              <a:gd name="T2" fmla="*/ 947 w 1901"/>
              <a:gd name="T3" fmla="*/ 0 h 973"/>
              <a:gd name="T4" fmla="*/ 410 w 1901"/>
              <a:gd name="T5" fmla="*/ 51 h 973"/>
              <a:gd name="T6" fmla="*/ 295 w 1901"/>
              <a:gd name="T7" fmla="*/ 71 h 973"/>
              <a:gd name="T8" fmla="*/ 160 w 1901"/>
              <a:gd name="T9" fmla="*/ 109 h 973"/>
              <a:gd name="T10" fmla="*/ 26 w 1901"/>
              <a:gd name="T11" fmla="*/ 263 h 973"/>
              <a:gd name="T12" fmla="*/ 0 w 1901"/>
              <a:gd name="T13" fmla="*/ 339 h 973"/>
              <a:gd name="T14" fmla="*/ 32 w 1901"/>
              <a:gd name="T15" fmla="*/ 493 h 973"/>
              <a:gd name="T16" fmla="*/ 237 w 1901"/>
              <a:gd name="T17" fmla="*/ 698 h 973"/>
              <a:gd name="T18" fmla="*/ 1018 w 1901"/>
              <a:gd name="T19" fmla="*/ 941 h 973"/>
              <a:gd name="T20" fmla="*/ 1223 w 1901"/>
              <a:gd name="T21" fmla="*/ 973 h 973"/>
              <a:gd name="T22" fmla="*/ 1575 w 1901"/>
              <a:gd name="T23" fmla="*/ 941 h 973"/>
              <a:gd name="T24" fmla="*/ 1671 w 1901"/>
              <a:gd name="T25" fmla="*/ 903 h 973"/>
              <a:gd name="T26" fmla="*/ 1824 w 1901"/>
              <a:gd name="T27" fmla="*/ 794 h 973"/>
              <a:gd name="T28" fmla="*/ 1882 w 1901"/>
              <a:gd name="T29" fmla="*/ 685 h 973"/>
              <a:gd name="T30" fmla="*/ 1901 w 1901"/>
              <a:gd name="T31" fmla="*/ 576 h 973"/>
              <a:gd name="T32" fmla="*/ 1895 w 1901"/>
              <a:gd name="T33" fmla="*/ 506 h 973"/>
              <a:gd name="T34" fmla="*/ 1882 w 1901"/>
              <a:gd name="T35" fmla="*/ 487 h 973"/>
              <a:gd name="T36" fmla="*/ 1715 w 1901"/>
              <a:gd name="T37" fmla="*/ 307 h 973"/>
              <a:gd name="T38" fmla="*/ 1223 w 1901"/>
              <a:gd name="T39" fmla="*/ 90 h 97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01"/>
              <a:gd name="T61" fmla="*/ 0 h 973"/>
              <a:gd name="T62" fmla="*/ 1901 w 1901"/>
              <a:gd name="T63" fmla="*/ 973 h 97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01" h="973">
                <a:moveTo>
                  <a:pt x="1306" y="58"/>
                </a:moveTo>
                <a:cubicBezTo>
                  <a:pt x="1187" y="32"/>
                  <a:pt x="1066" y="16"/>
                  <a:pt x="947" y="0"/>
                </a:cubicBezTo>
                <a:cubicBezTo>
                  <a:pt x="768" y="8"/>
                  <a:pt x="587" y="30"/>
                  <a:pt x="410" y="51"/>
                </a:cubicBezTo>
                <a:cubicBezTo>
                  <a:pt x="373" y="64"/>
                  <a:pt x="333" y="63"/>
                  <a:pt x="295" y="71"/>
                </a:cubicBezTo>
                <a:cubicBezTo>
                  <a:pt x="249" y="80"/>
                  <a:pt x="203" y="91"/>
                  <a:pt x="160" y="109"/>
                </a:cubicBezTo>
                <a:cubicBezTo>
                  <a:pt x="112" y="156"/>
                  <a:pt x="57" y="200"/>
                  <a:pt x="26" y="263"/>
                </a:cubicBezTo>
                <a:cubicBezTo>
                  <a:pt x="13" y="287"/>
                  <a:pt x="9" y="313"/>
                  <a:pt x="0" y="339"/>
                </a:cubicBezTo>
                <a:cubicBezTo>
                  <a:pt x="4" y="392"/>
                  <a:pt x="7" y="444"/>
                  <a:pt x="32" y="493"/>
                </a:cubicBezTo>
                <a:cubicBezTo>
                  <a:pt x="73" y="576"/>
                  <a:pt x="164" y="643"/>
                  <a:pt x="237" y="698"/>
                </a:cubicBezTo>
                <a:cubicBezTo>
                  <a:pt x="463" y="868"/>
                  <a:pt x="743" y="904"/>
                  <a:pt x="1018" y="941"/>
                </a:cubicBezTo>
                <a:cubicBezTo>
                  <a:pt x="1085" y="964"/>
                  <a:pt x="1152" y="967"/>
                  <a:pt x="1223" y="973"/>
                </a:cubicBezTo>
                <a:cubicBezTo>
                  <a:pt x="1370" y="969"/>
                  <a:pt x="1449" y="969"/>
                  <a:pt x="1575" y="941"/>
                </a:cubicBezTo>
                <a:cubicBezTo>
                  <a:pt x="1604" y="925"/>
                  <a:pt x="1638" y="910"/>
                  <a:pt x="1671" y="903"/>
                </a:cubicBezTo>
                <a:cubicBezTo>
                  <a:pt x="1723" y="876"/>
                  <a:pt x="1789" y="845"/>
                  <a:pt x="1824" y="794"/>
                </a:cubicBezTo>
                <a:cubicBezTo>
                  <a:pt x="1848" y="757"/>
                  <a:pt x="1862" y="723"/>
                  <a:pt x="1882" y="685"/>
                </a:cubicBezTo>
                <a:cubicBezTo>
                  <a:pt x="1890" y="649"/>
                  <a:pt x="1901" y="576"/>
                  <a:pt x="1901" y="576"/>
                </a:cubicBezTo>
                <a:cubicBezTo>
                  <a:pt x="1899" y="552"/>
                  <a:pt x="1899" y="528"/>
                  <a:pt x="1895" y="506"/>
                </a:cubicBezTo>
                <a:cubicBezTo>
                  <a:pt x="1893" y="498"/>
                  <a:pt x="1885" y="493"/>
                  <a:pt x="1882" y="487"/>
                </a:cubicBezTo>
                <a:cubicBezTo>
                  <a:pt x="1842" y="410"/>
                  <a:pt x="1781" y="360"/>
                  <a:pt x="1715" y="307"/>
                </a:cubicBezTo>
                <a:cubicBezTo>
                  <a:pt x="1588" y="205"/>
                  <a:pt x="1388" y="90"/>
                  <a:pt x="1223" y="90"/>
                </a:cubicBezTo>
              </a:path>
            </a:pathLst>
          </a:custGeom>
          <a:noFill/>
          <a:ln w="28575">
            <a:solidFill>
              <a:srgbClr val="E81F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4953000" y="5181600"/>
            <a:ext cx="3476625" cy="1547813"/>
          </a:xfrm>
          <a:custGeom>
            <a:avLst/>
            <a:gdLst>
              <a:gd name="T0" fmla="*/ 1306 w 2190"/>
              <a:gd name="T1" fmla="*/ 278 h 975"/>
              <a:gd name="T2" fmla="*/ 1210 w 2190"/>
              <a:gd name="T3" fmla="*/ 258 h 975"/>
              <a:gd name="T4" fmla="*/ 922 w 2190"/>
              <a:gd name="T5" fmla="*/ 220 h 975"/>
              <a:gd name="T6" fmla="*/ 435 w 2190"/>
              <a:gd name="T7" fmla="*/ 162 h 975"/>
              <a:gd name="T8" fmla="*/ 83 w 2190"/>
              <a:gd name="T9" fmla="*/ 220 h 975"/>
              <a:gd name="T10" fmla="*/ 19 w 2190"/>
              <a:gd name="T11" fmla="*/ 303 h 975"/>
              <a:gd name="T12" fmla="*/ 0 w 2190"/>
              <a:gd name="T13" fmla="*/ 393 h 975"/>
              <a:gd name="T14" fmla="*/ 365 w 2190"/>
              <a:gd name="T15" fmla="*/ 770 h 975"/>
              <a:gd name="T16" fmla="*/ 877 w 2190"/>
              <a:gd name="T17" fmla="*/ 930 h 975"/>
              <a:gd name="T18" fmla="*/ 1498 w 2190"/>
              <a:gd name="T19" fmla="*/ 975 h 975"/>
              <a:gd name="T20" fmla="*/ 1786 w 2190"/>
              <a:gd name="T21" fmla="*/ 969 h 975"/>
              <a:gd name="T22" fmla="*/ 1894 w 2190"/>
              <a:gd name="T23" fmla="*/ 956 h 975"/>
              <a:gd name="T24" fmla="*/ 1946 w 2190"/>
              <a:gd name="T25" fmla="*/ 950 h 975"/>
              <a:gd name="T26" fmla="*/ 2099 w 2190"/>
              <a:gd name="T27" fmla="*/ 892 h 975"/>
              <a:gd name="T28" fmla="*/ 2157 w 2190"/>
              <a:gd name="T29" fmla="*/ 828 h 975"/>
              <a:gd name="T30" fmla="*/ 1914 w 2190"/>
              <a:gd name="T31" fmla="*/ 482 h 975"/>
              <a:gd name="T32" fmla="*/ 851 w 2190"/>
              <a:gd name="T33" fmla="*/ 2 h 975"/>
              <a:gd name="T34" fmla="*/ 794 w 2190"/>
              <a:gd name="T35" fmla="*/ 9 h 975"/>
              <a:gd name="T36" fmla="*/ 832 w 2190"/>
              <a:gd name="T37" fmla="*/ 47 h 9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0"/>
              <a:gd name="T58" fmla="*/ 0 h 975"/>
              <a:gd name="T59" fmla="*/ 2190 w 2190"/>
              <a:gd name="T60" fmla="*/ 975 h 9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0" h="975">
                <a:moveTo>
                  <a:pt x="1306" y="278"/>
                </a:moveTo>
                <a:cubicBezTo>
                  <a:pt x="1272" y="272"/>
                  <a:pt x="1242" y="265"/>
                  <a:pt x="1210" y="258"/>
                </a:cubicBezTo>
                <a:cubicBezTo>
                  <a:pt x="1124" y="218"/>
                  <a:pt x="1014" y="229"/>
                  <a:pt x="922" y="220"/>
                </a:cubicBezTo>
                <a:cubicBezTo>
                  <a:pt x="759" y="202"/>
                  <a:pt x="597" y="179"/>
                  <a:pt x="435" y="162"/>
                </a:cubicBezTo>
                <a:cubicBezTo>
                  <a:pt x="358" y="164"/>
                  <a:pt x="162" y="134"/>
                  <a:pt x="83" y="220"/>
                </a:cubicBezTo>
                <a:cubicBezTo>
                  <a:pt x="52" y="252"/>
                  <a:pt x="40" y="272"/>
                  <a:pt x="19" y="303"/>
                </a:cubicBezTo>
                <a:cubicBezTo>
                  <a:pt x="0" y="358"/>
                  <a:pt x="7" y="328"/>
                  <a:pt x="0" y="393"/>
                </a:cubicBezTo>
                <a:cubicBezTo>
                  <a:pt x="23" y="612"/>
                  <a:pt x="180" y="688"/>
                  <a:pt x="365" y="770"/>
                </a:cubicBezTo>
                <a:cubicBezTo>
                  <a:pt x="525" y="840"/>
                  <a:pt x="701" y="903"/>
                  <a:pt x="877" y="930"/>
                </a:cubicBezTo>
                <a:cubicBezTo>
                  <a:pt x="1082" y="960"/>
                  <a:pt x="1290" y="964"/>
                  <a:pt x="1498" y="975"/>
                </a:cubicBezTo>
                <a:cubicBezTo>
                  <a:pt x="1594" y="973"/>
                  <a:pt x="1690" y="973"/>
                  <a:pt x="1786" y="969"/>
                </a:cubicBezTo>
                <a:cubicBezTo>
                  <a:pt x="1822" y="967"/>
                  <a:pt x="1857" y="960"/>
                  <a:pt x="1894" y="956"/>
                </a:cubicBezTo>
                <a:cubicBezTo>
                  <a:pt x="1911" y="953"/>
                  <a:pt x="1946" y="950"/>
                  <a:pt x="1946" y="950"/>
                </a:cubicBezTo>
                <a:cubicBezTo>
                  <a:pt x="1998" y="934"/>
                  <a:pt x="2051" y="918"/>
                  <a:pt x="2099" y="892"/>
                </a:cubicBezTo>
                <a:cubicBezTo>
                  <a:pt x="2124" y="878"/>
                  <a:pt x="2157" y="828"/>
                  <a:pt x="2157" y="828"/>
                </a:cubicBezTo>
                <a:cubicBezTo>
                  <a:pt x="2190" y="681"/>
                  <a:pt x="2009" y="563"/>
                  <a:pt x="1914" y="482"/>
                </a:cubicBezTo>
                <a:cubicBezTo>
                  <a:pt x="1609" y="220"/>
                  <a:pt x="1238" y="86"/>
                  <a:pt x="851" y="2"/>
                </a:cubicBezTo>
                <a:cubicBezTo>
                  <a:pt x="832" y="4"/>
                  <a:pt x="811" y="0"/>
                  <a:pt x="794" y="9"/>
                </a:cubicBezTo>
                <a:cubicBezTo>
                  <a:pt x="778" y="17"/>
                  <a:pt x="832" y="47"/>
                  <a:pt x="832" y="47"/>
                </a:cubicBezTo>
              </a:path>
            </a:pathLst>
          </a:custGeom>
          <a:noFill/>
          <a:ln w="28575">
            <a:solidFill>
              <a:srgbClr val="E81F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381000" y="2524125"/>
            <a:ext cx="5089525" cy="1503363"/>
          </a:xfrm>
          <a:custGeom>
            <a:avLst/>
            <a:gdLst>
              <a:gd name="T0" fmla="*/ 1798 w 3206"/>
              <a:gd name="T1" fmla="*/ 243 h 947"/>
              <a:gd name="T2" fmla="*/ 1619 w 3206"/>
              <a:gd name="T3" fmla="*/ 211 h 947"/>
              <a:gd name="T4" fmla="*/ 1049 w 3206"/>
              <a:gd name="T5" fmla="*/ 199 h 947"/>
              <a:gd name="T6" fmla="*/ 345 w 3206"/>
              <a:gd name="T7" fmla="*/ 237 h 947"/>
              <a:gd name="T8" fmla="*/ 307 w 3206"/>
              <a:gd name="T9" fmla="*/ 250 h 947"/>
              <a:gd name="T10" fmla="*/ 269 w 3206"/>
              <a:gd name="T11" fmla="*/ 256 h 947"/>
              <a:gd name="T12" fmla="*/ 96 w 3206"/>
              <a:gd name="T13" fmla="*/ 339 h 947"/>
              <a:gd name="T14" fmla="*/ 25 w 3206"/>
              <a:gd name="T15" fmla="*/ 442 h 947"/>
              <a:gd name="T16" fmla="*/ 0 w 3206"/>
              <a:gd name="T17" fmla="*/ 544 h 947"/>
              <a:gd name="T18" fmla="*/ 38 w 3206"/>
              <a:gd name="T19" fmla="*/ 698 h 947"/>
              <a:gd name="T20" fmla="*/ 320 w 3206"/>
              <a:gd name="T21" fmla="*/ 839 h 947"/>
              <a:gd name="T22" fmla="*/ 1017 w 3206"/>
              <a:gd name="T23" fmla="*/ 947 h 947"/>
              <a:gd name="T24" fmla="*/ 2086 w 3206"/>
              <a:gd name="T25" fmla="*/ 941 h 947"/>
              <a:gd name="T26" fmla="*/ 2425 w 3206"/>
              <a:gd name="T27" fmla="*/ 922 h 947"/>
              <a:gd name="T28" fmla="*/ 2547 w 3206"/>
              <a:gd name="T29" fmla="*/ 909 h 947"/>
              <a:gd name="T30" fmla="*/ 2611 w 3206"/>
              <a:gd name="T31" fmla="*/ 903 h 947"/>
              <a:gd name="T32" fmla="*/ 2848 w 3206"/>
              <a:gd name="T33" fmla="*/ 864 h 947"/>
              <a:gd name="T34" fmla="*/ 3040 w 3206"/>
              <a:gd name="T35" fmla="*/ 813 h 947"/>
              <a:gd name="T36" fmla="*/ 3117 w 3206"/>
              <a:gd name="T37" fmla="*/ 781 h 947"/>
              <a:gd name="T38" fmla="*/ 3174 w 3206"/>
              <a:gd name="T39" fmla="*/ 736 h 947"/>
              <a:gd name="T40" fmla="*/ 3206 w 3206"/>
              <a:gd name="T41" fmla="*/ 659 h 947"/>
              <a:gd name="T42" fmla="*/ 2758 w 3206"/>
              <a:gd name="T43" fmla="*/ 256 h 947"/>
              <a:gd name="T44" fmla="*/ 1664 w 3206"/>
              <a:gd name="T45" fmla="*/ 0 h 947"/>
              <a:gd name="T46" fmla="*/ 1472 w 3206"/>
              <a:gd name="T47" fmla="*/ 7 h 947"/>
              <a:gd name="T48" fmla="*/ 1408 w 3206"/>
              <a:gd name="T49" fmla="*/ 19 h 947"/>
              <a:gd name="T50" fmla="*/ 1331 w 3206"/>
              <a:gd name="T51" fmla="*/ 77 h 947"/>
              <a:gd name="T52" fmla="*/ 1331 w 3206"/>
              <a:gd name="T53" fmla="*/ 154 h 947"/>
              <a:gd name="T54" fmla="*/ 1357 w 3206"/>
              <a:gd name="T55" fmla="*/ 179 h 9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206"/>
              <a:gd name="T85" fmla="*/ 0 h 947"/>
              <a:gd name="T86" fmla="*/ 3206 w 3206"/>
              <a:gd name="T87" fmla="*/ 947 h 94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206" h="947">
                <a:moveTo>
                  <a:pt x="1798" y="243"/>
                </a:moveTo>
                <a:cubicBezTo>
                  <a:pt x="1737" y="236"/>
                  <a:pt x="1678" y="216"/>
                  <a:pt x="1619" y="211"/>
                </a:cubicBezTo>
                <a:cubicBezTo>
                  <a:pt x="1472" y="198"/>
                  <a:pt x="1055" y="199"/>
                  <a:pt x="1049" y="199"/>
                </a:cubicBezTo>
                <a:cubicBezTo>
                  <a:pt x="786" y="202"/>
                  <a:pt x="586" y="199"/>
                  <a:pt x="345" y="237"/>
                </a:cubicBezTo>
                <a:cubicBezTo>
                  <a:pt x="332" y="241"/>
                  <a:pt x="319" y="246"/>
                  <a:pt x="307" y="250"/>
                </a:cubicBezTo>
                <a:cubicBezTo>
                  <a:pt x="294" y="253"/>
                  <a:pt x="281" y="252"/>
                  <a:pt x="269" y="256"/>
                </a:cubicBezTo>
                <a:cubicBezTo>
                  <a:pt x="203" y="276"/>
                  <a:pt x="155" y="310"/>
                  <a:pt x="96" y="339"/>
                </a:cubicBezTo>
                <a:cubicBezTo>
                  <a:pt x="65" y="370"/>
                  <a:pt x="49" y="406"/>
                  <a:pt x="25" y="442"/>
                </a:cubicBezTo>
                <a:cubicBezTo>
                  <a:pt x="15" y="479"/>
                  <a:pt x="4" y="502"/>
                  <a:pt x="0" y="544"/>
                </a:cubicBezTo>
                <a:cubicBezTo>
                  <a:pt x="3" y="586"/>
                  <a:pt x="2" y="662"/>
                  <a:pt x="38" y="698"/>
                </a:cubicBezTo>
                <a:cubicBezTo>
                  <a:pt x="117" y="777"/>
                  <a:pt x="217" y="806"/>
                  <a:pt x="320" y="839"/>
                </a:cubicBezTo>
                <a:cubicBezTo>
                  <a:pt x="545" y="909"/>
                  <a:pt x="781" y="935"/>
                  <a:pt x="1017" y="947"/>
                </a:cubicBezTo>
                <a:cubicBezTo>
                  <a:pt x="1373" y="945"/>
                  <a:pt x="1729" y="944"/>
                  <a:pt x="2086" y="941"/>
                </a:cubicBezTo>
                <a:cubicBezTo>
                  <a:pt x="2198" y="939"/>
                  <a:pt x="2312" y="933"/>
                  <a:pt x="2425" y="922"/>
                </a:cubicBezTo>
                <a:cubicBezTo>
                  <a:pt x="2465" y="917"/>
                  <a:pt x="2506" y="913"/>
                  <a:pt x="2547" y="909"/>
                </a:cubicBezTo>
                <a:cubicBezTo>
                  <a:pt x="2568" y="906"/>
                  <a:pt x="2611" y="903"/>
                  <a:pt x="2611" y="903"/>
                </a:cubicBezTo>
                <a:cubicBezTo>
                  <a:pt x="2689" y="887"/>
                  <a:pt x="2768" y="873"/>
                  <a:pt x="2848" y="864"/>
                </a:cubicBezTo>
                <a:cubicBezTo>
                  <a:pt x="2910" y="848"/>
                  <a:pt x="2978" y="836"/>
                  <a:pt x="3040" y="813"/>
                </a:cubicBezTo>
                <a:cubicBezTo>
                  <a:pt x="3065" y="802"/>
                  <a:pt x="3095" y="798"/>
                  <a:pt x="3117" y="781"/>
                </a:cubicBezTo>
                <a:cubicBezTo>
                  <a:pt x="3136" y="766"/>
                  <a:pt x="3174" y="736"/>
                  <a:pt x="3174" y="736"/>
                </a:cubicBezTo>
                <a:cubicBezTo>
                  <a:pt x="3204" y="677"/>
                  <a:pt x="3195" y="703"/>
                  <a:pt x="3206" y="659"/>
                </a:cubicBezTo>
                <a:cubicBezTo>
                  <a:pt x="3182" y="432"/>
                  <a:pt x="2942" y="329"/>
                  <a:pt x="2758" y="256"/>
                </a:cubicBezTo>
                <a:cubicBezTo>
                  <a:pt x="2406" y="116"/>
                  <a:pt x="2037" y="45"/>
                  <a:pt x="1664" y="0"/>
                </a:cubicBezTo>
                <a:cubicBezTo>
                  <a:pt x="1600" y="2"/>
                  <a:pt x="1535" y="2"/>
                  <a:pt x="1472" y="7"/>
                </a:cubicBezTo>
                <a:cubicBezTo>
                  <a:pt x="1450" y="8"/>
                  <a:pt x="1408" y="19"/>
                  <a:pt x="1408" y="19"/>
                </a:cubicBezTo>
                <a:cubicBezTo>
                  <a:pt x="1378" y="39"/>
                  <a:pt x="1352" y="45"/>
                  <a:pt x="1331" y="77"/>
                </a:cubicBezTo>
                <a:cubicBezTo>
                  <a:pt x="1323" y="110"/>
                  <a:pt x="1311" y="120"/>
                  <a:pt x="1331" y="154"/>
                </a:cubicBezTo>
                <a:cubicBezTo>
                  <a:pt x="1346" y="180"/>
                  <a:pt x="1340" y="179"/>
                  <a:pt x="1357" y="179"/>
                </a:cubicBezTo>
              </a:path>
            </a:pathLst>
          </a:custGeom>
          <a:noFill/>
          <a:ln w="28575">
            <a:solidFill>
              <a:srgbClr val="E81F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533400" y="4048125"/>
            <a:ext cx="5360988" cy="1412875"/>
          </a:xfrm>
          <a:custGeom>
            <a:avLst/>
            <a:gdLst>
              <a:gd name="T0" fmla="*/ 1437 w 3377"/>
              <a:gd name="T1" fmla="*/ 134 h 890"/>
              <a:gd name="T2" fmla="*/ 1085 w 3377"/>
              <a:gd name="T3" fmla="*/ 89 h 890"/>
              <a:gd name="T4" fmla="*/ 656 w 3377"/>
              <a:gd name="T5" fmla="*/ 96 h 890"/>
              <a:gd name="T6" fmla="*/ 509 w 3377"/>
              <a:gd name="T7" fmla="*/ 115 h 890"/>
              <a:gd name="T8" fmla="*/ 163 w 3377"/>
              <a:gd name="T9" fmla="*/ 224 h 890"/>
              <a:gd name="T10" fmla="*/ 22 w 3377"/>
              <a:gd name="T11" fmla="*/ 352 h 890"/>
              <a:gd name="T12" fmla="*/ 16 w 3377"/>
              <a:gd name="T13" fmla="*/ 435 h 890"/>
              <a:gd name="T14" fmla="*/ 195 w 3377"/>
              <a:gd name="T15" fmla="*/ 576 h 890"/>
              <a:gd name="T16" fmla="*/ 285 w 3377"/>
              <a:gd name="T17" fmla="*/ 614 h 890"/>
              <a:gd name="T18" fmla="*/ 425 w 3377"/>
              <a:gd name="T19" fmla="*/ 665 h 890"/>
              <a:gd name="T20" fmla="*/ 541 w 3377"/>
              <a:gd name="T21" fmla="*/ 710 h 890"/>
              <a:gd name="T22" fmla="*/ 713 w 3377"/>
              <a:gd name="T23" fmla="*/ 748 h 890"/>
              <a:gd name="T24" fmla="*/ 1161 w 3377"/>
              <a:gd name="T25" fmla="*/ 812 h 890"/>
              <a:gd name="T26" fmla="*/ 1782 w 3377"/>
              <a:gd name="T27" fmla="*/ 876 h 890"/>
              <a:gd name="T28" fmla="*/ 2454 w 3377"/>
              <a:gd name="T29" fmla="*/ 857 h 890"/>
              <a:gd name="T30" fmla="*/ 2614 w 3377"/>
              <a:gd name="T31" fmla="*/ 844 h 890"/>
              <a:gd name="T32" fmla="*/ 2755 w 3377"/>
              <a:gd name="T33" fmla="*/ 832 h 890"/>
              <a:gd name="T34" fmla="*/ 2992 w 3377"/>
              <a:gd name="T35" fmla="*/ 787 h 890"/>
              <a:gd name="T36" fmla="*/ 3081 w 3377"/>
              <a:gd name="T37" fmla="*/ 755 h 890"/>
              <a:gd name="T38" fmla="*/ 3139 w 3377"/>
              <a:gd name="T39" fmla="*/ 723 h 890"/>
              <a:gd name="T40" fmla="*/ 3280 w 3377"/>
              <a:gd name="T41" fmla="*/ 640 h 890"/>
              <a:gd name="T42" fmla="*/ 3363 w 3377"/>
              <a:gd name="T43" fmla="*/ 531 h 890"/>
              <a:gd name="T44" fmla="*/ 3376 w 3377"/>
              <a:gd name="T45" fmla="*/ 480 h 890"/>
              <a:gd name="T46" fmla="*/ 3203 w 3377"/>
              <a:gd name="T47" fmla="*/ 236 h 890"/>
              <a:gd name="T48" fmla="*/ 3030 w 3377"/>
              <a:gd name="T49" fmla="*/ 140 h 890"/>
              <a:gd name="T50" fmla="*/ 2525 w 3377"/>
              <a:gd name="T51" fmla="*/ 0 h 890"/>
              <a:gd name="T52" fmla="*/ 2249 w 3377"/>
              <a:gd name="T53" fmla="*/ 6 h 890"/>
              <a:gd name="T54" fmla="*/ 1968 w 3377"/>
              <a:gd name="T55" fmla="*/ 51 h 890"/>
              <a:gd name="T56" fmla="*/ 1814 w 3377"/>
              <a:gd name="T57" fmla="*/ 76 h 890"/>
              <a:gd name="T58" fmla="*/ 1296 w 3377"/>
              <a:gd name="T59" fmla="*/ 172 h 89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377"/>
              <a:gd name="T91" fmla="*/ 0 h 890"/>
              <a:gd name="T92" fmla="*/ 3377 w 3377"/>
              <a:gd name="T93" fmla="*/ 890 h 89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377" h="890">
                <a:moveTo>
                  <a:pt x="1437" y="134"/>
                </a:moveTo>
                <a:cubicBezTo>
                  <a:pt x="1318" y="115"/>
                  <a:pt x="1205" y="95"/>
                  <a:pt x="1085" y="89"/>
                </a:cubicBezTo>
                <a:cubicBezTo>
                  <a:pt x="942" y="70"/>
                  <a:pt x="798" y="85"/>
                  <a:pt x="656" y="96"/>
                </a:cubicBezTo>
                <a:cubicBezTo>
                  <a:pt x="607" y="107"/>
                  <a:pt x="558" y="107"/>
                  <a:pt x="509" y="115"/>
                </a:cubicBezTo>
                <a:cubicBezTo>
                  <a:pt x="390" y="133"/>
                  <a:pt x="268" y="165"/>
                  <a:pt x="163" y="224"/>
                </a:cubicBezTo>
                <a:cubicBezTo>
                  <a:pt x="106" y="255"/>
                  <a:pt x="51" y="292"/>
                  <a:pt x="22" y="352"/>
                </a:cubicBezTo>
                <a:cubicBezTo>
                  <a:pt x="14" y="381"/>
                  <a:pt x="0" y="403"/>
                  <a:pt x="16" y="435"/>
                </a:cubicBezTo>
                <a:cubicBezTo>
                  <a:pt x="48" y="499"/>
                  <a:pt x="126" y="557"/>
                  <a:pt x="195" y="576"/>
                </a:cubicBezTo>
                <a:cubicBezTo>
                  <a:pt x="222" y="593"/>
                  <a:pt x="253" y="606"/>
                  <a:pt x="285" y="614"/>
                </a:cubicBezTo>
                <a:cubicBezTo>
                  <a:pt x="323" y="640"/>
                  <a:pt x="380" y="651"/>
                  <a:pt x="425" y="665"/>
                </a:cubicBezTo>
                <a:cubicBezTo>
                  <a:pt x="465" y="676"/>
                  <a:pt x="501" y="696"/>
                  <a:pt x="541" y="710"/>
                </a:cubicBezTo>
                <a:cubicBezTo>
                  <a:pt x="594" y="727"/>
                  <a:pt x="657" y="740"/>
                  <a:pt x="713" y="748"/>
                </a:cubicBezTo>
                <a:cubicBezTo>
                  <a:pt x="839" y="792"/>
                  <a:pt x="1025" y="795"/>
                  <a:pt x="1161" y="812"/>
                </a:cubicBezTo>
                <a:cubicBezTo>
                  <a:pt x="1366" y="836"/>
                  <a:pt x="1574" y="864"/>
                  <a:pt x="1782" y="876"/>
                </a:cubicBezTo>
                <a:cubicBezTo>
                  <a:pt x="2600" y="867"/>
                  <a:pt x="2100" y="890"/>
                  <a:pt x="2454" y="857"/>
                </a:cubicBezTo>
                <a:cubicBezTo>
                  <a:pt x="2591" y="844"/>
                  <a:pt x="2433" y="858"/>
                  <a:pt x="2614" y="844"/>
                </a:cubicBezTo>
                <a:cubicBezTo>
                  <a:pt x="2661" y="840"/>
                  <a:pt x="2755" y="832"/>
                  <a:pt x="2755" y="832"/>
                </a:cubicBezTo>
                <a:cubicBezTo>
                  <a:pt x="2832" y="814"/>
                  <a:pt x="2913" y="801"/>
                  <a:pt x="2992" y="787"/>
                </a:cubicBezTo>
                <a:cubicBezTo>
                  <a:pt x="3023" y="774"/>
                  <a:pt x="3047" y="761"/>
                  <a:pt x="3081" y="755"/>
                </a:cubicBezTo>
                <a:cubicBezTo>
                  <a:pt x="3169" y="719"/>
                  <a:pt x="3060" y="766"/>
                  <a:pt x="3139" y="723"/>
                </a:cubicBezTo>
                <a:cubicBezTo>
                  <a:pt x="3187" y="696"/>
                  <a:pt x="3239" y="682"/>
                  <a:pt x="3280" y="640"/>
                </a:cubicBezTo>
                <a:cubicBezTo>
                  <a:pt x="3312" y="605"/>
                  <a:pt x="3336" y="569"/>
                  <a:pt x="3363" y="531"/>
                </a:cubicBezTo>
                <a:cubicBezTo>
                  <a:pt x="3366" y="513"/>
                  <a:pt x="3377" y="497"/>
                  <a:pt x="3376" y="480"/>
                </a:cubicBezTo>
                <a:cubicBezTo>
                  <a:pt x="3367" y="360"/>
                  <a:pt x="3289" y="303"/>
                  <a:pt x="3203" y="236"/>
                </a:cubicBezTo>
                <a:cubicBezTo>
                  <a:pt x="3149" y="194"/>
                  <a:pt x="3088" y="172"/>
                  <a:pt x="3030" y="140"/>
                </a:cubicBezTo>
                <a:cubicBezTo>
                  <a:pt x="2875" y="55"/>
                  <a:pt x="2699" y="11"/>
                  <a:pt x="2525" y="0"/>
                </a:cubicBezTo>
                <a:cubicBezTo>
                  <a:pt x="2433" y="2"/>
                  <a:pt x="2340" y="2"/>
                  <a:pt x="2249" y="6"/>
                </a:cubicBezTo>
                <a:cubicBezTo>
                  <a:pt x="2154" y="9"/>
                  <a:pt x="2059" y="30"/>
                  <a:pt x="1968" y="51"/>
                </a:cubicBezTo>
                <a:cubicBezTo>
                  <a:pt x="1917" y="62"/>
                  <a:pt x="1864" y="64"/>
                  <a:pt x="1814" y="76"/>
                </a:cubicBezTo>
                <a:cubicBezTo>
                  <a:pt x="1648" y="112"/>
                  <a:pt x="1466" y="172"/>
                  <a:pt x="1296" y="172"/>
                </a:cubicBezTo>
              </a:path>
            </a:pathLst>
          </a:custGeom>
          <a:noFill/>
          <a:ln w="28575">
            <a:solidFill>
              <a:srgbClr val="E81F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498600" y="4438650"/>
            <a:ext cx="1500188" cy="328613"/>
          </a:xfrm>
          <a:custGeom>
            <a:avLst/>
            <a:gdLst>
              <a:gd name="T0" fmla="*/ 516 w 824"/>
              <a:gd name="T1" fmla="*/ 0 h 143"/>
              <a:gd name="T2" fmla="*/ 42 w 824"/>
              <a:gd name="T3" fmla="*/ 32 h 143"/>
              <a:gd name="T4" fmla="*/ 68 w 824"/>
              <a:gd name="T5" fmla="*/ 84 h 143"/>
              <a:gd name="T6" fmla="*/ 132 w 824"/>
              <a:gd name="T7" fmla="*/ 96 h 143"/>
              <a:gd name="T8" fmla="*/ 273 w 824"/>
              <a:gd name="T9" fmla="*/ 109 h 143"/>
              <a:gd name="T10" fmla="*/ 503 w 824"/>
              <a:gd name="T11" fmla="*/ 135 h 143"/>
              <a:gd name="T12" fmla="*/ 785 w 824"/>
              <a:gd name="T13" fmla="*/ 116 h 143"/>
              <a:gd name="T14" fmla="*/ 759 w 824"/>
              <a:gd name="T15" fmla="*/ 71 h 143"/>
              <a:gd name="T16" fmla="*/ 593 w 824"/>
              <a:gd name="T17" fmla="*/ 39 h 143"/>
              <a:gd name="T18" fmla="*/ 516 w 824"/>
              <a:gd name="T19" fmla="*/ 0 h 1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24"/>
              <a:gd name="T31" fmla="*/ 0 h 143"/>
              <a:gd name="T32" fmla="*/ 824 w 824"/>
              <a:gd name="T33" fmla="*/ 143 h 1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24" h="143">
                <a:moveTo>
                  <a:pt x="516" y="0"/>
                </a:moveTo>
                <a:cubicBezTo>
                  <a:pt x="356" y="5"/>
                  <a:pt x="199" y="7"/>
                  <a:pt x="42" y="32"/>
                </a:cubicBezTo>
                <a:cubicBezTo>
                  <a:pt x="0" y="47"/>
                  <a:pt x="40" y="75"/>
                  <a:pt x="68" y="84"/>
                </a:cubicBezTo>
                <a:cubicBezTo>
                  <a:pt x="98" y="93"/>
                  <a:pt x="87" y="91"/>
                  <a:pt x="132" y="96"/>
                </a:cubicBezTo>
                <a:cubicBezTo>
                  <a:pt x="178" y="100"/>
                  <a:pt x="273" y="109"/>
                  <a:pt x="273" y="109"/>
                </a:cubicBezTo>
                <a:cubicBezTo>
                  <a:pt x="343" y="134"/>
                  <a:pt x="430" y="129"/>
                  <a:pt x="503" y="135"/>
                </a:cubicBezTo>
                <a:cubicBezTo>
                  <a:pt x="580" y="132"/>
                  <a:pt x="698" y="143"/>
                  <a:pt x="785" y="116"/>
                </a:cubicBezTo>
                <a:cubicBezTo>
                  <a:pt x="824" y="88"/>
                  <a:pt x="796" y="79"/>
                  <a:pt x="759" y="71"/>
                </a:cubicBezTo>
                <a:cubicBezTo>
                  <a:pt x="703" y="58"/>
                  <a:pt x="649" y="46"/>
                  <a:pt x="593" y="39"/>
                </a:cubicBezTo>
                <a:cubicBezTo>
                  <a:pt x="563" y="31"/>
                  <a:pt x="542" y="14"/>
                  <a:pt x="516" y="0"/>
                </a:cubicBezTo>
                <a:close/>
              </a:path>
            </a:pathLst>
          </a:custGeom>
          <a:noFill/>
          <a:ln w="28575">
            <a:solidFill>
              <a:srgbClr val="E81F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6" grpId="0" animBg="1"/>
      <p:bldP spid="6178" grpId="0" animBg="1"/>
      <p:bldP spid="6179" grpId="0" animBg="1"/>
      <p:bldP spid="6180" grpId="0" animBg="1"/>
      <p:bldP spid="6185" grpId="0" animBg="1"/>
      <p:bldP spid="618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Hellerstein’s Inequality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1947863" y="2655888"/>
          <a:ext cx="4764087" cy="1892300"/>
        </p:xfrm>
        <a:graphic>
          <a:graphicData uri="http://schemas.openxmlformats.org/presentationml/2006/ole">
            <p:oleObj spid="_x0000_s2050" name="Equation" r:id="rId3" imgW="9271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Agenda 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smtClean="0"/>
              <a:t>A “free tasting” of central concepts in DB field:</a:t>
            </a:r>
          </a:p>
          <a:p>
            <a:pPr lvl="1" eaLnBrk="1" hangingPunct="1"/>
            <a:r>
              <a:rPr lang="en-US" smtClean="0"/>
              <a:t>queries (vs. search)</a:t>
            </a:r>
          </a:p>
          <a:p>
            <a:pPr lvl="1" eaLnBrk="1" hangingPunct="1"/>
            <a:r>
              <a:rPr lang="en-US" smtClean="0"/>
              <a:t>data independence</a:t>
            </a:r>
          </a:p>
          <a:p>
            <a:pPr lvl="1" eaLnBrk="1" hangingPunct="1"/>
            <a:r>
              <a:rPr lang="en-US" smtClean="0"/>
              <a:t>transactions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304800" y="3536950"/>
            <a:ext cx="762000" cy="349250"/>
          </a:xfrm>
          <a:prstGeom prst="rightArrow">
            <a:avLst>
              <a:gd name="adj1" fmla="val 44306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"/>
            <a:ext cx="8077200" cy="11049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Concurrent execution </a:t>
            </a:r>
            <a:br>
              <a:rPr lang="en-US" smtClean="0"/>
            </a:br>
            <a:r>
              <a:rPr lang="en-US" smtClean="0"/>
              <a:t>of user programs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267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Why?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Utilize CPU while waiting for disk I/O</a:t>
            </a:r>
          </a:p>
          <a:p>
            <a:pPr lvl="2" eaLnBrk="1" hangingPunct="1"/>
            <a:r>
              <a:rPr lang="en-US" smtClean="0"/>
              <a:t>(database programs make heavy use of disk)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Avoid short programs waiting behind long ones</a:t>
            </a:r>
          </a:p>
          <a:p>
            <a:pPr lvl="2" eaLnBrk="1" hangingPunct="1"/>
            <a:r>
              <a:rPr lang="en-US" smtClean="0"/>
              <a:t>e.g. ATM withdrawal while bank manager sums balance across all accounts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049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Concurrent execution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40767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mtClean="0"/>
              <a:t>Interleaving actions of different programs: trouble!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C0128"/>
                </a:solidFill>
              </a:rPr>
              <a:t>Example: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1" charset="2"/>
              <a:buChar char="§"/>
            </a:pPr>
            <a:r>
              <a:rPr lang="en-US" smtClean="0"/>
              <a:t>Bill transfers $100 from savings to checking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Savings –= 100; Checking += 100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1" charset="2"/>
              <a:buChar char="§"/>
            </a:pPr>
            <a:r>
              <a:rPr lang="en-US" smtClean="0"/>
              <a:t>Meanwhile, Bill’s wife requests account info.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Bad interleaving: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mtClean="0"/>
              <a:t>Savings –= 100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mtClean="0"/>
              <a:t>Print balances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mtClean="0"/>
              <a:t>Checking += 100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mtClean="0">
                <a:solidFill>
                  <a:srgbClr val="FC0128"/>
                </a:solidFill>
              </a:rPr>
              <a:t>Printout is missing $100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049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Concurrency Control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82000" cy="3314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600" smtClean="0"/>
              <a:t>DBMS ensures such problems don’t arise</a:t>
            </a:r>
          </a:p>
          <a:p>
            <a:pPr eaLnBrk="1" hangingPunct="1"/>
            <a:r>
              <a:rPr lang="en-US" sz="3600" smtClean="0"/>
              <a:t>Users can pretend they are using a single-user system. (called “</a:t>
            </a:r>
            <a:r>
              <a:rPr lang="en-US" sz="3600" smtClean="0">
                <a:solidFill>
                  <a:srgbClr val="CE2B4F"/>
                </a:solidFill>
              </a:rPr>
              <a:t>Isolation</a:t>
            </a:r>
            <a:r>
              <a:rPr lang="en-US" sz="3600" smtClean="0"/>
              <a:t>”)</a:t>
            </a:r>
          </a:p>
          <a:p>
            <a:pPr lvl="1" eaLnBrk="1" hangingPunct="1"/>
            <a:r>
              <a:rPr lang="en-US" sz="3200" smtClean="0"/>
              <a:t>Thank goodness!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Key concept:</a:t>
            </a:r>
            <a:r>
              <a:rPr lang="en-US" b="1" smtClean="0"/>
              <a:t> Transaction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rgbClr val="FC0128"/>
                </a:solidFill>
              </a:rPr>
              <a:t>atomic sequence</a:t>
            </a:r>
            <a:r>
              <a:rPr lang="en-US" smtClean="0"/>
              <a:t> of database actions (reads/writes)</a:t>
            </a:r>
          </a:p>
          <a:p>
            <a:pPr eaLnBrk="1" hangingPunct="1"/>
            <a:r>
              <a:rPr lang="en-US" smtClean="0"/>
              <a:t>takes DB from one </a:t>
            </a:r>
            <a:r>
              <a:rPr lang="en-US" smtClean="0">
                <a:solidFill>
                  <a:srgbClr val="FC0128"/>
                </a:solidFill>
              </a:rPr>
              <a:t>consistent state</a:t>
            </a:r>
            <a:r>
              <a:rPr lang="en-US" smtClean="0"/>
              <a:t> to another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609600" y="4495800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62000" y="4813300"/>
            <a:ext cx="2463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Book Antiqua" pitchFamily="1" charset="0"/>
              </a:rPr>
              <a:t>consistent state 1</a:t>
            </a:r>
            <a:endParaRPr lang="en-US" sz="2400">
              <a:solidFill>
                <a:schemeClr val="accent2"/>
              </a:solidFill>
              <a:latin typeface="Book Antiqua" pitchFamily="1" charset="0"/>
            </a:endParaRP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638800" y="4495800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791200" y="4813300"/>
            <a:ext cx="2463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Book Antiqua" pitchFamily="1" charset="0"/>
              </a:rPr>
              <a:t>consistent state 2</a:t>
            </a:r>
            <a:endParaRPr lang="en-US" sz="2400">
              <a:solidFill>
                <a:schemeClr val="accent2"/>
              </a:solidFill>
              <a:latin typeface="Book Antiqua" pitchFamily="1" charset="0"/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429000" y="50292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3657600" y="4516438"/>
            <a:ext cx="1682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F0E30"/>
                </a:solidFill>
                <a:latin typeface="Book Antiqua" pitchFamily="1" charset="0"/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772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Here, </a:t>
            </a:r>
            <a:r>
              <a:rPr lang="en-US" sz="2800" i="1" smtClean="0">
                <a:solidFill>
                  <a:srgbClr val="FC0128"/>
                </a:solidFill>
              </a:rPr>
              <a:t>consistency</a:t>
            </a:r>
            <a:r>
              <a:rPr lang="en-US" sz="2800" smtClean="0"/>
              <a:t> is based on our knowledge of banking “semantics”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 up to writer of transaction to ensure transaction preserves consistency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DBMS provides (limited) automatic enforcement, via </a:t>
            </a:r>
            <a:r>
              <a:rPr lang="en-US" sz="2800" smtClean="0">
                <a:solidFill>
                  <a:srgbClr val="FC0128"/>
                </a:solidFill>
              </a:rPr>
              <a:t>integrity constraints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e.g., balances must be &gt;= 0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609600" y="1676400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27088" y="1828800"/>
            <a:ext cx="21447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Book Antiqua" pitchFamily="1" charset="0"/>
              </a:rPr>
              <a:t>checking: $200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  <a:latin typeface="Book Antiqua" pitchFamily="1" charset="0"/>
              </a:rPr>
              <a:t>savings: $1000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5638800" y="1676400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429000" y="22098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657600" y="1697038"/>
            <a:ext cx="1682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F0E30"/>
                </a:solidFill>
                <a:latin typeface="Book Antiqua" pitchFamily="1" charset="0"/>
              </a:rPr>
              <a:t>transaction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943600" y="1828800"/>
            <a:ext cx="21447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Book Antiqua" pitchFamily="1" charset="0"/>
              </a:rPr>
              <a:t>checking: $300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  <a:latin typeface="Book Antiqua" pitchFamily="1" charset="0"/>
              </a:rPr>
              <a:t>savings: $900</a:t>
            </a:r>
            <a:endParaRPr lang="en-US" sz="2400">
              <a:solidFill>
                <a:schemeClr val="accent2"/>
              </a:solidFill>
              <a:latin typeface="Book Antiqua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Concurrent transactions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280049"/>
                </a:solidFill>
              </a:rPr>
              <a:t>Goal:</a:t>
            </a:r>
            <a:r>
              <a:rPr lang="en-US" b="1" smtClean="0"/>
              <a:t> execute xacts {T1, T2, … Tn}, and ensure a consistent outcome</a:t>
            </a:r>
          </a:p>
          <a:p>
            <a:pPr lvl="1" eaLnBrk="1" hangingPunct="1"/>
            <a:endParaRPr lang="en-US" b="1" smtClean="0"/>
          </a:p>
          <a:p>
            <a:pPr eaLnBrk="1" hangingPunct="1"/>
            <a:r>
              <a:rPr lang="en-US" i="1" smtClean="0">
                <a:solidFill>
                  <a:srgbClr val="280049"/>
                </a:solidFill>
              </a:rPr>
              <a:t>One option:</a:t>
            </a:r>
            <a:r>
              <a:rPr lang="en-US" b="1" smtClean="0"/>
              <a:t> “serial” schedule (one after another)</a:t>
            </a:r>
          </a:p>
          <a:p>
            <a:pPr lvl="1" eaLnBrk="1" hangingPunct="1"/>
            <a:endParaRPr lang="en-US" b="1" smtClean="0"/>
          </a:p>
          <a:p>
            <a:pPr eaLnBrk="1" hangingPunct="1"/>
            <a:r>
              <a:rPr lang="en-US" i="1" smtClean="0">
                <a:solidFill>
                  <a:srgbClr val="280049"/>
                </a:solidFill>
              </a:rPr>
              <a:t>Better:</a:t>
            </a:r>
            <a:r>
              <a:rPr lang="en-US" b="1" smtClean="0"/>
              <a:t> allow interleaving of xact actions, as long as outcome is equivalent to </a:t>
            </a:r>
            <a:r>
              <a:rPr lang="en-US" b="1" u="sng" smtClean="0"/>
              <a:t>some</a:t>
            </a:r>
            <a:r>
              <a:rPr lang="en-US" b="1" smtClean="0"/>
              <a:t> serial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391400" cy="1143000"/>
          </a:xfrm>
        </p:spPr>
        <p:txBody>
          <a:bodyPr/>
          <a:lstStyle/>
          <a:p>
            <a:pPr eaLnBrk="1" hangingPunct="1"/>
            <a:r>
              <a:rPr lang="en-US" smtClean="0"/>
              <a:t>Possible Enforcement Methods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Optimistic: </a:t>
            </a:r>
            <a:r>
              <a:rPr lang="en-US" b="1" smtClean="0"/>
              <a:t>permit arbitrary interleaving, then check equivalence to serial sched.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Pessimistic: </a:t>
            </a:r>
            <a:r>
              <a:rPr lang="en-US" b="1" smtClean="0"/>
              <a:t>xacts set </a:t>
            </a:r>
            <a:r>
              <a:rPr lang="en-US" i="1" smtClean="0"/>
              <a:t>locks</a:t>
            </a:r>
            <a:r>
              <a:rPr lang="en-US" b="1" smtClean="0"/>
              <a:t> on data objects, such that illegal interleaving is impossible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5334000" cy="1143000"/>
          </a:xfrm>
        </p:spPr>
        <p:txBody>
          <a:bodyPr/>
          <a:lstStyle/>
          <a:p>
            <a:pPr eaLnBrk="1" hangingPunct="1"/>
            <a:r>
              <a:rPr lang="en-US" smtClean="0"/>
              <a:t>Locking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lvl="2" eaLnBrk="1" hangingPunct="1">
              <a:buFont typeface="Wingdings" pitchFamily="1" charset="2"/>
              <a:buChar char="§"/>
            </a:pPr>
            <a:r>
              <a:rPr lang="en-US" smtClean="0"/>
              <a:t>T1 (Bill): </a:t>
            </a:r>
            <a:r>
              <a:rPr lang="en-US" i="1" smtClean="0"/>
              <a:t>Savings –= 100; Checking += 100</a:t>
            </a:r>
          </a:p>
          <a:p>
            <a:pPr lvl="2" eaLnBrk="1" hangingPunct="1">
              <a:buFont typeface="Wingdings" pitchFamily="1" charset="2"/>
              <a:buChar char="§"/>
            </a:pPr>
            <a:r>
              <a:rPr lang="en-US" smtClean="0"/>
              <a:t>T2 (Bill’s wife): </a:t>
            </a:r>
            <a:r>
              <a:rPr lang="en-US" i="1" smtClean="0"/>
              <a:t>Print(Checking); Print(Savings)</a:t>
            </a:r>
          </a:p>
          <a:p>
            <a:pPr lvl="2" eaLnBrk="1" hangingPunct="1">
              <a:buFont typeface="Wingdings" pitchFamily="1" charset="2"/>
              <a:buChar char="§"/>
            </a:pPr>
            <a:endParaRPr lang="en-US" i="1" smtClean="0"/>
          </a:p>
          <a:p>
            <a:pPr lvl="1" eaLnBrk="1" hangingPunct="1"/>
            <a:r>
              <a:rPr lang="en-US" smtClean="0"/>
              <a:t>T1 and T2 both lock Savings and Checking objects</a:t>
            </a:r>
          </a:p>
          <a:p>
            <a:pPr lvl="1" eaLnBrk="1" hangingPunct="1"/>
            <a:r>
              <a:rPr lang="en-US" smtClean="0"/>
              <a:t>If T1 locks Savings &amp; Checking first, T2 must wait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" descr="itunes"/>
          <p:cNvPicPr>
            <a:picLocks noChangeAspect="1" noChangeArrowheads="1"/>
          </p:cNvPicPr>
          <p:nvPr/>
        </p:nvPicPr>
        <p:blipFill>
          <a:blip r:embed="rId3">
            <a:lum bright="20000" contrast="-28000"/>
          </a:blip>
          <a:srcRect r="-330" b="10890"/>
          <a:stretch>
            <a:fillRect/>
          </a:stretch>
        </p:blipFill>
        <p:spPr bwMode="auto">
          <a:xfrm>
            <a:off x="0" y="1327150"/>
            <a:ext cx="9166225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itunes"/>
          <p:cNvPicPr>
            <a:picLocks noChangeAspect="1" noChangeArrowheads="1"/>
          </p:cNvPicPr>
          <p:nvPr/>
        </p:nvPicPr>
        <p:blipFill>
          <a:blip r:embed="rId3"/>
          <a:srcRect r="-330" b="10890"/>
          <a:stretch>
            <a:fillRect/>
          </a:stretch>
        </p:blipFill>
        <p:spPr bwMode="auto">
          <a:xfrm>
            <a:off x="0" y="1327150"/>
            <a:ext cx="9166225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13"/>
              </a:spcAft>
            </a:pPr>
            <a:r>
              <a:rPr lang="en-US" smtClean="0">
                <a:solidFill>
                  <a:schemeClr val="hlink"/>
                </a:solidFill>
              </a:rPr>
              <a:t>What</a:t>
            </a:r>
            <a:r>
              <a:rPr lang="en-US" smtClean="0"/>
              <a:t>: Database Systems Today</a:t>
            </a:r>
          </a:p>
        </p:txBody>
      </p:sp>
      <p:sp>
        <p:nvSpPr>
          <p:cNvPr id="7171" name="Freeform 3"/>
          <p:cNvSpPr>
            <a:spLocks/>
          </p:cNvSpPr>
          <p:nvPr/>
        </p:nvSpPr>
        <p:spPr bwMode="auto">
          <a:xfrm>
            <a:off x="1728788" y="2360613"/>
            <a:ext cx="7345362" cy="4425950"/>
          </a:xfrm>
          <a:custGeom>
            <a:avLst/>
            <a:gdLst>
              <a:gd name="T0" fmla="*/ 3706 w 9844"/>
              <a:gd name="T1" fmla="*/ 3 h 9900"/>
              <a:gd name="T2" fmla="*/ 1665 w 9844"/>
              <a:gd name="T3" fmla="*/ 344 h 9900"/>
              <a:gd name="T4" fmla="*/ 237 w 9844"/>
              <a:gd name="T5" fmla="*/ 1026 h 9900"/>
              <a:gd name="T6" fmla="*/ 33 w 9844"/>
              <a:gd name="T7" fmla="*/ 3412 h 9900"/>
              <a:gd name="T8" fmla="*/ 33 w 9844"/>
              <a:gd name="T9" fmla="*/ 6651 h 9900"/>
              <a:gd name="T10" fmla="*/ 339 w 9844"/>
              <a:gd name="T11" fmla="*/ 8355 h 9900"/>
              <a:gd name="T12" fmla="*/ 1971 w 9844"/>
              <a:gd name="T13" fmla="*/ 9719 h 9900"/>
              <a:gd name="T14" fmla="*/ 5237 w 9844"/>
              <a:gd name="T15" fmla="*/ 9719 h 9900"/>
              <a:gd name="T16" fmla="*/ 8400 w 9844"/>
              <a:gd name="T17" fmla="*/ 8185 h 9900"/>
              <a:gd name="T18" fmla="*/ 9828 w 9844"/>
              <a:gd name="T19" fmla="*/ 2560 h 9900"/>
              <a:gd name="T20" fmla="*/ 7584 w 9844"/>
              <a:gd name="T21" fmla="*/ 514 h 9900"/>
              <a:gd name="T22" fmla="*/ 3706 w 9844"/>
              <a:gd name="T23" fmla="*/ 3 h 9900"/>
              <a:gd name="T24" fmla="*/ 3706 w 9844"/>
              <a:gd name="T25" fmla="*/ 3 h 99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844"/>
              <a:gd name="T40" fmla="*/ 0 h 9900"/>
              <a:gd name="T41" fmla="*/ 9844 w 9844"/>
              <a:gd name="T42" fmla="*/ 9900 h 99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844" h="9900">
                <a:moveTo>
                  <a:pt x="3706" y="3"/>
                </a:moveTo>
                <a:cubicBezTo>
                  <a:pt x="2720" y="-25"/>
                  <a:pt x="2243" y="173"/>
                  <a:pt x="1665" y="344"/>
                </a:cubicBezTo>
                <a:cubicBezTo>
                  <a:pt x="1087" y="514"/>
                  <a:pt x="509" y="514"/>
                  <a:pt x="237" y="1026"/>
                </a:cubicBezTo>
                <a:cubicBezTo>
                  <a:pt x="-36" y="1537"/>
                  <a:pt x="67" y="2475"/>
                  <a:pt x="33" y="3412"/>
                </a:cubicBezTo>
                <a:cubicBezTo>
                  <a:pt x="-1" y="4350"/>
                  <a:pt x="-18" y="5827"/>
                  <a:pt x="33" y="6651"/>
                </a:cubicBezTo>
                <a:cubicBezTo>
                  <a:pt x="84" y="7475"/>
                  <a:pt x="16" y="7844"/>
                  <a:pt x="339" y="8355"/>
                </a:cubicBezTo>
                <a:cubicBezTo>
                  <a:pt x="662" y="8867"/>
                  <a:pt x="1155" y="9492"/>
                  <a:pt x="1971" y="9719"/>
                </a:cubicBezTo>
                <a:cubicBezTo>
                  <a:pt x="2788" y="9946"/>
                  <a:pt x="4165" y="9975"/>
                  <a:pt x="5237" y="9719"/>
                </a:cubicBezTo>
                <a:cubicBezTo>
                  <a:pt x="6308" y="9463"/>
                  <a:pt x="7635" y="9378"/>
                  <a:pt x="8400" y="8185"/>
                </a:cubicBezTo>
                <a:cubicBezTo>
                  <a:pt x="9165" y="6992"/>
                  <a:pt x="9965" y="3838"/>
                  <a:pt x="9828" y="2560"/>
                </a:cubicBezTo>
                <a:cubicBezTo>
                  <a:pt x="9692" y="1281"/>
                  <a:pt x="8604" y="940"/>
                  <a:pt x="7584" y="514"/>
                </a:cubicBezTo>
                <a:cubicBezTo>
                  <a:pt x="6563" y="88"/>
                  <a:pt x="4692" y="31"/>
                  <a:pt x="3706" y="3"/>
                </a:cubicBezTo>
                <a:close/>
                <a:moveTo>
                  <a:pt x="3706" y="3"/>
                </a:moveTo>
              </a:path>
            </a:pathLst>
          </a:custGeom>
          <a:noFill/>
          <a:ln w="25400">
            <a:solidFill>
              <a:srgbClr val="D602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7010400" y="1905000"/>
            <a:ext cx="2154238" cy="381000"/>
          </a:xfrm>
          <a:custGeom>
            <a:avLst/>
            <a:gdLst>
              <a:gd name="T0" fmla="*/ 4662 w 9350"/>
              <a:gd name="T1" fmla="*/ 614 h 9551"/>
              <a:gd name="T2" fmla="*/ 815 w 9350"/>
              <a:gd name="T3" fmla="*/ 1891 h 9551"/>
              <a:gd name="T4" fmla="*/ 431 w 9350"/>
              <a:gd name="T5" fmla="*/ 6997 h 9551"/>
              <a:gd name="T6" fmla="*/ 5815 w 9350"/>
              <a:gd name="T7" fmla="*/ 9551 h 9551"/>
              <a:gd name="T8" fmla="*/ 9277 w 9350"/>
              <a:gd name="T9" fmla="*/ 6997 h 9551"/>
              <a:gd name="T10" fmla="*/ 7739 w 9350"/>
              <a:gd name="T11" fmla="*/ 614 h 9551"/>
              <a:gd name="T12" fmla="*/ 2739 w 9350"/>
              <a:gd name="T13" fmla="*/ 614 h 95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50"/>
              <a:gd name="T22" fmla="*/ 0 h 9551"/>
              <a:gd name="T23" fmla="*/ 9350 w 9350"/>
              <a:gd name="T24" fmla="*/ 9551 h 955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50" h="9551">
                <a:moveTo>
                  <a:pt x="4662" y="614"/>
                </a:moveTo>
                <a:cubicBezTo>
                  <a:pt x="3091" y="721"/>
                  <a:pt x="1521" y="827"/>
                  <a:pt x="815" y="1891"/>
                </a:cubicBezTo>
                <a:cubicBezTo>
                  <a:pt x="110" y="2955"/>
                  <a:pt x="-402" y="5721"/>
                  <a:pt x="431" y="6997"/>
                </a:cubicBezTo>
                <a:cubicBezTo>
                  <a:pt x="1264" y="8274"/>
                  <a:pt x="4341" y="9551"/>
                  <a:pt x="5815" y="9551"/>
                </a:cubicBezTo>
                <a:cubicBezTo>
                  <a:pt x="7290" y="9551"/>
                  <a:pt x="8956" y="8487"/>
                  <a:pt x="9277" y="6997"/>
                </a:cubicBezTo>
                <a:cubicBezTo>
                  <a:pt x="9598" y="5508"/>
                  <a:pt x="8828" y="1678"/>
                  <a:pt x="7739" y="614"/>
                </a:cubicBezTo>
                <a:cubicBezTo>
                  <a:pt x="6649" y="-449"/>
                  <a:pt x="4694" y="82"/>
                  <a:pt x="2739" y="614"/>
                </a:cubicBezTo>
              </a:path>
            </a:pathLst>
          </a:custGeom>
          <a:noFill/>
          <a:ln w="25400">
            <a:solidFill>
              <a:srgbClr val="D602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/>
          </p:cNvSpPr>
          <p:nvPr/>
        </p:nvSpPr>
        <p:spPr bwMode="auto">
          <a:xfrm>
            <a:off x="7494588" y="1508125"/>
            <a:ext cx="1600200" cy="457200"/>
          </a:xfrm>
          <a:custGeom>
            <a:avLst/>
            <a:gdLst>
              <a:gd name="T0" fmla="*/ 4297 w 9353"/>
              <a:gd name="T1" fmla="*/ 0 h 9827"/>
              <a:gd name="T2" fmla="*/ 742 w 9353"/>
              <a:gd name="T3" fmla="*/ 1224 h 9827"/>
              <a:gd name="T4" fmla="*/ 297 w 9353"/>
              <a:gd name="T5" fmla="*/ 7346 h 9827"/>
              <a:gd name="T6" fmla="*/ 4297 w 9353"/>
              <a:gd name="T7" fmla="*/ 9795 h 9827"/>
              <a:gd name="T8" fmla="*/ 8297 w 9353"/>
              <a:gd name="T9" fmla="*/ 8571 h 9827"/>
              <a:gd name="T10" fmla="*/ 9186 w 9353"/>
              <a:gd name="T11" fmla="*/ 6122 h 9827"/>
              <a:gd name="T12" fmla="*/ 8742 w 9353"/>
              <a:gd name="T13" fmla="*/ 2448 h 9827"/>
              <a:gd name="T14" fmla="*/ 3408 w 9353"/>
              <a:gd name="T15" fmla="*/ 0 h 98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3"/>
              <a:gd name="T25" fmla="*/ 0 h 9827"/>
              <a:gd name="T26" fmla="*/ 9353 w 9353"/>
              <a:gd name="T27" fmla="*/ 9827 h 98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3" h="9827">
                <a:moveTo>
                  <a:pt x="4297" y="0"/>
                </a:moveTo>
                <a:cubicBezTo>
                  <a:pt x="2853" y="0"/>
                  <a:pt x="1408" y="0"/>
                  <a:pt x="742" y="1224"/>
                </a:cubicBezTo>
                <a:cubicBezTo>
                  <a:pt x="75" y="2448"/>
                  <a:pt x="-295" y="5918"/>
                  <a:pt x="297" y="7346"/>
                </a:cubicBezTo>
                <a:cubicBezTo>
                  <a:pt x="890" y="8775"/>
                  <a:pt x="2964" y="9591"/>
                  <a:pt x="4297" y="9795"/>
                </a:cubicBezTo>
                <a:cubicBezTo>
                  <a:pt x="5630" y="10000"/>
                  <a:pt x="7482" y="9183"/>
                  <a:pt x="8297" y="8571"/>
                </a:cubicBezTo>
                <a:cubicBezTo>
                  <a:pt x="9112" y="7959"/>
                  <a:pt x="9112" y="7142"/>
                  <a:pt x="9186" y="6122"/>
                </a:cubicBezTo>
                <a:cubicBezTo>
                  <a:pt x="9260" y="5102"/>
                  <a:pt x="9705" y="3469"/>
                  <a:pt x="8742" y="2448"/>
                </a:cubicBezTo>
                <a:cubicBezTo>
                  <a:pt x="7779" y="1428"/>
                  <a:pt x="5593" y="714"/>
                  <a:pt x="3408" y="0"/>
                </a:cubicBezTo>
              </a:path>
            </a:pathLst>
          </a:custGeom>
          <a:noFill/>
          <a:ln w="25400">
            <a:solidFill>
              <a:srgbClr val="D602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-76200" y="2438400"/>
            <a:ext cx="1447800" cy="4249738"/>
          </a:xfrm>
          <a:custGeom>
            <a:avLst/>
            <a:gdLst>
              <a:gd name="T0" fmla="*/ 3764 w 9677"/>
              <a:gd name="T1" fmla="*/ 0 h 9874"/>
              <a:gd name="T2" fmla="*/ 1514 w 9677"/>
              <a:gd name="T3" fmla="*/ 530 h 9874"/>
              <a:gd name="T4" fmla="*/ 14 w 9677"/>
              <a:gd name="T5" fmla="*/ 2123 h 9874"/>
              <a:gd name="T6" fmla="*/ 764 w 9677"/>
              <a:gd name="T7" fmla="*/ 4955 h 9874"/>
              <a:gd name="T8" fmla="*/ 764 w 9677"/>
              <a:gd name="T9" fmla="*/ 8141 h 9874"/>
              <a:gd name="T10" fmla="*/ 1139 w 9677"/>
              <a:gd name="T11" fmla="*/ 9734 h 9874"/>
              <a:gd name="T12" fmla="*/ 4889 w 9677"/>
              <a:gd name="T13" fmla="*/ 9734 h 9874"/>
              <a:gd name="T14" fmla="*/ 7889 w 9677"/>
              <a:gd name="T15" fmla="*/ 9203 h 9874"/>
              <a:gd name="T16" fmla="*/ 9389 w 9677"/>
              <a:gd name="T17" fmla="*/ 6725 h 9874"/>
              <a:gd name="T18" fmla="*/ 9389 w 9677"/>
              <a:gd name="T19" fmla="*/ 2831 h 9874"/>
              <a:gd name="T20" fmla="*/ 6389 w 9677"/>
              <a:gd name="T21" fmla="*/ 1415 h 9874"/>
              <a:gd name="T22" fmla="*/ 3014 w 9677"/>
              <a:gd name="T23" fmla="*/ 176 h 987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677"/>
              <a:gd name="T37" fmla="*/ 0 h 9874"/>
              <a:gd name="T38" fmla="*/ 9677 w 9677"/>
              <a:gd name="T39" fmla="*/ 9874 h 987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677" h="9874">
                <a:moveTo>
                  <a:pt x="3764" y="0"/>
                </a:moveTo>
                <a:cubicBezTo>
                  <a:pt x="2951" y="88"/>
                  <a:pt x="2139" y="176"/>
                  <a:pt x="1514" y="530"/>
                </a:cubicBezTo>
                <a:cubicBezTo>
                  <a:pt x="889" y="884"/>
                  <a:pt x="139" y="1386"/>
                  <a:pt x="14" y="2123"/>
                </a:cubicBezTo>
                <a:cubicBezTo>
                  <a:pt x="-111" y="2861"/>
                  <a:pt x="639" y="3952"/>
                  <a:pt x="764" y="4955"/>
                </a:cubicBezTo>
                <a:cubicBezTo>
                  <a:pt x="889" y="5958"/>
                  <a:pt x="701" y="7345"/>
                  <a:pt x="764" y="8141"/>
                </a:cubicBezTo>
                <a:cubicBezTo>
                  <a:pt x="826" y="8938"/>
                  <a:pt x="451" y="9469"/>
                  <a:pt x="1139" y="9734"/>
                </a:cubicBezTo>
                <a:cubicBezTo>
                  <a:pt x="1826" y="10000"/>
                  <a:pt x="3764" y="9823"/>
                  <a:pt x="4889" y="9734"/>
                </a:cubicBezTo>
                <a:cubicBezTo>
                  <a:pt x="6014" y="9646"/>
                  <a:pt x="7139" y="9705"/>
                  <a:pt x="7889" y="9203"/>
                </a:cubicBezTo>
                <a:cubicBezTo>
                  <a:pt x="8639" y="8702"/>
                  <a:pt x="9139" y="7787"/>
                  <a:pt x="9389" y="6725"/>
                </a:cubicBezTo>
                <a:cubicBezTo>
                  <a:pt x="9639" y="5663"/>
                  <a:pt x="9889" y="3716"/>
                  <a:pt x="9389" y="2831"/>
                </a:cubicBezTo>
                <a:cubicBezTo>
                  <a:pt x="8889" y="1946"/>
                  <a:pt x="7451" y="1858"/>
                  <a:pt x="6389" y="1415"/>
                </a:cubicBezTo>
                <a:cubicBezTo>
                  <a:pt x="5326" y="973"/>
                  <a:pt x="4170" y="575"/>
                  <a:pt x="3014" y="176"/>
                </a:cubicBezTo>
              </a:path>
            </a:pathLst>
          </a:custGeom>
          <a:noFill/>
          <a:ln w="25400">
            <a:solidFill>
              <a:srgbClr val="D602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3" grpId="0" animBg="1"/>
      <p:bldP spid="717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wrinkle 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 marL="914400" lvl="1" indent="-457200" eaLnBrk="1" hangingPunct="1">
              <a:buFontTx/>
              <a:buNone/>
            </a:pPr>
            <a:r>
              <a:rPr lang="en-US" sz="2000" smtClean="0"/>
              <a:t>Suppose:</a:t>
            </a:r>
          </a:p>
          <a:p>
            <a:pPr marL="1295400" lvl="2" indent="-381000" eaLnBrk="1" hangingPunct="1">
              <a:buFontTx/>
              <a:buAutoNum type="arabicPeriod"/>
            </a:pPr>
            <a:r>
              <a:rPr lang="en-US" sz="1800" smtClean="0"/>
              <a:t>T1 locks Savings</a:t>
            </a:r>
          </a:p>
          <a:p>
            <a:pPr marL="1295400" lvl="2" indent="-381000" eaLnBrk="1" hangingPunct="1">
              <a:buFontTx/>
              <a:buAutoNum type="arabicPeriod"/>
            </a:pPr>
            <a:r>
              <a:rPr lang="en-US" sz="1800" smtClean="0"/>
              <a:t>T2 locks Checking</a:t>
            </a:r>
          </a:p>
          <a:p>
            <a:pPr marL="1295400" lvl="2" indent="-381000" eaLnBrk="1" hangingPunct="1"/>
            <a:r>
              <a:rPr lang="en-US" sz="1800" smtClean="0">
                <a:solidFill>
                  <a:srgbClr val="FC0128"/>
                </a:solidFill>
              </a:rPr>
              <a:t>Now neither transaction can proceed!</a:t>
            </a:r>
          </a:p>
          <a:p>
            <a:pPr marL="914400" lvl="1" indent="-457200" eaLnBrk="1" hangingPunct="1"/>
            <a:endParaRPr lang="en-US" sz="2000" smtClean="0"/>
          </a:p>
          <a:p>
            <a:pPr marL="914400" lvl="1" indent="-457200" eaLnBrk="1" hangingPunct="1"/>
            <a:r>
              <a:rPr lang="en-US" sz="2000" smtClean="0"/>
              <a:t>called “deadlock”</a:t>
            </a:r>
          </a:p>
          <a:p>
            <a:pPr marL="914400" lvl="1" indent="-457200" eaLnBrk="1" hangingPunct="1"/>
            <a:r>
              <a:rPr lang="en-US" sz="2000" smtClean="0"/>
              <a:t>DBMS will </a:t>
            </a:r>
            <a:r>
              <a:rPr lang="en-US" sz="2000" u="sng" smtClean="0"/>
              <a:t>abort and restart</a:t>
            </a:r>
            <a:r>
              <a:rPr lang="en-US" sz="2000" smtClean="0"/>
              <a:t> one of T1 and T2</a:t>
            </a:r>
          </a:p>
          <a:p>
            <a:pPr marL="914400" lvl="1" indent="-457200" eaLnBrk="1" hangingPunct="1"/>
            <a:r>
              <a:rPr lang="en-US" sz="2000" smtClean="0"/>
              <a:t>Need “</a:t>
            </a:r>
            <a:r>
              <a:rPr lang="en-US" sz="2000" smtClean="0">
                <a:solidFill>
                  <a:srgbClr val="FC0128"/>
                </a:solidFill>
              </a:rPr>
              <a:t>undo</a:t>
            </a:r>
            <a:r>
              <a:rPr lang="en-US" sz="2000" smtClean="0"/>
              <a:t>” mechanism that preserves consistency</a:t>
            </a:r>
          </a:p>
          <a:p>
            <a:pPr marL="1295400" lvl="2" indent="-381000" eaLnBrk="1" hangingPunct="1"/>
            <a:endParaRPr lang="en-US" sz="1800" smtClean="0"/>
          </a:p>
          <a:p>
            <a:pPr marL="914400" lvl="1" indent="-457200" eaLnBrk="1" hangingPunct="1"/>
            <a:r>
              <a:rPr lang="en-US" sz="2000" smtClean="0"/>
              <a:t>Undo mechanism also necessary if system </a:t>
            </a:r>
            <a:r>
              <a:rPr lang="en-US" sz="2000" smtClean="0">
                <a:solidFill>
                  <a:srgbClr val="FC0128"/>
                </a:solidFill>
              </a:rPr>
              <a:t>crashes</a:t>
            </a:r>
            <a:r>
              <a:rPr lang="en-US" sz="2000" smtClean="0"/>
              <a:t> between “Savings –= 100” and “Checking += 100” …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  <a:buFont typeface="Wingdings" pitchFamily="1" charset="2"/>
              <a:buChar char="§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T1 (Bill): 	</a:t>
            </a:r>
            <a:r>
              <a:rPr lang="en-US" sz="2400" i="1">
                <a:solidFill>
                  <a:schemeClr val="tx1"/>
                </a:solidFill>
                <a:latin typeface="Tahoma" pitchFamily="1" charset="0"/>
              </a:rPr>
              <a:t>Savings –= 100; Checking += 100</a:t>
            </a:r>
          </a:p>
          <a:p>
            <a:pPr marL="1143000" lvl="2" indent="-228600">
              <a:spcBef>
                <a:spcPct val="20000"/>
              </a:spcBef>
              <a:buFont typeface="Wingdings" pitchFamily="1" charset="2"/>
              <a:buChar char="§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T2 (Bill’s wife): </a:t>
            </a:r>
            <a:r>
              <a:rPr lang="en-US" sz="2400" i="1">
                <a:solidFill>
                  <a:schemeClr val="tx1"/>
                </a:solidFill>
                <a:latin typeface="Tahoma" pitchFamily="1" charset="0"/>
              </a:rPr>
              <a:t>Print(Checking); Print(Savings)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tx1"/>
              </a:solidFill>
              <a:latin typeface="Tahoma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Ensuring Transaction Properties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7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smtClean="0"/>
              <a:t>DBMS ensures:</a:t>
            </a:r>
            <a:r>
              <a:rPr lang="en-US" sz="2400" b="1" smtClean="0"/>
              <a:t> </a:t>
            </a:r>
          </a:p>
          <a:p>
            <a:pPr lvl="1" eaLnBrk="1" hangingPunct="1"/>
            <a:r>
              <a:rPr lang="en-US" sz="2000" b="1" i="1" smtClean="0">
                <a:solidFill>
                  <a:srgbClr val="FC0128"/>
                </a:solidFill>
              </a:rPr>
              <a:t>atomicity</a:t>
            </a:r>
            <a:r>
              <a:rPr lang="en-US" sz="2000" b="1" i="1" smtClean="0"/>
              <a:t>  </a:t>
            </a:r>
            <a:r>
              <a:rPr lang="en-US" sz="2000" b="1" smtClean="0"/>
              <a:t>even if xact aborted (due to deadlock, system crash, …)</a:t>
            </a:r>
          </a:p>
          <a:p>
            <a:pPr lvl="1" eaLnBrk="1" hangingPunct="1"/>
            <a:r>
              <a:rPr lang="en-US" sz="2000" b="1" i="1" smtClean="0">
                <a:solidFill>
                  <a:srgbClr val="FC0128"/>
                </a:solidFill>
              </a:rPr>
              <a:t>durability  </a:t>
            </a:r>
            <a:r>
              <a:rPr lang="en-US" sz="2000" b="1" smtClean="0"/>
              <a:t>of </a:t>
            </a:r>
            <a:r>
              <a:rPr lang="en-US" sz="2000" b="1" smtClean="0">
                <a:solidFill>
                  <a:schemeClr val="accent1"/>
                </a:solidFill>
              </a:rPr>
              <a:t>committed</a:t>
            </a:r>
            <a:r>
              <a:rPr lang="en-US" sz="2000" b="1" i="1" smtClean="0"/>
              <a:t> </a:t>
            </a:r>
            <a:r>
              <a:rPr lang="en-US" sz="2000" b="1" smtClean="0"/>
              <a:t>xacts, even if system crashes.</a:t>
            </a:r>
          </a:p>
          <a:p>
            <a:pPr eaLnBrk="1" hangingPunct="1"/>
            <a:endParaRPr lang="en-US" sz="2400" i="1" smtClean="0">
              <a:solidFill>
                <a:srgbClr val="FC0128"/>
              </a:solidFill>
            </a:endParaRPr>
          </a:p>
          <a:p>
            <a:pPr eaLnBrk="1" hangingPunct="1"/>
            <a:r>
              <a:rPr lang="en-US" sz="2400" smtClean="0">
                <a:solidFill>
                  <a:srgbClr val="FC0128"/>
                </a:solidFill>
              </a:rPr>
              <a:t>Idea: </a:t>
            </a:r>
            <a:r>
              <a:rPr lang="en-US" sz="2400" smtClean="0"/>
              <a:t>Keep a </a:t>
            </a:r>
            <a:r>
              <a:rPr lang="en-US" sz="2400" i="1" u="sng" smtClean="0">
                <a:solidFill>
                  <a:srgbClr val="FC0128"/>
                </a:solidFill>
              </a:rPr>
              <a:t>log</a:t>
            </a:r>
            <a:r>
              <a:rPr lang="en-US" sz="2400" smtClean="0"/>
              <a:t> of all actions carried out by the DBMS:</a:t>
            </a:r>
          </a:p>
          <a:p>
            <a:pPr lvl="1" eaLnBrk="1" hangingPunct="1"/>
            <a:r>
              <a:rPr lang="en-US" sz="2000" smtClean="0"/>
              <a:t>Record all DB modifications in log, </a:t>
            </a:r>
            <a:r>
              <a:rPr lang="en-US" sz="2000" i="1" u="sng" smtClean="0"/>
              <a:t>before</a:t>
            </a:r>
            <a:r>
              <a:rPr lang="en-US" sz="2000" smtClean="0"/>
              <a:t> they are executed</a:t>
            </a:r>
          </a:p>
          <a:p>
            <a:pPr lvl="1" eaLnBrk="1" hangingPunct="1"/>
            <a:r>
              <a:rPr lang="en-US" sz="2000" smtClean="0"/>
              <a:t>To abort a xact, undo logged actions in reverse order</a:t>
            </a:r>
          </a:p>
          <a:p>
            <a:pPr lvl="1" eaLnBrk="1" hangingPunct="1"/>
            <a:r>
              <a:rPr lang="en-US" sz="2000" smtClean="0"/>
              <a:t>If system crashes, must: 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1) </a:t>
            </a:r>
            <a:r>
              <a:rPr lang="en-US" sz="1800" b="1" u="sng" smtClean="0"/>
              <a:t>undo</a:t>
            </a:r>
            <a:r>
              <a:rPr lang="en-US" sz="1800" smtClean="0"/>
              <a:t> partially executed xacts  (ensures </a:t>
            </a:r>
            <a:r>
              <a:rPr lang="en-US" sz="1800" b="1" smtClean="0"/>
              <a:t>atomicity</a:t>
            </a:r>
            <a:r>
              <a:rPr lang="en-US" sz="180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2) </a:t>
            </a:r>
            <a:r>
              <a:rPr lang="en-US" sz="1800" b="1" u="sng" smtClean="0"/>
              <a:t>redo</a:t>
            </a:r>
            <a:r>
              <a:rPr lang="en-US" sz="1800" smtClean="0"/>
              <a:t> committed xacts             (ensures </a:t>
            </a:r>
            <a:r>
              <a:rPr lang="en-US" sz="1800" b="1" smtClean="0"/>
              <a:t>durability</a:t>
            </a:r>
            <a:r>
              <a:rPr lang="en-US" sz="1800" smtClean="0"/>
              <a:t>)</a:t>
            </a:r>
          </a:p>
          <a:p>
            <a:pPr lvl="1" eaLnBrk="1" hangingPunct="1"/>
            <a:endParaRPr lang="en-US" sz="2000" i="1" smtClean="0"/>
          </a:p>
          <a:p>
            <a:pPr lvl="1" eaLnBrk="1" hangingPunct="1"/>
            <a:r>
              <a:rPr lang="en-US" sz="2000" i="1" smtClean="0"/>
              <a:t>trickier than it sounds!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32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/>
              <a:t>Architecture of a DBMS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362200" y="6629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Typical DBMS architecture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127125" y="5565775"/>
            <a:ext cx="4656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1676400" y="2057400"/>
            <a:ext cx="3298825" cy="4017963"/>
            <a:chOff x="2880" y="1339"/>
            <a:chExt cx="2078" cy="2531"/>
          </a:xfrm>
        </p:grpSpPr>
        <p:sp>
          <p:nvSpPr>
            <p:cNvPr id="57355" name="Rectangle 7"/>
            <p:cNvSpPr>
              <a:spLocks noChangeArrowheads="1"/>
            </p:cNvSpPr>
            <p:nvPr/>
          </p:nvSpPr>
          <p:spPr bwMode="auto">
            <a:xfrm>
              <a:off x="3169" y="1339"/>
              <a:ext cx="14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Query Optimization</a:t>
              </a:r>
            </a:p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and Execution</a:t>
              </a:r>
            </a:p>
          </p:txBody>
        </p:sp>
        <p:sp>
          <p:nvSpPr>
            <p:cNvPr id="57356" name="Rectangle 8"/>
            <p:cNvSpPr>
              <a:spLocks noChangeArrowheads="1"/>
            </p:cNvSpPr>
            <p:nvPr/>
          </p:nvSpPr>
          <p:spPr bwMode="auto">
            <a:xfrm>
              <a:off x="3120" y="1862"/>
              <a:ext cx="1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Relational Operators</a:t>
              </a:r>
            </a:p>
          </p:txBody>
        </p:sp>
        <p:sp>
          <p:nvSpPr>
            <p:cNvPr id="57357" name="Rectangle 9"/>
            <p:cNvSpPr>
              <a:spLocks noChangeArrowheads="1"/>
            </p:cNvSpPr>
            <p:nvPr/>
          </p:nvSpPr>
          <p:spPr bwMode="auto">
            <a:xfrm>
              <a:off x="2974" y="2183"/>
              <a:ext cx="19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Files and Access Methods</a:t>
              </a:r>
            </a:p>
          </p:txBody>
        </p:sp>
        <p:sp>
          <p:nvSpPr>
            <p:cNvPr id="57358" name="Rectangle 10"/>
            <p:cNvSpPr>
              <a:spLocks noChangeArrowheads="1"/>
            </p:cNvSpPr>
            <p:nvPr/>
          </p:nvSpPr>
          <p:spPr bwMode="auto">
            <a:xfrm>
              <a:off x="3152" y="2550"/>
              <a:ext cx="1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Buffer Management</a:t>
              </a:r>
            </a:p>
          </p:txBody>
        </p:sp>
        <p:sp>
          <p:nvSpPr>
            <p:cNvPr id="57359" name="Rectangle 11"/>
            <p:cNvSpPr>
              <a:spLocks noChangeArrowheads="1"/>
            </p:cNvSpPr>
            <p:nvPr/>
          </p:nvSpPr>
          <p:spPr bwMode="auto">
            <a:xfrm>
              <a:off x="2960" y="2881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Disk Space Management</a:t>
              </a:r>
            </a:p>
          </p:txBody>
        </p:sp>
        <p:sp>
          <p:nvSpPr>
            <p:cNvPr id="57360" name="Rectangle 12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4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5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6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Oval 17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18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19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Oval 20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Rectangle 21"/>
            <p:cNvSpPr>
              <a:spLocks noChangeArrowheads="1"/>
            </p:cNvSpPr>
            <p:nvPr/>
          </p:nvSpPr>
          <p:spPr bwMode="auto">
            <a:xfrm>
              <a:off x="3733" y="358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280049"/>
                  </a:solidFill>
                </a:rPr>
                <a:t>DB</a:t>
              </a:r>
            </a:p>
          </p:txBody>
        </p:sp>
        <p:sp>
          <p:nvSpPr>
            <p:cNvPr id="57370" name="Line 22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1" name="Line 23"/>
          <p:cNvSpPr>
            <a:spLocks noChangeShapeType="1"/>
          </p:cNvSpPr>
          <p:nvPr/>
        </p:nvSpPr>
        <p:spPr bwMode="auto">
          <a:xfrm>
            <a:off x="5029200" y="336073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24"/>
          <p:cNvSpPr>
            <a:spLocks noChangeShapeType="1"/>
          </p:cNvSpPr>
          <p:nvPr/>
        </p:nvSpPr>
        <p:spPr bwMode="auto">
          <a:xfrm>
            <a:off x="5257800" y="3360738"/>
            <a:ext cx="0" cy="1600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5"/>
          <p:cNvSpPr>
            <a:spLocks noChangeShapeType="1"/>
          </p:cNvSpPr>
          <p:nvPr/>
        </p:nvSpPr>
        <p:spPr bwMode="auto">
          <a:xfrm>
            <a:off x="5029200" y="496093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26"/>
          <p:cNvSpPr>
            <a:spLocks noChangeArrowheads="1"/>
          </p:cNvSpPr>
          <p:nvPr/>
        </p:nvSpPr>
        <p:spPr bwMode="auto">
          <a:xfrm>
            <a:off x="5410200" y="3665538"/>
            <a:ext cx="2706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Times New Roman" pitchFamily="1" charset="0"/>
              </a:rPr>
              <a:t>concurrency control,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  <a:latin typeface="Times New Roman" pitchFamily="1" charset="0"/>
              </a:rPr>
              <a:t>logging &amp; recovery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191000" y="3467100"/>
            <a:ext cx="3200400" cy="1066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CF0E30"/>
              </a:solidFill>
              <a:latin typeface="Book Antiqua" pitchFamily="1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04800" y="58293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743200" y="58293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381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text search engine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811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Less “system” than DBMS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Uses OS files for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Just one access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One hardwired 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regardless of search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Typically no concurrency or recovery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Read-mostly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Batch-loaded, periodically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No updates to recover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OS a reasonable choice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Smarts: text tricks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Search string modifier (e.g. “stemming” and synonyms)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Ranking Engine (sorting the output, e.g. by word or document popularity)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Vague semantics: WYGIWIGY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746125" y="5146675"/>
            <a:ext cx="4656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616450" y="3046413"/>
            <a:ext cx="242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The Access Method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622800" y="36290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Buffer Management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4318000" y="4154488"/>
            <a:ext cx="302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Disk Space Management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216400" y="1712913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191000" y="30099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191000" y="34671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191000" y="40767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5270500" y="5080000"/>
            <a:ext cx="1041400" cy="11112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254625" y="5132388"/>
            <a:ext cx="3175" cy="5746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6324600" y="5159375"/>
            <a:ext cx="0" cy="517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5270500" y="5613400"/>
            <a:ext cx="1041400" cy="11112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5545138" y="52720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rgbClr val="280049"/>
                </a:solidFill>
              </a:rPr>
              <a:t>DB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5715000" y="46101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6858000" y="3467100"/>
            <a:ext cx="58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F0E30"/>
                </a:solidFill>
                <a:latin typeface="Book Antiqua" pitchFamily="1" charset="0"/>
              </a:rPr>
              <a:t>OS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191000" y="26289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5076825" y="2628900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The Query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4379913" y="1790700"/>
            <a:ext cx="2697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Search String Modifier</a:t>
            </a:r>
          </a:p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734300" y="2705100"/>
            <a:ext cx="10271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F0E30"/>
                </a:solidFill>
                <a:latin typeface="Book Antiqua" pitchFamily="1" charset="0"/>
              </a:rPr>
              <a:t>Simple </a:t>
            </a:r>
            <a:br>
              <a:rPr lang="en-US" sz="2000">
                <a:solidFill>
                  <a:srgbClr val="CF0E30"/>
                </a:solidFill>
                <a:latin typeface="Book Antiqua" pitchFamily="1" charset="0"/>
              </a:rPr>
            </a:br>
            <a:r>
              <a:rPr lang="en-US" sz="2000">
                <a:solidFill>
                  <a:srgbClr val="CF0E30"/>
                </a:solidFill>
                <a:latin typeface="Book Antiqua" pitchFamily="1" charset="0"/>
              </a:rPr>
              <a:t>DBMS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7391400" y="2552700"/>
            <a:ext cx="412750" cy="914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>
                <a:solidFill>
                  <a:srgbClr val="CF0E30"/>
                </a:solidFill>
                <a:latin typeface="Book Antiqua" pitchFamily="1" charset="0"/>
              </a:rPr>
              <a:t>}</a:t>
            </a: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4191000" y="21717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4814888" y="2247900"/>
            <a:ext cx="197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Ranking Engine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Advantages of a Traditional DBMS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076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Data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Efficient data access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integrity &amp; 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administration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Concurrent access, crash recovery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Reduced application development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E81F11"/>
                </a:solidFill>
              </a:rPr>
              <a:t>So why not use them always?</a:t>
            </a:r>
            <a:endParaRPr lang="en-US" sz="28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Expensive/complicated to set up &amp;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cost &amp; complexity must be offset by need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General-purpose, not suited for special-purpose tasks (e.g. text search!)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Databases make these folks happy ...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449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Web &amp; enterprise app developers</a:t>
            </a:r>
          </a:p>
          <a:p>
            <a:pPr eaLnBrk="1" hangingPunct="1"/>
            <a:r>
              <a:rPr lang="en-US" smtClean="0"/>
              <a:t>Computing infrastructure providers</a:t>
            </a:r>
          </a:p>
          <a:p>
            <a:pPr eaLnBrk="1" hangingPunct="1"/>
            <a:r>
              <a:rPr lang="en-US" smtClean="0"/>
              <a:t>DBMS vendors, programmers</a:t>
            </a:r>
          </a:p>
          <a:p>
            <a:pPr lvl="1" eaLnBrk="1" hangingPunct="1"/>
            <a:r>
              <a:rPr lang="en-US" smtClean="0"/>
              <a:t>Oracle, IBM, MS …</a:t>
            </a:r>
          </a:p>
          <a:p>
            <a:pPr eaLnBrk="1" hangingPunct="1"/>
            <a:r>
              <a:rPr lang="en-US" smtClean="0"/>
              <a:t>End users in </a:t>
            </a:r>
            <a:r>
              <a:rPr lang="en-US" i="1" smtClean="0"/>
              <a:t>many </a:t>
            </a:r>
            <a:r>
              <a:rPr lang="en-US" smtClean="0"/>
              <a:t>fields</a:t>
            </a:r>
          </a:p>
          <a:p>
            <a:pPr lvl="1" eaLnBrk="1" hangingPunct="1"/>
            <a:r>
              <a:rPr lang="en-US" smtClean="0"/>
              <a:t>Business, education, science, …</a:t>
            </a:r>
          </a:p>
          <a:p>
            <a:pPr eaLnBrk="1" hangingPunct="1"/>
            <a:r>
              <a:rPr lang="en-US" smtClean="0"/>
              <a:t>Database administrators (DBAs)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3727450" y="5467350"/>
            <a:ext cx="539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…must understand how a DBMS works</a:t>
            </a:r>
          </a:p>
        </p:txBody>
      </p:sp>
      <p:graphicFrame>
        <p:nvGraphicFramePr>
          <p:cNvPr id="3074" name="Object 0"/>
          <p:cNvGraphicFramePr>
            <a:graphicFrameLocks/>
          </p:cNvGraphicFramePr>
          <p:nvPr/>
        </p:nvGraphicFramePr>
        <p:xfrm>
          <a:off x="7315200" y="1447800"/>
          <a:ext cx="1676400" cy="1447800"/>
        </p:xfrm>
        <a:graphic>
          <a:graphicData uri="http://schemas.openxmlformats.org/presentationml/2006/ole">
            <p:oleObj spid="_x0000_s3074" name="Clip" r:id="rId4" imgW="3657600" imgH="3425760" progId="MS_ClipArt_Gallery.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 sz="2800" dirty="0" smtClean="0"/>
              <a:t>Relational DBMS: maintain/query structured data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broadly applicable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can manipulate data and exploit </a:t>
            </a:r>
            <a:r>
              <a:rPr lang="en-US" sz="2400" i="1" dirty="0" smtClean="0"/>
              <a:t>semantics</a:t>
            </a:r>
            <a:endParaRPr lang="en-US" sz="2400" dirty="0" smtClean="0"/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recovery from system crashes 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concurrent access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robust application development and </a:t>
            </a:r>
            <a:r>
              <a:rPr lang="en-US" sz="2400" i="1" dirty="0" smtClean="0"/>
              <a:t>evolution</a:t>
            </a:r>
            <a:r>
              <a:rPr lang="en-US" sz="2400" dirty="0" smtClean="0"/>
              <a:t> 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data integrity and security</a:t>
            </a:r>
          </a:p>
          <a:p>
            <a:pPr marL="514350" indent="-457200" eaLnBrk="1" hangingPunct="1">
              <a:lnSpc>
                <a:spcPct val="90000"/>
              </a:lnSpc>
              <a:defRPr/>
            </a:pPr>
            <a:r>
              <a:rPr lang="en-US" sz="2800" dirty="0" smtClean="0"/>
              <a:t>Text search engine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similar to relations underneath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many “application-specific” smarts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Summary,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 sz="2800" dirty="0" smtClean="0"/>
              <a:t>Levels of abstraction &amp; data independence.</a:t>
            </a:r>
          </a:p>
          <a:p>
            <a:pPr marL="85725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Hellerstein’s inequality</a:t>
            </a:r>
          </a:p>
          <a:p>
            <a:pPr marL="857250" lvl="1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classic idea, resonates in the most modern SW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 sz="2800" dirty="0" smtClean="0"/>
              <a:t>Goals of the course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  <a:defRPr/>
            </a:pPr>
            <a:r>
              <a:rPr lang="en-US" sz="2400" dirty="0" smtClean="0"/>
              <a:t>How to be a sophisticated user of database technology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  <a:defRPr/>
            </a:pPr>
            <a:r>
              <a:rPr lang="en-US" sz="2400" dirty="0" smtClean="0"/>
              <a:t>What goes on inside a DBMS and search engine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  <a:defRPr/>
            </a:pPr>
            <a:r>
              <a:rPr lang="en-US" sz="2400" dirty="0" smtClean="0"/>
              <a:t>How to architect data-intensive systems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What</a:t>
            </a:r>
            <a:r>
              <a:rPr lang="en-US" smtClean="0"/>
              <a:t>: Database Systems Today</a:t>
            </a:r>
          </a:p>
        </p:txBody>
      </p:sp>
      <p:pic>
        <p:nvPicPr>
          <p:cNvPr id="11267" name="Picture 4" descr="consumer_summary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835025"/>
            <a:ext cx="721360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What</a:t>
            </a:r>
            <a:r>
              <a:rPr lang="en-US" smtClean="0"/>
              <a:t>: Database Systems Today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4" descr="yahoomap"/>
          <p:cNvPicPr>
            <a:picLocks noChangeAspect="1" noChangeArrowheads="1"/>
          </p:cNvPicPr>
          <p:nvPr/>
        </p:nvPicPr>
        <p:blipFill>
          <a:blip r:embed="rId3"/>
          <a:srcRect b="25655"/>
          <a:stretch>
            <a:fillRect/>
          </a:stretch>
        </p:blipFill>
        <p:spPr bwMode="auto">
          <a:xfrm>
            <a:off x="0" y="1073150"/>
            <a:ext cx="9131300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13"/>
              </a:spcAft>
            </a:pPr>
            <a:r>
              <a:rPr lang="en-US" smtClean="0">
                <a:solidFill>
                  <a:schemeClr val="hlink"/>
                </a:solidFill>
              </a:rPr>
              <a:t>What</a:t>
            </a:r>
            <a:r>
              <a:rPr lang="en-US" smtClean="0"/>
              <a:t>: Database Systems Today</a:t>
            </a:r>
          </a:p>
        </p:txBody>
      </p:sp>
      <p:pic>
        <p:nvPicPr>
          <p:cNvPr id="13315" name="Picture 4" descr="ncbi"/>
          <p:cNvPicPr>
            <a:picLocks noChangeAspect="1" noChangeArrowheads="1"/>
          </p:cNvPicPr>
          <p:nvPr/>
        </p:nvPicPr>
        <p:blipFill>
          <a:blip r:embed="rId3"/>
          <a:srcRect r="-470" b="27760"/>
          <a:stretch>
            <a:fillRect/>
          </a:stretch>
        </p:blipFill>
        <p:spPr bwMode="auto">
          <a:xfrm>
            <a:off x="0" y="1255713"/>
            <a:ext cx="9144000" cy="56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So… </a:t>
            </a:r>
            <a:r>
              <a:rPr lang="en-US" smtClean="0">
                <a:solidFill>
                  <a:schemeClr val="hlink"/>
                </a:solidFill>
              </a:rPr>
              <a:t>What</a:t>
            </a:r>
            <a:r>
              <a:rPr lang="en-US" smtClean="0"/>
              <a:t> is a Database?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We will be broad in our interpretation</a:t>
            </a:r>
          </a:p>
          <a:p>
            <a:pPr eaLnBrk="1" hangingPunct="1"/>
            <a:r>
              <a:rPr lang="en-US" sz="2400" smtClean="0"/>
              <a:t>A Database:</a:t>
            </a:r>
          </a:p>
          <a:p>
            <a:pPr lvl="1" eaLnBrk="1" hangingPunct="1"/>
            <a:r>
              <a:rPr lang="en-US" sz="2000" smtClean="0"/>
              <a:t>A very large, integrated collection of data.</a:t>
            </a:r>
          </a:p>
          <a:p>
            <a:pPr eaLnBrk="1" hangingPunct="1"/>
            <a:r>
              <a:rPr lang="en-US" sz="2400" smtClean="0"/>
              <a:t>Typically models a real-world “enterprise”</a:t>
            </a:r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Entities </a:t>
            </a:r>
            <a:r>
              <a:rPr lang="en-US" sz="2000" smtClean="0"/>
              <a:t>(e.g., teams, games)</a:t>
            </a:r>
          </a:p>
          <a:p>
            <a:pPr lvl="1" eaLnBrk="1" hangingPunct="1"/>
            <a:r>
              <a:rPr lang="en-US" sz="2000" smtClean="0"/>
              <a:t>Relationships (e.g. </a:t>
            </a:r>
            <a:r>
              <a:rPr lang="en-US" sz="2000" smtClean="0">
                <a:solidFill>
                  <a:srgbClr val="0000FF"/>
                </a:solidFill>
              </a:rPr>
              <a:t>The A’s </a:t>
            </a:r>
            <a:r>
              <a:rPr lang="en-US" sz="2000" smtClean="0">
                <a:solidFill>
                  <a:schemeClr val="hlink"/>
                </a:solidFill>
              </a:rPr>
              <a:t>are playing in</a:t>
            </a:r>
            <a:r>
              <a:rPr lang="en-US" sz="2000" smtClean="0">
                <a:solidFill>
                  <a:srgbClr val="0000FF"/>
                </a:solidFill>
              </a:rPr>
              <a:t> the World Series</a:t>
            </a:r>
            <a:r>
              <a:rPr lang="en-US" sz="2000" smtClean="0"/>
              <a:t>)</a:t>
            </a:r>
          </a:p>
          <a:p>
            <a:pPr eaLnBrk="1" hangingPunct="1"/>
            <a:r>
              <a:rPr lang="en-US" sz="2400" smtClean="0"/>
              <a:t>Might surprise you how flexible this is</a:t>
            </a:r>
          </a:p>
          <a:p>
            <a:pPr lvl="1" eaLnBrk="1" hangingPunct="1"/>
            <a:r>
              <a:rPr lang="en-US" sz="2000" smtClean="0"/>
              <a:t>Web search:</a:t>
            </a:r>
          </a:p>
          <a:p>
            <a:pPr lvl="2" eaLnBrk="1" hangingPunct="1"/>
            <a:r>
              <a:rPr lang="en-US" sz="1800" smtClean="0"/>
              <a:t>Entities: words, documents</a:t>
            </a:r>
          </a:p>
          <a:p>
            <a:pPr lvl="2" eaLnBrk="1" hangingPunct="1"/>
            <a:r>
              <a:rPr lang="en-US" sz="1800" smtClean="0"/>
              <a:t>Relationships: </a:t>
            </a:r>
            <a:r>
              <a:rPr lang="en-US" sz="1800" smtClean="0">
                <a:solidFill>
                  <a:srgbClr val="0000FF"/>
                </a:solidFill>
              </a:rPr>
              <a:t>word </a:t>
            </a:r>
            <a:r>
              <a:rPr lang="en-US" sz="1800" smtClean="0">
                <a:solidFill>
                  <a:schemeClr val="hlink"/>
                </a:solidFill>
              </a:rPr>
              <a:t>in</a:t>
            </a:r>
            <a:r>
              <a:rPr lang="en-US" sz="1800" smtClean="0">
                <a:solidFill>
                  <a:srgbClr val="0000FF"/>
                </a:solidFill>
              </a:rPr>
              <a:t> document, document </a:t>
            </a:r>
            <a:r>
              <a:rPr lang="en-US" sz="1800" smtClean="0">
                <a:solidFill>
                  <a:schemeClr val="hlink"/>
                </a:solidFill>
              </a:rPr>
              <a:t>links to</a:t>
            </a:r>
            <a:r>
              <a:rPr lang="en-US" sz="1800" smtClean="0">
                <a:solidFill>
                  <a:srgbClr val="0000FF"/>
                </a:solidFill>
              </a:rPr>
              <a:t> document</a:t>
            </a:r>
            <a:r>
              <a:rPr lang="en-US" sz="1800" smtClean="0"/>
              <a:t>.</a:t>
            </a:r>
          </a:p>
          <a:p>
            <a:pPr lvl="1" eaLnBrk="1" hangingPunct="1"/>
            <a:r>
              <a:rPr lang="en-US" sz="2000" smtClean="0"/>
              <a:t>P2P filesharing:</a:t>
            </a:r>
          </a:p>
          <a:p>
            <a:pPr lvl="2" eaLnBrk="1" hangingPunct="1"/>
            <a:r>
              <a:rPr lang="en-US" sz="1800" smtClean="0"/>
              <a:t>Entities: words, filenames, hosts</a:t>
            </a:r>
          </a:p>
          <a:p>
            <a:pPr lvl="2" eaLnBrk="1" hangingPunct="1"/>
            <a:r>
              <a:rPr lang="en-US" sz="1800" smtClean="0"/>
              <a:t>Relationships: </a:t>
            </a:r>
            <a:r>
              <a:rPr lang="en-US" sz="1800" smtClean="0">
                <a:solidFill>
                  <a:srgbClr val="0000FF"/>
                </a:solidFill>
              </a:rPr>
              <a:t>word </a:t>
            </a:r>
            <a:r>
              <a:rPr lang="en-US" sz="1800" smtClean="0">
                <a:solidFill>
                  <a:schemeClr val="hlink"/>
                </a:solidFill>
              </a:rPr>
              <a:t>in</a:t>
            </a:r>
            <a:r>
              <a:rPr lang="en-US" sz="1800" smtClean="0">
                <a:solidFill>
                  <a:srgbClr val="0000FF"/>
                </a:solidFill>
              </a:rPr>
              <a:t> filename, file </a:t>
            </a:r>
            <a:r>
              <a:rPr lang="en-US" sz="1800" smtClean="0">
                <a:solidFill>
                  <a:schemeClr val="hlink"/>
                </a:solidFill>
              </a:rPr>
              <a:t>available at</a:t>
            </a:r>
            <a:r>
              <a:rPr lang="en-US" sz="1800" smtClean="0">
                <a:solidFill>
                  <a:srgbClr val="0000FF"/>
                </a:solidFill>
              </a:rPr>
              <a:t> host</a:t>
            </a:r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.ke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FF9966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HD:Users:joehucb:school:cs186:f05:lecture1.key.ppt</Template>
  <TotalTime>705</TotalTime>
  <Pages>0</Pages>
  <Words>2744</Words>
  <Characters>0</Characters>
  <PresentationFormat>On-screen Show (4:3)</PresentationFormat>
  <Lines>0</Lines>
  <Paragraphs>542</Paragraphs>
  <Slides>58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Osaka</vt:lpstr>
      <vt:lpstr>Tahoma</vt:lpstr>
      <vt:lpstr>Times</vt:lpstr>
      <vt:lpstr>Book Antiqua</vt:lpstr>
      <vt:lpstr>Times New Roman</vt:lpstr>
      <vt:lpstr>Courier New</vt:lpstr>
      <vt:lpstr>Wingdings</vt:lpstr>
      <vt:lpstr>lecture1.key</vt:lpstr>
      <vt:lpstr>Microsoft Clip Gallery</vt:lpstr>
      <vt:lpstr>Microsoft Equation</vt:lpstr>
      <vt:lpstr>CS186: Introduction to Database Systems</vt:lpstr>
      <vt:lpstr>Queries for Today</vt:lpstr>
      <vt:lpstr>What: Database Systems Then</vt:lpstr>
      <vt:lpstr>What: Database Systems Today</vt:lpstr>
      <vt:lpstr>What: Database Systems Today</vt:lpstr>
      <vt:lpstr>What: Database Systems Today</vt:lpstr>
      <vt:lpstr>What: Database Systems Today</vt:lpstr>
      <vt:lpstr>What: Database Systems Today</vt:lpstr>
      <vt:lpstr>So… What is a Database?</vt:lpstr>
      <vt:lpstr>What is a Database Management System?</vt:lpstr>
      <vt:lpstr>What: Is the WWW a DBMS?</vt:lpstr>
      <vt:lpstr>What: “Search” vs. Query </vt:lpstr>
      <vt:lpstr>What: A “Database Query” Approach</vt:lpstr>
      <vt:lpstr>“Yahoo Actors” JOIN “FECInfo”  (Courtesy of the Telegraph research group @Berkeley)</vt:lpstr>
      <vt:lpstr> What: Is a File System a DBMS?</vt:lpstr>
      <vt:lpstr> What: Is a File System a DBMS?</vt:lpstr>
      <vt:lpstr>OS Support for Data Management</vt:lpstr>
      <vt:lpstr>Database Management Systems</vt:lpstr>
      <vt:lpstr>Current Commercial Outlook</vt:lpstr>
      <vt:lpstr>What systems will we cover?</vt:lpstr>
      <vt:lpstr>Quiz Question</vt:lpstr>
      <vt:lpstr>Why take this class?</vt:lpstr>
      <vt:lpstr>Why take this class?</vt:lpstr>
      <vt:lpstr>Why take this class?</vt:lpstr>
      <vt:lpstr>Why take this class?</vt:lpstr>
      <vt:lpstr>Why take this class?</vt:lpstr>
      <vt:lpstr>Why take this class?</vt:lpstr>
      <vt:lpstr>Why take this class?</vt:lpstr>
      <vt:lpstr>Who?</vt:lpstr>
      <vt:lpstr>How?  Workload</vt:lpstr>
      <vt:lpstr>How?  Administrivia</vt:lpstr>
      <vt:lpstr>How?  Administrivia, cont.</vt:lpstr>
      <vt:lpstr>How?  Administrivia, cont.</vt:lpstr>
      <vt:lpstr>Agenda for the rest of today</vt:lpstr>
      <vt:lpstr>Describing Data: Data Models</vt:lpstr>
      <vt:lpstr>Example: University Database</vt:lpstr>
      <vt:lpstr>Levels of Abstraction</vt:lpstr>
      <vt:lpstr>Example: University Database</vt:lpstr>
      <vt:lpstr>Data Independence</vt:lpstr>
      <vt:lpstr>Hellerstein’s Inequality</vt:lpstr>
      <vt:lpstr>Agenda …</vt:lpstr>
      <vt:lpstr>Concurrent execution  of user programs</vt:lpstr>
      <vt:lpstr>Concurrent execution</vt:lpstr>
      <vt:lpstr>Concurrency Control</vt:lpstr>
      <vt:lpstr>Key concept: Transaction</vt:lpstr>
      <vt:lpstr>Example</vt:lpstr>
      <vt:lpstr>Concurrent transactions</vt:lpstr>
      <vt:lpstr>Possible Enforcement Methods</vt:lpstr>
      <vt:lpstr>Locking example</vt:lpstr>
      <vt:lpstr>A wrinkle …</vt:lpstr>
      <vt:lpstr>Ensuring Transaction Properties</vt:lpstr>
      <vt:lpstr>Architecture of a DBMS …</vt:lpstr>
      <vt:lpstr>Typical DBMS architecture</vt:lpstr>
      <vt:lpstr>A text search engine</vt:lpstr>
      <vt:lpstr>Advantages of a Traditional DBMS</vt:lpstr>
      <vt:lpstr>Databases make these folks happy ...</vt:lpstr>
      <vt:lpstr>Summary</vt:lpstr>
      <vt:lpstr>Summary, cont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CS186: Introduction to Database Systems</dc:title>
  <dc:subject/>
  <dc:creator/>
  <cp:keywords/>
  <dc:description/>
  <cp:lastModifiedBy>Joe Hellerstein</cp:lastModifiedBy>
  <cp:revision>31</cp:revision>
  <dcterms:modified xsi:type="dcterms:W3CDTF">2007-08-30T07:27:01Z</dcterms:modified>
</cp:coreProperties>
</file>