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53"/>
  </p:notesMasterIdLst>
  <p:handoutMasterIdLst>
    <p:handoutMasterId r:id="rId54"/>
  </p:handoutMasterIdLst>
  <p:sldIdLst>
    <p:sldId id="256" r:id="rId2"/>
    <p:sldId id="309" r:id="rId3"/>
    <p:sldId id="310" r:id="rId4"/>
    <p:sldId id="301" r:id="rId5"/>
    <p:sldId id="25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6" r:id="rId20"/>
    <p:sldId id="258" r:id="rId21"/>
    <p:sldId id="259" r:id="rId22"/>
    <p:sldId id="278" r:id="rId23"/>
    <p:sldId id="279" r:id="rId24"/>
    <p:sldId id="260" r:id="rId25"/>
    <p:sldId id="295" r:id="rId26"/>
    <p:sldId id="261" r:id="rId27"/>
    <p:sldId id="280" r:id="rId28"/>
    <p:sldId id="263" r:id="rId29"/>
    <p:sldId id="264" r:id="rId30"/>
    <p:sldId id="265" r:id="rId31"/>
    <p:sldId id="266" r:id="rId32"/>
    <p:sldId id="267" r:id="rId33"/>
    <p:sldId id="262" r:id="rId34"/>
    <p:sldId id="268" r:id="rId35"/>
    <p:sldId id="304" r:id="rId36"/>
    <p:sldId id="305" r:id="rId37"/>
    <p:sldId id="306" r:id="rId38"/>
    <p:sldId id="307" r:id="rId39"/>
    <p:sldId id="308" r:id="rId40"/>
    <p:sldId id="335" r:id="rId41"/>
    <p:sldId id="337" r:id="rId42"/>
    <p:sldId id="312" r:id="rId43"/>
    <p:sldId id="313" r:id="rId44"/>
    <p:sldId id="314" r:id="rId45"/>
    <p:sldId id="315" r:id="rId46"/>
    <p:sldId id="316" r:id="rId47"/>
    <p:sldId id="317" r:id="rId48"/>
    <p:sldId id="331" r:id="rId49"/>
    <p:sldId id="332" r:id="rId50"/>
    <p:sldId id="333" r:id="rId51"/>
    <p:sldId id="334" r:id="rId5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CF0E30"/>
        </a:solidFill>
        <a:latin typeface="Book Antiqua" pitchFamily="1" charset="0"/>
        <a:ea typeface="Osaka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CF0E30"/>
        </a:solidFill>
        <a:latin typeface="Book Antiqua" pitchFamily="1" charset="0"/>
        <a:ea typeface="Osaka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CF0E30"/>
        </a:solidFill>
        <a:latin typeface="Book Antiqua" pitchFamily="1" charset="0"/>
        <a:ea typeface="Osaka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CF0E30"/>
        </a:solidFill>
        <a:latin typeface="Book Antiqua" pitchFamily="1" charset="0"/>
        <a:ea typeface="Osaka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CF0E30"/>
        </a:solidFill>
        <a:latin typeface="Book Antiqua" pitchFamily="1" charset="0"/>
        <a:ea typeface="Osaka" pitchFamily="1" charset="-128"/>
        <a:cs typeface="+mn-cs"/>
      </a:defRPr>
    </a:lvl5pPr>
    <a:lvl6pPr marL="2286000" algn="l" defTabSz="914400" rtl="0" eaLnBrk="1" latinLnBrk="0" hangingPunct="1">
      <a:defRPr sz="1000" kern="1200">
        <a:solidFill>
          <a:srgbClr val="CF0E30"/>
        </a:solidFill>
        <a:latin typeface="Book Antiqua" pitchFamily="1" charset="0"/>
        <a:ea typeface="Osaka" pitchFamily="1" charset="-128"/>
        <a:cs typeface="+mn-cs"/>
      </a:defRPr>
    </a:lvl6pPr>
    <a:lvl7pPr marL="2743200" algn="l" defTabSz="914400" rtl="0" eaLnBrk="1" latinLnBrk="0" hangingPunct="1">
      <a:defRPr sz="1000" kern="1200">
        <a:solidFill>
          <a:srgbClr val="CF0E30"/>
        </a:solidFill>
        <a:latin typeface="Book Antiqua" pitchFamily="1" charset="0"/>
        <a:ea typeface="Osaka" pitchFamily="1" charset="-128"/>
        <a:cs typeface="+mn-cs"/>
      </a:defRPr>
    </a:lvl7pPr>
    <a:lvl8pPr marL="3200400" algn="l" defTabSz="914400" rtl="0" eaLnBrk="1" latinLnBrk="0" hangingPunct="1">
      <a:defRPr sz="1000" kern="1200">
        <a:solidFill>
          <a:srgbClr val="CF0E30"/>
        </a:solidFill>
        <a:latin typeface="Book Antiqua" pitchFamily="1" charset="0"/>
        <a:ea typeface="Osaka" pitchFamily="1" charset="-128"/>
        <a:cs typeface="+mn-cs"/>
      </a:defRPr>
    </a:lvl8pPr>
    <a:lvl9pPr marL="3657600" algn="l" defTabSz="914400" rtl="0" eaLnBrk="1" latinLnBrk="0" hangingPunct="1">
      <a:defRPr sz="1000" kern="1200">
        <a:solidFill>
          <a:srgbClr val="CF0E30"/>
        </a:solidFill>
        <a:latin typeface="Book Antiqua" pitchFamily="1" charset="0"/>
        <a:ea typeface="Osaka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0A"/>
    <a:srgbClr val="CF0E3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554" autoAdjust="0"/>
    <p:restoredTop sz="90929"/>
  </p:normalViewPr>
  <p:slideViewPr>
    <p:cSldViewPr>
      <p:cViewPr varScale="1">
        <p:scale>
          <a:sx n="66" d="100"/>
          <a:sy n="66" d="100"/>
        </p:scale>
        <p:origin x="-40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i="1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i="1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i="1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i="1" smtClean="0">
                <a:ea typeface="+mn-ea"/>
              </a:defRPr>
            </a:lvl1pPr>
          </a:lstStyle>
          <a:p>
            <a:pPr>
              <a:defRPr/>
            </a:pPr>
            <a:fld id="{44A31164-5269-4315-9B83-40819A1C5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ea typeface="+mn-ea"/>
              </a:defRPr>
            </a:lvl1pPr>
          </a:lstStyle>
          <a:p>
            <a:pPr>
              <a:defRPr/>
            </a:pPr>
            <a:fld id="{E0DC925A-45EF-4EFB-B539-A49BCA2ED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F3DF56-090E-4B0C-B191-3F05F6F00CBF}" type="slidenum">
              <a:rPr lang="en-US">
                <a:ea typeface="Osaka" pitchFamily="1" charset="-128"/>
              </a:rPr>
              <a:pPr/>
              <a:t>1</a:t>
            </a:fld>
            <a:endParaRPr lang="en-US">
              <a:ea typeface="Osaka" pitchFamily="1" charset="-128"/>
            </a:endParaRPr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7" tIns="0" rIns="20137" bIns="0" anchor="b"/>
          <a:lstStyle/>
          <a:p>
            <a:pPr algn="r" defTabSz="965200"/>
            <a:r>
              <a:rPr lang="en-US" sz="1100" i="1">
                <a:solidFill>
                  <a:schemeClr val="tx1"/>
                </a:solidFill>
                <a:latin typeface="Times New Roman" pitchFamily="1" charset="0"/>
              </a:rPr>
              <a:t>4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55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5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7" tIns="0" rIns="20137" bIns="0" anchor="b"/>
          <a:lstStyle/>
          <a:p>
            <a:pPr algn="r" defTabSz="965200"/>
            <a:r>
              <a:rPr lang="en-US" sz="1100" i="1">
                <a:solidFill>
                  <a:schemeClr val="tx1"/>
                </a:solidFill>
                <a:latin typeface="Times New Roman" pitchFamily="1" charset="0"/>
              </a:rPr>
              <a:t>6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65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65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7" tIns="0" rIns="20137" bIns="0" anchor="b"/>
          <a:lstStyle/>
          <a:p>
            <a:pPr algn="r" defTabSz="965200"/>
            <a:r>
              <a:rPr lang="en-US" sz="1100" i="1">
                <a:solidFill>
                  <a:schemeClr val="tx1"/>
                </a:solidFill>
                <a:latin typeface="Times New Roman" pitchFamily="1" charset="0"/>
              </a:rPr>
              <a:t>8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75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75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7" tIns="0" rIns="20137" bIns="0" anchor="b"/>
          <a:lstStyle/>
          <a:p>
            <a:pPr algn="r" defTabSz="965200"/>
            <a:r>
              <a:rPr lang="en-US" sz="1100" i="1">
                <a:solidFill>
                  <a:schemeClr val="tx1"/>
                </a:solidFill>
                <a:latin typeface="Times New Roman" pitchFamily="1" charset="0"/>
              </a:rPr>
              <a:t>10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8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86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7" tIns="0" rIns="20137" bIns="0" anchor="b"/>
          <a:lstStyle/>
          <a:p>
            <a:pPr algn="r" defTabSz="965200"/>
            <a:r>
              <a:rPr lang="en-US" sz="1100" i="1">
                <a:solidFill>
                  <a:schemeClr val="tx1"/>
                </a:solidFill>
                <a:latin typeface="Times New Roman" pitchFamily="1" charset="0"/>
              </a:rPr>
              <a:t>7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96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7" tIns="0" rIns="20137" bIns="0" anchor="b"/>
          <a:lstStyle/>
          <a:p>
            <a:pPr algn="r" defTabSz="965200"/>
            <a:r>
              <a:rPr lang="en-US" sz="1100" i="1">
                <a:solidFill>
                  <a:schemeClr val="tx1"/>
                </a:solidFill>
                <a:latin typeface="Times New Roman" pitchFamily="1" charset="0"/>
              </a:rPr>
              <a:t>9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706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06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7" tIns="0" rIns="20137" bIns="0" anchor="b"/>
          <a:lstStyle/>
          <a:p>
            <a:pPr algn="r" defTabSz="965200"/>
            <a:r>
              <a:rPr lang="en-US" sz="1100" i="1">
                <a:solidFill>
                  <a:schemeClr val="tx1"/>
                </a:solidFill>
                <a:latin typeface="Times New Roman" pitchFamily="1" charset="0"/>
              </a:rPr>
              <a:t>9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716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716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8000"/>
          </a:xfrm>
          <a:noFill/>
          <a:ln w="9525"/>
        </p:spPr>
        <p:txBody>
          <a:bodyPr lIns="95648" tIns="46985" rIns="95648" bIns="4698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5E92E-849E-4F04-BA2C-856C537C21A5}" type="slidenum">
              <a:rPr lang="en-US">
                <a:ea typeface="Osaka" pitchFamily="1" charset="-128"/>
              </a:rPr>
              <a:pPr/>
              <a:t>18</a:t>
            </a:fld>
            <a:endParaRPr lang="en-US">
              <a:ea typeface="Osaka" pitchFamily="1" charset="-128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17D7EA-A376-4D90-84C3-4B51F40D1072}" type="slidenum">
              <a:rPr lang="en-US">
                <a:ea typeface="Osaka" pitchFamily="1" charset="-128"/>
              </a:rPr>
              <a:pPr/>
              <a:t>20</a:t>
            </a:fld>
            <a:endParaRPr lang="en-US">
              <a:ea typeface="Osaka" pitchFamily="1" charset="-128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494B3-82AB-411C-BA3A-B78342240FCC}" type="slidenum">
              <a:rPr lang="en-US">
                <a:ea typeface="Osaka" pitchFamily="1" charset="-128"/>
              </a:rPr>
              <a:pPr/>
              <a:t>2</a:t>
            </a:fld>
            <a:endParaRPr lang="en-US">
              <a:ea typeface="Osaka" pitchFamily="1" charset="-128"/>
            </a:endParaRPr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CCD122-D738-4CB4-B9C2-7D49FEFDE7D2}" type="slidenum">
              <a:rPr lang="en-US">
                <a:ea typeface="Osaka" pitchFamily="1" charset="-128"/>
              </a:rPr>
              <a:pPr/>
              <a:t>21</a:t>
            </a:fld>
            <a:endParaRPr lang="en-US">
              <a:ea typeface="Osaka" pitchFamily="1" charset="-128"/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B5243-1B2B-4FC3-8CCB-90CC1A80D06A}" type="slidenum">
              <a:rPr lang="en-US">
                <a:ea typeface="Osaka" pitchFamily="1" charset="-128"/>
              </a:rPr>
              <a:pPr/>
              <a:t>22</a:t>
            </a:fld>
            <a:endParaRPr lang="en-US">
              <a:ea typeface="Osaka" pitchFamily="1" charset="-128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8520F-4544-4DD9-9B54-0870877D72D9}" type="slidenum">
              <a:rPr lang="en-US">
                <a:ea typeface="Osaka" pitchFamily="1" charset="-128"/>
              </a:rPr>
              <a:pPr/>
              <a:t>23</a:t>
            </a:fld>
            <a:endParaRPr lang="en-US">
              <a:ea typeface="Osaka" pitchFamily="1" charset="-128"/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6C165-AF09-4746-B078-246AE7098AFC}" type="slidenum">
              <a:rPr lang="en-US">
                <a:ea typeface="Osaka" pitchFamily="1" charset="-128"/>
              </a:rPr>
              <a:pPr/>
              <a:t>24</a:t>
            </a:fld>
            <a:endParaRPr lang="en-US">
              <a:ea typeface="Osaka" pitchFamily="1" charset="-128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3DD13-0BDB-4E64-BE6A-8F9FC1A20B8F}" type="slidenum">
              <a:rPr lang="en-US">
                <a:ea typeface="Osaka" pitchFamily="1" charset="-128"/>
              </a:rPr>
              <a:pPr/>
              <a:t>25</a:t>
            </a:fld>
            <a:endParaRPr lang="en-US">
              <a:ea typeface="Osaka" pitchFamily="1" charset="-128"/>
            </a:endParaRPr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FC6656-4BC0-4401-9FEB-E91ECBF661C7}" type="slidenum">
              <a:rPr lang="en-US">
                <a:ea typeface="Osaka" pitchFamily="1" charset="-128"/>
              </a:rPr>
              <a:pPr/>
              <a:t>26</a:t>
            </a:fld>
            <a:endParaRPr lang="en-US">
              <a:ea typeface="Osaka" pitchFamily="1" charset="-128"/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4C83A2-6233-4D79-93E0-1A959201C516}" type="slidenum">
              <a:rPr lang="en-US">
                <a:ea typeface="Osaka" pitchFamily="1" charset="-128"/>
              </a:rPr>
              <a:pPr/>
              <a:t>27</a:t>
            </a:fld>
            <a:endParaRPr lang="en-US">
              <a:ea typeface="Osaka" pitchFamily="1" charset="-128"/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8B5869-60C3-493F-A10C-7CF4F6FEADB3}" type="slidenum">
              <a:rPr lang="en-US">
                <a:ea typeface="Osaka" pitchFamily="1" charset="-128"/>
              </a:rPr>
              <a:pPr/>
              <a:t>28</a:t>
            </a:fld>
            <a:endParaRPr lang="en-US">
              <a:ea typeface="Osaka" pitchFamily="1" charset="-128"/>
            </a:endParaRPr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183787-79A8-4B93-A300-1010AD041013}" type="slidenum">
              <a:rPr lang="en-US">
                <a:ea typeface="Osaka" pitchFamily="1" charset="-128"/>
              </a:rPr>
              <a:pPr/>
              <a:t>29</a:t>
            </a:fld>
            <a:endParaRPr lang="en-US">
              <a:ea typeface="Osaka" pitchFamily="1" charset="-128"/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2B749-19CF-4B1E-A6D5-2F2C097EB328}" type="slidenum">
              <a:rPr lang="en-US">
                <a:ea typeface="Osaka" pitchFamily="1" charset="-128"/>
              </a:rPr>
              <a:pPr/>
              <a:t>30</a:t>
            </a:fld>
            <a:endParaRPr lang="en-US">
              <a:ea typeface="Osaka" pitchFamily="1" charset="-128"/>
            </a:endParaRPr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F2AEF-92AA-4447-9E6C-B3614544DF11}" type="slidenum">
              <a:rPr lang="en-US">
                <a:ea typeface="Osaka" pitchFamily="1" charset="-128"/>
              </a:rPr>
              <a:pPr/>
              <a:t>3</a:t>
            </a:fld>
            <a:endParaRPr lang="en-US">
              <a:ea typeface="Osaka" pitchFamily="1" charset="-128"/>
            </a:endParaRPr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8AF503-BECA-4113-BE59-E84A99F10C43}" type="slidenum">
              <a:rPr lang="en-US">
                <a:ea typeface="Osaka" pitchFamily="1" charset="-128"/>
              </a:rPr>
              <a:pPr/>
              <a:t>31</a:t>
            </a:fld>
            <a:endParaRPr lang="en-US">
              <a:ea typeface="Osaka" pitchFamily="1" charset="-128"/>
            </a:endParaRPr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2F9095-17D6-4255-B503-13FA75F94EF0}" type="slidenum">
              <a:rPr lang="en-US">
                <a:ea typeface="Osaka" pitchFamily="1" charset="-128"/>
              </a:rPr>
              <a:pPr/>
              <a:t>32</a:t>
            </a:fld>
            <a:endParaRPr lang="en-US">
              <a:ea typeface="Osaka" pitchFamily="1" charset="-128"/>
            </a:endParaRPr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E5E2C-21B9-467A-98CB-4D0949059C06}" type="slidenum">
              <a:rPr lang="en-US">
                <a:ea typeface="Osaka" pitchFamily="1" charset="-128"/>
              </a:rPr>
              <a:pPr/>
              <a:t>33</a:t>
            </a:fld>
            <a:endParaRPr lang="en-US">
              <a:ea typeface="Osaka" pitchFamily="1" charset="-128"/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91AC46-CD07-439C-BB5C-EE4A7D639044}" type="slidenum">
              <a:rPr lang="en-US">
                <a:ea typeface="Osaka" pitchFamily="1" charset="-128"/>
              </a:rPr>
              <a:pPr/>
              <a:t>34</a:t>
            </a:fld>
            <a:endParaRPr lang="en-US">
              <a:ea typeface="Osaka" pitchFamily="1" charset="-128"/>
            </a:endParaRPr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EEC8F0-EE71-4502-991B-6420273EF406}" type="slidenum">
              <a:rPr lang="en-US">
                <a:ea typeface="Osaka" pitchFamily="1" charset="-128"/>
              </a:rPr>
              <a:pPr/>
              <a:t>35</a:t>
            </a:fld>
            <a:endParaRPr lang="en-US">
              <a:ea typeface="Osaka" pitchFamily="1" charset="-128"/>
            </a:endParaRPr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0DA9BD-5F43-4DE3-9B75-AA990FBEC954}" type="slidenum">
              <a:rPr lang="en-US">
                <a:ea typeface="Osaka" pitchFamily="1" charset="-128"/>
              </a:rPr>
              <a:pPr/>
              <a:t>36</a:t>
            </a:fld>
            <a:endParaRPr lang="en-US">
              <a:ea typeface="Osaka" pitchFamily="1" charset="-128"/>
            </a:endParaRPr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5EE1A6-B244-42F7-A715-7170691743D5}" type="slidenum">
              <a:rPr lang="en-US">
                <a:ea typeface="Osaka" pitchFamily="1" charset="-128"/>
              </a:rPr>
              <a:pPr/>
              <a:t>37</a:t>
            </a:fld>
            <a:endParaRPr lang="en-US">
              <a:ea typeface="Osaka" pitchFamily="1" charset="-128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81D6A9-7863-4E7C-97E0-EEB2B57BB0FA}" type="slidenum">
              <a:rPr lang="en-US">
                <a:ea typeface="Osaka" pitchFamily="1" charset="-128"/>
              </a:rPr>
              <a:pPr/>
              <a:t>38</a:t>
            </a:fld>
            <a:endParaRPr lang="en-US">
              <a:ea typeface="Osaka" pitchFamily="1" charset="-128"/>
            </a:endParaRPr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AD212C-CA72-4C10-9F95-F23DE1EE434F}" type="slidenum">
              <a:rPr lang="en-US">
                <a:ea typeface="Osaka" pitchFamily="1" charset="-128"/>
              </a:rPr>
              <a:pPr/>
              <a:t>39</a:t>
            </a:fld>
            <a:endParaRPr lang="en-US">
              <a:ea typeface="Osaka" pitchFamily="1" charset="-128"/>
            </a:endParaRPr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noFill/>
        </p:spPr>
        <p:txBody>
          <a:bodyPr lIns="91427" tIns="45714" rIns="91427" bIns="45714"/>
          <a:lstStyle/>
          <a:p>
            <a:fld id="{EDB85CA0-8D17-4498-B73B-3CB035FD0FF3}" type="slidenum">
              <a:rPr lang="en-US">
                <a:ea typeface="Osaka" pitchFamily="1" charset="-128"/>
              </a:rPr>
              <a:pPr/>
              <a:t>40</a:t>
            </a:fld>
            <a:endParaRPr lang="en-US">
              <a:ea typeface="Osaka" pitchFamily="1" charset="-128"/>
            </a:endParaRPr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AAB06A-7AB0-45C8-9A2F-8C3B02602EBF}" type="slidenum">
              <a:rPr lang="en-US">
                <a:ea typeface="Osaka" pitchFamily="1" charset="-128"/>
              </a:rPr>
              <a:pPr/>
              <a:t>4</a:t>
            </a:fld>
            <a:endParaRPr lang="en-US">
              <a:ea typeface="Osaka" pitchFamily="1" charset="-128"/>
            </a:endParaRPr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3C7F0-A48F-4A43-BE43-F75C1A16ED74}" type="slidenum">
              <a:rPr lang="en-US">
                <a:ea typeface="Osaka" pitchFamily="1" charset="-128"/>
              </a:rPr>
              <a:pPr/>
              <a:t>5</a:t>
            </a:fld>
            <a:endParaRPr lang="en-US">
              <a:ea typeface="Osaka" pitchFamily="1" charset="-128"/>
            </a:endParaRPr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7" tIns="0" rIns="20137" bIns="0" anchor="b"/>
          <a:lstStyle/>
          <a:p>
            <a:pPr algn="r" defTabSz="965200"/>
            <a:r>
              <a:rPr lang="en-US" sz="1100" i="1">
                <a:solidFill>
                  <a:schemeClr val="tx1"/>
                </a:solidFill>
                <a:latin typeface="Times New Roman" pitchFamily="1" charset="0"/>
              </a:rPr>
              <a:t>2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2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7" tIns="0" rIns="20137" bIns="0" anchor="b"/>
          <a:lstStyle/>
          <a:p>
            <a:pPr algn="r" defTabSz="965200"/>
            <a:r>
              <a:rPr lang="en-US" sz="1100" i="1">
                <a:solidFill>
                  <a:schemeClr val="tx1"/>
                </a:solidFill>
                <a:latin typeface="Times New Roman" pitchFamily="1" charset="0"/>
              </a:rPr>
              <a:t>3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34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Lectures 1 and 2  (of 6) in Module (5). </a:t>
            </a:r>
          </a:p>
          <a:p>
            <a:endParaRPr lang="en-US" smtClean="0"/>
          </a:p>
          <a:p>
            <a:r>
              <a:rPr lang="en-US" smtClean="0"/>
              <a:t>Module (1):  Introduction (DBMS, Relational Model)</a:t>
            </a:r>
          </a:p>
          <a:p>
            <a:r>
              <a:rPr lang="en-US" smtClean="0"/>
              <a:t>Module (2):  Storage and File Organizations (Disks, Buffering, Indexes)</a:t>
            </a:r>
          </a:p>
          <a:p>
            <a:r>
              <a:rPr lang="en-US" smtClean="0"/>
              <a:t>Module (3):  Database Concepts (Relational Queries, DDL/ICs, Views and Security)</a:t>
            </a:r>
          </a:p>
          <a:p>
            <a:r>
              <a:rPr lang="en-US" smtClean="0"/>
              <a:t>Module (4):  Relational Implementation (Query Evaluation, Optimization)</a:t>
            </a:r>
          </a:p>
          <a:p>
            <a:r>
              <a:rPr lang="en-US" smtClean="0"/>
              <a:t>Module (5): Database Design (ER Model, Normalization, Physical Design, Tuning)</a:t>
            </a:r>
          </a:p>
          <a:p>
            <a:r>
              <a:rPr lang="en-US" smtClean="0"/>
              <a:t>Module (6): Transaction Processing (Concurrency Control, Recovery)</a:t>
            </a:r>
          </a:p>
          <a:p>
            <a:r>
              <a:rPr lang="en-US" smtClean="0"/>
              <a:t>Module (7): Advanced Topics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7" tIns="0" rIns="20137" bIns="0" anchor="b"/>
          <a:lstStyle/>
          <a:p>
            <a:pPr algn="r" defTabSz="965200"/>
            <a:r>
              <a:rPr lang="en-US" sz="1100" i="1">
                <a:solidFill>
                  <a:schemeClr val="tx1"/>
                </a:solidFill>
                <a:latin typeface="Times New Roman" pitchFamily="1" charset="0"/>
              </a:rPr>
              <a:t>4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022975" y="4114800"/>
            <a:ext cx="3121025" cy="2708275"/>
            <a:chOff x="3794" y="2614"/>
            <a:chExt cx="1966" cy="1706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pic>
          <p:nvPicPr>
            <p:cNvPr id="7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94" y="2614"/>
              <a:ext cx="1966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52578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45720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6D1A1A-5E13-4D16-953A-DF4BBCD24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EDA98-B894-48F8-A2CC-AD4C0F294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46B1E-C756-42F5-BA83-9E82D6800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BDE-5982-4209-8D80-D2808FE053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3FCA8-03B5-42F3-AF2A-44E94717A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A8B8D-B7A9-4A8E-AF15-5ECF1B5C3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8F2B2-7353-45D2-8EBB-B40052BC8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7865D-1476-41F1-B58C-D3F24B07E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6E6FD-DD65-4E1C-827B-455329A2F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74B9F-7CEE-423B-B40F-0C0FB4363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B2394-FFD1-413E-8408-D1F839135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7C695-3AD6-4CE9-BFA9-184F72EA4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58716-8F2B-46B9-BA8F-E85521CAE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79442A-B563-4CCB-B851-18258444A7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152400" y="304800"/>
            <a:ext cx="762000" cy="660400"/>
            <a:chOff x="3794" y="2614"/>
            <a:chExt cx="1966" cy="1706"/>
          </a:xfrm>
        </p:grpSpPr>
        <p:sp>
          <p:nvSpPr>
            <p:cNvPr id="128006" name="Oval 6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007" name="Rectangle 7"/>
            <p:cNvSpPr>
              <a:spLocks noChangeArrowheads="1"/>
            </p:cNvSpPr>
            <p:nvPr/>
          </p:nvSpPr>
          <p:spPr bwMode="auto">
            <a:xfrm>
              <a:off x="3794" y="2881"/>
              <a:ext cx="1966" cy="1197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3794" y="2614"/>
              <a:ext cx="1966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oignantguide.net/ruby" TargetMode="External"/><Relationship Id="rId2" Type="http://schemas.openxmlformats.org/officeDocument/2006/relationships/hyperlink" Target="http://api.rubyonrail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bcast.berkeley.edu/event_details.php?webcastid=20854" TargetMode="External"/><Relationship Id="rId4" Type="http://schemas.openxmlformats.org/officeDocument/2006/relationships/hyperlink" Target="http://www.rubyonrails.org/screencas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  <a:noFill/>
        </p:spPr>
        <p:txBody>
          <a:bodyPr lIns="92075" tIns="46038" rIns="92075" bIns="46038"/>
          <a:lstStyle/>
          <a:p>
            <a:pPr algn="ctr" eaLnBrk="1" hangingPunct="1"/>
            <a:r>
              <a:rPr lang="en-US" smtClean="0"/>
              <a:t>Entity-Relationship Diagrams and the Relational Model</a:t>
            </a:r>
            <a:br>
              <a:rPr lang="en-US" smtClean="0"/>
            </a:br>
            <a:endParaRPr lang="en-US" smtClean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90650" y="2438400"/>
            <a:ext cx="6400800" cy="1752600"/>
          </a:xfrm>
          <a:noFill/>
        </p:spPr>
        <p:txBody>
          <a:bodyPr lIns="92075" tIns="46038" rIns="92075" bIns="46038"/>
          <a:lstStyle/>
          <a:p>
            <a:pPr marL="342900" indent="-342900" eaLnBrk="1" hangingPunct="1"/>
            <a:r>
              <a:rPr lang="en-US" smtClean="0"/>
              <a:t>CS 186, Fall 2007, Lecture 2</a:t>
            </a:r>
          </a:p>
          <a:p>
            <a:pPr marL="342900" indent="-342900" eaLnBrk="1" hangingPunct="1"/>
            <a:r>
              <a:rPr lang="en-US" smtClean="0"/>
              <a:t>R &amp; G, Chaps. 2&amp;3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774825" y="4708525"/>
            <a:ext cx="56546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228600" y="4343400"/>
            <a:ext cx="5562600" cy="230832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relationship, I think, is like a shark, you know? It has to constantly move forward or it dies. And I think what we got on our hands is a dead shark.</a:t>
            </a:r>
          </a:p>
          <a:p>
            <a:endParaRPr lang="en-US" sz="2800" dirty="0"/>
          </a:p>
          <a:p>
            <a:r>
              <a:rPr lang="en-US" sz="2000" dirty="0">
                <a:solidFill>
                  <a:schemeClr val="tx1"/>
                </a:solidFill>
              </a:rPr>
              <a:t>Woody Allen (from Annie Hall, 1979)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>
              <a:solidFill>
                <a:schemeClr val="tx1"/>
              </a:solidFill>
              <a:latin typeface="Arial" charset="0"/>
            </a:endParaRPr>
          </a:p>
          <a:p>
            <a:pPr algn="r"/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mtClean="0"/>
              <a:t>ER Model Basics (Cont.)</a:t>
            </a:r>
          </a:p>
        </p:txBody>
      </p:sp>
      <p:sp>
        <p:nvSpPr>
          <p:cNvPr id="1434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228600" y="3733800"/>
            <a:ext cx="8991600" cy="3200400"/>
          </a:xfrm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endParaRPr lang="en-US" smtClean="0"/>
          </a:p>
          <a:p>
            <a:pPr lvl="2" eaLnBrk="1" hangingPunct="1"/>
            <a:r>
              <a:rPr lang="en-US" sz="3200" smtClean="0"/>
              <a:t>Same entity set can participate in different relationship sets, or in different “roles” in the same set.</a:t>
            </a:r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7620000" y="2590800"/>
            <a:ext cx="10858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" charset="0"/>
              </a:rPr>
              <a:t>subor-dinate </a:t>
            </a: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5943600" y="2590800"/>
            <a:ext cx="9906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" charset="0"/>
              </a:rPr>
              <a:t>super-visor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473825" y="2662238"/>
            <a:ext cx="1477963" cy="1287462"/>
            <a:chOff x="4078" y="1677"/>
            <a:chExt cx="931" cy="811"/>
          </a:xfrm>
        </p:grpSpPr>
        <p:sp>
          <p:nvSpPr>
            <p:cNvPr id="14378" name="Rectangle 35"/>
            <p:cNvSpPr>
              <a:spLocks noChangeArrowheads="1"/>
            </p:cNvSpPr>
            <p:nvPr/>
          </p:nvSpPr>
          <p:spPr bwMode="auto">
            <a:xfrm>
              <a:off x="4152" y="2124"/>
              <a:ext cx="82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Reports_To</a:t>
              </a:r>
            </a:p>
          </p:txBody>
        </p:sp>
        <p:sp>
          <p:nvSpPr>
            <p:cNvPr id="14379" name="Freeform 40"/>
            <p:cNvSpPr>
              <a:spLocks/>
            </p:cNvSpPr>
            <p:nvPr/>
          </p:nvSpPr>
          <p:spPr bwMode="auto">
            <a:xfrm>
              <a:off x="4078" y="1938"/>
              <a:ext cx="931" cy="550"/>
            </a:xfrm>
            <a:custGeom>
              <a:avLst/>
              <a:gdLst>
                <a:gd name="T0" fmla="*/ 0 w 931"/>
                <a:gd name="T1" fmla="*/ 273 h 550"/>
                <a:gd name="T2" fmla="*/ 460 w 931"/>
                <a:gd name="T3" fmla="*/ 0 h 550"/>
                <a:gd name="T4" fmla="*/ 930 w 931"/>
                <a:gd name="T5" fmla="*/ 283 h 550"/>
                <a:gd name="T6" fmla="*/ 460 w 931"/>
                <a:gd name="T7" fmla="*/ 549 h 550"/>
                <a:gd name="T8" fmla="*/ 0 w 931"/>
                <a:gd name="T9" fmla="*/ 273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1"/>
                <a:gd name="T16" fmla="*/ 0 h 550"/>
                <a:gd name="T17" fmla="*/ 931 w 931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1" h="550">
                  <a:moveTo>
                    <a:pt x="0" y="273"/>
                  </a:moveTo>
                  <a:lnTo>
                    <a:pt x="460" y="0"/>
                  </a:lnTo>
                  <a:lnTo>
                    <a:pt x="930" y="283"/>
                  </a:lnTo>
                  <a:lnTo>
                    <a:pt x="460" y="549"/>
                  </a:lnTo>
                  <a:lnTo>
                    <a:pt x="0" y="27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Line 47"/>
            <p:cNvSpPr>
              <a:spLocks noChangeShapeType="1"/>
            </p:cNvSpPr>
            <p:nvPr/>
          </p:nvSpPr>
          <p:spPr bwMode="auto">
            <a:xfrm>
              <a:off x="4329" y="1689"/>
              <a:ext cx="0" cy="3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Line 48"/>
            <p:cNvSpPr>
              <a:spLocks noChangeShapeType="1"/>
            </p:cNvSpPr>
            <p:nvPr/>
          </p:nvSpPr>
          <p:spPr bwMode="auto">
            <a:xfrm>
              <a:off x="4749" y="1677"/>
              <a:ext cx="0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6" name="Group 59"/>
          <p:cNvGrpSpPr>
            <a:grpSpLocks/>
          </p:cNvGrpSpPr>
          <p:nvPr/>
        </p:nvGrpSpPr>
        <p:grpSpPr bwMode="auto">
          <a:xfrm>
            <a:off x="1295400" y="849313"/>
            <a:ext cx="6521450" cy="3189287"/>
            <a:chOff x="816" y="535"/>
            <a:chExt cx="4108" cy="2009"/>
          </a:xfrm>
        </p:grpSpPr>
        <p:grpSp>
          <p:nvGrpSpPr>
            <p:cNvPr id="14347" name="Group 52"/>
            <p:cNvGrpSpPr>
              <a:grpSpLocks/>
            </p:cNvGrpSpPr>
            <p:nvPr/>
          </p:nvGrpSpPr>
          <p:grpSpPr bwMode="auto">
            <a:xfrm>
              <a:off x="2640" y="1425"/>
              <a:ext cx="788" cy="1119"/>
              <a:chOff x="1689" y="1028"/>
              <a:chExt cx="788" cy="1119"/>
            </a:xfrm>
          </p:grpSpPr>
          <p:sp>
            <p:nvSpPr>
              <p:cNvPr id="14373" name="Freeform 9"/>
              <p:cNvSpPr>
                <a:spLocks/>
              </p:cNvSpPr>
              <p:nvPr/>
            </p:nvSpPr>
            <p:spPr bwMode="auto">
              <a:xfrm>
                <a:off x="1716" y="1028"/>
                <a:ext cx="525" cy="269"/>
              </a:xfrm>
              <a:custGeom>
                <a:avLst/>
                <a:gdLst>
                  <a:gd name="T0" fmla="*/ 1 w 525"/>
                  <a:gd name="T1" fmla="*/ 146 h 269"/>
                  <a:gd name="T2" fmla="*/ 8 w 525"/>
                  <a:gd name="T3" fmla="*/ 169 h 269"/>
                  <a:gd name="T4" fmla="*/ 25 w 525"/>
                  <a:gd name="T5" fmla="*/ 190 h 269"/>
                  <a:gd name="T6" fmla="*/ 47 w 525"/>
                  <a:gd name="T7" fmla="*/ 210 h 269"/>
                  <a:gd name="T8" fmla="*/ 77 w 525"/>
                  <a:gd name="T9" fmla="*/ 229 h 269"/>
                  <a:gd name="T10" fmla="*/ 111 w 525"/>
                  <a:gd name="T11" fmla="*/ 243 h 269"/>
                  <a:gd name="T12" fmla="*/ 151 w 525"/>
                  <a:gd name="T13" fmla="*/ 256 h 269"/>
                  <a:gd name="T14" fmla="*/ 194 w 525"/>
                  <a:gd name="T15" fmla="*/ 263 h 269"/>
                  <a:gd name="T16" fmla="*/ 239 w 525"/>
                  <a:gd name="T17" fmla="*/ 268 h 269"/>
                  <a:gd name="T18" fmla="*/ 284 w 525"/>
                  <a:gd name="T19" fmla="*/ 268 h 269"/>
                  <a:gd name="T20" fmla="*/ 330 w 525"/>
                  <a:gd name="T21" fmla="*/ 263 h 269"/>
                  <a:gd name="T22" fmla="*/ 372 w 525"/>
                  <a:gd name="T23" fmla="*/ 255 h 269"/>
                  <a:gd name="T24" fmla="*/ 413 w 525"/>
                  <a:gd name="T25" fmla="*/ 243 h 269"/>
                  <a:gd name="T26" fmla="*/ 447 w 525"/>
                  <a:gd name="T27" fmla="*/ 227 h 269"/>
                  <a:gd name="T28" fmla="*/ 477 w 525"/>
                  <a:gd name="T29" fmla="*/ 210 h 269"/>
                  <a:gd name="T30" fmla="*/ 500 w 525"/>
                  <a:gd name="T31" fmla="*/ 190 h 269"/>
                  <a:gd name="T32" fmla="*/ 515 w 525"/>
                  <a:gd name="T33" fmla="*/ 169 h 269"/>
                  <a:gd name="T34" fmla="*/ 524 w 525"/>
                  <a:gd name="T35" fmla="*/ 146 h 269"/>
                  <a:gd name="T36" fmla="*/ 524 w 525"/>
                  <a:gd name="T37" fmla="*/ 121 h 269"/>
                  <a:gd name="T38" fmla="*/ 515 w 525"/>
                  <a:gd name="T39" fmla="*/ 98 h 269"/>
                  <a:gd name="T40" fmla="*/ 500 w 525"/>
                  <a:gd name="T41" fmla="*/ 77 h 269"/>
                  <a:gd name="T42" fmla="*/ 477 w 525"/>
                  <a:gd name="T43" fmla="*/ 57 h 269"/>
                  <a:gd name="T44" fmla="*/ 447 w 525"/>
                  <a:gd name="T45" fmla="*/ 38 h 269"/>
                  <a:gd name="T46" fmla="*/ 413 w 525"/>
                  <a:gd name="T47" fmla="*/ 24 h 269"/>
                  <a:gd name="T48" fmla="*/ 372 w 525"/>
                  <a:gd name="T49" fmla="*/ 12 h 269"/>
                  <a:gd name="T50" fmla="*/ 330 w 525"/>
                  <a:gd name="T51" fmla="*/ 4 h 269"/>
                  <a:gd name="T52" fmla="*/ 284 w 525"/>
                  <a:gd name="T53" fmla="*/ 0 h 269"/>
                  <a:gd name="T54" fmla="*/ 239 w 525"/>
                  <a:gd name="T55" fmla="*/ 0 h 269"/>
                  <a:gd name="T56" fmla="*/ 194 w 525"/>
                  <a:gd name="T57" fmla="*/ 4 h 269"/>
                  <a:gd name="T58" fmla="*/ 151 w 525"/>
                  <a:gd name="T59" fmla="*/ 12 h 269"/>
                  <a:gd name="T60" fmla="*/ 111 w 525"/>
                  <a:gd name="T61" fmla="*/ 24 h 269"/>
                  <a:gd name="T62" fmla="*/ 77 w 525"/>
                  <a:gd name="T63" fmla="*/ 38 h 269"/>
                  <a:gd name="T64" fmla="*/ 47 w 525"/>
                  <a:gd name="T65" fmla="*/ 57 h 269"/>
                  <a:gd name="T66" fmla="*/ 25 w 525"/>
                  <a:gd name="T67" fmla="*/ 77 h 269"/>
                  <a:gd name="T68" fmla="*/ 8 w 525"/>
                  <a:gd name="T69" fmla="*/ 98 h 269"/>
                  <a:gd name="T70" fmla="*/ 1 w 525"/>
                  <a:gd name="T71" fmla="*/ 121 h 2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25"/>
                  <a:gd name="T109" fmla="*/ 0 h 269"/>
                  <a:gd name="T110" fmla="*/ 525 w 525"/>
                  <a:gd name="T111" fmla="*/ 269 h 26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25" h="269">
                    <a:moveTo>
                      <a:pt x="0" y="134"/>
                    </a:moveTo>
                    <a:lnTo>
                      <a:pt x="1" y="146"/>
                    </a:lnTo>
                    <a:lnTo>
                      <a:pt x="4" y="157"/>
                    </a:lnTo>
                    <a:lnTo>
                      <a:pt x="8" y="169"/>
                    </a:lnTo>
                    <a:lnTo>
                      <a:pt x="16" y="180"/>
                    </a:lnTo>
                    <a:lnTo>
                      <a:pt x="25" y="190"/>
                    </a:lnTo>
                    <a:lnTo>
                      <a:pt x="35" y="200"/>
                    </a:lnTo>
                    <a:lnTo>
                      <a:pt x="47" y="210"/>
                    </a:lnTo>
                    <a:lnTo>
                      <a:pt x="60" y="220"/>
                    </a:lnTo>
                    <a:lnTo>
                      <a:pt x="77" y="229"/>
                    </a:lnTo>
                    <a:lnTo>
                      <a:pt x="93" y="236"/>
                    </a:lnTo>
                    <a:lnTo>
                      <a:pt x="111" y="243"/>
                    </a:lnTo>
                    <a:lnTo>
                      <a:pt x="131" y="250"/>
                    </a:lnTo>
                    <a:lnTo>
                      <a:pt x="151" y="256"/>
                    </a:lnTo>
                    <a:lnTo>
                      <a:pt x="172" y="260"/>
                    </a:lnTo>
                    <a:lnTo>
                      <a:pt x="194" y="263"/>
                    </a:lnTo>
                    <a:lnTo>
                      <a:pt x="216" y="266"/>
                    </a:lnTo>
                    <a:lnTo>
                      <a:pt x="239" y="268"/>
                    </a:lnTo>
                    <a:lnTo>
                      <a:pt x="263" y="268"/>
                    </a:lnTo>
                    <a:lnTo>
                      <a:pt x="284" y="268"/>
                    </a:lnTo>
                    <a:lnTo>
                      <a:pt x="307" y="265"/>
                    </a:lnTo>
                    <a:lnTo>
                      <a:pt x="330" y="263"/>
                    </a:lnTo>
                    <a:lnTo>
                      <a:pt x="352" y="260"/>
                    </a:lnTo>
                    <a:lnTo>
                      <a:pt x="372" y="255"/>
                    </a:lnTo>
                    <a:lnTo>
                      <a:pt x="393" y="250"/>
                    </a:lnTo>
                    <a:lnTo>
                      <a:pt x="413" y="243"/>
                    </a:lnTo>
                    <a:lnTo>
                      <a:pt x="430" y="236"/>
                    </a:lnTo>
                    <a:lnTo>
                      <a:pt x="447" y="227"/>
                    </a:lnTo>
                    <a:lnTo>
                      <a:pt x="463" y="219"/>
                    </a:lnTo>
                    <a:lnTo>
                      <a:pt x="477" y="210"/>
                    </a:lnTo>
                    <a:lnTo>
                      <a:pt x="489" y="200"/>
                    </a:lnTo>
                    <a:lnTo>
                      <a:pt x="500" y="190"/>
                    </a:lnTo>
                    <a:lnTo>
                      <a:pt x="508" y="180"/>
                    </a:lnTo>
                    <a:lnTo>
                      <a:pt x="515" y="169"/>
                    </a:lnTo>
                    <a:lnTo>
                      <a:pt x="520" y="157"/>
                    </a:lnTo>
                    <a:lnTo>
                      <a:pt x="524" y="146"/>
                    </a:lnTo>
                    <a:lnTo>
                      <a:pt x="524" y="134"/>
                    </a:lnTo>
                    <a:lnTo>
                      <a:pt x="524" y="121"/>
                    </a:lnTo>
                    <a:lnTo>
                      <a:pt x="520" y="110"/>
                    </a:lnTo>
                    <a:lnTo>
                      <a:pt x="515" y="98"/>
                    </a:lnTo>
                    <a:lnTo>
                      <a:pt x="508" y="87"/>
                    </a:lnTo>
                    <a:lnTo>
                      <a:pt x="500" y="77"/>
                    </a:lnTo>
                    <a:lnTo>
                      <a:pt x="489" y="67"/>
                    </a:lnTo>
                    <a:lnTo>
                      <a:pt x="477" y="57"/>
                    </a:lnTo>
                    <a:lnTo>
                      <a:pt x="463" y="47"/>
                    </a:lnTo>
                    <a:lnTo>
                      <a:pt x="447" y="38"/>
                    </a:lnTo>
                    <a:lnTo>
                      <a:pt x="430" y="31"/>
                    </a:lnTo>
                    <a:lnTo>
                      <a:pt x="413" y="24"/>
                    </a:lnTo>
                    <a:lnTo>
                      <a:pt x="393" y="18"/>
                    </a:lnTo>
                    <a:lnTo>
                      <a:pt x="372" y="12"/>
                    </a:lnTo>
                    <a:lnTo>
                      <a:pt x="352" y="8"/>
                    </a:lnTo>
                    <a:lnTo>
                      <a:pt x="330" y="4"/>
                    </a:lnTo>
                    <a:lnTo>
                      <a:pt x="307" y="1"/>
                    </a:lnTo>
                    <a:lnTo>
                      <a:pt x="284" y="0"/>
                    </a:lnTo>
                    <a:lnTo>
                      <a:pt x="262" y="0"/>
                    </a:lnTo>
                    <a:lnTo>
                      <a:pt x="239" y="0"/>
                    </a:lnTo>
                    <a:lnTo>
                      <a:pt x="216" y="1"/>
                    </a:lnTo>
                    <a:lnTo>
                      <a:pt x="194" y="4"/>
                    </a:lnTo>
                    <a:lnTo>
                      <a:pt x="172" y="8"/>
                    </a:lnTo>
                    <a:lnTo>
                      <a:pt x="151" y="12"/>
                    </a:lnTo>
                    <a:lnTo>
                      <a:pt x="130" y="18"/>
                    </a:lnTo>
                    <a:lnTo>
                      <a:pt x="111" y="24"/>
                    </a:lnTo>
                    <a:lnTo>
                      <a:pt x="93" y="31"/>
                    </a:lnTo>
                    <a:lnTo>
                      <a:pt x="77" y="38"/>
                    </a:lnTo>
                    <a:lnTo>
                      <a:pt x="60" y="47"/>
                    </a:lnTo>
                    <a:lnTo>
                      <a:pt x="47" y="57"/>
                    </a:lnTo>
                    <a:lnTo>
                      <a:pt x="34" y="67"/>
                    </a:lnTo>
                    <a:lnTo>
                      <a:pt x="25" y="77"/>
                    </a:lnTo>
                    <a:lnTo>
                      <a:pt x="16" y="87"/>
                    </a:lnTo>
                    <a:lnTo>
                      <a:pt x="8" y="98"/>
                    </a:lnTo>
                    <a:lnTo>
                      <a:pt x="4" y="111"/>
                    </a:lnTo>
                    <a:lnTo>
                      <a:pt x="1" y="121"/>
                    </a:lnTo>
                    <a:lnTo>
                      <a:pt x="0" y="13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4" name="Freeform 12"/>
              <p:cNvSpPr>
                <a:spLocks/>
              </p:cNvSpPr>
              <p:nvPr/>
            </p:nvSpPr>
            <p:spPr bwMode="auto">
              <a:xfrm>
                <a:off x="1689" y="1705"/>
                <a:ext cx="788" cy="442"/>
              </a:xfrm>
              <a:custGeom>
                <a:avLst/>
                <a:gdLst>
                  <a:gd name="T0" fmla="*/ 0 w 788"/>
                  <a:gd name="T1" fmla="*/ 221 h 442"/>
                  <a:gd name="T2" fmla="*/ 388 w 788"/>
                  <a:gd name="T3" fmla="*/ 0 h 442"/>
                  <a:gd name="T4" fmla="*/ 787 w 788"/>
                  <a:gd name="T5" fmla="*/ 229 h 442"/>
                  <a:gd name="T6" fmla="*/ 388 w 788"/>
                  <a:gd name="T7" fmla="*/ 441 h 442"/>
                  <a:gd name="T8" fmla="*/ 0 w 788"/>
                  <a:gd name="T9" fmla="*/ 221 h 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8"/>
                  <a:gd name="T16" fmla="*/ 0 h 442"/>
                  <a:gd name="T17" fmla="*/ 788 w 788"/>
                  <a:gd name="T18" fmla="*/ 442 h 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8" h="442">
                    <a:moveTo>
                      <a:pt x="0" y="221"/>
                    </a:moveTo>
                    <a:lnTo>
                      <a:pt x="388" y="0"/>
                    </a:lnTo>
                    <a:lnTo>
                      <a:pt x="787" y="229"/>
                    </a:lnTo>
                    <a:lnTo>
                      <a:pt x="388" y="441"/>
                    </a:lnTo>
                    <a:lnTo>
                      <a:pt x="0" y="22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5" name="Rectangle 20"/>
              <p:cNvSpPr>
                <a:spLocks noChangeArrowheads="1"/>
              </p:cNvSpPr>
              <p:nvPr/>
            </p:nvSpPr>
            <p:spPr bwMode="auto">
              <a:xfrm>
                <a:off x="1763" y="1070"/>
                <a:ext cx="441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since</a:t>
                </a:r>
              </a:p>
            </p:txBody>
          </p:sp>
          <p:sp>
            <p:nvSpPr>
              <p:cNvPr id="14376" name="Rectangle 22"/>
              <p:cNvSpPr>
                <a:spLocks noChangeArrowheads="1"/>
              </p:cNvSpPr>
              <p:nvPr/>
            </p:nvSpPr>
            <p:spPr bwMode="auto">
              <a:xfrm>
                <a:off x="1717" y="1835"/>
                <a:ext cx="69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Works_In</a:t>
                </a:r>
              </a:p>
            </p:txBody>
          </p:sp>
          <p:sp>
            <p:nvSpPr>
              <p:cNvPr id="14377" name="Line 31"/>
              <p:cNvSpPr>
                <a:spLocks noChangeShapeType="1"/>
              </p:cNvSpPr>
              <p:nvPr/>
            </p:nvSpPr>
            <p:spPr bwMode="auto">
              <a:xfrm>
                <a:off x="1953" y="1307"/>
                <a:ext cx="117" cy="39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48" name="Freeform 7"/>
            <p:cNvSpPr>
              <a:spLocks/>
            </p:cNvSpPr>
            <p:nvPr/>
          </p:nvSpPr>
          <p:spPr bwMode="auto">
            <a:xfrm>
              <a:off x="816" y="1766"/>
              <a:ext cx="525" cy="269"/>
            </a:xfrm>
            <a:custGeom>
              <a:avLst/>
              <a:gdLst>
                <a:gd name="T0" fmla="*/ 522 w 525"/>
                <a:gd name="T1" fmla="*/ 121 h 269"/>
                <a:gd name="T2" fmla="*/ 515 w 525"/>
                <a:gd name="T3" fmla="*/ 98 h 269"/>
                <a:gd name="T4" fmla="*/ 500 w 525"/>
                <a:gd name="T5" fmla="*/ 77 h 269"/>
                <a:gd name="T6" fmla="*/ 476 w 525"/>
                <a:gd name="T7" fmla="*/ 57 h 269"/>
                <a:gd name="T8" fmla="*/ 446 w 525"/>
                <a:gd name="T9" fmla="*/ 38 h 269"/>
                <a:gd name="T10" fmla="*/ 412 w 525"/>
                <a:gd name="T11" fmla="*/ 24 h 269"/>
                <a:gd name="T12" fmla="*/ 372 w 525"/>
                <a:gd name="T13" fmla="*/ 12 h 269"/>
                <a:gd name="T14" fmla="*/ 329 w 525"/>
                <a:gd name="T15" fmla="*/ 4 h 269"/>
                <a:gd name="T16" fmla="*/ 284 w 525"/>
                <a:gd name="T17" fmla="*/ 0 h 269"/>
                <a:gd name="T18" fmla="*/ 239 w 525"/>
                <a:gd name="T19" fmla="*/ 0 h 269"/>
                <a:gd name="T20" fmla="*/ 194 w 525"/>
                <a:gd name="T21" fmla="*/ 4 h 269"/>
                <a:gd name="T22" fmla="*/ 151 w 525"/>
                <a:gd name="T23" fmla="*/ 12 h 269"/>
                <a:gd name="T24" fmla="*/ 111 w 525"/>
                <a:gd name="T25" fmla="*/ 24 h 269"/>
                <a:gd name="T26" fmla="*/ 76 w 525"/>
                <a:gd name="T27" fmla="*/ 38 h 269"/>
                <a:gd name="T28" fmla="*/ 46 w 525"/>
                <a:gd name="T29" fmla="*/ 57 h 269"/>
                <a:gd name="T30" fmla="*/ 23 w 525"/>
                <a:gd name="T31" fmla="*/ 77 h 269"/>
                <a:gd name="T32" fmla="*/ 8 w 525"/>
                <a:gd name="T33" fmla="*/ 98 h 269"/>
                <a:gd name="T34" fmla="*/ 1 w 525"/>
                <a:gd name="T35" fmla="*/ 121 h 269"/>
                <a:gd name="T36" fmla="*/ 1 w 525"/>
                <a:gd name="T37" fmla="*/ 144 h 269"/>
                <a:gd name="T38" fmla="*/ 8 w 525"/>
                <a:gd name="T39" fmla="*/ 167 h 269"/>
                <a:gd name="T40" fmla="*/ 23 w 525"/>
                <a:gd name="T41" fmla="*/ 190 h 269"/>
                <a:gd name="T42" fmla="*/ 46 w 525"/>
                <a:gd name="T43" fmla="*/ 210 h 269"/>
                <a:gd name="T44" fmla="*/ 76 w 525"/>
                <a:gd name="T45" fmla="*/ 227 h 269"/>
                <a:gd name="T46" fmla="*/ 111 w 525"/>
                <a:gd name="T47" fmla="*/ 243 h 269"/>
                <a:gd name="T48" fmla="*/ 151 w 525"/>
                <a:gd name="T49" fmla="*/ 255 h 269"/>
                <a:gd name="T50" fmla="*/ 194 w 525"/>
                <a:gd name="T51" fmla="*/ 263 h 269"/>
                <a:gd name="T52" fmla="*/ 239 w 525"/>
                <a:gd name="T53" fmla="*/ 268 h 269"/>
                <a:gd name="T54" fmla="*/ 284 w 525"/>
                <a:gd name="T55" fmla="*/ 268 h 269"/>
                <a:gd name="T56" fmla="*/ 329 w 525"/>
                <a:gd name="T57" fmla="*/ 263 h 269"/>
                <a:gd name="T58" fmla="*/ 372 w 525"/>
                <a:gd name="T59" fmla="*/ 255 h 269"/>
                <a:gd name="T60" fmla="*/ 412 w 525"/>
                <a:gd name="T61" fmla="*/ 243 h 269"/>
                <a:gd name="T62" fmla="*/ 446 w 525"/>
                <a:gd name="T63" fmla="*/ 227 h 269"/>
                <a:gd name="T64" fmla="*/ 476 w 525"/>
                <a:gd name="T65" fmla="*/ 210 h 269"/>
                <a:gd name="T66" fmla="*/ 500 w 525"/>
                <a:gd name="T67" fmla="*/ 190 h 269"/>
                <a:gd name="T68" fmla="*/ 515 w 525"/>
                <a:gd name="T69" fmla="*/ 167 h 269"/>
                <a:gd name="T70" fmla="*/ 522 w 525"/>
                <a:gd name="T71" fmla="*/ 144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1288" y="2198"/>
              <a:ext cx="851" cy="278"/>
            </a:xfrm>
            <a:custGeom>
              <a:avLst/>
              <a:gdLst>
                <a:gd name="T0" fmla="*/ 850 w 851"/>
                <a:gd name="T1" fmla="*/ 277 h 278"/>
                <a:gd name="T2" fmla="*/ 850 w 851"/>
                <a:gd name="T3" fmla="*/ 0 h 278"/>
                <a:gd name="T4" fmla="*/ 0 w 851"/>
                <a:gd name="T5" fmla="*/ 0 h 278"/>
                <a:gd name="T6" fmla="*/ 0 w 851"/>
                <a:gd name="T7" fmla="*/ 277 h 278"/>
                <a:gd name="T8" fmla="*/ 850 w 851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1"/>
                <a:gd name="T16" fmla="*/ 0 h 278"/>
                <a:gd name="T17" fmla="*/ 851 w 851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Freeform 8"/>
            <p:cNvSpPr>
              <a:spLocks/>
            </p:cNvSpPr>
            <p:nvPr/>
          </p:nvSpPr>
          <p:spPr bwMode="auto">
            <a:xfrm>
              <a:off x="1781" y="1766"/>
              <a:ext cx="525" cy="269"/>
            </a:xfrm>
            <a:custGeom>
              <a:avLst/>
              <a:gdLst>
                <a:gd name="T0" fmla="*/ 1 w 525"/>
                <a:gd name="T1" fmla="*/ 144 h 269"/>
                <a:gd name="T2" fmla="*/ 8 w 525"/>
                <a:gd name="T3" fmla="*/ 167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7 h 269"/>
                <a:gd name="T10" fmla="*/ 111 w 525"/>
                <a:gd name="T11" fmla="*/ 243 h 269"/>
                <a:gd name="T12" fmla="*/ 151 w 525"/>
                <a:gd name="T13" fmla="*/ 255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2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7 h 269"/>
                <a:gd name="T34" fmla="*/ 522 w 525"/>
                <a:gd name="T35" fmla="*/ 144 h 269"/>
                <a:gd name="T36" fmla="*/ 522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5 h 269"/>
                <a:gd name="T44" fmla="*/ 447 w 525"/>
                <a:gd name="T45" fmla="*/ 38 h 269"/>
                <a:gd name="T46" fmla="*/ 412 w 525"/>
                <a:gd name="T47" fmla="*/ 22 h 269"/>
                <a:gd name="T48" fmla="*/ 372 w 525"/>
                <a:gd name="T49" fmla="*/ 12 h 269"/>
                <a:gd name="T50" fmla="*/ 329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Freeform 15"/>
            <p:cNvSpPr>
              <a:spLocks/>
            </p:cNvSpPr>
            <p:nvPr/>
          </p:nvSpPr>
          <p:spPr bwMode="auto">
            <a:xfrm>
              <a:off x="1288" y="1569"/>
              <a:ext cx="526" cy="269"/>
            </a:xfrm>
            <a:custGeom>
              <a:avLst/>
              <a:gdLst>
                <a:gd name="T0" fmla="*/ 523 w 526"/>
                <a:gd name="T1" fmla="*/ 121 h 269"/>
                <a:gd name="T2" fmla="*/ 516 w 526"/>
                <a:gd name="T3" fmla="*/ 98 h 269"/>
                <a:gd name="T4" fmla="*/ 501 w 526"/>
                <a:gd name="T5" fmla="*/ 77 h 269"/>
                <a:gd name="T6" fmla="*/ 478 w 526"/>
                <a:gd name="T7" fmla="*/ 57 h 269"/>
                <a:gd name="T8" fmla="*/ 448 w 526"/>
                <a:gd name="T9" fmla="*/ 38 h 269"/>
                <a:gd name="T10" fmla="*/ 412 w 526"/>
                <a:gd name="T11" fmla="*/ 24 h 269"/>
                <a:gd name="T12" fmla="*/ 373 w 526"/>
                <a:gd name="T13" fmla="*/ 12 h 269"/>
                <a:gd name="T14" fmla="*/ 330 w 526"/>
                <a:gd name="T15" fmla="*/ 4 h 269"/>
                <a:gd name="T16" fmla="*/ 285 w 526"/>
                <a:gd name="T17" fmla="*/ 0 h 269"/>
                <a:gd name="T18" fmla="*/ 239 w 526"/>
                <a:gd name="T19" fmla="*/ 0 h 269"/>
                <a:gd name="T20" fmla="*/ 194 w 526"/>
                <a:gd name="T21" fmla="*/ 4 h 269"/>
                <a:gd name="T22" fmla="*/ 151 w 526"/>
                <a:gd name="T23" fmla="*/ 12 h 269"/>
                <a:gd name="T24" fmla="*/ 112 w 526"/>
                <a:gd name="T25" fmla="*/ 24 h 269"/>
                <a:gd name="T26" fmla="*/ 76 w 526"/>
                <a:gd name="T27" fmla="*/ 38 h 269"/>
                <a:gd name="T28" fmla="*/ 46 w 526"/>
                <a:gd name="T29" fmla="*/ 57 h 269"/>
                <a:gd name="T30" fmla="*/ 23 w 526"/>
                <a:gd name="T31" fmla="*/ 77 h 269"/>
                <a:gd name="T32" fmla="*/ 8 w 526"/>
                <a:gd name="T33" fmla="*/ 98 h 269"/>
                <a:gd name="T34" fmla="*/ 1 w 526"/>
                <a:gd name="T35" fmla="*/ 121 h 269"/>
                <a:gd name="T36" fmla="*/ 1 w 526"/>
                <a:gd name="T37" fmla="*/ 146 h 269"/>
                <a:gd name="T38" fmla="*/ 8 w 526"/>
                <a:gd name="T39" fmla="*/ 169 h 269"/>
                <a:gd name="T40" fmla="*/ 23 w 526"/>
                <a:gd name="T41" fmla="*/ 190 h 269"/>
                <a:gd name="T42" fmla="*/ 46 w 526"/>
                <a:gd name="T43" fmla="*/ 210 h 269"/>
                <a:gd name="T44" fmla="*/ 76 w 526"/>
                <a:gd name="T45" fmla="*/ 229 h 269"/>
                <a:gd name="T46" fmla="*/ 112 w 526"/>
                <a:gd name="T47" fmla="*/ 243 h 269"/>
                <a:gd name="T48" fmla="*/ 151 w 526"/>
                <a:gd name="T49" fmla="*/ 256 h 269"/>
                <a:gd name="T50" fmla="*/ 194 w 526"/>
                <a:gd name="T51" fmla="*/ 263 h 269"/>
                <a:gd name="T52" fmla="*/ 239 w 526"/>
                <a:gd name="T53" fmla="*/ 268 h 269"/>
                <a:gd name="T54" fmla="*/ 285 w 526"/>
                <a:gd name="T55" fmla="*/ 268 h 269"/>
                <a:gd name="T56" fmla="*/ 330 w 526"/>
                <a:gd name="T57" fmla="*/ 263 h 269"/>
                <a:gd name="T58" fmla="*/ 373 w 526"/>
                <a:gd name="T59" fmla="*/ 256 h 269"/>
                <a:gd name="T60" fmla="*/ 412 w 526"/>
                <a:gd name="T61" fmla="*/ 243 h 269"/>
                <a:gd name="T62" fmla="*/ 448 w 526"/>
                <a:gd name="T63" fmla="*/ 229 h 269"/>
                <a:gd name="T64" fmla="*/ 478 w 526"/>
                <a:gd name="T65" fmla="*/ 210 h 269"/>
                <a:gd name="T66" fmla="*/ 501 w 526"/>
                <a:gd name="T67" fmla="*/ 190 h 269"/>
                <a:gd name="T68" fmla="*/ 516 w 526"/>
                <a:gd name="T69" fmla="*/ 169 h 269"/>
                <a:gd name="T70" fmla="*/ 523 w 526"/>
                <a:gd name="T71" fmla="*/ 146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69"/>
                <a:gd name="T110" fmla="*/ 526 w 526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Rectangle 17"/>
            <p:cNvSpPr>
              <a:spLocks noChangeArrowheads="1"/>
            </p:cNvSpPr>
            <p:nvPr/>
          </p:nvSpPr>
          <p:spPr bwMode="auto">
            <a:xfrm>
              <a:off x="1310" y="1594"/>
              <a:ext cx="52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dname</a:t>
              </a:r>
            </a:p>
          </p:txBody>
        </p:sp>
        <p:sp>
          <p:nvSpPr>
            <p:cNvPr id="14353" name="Rectangle 18"/>
            <p:cNvSpPr>
              <a:spLocks noChangeArrowheads="1"/>
            </p:cNvSpPr>
            <p:nvPr/>
          </p:nvSpPr>
          <p:spPr bwMode="auto">
            <a:xfrm>
              <a:off x="1762" y="1798"/>
              <a:ext cx="5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budget</a:t>
              </a:r>
            </a:p>
          </p:txBody>
        </p:sp>
        <p:sp>
          <p:nvSpPr>
            <p:cNvPr id="14354" name="Rectangle 19"/>
            <p:cNvSpPr>
              <a:spLocks noChangeArrowheads="1"/>
            </p:cNvSpPr>
            <p:nvPr/>
          </p:nvSpPr>
          <p:spPr bwMode="auto">
            <a:xfrm>
              <a:off x="882" y="1800"/>
              <a:ext cx="30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charset="0"/>
                </a:rPr>
                <a:t>did</a:t>
              </a:r>
            </a:p>
          </p:txBody>
        </p:sp>
        <p:sp>
          <p:nvSpPr>
            <p:cNvPr id="14355" name="Rectangle 23"/>
            <p:cNvSpPr>
              <a:spLocks noChangeArrowheads="1"/>
            </p:cNvSpPr>
            <p:nvPr/>
          </p:nvSpPr>
          <p:spPr bwMode="auto">
            <a:xfrm>
              <a:off x="1250" y="2232"/>
              <a:ext cx="89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Departments</a:t>
              </a:r>
            </a:p>
          </p:txBody>
        </p:sp>
        <p:sp>
          <p:nvSpPr>
            <p:cNvPr id="14356" name="Line 32"/>
            <p:cNvSpPr>
              <a:spLocks noChangeShapeType="1"/>
            </p:cNvSpPr>
            <p:nvPr/>
          </p:nvSpPr>
          <p:spPr bwMode="auto">
            <a:xfrm>
              <a:off x="1081" y="2052"/>
              <a:ext cx="350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Line 33"/>
            <p:cNvSpPr>
              <a:spLocks noChangeShapeType="1"/>
            </p:cNvSpPr>
            <p:nvPr/>
          </p:nvSpPr>
          <p:spPr bwMode="auto">
            <a:xfrm>
              <a:off x="1535" y="1853"/>
              <a:ext cx="75" cy="3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34"/>
            <p:cNvSpPr>
              <a:spLocks noChangeShapeType="1"/>
            </p:cNvSpPr>
            <p:nvPr/>
          </p:nvSpPr>
          <p:spPr bwMode="auto">
            <a:xfrm flipH="1">
              <a:off x="1830" y="2033"/>
              <a:ext cx="200" cy="1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Freeform 36"/>
            <p:cNvSpPr>
              <a:spLocks/>
            </p:cNvSpPr>
            <p:nvPr/>
          </p:nvSpPr>
          <p:spPr bwMode="auto">
            <a:xfrm>
              <a:off x="4179" y="535"/>
              <a:ext cx="374" cy="334"/>
            </a:xfrm>
            <a:custGeom>
              <a:avLst/>
              <a:gdLst>
                <a:gd name="T0" fmla="*/ 371 w 374"/>
                <a:gd name="T1" fmla="*/ 150 h 334"/>
                <a:gd name="T2" fmla="*/ 366 w 374"/>
                <a:gd name="T3" fmla="*/ 122 h 334"/>
                <a:gd name="T4" fmla="*/ 355 w 374"/>
                <a:gd name="T5" fmla="*/ 95 h 334"/>
                <a:gd name="T6" fmla="*/ 339 w 374"/>
                <a:gd name="T7" fmla="*/ 70 h 334"/>
                <a:gd name="T8" fmla="*/ 318 w 374"/>
                <a:gd name="T9" fmla="*/ 49 h 334"/>
                <a:gd name="T10" fmla="*/ 293 w 374"/>
                <a:gd name="T11" fmla="*/ 29 h 334"/>
                <a:gd name="T12" fmla="*/ 265 w 374"/>
                <a:gd name="T13" fmla="*/ 15 h 334"/>
                <a:gd name="T14" fmla="*/ 234 w 374"/>
                <a:gd name="T15" fmla="*/ 5 h 334"/>
                <a:gd name="T16" fmla="*/ 202 w 374"/>
                <a:gd name="T17" fmla="*/ 0 h 334"/>
                <a:gd name="T18" fmla="*/ 170 w 374"/>
                <a:gd name="T19" fmla="*/ 0 h 334"/>
                <a:gd name="T20" fmla="*/ 138 w 374"/>
                <a:gd name="T21" fmla="*/ 5 h 334"/>
                <a:gd name="T22" fmla="*/ 108 w 374"/>
                <a:gd name="T23" fmla="*/ 15 h 334"/>
                <a:gd name="T24" fmla="*/ 80 w 374"/>
                <a:gd name="T25" fmla="*/ 29 h 334"/>
                <a:gd name="T26" fmla="*/ 55 w 374"/>
                <a:gd name="T27" fmla="*/ 49 h 334"/>
                <a:gd name="T28" fmla="*/ 33 w 374"/>
                <a:gd name="T29" fmla="*/ 70 h 334"/>
                <a:gd name="T30" fmla="*/ 17 w 374"/>
                <a:gd name="T31" fmla="*/ 95 h 334"/>
                <a:gd name="T32" fmla="*/ 6 w 374"/>
                <a:gd name="T33" fmla="*/ 122 h 334"/>
                <a:gd name="T34" fmla="*/ 1 w 374"/>
                <a:gd name="T35" fmla="*/ 150 h 334"/>
                <a:gd name="T36" fmla="*/ 1 w 374"/>
                <a:gd name="T37" fmla="*/ 180 h 334"/>
                <a:gd name="T38" fmla="*/ 6 w 374"/>
                <a:gd name="T39" fmla="*/ 208 h 334"/>
                <a:gd name="T40" fmla="*/ 17 w 374"/>
                <a:gd name="T41" fmla="*/ 235 h 334"/>
                <a:gd name="T42" fmla="*/ 33 w 374"/>
                <a:gd name="T43" fmla="*/ 262 h 334"/>
                <a:gd name="T44" fmla="*/ 55 w 374"/>
                <a:gd name="T45" fmla="*/ 283 h 334"/>
                <a:gd name="T46" fmla="*/ 80 w 374"/>
                <a:gd name="T47" fmla="*/ 303 h 334"/>
                <a:gd name="T48" fmla="*/ 108 w 374"/>
                <a:gd name="T49" fmla="*/ 317 h 334"/>
                <a:gd name="T50" fmla="*/ 138 w 374"/>
                <a:gd name="T51" fmla="*/ 327 h 334"/>
                <a:gd name="T52" fmla="*/ 170 w 374"/>
                <a:gd name="T53" fmla="*/ 331 h 334"/>
                <a:gd name="T54" fmla="*/ 202 w 374"/>
                <a:gd name="T55" fmla="*/ 331 h 334"/>
                <a:gd name="T56" fmla="*/ 234 w 374"/>
                <a:gd name="T57" fmla="*/ 327 h 334"/>
                <a:gd name="T58" fmla="*/ 265 w 374"/>
                <a:gd name="T59" fmla="*/ 317 h 334"/>
                <a:gd name="T60" fmla="*/ 293 w 374"/>
                <a:gd name="T61" fmla="*/ 303 h 334"/>
                <a:gd name="T62" fmla="*/ 318 w 374"/>
                <a:gd name="T63" fmla="*/ 283 h 334"/>
                <a:gd name="T64" fmla="*/ 339 w 374"/>
                <a:gd name="T65" fmla="*/ 262 h 334"/>
                <a:gd name="T66" fmla="*/ 355 w 374"/>
                <a:gd name="T67" fmla="*/ 235 h 334"/>
                <a:gd name="T68" fmla="*/ 366 w 374"/>
                <a:gd name="T69" fmla="*/ 208 h 334"/>
                <a:gd name="T70" fmla="*/ 371 w 374"/>
                <a:gd name="T71" fmla="*/ 180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74"/>
                <a:gd name="T109" fmla="*/ 0 h 334"/>
                <a:gd name="T110" fmla="*/ 374 w 374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74" h="334">
                  <a:moveTo>
                    <a:pt x="373" y="166"/>
                  </a:moveTo>
                  <a:lnTo>
                    <a:pt x="371" y="150"/>
                  </a:lnTo>
                  <a:lnTo>
                    <a:pt x="369" y="138"/>
                  </a:lnTo>
                  <a:lnTo>
                    <a:pt x="366" y="122"/>
                  </a:lnTo>
                  <a:lnTo>
                    <a:pt x="361" y="108"/>
                  </a:lnTo>
                  <a:lnTo>
                    <a:pt x="355" y="95"/>
                  </a:lnTo>
                  <a:lnTo>
                    <a:pt x="348" y="83"/>
                  </a:lnTo>
                  <a:lnTo>
                    <a:pt x="339" y="70"/>
                  </a:lnTo>
                  <a:lnTo>
                    <a:pt x="329" y="59"/>
                  </a:lnTo>
                  <a:lnTo>
                    <a:pt x="318" y="49"/>
                  </a:lnTo>
                  <a:lnTo>
                    <a:pt x="305" y="39"/>
                  </a:lnTo>
                  <a:lnTo>
                    <a:pt x="293" y="29"/>
                  </a:lnTo>
                  <a:lnTo>
                    <a:pt x="279" y="21"/>
                  </a:lnTo>
                  <a:lnTo>
                    <a:pt x="265" y="15"/>
                  </a:lnTo>
                  <a:lnTo>
                    <a:pt x="250" y="9"/>
                  </a:lnTo>
                  <a:lnTo>
                    <a:pt x="234" y="5"/>
                  </a:lnTo>
                  <a:lnTo>
                    <a:pt x="219" y="2"/>
                  </a:lnTo>
                  <a:lnTo>
                    <a:pt x="202" y="0"/>
                  </a:lnTo>
                  <a:lnTo>
                    <a:pt x="186" y="0"/>
                  </a:lnTo>
                  <a:lnTo>
                    <a:pt x="170" y="0"/>
                  </a:lnTo>
                  <a:lnTo>
                    <a:pt x="153" y="2"/>
                  </a:lnTo>
                  <a:lnTo>
                    <a:pt x="138" y="5"/>
                  </a:lnTo>
                  <a:lnTo>
                    <a:pt x="122" y="9"/>
                  </a:lnTo>
                  <a:lnTo>
                    <a:pt x="108" y="15"/>
                  </a:lnTo>
                  <a:lnTo>
                    <a:pt x="93" y="21"/>
                  </a:lnTo>
                  <a:lnTo>
                    <a:pt x="80" y="29"/>
                  </a:lnTo>
                  <a:lnTo>
                    <a:pt x="67" y="39"/>
                  </a:lnTo>
                  <a:lnTo>
                    <a:pt x="55" y="49"/>
                  </a:lnTo>
                  <a:lnTo>
                    <a:pt x="43" y="59"/>
                  </a:lnTo>
                  <a:lnTo>
                    <a:pt x="33" y="70"/>
                  </a:lnTo>
                  <a:lnTo>
                    <a:pt x="24" y="83"/>
                  </a:lnTo>
                  <a:lnTo>
                    <a:pt x="17" y="95"/>
                  </a:lnTo>
                  <a:lnTo>
                    <a:pt x="11" y="108"/>
                  </a:lnTo>
                  <a:lnTo>
                    <a:pt x="6" y="122"/>
                  </a:lnTo>
                  <a:lnTo>
                    <a:pt x="3" y="138"/>
                  </a:lnTo>
                  <a:lnTo>
                    <a:pt x="1" y="150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3" y="196"/>
                  </a:lnTo>
                  <a:lnTo>
                    <a:pt x="6" y="208"/>
                  </a:lnTo>
                  <a:lnTo>
                    <a:pt x="11" y="222"/>
                  </a:lnTo>
                  <a:lnTo>
                    <a:pt x="17" y="235"/>
                  </a:lnTo>
                  <a:lnTo>
                    <a:pt x="24" y="249"/>
                  </a:lnTo>
                  <a:lnTo>
                    <a:pt x="33" y="262"/>
                  </a:lnTo>
                  <a:lnTo>
                    <a:pt x="43" y="273"/>
                  </a:lnTo>
                  <a:lnTo>
                    <a:pt x="55" y="283"/>
                  </a:lnTo>
                  <a:lnTo>
                    <a:pt x="67" y="294"/>
                  </a:lnTo>
                  <a:lnTo>
                    <a:pt x="80" y="303"/>
                  </a:lnTo>
                  <a:lnTo>
                    <a:pt x="93" y="310"/>
                  </a:lnTo>
                  <a:lnTo>
                    <a:pt x="108" y="317"/>
                  </a:lnTo>
                  <a:lnTo>
                    <a:pt x="122" y="323"/>
                  </a:lnTo>
                  <a:lnTo>
                    <a:pt x="138" y="327"/>
                  </a:lnTo>
                  <a:lnTo>
                    <a:pt x="153" y="330"/>
                  </a:lnTo>
                  <a:lnTo>
                    <a:pt x="170" y="331"/>
                  </a:lnTo>
                  <a:lnTo>
                    <a:pt x="186" y="333"/>
                  </a:lnTo>
                  <a:lnTo>
                    <a:pt x="202" y="331"/>
                  </a:lnTo>
                  <a:lnTo>
                    <a:pt x="219" y="330"/>
                  </a:lnTo>
                  <a:lnTo>
                    <a:pt x="234" y="327"/>
                  </a:lnTo>
                  <a:lnTo>
                    <a:pt x="250" y="323"/>
                  </a:lnTo>
                  <a:lnTo>
                    <a:pt x="265" y="317"/>
                  </a:lnTo>
                  <a:lnTo>
                    <a:pt x="279" y="310"/>
                  </a:lnTo>
                  <a:lnTo>
                    <a:pt x="293" y="303"/>
                  </a:lnTo>
                  <a:lnTo>
                    <a:pt x="305" y="294"/>
                  </a:lnTo>
                  <a:lnTo>
                    <a:pt x="318" y="283"/>
                  </a:lnTo>
                  <a:lnTo>
                    <a:pt x="329" y="273"/>
                  </a:lnTo>
                  <a:lnTo>
                    <a:pt x="339" y="262"/>
                  </a:lnTo>
                  <a:lnTo>
                    <a:pt x="348" y="249"/>
                  </a:lnTo>
                  <a:lnTo>
                    <a:pt x="355" y="235"/>
                  </a:lnTo>
                  <a:lnTo>
                    <a:pt x="361" y="222"/>
                  </a:lnTo>
                  <a:lnTo>
                    <a:pt x="366" y="208"/>
                  </a:lnTo>
                  <a:lnTo>
                    <a:pt x="369" y="196"/>
                  </a:lnTo>
                  <a:lnTo>
                    <a:pt x="371" y="180"/>
                  </a:lnTo>
                  <a:lnTo>
                    <a:pt x="373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37"/>
            <p:cNvSpPr>
              <a:spLocks/>
            </p:cNvSpPr>
            <p:nvPr/>
          </p:nvSpPr>
          <p:spPr bwMode="auto">
            <a:xfrm>
              <a:off x="3844" y="781"/>
              <a:ext cx="374" cy="334"/>
            </a:xfrm>
            <a:custGeom>
              <a:avLst/>
              <a:gdLst>
                <a:gd name="T0" fmla="*/ 371 w 374"/>
                <a:gd name="T1" fmla="*/ 150 h 334"/>
                <a:gd name="T2" fmla="*/ 366 w 374"/>
                <a:gd name="T3" fmla="*/ 122 h 334"/>
                <a:gd name="T4" fmla="*/ 355 w 374"/>
                <a:gd name="T5" fmla="*/ 94 h 334"/>
                <a:gd name="T6" fmla="*/ 339 w 374"/>
                <a:gd name="T7" fmla="*/ 70 h 334"/>
                <a:gd name="T8" fmla="*/ 317 w 374"/>
                <a:gd name="T9" fmla="*/ 47 h 334"/>
                <a:gd name="T10" fmla="*/ 292 w 374"/>
                <a:gd name="T11" fmla="*/ 29 h 334"/>
                <a:gd name="T12" fmla="*/ 265 w 374"/>
                <a:gd name="T13" fmla="*/ 14 h 334"/>
                <a:gd name="T14" fmla="*/ 235 w 374"/>
                <a:gd name="T15" fmla="*/ 4 h 334"/>
                <a:gd name="T16" fmla="*/ 202 w 374"/>
                <a:gd name="T17" fmla="*/ 0 h 334"/>
                <a:gd name="T18" fmla="*/ 170 w 374"/>
                <a:gd name="T19" fmla="*/ 0 h 334"/>
                <a:gd name="T20" fmla="*/ 138 w 374"/>
                <a:gd name="T21" fmla="*/ 4 h 334"/>
                <a:gd name="T22" fmla="*/ 107 w 374"/>
                <a:gd name="T23" fmla="*/ 14 h 334"/>
                <a:gd name="T24" fmla="*/ 80 w 374"/>
                <a:gd name="T25" fmla="*/ 29 h 334"/>
                <a:gd name="T26" fmla="*/ 55 w 374"/>
                <a:gd name="T27" fmla="*/ 47 h 334"/>
                <a:gd name="T28" fmla="*/ 33 w 374"/>
                <a:gd name="T29" fmla="*/ 70 h 334"/>
                <a:gd name="T30" fmla="*/ 17 w 374"/>
                <a:gd name="T31" fmla="*/ 94 h 334"/>
                <a:gd name="T32" fmla="*/ 6 w 374"/>
                <a:gd name="T33" fmla="*/ 122 h 334"/>
                <a:gd name="T34" fmla="*/ 1 w 374"/>
                <a:gd name="T35" fmla="*/ 150 h 334"/>
                <a:gd name="T36" fmla="*/ 1 w 374"/>
                <a:gd name="T37" fmla="*/ 180 h 334"/>
                <a:gd name="T38" fmla="*/ 6 w 374"/>
                <a:gd name="T39" fmla="*/ 208 h 334"/>
                <a:gd name="T40" fmla="*/ 17 w 374"/>
                <a:gd name="T41" fmla="*/ 235 h 334"/>
                <a:gd name="T42" fmla="*/ 33 w 374"/>
                <a:gd name="T43" fmla="*/ 261 h 334"/>
                <a:gd name="T44" fmla="*/ 55 w 374"/>
                <a:gd name="T45" fmla="*/ 283 h 334"/>
                <a:gd name="T46" fmla="*/ 80 w 374"/>
                <a:gd name="T47" fmla="*/ 301 h 334"/>
                <a:gd name="T48" fmla="*/ 107 w 374"/>
                <a:gd name="T49" fmla="*/ 316 h 334"/>
                <a:gd name="T50" fmla="*/ 138 w 374"/>
                <a:gd name="T51" fmla="*/ 325 h 334"/>
                <a:gd name="T52" fmla="*/ 170 w 374"/>
                <a:gd name="T53" fmla="*/ 331 h 334"/>
                <a:gd name="T54" fmla="*/ 202 w 374"/>
                <a:gd name="T55" fmla="*/ 331 h 334"/>
                <a:gd name="T56" fmla="*/ 235 w 374"/>
                <a:gd name="T57" fmla="*/ 325 h 334"/>
                <a:gd name="T58" fmla="*/ 265 w 374"/>
                <a:gd name="T59" fmla="*/ 316 h 334"/>
                <a:gd name="T60" fmla="*/ 292 w 374"/>
                <a:gd name="T61" fmla="*/ 301 h 334"/>
                <a:gd name="T62" fmla="*/ 317 w 374"/>
                <a:gd name="T63" fmla="*/ 283 h 334"/>
                <a:gd name="T64" fmla="*/ 339 w 374"/>
                <a:gd name="T65" fmla="*/ 261 h 334"/>
                <a:gd name="T66" fmla="*/ 355 w 374"/>
                <a:gd name="T67" fmla="*/ 235 h 334"/>
                <a:gd name="T68" fmla="*/ 366 w 374"/>
                <a:gd name="T69" fmla="*/ 208 h 334"/>
                <a:gd name="T70" fmla="*/ 371 w 374"/>
                <a:gd name="T71" fmla="*/ 180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74"/>
                <a:gd name="T109" fmla="*/ 0 h 334"/>
                <a:gd name="T110" fmla="*/ 374 w 374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74" h="334">
                  <a:moveTo>
                    <a:pt x="373" y="166"/>
                  </a:moveTo>
                  <a:lnTo>
                    <a:pt x="371" y="150"/>
                  </a:lnTo>
                  <a:lnTo>
                    <a:pt x="369" y="136"/>
                  </a:lnTo>
                  <a:lnTo>
                    <a:pt x="366" y="122"/>
                  </a:lnTo>
                  <a:lnTo>
                    <a:pt x="361" y="108"/>
                  </a:lnTo>
                  <a:lnTo>
                    <a:pt x="355" y="94"/>
                  </a:lnTo>
                  <a:lnTo>
                    <a:pt x="348" y="83"/>
                  </a:lnTo>
                  <a:lnTo>
                    <a:pt x="339" y="70"/>
                  </a:lnTo>
                  <a:lnTo>
                    <a:pt x="328" y="59"/>
                  </a:lnTo>
                  <a:lnTo>
                    <a:pt x="317" y="47"/>
                  </a:lnTo>
                  <a:lnTo>
                    <a:pt x="305" y="38"/>
                  </a:lnTo>
                  <a:lnTo>
                    <a:pt x="292" y="29"/>
                  </a:lnTo>
                  <a:lnTo>
                    <a:pt x="279" y="21"/>
                  </a:lnTo>
                  <a:lnTo>
                    <a:pt x="265" y="14"/>
                  </a:lnTo>
                  <a:lnTo>
                    <a:pt x="250" y="9"/>
                  </a:lnTo>
                  <a:lnTo>
                    <a:pt x="235" y="4"/>
                  </a:lnTo>
                  <a:lnTo>
                    <a:pt x="219" y="1"/>
                  </a:lnTo>
                  <a:lnTo>
                    <a:pt x="202" y="0"/>
                  </a:lnTo>
                  <a:lnTo>
                    <a:pt x="186" y="0"/>
                  </a:lnTo>
                  <a:lnTo>
                    <a:pt x="170" y="0"/>
                  </a:lnTo>
                  <a:lnTo>
                    <a:pt x="153" y="1"/>
                  </a:lnTo>
                  <a:lnTo>
                    <a:pt x="138" y="4"/>
                  </a:lnTo>
                  <a:lnTo>
                    <a:pt x="122" y="9"/>
                  </a:lnTo>
                  <a:lnTo>
                    <a:pt x="107" y="14"/>
                  </a:lnTo>
                  <a:lnTo>
                    <a:pt x="93" y="21"/>
                  </a:lnTo>
                  <a:lnTo>
                    <a:pt x="80" y="29"/>
                  </a:lnTo>
                  <a:lnTo>
                    <a:pt x="67" y="38"/>
                  </a:lnTo>
                  <a:lnTo>
                    <a:pt x="55" y="47"/>
                  </a:lnTo>
                  <a:lnTo>
                    <a:pt x="43" y="59"/>
                  </a:lnTo>
                  <a:lnTo>
                    <a:pt x="33" y="70"/>
                  </a:lnTo>
                  <a:lnTo>
                    <a:pt x="24" y="83"/>
                  </a:lnTo>
                  <a:lnTo>
                    <a:pt x="17" y="94"/>
                  </a:lnTo>
                  <a:lnTo>
                    <a:pt x="11" y="108"/>
                  </a:lnTo>
                  <a:lnTo>
                    <a:pt x="6" y="122"/>
                  </a:lnTo>
                  <a:lnTo>
                    <a:pt x="3" y="136"/>
                  </a:lnTo>
                  <a:lnTo>
                    <a:pt x="1" y="150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3" y="194"/>
                  </a:lnTo>
                  <a:lnTo>
                    <a:pt x="6" y="208"/>
                  </a:lnTo>
                  <a:lnTo>
                    <a:pt x="11" y="222"/>
                  </a:lnTo>
                  <a:lnTo>
                    <a:pt x="17" y="235"/>
                  </a:lnTo>
                  <a:lnTo>
                    <a:pt x="24" y="249"/>
                  </a:lnTo>
                  <a:lnTo>
                    <a:pt x="33" y="261"/>
                  </a:lnTo>
                  <a:lnTo>
                    <a:pt x="43" y="272"/>
                  </a:lnTo>
                  <a:lnTo>
                    <a:pt x="55" y="283"/>
                  </a:lnTo>
                  <a:lnTo>
                    <a:pt x="67" y="293"/>
                  </a:lnTo>
                  <a:lnTo>
                    <a:pt x="80" y="301"/>
                  </a:lnTo>
                  <a:lnTo>
                    <a:pt x="93" y="310"/>
                  </a:lnTo>
                  <a:lnTo>
                    <a:pt x="107" y="316"/>
                  </a:lnTo>
                  <a:lnTo>
                    <a:pt x="122" y="323"/>
                  </a:lnTo>
                  <a:lnTo>
                    <a:pt x="138" y="325"/>
                  </a:lnTo>
                  <a:lnTo>
                    <a:pt x="153" y="330"/>
                  </a:lnTo>
                  <a:lnTo>
                    <a:pt x="170" y="331"/>
                  </a:lnTo>
                  <a:lnTo>
                    <a:pt x="186" y="333"/>
                  </a:lnTo>
                  <a:lnTo>
                    <a:pt x="202" y="331"/>
                  </a:lnTo>
                  <a:lnTo>
                    <a:pt x="219" y="330"/>
                  </a:lnTo>
                  <a:lnTo>
                    <a:pt x="235" y="325"/>
                  </a:lnTo>
                  <a:lnTo>
                    <a:pt x="250" y="323"/>
                  </a:lnTo>
                  <a:lnTo>
                    <a:pt x="265" y="316"/>
                  </a:lnTo>
                  <a:lnTo>
                    <a:pt x="279" y="310"/>
                  </a:lnTo>
                  <a:lnTo>
                    <a:pt x="292" y="301"/>
                  </a:lnTo>
                  <a:lnTo>
                    <a:pt x="305" y="293"/>
                  </a:lnTo>
                  <a:lnTo>
                    <a:pt x="317" y="283"/>
                  </a:lnTo>
                  <a:lnTo>
                    <a:pt x="328" y="272"/>
                  </a:lnTo>
                  <a:lnTo>
                    <a:pt x="339" y="261"/>
                  </a:lnTo>
                  <a:lnTo>
                    <a:pt x="348" y="249"/>
                  </a:lnTo>
                  <a:lnTo>
                    <a:pt x="355" y="235"/>
                  </a:lnTo>
                  <a:lnTo>
                    <a:pt x="361" y="222"/>
                  </a:lnTo>
                  <a:lnTo>
                    <a:pt x="366" y="208"/>
                  </a:lnTo>
                  <a:lnTo>
                    <a:pt x="369" y="194"/>
                  </a:lnTo>
                  <a:lnTo>
                    <a:pt x="371" y="180"/>
                  </a:lnTo>
                  <a:lnTo>
                    <a:pt x="373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38"/>
            <p:cNvSpPr>
              <a:spLocks/>
            </p:cNvSpPr>
            <p:nvPr/>
          </p:nvSpPr>
          <p:spPr bwMode="auto">
            <a:xfrm>
              <a:off x="4528" y="781"/>
              <a:ext cx="373" cy="334"/>
            </a:xfrm>
            <a:custGeom>
              <a:avLst/>
              <a:gdLst>
                <a:gd name="T0" fmla="*/ 1 w 373"/>
                <a:gd name="T1" fmla="*/ 180 h 334"/>
                <a:gd name="T2" fmla="*/ 6 w 373"/>
                <a:gd name="T3" fmla="*/ 208 h 334"/>
                <a:gd name="T4" fmla="*/ 17 w 373"/>
                <a:gd name="T5" fmla="*/ 235 h 334"/>
                <a:gd name="T6" fmla="*/ 33 w 373"/>
                <a:gd name="T7" fmla="*/ 261 h 334"/>
                <a:gd name="T8" fmla="*/ 55 w 373"/>
                <a:gd name="T9" fmla="*/ 283 h 334"/>
                <a:gd name="T10" fmla="*/ 80 w 373"/>
                <a:gd name="T11" fmla="*/ 301 h 334"/>
                <a:gd name="T12" fmla="*/ 107 w 373"/>
                <a:gd name="T13" fmla="*/ 316 h 334"/>
                <a:gd name="T14" fmla="*/ 137 w 373"/>
                <a:gd name="T15" fmla="*/ 325 h 334"/>
                <a:gd name="T16" fmla="*/ 170 w 373"/>
                <a:gd name="T17" fmla="*/ 331 h 334"/>
                <a:gd name="T18" fmla="*/ 201 w 373"/>
                <a:gd name="T19" fmla="*/ 331 h 334"/>
                <a:gd name="T20" fmla="*/ 234 w 373"/>
                <a:gd name="T21" fmla="*/ 325 h 334"/>
                <a:gd name="T22" fmla="*/ 264 w 373"/>
                <a:gd name="T23" fmla="*/ 316 h 334"/>
                <a:gd name="T24" fmla="*/ 292 w 373"/>
                <a:gd name="T25" fmla="*/ 301 h 334"/>
                <a:gd name="T26" fmla="*/ 317 w 373"/>
                <a:gd name="T27" fmla="*/ 283 h 334"/>
                <a:gd name="T28" fmla="*/ 338 w 373"/>
                <a:gd name="T29" fmla="*/ 261 h 334"/>
                <a:gd name="T30" fmla="*/ 354 w 373"/>
                <a:gd name="T31" fmla="*/ 235 h 334"/>
                <a:gd name="T32" fmla="*/ 366 w 373"/>
                <a:gd name="T33" fmla="*/ 208 h 334"/>
                <a:gd name="T34" fmla="*/ 372 w 373"/>
                <a:gd name="T35" fmla="*/ 179 h 334"/>
                <a:gd name="T36" fmla="*/ 372 w 373"/>
                <a:gd name="T37" fmla="*/ 150 h 334"/>
                <a:gd name="T38" fmla="*/ 366 w 373"/>
                <a:gd name="T39" fmla="*/ 122 h 334"/>
                <a:gd name="T40" fmla="*/ 354 w 373"/>
                <a:gd name="T41" fmla="*/ 94 h 334"/>
                <a:gd name="T42" fmla="*/ 338 w 373"/>
                <a:gd name="T43" fmla="*/ 70 h 334"/>
                <a:gd name="T44" fmla="*/ 317 w 373"/>
                <a:gd name="T45" fmla="*/ 47 h 334"/>
                <a:gd name="T46" fmla="*/ 292 w 373"/>
                <a:gd name="T47" fmla="*/ 29 h 334"/>
                <a:gd name="T48" fmla="*/ 264 w 373"/>
                <a:gd name="T49" fmla="*/ 14 h 334"/>
                <a:gd name="T50" fmla="*/ 234 w 373"/>
                <a:gd name="T51" fmla="*/ 4 h 334"/>
                <a:gd name="T52" fmla="*/ 201 w 373"/>
                <a:gd name="T53" fmla="*/ 0 h 334"/>
                <a:gd name="T54" fmla="*/ 170 w 373"/>
                <a:gd name="T55" fmla="*/ 0 h 334"/>
                <a:gd name="T56" fmla="*/ 137 w 373"/>
                <a:gd name="T57" fmla="*/ 4 h 334"/>
                <a:gd name="T58" fmla="*/ 107 w 373"/>
                <a:gd name="T59" fmla="*/ 14 h 334"/>
                <a:gd name="T60" fmla="*/ 80 w 373"/>
                <a:gd name="T61" fmla="*/ 29 h 334"/>
                <a:gd name="T62" fmla="*/ 55 w 373"/>
                <a:gd name="T63" fmla="*/ 47 h 334"/>
                <a:gd name="T64" fmla="*/ 33 w 373"/>
                <a:gd name="T65" fmla="*/ 70 h 334"/>
                <a:gd name="T66" fmla="*/ 17 w 373"/>
                <a:gd name="T67" fmla="*/ 95 h 334"/>
                <a:gd name="T68" fmla="*/ 6 w 373"/>
                <a:gd name="T69" fmla="*/ 122 h 334"/>
                <a:gd name="T70" fmla="*/ 1 w 373"/>
                <a:gd name="T71" fmla="*/ 150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73"/>
                <a:gd name="T109" fmla="*/ 0 h 334"/>
                <a:gd name="T110" fmla="*/ 373 w 373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73" h="334">
                  <a:moveTo>
                    <a:pt x="0" y="166"/>
                  </a:moveTo>
                  <a:lnTo>
                    <a:pt x="1" y="180"/>
                  </a:lnTo>
                  <a:lnTo>
                    <a:pt x="3" y="194"/>
                  </a:lnTo>
                  <a:lnTo>
                    <a:pt x="6" y="208"/>
                  </a:lnTo>
                  <a:lnTo>
                    <a:pt x="11" y="222"/>
                  </a:lnTo>
                  <a:lnTo>
                    <a:pt x="17" y="235"/>
                  </a:lnTo>
                  <a:lnTo>
                    <a:pt x="24" y="249"/>
                  </a:lnTo>
                  <a:lnTo>
                    <a:pt x="33" y="261"/>
                  </a:lnTo>
                  <a:lnTo>
                    <a:pt x="43" y="273"/>
                  </a:lnTo>
                  <a:lnTo>
                    <a:pt x="55" y="283"/>
                  </a:lnTo>
                  <a:lnTo>
                    <a:pt x="67" y="293"/>
                  </a:lnTo>
                  <a:lnTo>
                    <a:pt x="80" y="301"/>
                  </a:lnTo>
                  <a:lnTo>
                    <a:pt x="93" y="310"/>
                  </a:lnTo>
                  <a:lnTo>
                    <a:pt x="107" y="316"/>
                  </a:lnTo>
                  <a:lnTo>
                    <a:pt x="122" y="323"/>
                  </a:lnTo>
                  <a:lnTo>
                    <a:pt x="137" y="325"/>
                  </a:lnTo>
                  <a:lnTo>
                    <a:pt x="154" y="330"/>
                  </a:lnTo>
                  <a:lnTo>
                    <a:pt x="170" y="331"/>
                  </a:lnTo>
                  <a:lnTo>
                    <a:pt x="186" y="333"/>
                  </a:lnTo>
                  <a:lnTo>
                    <a:pt x="201" y="331"/>
                  </a:lnTo>
                  <a:lnTo>
                    <a:pt x="217" y="330"/>
                  </a:lnTo>
                  <a:lnTo>
                    <a:pt x="234" y="325"/>
                  </a:lnTo>
                  <a:lnTo>
                    <a:pt x="249" y="323"/>
                  </a:lnTo>
                  <a:lnTo>
                    <a:pt x="264" y="316"/>
                  </a:lnTo>
                  <a:lnTo>
                    <a:pt x="278" y="310"/>
                  </a:lnTo>
                  <a:lnTo>
                    <a:pt x="292" y="301"/>
                  </a:lnTo>
                  <a:lnTo>
                    <a:pt x="305" y="293"/>
                  </a:lnTo>
                  <a:lnTo>
                    <a:pt x="317" y="283"/>
                  </a:lnTo>
                  <a:lnTo>
                    <a:pt x="328" y="272"/>
                  </a:lnTo>
                  <a:lnTo>
                    <a:pt x="338" y="261"/>
                  </a:lnTo>
                  <a:lnTo>
                    <a:pt x="347" y="249"/>
                  </a:lnTo>
                  <a:lnTo>
                    <a:pt x="354" y="235"/>
                  </a:lnTo>
                  <a:lnTo>
                    <a:pt x="361" y="222"/>
                  </a:lnTo>
                  <a:lnTo>
                    <a:pt x="366" y="208"/>
                  </a:lnTo>
                  <a:lnTo>
                    <a:pt x="369" y="194"/>
                  </a:lnTo>
                  <a:lnTo>
                    <a:pt x="372" y="179"/>
                  </a:lnTo>
                  <a:lnTo>
                    <a:pt x="372" y="166"/>
                  </a:lnTo>
                  <a:lnTo>
                    <a:pt x="372" y="150"/>
                  </a:lnTo>
                  <a:lnTo>
                    <a:pt x="369" y="136"/>
                  </a:lnTo>
                  <a:lnTo>
                    <a:pt x="366" y="122"/>
                  </a:lnTo>
                  <a:lnTo>
                    <a:pt x="361" y="108"/>
                  </a:lnTo>
                  <a:lnTo>
                    <a:pt x="354" y="94"/>
                  </a:lnTo>
                  <a:lnTo>
                    <a:pt x="347" y="83"/>
                  </a:lnTo>
                  <a:lnTo>
                    <a:pt x="338" y="70"/>
                  </a:lnTo>
                  <a:lnTo>
                    <a:pt x="328" y="59"/>
                  </a:lnTo>
                  <a:lnTo>
                    <a:pt x="317" y="47"/>
                  </a:lnTo>
                  <a:lnTo>
                    <a:pt x="305" y="38"/>
                  </a:lnTo>
                  <a:lnTo>
                    <a:pt x="292" y="29"/>
                  </a:lnTo>
                  <a:lnTo>
                    <a:pt x="278" y="21"/>
                  </a:lnTo>
                  <a:lnTo>
                    <a:pt x="264" y="14"/>
                  </a:lnTo>
                  <a:lnTo>
                    <a:pt x="249" y="9"/>
                  </a:lnTo>
                  <a:lnTo>
                    <a:pt x="234" y="4"/>
                  </a:lnTo>
                  <a:lnTo>
                    <a:pt x="217" y="1"/>
                  </a:lnTo>
                  <a:lnTo>
                    <a:pt x="201" y="0"/>
                  </a:lnTo>
                  <a:lnTo>
                    <a:pt x="186" y="0"/>
                  </a:lnTo>
                  <a:lnTo>
                    <a:pt x="170" y="0"/>
                  </a:lnTo>
                  <a:lnTo>
                    <a:pt x="154" y="1"/>
                  </a:lnTo>
                  <a:lnTo>
                    <a:pt x="137" y="4"/>
                  </a:lnTo>
                  <a:lnTo>
                    <a:pt x="122" y="9"/>
                  </a:lnTo>
                  <a:lnTo>
                    <a:pt x="107" y="14"/>
                  </a:lnTo>
                  <a:lnTo>
                    <a:pt x="93" y="21"/>
                  </a:lnTo>
                  <a:lnTo>
                    <a:pt x="80" y="29"/>
                  </a:lnTo>
                  <a:lnTo>
                    <a:pt x="66" y="38"/>
                  </a:lnTo>
                  <a:lnTo>
                    <a:pt x="55" y="47"/>
                  </a:lnTo>
                  <a:lnTo>
                    <a:pt x="43" y="59"/>
                  </a:lnTo>
                  <a:lnTo>
                    <a:pt x="33" y="70"/>
                  </a:lnTo>
                  <a:lnTo>
                    <a:pt x="24" y="83"/>
                  </a:lnTo>
                  <a:lnTo>
                    <a:pt x="17" y="95"/>
                  </a:lnTo>
                  <a:lnTo>
                    <a:pt x="11" y="108"/>
                  </a:lnTo>
                  <a:lnTo>
                    <a:pt x="6" y="122"/>
                  </a:lnTo>
                  <a:lnTo>
                    <a:pt x="3" y="136"/>
                  </a:lnTo>
                  <a:lnTo>
                    <a:pt x="1" y="150"/>
                  </a:lnTo>
                  <a:lnTo>
                    <a:pt x="0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Freeform 39"/>
            <p:cNvSpPr>
              <a:spLocks/>
            </p:cNvSpPr>
            <p:nvPr/>
          </p:nvSpPr>
          <p:spPr bwMode="auto">
            <a:xfrm>
              <a:off x="4179" y="1318"/>
              <a:ext cx="743" cy="345"/>
            </a:xfrm>
            <a:custGeom>
              <a:avLst/>
              <a:gdLst>
                <a:gd name="T0" fmla="*/ 742 w 743"/>
                <a:gd name="T1" fmla="*/ 344 h 345"/>
                <a:gd name="T2" fmla="*/ 742 w 743"/>
                <a:gd name="T3" fmla="*/ 0 h 345"/>
                <a:gd name="T4" fmla="*/ 0 w 743"/>
                <a:gd name="T5" fmla="*/ 0 h 345"/>
                <a:gd name="T6" fmla="*/ 0 w 743"/>
                <a:gd name="T7" fmla="*/ 344 h 345"/>
                <a:gd name="T8" fmla="*/ 742 w 743"/>
                <a:gd name="T9" fmla="*/ 344 h 3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3"/>
                <a:gd name="T16" fmla="*/ 0 h 345"/>
                <a:gd name="T17" fmla="*/ 743 w 743"/>
                <a:gd name="T18" fmla="*/ 345 h 3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3" h="345">
                  <a:moveTo>
                    <a:pt x="742" y="344"/>
                  </a:moveTo>
                  <a:lnTo>
                    <a:pt x="742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742" y="34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41"/>
            <p:cNvSpPr>
              <a:spLocks noChangeArrowheads="1"/>
            </p:cNvSpPr>
            <p:nvPr/>
          </p:nvSpPr>
          <p:spPr bwMode="auto">
            <a:xfrm>
              <a:off x="4567" y="859"/>
              <a:ext cx="27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lot</a:t>
              </a:r>
            </a:p>
          </p:txBody>
        </p:sp>
        <p:sp>
          <p:nvSpPr>
            <p:cNvPr id="14364" name="Rectangle 42"/>
            <p:cNvSpPr>
              <a:spLocks noChangeArrowheads="1"/>
            </p:cNvSpPr>
            <p:nvPr/>
          </p:nvSpPr>
          <p:spPr bwMode="auto">
            <a:xfrm>
              <a:off x="4147" y="580"/>
              <a:ext cx="44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14365" name="Rectangle 43"/>
            <p:cNvSpPr>
              <a:spLocks noChangeArrowheads="1"/>
            </p:cNvSpPr>
            <p:nvPr/>
          </p:nvSpPr>
          <p:spPr bwMode="auto">
            <a:xfrm>
              <a:off x="4134" y="1379"/>
              <a:ext cx="79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Employees</a:t>
              </a:r>
            </a:p>
          </p:txBody>
        </p:sp>
        <p:sp>
          <p:nvSpPr>
            <p:cNvPr id="14366" name="Rectangle 46"/>
            <p:cNvSpPr>
              <a:spLocks noChangeArrowheads="1"/>
            </p:cNvSpPr>
            <p:nvPr/>
          </p:nvSpPr>
          <p:spPr bwMode="auto">
            <a:xfrm>
              <a:off x="3864" y="851"/>
              <a:ext cx="33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charset="0"/>
                </a:rPr>
                <a:t>ssn</a:t>
              </a:r>
            </a:p>
          </p:txBody>
        </p:sp>
        <p:sp>
          <p:nvSpPr>
            <p:cNvPr id="14367" name="Line 49"/>
            <p:cNvSpPr>
              <a:spLocks noChangeShapeType="1"/>
            </p:cNvSpPr>
            <p:nvPr/>
          </p:nvSpPr>
          <p:spPr bwMode="auto">
            <a:xfrm>
              <a:off x="4028" y="1105"/>
              <a:ext cx="252" cy="2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50"/>
            <p:cNvSpPr>
              <a:spLocks noChangeShapeType="1"/>
            </p:cNvSpPr>
            <p:nvPr/>
          </p:nvSpPr>
          <p:spPr bwMode="auto">
            <a:xfrm>
              <a:off x="4366" y="878"/>
              <a:ext cx="74" cy="45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Line 51"/>
            <p:cNvSpPr>
              <a:spLocks noChangeShapeType="1"/>
            </p:cNvSpPr>
            <p:nvPr/>
          </p:nvSpPr>
          <p:spPr bwMode="auto">
            <a:xfrm flipH="1">
              <a:off x="4585" y="1135"/>
              <a:ext cx="132" cy="18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Line 56"/>
            <p:cNvSpPr>
              <a:spLocks noChangeShapeType="1"/>
            </p:cNvSpPr>
            <p:nvPr/>
          </p:nvSpPr>
          <p:spPr bwMode="auto">
            <a:xfrm flipV="1">
              <a:off x="2160" y="2337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Line 57"/>
            <p:cNvSpPr>
              <a:spLocks noChangeShapeType="1"/>
            </p:cNvSpPr>
            <p:nvPr/>
          </p:nvSpPr>
          <p:spPr bwMode="auto">
            <a:xfrm flipV="1">
              <a:off x="3408" y="1665"/>
              <a:ext cx="24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Line 58"/>
            <p:cNvSpPr>
              <a:spLocks noChangeShapeType="1"/>
            </p:cNvSpPr>
            <p:nvPr/>
          </p:nvSpPr>
          <p:spPr bwMode="auto">
            <a:xfrm flipV="1">
              <a:off x="3648" y="1473"/>
              <a:ext cx="52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4" grpId="0" autoUpdateAnimBg="0"/>
      <p:bldP spid="4100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>
              <a:solidFill>
                <a:schemeClr val="tx1"/>
              </a:solidFill>
              <a:latin typeface="Arial" charset="0"/>
            </a:endParaRPr>
          </a:p>
          <a:p>
            <a:pPr algn="r"/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77724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Key Constraints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-76200" y="1752600"/>
            <a:ext cx="3276600" cy="4800600"/>
          </a:xfrm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 smtClean="0"/>
              <a:t> An employee can work in </a:t>
            </a:r>
            <a:r>
              <a:rPr lang="en-US" sz="2800" smtClean="0">
                <a:solidFill>
                  <a:schemeClr val="folHlink"/>
                </a:solidFill>
              </a:rPr>
              <a:t>many</a:t>
            </a:r>
            <a:r>
              <a:rPr lang="en-US" sz="2800" smtClean="0"/>
              <a:t> departments; a dept can have </a:t>
            </a:r>
            <a:r>
              <a:rPr lang="en-US" sz="2800" smtClean="0">
                <a:solidFill>
                  <a:schemeClr val="folHlink"/>
                </a:solidFill>
              </a:rPr>
              <a:t>many </a:t>
            </a:r>
            <a:r>
              <a:rPr lang="en-US" sz="2800" smtClean="0"/>
              <a:t>employees.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7543800" y="3505200"/>
            <a:ext cx="1108075" cy="2638425"/>
            <a:chOff x="1959" y="2056"/>
            <a:chExt cx="698" cy="1662"/>
          </a:xfrm>
        </p:grpSpPr>
        <p:sp>
          <p:nvSpPr>
            <p:cNvPr id="15452" name="Freeform 6"/>
            <p:cNvSpPr>
              <a:spLocks/>
            </p:cNvSpPr>
            <p:nvPr/>
          </p:nvSpPr>
          <p:spPr bwMode="auto">
            <a:xfrm>
              <a:off x="2364" y="2056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1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9 w 213"/>
                <a:gd name="T21" fmla="*/ 22 h 1354"/>
                <a:gd name="T22" fmla="*/ 61 w 213"/>
                <a:gd name="T23" fmla="*/ 63 h 1354"/>
                <a:gd name="T24" fmla="*/ 45 w 213"/>
                <a:gd name="T25" fmla="*/ 122 h 1354"/>
                <a:gd name="T26" fmla="*/ 31 w 213"/>
                <a:gd name="T27" fmla="*/ 198 h 1354"/>
                <a:gd name="T28" fmla="*/ 19 w 213"/>
                <a:gd name="T29" fmla="*/ 288 h 1354"/>
                <a:gd name="T30" fmla="*/ 10 w 213"/>
                <a:gd name="T31" fmla="*/ 390 h 1354"/>
                <a:gd name="T32" fmla="*/ 4 w 213"/>
                <a:gd name="T33" fmla="*/ 501 h 1354"/>
                <a:gd name="T34" fmla="*/ 1 w 213"/>
                <a:gd name="T35" fmla="*/ 617 h 1354"/>
                <a:gd name="T36" fmla="*/ 1 w 213"/>
                <a:gd name="T37" fmla="*/ 735 h 1354"/>
                <a:gd name="T38" fmla="*/ 4 w 213"/>
                <a:gd name="T39" fmla="*/ 851 h 1354"/>
                <a:gd name="T40" fmla="*/ 10 w 213"/>
                <a:gd name="T41" fmla="*/ 962 h 1354"/>
                <a:gd name="T42" fmla="*/ 19 w 213"/>
                <a:gd name="T43" fmla="*/ 1064 h 1354"/>
                <a:gd name="T44" fmla="*/ 31 w 213"/>
                <a:gd name="T45" fmla="*/ 1155 h 1354"/>
                <a:gd name="T46" fmla="*/ 45 w 213"/>
                <a:gd name="T47" fmla="*/ 1231 h 1354"/>
                <a:gd name="T48" fmla="*/ 61 w 213"/>
                <a:gd name="T49" fmla="*/ 1289 h 1354"/>
                <a:gd name="T50" fmla="*/ 79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1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13"/>
                <a:gd name="T109" fmla="*/ 0 h 1354"/>
                <a:gd name="T110" fmla="*/ 213 w 213"/>
                <a:gd name="T111" fmla="*/ 1354 h 13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6" y="445"/>
                  </a:lnTo>
                  <a:lnTo>
                    <a:pt x="202" y="390"/>
                  </a:lnTo>
                  <a:lnTo>
                    <a:pt x="198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7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5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6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1" y="617"/>
                  </a:lnTo>
                  <a:lnTo>
                    <a:pt x="0" y="677"/>
                  </a:lnTo>
                  <a:lnTo>
                    <a:pt x="1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6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5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7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8" y="1015"/>
                  </a:lnTo>
                  <a:lnTo>
                    <a:pt x="202" y="962"/>
                  </a:lnTo>
                  <a:lnTo>
                    <a:pt x="206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3" name="Freeform 11"/>
            <p:cNvSpPr>
              <a:spLocks/>
            </p:cNvSpPr>
            <p:nvPr/>
          </p:nvSpPr>
          <p:spPr bwMode="auto">
            <a:xfrm>
              <a:off x="1959" y="2061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9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1 w 213"/>
                <a:gd name="T13" fmla="*/ 63 h 1354"/>
                <a:gd name="T14" fmla="*/ 134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9 w 213"/>
                <a:gd name="T21" fmla="*/ 22 h 1354"/>
                <a:gd name="T22" fmla="*/ 61 w 213"/>
                <a:gd name="T23" fmla="*/ 63 h 1354"/>
                <a:gd name="T24" fmla="*/ 46 w 213"/>
                <a:gd name="T25" fmla="*/ 122 h 1354"/>
                <a:gd name="T26" fmla="*/ 32 w 213"/>
                <a:gd name="T27" fmla="*/ 198 h 1354"/>
                <a:gd name="T28" fmla="*/ 20 w 213"/>
                <a:gd name="T29" fmla="*/ 288 h 1354"/>
                <a:gd name="T30" fmla="*/ 10 w 213"/>
                <a:gd name="T31" fmla="*/ 390 h 1354"/>
                <a:gd name="T32" fmla="*/ 4 w 213"/>
                <a:gd name="T33" fmla="*/ 501 h 1354"/>
                <a:gd name="T34" fmla="*/ 1 w 213"/>
                <a:gd name="T35" fmla="*/ 617 h 1354"/>
                <a:gd name="T36" fmla="*/ 1 w 213"/>
                <a:gd name="T37" fmla="*/ 735 h 1354"/>
                <a:gd name="T38" fmla="*/ 4 w 213"/>
                <a:gd name="T39" fmla="*/ 851 h 1354"/>
                <a:gd name="T40" fmla="*/ 10 w 213"/>
                <a:gd name="T41" fmla="*/ 962 h 1354"/>
                <a:gd name="T42" fmla="*/ 20 w 213"/>
                <a:gd name="T43" fmla="*/ 1064 h 1354"/>
                <a:gd name="T44" fmla="*/ 32 w 213"/>
                <a:gd name="T45" fmla="*/ 1155 h 1354"/>
                <a:gd name="T46" fmla="*/ 46 w 213"/>
                <a:gd name="T47" fmla="*/ 1231 h 1354"/>
                <a:gd name="T48" fmla="*/ 61 w 213"/>
                <a:gd name="T49" fmla="*/ 1289 h 1354"/>
                <a:gd name="T50" fmla="*/ 79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4 w 213"/>
                <a:gd name="T57" fmla="*/ 1330 h 1354"/>
                <a:gd name="T58" fmla="*/ 151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9 w 213"/>
                <a:gd name="T69" fmla="*/ 851 h 1354"/>
                <a:gd name="T70" fmla="*/ 211 w 213"/>
                <a:gd name="T71" fmla="*/ 735 h 13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13"/>
                <a:gd name="T109" fmla="*/ 0 h 1354"/>
                <a:gd name="T110" fmla="*/ 213 w 213"/>
                <a:gd name="T111" fmla="*/ 1354 h 13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9" y="501"/>
                  </a:lnTo>
                  <a:lnTo>
                    <a:pt x="206" y="445"/>
                  </a:lnTo>
                  <a:lnTo>
                    <a:pt x="202" y="390"/>
                  </a:lnTo>
                  <a:lnTo>
                    <a:pt x="198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4" y="22"/>
                  </a:lnTo>
                  <a:lnTo>
                    <a:pt x="125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8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6" y="122"/>
                  </a:lnTo>
                  <a:lnTo>
                    <a:pt x="38" y="158"/>
                  </a:lnTo>
                  <a:lnTo>
                    <a:pt x="32" y="198"/>
                  </a:lnTo>
                  <a:lnTo>
                    <a:pt x="25" y="241"/>
                  </a:lnTo>
                  <a:lnTo>
                    <a:pt x="20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7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1" y="617"/>
                  </a:lnTo>
                  <a:lnTo>
                    <a:pt x="0" y="677"/>
                  </a:lnTo>
                  <a:lnTo>
                    <a:pt x="1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7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20" y="1064"/>
                  </a:lnTo>
                  <a:lnTo>
                    <a:pt x="25" y="1112"/>
                  </a:lnTo>
                  <a:lnTo>
                    <a:pt x="32" y="1155"/>
                  </a:lnTo>
                  <a:lnTo>
                    <a:pt x="38" y="1195"/>
                  </a:lnTo>
                  <a:lnTo>
                    <a:pt x="46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8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5" y="1343"/>
                  </a:lnTo>
                  <a:lnTo>
                    <a:pt x="134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8" y="1015"/>
                  </a:lnTo>
                  <a:lnTo>
                    <a:pt x="202" y="962"/>
                  </a:lnTo>
                  <a:lnTo>
                    <a:pt x="206" y="908"/>
                  </a:lnTo>
                  <a:lnTo>
                    <a:pt x="209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4" name="Rectangle 15"/>
            <p:cNvSpPr>
              <a:spLocks noChangeArrowheads="1"/>
            </p:cNvSpPr>
            <p:nvPr/>
          </p:nvSpPr>
          <p:spPr bwMode="auto">
            <a:xfrm>
              <a:off x="2020" y="3432"/>
              <a:ext cx="637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1">
                  <a:solidFill>
                    <a:schemeClr val="accent2"/>
                  </a:solidFill>
                  <a:latin typeface="Arial" charset="0"/>
                </a:rPr>
                <a:t>1-to-1</a:t>
              </a:r>
            </a:p>
          </p:txBody>
        </p:sp>
        <p:sp>
          <p:nvSpPr>
            <p:cNvPr id="15455" name="Line 18"/>
            <p:cNvSpPr>
              <a:spLocks noChangeShapeType="1"/>
            </p:cNvSpPr>
            <p:nvPr/>
          </p:nvSpPr>
          <p:spPr bwMode="auto">
            <a:xfrm>
              <a:off x="2075" y="2278"/>
              <a:ext cx="384" cy="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6" name="Line 19"/>
            <p:cNvSpPr>
              <a:spLocks noChangeShapeType="1"/>
            </p:cNvSpPr>
            <p:nvPr/>
          </p:nvSpPr>
          <p:spPr bwMode="auto">
            <a:xfrm>
              <a:off x="2063" y="2505"/>
              <a:ext cx="409" cy="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7" name="Line 20"/>
            <p:cNvSpPr>
              <a:spLocks noChangeShapeType="1"/>
            </p:cNvSpPr>
            <p:nvPr/>
          </p:nvSpPr>
          <p:spPr bwMode="auto">
            <a:xfrm flipV="1">
              <a:off x="2049" y="2825"/>
              <a:ext cx="409" cy="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8" name="Oval 58"/>
            <p:cNvSpPr>
              <a:spLocks noChangeArrowheads="1"/>
            </p:cNvSpPr>
            <p:nvPr/>
          </p:nvSpPr>
          <p:spPr bwMode="auto">
            <a:xfrm>
              <a:off x="2021" y="225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9" name="Oval 59"/>
            <p:cNvSpPr>
              <a:spLocks noChangeArrowheads="1"/>
            </p:cNvSpPr>
            <p:nvPr/>
          </p:nvSpPr>
          <p:spPr bwMode="auto">
            <a:xfrm>
              <a:off x="2021" y="248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0" name="Oval 60"/>
            <p:cNvSpPr>
              <a:spLocks noChangeArrowheads="1"/>
            </p:cNvSpPr>
            <p:nvPr/>
          </p:nvSpPr>
          <p:spPr bwMode="auto">
            <a:xfrm>
              <a:off x="2021" y="272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1" name="Oval 61"/>
            <p:cNvSpPr>
              <a:spLocks noChangeArrowheads="1"/>
            </p:cNvSpPr>
            <p:nvPr/>
          </p:nvSpPr>
          <p:spPr bwMode="auto">
            <a:xfrm>
              <a:off x="2021" y="295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" name="Oval 62"/>
            <p:cNvSpPr>
              <a:spLocks noChangeArrowheads="1"/>
            </p:cNvSpPr>
            <p:nvPr/>
          </p:nvSpPr>
          <p:spPr bwMode="auto">
            <a:xfrm>
              <a:off x="2021" y="3185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463" name="Group 85"/>
            <p:cNvGrpSpPr>
              <a:grpSpLocks/>
            </p:cNvGrpSpPr>
            <p:nvPr/>
          </p:nvGrpSpPr>
          <p:grpSpPr bwMode="auto">
            <a:xfrm>
              <a:off x="2433" y="2302"/>
              <a:ext cx="55" cy="816"/>
              <a:chOff x="2433" y="2302"/>
              <a:chExt cx="55" cy="816"/>
            </a:xfrm>
          </p:grpSpPr>
          <p:sp>
            <p:nvSpPr>
              <p:cNvPr id="15464" name="Oval 81"/>
              <p:cNvSpPr>
                <a:spLocks noChangeArrowheads="1"/>
              </p:cNvSpPr>
              <p:nvPr/>
            </p:nvSpPr>
            <p:spPr bwMode="auto">
              <a:xfrm>
                <a:off x="2433" y="2302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5" name="Oval 82"/>
              <p:cNvSpPr>
                <a:spLocks noChangeArrowheads="1"/>
              </p:cNvSpPr>
              <p:nvPr/>
            </p:nvSpPr>
            <p:spPr bwMode="auto">
              <a:xfrm>
                <a:off x="2433" y="2549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6" name="Oval 83"/>
              <p:cNvSpPr>
                <a:spLocks noChangeArrowheads="1"/>
              </p:cNvSpPr>
              <p:nvPr/>
            </p:nvSpPr>
            <p:spPr bwMode="auto">
              <a:xfrm>
                <a:off x="2433" y="2802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7" name="Oval 84"/>
              <p:cNvSpPr>
                <a:spLocks noChangeArrowheads="1"/>
              </p:cNvSpPr>
              <p:nvPr/>
            </p:nvSpPr>
            <p:spPr bwMode="auto">
              <a:xfrm>
                <a:off x="2433" y="3052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25"/>
          <p:cNvGrpSpPr>
            <a:grpSpLocks/>
          </p:cNvGrpSpPr>
          <p:nvPr/>
        </p:nvGrpSpPr>
        <p:grpSpPr bwMode="auto">
          <a:xfrm>
            <a:off x="5486400" y="3505200"/>
            <a:ext cx="1603375" cy="2740025"/>
            <a:chOff x="3456" y="2208"/>
            <a:chExt cx="1010" cy="1726"/>
          </a:xfrm>
        </p:grpSpPr>
        <p:sp>
          <p:nvSpPr>
            <p:cNvPr id="15433" name="Rectangle 16"/>
            <p:cNvSpPr>
              <a:spLocks noChangeArrowheads="1"/>
            </p:cNvSpPr>
            <p:nvPr/>
          </p:nvSpPr>
          <p:spPr bwMode="auto">
            <a:xfrm>
              <a:off x="3456" y="3648"/>
              <a:ext cx="1010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1">
                  <a:solidFill>
                    <a:schemeClr val="accent2"/>
                  </a:solidFill>
                  <a:latin typeface="Arial" charset="0"/>
                </a:rPr>
                <a:t>1-to Many</a:t>
              </a:r>
            </a:p>
          </p:txBody>
        </p:sp>
        <p:grpSp>
          <p:nvGrpSpPr>
            <p:cNvPr id="15434" name="Group 122"/>
            <p:cNvGrpSpPr>
              <a:grpSpLocks/>
            </p:cNvGrpSpPr>
            <p:nvPr/>
          </p:nvGrpSpPr>
          <p:grpSpPr bwMode="auto">
            <a:xfrm>
              <a:off x="3648" y="2208"/>
              <a:ext cx="628" cy="1359"/>
              <a:chOff x="2883" y="2056"/>
              <a:chExt cx="628" cy="1359"/>
            </a:xfrm>
          </p:grpSpPr>
          <p:sp>
            <p:nvSpPr>
              <p:cNvPr id="15435" name="Freeform 7"/>
              <p:cNvSpPr>
                <a:spLocks/>
              </p:cNvSpPr>
              <p:nvPr/>
            </p:nvSpPr>
            <p:spPr bwMode="auto">
              <a:xfrm>
                <a:off x="2883" y="2061"/>
                <a:ext cx="213" cy="1354"/>
              </a:xfrm>
              <a:custGeom>
                <a:avLst/>
                <a:gdLst>
                  <a:gd name="T0" fmla="*/ 211 w 213"/>
                  <a:gd name="T1" fmla="*/ 617 h 1354"/>
                  <a:gd name="T2" fmla="*/ 208 w 213"/>
                  <a:gd name="T3" fmla="*/ 501 h 1354"/>
                  <a:gd name="T4" fmla="*/ 202 w 213"/>
                  <a:gd name="T5" fmla="*/ 390 h 1354"/>
                  <a:gd name="T6" fmla="*/ 193 w 213"/>
                  <a:gd name="T7" fmla="*/ 288 h 1354"/>
                  <a:gd name="T8" fmla="*/ 181 w 213"/>
                  <a:gd name="T9" fmla="*/ 198 h 1354"/>
                  <a:gd name="T10" fmla="*/ 167 w 213"/>
                  <a:gd name="T11" fmla="*/ 122 h 1354"/>
                  <a:gd name="T12" fmla="*/ 151 w 213"/>
                  <a:gd name="T13" fmla="*/ 63 h 1354"/>
                  <a:gd name="T14" fmla="*/ 133 w 213"/>
                  <a:gd name="T15" fmla="*/ 22 h 1354"/>
                  <a:gd name="T16" fmla="*/ 115 w 213"/>
                  <a:gd name="T17" fmla="*/ 2 h 1354"/>
                  <a:gd name="T18" fmla="*/ 97 w 213"/>
                  <a:gd name="T19" fmla="*/ 2 h 1354"/>
                  <a:gd name="T20" fmla="*/ 79 w 213"/>
                  <a:gd name="T21" fmla="*/ 22 h 1354"/>
                  <a:gd name="T22" fmla="*/ 61 w 213"/>
                  <a:gd name="T23" fmla="*/ 63 h 1354"/>
                  <a:gd name="T24" fmla="*/ 46 w 213"/>
                  <a:gd name="T25" fmla="*/ 122 h 1354"/>
                  <a:gd name="T26" fmla="*/ 31 w 213"/>
                  <a:gd name="T27" fmla="*/ 198 h 1354"/>
                  <a:gd name="T28" fmla="*/ 20 w 213"/>
                  <a:gd name="T29" fmla="*/ 288 h 1354"/>
                  <a:gd name="T30" fmla="*/ 10 w 213"/>
                  <a:gd name="T31" fmla="*/ 390 h 1354"/>
                  <a:gd name="T32" fmla="*/ 4 w 213"/>
                  <a:gd name="T33" fmla="*/ 501 h 1354"/>
                  <a:gd name="T34" fmla="*/ 1 w 213"/>
                  <a:gd name="T35" fmla="*/ 617 h 1354"/>
                  <a:gd name="T36" fmla="*/ 1 w 213"/>
                  <a:gd name="T37" fmla="*/ 735 h 1354"/>
                  <a:gd name="T38" fmla="*/ 4 w 213"/>
                  <a:gd name="T39" fmla="*/ 851 h 1354"/>
                  <a:gd name="T40" fmla="*/ 10 w 213"/>
                  <a:gd name="T41" fmla="*/ 962 h 1354"/>
                  <a:gd name="T42" fmla="*/ 20 w 213"/>
                  <a:gd name="T43" fmla="*/ 1064 h 1354"/>
                  <a:gd name="T44" fmla="*/ 31 w 213"/>
                  <a:gd name="T45" fmla="*/ 1155 h 1354"/>
                  <a:gd name="T46" fmla="*/ 46 w 213"/>
                  <a:gd name="T47" fmla="*/ 1231 h 1354"/>
                  <a:gd name="T48" fmla="*/ 61 w 213"/>
                  <a:gd name="T49" fmla="*/ 1289 h 1354"/>
                  <a:gd name="T50" fmla="*/ 79 w 213"/>
                  <a:gd name="T51" fmla="*/ 1330 h 1354"/>
                  <a:gd name="T52" fmla="*/ 97 w 213"/>
                  <a:gd name="T53" fmla="*/ 1351 h 1354"/>
                  <a:gd name="T54" fmla="*/ 115 w 213"/>
                  <a:gd name="T55" fmla="*/ 1351 h 1354"/>
                  <a:gd name="T56" fmla="*/ 133 w 213"/>
                  <a:gd name="T57" fmla="*/ 1330 h 1354"/>
                  <a:gd name="T58" fmla="*/ 151 w 213"/>
                  <a:gd name="T59" fmla="*/ 1289 h 1354"/>
                  <a:gd name="T60" fmla="*/ 167 w 213"/>
                  <a:gd name="T61" fmla="*/ 1231 h 1354"/>
                  <a:gd name="T62" fmla="*/ 181 w 213"/>
                  <a:gd name="T63" fmla="*/ 1155 h 1354"/>
                  <a:gd name="T64" fmla="*/ 193 w 213"/>
                  <a:gd name="T65" fmla="*/ 1064 h 1354"/>
                  <a:gd name="T66" fmla="*/ 202 w 213"/>
                  <a:gd name="T67" fmla="*/ 962 h 1354"/>
                  <a:gd name="T68" fmla="*/ 208 w 213"/>
                  <a:gd name="T69" fmla="*/ 851 h 1354"/>
                  <a:gd name="T70" fmla="*/ 211 w 213"/>
                  <a:gd name="T71" fmla="*/ 735 h 135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13"/>
                  <a:gd name="T109" fmla="*/ 0 h 1354"/>
                  <a:gd name="T110" fmla="*/ 213 w 213"/>
                  <a:gd name="T111" fmla="*/ 1354 h 135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5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5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6" name="Freeform 8"/>
              <p:cNvSpPr>
                <a:spLocks/>
              </p:cNvSpPr>
              <p:nvPr/>
            </p:nvSpPr>
            <p:spPr bwMode="auto">
              <a:xfrm>
                <a:off x="3298" y="2056"/>
                <a:ext cx="213" cy="1354"/>
              </a:xfrm>
              <a:custGeom>
                <a:avLst/>
                <a:gdLst>
                  <a:gd name="T0" fmla="*/ 211 w 213"/>
                  <a:gd name="T1" fmla="*/ 617 h 1354"/>
                  <a:gd name="T2" fmla="*/ 208 w 213"/>
                  <a:gd name="T3" fmla="*/ 501 h 1354"/>
                  <a:gd name="T4" fmla="*/ 202 w 213"/>
                  <a:gd name="T5" fmla="*/ 390 h 1354"/>
                  <a:gd name="T6" fmla="*/ 193 w 213"/>
                  <a:gd name="T7" fmla="*/ 288 h 1354"/>
                  <a:gd name="T8" fmla="*/ 181 w 213"/>
                  <a:gd name="T9" fmla="*/ 198 h 1354"/>
                  <a:gd name="T10" fmla="*/ 167 w 213"/>
                  <a:gd name="T11" fmla="*/ 122 h 1354"/>
                  <a:gd name="T12" fmla="*/ 150 w 213"/>
                  <a:gd name="T13" fmla="*/ 63 h 1354"/>
                  <a:gd name="T14" fmla="*/ 133 w 213"/>
                  <a:gd name="T15" fmla="*/ 22 h 1354"/>
                  <a:gd name="T16" fmla="*/ 115 w 213"/>
                  <a:gd name="T17" fmla="*/ 2 h 1354"/>
                  <a:gd name="T18" fmla="*/ 97 w 213"/>
                  <a:gd name="T19" fmla="*/ 2 h 1354"/>
                  <a:gd name="T20" fmla="*/ 78 w 213"/>
                  <a:gd name="T21" fmla="*/ 22 h 1354"/>
                  <a:gd name="T22" fmla="*/ 61 w 213"/>
                  <a:gd name="T23" fmla="*/ 63 h 1354"/>
                  <a:gd name="T24" fmla="*/ 45 w 213"/>
                  <a:gd name="T25" fmla="*/ 122 h 1354"/>
                  <a:gd name="T26" fmla="*/ 31 w 213"/>
                  <a:gd name="T27" fmla="*/ 198 h 1354"/>
                  <a:gd name="T28" fmla="*/ 19 w 213"/>
                  <a:gd name="T29" fmla="*/ 288 h 1354"/>
                  <a:gd name="T30" fmla="*/ 10 w 213"/>
                  <a:gd name="T31" fmla="*/ 390 h 1354"/>
                  <a:gd name="T32" fmla="*/ 3 w 213"/>
                  <a:gd name="T33" fmla="*/ 501 h 1354"/>
                  <a:gd name="T34" fmla="*/ 0 w 213"/>
                  <a:gd name="T35" fmla="*/ 617 h 1354"/>
                  <a:gd name="T36" fmla="*/ 0 w 213"/>
                  <a:gd name="T37" fmla="*/ 735 h 1354"/>
                  <a:gd name="T38" fmla="*/ 3 w 213"/>
                  <a:gd name="T39" fmla="*/ 851 h 1354"/>
                  <a:gd name="T40" fmla="*/ 10 w 213"/>
                  <a:gd name="T41" fmla="*/ 962 h 1354"/>
                  <a:gd name="T42" fmla="*/ 19 w 213"/>
                  <a:gd name="T43" fmla="*/ 1064 h 1354"/>
                  <a:gd name="T44" fmla="*/ 31 w 213"/>
                  <a:gd name="T45" fmla="*/ 1155 h 1354"/>
                  <a:gd name="T46" fmla="*/ 45 w 213"/>
                  <a:gd name="T47" fmla="*/ 1231 h 1354"/>
                  <a:gd name="T48" fmla="*/ 61 w 213"/>
                  <a:gd name="T49" fmla="*/ 1289 h 1354"/>
                  <a:gd name="T50" fmla="*/ 78 w 213"/>
                  <a:gd name="T51" fmla="*/ 1330 h 1354"/>
                  <a:gd name="T52" fmla="*/ 97 w 213"/>
                  <a:gd name="T53" fmla="*/ 1351 h 1354"/>
                  <a:gd name="T54" fmla="*/ 115 w 213"/>
                  <a:gd name="T55" fmla="*/ 1351 h 1354"/>
                  <a:gd name="T56" fmla="*/ 133 w 213"/>
                  <a:gd name="T57" fmla="*/ 1330 h 1354"/>
                  <a:gd name="T58" fmla="*/ 150 w 213"/>
                  <a:gd name="T59" fmla="*/ 1289 h 1354"/>
                  <a:gd name="T60" fmla="*/ 167 w 213"/>
                  <a:gd name="T61" fmla="*/ 1231 h 1354"/>
                  <a:gd name="T62" fmla="*/ 181 w 213"/>
                  <a:gd name="T63" fmla="*/ 1155 h 1354"/>
                  <a:gd name="T64" fmla="*/ 193 w 213"/>
                  <a:gd name="T65" fmla="*/ 1064 h 1354"/>
                  <a:gd name="T66" fmla="*/ 202 w 213"/>
                  <a:gd name="T67" fmla="*/ 962 h 1354"/>
                  <a:gd name="T68" fmla="*/ 208 w 213"/>
                  <a:gd name="T69" fmla="*/ 851 h 1354"/>
                  <a:gd name="T70" fmla="*/ 211 w 213"/>
                  <a:gd name="T71" fmla="*/ 735 h 135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13"/>
                  <a:gd name="T109" fmla="*/ 0 h 1354"/>
                  <a:gd name="T110" fmla="*/ 213 w 213"/>
                  <a:gd name="T111" fmla="*/ 1354 h 135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5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0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8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3" y="501"/>
                    </a:lnTo>
                    <a:lnTo>
                      <a:pt x="1" y="559"/>
                    </a:lnTo>
                    <a:lnTo>
                      <a:pt x="0" y="617"/>
                    </a:lnTo>
                    <a:lnTo>
                      <a:pt x="0" y="677"/>
                    </a:lnTo>
                    <a:lnTo>
                      <a:pt x="0" y="735"/>
                    </a:lnTo>
                    <a:lnTo>
                      <a:pt x="1" y="794"/>
                    </a:lnTo>
                    <a:lnTo>
                      <a:pt x="3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8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0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5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7" name="Line 21"/>
              <p:cNvSpPr>
                <a:spLocks noChangeShapeType="1"/>
              </p:cNvSpPr>
              <p:nvPr/>
            </p:nvSpPr>
            <p:spPr bwMode="auto">
              <a:xfrm>
                <a:off x="3010" y="2265"/>
                <a:ext cx="397" cy="6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8" name="Line 22"/>
              <p:cNvSpPr>
                <a:spLocks noChangeShapeType="1"/>
              </p:cNvSpPr>
              <p:nvPr/>
            </p:nvSpPr>
            <p:spPr bwMode="auto">
              <a:xfrm>
                <a:off x="2998" y="2505"/>
                <a:ext cx="396" cy="9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9" name="Line 23"/>
              <p:cNvSpPr>
                <a:spLocks noChangeShapeType="1"/>
              </p:cNvSpPr>
              <p:nvPr/>
            </p:nvSpPr>
            <p:spPr bwMode="auto">
              <a:xfrm>
                <a:off x="3010" y="2518"/>
                <a:ext cx="384" cy="58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0" name="Line 24"/>
              <p:cNvSpPr>
                <a:spLocks noChangeShapeType="1"/>
              </p:cNvSpPr>
              <p:nvPr/>
            </p:nvSpPr>
            <p:spPr bwMode="auto">
              <a:xfrm flipH="1">
                <a:off x="2977" y="2846"/>
                <a:ext cx="425" cy="37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441" name="Group 68"/>
              <p:cNvGrpSpPr>
                <a:grpSpLocks/>
              </p:cNvGrpSpPr>
              <p:nvPr/>
            </p:nvGrpSpPr>
            <p:grpSpPr bwMode="auto">
              <a:xfrm>
                <a:off x="2968" y="2238"/>
                <a:ext cx="55" cy="999"/>
                <a:chOff x="2968" y="2238"/>
                <a:chExt cx="55" cy="999"/>
              </a:xfrm>
            </p:grpSpPr>
            <p:sp>
              <p:nvSpPr>
                <p:cNvPr id="15447" name="Oval 63"/>
                <p:cNvSpPr>
                  <a:spLocks noChangeArrowheads="1"/>
                </p:cNvSpPr>
                <p:nvPr/>
              </p:nvSpPr>
              <p:spPr bwMode="auto">
                <a:xfrm>
                  <a:off x="2968" y="2238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8" name="Oval 64"/>
                <p:cNvSpPr>
                  <a:spLocks noChangeArrowheads="1"/>
                </p:cNvSpPr>
                <p:nvPr/>
              </p:nvSpPr>
              <p:spPr bwMode="auto">
                <a:xfrm>
                  <a:off x="2968" y="2475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9" name="Oval 65"/>
                <p:cNvSpPr>
                  <a:spLocks noChangeArrowheads="1"/>
                </p:cNvSpPr>
                <p:nvPr/>
              </p:nvSpPr>
              <p:spPr bwMode="auto">
                <a:xfrm>
                  <a:off x="2968" y="2706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0" name="Oval 66"/>
                <p:cNvSpPr>
                  <a:spLocks noChangeArrowheads="1"/>
                </p:cNvSpPr>
                <p:nvPr/>
              </p:nvSpPr>
              <p:spPr bwMode="auto">
                <a:xfrm>
                  <a:off x="2968" y="2939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1" name="Oval 67"/>
                <p:cNvSpPr>
                  <a:spLocks noChangeArrowheads="1"/>
                </p:cNvSpPr>
                <p:nvPr/>
              </p:nvSpPr>
              <p:spPr bwMode="auto">
                <a:xfrm>
                  <a:off x="2968" y="3171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442" name="Group 90"/>
              <p:cNvGrpSpPr>
                <a:grpSpLocks/>
              </p:cNvGrpSpPr>
              <p:nvPr/>
            </p:nvGrpSpPr>
            <p:grpSpPr bwMode="auto">
              <a:xfrm>
                <a:off x="3374" y="2309"/>
                <a:ext cx="55" cy="816"/>
                <a:chOff x="3374" y="2309"/>
                <a:chExt cx="55" cy="816"/>
              </a:xfrm>
            </p:grpSpPr>
            <p:sp>
              <p:nvSpPr>
                <p:cNvPr id="15443" name="Oval 86"/>
                <p:cNvSpPr>
                  <a:spLocks noChangeArrowheads="1"/>
                </p:cNvSpPr>
                <p:nvPr/>
              </p:nvSpPr>
              <p:spPr bwMode="auto">
                <a:xfrm>
                  <a:off x="3374" y="2309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4" name="Oval 87"/>
                <p:cNvSpPr>
                  <a:spLocks noChangeArrowheads="1"/>
                </p:cNvSpPr>
                <p:nvPr/>
              </p:nvSpPr>
              <p:spPr bwMode="auto">
                <a:xfrm>
                  <a:off x="3374" y="2556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5" name="Oval 88"/>
                <p:cNvSpPr>
                  <a:spLocks noChangeArrowheads="1"/>
                </p:cNvSpPr>
                <p:nvPr/>
              </p:nvSpPr>
              <p:spPr bwMode="auto">
                <a:xfrm>
                  <a:off x="3374" y="2809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6" name="Oval 89"/>
                <p:cNvSpPr>
                  <a:spLocks noChangeArrowheads="1"/>
                </p:cNvSpPr>
                <p:nvPr/>
              </p:nvSpPr>
              <p:spPr bwMode="auto">
                <a:xfrm>
                  <a:off x="3374" y="3059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" name="Group 124"/>
          <p:cNvGrpSpPr>
            <a:grpSpLocks/>
          </p:cNvGrpSpPr>
          <p:nvPr/>
        </p:nvGrpSpPr>
        <p:grpSpPr bwMode="auto">
          <a:xfrm>
            <a:off x="3886200" y="3505200"/>
            <a:ext cx="1573213" cy="3041650"/>
            <a:chOff x="4761" y="2056"/>
            <a:chExt cx="991" cy="1916"/>
          </a:xfrm>
        </p:grpSpPr>
        <p:sp>
          <p:nvSpPr>
            <p:cNvPr id="15415" name="Rectangle 12"/>
            <p:cNvSpPr>
              <a:spLocks noChangeArrowheads="1"/>
            </p:cNvSpPr>
            <p:nvPr/>
          </p:nvSpPr>
          <p:spPr bwMode="auto">
            <a:xfrm>
              <a:off x="4777" y="3456"/>
              <a:ext cx="975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sz="2400" b="1">
                  <a:solidFill>
                    <a:schemeClr val="accent2"/>
                  </a:solidFill>
                  <a:latin typeface="Arial" charset="0"/>
                </a:rPr>
                <a:t>Many-to-Many</a:t>
              </a:r>
            </a:p>
          </p:txBody>
        </p:sp>
        <p:sp>
          <p:nvSpPr>
            <p:cNvPr id="15416" name="Freeform 13"/>
            <p:cNvSpPr>
              <a:spLocks/>
            </p:cNvSpPr>
            <p:nvPr/>
          </p:nvSpPr>
          <p:spPr bwMode="auto">
            <a:xfrm>
              <a:off x="4761" y="2056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1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9 w 213"/>
                <a:gd name="T21" fmla="*/ 22 h 1354"/>
                <a:gd name="T22" fmla="*/ 61 w 213"/>
                <a:gd name="T23" fmla="*/ 63 h 1354"/>
                <a:gd name="T24" fmla="*/ 45 w 213"/>
                <a:gd name="T25" fmla="*/ 122 h 1354"/>
                <a:gd name="T26" fmla="*/ 31 w 213"/>
                <a:gd name="T27" fmla="*/ 198 h 1354"/>
                <a:gd name="T28" fmla="*/ 19 w 213"/>
                <a:gd name="T29" fmla="*/ 288 h 1354"/>
                <a:gd name="T30" fmla="*/ 10 w 213"/>
                <a:gd name="T31" fmla="*/ 390 h 1354"/>
                <a:gd name="T32" fmla="*/ 4 w 213"/>
                <a:gd name="T33" fmla="*/ 501 h 1354"/>
                <a:gd name="T34" fmla="*/ 0 w 213"/>
                <a:gd name="T35" fmla="*/ 617 h 1354"/>
                <a:gd name="T36" fmla="*/ 0 w 213"/>
                <a:gd name="T37" fmla="*/ 735 h 1354"/>
                <a:gd name="T38" fmla="*/ 4 w 213"/>
                <a:gd name="T39" fmla="*/ 851 h 1354"/>
                <a:gd name="T40" fmla="*/ 10 w 213"/>
                <a:gd name="T41" fmla="*/ 962 h 1354"/>
                <a:gd name="T42" fmla="*/ 19 w 213"/>
                <a:gd name="T43" fmla="*/ 1064 h 1354"/>
                <a:gd name="T44" fmla="*/ 31 w 213"/>
                <a:gd name="T45" fmla="*/ 1155 h 1354"/>
                <a:gd name="T46" fmla="*/ 45 w 213"/>
                <a:gd name="T47" fmla="*/ 1231 h 1354"/>
                <a:gd name="T48" fmla="*/ 61 w 213"/>
                <a:gd name="T49" fmla="*/ 1289 h 1354"/>
                <a:gd name="T50" fmla="*/ 79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1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13"/>
                <a:gd name="T109" fmla="*/ 0 h 1354"/>
                <a:gd name="T110" fmla="*/ 213 w 213"/>
                <a:gd name="T111" fmla="*/ 1354 h 13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7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8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5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7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0" y="617"/>
                  </a:lnTo>
                  <a:lnTo>
                    <a:pt x="0" y="677"/>
                  </a:lnTo>
                  <a:lnTo>
                    <a:pt x="0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7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5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8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7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Freeform 14"/>
            <p:cNvSpPr>
              <a:spLocks/>
            </p:cNvSpPr>
            <p:nvPr/>
          </p:nvSpPr>
          <p:spPr bwMode="auto">
            <a:xfrm>
              <a:off x="5166" y="2056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2 w 213"/>
                <a:gd name="T7" fmla="*/ 288 h 1354"/>
                <a:gd name="T8" fmla="*/ 181 w 213"/>
                <a:gd name="T9" fmla="*/ 198 h 1354"/>
                <a:gd name="T10" fmla="*/ 166 w 213"/>
                <a:gd name="T11" fmla="*/ 122 h 1354"/>
                <a:gd name="T12" fmla="*/ 150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6 w 213"/>
                <a:gd name="T19" fmla="*/ 2 h 1354"/>
                <a:gd name="T20" fmla="*/ 78 w 213"/>
                <a:gd name="T21" fmla="*/ 22 h 1354"/>
                <a:gd name="T22" fmla="*/ 61 w 213"/>
                <a:gd name="T23" fmla="*/ 63 h 1354"/>
                <a:gd name="T24" fmla="*/ 45 w 213"/>
                <a:gd name="T25" fmla="*/ 122 h 1354"/>
                <a:gd name="T26" fmla="*/ 31 w 213"/>
                <a:gd name="T27" fmla="*/ 198 h 1354"/>
                <a:gd name="T28" fmla="*/ 19 w 213"/>
                <a:gd name="T29" fmla="*/ 288 h 1354"/>
                <a:gd name="T30" fmla="*/ 10 w 213"/>
                <a:gd name="T31" fmla="*/ 390 h 1354"/>
                <a:gd name="T32" fmla="*/ 3 w 213"/>
                <a:gd name="T33" fmla="*/ 501 h 1354"/>
                <a:gd name="T34" fmla="*/ 0 w 213"/>
                <a:gd name="T35" fmla="*/ 617 h 1354"/>
                <a:gd name="T36" fmla="*/ 0 w 213"/>
                <a:gd name="T37" fmla="*/ 735 h 1354"/>
                <a:gd name="T38" fmla="*/ 3 w 213"/>
                <a:gd name="T39" fmla="*/ 851 h 1354"/>
                <a:gd name="T40" fmla="*/ 10 w 213"/>
                <a:gd name="T41" fmla="*/ 962 h 1354"/>
                <a:gd name="T42" fmla="*/ 19 w 213"/>
                <a:gd name="T43" fmla="*/ 1064 h 1354"/>
                <a:gd name="T44" fmla="*/ 31 w 213"/>
                <a:gd name="T45" fmla="*/ 1155 h 1354"/>
                <a:gd name="T46" fmla="*/ 45 w 213"/>
                <a:gd name="T47" fmla="*/ 1231 h 1354"/>
                <a:gd name="T48" fmla="*/ 61 w 213"/>
                <a:gd name="T49" fmla="*/ 1289 h 1354"/>
                <a:gd name="T50" fmla="*/ 78 w 213"/>
                <a:gd name="T51" fmla="*/ 1330 h 1354"/>
                <a:gd name="T52" fmla="*/ 96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0 w 213"/>
                <a:gd name="T59" fmla="*/ 1289 h 1354"/>
                <a:gd name="T60" fmla="*/ 166 w 213"/>
                <a:gd name="T61" fmla="*/ 1231 h 1354"/>
                <a:gd name="T62" fmla="*/ 181 w 213"/>
                <a:gd name="T63" fmla="*/ 1155 h 1354"/>
                <a:gd name="T64" fmla="*/ 192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13"/>
                <a:gd name="T109" fmla="*/ 0 h 1354"/>
                <a:gd name="T110" fmla="*/ 213 w 213"/>
                <a:gd name="T111" fmla="*/ 1354 h 13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7" y="338"/>
                  </a:lnTo>
                  <a:lnTo>
                    <a:pt x="192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6" y="122"/>
                  </a:lnTo>
                  <a:lnTo>
                    <a:pt x="159" y="90"/>
                  </a:lnTo>
                  <a:lnTo>
                    <a:pt x="150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6" y="2"/>
                  </a:lnTo>
                  <a:lnTo>
                    <a:pt x="87" y="10"/>
                  </a:lnTo>
                  <a:lnTo>
                    <a:pt x="78" y="22"/>
                  </a:lnTo>
                  <a:lnTo>
                    <a:pt x="69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4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6" y="445"/>
                  </a:lnTo>
                  <a:lnTo>
                    <a:pt x="3" y="501"/>
                  </a:lnTo>
                  <a:lnTo>
                    <a:pt x="1" y="559"/>
                  </a:lnTo>
                  <a:lnTo>
                    <a:pt x="0" y="617"/>
                  </a:lnTo>
                  <a:lnTo>
                    <a:pt x="0" y="677"/>
                  </a:lnTo>
                  <a:lnTo>
                    <a:pt x="0" y="735"/>
                  </a:lnTo>
                  <a:lnTo>
                    <a:pt x="1" y="794"/>
                  </a:lnTo>
                  <a:lnTo>
                    <a:pt x="3" y="851"/>
                  </a:lnTo>
                  <a:lnTo>
                    <a:pt x="6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4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69" y="1312"/>
                  </a:lnTo>
                  <a:lnTo>
                    <a:pt x="78" y="1330"/>
                  </a:lnTo>
                  <a:lnTo>
                    <a:pt x="87" y="1343"/>
                  </a:lnTo>
                  <a:lnTo>
                    <a:pt x="96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0" y="1289"/>
                  </a:lnTo>
                  <a:lnTo>
                    <a:pt x="159" y="1262"/>
                  </a:lnTo>
                  <a:lnTo>
                    <a:pt x="166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2" y="1064"/>
                  </a:lnTo>
                  <a:lnTo>
                    <a:pt x="197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8" name="Line 29"/>
            <p:cNvSpPr>
              <a:spLocks noChangeShapeType="1"/>
            </p:cNvSpPr>
            <p:nvPr/>
          </p:nvSpPr>
          <p:spPr bwMode="auto">
            <a:xfrm>
              <a:off x="4855" y="2278"/>
              <a:ext cx="397" cy="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9" name="Line 30"/>
            <p:cNvSpPr>
              <a:spLocks noChangeShapeType="1"/>
            </p:cNvSpPr>
            <p:nvPr/>
          </p:nvSpPr>
          <p:spPr bwMode="auto">
            <a:xfrm>
              <a:off x="4881" y="2518"/>
              <a:ext cx="409" cy="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0" name="Line 31"/>
            <p:cNvSpPr>
              <a:spLocks noChangeShapeType="1"/>
            </p:cNvSpPr>
            <p:nvPr/>
          </p:nvSpPr>
          <p:spPr bwMode="auto">
            <a:xfrm flipV="1">
              <a:off x="4868" y="2308"/>
              <a:ext cx="384" cy="66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" name="Line 32"/>
            <p:cNvSpPr>
              <a:spLocks noChangeShapeType="1"/>
            </p:cNvSpPr>
            <p:nvPr/>
          </p:nvSpPr>
          <p:spPr bwMode="auto">
            <a:xfrm>
              <a:off x="4855" y="2505"/>
              <a:ext cx="422" cy="58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422" name="Group 80"/>
            <p:cNvGrpSpPr>
              <a:grpSpLocks/>
            </p:cNvGrpSpPr>
            <p:nvPr/>
          </p:nvGrpSpPr>
          <p:grpSpPr bwMode="auto">
            <a:xfrm>
              <a:off x="4829" y="2243"/>
              <a:ext cx="55" cy="999"/>
              <a:chOff x="4829" y="2243"/>
              <a:chExt cx="55" cy="999"/>
            </a:xfrm>
          </p:grpSpPr>
          <p:sp>
            <p:nvSpPr>
              <p:cNvPr id="15428" name="Oval 75"/>
              <p:cNvSpPr>
                <a:spLocks noChangeArrowheads="1"/>
              </p:cNvSpPr>
              <p:nvPr/>
            </p:nvSpPr>
            <p:spPr bwMode="auto">
              <a:xfrm>
                <a:off x="4829" y="2243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9" name="Oval 76"/>
              <p:cNvSpPr>
                <a:spLocks noChangeArrowheads="1"/>
              </p:cNvSpPr>
              <p:nvPr/>
            </p:nvSpPr>
            <p:spPr bwMode="auto">
              <a:xfrm>
                <a:off x="4829" y="2480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0" name="Oval 77"/>
              <p:cNvSpPr>
                <a:spLocks noChangeArrowheads="1"/>
              </p:cNvSpPr>
              <p:nvPr/>
            </p:nvSpPr>
            <p:spPr bwMode="auto">
              <a:xfrm>
                <a:off x="4829" y="2711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1" name="Oval 78"/>
              <p:cNvSpPr>
                <a:spLocks noChangeArrowheads="1"/>
              </p:cNvSpPr>
              <p:nvPr/>
            </p:nvSpPr>
            <p:spPr bwMode="auto">
              <a:xfrm>
                <a:off x="4829" y="2944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2" name="Oval 79"/>
              <p:cNvSpPr>
                <a:spLocks noChangeArrowheads="1"/>
              </p:cNvSpPr>
              <p:nvPr/>
            </p:nvSpPr>
            <p:spPr bwMode="auto">
              <a:xfrm>
                <a:off x="4829" y="317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23" name="Group 100"/>
            <p:cNvGrpSpPr>
              <a:grpSpLocks/>
            </p:cNvGrpSpPr>
            <p:nvPr/>
          </p:nvGrpSpPr>
          <p:grpSpPr bwMode="auto">
            <a:xfrm>
              <a:off x="5251" y="2296"/>
              <a:ext cx="55" cy="816"/>
              <a:chOff x="5251" y="2296"/>
              <a:chExt cx="55" cy="816"/>
            </a:xfrm>
          </p:grpSpPr>
          <p:sp>
            <p:nvSpPr>
              <p:cNvPr id="15424" name="Oval 96"/>
              <p:cNvSpPr>
                <a:spLocks noChangeArrowheads="1"/>
              </p:cNvSpPr>
              <p:nvPr/>
            </p:nvSpPr>
            <p:spPr bwMode="auto">
              <a:xfrm>
                <a:off x="5251" y="229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5" name="Oval 97"/>
              <p:cNvSpPr>
                <a:spLocks noChangeArrowheads="1"/>
              </p:cNvSpPr>
              <p:nvPr/>
            </p:nvSpPr>
            <p:spPr bwMode="auto">
              <a:xfrm>
                <a:off x="5251" y="2543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6" name="Oval 98"/>
              <p:cNvSpPr>
                <a:spLocks noChangeArrowheads="1"/>
              </p:cNvSpPr>
              <p:nvPr/>
            </p:nvSpPr>
            <p:spPr bwMode="auto">
              <a:xfrm>
                <a:off x="5251" y="279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7" name="Oval 99"/>
              <p:cNvSpPr>
                <a:spLocks noChangeArrowheads="1"/>
              </p:cNvSpPr>
              <p:nvPr/>
            </p:nvSpPr>
            <p:spPr bwMode="auto">
              <a:xfrm>
                <a:off x="5251" y="304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32"/>
          <p:cNvGrpSpPr>
            <a:grpSpLocks/>
          </p:cNvGrpSpPr>
          <p:nvPr/>
        </p:nvGrpSpPr>
        <p:grpSpPr bwMode="auto">
          <a:xfrm>
            <a:off x="4953000" y="152400"/>
            <a:ext cx="2279650" cy="1987550"/>
            <a:chOff x="3120" y="96"/>
            <a:chExt cx="1436" cy="1252"/>
          </a:xfrm>
        </p:grpSpPr>
        <p:grpSp>
          <p:nvGrpSpPr>
            <p:cNvPr id="15406" name="Group 42"/>
            <p:cNvGrpSpPr>
              <a:grpSpLocks/>
            </p:cNvGrpSpPr>
            <p:nvPr/>
          </p:nvGrpSpPr>
          <p:grpSpPr bwMode="auto">
            <a:xfrm>
              <a:off x="3621" y="96"/>
              <a:ext cx="455" cy="327"/>
              <a:chOff x="3621" y="276"/>
              <a:chExt cx="455" cy="327"/>
            </a:xfrm>
          </p:grpSpPr>
          <p:sp>
            <p:nvSpPr>
              <p:cNvPr id="15413" name="Freeform 40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4" name="Rectangle 41"/>
              <p:cNvSpPr>
                <a:spLocks noChangeArrowheads="1"/>
              </p:cNvSpPr>
              <p:nvPr/>
            </p:nvSpPr>
            <p:spPr bwMode="auto">
              <a:xfrm>
                <a:off x="3621" y="334"/>
                <a:ext cx="441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since</a:t>
                </a:r>
              </a:p>
            </p:txBody>
          </p:sp>
        </p:grpSp>
        <p:grpSp>
          <p:nvGrpSpPr>
            <p:cNvPr id="15407" name="Group 52"/>
            <p:cNvGrpSpPr>
              <a:grpSpLocks/>
            </p:cNvGrpSpPr>
            <p:nvPr/>
          </p:nvGrpSpPr>
          <p:grpSpPr bwMode="auto">
            <a:xfrm>
              <a:off x="3456" y="768"/>
              <a:ext cx="769" cy="580"/>
              <a:chOff x="3456" y="1053"/>
              <a:chExt cx="769" cy="580"/>
            </a:xfrm>
          </p:grpSpPr>
          <p:sp>
            <p:nvSpPr>
              <p:cNvPr id="15411" name="Rectangle 50"/>
              <p:cNvSpPr>
                <a:spLocks noChangeArrowheads="1"/>
              </p:cNvSpPr>
              <p:nvPr/>
            </p:nvSpPr>
            <p:spPr bwMode="auto">
              <a:xfrm>
                <a:off x="3522" y="1266"/>
                <a:ext cx="662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Manages</a:t>
                </a:r>
              </a:p>
            </p:txBody>
          </p:sp>
          <p:sp>
            <p:nvSpPr>
              <p:cNvPr id="15412" name="Freeform 51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08" name="Line 102"/>
            <p:cNvSpPr>
              <a:spLocks noChangeShapeType="1"/>
            </p:cNvSpPr>
            <p:nvPr/>
          </p:nvSpPr>
          <p:spPr bwMode="auto">
            <a:xfrm>
              <a:off x="4228" y="1043"/>
              <a:ext cx="32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stealth" w="lg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Line 106"/>
            <p:cNvSpPr>
              <a:spLocks noChangeShapeType="1"/>
            </p:cNvSpPr>
            <p:nvPr/>
          </p:nvSpPr>
          <p:spPr bwMode="auto">
            <a:xfrm>
              <a:off x="3840" y="471"/>
              <a:ext cx="0" cy="2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0" name="Line 101"/>
            <p:cNvSpPr>
              <a:spLocks noChangeShapeType="1"/>
            </p:cNvSpPr>
            <p:nvPr/>
          </p:nvSpPr>
          <p:spPr bwMode="auto">
            <a:xfrm flipH="1">
              <a:off x="3120" y="1056"/>
              <a:ext cx="34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1" name="Group 129"/>
          <p:cNvGrpSpPr>
            <a:grpSpLocks/>
          </p:cNvGrpSpPr>
          <p:nvPr/>
        </p:nvGrpSpPr>
        <p:grpSpPr bwMode="auto">
          <a:xfrm>
            <a:off x="3284538" y="173038"/>
            <a:ext cx="5795962" cy="2997200"/>
            <a:chOff x="2069" y="109"/>
            <a:chExt cx="3651" cy="1888"/>
          </a:xfrm>
        </p:grpSpPr>
        <p:sp>
          <p:nvSpPr>
            <p:cNvPr id="15373" name="Freeform 112"/>
            <p:cNvSpPr>
              <a:spLocks/>
            </p:cNvSpPr>
            <p:nvPr/>
          </p:nvSpPr>
          <p:spPr bwMode="auto">
            <a:xfrm>
              <a:off x="3436" y="1392"/>
              <a:ext cx="788" cy="442"/>
            </a:xfrm>
            <a:custGeom>
              <a:avLst/>
              <a:gdLst>
                <a:gd name="T0" fmla="*/ 0 w 788"/>
                <a:gd name="T1" fmla="*/ 221 h 442"/>
                <a:gd name="T2" fmla="*/ 388 w 788"/>
                <a:gd name="T3" fmla="*/ 0 h 442"/>
                <a:gd name="T4" fmla="*/ 787 w 788"/>
                <a:gd name="T5" fmla="*/ 229 h 442"/>
                <a:gd name="T6" fmla="*/ 388 w 788"/>
                <a:gd name="T7" fmla="*/ 441 h 442"/>
                <a:gd name="T8" fmla="*/ 0 w 788"/>
                <a:gd name="T9" fmla="*/ 221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8"/>
                <a:gd name="T16" fmla="*/ 0 h 442"/>
                <a:gd name="T17" fmla="*/ 788 w 788"/>
                <a:gd name="T18" fmla="*/ 442 h 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Freeform 33"/>
            <p:cNvSpPr>
              <a:spLocks/>
            </p:cNvSpPr>
            <p:nvPr/>
          </p:nvSpPr>
          <p:spPr bwMode="auto">
            <a:xfrm>
              <a:off x="4313" y="359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Freeform 34"/>
            <p:cNvSpPr>
              <a:spLocks/>
            </p:cNvSpPr>
            <p:nvPr/>
          </p:nvSpPr>
          <p:spPr bwMode="auto">
            <a:xfrm>
              <a:off x="5144" y="373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76" name="Group 37"/>
            <p:cNvGrpSpPr>
              <a:grpSpLocks/>
            </p:cNvGrpSpPr>
            <p:nvPr/>
          </p:nvGrpSpPr>
          <p:grpSpPr bwMode="auto">
            <a:xfrm>
              <a:off x="4672" y="119"/>
              <a:ext cx="592" cy="327"/>
              <a:chOff x="4672" y="468"/>
              <a:chExt cx="592" cy="327"/>
            </a:xfrm>
          </p:grpSpPr>
          <p:sp>
            <p:nvSpPr>
              <p:cNvPr id="15404" name="Freeform 35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5" name="Rectangle 36"/>
              <p:cNvSpPr>
                <a:spLocks noChangeArrowheads="1"/>
              </p:cNvSpPr>
              <p:nvPr/>
            </p:nvSpPr>
            <p:spPr bwMode="auto">
              <a:xfrm>
                <a:off x="4696" y="507"/>
                <a:ext cx="527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dname</a:t>
                </a:r>
              </a:p>
            </p:txBody>
          </p:sp>
        </p:grpSp>
        <p:sp>
          <p:nvSpPr>
            <p:cNvPr id="15377" name="Rectangle 38"/>
            <p:cNvSpPr>
              <a:spLocks noChangeArrowheads="1"/>
            </p:cNvSpPr>
            <p:nvPr/>
          </p:nvSpPr>
          <p:spPr bwMode="auto">
            <a:xfrm>
              <a:off x="5179" y="408"/>
              <a:ext cx="5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budget</a:t>
              </a:r>
            </a:p>
          </p:txBody>
        </p:sp>
        <p:sp>
          <p:nvSpPr>
            <p:cNvPr id="15378" name="Rectangle 39"/>
            <p:cNvSpPr>
              <a:spLocks noChangeArrowheads="1"/>
            </p:cNvSpPr>
            <p:nvPr/>
          </p:nvSpPr>
          <p:spPr bwMode="auto">
            <a:xfrm>
              <a:off x="4375" y="408"/>
              <a:ext cx="30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charset="0"/>
                </a:rPr>
                <a:t>did</a:t>
              </a:r>
            </a:p>
          </p:txBody>
        </p:sp>
        <p:sp>
          <p:nvSpPr>
            <p:cNvPr id="15379" name="Freeform 53"/>
            <p:cNvSpPr>
              <a:spLocks/>
            </p:cNvSpPr>
            <p:nvPr/>
          </p:nvSpPr>
          <p:spPr bwMode="auto">
            <a:xfrm>
              <a:off x="4576" y="887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Rectangle 57"/>
            <p:cNvSpPr>
              <a:spLocks noChangeArrowheads="1"/>
            </p:cNvSpPr>
            <p:nvPr/>
          </p:nvSpPr>
          <p:spPr bwMode="auto">
            <a:xfrm>
              <a:off x="4521" y="927"/>
              <a:ext cx="89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Departments</a:t>
              </a:r>
            </a:p>
          </p:txBody>
        </p:sp>
        <p:sp>
          <p:nvSpPr>
            <p:cNvPr id="15381" name="Line 107"/>
            <p:cNvSpPr>
              <a:spLocks noChangeShapeType="1"/>
            </p:cNvSpPr>
            <p:nvPr/>
          </p:nvSpPr>
          <p:spPr bwMode="auto">
            <a:xfrm>
              <a:off x="4612" y="663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108"/>
            <p:cNvSpPr>
              <a:spLocks noChangeShapeType="1"/>
            </p:cNvSpPr>
            <p:nvPr/>
          </p:nvSpPr>
          <p:spPr bwMode="auto">
            <a:xfrm>
              <a:off x="4944" y="471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Line 109"/>
            <p:cNvSpPr>
              <a:spLocks noChangeShapeType="1"/>
            </p:cNvSpPr>
            <p:nvPr/>
          </p:nvSpPr>
          <p:spPr bwMode="auto">
            <a:xfrm flipH="1">
              <a:off x="5180" y="663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84" name="Group 116"/>
            <p:cNvGrpSpPr>
              <a:grpSpLocks/>
            </p:cNvGrpSpPr>
            <p:nvPr/>
          </p:nvGrpSpPr>
          <p:grpSpPr bwMode="auto">
            <a:xfrm>
              <a:off x="3072" y="1728"/>
              <a:ext cx="525" cy="269"/>
              <a:chOff x="3265" y="1350"/>
              <a:chExt cx="525" cy="269"/>
            </a:xfrm>
          </p:grpSpPr>
          <p:sp>
            <p:nvSpPr>
              <p:cNvPr id="15402" name="Freeform 111"/>
              <p:cNvSpPr>
                <a:spLocks/>
              </p:cNvSpPr>
              <p:nvPr/>
            </p:nvSpPr>
            <p:spPr bwMode="auto">
              <a:xfrm>
                <a:off x="3265" y="1350"/>
                <a:ext cx="525" cy="269"/>
              </a:xfrm>
              <a:custGeom>
                <a:avLst/>
                <a:gdLst>
                  <a:gd name="T0" fmla="*/ 1 w 525"/>
                  <a:gd name="T1" fmla="*/ 146 h 269"/>
                  <a:gd name="T2" fmla="*/ 8 w 525"/>
                  <a:gd name="T3" fmla="*/ 169 h 269"/>
                  <a:gd name="T4" fmla="*/ 25 w 525"/>
                  <a:gd name="T5" fmla="*/ 190 h 269"/>
                  <a:gd name="T6" fmla="*/ 47 w 525"/>
                  <a:gd name="T7" fmla="*/ 210 h 269"/>
                  <a:gd name="T8" fmla="*/ 77 w 525"/>
                  <a:gd name="T9" fmla="*/ 229 h 269"/>
                  <a:gd name="T10" fmla="*/ 111 w 525"/>
                  <a:gd name="T11" fmla="*/ 243 h 269"/>
                  <a:gd name="T12" fmla="*/ 151 w 525"/>
                  <a:gd name="T13" fmla="*/ 256 h 269"/>
                  <a:gd name="T14" fmla="*/ 194 w 525"/>
                  <a:gd name="T15" fmla="*/ 263 h 269"/>
                  <a:gd name="T16" fmla="*/ 239 w 525"/>
                  <a:gd name="T17" fmla="*/ 268 h 269"/>
                  <a:gd name="T18" fmla="*/ 284 w 525"/>
                  <a:gd name="T19" fmla="*/ 268 h 269"/>
                  <a:gd name="T20" fmla="*/ 330 w 525"/>
                  <a:gd name="T21" fmla="*/ 263 h 269"/>
                  <a:gd name="T22" fmla="*/ 372 w 525"/>
                  <a:gd name="T23" fmla="*/ 255 h 269"/>
                  <a:gd name="T24" fmla="*/ 413 w 525"/>
                  <a:gd name="T25" fmla="*/ 243 h 269"/>
                  <a:gd name="T26" fmla="*/ 447 w 525"/>
                  <a:gd name="T27" fmla="*/ 227 h 269"/>
                  <a:gd name="T28" fmla="*/ 477 w 525"/>
                  <a:gd name="T29" fmla="*/ 210 h 269"/>
                  <a:gd name="T30" fmla="*/ 500 w 525"/>
                  <a:gd name="T31" fmla="*/ 190 h 269"/>
                  <a:gd name="T32" fmla="*/ 515 w 525"/>
                  <a:gd name="T33" fmla="*/ 169 h 269"/>
                  <a:gd name="T34" fmla="*/ 524 w 525"/>
                  <a:gd name="T35" fmla="*/ 146 h 269"/>
                  <a:gd name="T36" fmla="*/ 524 w 525"/>
                  <a:gd name="T37" fmla="*/ 121 h 269"/>
                  <a:gd name="T38" fmla="*/ 515 w 525"/>
                  <a:gd name="T39" fmla="*/ 98 h 269"/>
                  <a:gd name="T40" fmla="*/ 500 w 525"/>
                  <a:gd name="T41" fmla="*/ 77 h 269"/>
                  <a:gd name="T42" fmla="*/ 477 w 525"/>
                  <a:gd name="T43" fmla="*/ 57 h 269"/>
                  <a:gd name="T44" fmla="*/ 447 w 525"/>
                  <a:gd name="T45" fmla="*/ 38 h 269"/>
                  <a:gd name="T46" fmla="*/ 413 w 525"/>
                  <a:gd name="T47" fmla="*/ 24 h 269"/>
                  <a:gd name="T48" fmla="*/ 372 w 525"/>
                  <a:gd name="T49" fmla="*/ 12 h 269"/>
                  <a:gd name="T50" fmla="*/ 330 w 525"/>
                  <a:gd name="T51" fmla="*/ 4 h 269"/>
                  <a:gd name="T52" fmla="*/ 284 w 525"/>
                  <a:gd name="T53" fmla="*/ 0 h 269"/>
                  <a:gd name="T54" fmla="*/ 239 w 525"/>
                  <a:gd name="T55" fmla="*/ 0 h 269"/>
                  <a:gd name="T56" fmla="*/ 194 w 525"/>
                  <a:gd name="T57" fmla="*/ 4 h 269"/>
                  <a:gd name="T58" fmla="*/ 151 w 525"/>
                  <a:gd name="T59" fmla="*/ 12 h 269"/>
                  <a:gd name="T60" fmla="*/ 111 w 525"/>
                  <a:gd name="T61" fmla="*/ 24 h 269"/>
                  <a:gd name="T62" fmla="*/ 77 w 525"/>
                  <a:gd name="T63" fmla="*/ 38 h 269"/>
                  <a:gd name="T64" fmla="*/ 47 w 525"/>
                  <a:gd name="T65" fmla="*/ 57 h 269"/>
                  <a:gd name="T66" fmla="*/ 25 w 525"/>
                  <a:gd name="T67" fmla="*/ 77 h 269"/>
                  <a:gd name="T68" fmla="*/ 8 w 525"/>
                  <a:gd name="T69" fmla="*/ 98 h 269"/>
                  <a:gd name="T70" fmla="*/ 1 w 525"/>
                  <a:gd name="T71" fmla="*/ 121 h 2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25"/>
                  <a:gd name="T109" fmla="*/ 0 h 269"/>
                  <a:gd name="T110" fmla="*/ 525 w 525"/>
                  <a:gd name="T111" fmla="*/ 269 h 26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25" h="269">
                    <a:moveTo>
                      <a:pt x="0" y="134"/>
                    </a:moveTo>
                    <a:lnTo>
                      <a:pt x="1" y="146"/>
                    </a:lnTo>
                    <a:lnTo>
                      <a:pt x="4" y="157"/>
                    </a:lnTo>
                    <a:lnTo>
                      <a:pt x="8" y="169"/>
                    </a:lnTo>
                    <a:lnTo>
                      <a:pt x="16" y="180"/>
                    </a:lnTo>
                    <a:lnTo>
                      <a:pt x="25" y="190"/>
                    </a:lnTo>
                    <a:lnTo>
                      <a:pt x="35" y="200"/>
                    </a:lnTo>
                    <a:lnTo>
                      <a:pt x="47" y="210"/>
                    </a:lnTo>
                    <a:lnTo>
                      <a:pt x="60" y="220"/>
                    </a:lnTo>
                    <a:lnTo>
                      <a:pt x="77" y="229"/>
                    </a:lnTo>
                    <a:lnTo>
                      <a:pt x="93" y="236"/>
                    </a:lnTo>
                    <a:lnTo>
                      <a:pt x="111" y="243"/>
                    </a:lnTo>
                    <a:lnTo>
                      <a:pt x="131" y="250"/>
                    </a:lnTo>
                    <a:lnTo>
                      <a:pt x="151" y="256"/>
                    </a:lnTo>
                    <a:lnTo>
                      <a:pt x="172" y="260"/>
                    </a:lnTo>
                    <a:lnTo>
                      <a:pt x="194" y="263"/>
                    </a:lnTo>
                    <a:lnTo>
                      <a:pt x="216" y="266"/>
                    </a:lnTo>
                    <a:lnTo>
                      <a:pt x="239" y="268"/>
                    </a:lnTo>
                    <a:lnTo>
                      <a:pt x="263" y="268"/>
                    </a:lnTo>
                    <a:lnTo>
                      <a:pt x="284" y="268"/>
                    </a:lnTo>
                    <a:lnTo>
                      <a:pt x="307" y="265"/>
                    </a:lnTo>
                    <a:lnTo>
                      <a:pt x="330" y="263"/>
                    </a:lnTo>
                    <a:lnTo>
                      <a:pt x="352" y="260"/>
                    </a:lnTo>
                    <a:lnTo>
                      <a:pt x="372" y="255"/>
                    </a:lnTo>
                    <a:lnTo>
                      <a:pt x="393" y="250"/>
                    </a:lnTo>
                    <a:lnTo>
                      <a:pt x="413" y="243"/>
                    </a:lnTo>
                    <a:lnTo>
                      <a:pt x="430" y="236"/>
                    </a:lnTo>
                    <a:lnTo>
                      <a:pt x="447" y="227"/>
                    </a:lnTo>
                    <a:lnTo>
                      <a:pt x="463" y="219"/>
                    </a:lnTo>
                    <a:lnTo>
                      <a:pt x="477" y="210"/>
                    </a:lnTo>
                    <a:lnTo>
                      <a:pt x="489" y="200"/>
                    </a:lnTo>
                    <a:lnTo>
                      <a:pt x="500" y="190"/>
                    </a:lnTo>
                    <a:lnTo>
                      <a:pt x="508" y="180"/>
                    </a:lnTo>
                    <a:lnTo>
                      <a:pt x="515" y="169"/>
                    </a:lnTo>
                    <a:lnTo>
                      <a:pt x="520" y="157"/>
                    </a:lnTo>
                    <a:lnTo>
                      <a:pt x="524" y="146"/>
                    </a:lnTo>
                    <a:lnTo>
                      <a:pt x="524" y="134"/>
                    </a:lnTo>
                    <a:lnTo>
                      <a:pt x="524" y="121"/>
                    </a:lnTo>
                    <a:lnTo>
                      <a:pt x="520" y="110"/>
                    </a:lnTo>
                    <a:lnTo>
                      <a:pt x="515" y="98"/>
                    </a:lnTo>
                    <a:lnTo>
                      <a:pt x="508" y="87"/>
                    </a:lnTo>
                    <a:lnTo>
                      <a:pt x="500" y="77"/>
                    </a:lnTo>
                    <a:lnTo>
                      <a:pt x="489" y="67"/>
                    </a:lnTo>
                    <a:lnTo>
                      <a:pt x="477" y="57"/>
                    </a:lnTo>
                    <a:lnTo>
                      <a:pt x="463" y="47"/>
                    </a:lnTo>
                    <a:lnTo>
                      <a:pt x="447" y="38"/>
                    </a:lnTo>
                    <a:lnTo>
                      <a:pt x="430" y="31"/>
                    </a:lnTo>
                    <a:lnTo>
                      <a:pt x="413" y="24"/>
                    </a:lnTo>
                    <a:lnTo>
                      <a:pt x="393" y="18"/>
                    </a:lnTo>
                    <a:lnTo>
                      <a:pt x="372" y="12"/>
                    </a:lnTo>
                    <a:lnTo>
                      <a:pt x="352" y="8"/>
                    </a:lnTo>
                    <a:lnTo>
                      <a:pt x="330" y="4"/>
                    </a:lnTo>
                    <a:lnTo>
                      <a:pt x="307" y="1"/>
                    </a:lnTo>
                    <a:lnTo>
                      <a:pt x="284" y="0"/>
                    </a:lnTo>
                    <a:lnTo>
                      <a:pt x="262" y="0"/>
                    </a:lnTo>
                    <a:lnTo>
                      <a:pt x="239" y="0"/>
                    </a:lnTo>
                    <a:lnTo>
                      <a:pt x="216" y="1"/>
                    </a:lnTo>
                    <a:lnTo>
                      <a:pt x="194" y="4"/>
                    </a:lnTo>
                    <a:lnTo>
                      <a:pt x="172" y="8"/>
                    </a:lnTo>
                    <a:lnTo>
                      <a:pt x="151" y="12"/>
                    </a:lnTo>
                    <a:lnTo>
                      <a:pt x="130" y="18"/>
                    </a:lnTo>
                    <a:lnTo>
                      <a:pt x="111" y="24"/>
                    </a:lnTo>
                    <a:lnTo>
                      <a:pt x="93" y="31"/>
                    </a:lnTo>
                    <a:lnTo>
                      <a:pt x="77" y="38"/>
                    </a:lnTo>
                    <a:lnTo>
                      <a:pt x="60" y="47"/>
                    </a:lnTo>
                    <a:lnTo>
                      <a:pt x="47" y="57"/>
                    </a:lnTo>
                    <a:lnTo>
                      <a:pt x="34" y="67"/>
                    </a:lnTo>
                    <a:lnTo>
                      <a:pt x="25" y="77"/>
                    </a:lnTo>
                    <a:lnTo>
                      <a:pt x="16" y="87"/>
                    </a:lnTo>
                    <a:lnTo>
                      <a:pt x="8" y="98"/>
                    </a:lnTo>
                    <a:lnTo>
                      <a:pt x="4" y="111"/>
                    </a:lnTo>
                    <a:lnTo>
                      <a:pt x="1" y="121"/>
                    </a:lnTo>
                    <a:lnTo>
                      <a:pt x="0" y="13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Rectangle 113"/>
              <p:cNvSpPr>
                <a:spLocks noChangeArrowheads="1"/>
              </p:cNvSpPr>
              <p:nvPr/>
            </p:nvSpPr>
            <p:spPr bwMode="auto">
              <a:xfrm>
                <a:off x="3312" y="1392"/>
                <a:ext cx="441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since</a:t>
                </a:r>
              </a:p>
            </p:txBody>
          </p:sp>
        </p:grpSp>
        <p:sp>
          <p:nvSpPr>
            <p:cNvPr id="15385" name="Rectangle 114"/>
            <p:cNvSpPr>
              <a:spLocks noChangeArrowheads="1"/>
            </p:cNvSpPr>
            <p:nvPr/>
          </p:nvSpPr>
          <p:spPr bwMode="auto">
            <a:xfrm>
              <a:off x="3464" y="1522"/>
              <a:ext cx="69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Works_In</a:t>
              </a:r>
            </a:p>
          </p:txBody>
        </p:sp>
        <p:cxnSp>
          <p:nvCxnSpPr>
            <p:cNvPr id="15386" name="AutoShape 118"/>
            <p:cNvCxnSpPr>
              <a:cxnSpLocks noChangeShapeType="1"/>
              <a:stCxn id="15385" idx="3"/>
              <a:endCxn id="15379" idx="3"/>
            </p:cNvCxnSpPr>
            <p:nvPr/>
          </p:nvCxnSpPr>
          <p:spPr bwMode="auto">
            <a:xfrm flipV="1">
              <a:off x="4154" y="1188"/>
              <a:ext cx="422" cy="439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grpSp>
          <p:nvGrpSpPr>
            <p:cNvPr id="15387" name="Group 49"/>
            <p:cNvGrpSpPr>
              <a:grpSpLocks/>
            </p:cNvGrpSpPr>
            <p:nvPr/>
          </p:nvGrpSpPr>
          <p:grpSpPr bwMode="auto">
            <a:xfrm>
              <a:off x="2069" y="109"/>
              <a:ext cx="1285" cy="567"/>
              <a:chOff x="2069" y="458"/>
              <a:chExt cx="1285" cy="567"/>
            </a:xfrm>
          </p:grpSpPr>
          <p:sp>
            <p:nvSpPr>
              <p:cNvPr id="15396" name="Freeform 43"/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7" name="Freeform 44"/>
              <p:cNvSpPr>
                <a:spLocks/>
              </p:cNvSpPr>
              <p:nvPr/>
            </p:nvSpPr>
            <p:spPr bwMode="auto">
              <a:xfrm>
                <a:off x="2069" y="699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8" name="Freeform 45"/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Rectangle 46"/>
              <p:cNvSpPr>
                <a:spLocks noChangeArrowheads="1"/>
              </p:cNvSpPr>
              <p:nvPr/>
            </p:nvSpPr>
            <p:spPr bwMode="auto">
              <a:xfrm>
                <a:off x="2976" y="757"/>
                <a:ext cx="27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lot</a:t>
                </a:r>
              </a:p>
            </p:txBody>
          </p:sp>
          <p:sp>
            <p:nvSpPr>
              <p:cNvPr id="15400" name="Rectangle 47"/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44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name</a:t>
                </a:r>
              </a:p>
            </p:txBody>
          </p:sp>
          <p:sp>
            <p:nvSpPr>
              <p:cNvPr id="15401" name="Rectangle 48"/>
              <p:cNvSpPr>
                <a:spLocks noChangeArrowheads="1"/>
              </p:cNvSpPr>
              <p:nvPr/>
            </p:nvSpPr>
            <p:spPr bwMode="auto">
              <a:xfrm>
                <a:off x="2121" y="750"/>
                <a:ext cx="335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u="sng">
                    <a:solidFill>
                      <a:srgbClr val="000000"/>
                    </a:solidFill>
                    <a:latin typeface="Arial" charset="0"/>
                  </a:rPr>
                  <a:t>ssn</a:t>
                </a:r>
              </a:p>
            </p:txBody>
          </p:sp>
        </p:grpSp>
        <p:grpSp>
          <p:nvGrpSpPr>
            <p:cNvPr id="15388" name="Group 56"/>
            <p:cNvGrpSpPr>
              <a:grpSpLocks/>
            </p:cNvGrpSpPr>
            <p:nvPr/>
          </p:nvGrpSpPr>
          <p:grpSpPr bwMode="auto">
            <a:xfrm>
              <a:off x="2328" y="877"/>
              <a:ext cx="814" cy="295"/>
              <a:chOff x="2328" y="1226"/>
              <a:chExt cx="814" cy="295"/>
            </a:xfrm>
          </p:grpSpPr>
          <p:sp>
            <p:nvSpPr>
              <p:cNvPr id="15394" name="Freeform 54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5" name="Rectangle 55"/>
              <p:cNvSpPr>
                <a:spLocks noChangeArrowheads="1"/>
              </p:cNvSpPr>
              <p:nvPr/>
            </p:nvSpPr>
            <p:spPr bwMode="auto">
              <a:xfrm>
                <a:off x="2336" y="1266"/>
                <a:ext cx="79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Employees</a:t>
                </a:r>
              </a:p>
            </p:txBody>
          </p:sp>
        </p:grpSp>
        <p:sp>
          <p:nvSpPr>
            <p:cNvPr id="15389" name="Line 103"/>
            <p:cNvSpPr>
              <a:spLocks noChangeShapeType="1"/>
            </p:cNvSpPr>
            <p:nvPr/>
          </p:nvSpPr>
          <p:spPr bwMode="auto">
            <a:xfrm flipH="1">
              <a:off x="2972" y="663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Line 104"/>
            <p:cNvSpPr>
              <a:spLocks noChangeShapeType="1"/>
            </p:cNvSpPr>
            <p:nvPr/>
          </p:nvSpPr>
          <p:spPr bwMode="auto">
            <a:xfrm>
              <a:off x="2688" y="423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1" name="Line 105"/>
            <p:cNvSpPr>
              <a:spLocks noChangeShapeType="1"/>
            </p:cNvSpPr>
            <p:nvPr/>
          </p:nvSpPr>
          <p:spPr bwMode="auto">
            <a:xfrm>
              <a:off x="2356" y="663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Line 119"/>
            <p:cNvSpPr>
              <a:spLocks noChangeShapeType="1"/>
            </p:cNvSpPr>
            <p:nvPr/>
          </p:nvSpPr>
          <p:spPr bwMode="auto">
            <a:xfrm flipH="1" flipV="1">
              <a:off x="2928" y="1200"/>
              <a:ext cx="480" cy="3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120"/>
            <p:cNvSpPr>
              <a:spLocks noChangeShapeType="1"/>
            </p:cNvSpPr>
            <p:nvPr/>
          </p:nvSpPr>
          <p:spPr bwMode="auto">
            <a:xfrm flipV="1">
              <a:off x="3600" y="168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19" name="Text Box 131"/>
          <p:cNvSpPr txBox="1">
            <a:spLocks noChangeArrowheads="1"/>
          </p:cNvSpPr>
          <p:nvPr/>
        </p:nvSpPr>
        <p:spPr bwMode="auto">
          <a:xfrm>
            <a:off x="76200" y="4267200"/>
            <a:ext cx="3657600" cy="2420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>
                <a:solidFill>
                  <a:schemeClr val="tx1"/>
                </a:solidFill>
                <a:latin typeface="Tahoma" pitchFamily="1" charset="0"/>
              </a:rPr>
              <a:t>In contrast, each dept has </a:t>
            </a:r>
            <a:r>
              <a:rPr lang="en-US" sz="2800">
                <a:solidFill>
                  <a:schemeClr val="folHlink"/>
                </a:solidFill>
                <a:latin typeface="Tahoma" pitchFamily="1" charset="0"/>
              </a:rPr>
              <a:t>at most one</a:t>
            </a:r>
            <a:r>
              <a:rPr lang="en-US" sz="2800">
                <a:solidFill>
                  <a:schemeClr val="tx1"/>
                </a:solidFill>
                <a:latin typeface="Tahoma" pitchFamily="1" charset="0"/>
              </a:rPr>
              <a:t> manager, according to the </a:t>
            </a:r>
            <a:r>
              <a:rPr lang="en-US" sz="2800" i="1" u="sng">
                <a:solidFill>
                  <a:schemeClr val="accent2"/>
                </a:solidFill>
                <a:latin typeface="Tahoma" pitchFamily="1" charset="0"/>
              </a:rPr>
              <a:t>key constraint</a:t>
            </a:r>
            <a:r>
              <a:rPr lang="en-US" sz="2800" i="1">
                <a:solidFill>
                  <a:schemeClr val="accent2"/>
                </a:solidFill>
                <a:latin typeface="Tahoma" pitchFamily="1" charset="0"/>
              </a:rPr>
              <a:t> </a:t>
            </a:r>
            <a:r>
              <a:rPr lang="en-US" sz="2800">
                <a:solidFill>
                  <a:schemeClr val="tx1"/>
                </a:solidFill>
                <a:latin typeface="Tahoma" pitchFamily="1" charset="0"/>
              </a:rPr>
              <a:t>on Manages.</a:t>
            </a:r>
          </a:p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>
              <a:solidFill>
                <a:schemeClr val="tx1"/>
              </a:solidFill>
              <a:latin typeface="Arial" charset="0"/>
            </a:endParaRPr>
          </a:p>
          <a:p>
            <a:pPr algn="r"/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681038" y="6018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119438" y="60182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Participation Constraints</a:t>
            </a:r>
          </a:p>
        </p:txBody>
      </p:sp>
      <p:sp>
        <p:nvSpPr>
          <p:cNvPr id="1639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16002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Does every employee work in a department?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so, this is a </a:t>
            </a:r>
            <a:r>
              <a:rPr lang="en-US" sz="2800" i="1" u="sng" smtClean="0">
                <a:solidFill>
                  <a:schemeClr val="accent2"/>
                </a:solidFill>
              </a:rPr>
              <a:t>participation constraint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participation of Employees in Works_In is said to be </a:t>
            </a:r>
            <a:r>
              <a:rPr lang="en-US" sz="2400" i="1" smtClean="0">
                <a:solidFill>
                  <a:schemeClr val="accent2"/>
                </a:solidFill>
              </a:rPr>
              <a:t>total</a:t>
            </a:r>
            <a:r>
              <a:rPr lang="en-US" sz="2400" smtClean="0">
                <a:solidFill>
                  <a:schemeClr val="accent2"/>
                </a:solidFill>
              </a:rPr>
              <a:t> (vs. </a:t>
            </a:r>
            <a:r>
              <a:rPr lang="en-US" sz="2400" i="1" smtClean="0">
                <a:solidFill>
                  <a:schemeClr val="accent2"/>
                </a:solidFill>
              </a:rPr>
              <a:t>partial</a:t>
            </a:r>
            <a:r>
              <a:rPr lang="en-US" sz="2400" smtClean="0">
                <a:solidFill>
                  <a:schemeClr val="accent2"/>
                </a:solidFill>
              </a:rPr>
              <a:t>)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What if every department has an employee working in it?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Basically means “at least one”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</p:txBody>
      </p:sp>
      <p:sp>
        <p:nvSpPr>
          <p:cNvPr id="16391" name="Freeform 6"/>
          <p:cNvSpPr>
            <a:spLocks/>
          </p:cNvSpPr>
          <p:nvPr/>
        </p:nvSpPr>
        <p:spPr bwMode="auto">
          <a:xfrm>
            <a:off x="5351463" y="3917950"/>
            <a:ext cx="1057275" cy="371475"/>
          </a:xfrm>
          <a:custGeom>
            <a:avLst/>
            <a:gdLst>
              <a:gd name="T0" fmla="*/ 662 w 666"/>
              <a:gd name="T1" fmla="*/ 106 h 234"/>
              <a:gd name="T2" fmla="*/ 652 w 666"/>
              <a:gd name="T3" fmla="*/ 86 h 234"/>
              <a:gd name="T4" fmla="*/ 633 w 666"/>
              <a:gd name="T5" fmla="*/ 68 h 234"/>
              <a:gd name="T6" fmla="*/ 604 w 666"/>
              <a:gd name="T7" fmla="*/ 50 h 234"/>
              <a:gd name="T8" fmla="*/ 566 w 666"/>
              <a:gd name="T9" fmla="*/ 34 h 234"/>
              <a:gd name="T10" fmla="*/ 522 w 666"/>
              <a:gd name="T11" fmla="*/ 21 h 234"/>
              <a:gd name="T12" fmla="*/ 472 w 666"/>
              <a:gd name="T13" fmla="*/ 11 h 234"/>
              <a:gd name="T14" fmla="*/ 419 w 666"/>
              <a:gd name="T15" fmla="*/ 4 h 234"/>
              <a:gd name="T16" fmla="*/ 360 w 666"/>
              <a:gd name="T17" fmla="*/ 1 h 234"/>
              <a:gd name="T18" fmla="*/ 304 w 666"/>
              <a:gd name="T19" fmla="*/ 1 h 234"/>
              <a:gd name="T20" fmla="*/ 247 w 666"/>
              <a:gd name="T21" fmla="*/ 4 h 234"/>
              <a:gd name="T22" fmla="*/ 191 w 666"/>
              <a:gd name="T23" fmla="*/ 11 h 234"/>
              <a:gd name="T24" fmla="*/ 141 w 666"/>
              <a:gd name="T25" fmla="*/ 21 h 234"/>
              <a:gd name="T26" fmla="*/ 98 w 666"/>
              <a:gd name="T27" fmla="*/ 34 h 234"/>
              <a:gd name="T28" fmla="*/ 60 w 666"/>
              <a:gd name="T29" fmla="*/ 50 h 234"/>
              <a:gd name="T30" fmla="*/ 31 w 666"/>
              <a:gd name="T31" fmla="*/ 68 h 234"/>
              <a:gd name="T32" fmla="*/ 10 w 666"/>
              <a:gd name="T33" fmla="*/ 86 h 234"/>
              <a:gd name="T34" fmla="*/ 1 w 666"/>
              <a:gd name="T35" fmla="*/ 106 h 234"/>
              <a:gd name="T36" fmla="*/ 1 w 666"/>
              <a:gd name="T37" fmla="*/ 127 h 234"/>
              <a:gd name="T38" fmla="*/ 10 w 666"/>
              <a:gd name="T39" fmla="*/ 147 h 234"/>
              <a:gd name="T40" fmla="*/ 31 w 666"/>
              <a:gd name="T41" fmla="*/ 166 h 234"/>
              <a:gd name="T42" fmla="*/ 60 w 666"/>
              <a:gd name="T43" fmla="*/ 183 h 234"/>
              <a:gd name="T44" fmla="*/ 98 w 666"/>
              <a:gd name="T45" fmla="*/ 199 h 234"/>
              <a:gd name="T46" fmla="*/ 141 w 666"/>
              <a:gd name="T47" fmla="*/ 212 h 234"/>
              <a:gd name="T48" fmla="*/ 191 w 666"/>
              <a:gd name="T49" fmla="*/ 222 h 234"/>
              <a:gd name="T50" fmla="*/ 247 w 666"/>
              <a:gd name="T51" fmla="*/ 229 h 234"/>
              <a:gd name="T52" fmla="*/ 304 w 666"/>
              <a:gd name="T53" fmla="*/ 232 h 234"/>
              <a:gd name="T54" fmla="*/ 360 w 666"/>
              <a:gd name="T55" fmla="*/ 232 h 234"/>
              <a:gd name="T56" fmla="*/ 419 w 666"/>
              <a:gd name="T57" fmla="*/ 229 h 234"/>
              <a:gd name="T58" fmla="*/ 472 w 666"/>
              <a:gd name="T59" fmla="*/ 222 h 234"/>
              <a:gd name="T60" fmla="*/ 522 w 666"/>
              <a:gd name="T61" fmla="*/ 212 h 234"/>
              <a:gd name="T62" fmla="*/ 566 w 666"/>
              <a:gd name="T63" fmla="*/ 199 h 234"/>
              <a:gd name="T64" fmla="*/ 604 w 666"/>
              <a:gd name="T65" fmla="*/ 183 h 234"/>
              <a:gd name="T66" fmla="*/ 633 w 666"/>
              <a:gd name="T67" fmla="*/ 166 h 234"/>
              <a:gd name="T68" fmla="*/ 652 w 666"/>
              <a:gd name="T69" fmla="*/ 147 h 234"/>
              <a:gd name="T70" fmla="*/ 662 w 666"/>
              <a:gd name="T71" fmla="*/ 12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6"/>
              <a:gd name="T109" fmla="*/ 0 h 234"/>
              <a:gd name="T110" fmla="*/ 666 w 666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6" h="234">
                <a:moveTo>
                  <a:pt x="665" y="117"/>
                </a:moveTo>
                <a:lnTo>
                  <a:pt x="662" y="106"/>
                </a:lnTo>
                <a:lnTo>
                  <a:pt x="658" y="96"/>
                </a:lnTo>
                <a:lnTo>
                  <a:pt x="652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6" y="34"/>
                </a:lnTo>
                <a:lnTo>
                  <a:pt x="546" y="27"/>
                </a:lnTo>
                <a:lnTo>
                  <a:pt x="522" y="21"/>
                </a:lnTo>
                <a:lnTo>
                  <a:pt x="497" y="16"/>
                </a:lnTo>
                <a:lnTo>
                  <a:pt x="472" y="11"/>
                </a:lnTo>
                <a:lnTo>
                  <a:pt x="445" y="7"/>
                </a:lnTo>
                <a:lnTo>
                  <a:pt x="419" y="4"/>
                </a:lnTo>
                <a:lnTo>
                  <a:pt x="390" y="2"/>
                </a:lnTo>
                <a:lnTo>
                  <a:pt x="360" y="1"/>
                </a:lnTo>
                <a:lnTo>
                  <a:pt x="331" y="0"/>
                </a:lnTo>
                <a:lnTo>
                  <a:pt x="304" y="1"/>
                </a:lnTo>
                <a:lnTo>
                  <a:pt x="274" y="2"/>
                </a:lnTo>
                <a:lnTo>
                  <a:pt x="247" y="4"/>
                </a:lnTo>
                <a:lnTo>
                  <a:pt x="218" y="7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8" y="27"/>
                </a:lnTo>
                <a:lnTo>
                  <a:pt x="98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6" y="96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6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8" y="199"/>
                </a:lnTo>
                <a:lnTo>
                  <a:pt x="118" y="205"/>
                </a:lnTo>
                <a:lnTo>
                  <a:pt x="141" y="212"/>
                </a:lnTo>
                <a:lnTo>
                  <a:pt x="165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4" y="231"/>
                </a:lnTo>
                <a:lnTo>
                  <a:pt x="304" y="232"/>
                </a:lnTo>
                <a:lnTo>
                  <a:pt x="331" y="233"/>
                </a:lnTo>
                <a:lnTo>
                  <a:pt x="360" y="232"/>
                </a:lnTo>
                <a:lnTo>
                  <a:pt x="390" y="231"/>
                </a:lnTo>
                <a:lnTo>
                  <a:pt x="419" y="229"/>
                </a:lnTo>
                <a:lnTo>
                  <a:pt x="445" y="226"/>
                </a:lnTo>
                <a:lnTo>
                  <a:pt x="472" y="222"/>
                </a:lnTo>
                <a:lnTo>
                  <a:pt x="497" y="217"/>
                </a:lnTo>
                <a:lnTo>
                  <a:pt x="522" y="212"/>
                </a:lnTo>
                <a:lnTo>
                  <a:pt x="546" y="205"/>
                </a:lnTo>
                <a:lnTo>
                  <a:pt x="566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2" y="147"/>
                </a:lnTo>
                <a:lnTo>
                  <a:pt x="658" y="137"/>
                </a:lnTo>
                <a:lnTo>
                  <a:pt x="662" y="127"/>
                </a:lnTo>
                <a:lnTo>
                  <a:pt x="665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Freeform 7"/>
          <p:cNvSpPr>
            <a:spLocks/>
          </p:cNvSpPr>
          <p:nvPr/>
        </p:nvSpPr>
        <p:spPr bwMode="auto">
          <a:xfrm>
            <a:off x="7291388" y="3917950"/>
            <a:ext cx="1185862" cy="371475"/>
          </a:xfrm>
          <a:custGeom>
            <a:avLst/>
            <a:gdLst>
              <a:gd name="T0" fmla="*/ 1 w 747"/>
              <a:gd name="T1" fmla="*/ 127 h 234"/>
              <a:gd name="T2" fmla="*/ 12 w 747"/>
              <a:gd name="T3" fmla="*/ 147 h 234"/>
              <a:gd name="T4" fmla="*/ 35 w 747"/>
              <a:gd name="T5" fmla="*/ 166 h 234"/>
              <a:gd name="T6" fmla="*/ 66 w 747"/>
              <a:gd name="T7" fmla="*/ 183 h 234"/>
              <a:gd name="T8" fmla="*/ 108 w 747"/>
              <a:gd name="T9" fmla="*/ 199 h 234"/>
              <a:gd name="T10" fmla="*/ 159 w 747"/>
              <a:gd name="T11" fmla="*/ 212 h 234"/>
              <a:gd name="T12" fmla="*/ 215 w 747"/>
              <a:gd name="T13" fmla="*/ 222 h 234"/>
              <a:gd name="T14" fmla="*/ 276 w 747"/>
              <a:gd name="T15" fmla="*/ 229 h 234"/>
              <a:gd name="T16" fmla="*/ 340 w 747"/>
              <a:gd name="T17" fmla="*/ 232 h 234"/>
              <a:gd name="T18" fmla="*/ 405 w 747"/>
              <a:gd name="T19" fmla="*/ 232 h 234"/>
              <a:gd name="T20" fmla="*/ 469 w 747"/>
              <a:gd name="T21" fmla="*/ 229 h 234"/>
              <a:gd name="T22" fmla="*/ 530 w 747"/>
              <a:gd name="T23" fmla="*/ 222 h 234"/>
              <a:gd name="T24" fmla="*/ 586 w 747"/>
              <a:gd name="T25" fmla="*/ 212 h 234"/>
              <a:gd name="T26" fmla="*/ 637 w 747"/>
              <a:gd name="T27" fmla="*/ 198 h 234"/>
              <a:gd name="T28" fmla="*/ 677 w 747"/>
              <a:gd name="T29" fmla="*/ 183 h 234"/>
              <a:gd name="T30" fmla="*/ 710 w 747"/>
              <a:gd name="T31" fmla="*/ 166 h 234"/>
              <a:gd name="T32" fmla="*/ 733 w 747"/>
              <a:gd name="T33" fmla="*/ 146 h 234"/>
              <a:gd name="T34" fmla="*/ 744 w 747"/>
              <a:gd name="T35" fmla="*/ 126 h 234"/>
              <a:gd name="T36" fmla="*/ 744 w 747"/>
              <a:gd name="T37" fmla="*/ 106 h 234"/>
              <a:gd name="T38" fmla="*/ 733 w 747"/>
              <a:gd name="T39" fmla="*/ 86 h 234"/>
              <a:gd name="T40" fmla="*/ 710 w 747"/>
              <a:gd name="T41" fmla="*/ 67 h 234"/>
              <a:gd name="T42" fmla="*/ 677 w 747"/>
              <a:gd name="T43" fmla="*/ 50 h 234"/>
              <a:gd name="T44" fmla="*/ 637 w 747"/>
              <a:gd name="T45" fmla="*/ 34 h 234"/>
              <a:gd name="T46" fmla="*/ 586 w 747"/>
              <a:gd name="T47" fmla="*/ 21 h 234"/>
              <a:gd name="T48" fmla="*/ 530 w 747"/>
              <a:gd name="T49" fmla="*/ 11 h 234"/>
              <a:gd name="T50" fmla="*/ 469 w 747"/>
              <a:gd name="T51" fmla="*/ 4 h 234"/>
              <a:gd name="T52" fmla="*/ 405 w 747"/>
              <a:gd name="T53" fmla="*/ 1 h 234"/>
              <a:gd name="T54" fmla="*/ 340 w 747"/>
              <a:gd name="T55" fmla="*/ 1 h 234"/>
              <a:gd name="T56" fmla="*/ 276 w 747"/>
              <a:gd name="T57" fmla="*/ 4 h 234"/>
              <a:gd name="T58" fmla="*/ 215 w 747"/>
              <a:gd name="T59" fmla="*/ 11 h 234"/>
              <a:gd name="T60" fmla="*/ 159 w 747"/>
              <a:gd name="T61" fmla="*/ 21 h 234"/>
              <a:gd name="T62" fmla="*/ 108 w 747"/>
              <a:gd name="T63" fmla="*/ 34 h 234"/>
              <a:gd name="T64" fmla="*/ 66 w 747"/>
              <a:gd name="T65" fmla="*/ 50 h 234"/>
              <a:gd name="T66" fmla="*/ 35 w 747"/>
              <a:gd name="T67" fmla="*/ 68 h 234"/>
              <a:gd name="T68" fmla="*/ 12 w 747"/>
              <a:gd name="T69" fmla="*/ 86 h 234"/>
              <a:gd name="T70" fmla="*/ 1 w 747"/>
              <a:gd name="T71" fmla="*/ 10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47"/>
              <a:gd name="T109" fmla="*/ 0 h 234"/>
              <a:gd name="T110" fmla="*/ 747 w 747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47" h="234">
                <a:moveTo>
                  <a:pt x="0" y="117"/>
                </a:moveTo>
                <a:lnTo>
                  <a:pt x="1" y="127"/>
                </a:lnTo>
                <a:lnTo>
                  <a:pt x="5" y="137"/>
                </a:lnTo>
                <a:lnTo>
                  <a:pt x="12" y="147"/>
                </a:lnTo>
                <a:lnTo>
                  <a:pt x="21" y="156"/>
                </a:lnTo>
                <a:lnTo>
                  <a:pt x="35" y="166"/>
                </a:lnTo>
                <a:lnTo>
                  <a:pt x="49" y="175"/>
                </a:lnTo>
                <a:lnTo>
                  <a:pt x="66" y="183"/>
                </a:lnTo>
                <a:lnTo>
                  <a:pt x="87" y="191"/>
                </a:lnTo>
                <a:lnTo>
                  <a:pt x="108" y="199"/>
                </a:lnTo>
                <a:lnTo>
                  <a:pt x="133" y="205"/>
                </a:lnTo>
                <a:lnTo>
                  <a:pt x="159" y="212"/>
                </a:lnTo>
                <a:lnTo>
                  <a:pt x="186" y="217"/>
                </a:lnTo>
                <a:lnTo>
                  <a:pt x="215" y="222"/>
                </a:lnTo>
                <a:lnTo>
                  <a:pt x="245" y="226"/>
                </a:lnTo>
                <a:lnTo>
                  <a:pt x="276" y="229"/>
                </a:lnTo>
                <a:lnTo>
                  <a:pt x="307" y="231"/>
                </a:lnTo>
                <a:lnTo>
                  <a:pt x="340" y="232"/>
                </a:lnTo>
                <a:lnTo>
                  <a:pt x="373" y="233"/>
                </a:lnTo>
                <a:lnTo>
                  <a:pt x="405" y="232"/>
                </a:lnTo>
                <a:lnTo>
                  <a:pt x="436" y="231"/>
                </a:lnTo>
                <a:lnTo>
                  <a:pt x="469" y="229"/>
                </a:lnTo>
                <a:lnTo>
                  <a:pt x="500" y="226"/>
                </a:lnTo>
                <a:lnTo>
                  <a:pt x="530" y="222"/>
                </a:lnTo>
                <a:lnTo>
                  <a:pt x="559" y="217"/>
                </a:lnTo>
                <a:lnTo>
                  <a:pt x="586" y="212"/>
                </a:lnTo>
                <a:lnTo>
                  <a:pt x="612" y="205"/>
                </a:lnTo>
                <a:lnTo>
                  <a:pt x="637" y="198"/>
                </a:lnTo>
                <a:lnTo>
                  <a:pt x="658" y="191"/>
                </a:lnTo>
                <a:lnTo>
                  <a:pt x="677" y="183"/>
                </a:lnTo>
                <a:lnTo>
                  <a:pt x="695" y="175"/>
                </a:lnTo>
                <a:lnTo>
                  <a:pt x="710" y="166"/>
                </a:lnTo>
                <a:lnTo>
                  <a:pt x="722" y="156"/>
                </a:lnTo>
                <a:lnTo>
                  <a:pt x="733" y="146"/>
                </a:lnTo>
                <a:lnTo>
                  <a:pt x="740" y="137"/>
                </a:lnTo>
                <a:lnTo>
                  <a:pt x="744" y="126"/>
                </a:lnTo>
                <a:lnTo>
                  <a:pt x="746" y="117"/>
                </a:lnTo>
                <a:lnTo>
                  <a:pt x="744" y="106"/>
                </a:lnTo>
                <a:lnTo>
                  <a:pt x="740" y="96"/>
                </a:lnTo>
                <a:lnTo>
                  <a:pt x="733" y="86"/>
                </a:lnTo>
                <a:lnTo>
                  <a:pt x="722" y="77"/>
                </a:lnTo>
                <a:lnTo>
                  <a:pt x="710" y="67"/>
                </a:lnTo>
                <a:lnTo>
                  <a:pt x="695" y="58"/>
                </a:lnTo>
                <a:lnTo>
                  <a:pt x="677" y="50"/>
                </a:lnTo>
                <a:lnTo>
                  <a:pt x="658" y="42"/>
                </a:lnTo>
                <a:lnTo>
                  <a:pt x="637" y="34"/>
                </a:lnTo>
                <a:lnTo>
                  <a:pt x="612" y="27"/>
                </a:lnTo>
                <a:lnTo>
                  <a:pt x="586" y="21"/>
                </a:lnTo>
                <a:lnTo>
                  <a:pt x="559" y="16"/>
                </a:lnTo>
                <a:lnTo>
                  <a:pt x="530" y="11"/>
                </a:lnTo>
                <a:lnTo>
                  <a:pt x="500" y="7"/>
                </a:lnTo>
                <a:lnTo>
                  <a:pt x="469" y="4"/>
                </a:lnTo>
                <a:lnTo>
                  <a:pt x="436" y="2"/>
                </a:lnTo>
                <a:lnTo>
                  <a:pt x="405" y="1"/>
                </a:lnTo>
                <a:lnTo>
                  <a:pt x="373" y="0"/>
                </a:lnTo>
                <a:lnTo>
                  <a:pt x="340" y="1"/>
                </a:lnTo>
                <a:lnTo>
                  <a:pt x="307" y="2"/>
                </a:lnTo>
                <a:lnTo>
                  <a:pt x="276" y="4"/>
                </a:lnTo>
                <a:lnTo>
                  <a:pt x="245" y="7"/>
                </a:lnTo>
                <a:lnTo>
                  <a:pt x="215" y="11"/>
                </a:lnTo>
                <a:lnTo>
                  <a:pt x="186" y="16"/>
                </a:lnTo>
                <a:lnTo>
                  <a:pt x="159" y="21"/>
                </a:lnTo>
                <a:lnTo>
                  <a:pt x="132" y="28"/>
                </a:lnTo>
                <a:lnTo>
                  <a:pt x="108" y="34"/>
                </a:lnTo>
                <a:lnTo>
                  <a:pt x="87" y="42"/>
                </a:lnTo>
                <a:lnTo>
                  <a:pt x="66" y="50"/>
                </a:lnTo>
                <a:lnTo>
                  <a:pt x="49" y="58"/>
                </a:lnTo>
                <a:lnTo>
                  <a:pt x="35" y="68"/>
                </a:lnTo>
                <a:lnTo>
                  <a:pt x="21" y="77"/>
                </a:lnTo>
                <a:lnTo>
                  <a:pt x="12" y="86"/>
                </a:lnTo>
                <a:lnTo>
                  <a:pt x="5" y="97"/>
                </a:lnTo>
                <a:lnTo>
                  <a:pt x="1" y="106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Freeform 8"/>
          <p:cNvSpPr>
            <a:spLocks/>
          </p:cNvSpPr>
          <p:nvPr/>
        </p:nvSpPr>
        <p:spPr bwMode="auto">
          <a:xfrm>
            <a:off x="1131888" y="3906838"/>
            <a:ext cx="1055687" cy="371475"/>
          </a:xfrm>
          <a:custGeom>
            <a:avLst/>
            <a:gdLst>
              <a:gd name="T0" fmla="*/ 662 w 665"/>
              <a:gd name="T1" fmla="*/ 106 h 234"/>
              <a:gd name="T2" fmla="*/ 653 w 665"/>
              <a:gd name="T3" fmla="*/ 86 h 234"/>
              <a:gd name="T4" fmla="*/ 633 w 665"/>
              <a:gd name="T5" fmla="*/ 68 h 234"/>
              <a:gd name="T6" fmla="*/ 604 w 665"/>
              <a:gd name="T7" fmla="*/ 50 h 234"/>
              <a:gd name="T8" fmla="*/ 567 w 665"/>
              <a:gd name="T9" fmla="*/ 34 h 234"/>
              <a:gd name="T10" fmla="*/ 522 w 665"/>
              <a:gd name="T11" fmla="*/ 21 h 234"/>
              <a:gd name="T12" fmla="*/ 472 w 665"/>
              <a:gd name="T13" fmla="*/ 11 h 234"/>
              <a:gd name="T14" fmla="*/ 418 w 665"/>
              <a:gd name="T15" fmla="*/ 5 h 234"/>
              <a:gd name="T16" fmla="*/ 361 w 665"/>
              <a:gd name="T17" fmla="*/ 1 h 234"/>
              <a:gd name="T18" fmla="*/ 302 w 665"/>
              <a:gd name="T19" fmla="*/ 1 h 234"/>
              <a:gd name="T20" fmla="*/ 247 w 665"/>
              <a:gd name="T21" fmla="*/ 5 h 234"/>
              <a:gd name="T22" fmla="*/ 191 w 665"/>
              <a:gd name="T23" fmla="*/ 11 h 234"/>
              <a:gd name="T24" fmla="*/ 141 w 665"/>
              <a:gd name="T25" fmla="*/ 21 h 234"/>
              <a:gd name="T26" fmla="*/ 96 w 665"/>
              <a:gd name="T27" fmla="*/ 34 h 234"/>
              <a:gd name="T28" fmla="*/ 60 w 665"/>
              <a:gd name="T29" fmla="*/ 50 h 234"/>
              <a:gd name="T30" fmla="*/ 31 w 665"/>
              <a:gd name="T31" fmla="*/ 68 h 234"/>
              <a:gd name="T32" fmla="*/ 10 w 665"/>
              <a:gd name="T33" fmla="*/ 86 h 234"/>
              <a:gd name="T34" fmla="*/ 1 w 665"/>
              <a:gd name="T35" fmla="*/ 106 h 234"/>
              <a:gd name="T36" fmla="*/ 1 w 665"/>
              <a:gd name="T37" fmla="*/ 127 h 234"/>
              <a:gd name="T38" fmla="*/ 10 w 665"/>
              <a:gd name="T39" fmla="*/ 147 h 234"/>
              <a:gd name="T40" fmla="*/ 31 w 665"/>
              <a:gd name="T41" fmla="*/ 166 h 234"/>
              <a:gd name="T42" fmla="*/ 60 w 665"/>
              <a:gd name="T43" fmla="*/ 183 h 234"/>
              <a:gd name="T44" fmla="*/ 96 w 665"/>
              <a:gd name="T45" fmla="*/ 199 h 234"/>
              <a:gd name="T46" fmla="*/ 141 w 665"/>
              <a:gd name="T47" fmla="*/ 212 h 234"/>
              <a:gd name="T48" fmla="*/ 191 w 665"/>
              <a:gd name="T49" fmla="*/ 222 h 234"/>
              <a:gd name="T50" fmla="*/ 247 w 665"/>
              <a:gd name="T51" fmla="*/ 229 h 234"/>
              <a:gd name="T52" fmla="*/ 302 w 665"/>
              <a:gd name="T53" fmla="*/ 232 h 234"/>
              <a:gd name="T54" fmla="*/ 361 w 665"/>
              <a:gd name="T55" fmla="*/ 232 h 234"/>
              <a:gd name="T56" fmla="*/ 418 w 665"/>
              <a:gd name="T57" fmla="*/ 229 h 234"/>
              <a:gd name="T58" fmla="*/ 472 w 665"/>
              <a:gd name="T59" fmla="*/ 222 h 234"/>
              <a:gd name="T60" fmla="*/ 522 w 665"/>
              <a:gd name="T61" fmla="*/ 212 h 234"/>
              <a:gd name="T62" fmla="*/ 567 w 665"/>
              <a:gd name="T63" fmla="*/ 199 h 234"/>
              <a:gd name="T64" fmla="*/ 604 w 665"/>
              <a:gd name="T65" fmla="*/ 183 h 234"/>
              <a:gd name="T66" fmla="*/ 633 w 665"/>
              <a:gd name="T67" fmla="*/ 166 h 234"/>
              <a:gd name="T68" fmla="*/ 653 w 665"/>
              <a:gd name="T69" fmla="*/ 147 h 234"/>
              <a:gd name="T70" fmla="*/ 662 w 665"/>
              <a:gd name="T71" fmla="*/ 12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664" y="117"/>
                </a:moveTo>
                <a:lnTo>
                  <a:pt x="662" y="106"/>
                </a:lnTo>
                <a:lnTo>
                  <a:pt x="659" y="97"/>
                </a:lnTo>
                <a:lnTo>
                  <a:pt x="653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7" y="34"/>
                </a:lnTo>
                <a:lnTo>
                  <a:pt x="546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8" y="5"/>
                </a:lnTo>
                <a:lnTo>
                  <a:pt x="390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2"/>
                </a:lnTo>
                <a:lnTo>
                  <a:pt x="247" y="5"/>
                </a:lnTo>
                <a:lnTo>
                  <a:pt x="218" y="7"/>
                </a:lnTo>
                <a:lnTo>
                  <a:pt x="191" y="11"/>
                </a:lnTo>
                <a:lnTo>
                  <a:pt x="166" y="16"/>
                </a:lnTo>
                <a:lnTo>
                  <a:pt x="141" y="21"/>
                </a:lnTo>
                <a:lnTo>
                  <a:pt x="118" y="28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4" y="97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5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6" y="206"/>
                </a:lnTo>
                <a:lnTo>
                  <a:pt x="567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Freeform 9"/>
          <p:cNvSpPr>
            <a:spLocks/>
          </p:cNvSpPr>
          <p:nvPr/>
        </p:nvSpPr>
        <p:spPr bwMode="auto">
          <a:xfrm>
            <a:off x="2081213" y="3636963"/>
            <a:ext cx="1057275" cy="369887"/>
          </a:xfrm>
          <a:custGeom>
            <a:avLst/>
            <a:gdLst>
              <a:gd name="T0" fmla="*/ 663 w 666"/>
              <a:gd name="T1" fmla="*/ 106 h 233"/>
              <a:gd name="T2" fmla="*/ 652 w 666"/>
              <a:gd name="T3" fmla="*/ 86 h 233"/>
              <a:gd name="T4" fmla="*/ 633 w 666"/>
              <a:gd name="T5" fmla="*/ 66 h 233"/>
              <a:gd name="T6" fmla="*/ 605 w 666"/>
              <a:gd name="T7" fmla="*/ 49 h 233"/>
              <a:gd name="T8" fmla="*/ 568 w 666"/>
              <a:gd name="T9" fmla="*/ 34 h 233"/>
              <a:gd name="T10" fmla="*/ 523 w 666"/>
              <a:gd name="T11" fmla="*/ 21 h 233"/>
              <a:gd name="T12" fmla="*/ 472 w 666"/>
              <a:gd name="T13" fmla="*/ 10 h 233"/>
              <a:gd name="T14" fmla="*/ 419 w 666"/>
              <a:gd name="T15" fmla="*/ 3 h 233"/>
              <a:gd name="T16" fmla="*/ 362 w 666"/>
              <a:gd name="T17" fmla="*/ 0 h 233"/>
              <a:gd name="T18" fmla="*/ 304 w 666"/>
              <a:gd name="T19" fmla="*/ 0 h 233"/>
              <a:gd name="T20" fmla="*/ 247 w 666"/>
              <a:gd name="T21" fmla="*/ 3 h 233"/>
              <a:gd name="T22" fmla="*/ 192 w 666"/>
              <a:gd name="T23" fmla="*/ 10 h 233"/>
              <a:gd name="T24" fmla="*/ 141 w 666"/>
              <a:gd name="T25" fmla="*/ 21 h 233"/>
              <a:gd name="T26" fmla="*/ 98 w 666"/>
              <a:gd name="T27" fmla="*/ 34 h 233"/>
              <a:gd name="T28" fmla="*/ 60 w 666"/>
              <a:gd name="T29" fmla="*/ 49 h 233"/>
              <a:gd name="T30" fmla="*/ 31 w 666"/>
              <a:gd name="T31" fmla="*/ 66 h 233"/>
              <a:gd name="T32" fmla="*/ 12 w 666"/>
              <a:gd name="T33" fmla="*/ 86 h 233"/>
              <a:gd name="T34" fmla="*/ 1 w 666"/>
              <a:gd name="T35" fmla="*/ 106 h 233"/>
              <a:gd name="T36" fmla="*/ 1 w 666"/>
              <a:gd name="T37" fmla="*/ 126 h 233"/>
              <a:gd name="T38" fmla="*/ 12 w 666"/>
              <a:gd name="T39" fmla="*/ 146 h 233"/>
              <a:gd name="T40" fmla="*/ 31 w 666"/>
              <a:gd name="T41" fmla="*/ 165 h 233"/>
              <a:gd name="T42" fmla="*/ 60 w 666"/>
              <a:gd name="T43" fmla="*/ 182 h 233"/>
              <a:gd name="T44" fmla="*/ 98 w 666"/>
              <a:gd name="T45" fmla="*/ 198 h 233"/>
              <a:gd name="T46" fmla="*/ 141 w 666"/>
              <a:gd name="T47" fmla="*/ 211 h 233"/>
              <a:gd name="T48" fmla="*/ 192 w 666"/>
              <a:gd name="T49" fmla="*/ 221 h 233"/>
              <a:gd name="T50" fmla="*/ 247 w 666"/>
              <a:gd name="T51" fmla="*/ 228 h 233"/>
              <a:gd name="T52" fmla="*/ 304 w 666"/>
              <a:gd name="T53" fmla="*/ 232 h 233"/>
              <a:gd name="T54" fmla="*/ 362 w 666"/>
              <a:gd name="T55" fmla="*/ 232 h 233"/>
              <a:gd name="T56" fmla="*/ 419 w 666"/>
              <a:gd name="T57" fmla="*/ 228 h 233"/>
              <a:gd name="T58" fmla="*/ 472 w 666"/>
              <a:gd name="T59" fmla="*/ 221 h 233"/>
              <a:gd name="T60" fmla="*/ 523 w 666"/>
              <a:gd name="T61" fmla="*/ 211 h 233"/>
              <a:gd name="T62" fmla="*/ 568 w 666"/>
              <a:gd name="T63" fmla="*/ 198 h 233"/>
              <a:gd name="T64" fmla="*/ 605 w 666"/>
              <a:gd name="T65" fmla="*/ 182 h 233"/>
              <a:gd name="T66" fmla="*/ 633 w 666"/>
              <a:gd name="T67" fmla="*/ 165 h 233"/>
              <a:gd name="T68" fmla="*/ 652 w 666"/>
              <a:gd name="T69" fmla="*/ 146 h 233"/>
              <a:gd name="T70" fmla="*/ 663 w 666"/>
              <a:gd name="T71" fmla="*/ 126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6"/>
              <a:gd name="T109" fmla="*/ 0 h 233"/>
              <a:gd name="T110" fmla="*/ 666 w 666"/>
              <a:gd name="T111" fmla="*/ 233 h 2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6" h="233">
                <a:moveTo>
                  <a:pt x="665" y="116"/>
                </a:moveTo>
                <a:lnTo>
                  <a:pt x="663" y="106"/>
                </a:lnTo>
                <a:lnTo>
                  <a:pt x="660" y="95"/>
                </a:lnTo>
                <a:lnTo>
                  <a:pt x="652" y="86"/>
                </a:lnTo>
                <a:lnTo>
                  <a:pt x="644" y="76"/>
                </a:lnTo>
                <a:lnTo>
                  <a:pt x="633" y="66"/>
                </a:lnTo>
                <a:lnTo>
                  <a:pt x="620" y="58"/>
                </a:lnTo>
                <a:lnTo>
                  <a:pt x="605" y="49"/>
                </a:lnTo>
                <a:lnTo>
                  <a:pt x="587" y="41"/>
                </a:lnTo>
                <a:lnTo>
                  <a:pt x="568" y="34"/>
                </a:lnTo>
                <a:lnTo>
                  <a:pt x="546" y="27"/>
                </a:lnTo>
                <a:lnTo>
                  <a:pt x="523" y="21"/>
                </a:lnTo>
                <a:lnTo>
                  <a:pt x="499" y="15"/>
                </a:lnTo>
                <a:lnTo>
                  <a:pt x="472" y="10"/>
                </a:lnTo>
                <a:lnTo>
                  <a:pt x="445" y="7"/>
                </a:lnTo>
                <a:lnTo>
                  <a:pt x="419" y="3"/>
                </a:lnTo>
                <a:lnTo>
                  <a:pt x="391" y="1"/>
                </a:lnTo>
                <a:lnTo>
                  <a:pt x="362" y="0"/>
                </a:lnTo>
                <a:lnTo>
                  <a:pt x="331" y="0"/>
                </a:lnTo>
                <a:lnTo>
                  <a:pt x="304" y="0"/>
                </a:lnTo>
                <a:lnTo>
                  <a:pt x="274" y="1"/>
                </a:lnTo>
                <a:lnTo>
                  <a:pt x="247" y="3"/>
                </a:lnTo>
                <a:lnTo>
                  <a:pt x="219" y="7"/>
                </a:lnTo>
                <a:lnTo>
                  <a:pt x="192" y="10"/>
                </a:lnTo>
                <a:lnTo>
                  <a:pt x="165" y="15"/>
                </a:lnTo>
                <a:lnTo>
                  <a:pt x="141" y="21"/>
                </a:lnTo>
                <a:lnTo>
                  <a:pt x="119" y="27"/>
                </a:lnTo>
                <a:lnTo>
                  <a:pt x="98" y="34"/>
                </a:lnTo>
                <a:lnTo>
                  <a:pt x="78" y="41"/>
                </a:lnTo>
                <a:lnTo>
                  <a:pt x="60" y="49"/>
                </a:lnTo>
                <a:lnTo>
                  <a:pt x="46" y="58"/>
                </a:lnTo>
                <a:lnTo>
                  <a:pt x="31" y="66"/>
                </a:lnTo>
                <a:lnTo>
                  <a:pt x="20" y="76"/>
                </a:lnTo>
                <a:lnTo>
                  <a:pt x="12" y="86"/>
                </a:lnTo>
                <a:lnTo>
                  <a:pt x="6" y="95"/>
                </a:lnTo>
                <a:lnTo>
                  <a:pt x="1" y="106"/>
                </a:lnTo>
                <a:lnTo>
                  <a:pt x="0" y="116"/>
                </a:lnTo>
                <a:lnTo>
                  <a:pt x="1" y="126"/>
                </a:lnTo>
                <a:lnTo>
                  <a:pt x="6" y="136"/>
                </a:lnTo>
                <a:lnTo>
                  <a:pt x="12" y="146"/>
                </a:lnTo>
                <a:lnTo>
                  <a:pt x="20" y="155"/>
                </a:lnTo>
                <a:lnTo>
                  <a:pt x="31" y="165"/>
                </a:lnTo>
                <a:lnTo>
                  <a:pt x="46" y="174"/>
                </a:lnTo>
                <a:lnTo>
                  <a:pt x="60" y="182"/>
                </a:lnTo>
                <a:lnTo>
                  <a:pt x="78" y="190"/>
                </a:lnTo>
                <a:lnTo>
                  <a:pt x="98" y="198"/>
                </a:lnTo>
                <a:lnTo>
                  <a:pt x="119" y="205"/>
                </a:lnTo>
                <a:lnTo>
                  <a:pt x="141" y="211"/>
                </a:lnTo>
                <a:lnTo>
                  <a:pt x="165" y="217"/>
                </a:lnTo>
                <a:lnTo>
                  <a:pt x="192" y="221"/>
                </a:lnTo>
                <a:lnTo>
                  <a:pt x="219" y="225"/>
                </a:lnTo>
                <a:lnTo>
                  <a:pt x="247" y="228"/>
                </a:lnTo>
                <a:lnTo>
                  <a:pt x="274" y="230"/>
                </a:lnTo>
                <a:lnTo>
                  <a:pt x="304" y="232"/>
                </a:lnTo>
                <a:lnTo>
                  <a:pt x="331" y="232"/>
                </a:lnTo>
                <a:lnTo>
                  <a:pt x="362" y="232"/>
                </a:lnTo>
                <a:lnTo>
                  <a:pt x="391" y="230"/>
                </a:lnTo>
                <a:lnTo>
                  <a:pt x="419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8" y="198"/>
                </a:lnTo>
                <a:lnTo>
                  <a:pt x="587" y="190"/>
                </a:lnTo>
                <a:lnTo>
                  <a:pt x="605" y="182"/>
                </a:lnTo>
                <a:lnTo>
                  <a:pt x="620" y="174"/>
                </a:lnTo>
                <a:lnTo>
                  <a:pt x="633" y="165"/>
                </a:lnTo>
                <a:lnTo>
                  <a:pt x="644" y="155"/>
                </a:lnTo>
                <a:lnTo>
                  <a:pt x="652" y="146"/>
                </a:lnTo>
                <a:lnTo>
                  <a:pt x="660" y="136"/>
                </a:lnTo>
                <a:lnTo>
                  <a:pt x="663" y="126"/>
                </a:lnTo>
                <a:lnTo>
                  <a:pt x="665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Freeform 10"/>
          <p:cNvSpPr>
            <a:spLocks/>
          </p:cNvSpPr>
          <p:nvPr/>
        </p:nvSpPr>
        <p:spPr bwMode="auto">
          <a:xfrm>
            <a:off x="4191000" y="6143625"/>
            <a:ext cx="1055688" cy="369888"/>
          </a:xfrm>
          <a:custGeom>
            <a:avLst/>
            <a:gdLst>
              <a:gd name="T0" fmla="*/ 1 w 665"/>
              <a:gd name="T1" fmla="*/ 126 h 233"/>
              <a:gd name="T2" fmla="*/ 12 w 665"/>
              <a:gd name="T3" fmla="*/ 146 h 233"/>
              <a:gd name="T4" fmla="*/ 31 w 665"/>
              <a:gd name="T5" fmla="*/ 165 h 233"/>
              <a:gd name="T6" fmla="*/ 60 w 665"/>
              <a:gd name="T7" fmla="*/ 183 h 233"/>
              <a:gd name="T8" fmla="*/ 96 w 665"/>
              <a:gd name="T9" fmla="*/ 198 h 233"/>
              <a:gd name="T10" fmla="*/ 141 w 665"/>
              <a:gd name="T11" fmla="*/ 211 h 233"/>
              <a:gd name="T12" fmla="*/ 192 w 665"/>
              <a:gd name="T13" fmla="*/ 221 h 233"/>
              <a:gd name="T14" fmla="*/ 245 w 665"/>
              <a:gd name="T15" fmla="*/ 228 h 233"/>
              <a:gd name="T16" fmla="*/ 302 w 665"/>
              <a:gd name="T17" fmla="*/ 232 h 233"/>
              <a:gd name="T18" fmla="*/ 361 w 665"/>
              <a:gd name="T19" fmla="*/ 232 h 233"/>
              <a:gd name="T20" fmla="*/ 418 w 665"/>
              <a:gd name="T21" fmla="*/ 228 h 233"/>
              <a:gd name="T22" fmla="*/ 472 w 665"/>
              <a:gd name="T23" fmla="*/ 221 h 233"/>
              <a:gd name="T24" fmla="*/ 523 w 665"/>
              <a:gd name="T25" fmla="*/ 211 h 233"/>
              <a:gd name="T26" fmla="*/ 567 w 665"/>
              <a:gd name="T27" fmla="*/ 198 h 233"/>
              <a:gd name="T28" fmla="*/ 604 w 665"/>
              <a:gd name="T29" fmla="*/ 183 h 233"/>
              <a:gd name="T30" fmla="*/ 633 w 665"/>
              <a:gd name="T31" fmla="*/ 165 h 233"/>
              <a:gd name="T32" fmla="*/ 653 w 665"/>
              <a:gd name="T33" fmla="*/ 146 h 233"/>
              <a:gd name="T34" fmla="*/ 664 w 665"/>
              <a:gd name="T35" fmla="*/ 126 h 233"/>
              <a:gd name="T36" fmla="*/ 664 w 665"/>
              <a:gd name="T37" fmla="*/ 106 h 233"/>
              <a:gd name="T38" fmla="*/ 653 w 665"/>
              <a:gd name="T39" fmla="*/ 86 h 233"/>
              <a:gd name="T40" fmla="*/ 633 w 665"/>
              <a:gd name="T41" fmla="*/ 67 h 233"/>
              <a:gd name="T42" fmla="*/ 604 w 665"/>
              <a:gd name="T43" fmla="*/ 49 h 233"/>
              <a:gd name="T44" fmla="*/ 567 w 665"/>
              <a:gd name="T45" fmla="*/ 34 h 233"/>
              <a:gd name="T46" fmla="*/ 523 w 665"/>
              <a:gd name="T47" fmla="*/ 21 h 233"/>
              <a:gd name="T48" fmla="*/ 472 w 665"/>
              <a:gd name="T49" fmla="*/ 11 h 233"/>
              <a:gd name="T50" fmla="*/ 418 w 665"/>
              <a:gd name="T51" fmla="*/ 4 h 233"/>
              <a:gd name="T52" fmla="*/ 361 w 665"/>
              <a:gd name="T53" fmla="*/ 0 h 233"/>
              <a:gd name="T54" fmla="*/ 302 w 665"/>
              <a:gd name="T55" fmla="*/ 0 h 233"/>
              <a:gd name="T56" fmla="*/ 245 w 665"/>
              <a:gd name="T57" fmla="*/ 4 h 233"/>
              <a:gd name="T58" fmla="*/ 192 w 665"/>
              <a:gd name="T59" fmla="*/ 11 h 233"/>
              <a:gd name="T60" fmla="*/ 141 w 665"/>
              <a:gd name="T61" fmla="*/ 21 h 233"/>
              <a:gd name="T62" fmla="*/ 96 w 665"/>
              <a:gd name="T63" fmla="*/ 34 h 233"/>
              <a:gd name="T64" fmla="*/ 60 w 665"/>
              <a:gd name="T65" fmla="*/ 50 h 233"/>
              <a:gd name="T66" fmla="*/ 31 w 665"/>
              <a:gd name="T67" fmla="*/ 67 h 233"/>
              <a:gd name="T68" fmla="*/ 12 w 665"/>
              <a:gd name="T69" fmla="*/ 86 h 233"/>
              <a:gd name="T70" fmla="*/ 1 w 665"/>
              <a:gd name="T71" fmla="*/ 106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3"/>
              <a:gd name="T110" fmla="*/ 665 w 665"/>
              <a:gd name="T111" fmla="*/ 233 h 2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3">
                <a:moveTo>
                  <a:pt x="0" y="116"/>
                </a:moveTo>
                <a:lnTo>
                  <a:pt x="1" y="126"/>
                </a:lnTo>
                <a:lnTo>
                  <a:pt x="4" y="136"/>
                </a:lnTo>
                <a:lnTo>
                  <a:pt x="12" y="146"/>
                </a:lnTo>
                <a:lnTo>
                  <a:pt x="20" y="156"/>
                </a:lnTo>
                <a:lnTo>
                  <a:pt x="31" y="165"/>
                </a:lnTo>
                <a:lnTo>
                  <a:pt x="44" y="174"/>
                </a:lnTo>
                <a:lnTo>
                  <a:pt x="60" y="183"/>
                </a:lnTo>
                <a:lnTo>
                  <a:pt x="77" y="191"/>
                </a:lnTo>
                <a:lnTo>
                  <a:pt x="96" y="198"/>
                </a:lnTo>
                <a:lnTo>
                  <a:pt x="118" y="205"/>
                </a:lnTo>
                <a:lnTo>
                  <a:pt x="141" y="211"/>
                </a:lnTo>
                <a:lnTo>
                  <a:pt x="167" y="217"/>
                </a:lnTo>
                <a:lnTo>
                  <a:pt x="192" y="221"/>
                </a:lnTo>
                <a:lnTo>
                  <a:pt x="219" y="225"/>
                </a:lnTo>
                <a:lnTo>
                  <a:pt x="245" y="228"/>
                </a:lnTo>
                <a:lnTo>
                  <a:pt x="275" y="231"/>
                </a:lnTo>
                <a:lnTo>
                  <a:pt x="302" y="232"/>
                </a:lnTo>
                <a:lnTo>
                  <a:pt x="333" y="232"/>
                </a:lnTo>
                <a:lnTo>
                  <a:pt x="361" y="232"/>
                </a:lnTo>
                <a:lnTo>
                  <a:pt x="390" y="231"/>
                </a:lnTo>
                <a:lnTo>
                  <a:pt x="418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7" y="198"/>
                </a:lnTo>
                <a:lnTo>
                  <a:pt x="587" y="191"/>
                </a:lnTo>
                <a:lnTo>
                  <a:pt x="604" y="183"/>
                </a:lnTo>
                <a:lnTo>
                  <a:pt x="620" y="174"/>
                </a:lnTo>
                <a:lnTo>
                  <a:pt x="633" y="165"/>
                </a:lnTo>
                <a:lnTo>
                  <a:pt x="644" y="156"/>
                </a:lnTo>
                <a:lnTo>
                  <a:pt x="653" y="146"/>
                </a:lnTo>
                <a:lnTo>
                  <a:pt x="659" y="136"/>
                </a:lnTo>
                <a:lnTo>
                  <a:pt x="664" y="126"/>
                </a:lnTo>
                <a:lnTo>
                  <a:pt x="664" y="116"/>
                </a:lnTo>
                <a:lnTo>
                  <a:pt x="664" y="106"/>
                </a:lnTo>
                <a:lnTo>
                  <a:pt x="659" y="96"/>
                </a:lnTo>
                <a:lnTo>
                  <a:pt x="653" y="86"/>
                </a:lnTo>
                <a:lnTo>
                  <a:pt x="644" y="76"/>
                </a:lnTo>
                <a:lnTo>
                  <a:pt x="633" y="67"/>
                </a:lnTo>
                <a:lnTo>
                  <a:pt x="619" y="58"/>
                </a:lnTo>
                <a:lnTo>
                  <a:pt x="604" y="49"/>
                </a:lnTo>
                <a:lnTo>
                  <a:pt x="587" y="41"/>
                </a:lnTo>
                <a:lnTo>
                  <a:pt x="567" y="34"/>
                </a:lnTo>
                <a:lnTo>
                  <a:pt x="546" y="27"/>
                </a:lnTo>
                <a:lnTo>
                  <a:pt x="523" y="21"/>
                </a:lnTo>
                <a:lnTo>
                  <a:pt x="498" y="15"/>
                </a:lnTo>
                <a:lnTo>
                  <a:pt x="472" y="11"/>
                </a:lnTo>
                <a:lnTo>
                  <a:pt x="445" y="7"/>
                </a:lnTo>
                <a:lnTo>
                  <a:pt x="418" y="4"/>
                </a:lnTo>
                <a:lnTo>
                  <a:pt x="390" y="2"/>
                </a:lnTo>
                <a:lnTo>
                  <a:pt x="361" y="0"/>
                </a:lnTo>
                <a:lnTo>
                  <a:pt x="332" y="0"/>
                </a:lnTo>
                <a:lnTo>
                  <a:pt x="302" y="0"/>
                </a:lnTo>
                <a:lnTo>
                  <a:pt x="275" y="2"/>
                </a:lnTo>
                <a:lnTo>
                  <a:pt x="245" y="4"/>
                </a:lnTo>
                <a:lnTo>
                  <a:pt x="219" y="7"/>
                </a:lnTo>
                <a:lnTo>
                  <a:pt x="192" y="11"/>
                </a:lnTo>
                <a:lnTo>
                  <a:pt x="166" y="15"/>
                </a:lnTo>
                <a:lnTo>
                  <a:pt x="141" y="21"/>
                </a:lnTo>
                <a:lnTo>
                  <a:pt x="118" y="27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4" y="96"/>
                </a:lnTo>
                <a:lnTo>
                  <a:pt x="1" y="106"/>
                </a:lnTo>
                <a:lnTo>
                  <a:pt x="0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Freeform 11"/>
          <p:cNvSpPr>
            <a:spLocks/>
          </p:cNvSpPr>
          <p:nvPr/>
        </p:nvSpPr>
        <p:spPr bwMode="auto">
          <a:xfrm>
            <a:off x="4191000" y="3429000"/>
            <a:ext cx="1055688" cy="371475"/>
          </a:xfrm>
          <a:custGeom>
            <a:avLst/>
            <a:gdLst>
              <a:gd name="T0" fmla="*/ 1 w 665"/>
              <a:gd name="T1" fmla="*/ 127 h 234"/>
              <a:gd name="T2" fmla="*/ 12 w 665"/>
              <a:gd name="T3" fmla="*/ 147 h 234"/>
              <a:gd name="T4" fmla="*/ 31 w 665"/>
              <a:gd name="T5" fmla="*/ 166 h 234"/>
              <a:gd name="T6" fmla="*/ 60 w 665"/>
              <a:gd name="T7" fmla="*/ 183 h 234"/>
              <a:gd name="T8" fmla="*/ 96 w 665"/>
              <a:gd name="T9" fmla="*/ 199 h 234"/>
              <a:gd name="T10" fmla="*/ 141 w 665"/>
              <a:gd name="T11" fmla="*/ 212 h 234"/>
              <a:gd name="T12" fmla="*/ 192 w 665"/>
              <a:gd name="T13" fmla="*/ 222 h 234"/>
              <a:gd name="T14" fmla="*/ 245 w 665"/>
              <a:gd name="T15" fmla="*/ 229 h 234"/>
              <a:gd name="T16" fmla="*/ 302 w 665"/>
              <a:gd name="T17" fmla="*/ 232 h 234"/>
              <a:gd name="T18" fmla="*/ 361 w 665"/>
              <a:gd name="T19" fmla="*/ 232 h 234"/>
              <a:gd name="T20" fmla="*/ 418 w 665"/>
              <a:gd name="T21" fmla="*/ 229 h 234"/>
              <a:gd name="T22" fmla="*/ 472 w 665"/>
              <a:gd name="T23" fmla="*/ 222 h 234"/>
              <a:gd name="T24" fmla="*/ 523 w 665"/>
              <a:gd name="T25" fmla="*/ 212 h 234"/>
              <a:gd name="T26" fmla="*/ 567 w 665"/>
              <a:gd name="T27" fmla="*/ 199 h 234"/>
              <a:gd name="T28" fmla="*/ 604 w 665"/>
              <a:gd name="T29" fmla="*/ 183 h 234"/>
              <a:gd name="T30" fmla="*/ 633 w 665"/>
              <a:gd name="T31" fmla="*/ 166 h 234"/>
              <a:gd name="T32" fmla="*/ 653 w 665"/>
              <a:gd name="T33" fmla="*/ 147 h 234"/>
              <a:gd name="T34" fmla="*/ 664 w 665"/>
              <a:gd name="T35" fmla="*/ 127 h 234"/>
              <a:gd name="T36" fmla="*/ 664 w 665"/>
              <a:gd name="T37" fmla="*/ 106 h 234"/>
              <a:gd name="T38" fmla="*/ 653 w 665"/>
              <a:gd name="T39" fmla="*/ 87 h 234"/>
              <a:gd name="T40" fmla="*/ 633 w 665"/>
              <a:gd name="T41" fmla="*/ 68 h 234"/>
              <a:gd name="T42" fmla="*/ 604 w 665"/>
              <a:gd name="T43" fmla="*/ 50 h 234"/>
              <a:gd name="T44" fmla="*/ 567 w 665"/>
              <a:gd name="T45" fmla="*/ 34 h 234"/>
              <a:gd name="T46" fmla="*/ 523 w 665"/>
              <a:gd name="T47" fmla="*/ 21 h 234"/>
              <a:gd name="T48" fmla="*/ 472 w 665"/>
              <a:gd name="T49" fmla="*/ 12 h 234"/>
              <a:gd name="T50" fmla="*/ 418 w 665"/>
              <a:gd name="T51" fmla="*/ 5 h 234"/>
              <a:gd name="T52" fmla="*/ 361 w 665"/>
              <a:gd name="T53" fmla="*/ 1 h 234"/>
              <a:gd name="T54" fmla="*/ 302 w 665"/>
              <a:gd name="T55" fmla="*/ 1 h 234"/>
              <a:gd name="T56" fmla="*/ 245 w 665"/>
              <a:gd name="T57" fmla="*/ 5 h 234"/>
              <a:gd name="T58" fmla="*/ 192 w 665"/>
              <a:gd name="T59" fmla="*/ 12 h 234"/>
              <a:gd name="T60" fmla="*/ 141 w 665"/>
              <a:gd name="T61" fmla="*/ 22 h 234"/>
              <a:gd name="T62" fmla="*/ 96 w 665"/>
              <a:gd name="T63" fmla="*/ 35 h 234"/>
              <a:gd name="T64" fmla="*/ 60 w 665"/>
              <a:gd name="T65" fmla="*/ 50 h 234"/>
              <a:gd name="T66" fmla="*/ 31 w 665"/>
              <a:gd name="T67" fmla="*/ 68 h 234"/>
              <a:gd name="T68" fmla="*/ 12 w 665"/>
              <a:gd name="T69" fmla="*/ 87 h 234"/>
              <a:gd name="T70" fmla="*/ 1 w 665"/>
              <a:gd name="T71" fmla="*/ 10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2" y="147"/>
                </a:lnTo>
                <a:lnTo>
                  <a:pt x="20" y="157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5" y="229"/>
                </a:lnTo>
                <a:lnTo>
                  <a:pt x="275" y="231"/>
                </a:lnTo>
                <a:lnTo>
                  <a:pt x="302" y="232"/>
                </a:lnTo>
                <a:lnTo>
                  <a:pt x="333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9" y="217"/>
                </a:lnTo>
                <a:lnTo>
                  <a:pt x="523" y="212"/>
                </a:lnTo>
                <a:lnTo>
                  <a:pt x="546" y="206"/>
                </a:lnTo>
                <a:lnTo>
                  <a:pt x="567" y="199"/>
                </a:lnTo>
                <a:lnTo>
                  <a:pt x="587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7"/>
                </a:lnTo>
                <a:lnTo>
                  <a:pt x="653" y="147"/>
                </a:lnTo>
                <a:lnTo>
                  <a:pt x="659" y="137"/>
                </a:lnTo>
                <a:lnTo>
                  <a:pt x="664" y="127"/>
                </a:lnTo>
                <a:lnTo>
                  <a:pt x="664" y="117"/>
                </a:lnTo>
                <a:lnTo>
                  <a:pt x="664" y="106"/>
                </a:lnTo>
                <a:lnTo>
                  <a:pt x="659" y="97"/>
                </a:lnTo>
                <a:lnTo>
                  <a:pt x="653" y="87"/>
                </a:lnTo>
                <a:lnTo>
                  <a:pt x="644" y="77"/>
                </a:lnTo>
                <a:lnTo>
                  <a:pt x="633" y="68"/>
                </a:lnTo>
                <a:lnTo>
                  <a:pt x="619" y="59"/>
                </a:lnTo>
                <a:lnTo>
                  <a:pt x="604" y="50"/>
                </a:lnTo>
                <a:lnTo>
                  <a:pt x="587" y="42"/>
                </a:lnTo>
                <a:lnTo>
                  <a:pt x="567" y="34"/>
                </a:lnTo>
                <a:lnTo>
                  <a:pt x="546" y="28"/>
                </a:lnTo>
                <a:lnTo>
                  <a:pt x="523" y="21"/>
                </a:lnTo>
                <a:lnTo>
                  <a:pt x="498" y="16"/>
                </a:lnTo>
                <a:lnTo>
                  <a:pt x="472" y="12"/>
                </a:lnTo>
                <a:lnTo>
                  <a:pt x="445" y="7"/>
                </a:lnTo>
                <a:lnTo>
                  <a:pt x="418" y="5"/>
                </a:lnTo>
                <a:lnTo>
                  <a:pt x="390" y="3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3"/>
                </a:lnTo>
                <a:lnTo>
                  <a:pt x="245" y="5"/>
                </a:lnTo>
                <a:lnTo>
                  <a:pt x="219" y="8"/>
                </a:lnTo>
                <a:lnTo>
                  <a:pt x="192" y="12"/>
                </a:lnTo>
                <a:lnTo>
                  <a:pt x="166" y="16"/>
                </a:lnTo>
                <a:lnTo>
                  <a:pt x="141" y="22"/>
                </a:lnTo>
                <a:lnTo>
                  <a:pt x="118" y="28"/>
                </a:lnTo>
                <a:lnTo>
                  <a:pt x="96" y="35"/>
                </a:lnTo>
                <a:lnTo>
                  <a:pt x="77" y="42"/>
                </a:lnTo>
                <a:lnTo>
                  <a:pt x="60" y="50"/>
                </a:lnTo>
                <a:lnTo>
                  <a:pt x="44" y="59"/>
                </a:lnTo>
                <a:lnTo>
                  <a:pt x="31" y="68"/>
                </a:lnTo>
                <a:lnTo>
                  <a:pt x="20" y="77"/>
                </a:lnTo>
                <a:lnTo>
                  <a:pt x="12" y="87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Freeform 12"/>
          <p:cNvSpPr>
            <a:spLocks/>
          </p:cNvSpPr>
          <p:nvPr/>
        </p:nvSpPr>
        <p:spPr bwMode="auto">
          <a:xfrm>
            <a:off x="3071813" y="3906838"/>
            <a:ext cx="1055687" cy="371475"/>
          </a:xfrm>
          <a:custGeom>
            <a:avLst/>
            <a:gdLst>
              <a:gd name="T0" fmla="*/ 1 w 665"/>
              <a:gd name="T1" fmla="*/ 127 h 234"/>
              <a:gd name="T2" fmla="*/ 10 w 665"/>
              <a:gd name="T3" fmla="*/ 147 h 234"/>
              <a:gd name="T4" fmla="*/ 31 w 665"/>
              <a:gd name="T5" fmla="*/ 166 h 234"/>
              <a:gd name="T6" fmla="*/ 59 w 665"/>
              <a:gd name="T7" fmla="*/ 183 h 234"/>
              <a:gd name="T8" fmla="*/ 96 w 665"/>
              <a:gd name="T9" fmla="*/ 199 h 234"/>
              <a:gd name="T10" fmla="*/ 141 w 665"/>
              <a:gd name="T11" fmla="*/ 212 h 234"/>
              <a:gd name="T12" fmla="*/ 191 w 665"/>
              <a:gd name="T13" fmla="*/ 222 h 234"/>
              <a:gd name="T14" fmla="*/ 245 w 665"/>
              <a:gd name="T15" fmla="*/ 229 h 234"/>
              <a:gd name="T16" fmla="*/ 302 w 665"/>
              <a:gd name="T17" fmla="*/ 232 h 234"/>
              <a:gd name="T18" fmla="*/ 361 w 665"/>
              <a:gd name="T19" fmla="*/ 232 h 234"/>
              <a:gd name="T20" fmla="*/ 418 w 665"/>
              <a:gd name="T21" fmla="*/ 229 h 234"/>
              <a:gd name="T22" fmla="*/ 472 w 665"/>
              <a:gd name="T23" fmla="*/ 222 h 234"/>
              <a:gd name="T24" fmla="*/ 522 w 665"/>
              <a:gd name="T25" fmla="*/ 212 h 234"/>
              <a:gd name="T26" fmla="*/ 565 w 665"/>
              <a:gd name="T27" fmla="*/ 199 h 234"/>
              <a:gd name="T28" fmla="*/ 603 w 665"/>
              <a:gd name="T29" fmla="*/ 183 h 234"/>
              <a:gd name="T30" fmla="*/ 632 w 665"/>
              <a:gd name="T31" fmla="*/ 166 h 234"/>
              <a:gd name="T32" fmla="*/ 653 w 665"/>
              <a:gd name="T33" fmla="*/ 147 h 234"/>
              <a:gd name="T34" fmla="*/ 662 w 665"/>
              <a:gd name="T35" fmla="*/ 127 h 234"/>
              <a:gd name="T36" fmla="*/ 662 w 665"/>
              <a:gd name="T37" fmla="*/ 106 h 234"/>
              <a:gd name="T38" fmla="*/ 653 w 665"/>
              <a:gd name="T39" fmla="*/ 86 h 234"/>
              <a:gd name="T40" fmla="*/ 632 w 665"/>
              <a:gd name="T41" fmla="*/ 68 h 234"/>
              <a:gd name="T42" fmla="*/ 603 w 665"/>
              <a:gd name="T43" fmla="*/ 50 h 234"/>
              <a:gd name="T44" fmla="*/ 565 w 665"/>
              <a:gd name="T45" fmla="*/ 34 h 234"/>
              <a:gd name="T46" fmla="*/ 522 w 665"/>
              <a:gd name="T47" fmla="*/ 21 h 234"/>
              <a:gd name="T48" fmla="*/ 472 w 665"/>
              <a:gd name="T49" fmla="*/ 11 h 234"/>
              <a:gd name="T50" fmla="*/ 416 w 665"/>
              <a:gd name="T51" fmla="*/ 5 h 234"/>
              <a:gd name="T52" fmla="*/ 361 w 665"/>
              <a:gd name="T53" fmla="*/ 1 h 234"/>
              <a:gd name="T54" fmla="*/ 302 w 665"/>
              <a:gd name="T55" fmla="*/ 1 h 234"/>
              <a:gd name="T56" fmla="*/ 245 w 665"/>
              <a:gd name="T57" fmla="*/ 5 h 234"/>
              <a:gd name="T58" fmla="*/ 191 w 665"/>
              <a:gd name="T59" fmla="*/ 12 h 234"/>
              <a:gd name="T60" fmla="*/ 141 w 665"/>
              <a:gd name="T61" fmla="*/ 21 h 234"/>
              <a:gd name="T62" fmla="*/ 96 w 665"/>
              <a:gd name="T63" fmla="*/ 35 h 234"/>
              <a:gd name="T64" fmla="*/ 59 w 665"/>
              <a:gd name="T65" fmla="*/ 50 h 234"/>
              <a:gd name="T66" fmla="*/ 31 w 665"/>
              <a:gd name="T67" fmla="*/ 68 h 234"/>
              <a:gd name="T68" fmla="*/ 10 w 665"/>
              <a:gd name="T69" fmla="*/ 86 h 234"/>
              <a:gd name="T70" fmla="*/ 1 w 665"/>
              <a:gd name="T71" fmla="*/ 10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19" y="156"/>
                </a:lnTo>
                <a:lnTo>
                  <a:pt x="31" y="166"/>
                </a:lnTo>
                <a:lnTo>
                  <a:pt x="43" y="175"/>
                </a:lnTo>
                <a:lnTo>
                  <a:pt x="59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5" y="229"/>
                </a:lnTo>
                <a:lnTo>
                  <a:pt x="273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88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5" y="205"/>
                </a:lnTo>
                <a:lnTo>
                  <a:pt x="565" y="199"/>
                </a:lnTo>
                <a:lnTo>
                  <a:pt x="586" y="191"/>
                </a:lnTo>
                <a:lnTo>
                  <a:pt x="603" y="183"/>
                </a:lnTo>
                <a:lnTo>
                  <a:pt x="619" y="175"/>
                </a:lnTo>
                <a:lnTo>
                  <a:pt x="632" y="166"/>
                </a:lnTo>
                <a:lnTo>
                  <a:pt x="643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  <a:lnTo>
                  <a:pt x="662" y="106"/>
                </a:lnTo>
                <a:lnTo>
                  <a:pt x="659" y="96"/>
                </a:lnTo>
                <a:lnTo>
                  <a:pt x="653" y="86"/>
                </a:lnTo>
                <a:lnTo>
                  <a:pt x="643" y="77"/>
                </a:lnTo>
                <a:lnTo>
                  <a:pt x="632" y="68"/>
                </a:lnTo>
                <a:lnTo>
                  <a:pt x="619" y="58"/>
                </a:lnTo>
                <a:lnTo>
                  <a:pt x="603" y="50"/>
                </a:lnTo>
                <a:lnTo>
                  <a:pt x="586" y="42"/>
                </a:lnTo>
                <a:lnTo>
                  <a:pt x="565" y="34"/>
                </a:lnTo>
                <a:lnTo>
                  <a:pt x="545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6" y="5"/>
                </a:lnTo>
                <a:lnTo>
                  <a:pt x="388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3" y="2"/>
                </a:lnTo>
                <a:lnTo>
                  <a:pt x="245" y="5"/>
                </a:lnTo>
                <a:lnTo>
                  <a:pt x="218" y="7"/>
                </a:lnTo>
                <a:lnTo>
                  <a:pt x="191" y="12"/>
                </a:lnTo>
                <a:lnTo>
                  <a:pt x="166" y="16"/>
                </a:lnTo>
                <a:lnTo>
                  <a:pt x="141" y="21"/>
                </a:lnTo>
                <a:lnTo>
                  <a:pt x="117" y="28"/>
                </a:lnTo>
                <a:lnTo>
                  <a:pt x="96" y="35"/>
                </a:lnTo>
                <a:lnTo>
                  <a:pt x="77" y="42"/>
                </a:lnTo>
                <a:lnTo>
                  <a:pt x="59" y="50"/>
                </a:lnTo>
                <a:lnTo>
                  <a:pt x="43" y="58"/>
                </a:lnTo>
                <a:lnTo>
                  <a:pt x="31" y="68"/>
                </a:lnTo>
                <a:lnTo>
                  <a:pt x="19" y="77"/>
                </a:lnTo>
                <a:lnTo>
                  <a:pt x="10" y="86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Freeform 13"/>
          <p:cNvSpPr>
            <a:spLocks/>
          </p:cNvSpPr>
          <p:nvPr/>
        </p:nvSpPr>
        <p:spPr bwMode="auto">
          <a:xfrm>
            <a:off x="4138613" y="4364038"/>
            <a:ext cx="1176337" cy="609600"/>
          </a:xfrm>
          <a:custGeom>
            <a:avLst/>
            <a:gdLst>
              <a:gd name="T0" fmla="*/ 0 w 741"/>
              <a:gd name="T1" fmla="*/ 191 h 384"/>
              <a:gd name="T2" fmla="*/ 365 w 741"/>
              <a:gd name="T3" fmla="*/ 0 h 384"/>
              <a:gd name="T4" fmla="*/ 740 w 741"/>
              <a:gd name="T5" fmla="*/ 198 h 384"/>
              <a:gd name="T6" fmla="*/ 365 w 741"/>
              <a:gd name="T7" fmla="*/ 383 h 384"/>
              <a:gd name="T8" fmla="*/ 0 w 741"/>
              <a:gd name="T9" fmla="*/ 191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1"/>
              <a:gd name="T16" fmla="*/ 0 h 384"/>
              <a:gd name="T17" fmla="*/ 741 w 741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1" h="384">
                <a:moveTo>
                  <a:pt x="0" y="191"/>
                </a:moveTo>
                <a:lnTo>
                  <a:pt x="365" y="0"/>
                </a:lnTo>
                <a:lnTo>
                  <a:pt x="740" y="198"/>
                </a:lnTo>
                <a:lnTo>
                  <a:pt x="365" y="383"/>
                </a:lnTo>
                <a:lnTo>
                  <a:pt x="0" y="19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Freeform 14"/>
          <p:cNvSpPr>
            <a:spLocks/>
          </p:cNvSpPr>
          <p:nvPr/>
        </p:nvSpPr>
        <p:spPr bwMode="auto">
          <a:xfrm>
            <a:off x="2081213" y="4505325"/>
            <a:ext cx="1249362" cy="331788"/>
          </a:xfrm>
          <a:custGeom>
            <a:avLst/>
            <a:gdLst>
              <a:gd name="T0" fmla="*/ 786 w 787"/>
              <a:gd name="T1" fmla="*/ 208 h 209"/>
              <a:gd name="T2" fmla="*/ 786 w 787"/>
              <a:gd name="T3" fmla="*/ 0 h 209"/>
              <a:gd name="T4" fmla="*/ 0 w 787"/>
              <a:gd name="T5" fmla="*/ 0 h 209"/>
              <a:gd name="T6" fmla="*/ 0 w 787"/>
              <a:gd name="T7" fmla="*/ 208 h 209"/>
              <a:gd name="T8" fmla="*/ 786 w 787"/>
              <a:gd name="T9" fmla="*/ 208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7"/>
              <a:gd name="T16" fmla="*/ 0 h 209"/>
              <a:gd name="T17" fmla="*/ 787 w 787"/>
              <a:gd name="T18" fmla="*/ 209 h 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7" h="209">
                <a:moveTo>
                  <a:pt x="786" y="208"/>
                </a:moveTo>
                <a:lnTo>
                  <a:pt x="786" y="0"/>
                </a:lnTo>
                <a:lnTo>
                  <a:pt x="0" y="0"/>
                </a:lnTo>
                <a:lnTo>
                  <a:pt x="0" y="208"/>
                </a:lnTo>
                <a:lnTo>
                  <a:pt x="786" y="20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Freeform 15"/>
          <p:cNvSpPr>
            <a:spLocks/>
          </p:cNvSpPr>
          <p:nvPr/>
        </p:nvSpPr>
        <p:spPr bwMode="auto">
          <a:xfrm>
            <a:off x="6299200" y="3646488"/>
            <a:ext cx="1058863" cy="371475"/>
          </a:xfrm>
          <a:custGeom>
            <a:avLst/>
            <a:gdLst>
              <a:gd name="T0" fmla="*/ 664 w 667"/>
              <a:gd name="T1" fmla="*/ 107 h 234"/>
              <a:gd name="T2" fmla="*/ 655 w 667"/>
              <a:gd name="T3" fmla="*/ 86 h 234"/>
              <a:gd name="T4" fmla="*/ 634 w 667"/>
              <a:gd name="T5" fmla="*/ 67 h 234"/>
              <a:gd name="T6" fmla="*/ 606 w 667"/>
              <a:gd name="T7" fmla="*/ 50 h 234"/>
              <a:gd name="T8" fmla="*/ 568 w 667"/>
              <a:gd name="T9" fmla="*/ 35 h 234"/>
              <a:gd name="T10" fmla="*/ 524 w 667"/>
              <a:gd name="T11" fmla="*/ 21 h 234"/>
              <a:gd name="T12" fmla="*/ 474 w 667"/>
              <a:gd name="T13" fmla="*/ 11 h 234"/>
              <a:gd name="T14" fmla="*/ 419 w 667"/>
              <a:gd name="T15" fmla="*/ 4 h 234"/>
              <a:gd name="T16" fmla="*/ 362 w 667"/>
              <a:gd name="T17" fmla="*/ 1 h 234"/>
              <a:gd name="T18" fmla="*/ 304 w 667"/>
              <a:gd name="T19" fmla="*/ 1 h 234"/>
              <a:gd name="T20" fmla="*/ 247 w 667"/>
              <a:gd name="T21" fmla="*/ 4 h 234"/>
              <a:gd name="T22" fmla="*/ 192 w 667"/>
              <a:gd name="T23" fmla="*/ 11 h 234"/>
              <a:gd name="T24" fmla="*/ 143 w 667"/>
              <a:gd name="T25" fmla="*/ 21 h 234"/>
              <a:gd name="T26" fmla="*/ 98 w 667"/>
              <a:gd name="T27" fmla="*/ 35 h 234"/>
              <a:gd name="T28" fmla="*/ 60 w 667"/>
              <a:gd name="T29" fmla="*/ 50 h 234"/>
              <a:gd name="T30" fmla="*/ 31 w 667"/>
              <a:gd name="T31" fmla="*/ 67 h 234"/>
              <a:gd name="T32" fmla="*/ 12 w 667"/>
              <a:gd name="T33" fmla="*/ 86 h 234"/>
              <a:gd name="T34" fmla="*/ 2 w 667"/>
              <a:gd name="T35" fmla="*/ 107 h 234"/>
              <a:gd name="T36" fmla="*/ 2 w 667"/>
              <a:gd name="T37" fmla="*/ 127 h 234"/>
              <a:gd name="T38" fmla="*/ 12 w 667"/>
              <a:gd name="T39" fmla="*/ 147 h 234"/>
              <a:gd name="T40" fmla="*/ 31 w 667"/>
              <a:gd name="T41" fmla="*/ 166 h 234"/>
              <a:gd name="T42" fmla="*/ 60 w 667"/>
              <a:gd name="T43" fmla="*/ 183 h 234"/>
              <a:gd name="T44" fmla="*/ 98 w 667"/>
              <a:gd name="T45" fmla="*/ 199 h 234"/>
              <a:gd name="T46" fmla="*/ 143 w 667"/>
              <a:gd name="T47" fmla="*/ 212 h 234"/>
              <a:gd name="T48" fmla="*/ 192 w 667"/>
              <a:gd name="T49" fmla="*/ 222 h 234"/>
              <a:gd name="T50" fmla="*/ 247 w 667"/>
              <a:gd name="T51" fmla="*/ 229 h 234"/>
              <a:gd name="T52" fmla="*/ 304 w 667"/>
              <a:gd name="T53" fmla="*/ 232 h 234"/>
              <a:gd name="T54" fmla="*/ 362 w 667"/>
              <a:gd name="T55" fmla="*/ 232 h 234"/>
              <a:gd name="T56" fmla="*/ 419 w 667"/>
              <a:gd name="T57" fmla="*/ 229 h 234"/>
              <a:gd name="T58" fmla="*/ 474 w 667"/>
              <a:gd name="T59" fmla="*/ 222 h 234"/>
              <a:gd name="T60" fmla="*/ 524 w 667"/>
              <a:gd name="T61" fmla="*/ 212 h 234"/>
              <a:gd name="T62" fmla="*/ 568 w 667"/>
              <a:gd name="T63" fmla="*/ 199 h 234"/>
              <a:gd name="T64" fmla="*/ 606 w 667"/>
              <a:gd name="T65" fmla="*/ 183 h 234"/>
              <a:gd name="T66" fmla="*/ 634 w 667"/>
              <a:gd name="T67" fmla="*/ 166 h 234"/>
              <a:gd name="T68" fmla="*/ 655 w 667"/>
              <a:gd name="T69" fmla="*/ 147 h 234"/>
              <a:gd name="T70" fmla="*/ 664 w 667"/>
              <a:gd name="T71" fmla="*/ 12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7"/>
              <a:gd name="T109" fmla="*/ 0 h 234"/>
              <a:gd name="T110" fmla="*/ 667 w 667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7" h="234">
                <a:moveTo>
                  <a:pt x="666" y="116"/>
                </a:moveTo>
                <a:lnTo>
                  <a:pt x="664" y="107"/>
                </a:lnTo>
                <a:lnTo>
                  <a:pt x="661" y="96"/>
                </a:lnTo>
                <a:lnTo>
                  <a:pt x="655" y="86"/>
                </a:lnTo>
                <a:lnTo>
                  <a:pt x="646" y="77"/>
                </a:lnTo>
                <a:lnTo>
                  <a:pt x="634" y="67"/>
                </a:lnTo>
                <a:lnTo>
                  <a:pt x="621" y="58"/>
                </a:lnTo>
                <a:lnTo>
                  <a:pt x="606" y="50"/>
                </a:lnTo>
                <a:lnTo>
                  <a:pt x="588" y="42"/>
                </a:lnTo>
                <a:lnTo>
                  <a:pt x="568" y="35"/>
                </a:lnTo>
                <a:lnTo>
                  <a:pt x="547" y="28"/>
                </a:lnTo>
                <a:lnTo>
                  <a:pt x="524" y="21"/>
                </a:lnTo>
                <a:lnTo>
                  <a:pt x="499" y="16"/>
                </a:lnTo>
                <a:lnTo>
                  <a:pt x="474" y="11"/>
                </a:lnTo>
                <a:lnTo>
                  <a:pt x="447" y="7"/>
                </a:lnTo>
                <a:lnTo>
                  <a:pt x="419" y="4"/>
                </a:lnTo>
                <a:lnTo>
                  <a:pt x="391" y="2"/>
                </a:lnTo>
                <a:lnTo>
                  <a:pt x="362" y="1"/>
                </a:lnTo>
                <a:lnTo>
                  <a:pt x="333" y="0"/>
                </a:lnTo>
                <a:lnTo>
                  <a:pt x="304" y="1"/>
                </a:lnTo>
                <a:lnTo>
                  <a:pt x="275" y="2"/>
                </a:lnTo>
                <a:lnTo>
                  <a:pt x="247" y="4"/>
                </a:lnTo>
                <a:lnTo>
                  <a:pt x="219" y="7"/>
                </a:lnTo>
                <a:lnTo>
                  <a:pt x="192" y="11"/>
                </a:lnTo>
                <a:lnTo>
                  <a:pt x="167" y="16"/>
                </a:lnTo>
                <a:lnTo>
                  <a:pt x="143" y="21"/>
                </a:lnTo>
                <a:lnTo>
                  <a:pt x="120" y="28"/>
                </a:lnTo>
                <a:lnTo>
                  <a:pt x="98" y="35"/>
                </a:lnTo>
                <a:lnTo>
                  <a:pt x="78" y="42"/>
                </a:lnTo>
                <a:lnTo>
                  <a:pt x="60" y="50"/>
                </a:lnTo>
                <a:lnTo>
                  <a:pt x="46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6" y="96"/>
                </a:lnTo>
                <a:lnTo>
                  <a:pt x="2" y="107"/>
                </a:lnTo>
                <a:lnTo>
                  <a:pt x="0" y="116"/>
                </a:lnTo>
                <a:lnTo>
                  <a:pt x="2" y="127"/>
                </a:lnTo>
                <a:lnTo>
                  <a:pt x="6" y="137"/>
                </a:lnTo>
                <a:lnTo>
                  <a:pt x="12" y="147"/>
                </a:lnTo>
                <a:lnTo>
                  <a:pt x="20" y="156"/>
                </a:lnTo>
                <a:lnTo>
                  <a:pt x="31" y="166"/>
                </a:lnTo>
                <a:lnTo>
                  <a:pt x="46" y="175"/>
                </a:lnTo>
                <a:lnTo>
                  <a:pt x="60" y="183"/>
                </a:lnTo>
                <a:lnTo>
                  <a:pt x="78" y="191"/>
                </a:lnTo>
                <a:lnTo>
                  <a:pt x="98" y="199"/>
                </a:lnTo>
                <a:lnTo>
                  <a:pt x="120" y="206"/>
                </a:lnTo>
                <a:lnTo>
                  <a:pt x="143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7" y="229"/>
                </a:lnTo>
                <a:lnTo>
                  <a:pt x="275" y="231"/>
                </a:lnTo>
                <a:lnTo>
                  <a:pt x="304" y="232"/>
                </a:lnTo>
                <a:lnTo>
                  <a:pt x="333" y="233"/>
                </a:lnTo>
                <a:lnTo>
                  <a:pt x="362" y="232"/>
                </a:lnTo>
                <a:lnTo>
                  <a:pt x="391" y="231"/>
                </a:lnTo>
                <a:lnTo>
                  <a:pt x="419" y="229"/>
                </a:lnTo>
                <a:lnTo>
                  <a:pt x="447" y="226"/>
                </a:lnTo>
                <a:lnTo>
                  <a:pt x="474" y="222"/>
                </a:lnTo>
                <a:lnTo>
                  <a:pt x="499" y="217"/>
                </a:lnTo>
                <a:lnTo>
                  <a:pt x="524" y="212"/>
                </a:lnTo>
                <a:lnTo>
                  <a:pt x="547" y="206"/>
                </a:lnTo>
                <a:lnTo>
                  <a:pt x="568" y="199"/>
                </a:lnTo>
                <a:lnTo>
                  <a:pt x="588" y="191"/>
                </a:lnTo>
                <a:lnTo>
                  <a:pt x="606" y="183"/>
                </a:lnTo>
                <a:lnTo>
                  <a:pt x="621" y="175"/>
                </a:lnTo>
                <a:lnTo>
                  <a:pt x="634" y="166"/>
                </a:lnTo>
                <a:lnTo>
                  <a:pt x="646" y="156"/>
                </a:lnTo>
                <a:lnTo>
                  <a:pt x="655" y="147"/>
                </a:lnTo>
                <a:lnTo>
                  <a:pt x="661" y="137"/>
                </a:lnTo>
                <a:lnTo>
                  <a:pt x="664" y="127"/>
                </a:lnTo>
                <a:lnTo>
                  <a:pt x="666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3384550" y="3902075"/>
            <a:ext cx="428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lot</a:t>
            </a:r>
          </a:p>
        </p:txBody>
      </p:sp>
      <p:sp>
        <p:nvSpPr>
          <p:cNvPr id="16402" name="Freeform 17"/>
          <p:cNvSpPr>
            <a:spLocks/>
          </p:cNvSpPr>
          <p:nvPr/>
        </p:nvSpPr>
        <p:spPr bwMode="auto">
          <a:xfrm>
            <a:off x="6299200" y="4514850"/>
            <a:ext cx="1474788" cy="361950"/>
          </a:xfrm>
          <a:custGeom>
            <a:avLst/>
            <a:gdLst>
              <a:gd name="T0" fmla="*/ 928 w 929"/>
              <a:gd name="T1" fmla="*/ 227 h 228"/>
              <a:gd name="T2" fmla="*/ 928 w 929"/>
              <a:gd name="T3" fmla="*/ 0 h 228"/>
              <a:gd name="T4" fmla="*/ 0 w 929"/>
              <a:gd name="T5" fmla="*/ 0 h 228"/>
              <a:gd name="T6" fmla="*/ 0 w 929"/>
              <a:gd name="T7" fmla="*/ 227 h 228"/>
              <a:gd name="T8" fmla="*/ 928 w 929"/>
              <a:gd name="T9" fmla="*/ 227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9"/>
              <a:gd name="T16" fmla="*/ 0 h 228"/>
              <a:gd name="T17" fmla="*/ 929 w 9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9" h="228">
                <a:moveTo>
                  <a:pt x="928" y="227"/>
                </a:moveTo>
                <a:lnTo>
                  <a:pt x="928" y="0"/>
                </a:lnTo>
                <a:lnTo>
                  <a:pt x="0" y="0"/>
                </a:lnTo>
                <a:lnTo>
                  <a:pt x="0" y="227"/>
                </a:lnTo>
                <a:lnTo>
                  <a:pt x="928" y="22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Freeform 18"/>
          <p:cNvSpPr>
            <a:spLocks/>
          </p:cNvSpPr>
          <p:nvPr/>
        </p:nvSpPr>
        <p:spPr bwMode="auto">
          <a:xfrm>
            <a:off x="4138613" y="5176838"/>
            <a:ext cx="1404937" cy="609600"/>
          </a:xfrm>
          <a:custGeom>
            <a:avLst/>
            <a:gdLst>
              <a:gd name="T0" fmla="*/ 0 w 885"/>
              <a:gd name="T1" fmla="*/ 192 h 384"/>
              <a:gd name="T2" fmla="*/ 436 w 885"/>
              <a:gd name="T3" fmla="*/ 0 h 384"/>
              <a:gd name="T4" fmla="*/ 884 w 885"/>
              <a:gd name="T5" fmla="*/ 198 h 384"/>
              <a:gd name="T6" fmla="*/ 436 w 885"/>
              <a:gd name="T7" fmla="*/ 383 h 384"/>
              <a:gd name="T8" fmla="*/ 0 w 885"/>
              <a:gd name="T9" fmla="*/ 192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"/>
              <a:gd name="T16" fmla="*/ 0 h 384"/>
              <a:gd name="T17" fmla="*/ 885 w 885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" h="384">
                <a:moveTo>
                  <a:pt x="0" y="192"/>
                </a:moveTo>
                <a:lnTo>
                  <a:pt x="436" y="0"/>
                </a:lnTo>
                <a:lnTo>
                  <a:pt x="884" y="198"/>
                </a:lnTo>
                <a:lnTo>
                  <a:pt x="436" y="383"/>
                </a:lnTo>
                <a:lnTo>
                  <a:pt x="0" y="1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Rectangle 19"/>
          <p:cNvSpPr>
            <a:spLocks noChangeArrowheads="1"/>
          </p:cNvSpPr>
          <p:nvPr/>
        </p:nvSpPr>
        <p:spPr bwMode="auto">
          <a:xfrm>
            <a:off x="2314575" y="3608388"/>
            <a:ext cx="711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16405" name="Rectangle 20"/>
          <p:cNvSpPr>
            <a:spLocks noChangeArrowheads="1"/>
          </p:cNvSpPr>
          <p:nvPr/>
        </p:nvSpPr>
        <p:spPr bwMode="auto">
          <a:xfrm>
            <a:off x="6496050" y="3617913"/>
            <a:ext cx="8366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dname</a:t>
            </a:r>
          </a:p>
        </p:txBody>
      </p:sp>
      <p:sp>
        <p:nvSpPr>
          <p:cNvPr id="16406" name="Rectangle 21"/>
          <p:cNvSpPr>
            <a:spLocks noChangeArrowheads="1"/>
          </p:cNvSpPr>
          <p:nvPr/>
        </p:nvSpPr>
        <p:spPr bwMode="auto">
          <a:xfrm>
            <a:off x="7512050" y="3900488"/>
            <a:ext cx="8588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sp>
        <p:nvSpPr>
          <p:cNvPr id="16407" name="Rectangle 22"/>
          <p:cNvSpPr>
            <a:spLocks noChangeArrowheads="1"/>
          </p:cNvSpPr>
          <p:nvPr/>
        </p:nvSpPr>
        <p:spPr bwMode="auto">
          <a:xfrm>
            <a:off x="5637213" y="3900488"/>
            <a:ext cx="485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did</a:t>
            </a:r>
          </a:p>
        </p:txBody>
      </p:sp>
      <p:sp>
        <p:nvSpPr>
          <p:cNvPr id="16408" name="Rectangle 23"/>
          <p:cNvSpPr>
            <a:spLocks noChangeArrowheads="1"/>
          </p:cNvSpPr>
          <p:nvPr/>
        </p:nvSpPr>
        <p:spPr bwMode="auto">
          <a:xfrm>
            <a:off x="4437063" y="3422650"/>
            <a:ext cx="7000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since</a:t>
            </a:r>
          </a:p>
        </p:txBody>
      </p:sp>
      <p:sp>
        <p:nvSpPr>
          <p:cNvPr id="16409" name="Rectangle 24"/>
          <p:cNvSpPr>
            <a:spLocks noChangeArrowheads="1"/>
          </p:cNvSpPr>
          <p:nvPr/>
        </p:nvSpPr>
        <p:spPr bwMode="auto">
          <a:xfrm>
            <a:off x="2314575" y="3608388"/>
            <a:ext cx="711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16410" name="Rectangle 25"/>
          <p:cNvSpPr>
            <a:spLocks noChangeArrowheads="1"/>
          </p:cNvSpPr>
          <p:nvPr/>
        </p:nvSpPr>
        <p:spPr bwMode="auto">
          <a:xfrm>
            <a:off x="6496050" y="3617913"/>
            <a:ext cx="8366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dname</a:t>
            </a:r>
          </a:p>
        </p:txBody>
      </p:sp>
      <p:sp>
        <p:nvSpPr>
          <p:cNvPr id="16411" name="Rectangle 26"/>
          <p:cNvSpPr>
            <a:spLocks noChangeArrowheads="1"/>
          </p:cNvSpPr>
          <p:nvPr/>
        </p:nvSpPr>
        <p:spPr bwMode="auto">
          <a:xfrm>
            <a:off x="7512050" y="3900488"/>
            <a:ext cx="8588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sp>
        <p:nvSpPr>
          <p:cNvPr id="16412" name="Rectangle 27"/>
          <p:cNvSpPr>
            <a:spLocks noChangeArrowheads="1"/>
          </p:cNvSpPr>
          <p:nvPr/>
        </p:nvSpPr>
        <p:spPr bwMode="auto">
          <a:xfrm>
            <a:off x="5637213" y="3900488"/>
            <a:ext cx="485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charset="0"/>
              </a:rPr>
              <a:t>did</a:t>
            </a:r>
          </a:p>
        </p:txBody>
      </p:sp>
      <p:sp>
        <p:nvSpPr>
          <p:cNvPr id="16413" name="Rectangle 28"/>
          <p:cNvSpPr>
            <a:spLocks noChangeArrowheads="1"/>
          </p:cNvSpPr>
          <p:nvPr/>
        </p:nvSpPr>
        <p:spPr bwMode="auto">
          <a:xfrm>
            <a:off x="4437063" y="3422650"/>
            <a:ext cx="7000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since</a:t>
            </a:r>
          </a:p>
        </p:txBody>
      </p:sp>
      <p:sp>
        <p:nvSpPr>
          <p:cNvPr id="16414" name="Rectangle 29"/>
          <p:cNvSpPr>
            <a:spLocks noChangeArrowheads="1"/>
          </p:cNvSpPr>
          <p:nvPr/>
        </p:nvSpPr>
        <p:spPr bwMode="auto">
          <a:xfrm>
            <a:off x="4176713" y="4514850"/>
            <a:ext cx="10509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Manages</a:t>
            </a:r>
          </a:p>
        </p:txBody>
      </p:sp>
      <p:sp>
        <p:nvSpPr>
          <p:cNvPr id="16415" name="Rectangle 30"/>
          <p:cNvSpPr>
            <a:spLocks noChangeArrowheads="1"/>
          </p:cNvSpPr>
          <p:nvPr/>
        </p:nvSpPr>
        <p:spPr bwMode="auto">
          <a:xfrm>
            <a:off x="4438650" y="6135688"/>
            <a:ext cx="700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since</a:t>
            </a:r>
          </a:p>
        </p:txBody>
      </p:sp>
      <p:sp>
        <p:nvSpPr>
          <p:cNvPr id="16416" name="Rectangle 31"/>
          <p:cNvSpPr>
            <a:spLocks noChangeArrowheads="1"/>
          </p:cNvSpPr>
          <p:nvPr/>
        </p:nvSpPr>
        <p:spPr bwMode="auto">
          <a:xfrm>
            <a:off x="6351588" y="4497388"/>
            <a:ext cx="1422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Departments</a:t>
            </a:r>
          </a:p>
        </p:txBody>
      </p:sp>
      <p:sp>
        <p:nvSpPr>
          <p:cNvPr id="16417" name="Rectangle 32"/>
          <p:cNvSpPr>
            <a:spLocks noChangeArrowheads="1"/>
          </p:cNvSpPr>
          <p:nvPr/>
        </p:nvSpPr>
        <p:spPr bwMode="auto">
          <a:xfrm>
            <a:off x="2157413" y="4498975"/>
            <a:ext cx="1254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Employees</a:t>
            </a:r>
          </a:p>
        </p:txBody>
      </p:sp>
      <p:sp>
        <p:nvSpPr>
          <p:cNvPr id="16418" name="Rectangle 33"/>
          <p:cNvSpPr>
            <a:spLocks noChangeArrowheads="1"/>
          </p:cNvSpPr>
          <p:nvPr/>
        </p:nvSpPr>
        <p:spPr bwMode="auto">
          <a:xfrm>
            <a:off x="1392238" y="3890963"/>
            <a:ext cx="5318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charset="0"/>
              </a:rPr>
              <a:t>ssn</a:t>
            </a:r>
          </a:p>
        </p:txBody>
      </p:sp>
      <p:sp>
        <p:nvSpPr>
          <p:cNvPr id="16419" name="Rectangle 34"/>
          <p:cNvSpPr>
            <a:spLocks noChangeArrowheads="1"/>
          </p:cNvSpPr>
          <p:nvPr/>
        </p:nvSpPr>
        <p:spPr bwMode="auto">
          <a:xfrm>
            <a:off x="4346575" y="5300663"/>
            <a:ext cx="1095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Works_In</a:t>
            </a:r>
          </a:p>
        </p:txBody>
      </p:sp>
      <p:sp>
        <p:nvSpPr>
          <p:cNvPr id="16420" name="Line 35"/>
          <p:cNvSpPr>
            <a:spLocks noChangeShapeType="1"/>
          </p:cNvSpPr>
          <p:nvPr/>
        </p:nvSpPr>
        <p:spPr bwMode="auto">
          <a:xfrm>
            <a:off x="1657350" y="4300538"/>
            <a:ext cx="646113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1" name="Line 36"/>
          <p:cNvSpPr>
            <a:spLocks noChangeShapeType="1"/>
          </p:cNvSpPr>
          <p:nvPr/>
        </p:nvSpPr>
        <p:spPr bwMode="auto">
          <a:xfrm>
            <a:off x="2600325" y="40195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2" name="Line 37"/>
          <p:cNvSpPr>
            <a:spLocks noChangeShapeType="1"/>
          </p:cNvSpPr>
          <p:nvPr/>
        </p:nvSpPr>
        <p:spPr bwMode="auto">
          <a:xfrm flipH="1">
            <a:off x="2911475" y="4300538"/>
            <a:ext cx="668338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3" name="Line 38"/>
          <p:cNvSpPr>
            <a:spLocks noChangeShapeType="1"/>
          </p:cNvSpPr>
          <p:nvPr/>
        </p:nvSpPr>
        <p:spPr bwMode="auto">
          <a:xfrm flipV="1">
            <a:off x="4716463" y="3763963"/>
            <a:ext cx="0" cy="595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Line 39"/>
          <p:cNvSpPr>
            <a:spLocks noChangeShapeType="1"/>
          </p:cNvSpPr>
          <p:nvPr/>
        </p:nvSpPr>
        <p:spPr bwMode="auto">
          <a:xfrm>
            <a:off x="5865813" y="4300538"/>
            <a:ext cx="838200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Line 40"/>
          <p:cNvSpPr>
            <a:spLocks noChangeShapeType="1"/>
          </p:cNvSpPr>
          <p:nvPr/>
        </p:nvSpPr>
        <p:spPr bwMode="auto">
          <a:xfrm>
            <a:off x="6831013" y="40195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6" name="Line 41"/>
          <p:cNvSpPr>
            <a:spLocks noChangeShapeType="1"/>
          </p:cNvSpPr>
          <p:nvPr/>
        </p:nvSpPr>
        <p:spPr bwMode="auto">
          <a:xfrm flipH="1">
            <a:off x="7286625" y="4300538"/>
            <a:ext cx="547688" cy="227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7" name="Line 42"/>
          <p:cNvSpPr>
            <a:spLocks noChangeShapeType="1"/>
          </p:cNvSpPr>
          <p:nvPr/>
        </p:nvSpPr>
        <p:spPr bwMode="auto">
          <a:xfrm flipH="1">
            <a:off x="4710113" y="5783263"/>
            <a:ext cx="13335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 flipH="1">
            <a:off x="3348038" y="4675188"/>
            <a:ext cx="7667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9" name="Line 47"/>
          <p:cNvSpPr>
            <a:spLocks noChangeShapeType="1"/>
          </p:cNvSpPr>
          <p:nvPr/>
        </p:nvSpPr>
        <p:spPr bwMode="auto">
          <a:xfrm flipH="1" flipV="1">
            <a:off x="3352800" y="4800600"/>
            <a:ext cx="76200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0" name="Line 48"/>
          <p:cNvSpPr>
            <a:spLocks noChangeShapeType="1"/>
          </p:cNvSpPr>
          <p:nvPr/>
        </p:nvSpPr>
        <p:spPr bwMode="auto">
          <a:xfrm flipH="1">
            <a:off x="5486400" y="4648200"/>
            <a:ext cx="838200" cy="76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1" name="Line 49"/>
          <p:cNvSpPr>
            <a:spLocks noChangeShapeType="1"/>
          </p:cNvSpPr>
          <p:nvPr/>
        </p:nvSpPr>
        <p:spPr bwMode="auto">
          <a:xfrm flipH="1">
            <a:off x="5334000" y="4648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86" name="Line 50"/>
          <p:cNvSpPr>
            <a:spLocks noChangeShapeType="1"/>
          </p:cNvSpPr>
          <p:nvPr/>
        </p:nvSpPr>
        <p:spPr bwMode="auto">
          <a:xfrm flipH="1" flipV="1">
            <a:off x="3352800" y="4800600"/>
            <a:ext cx="76200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7" name="Line 51"/>
          <p:cNvSpPr>
            <a:spLocks noChangeShapeType="1"/>
          </p:cNvSpPr>
          <p:nvPr/>
        </p:nvSpPr>
        <p:spPr bwMode="auto">
          <a:xfrm flipH="1">
            <a:off x="5486400" y="4648200"/>
            <a:ext cx="8382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8" name="Line 52"/>
          <p:cNvSpPr>
            <a:spLocks noChangeShapeType="1"/>
          </p:cNvSpPr>
          <p:nvPr/>
        </p:nvSpPr>
        <p:spPr bwMode="auto">
          <a:xfrm flipH="1">
            <a:off x="5334000" y="4648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791200" y="4724400"/>
            <a:ext cx="3171825" cy="1450975"/>
            <a:chOff x="3648" y="2976"/>
            <a:chExt cx="1998" cy="914"/>
          </a:xfrm>
        </p:grpSpPr>
        <p:sp>
          <p:nvSpPr>
            <p:cNvPr id="16436" name="Text Box 53"/>
            <p:cNvSpPr txBox="1">
              <a:spLocks noChangeArrowheads="1"/>
            </p:cNvSpPr>
            <p:nvPr/>
          </p:nvSpPr>
          <p:spPr bwMode="auto">
            <a:xfrm>
              <a:off x="3744" y="3600"/>
              <a:ext cx="1902" cy="29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ahoma" pitchFamily="1" charset="0"/>
                </a:rPr>
                <a:t>Means: “exactly one”</a:t>
              </a:r>
            </a:p>
          </p:txBody>
        </p:sp>
        <p:sp>
          <p:nvSpPr>
            <p:cNvPr id="16437" name="Freeform 54"/>
            <p:cNvSpPr>
              <a:spLocks/>
            </p:cNvSpPr>
            <p:nvPr/>
          </p:nvSpPr>
          <p:spPr bwMode="auto">
            <a:xfrm>
              <a:off x="3648" y="2976"/>
              <a:ext cx="1008" cy="576"/>
            </a:xfrm>
            <a:custGeom>
              <a:avLst/>
              <a:gdLst>
                <a:gd name="T0" fmla="*/ 1152 w 1152"/>
                <a:gd name="T1" fmla="*/ 632 h 632"/>
                <a:gd name="T2" fmla="*/ 912 w 1152"/>
                <a:gd name="T3" fmla="*/ 344 h 632"/>
                <a:gd name="T4" fmla="*/ 144 w 1152"/>
                <a:gd name="T5" fmla="*/ 56 h 632"/>
                <a:gd name="T6" fmla="*/ 48 w 1152"/>
                <a:gd name="T7" fmla="*/ 8 h 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632"/>
                <a:gd name="T14" fmla="*/ 1152 w 1152"/>
                <a:gd name="T15" fmla="*/ 632 h 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632">
                  <a:moveTo>
                    <a:pt x="1152" y="632"/>
                  </a:moveTo>
                  <a:cubicBezTo>
                    <a:pt x="1116" y="536"/>
                    <a:pt x="1080" y="440"/>
                    <a:pt x="912" y="344"/>
                  </a:cubicBezTo>
                  <a:cubicBezTo>
                    <a:pt x="744" y="248"/>
                    <a:pt x="288" y="112"/>
                    <a:pt x="144" y="56"/>
                  </a:cubicBezTo>
                  <a:cubicBezTo>
                    <a:pt x="0" y="0"/>
                    <a:pt x="24" y="4"/>
                    <a:pt x="48" y="8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lg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6" grpId="0" animBg="1"/>
      <p:bldP spid="14387" grpId="0" animBg="1"/>
      <p:bldP spid="143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>
              <a:solidFill>
                <a:schemeClr val="tx1"/>
              </a:solidFill>
              <a:latin typeface="Arial" charset="0"/>
            </a:endParaRPr>
          </a:p>
          <a:p>
            <a:pPr algn="r"/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Weak Entities</a:t>
            </a:r>
          </a:p>
        </p:txBody>
      </p:sp>
      <p:sp>
        <p:nvSpPr>
          <p:cNvPr id="1741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763000" cy="2286000"/>
          </a:xfrm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 smtClean="0"/>
              <a:t>A </a:t>
            </a:r>
            <a:r>
              <a:rPr lang="en-US" sz="2800" i="1" smtClean="0">
                <a:solidFill>
                  <a:schemeClr val="accent2"/>
                </a:solidFill>
              </a:rPr>
              <a:t>weak entity </a:t>
            </a:r>
            <a:r>
              <a:rPr lang="en-US" sz="2800" smtClean="0"/>
              <a:t>can be identified uniquely only by considering the primary key of another (</a:t>
            </a:r>
            <a:r>
              <a:rPr lang="en-US" sz="2800" i="1" smtClean="0"/>
              <a:t>owner</a:t>
            </a:r>
            <a:r>
              <a:rPr lang="en-US" sz="2800" smtClean="0"/>
              <a:t>) entity.</a:t>
            </a:r>
          </a:p>
          <a:p>
            <a:pPr lvl="1" eaLnBrk="1" hangingPunct="1"/>
            <a:r>
              <a:rPr lang="en-US" smtClean="0"/>
              <a:t>Owner entity set and weak entity set must participate in a one-to-many relationship set (one owner, many weak entities).</a:t>
            </a:r>
          </a:p>
          <a:p>
            <a:pPr lvl="1" eaLnBrk="1" hangingPunct="1"/>
            <a:r>
              <a:rPr lang="en-US" smtClean="0"/>
              <a:t>Weak entity set must have total participation in this </a:t>
            </a:r>
            <a:r>
              <a:rPr lang="en-US" i="1" smtClean="0">
                <a:solidFill>
                  <a:schemeClr val="accent2"/>
                </a:solidFill>
              </a:rPr>
              <a:t>identifying </a:t>
            </a:r>
            <a:r>
              <a:rPr lang="en-US" smtClean="0"/>
              <a:t>relationship set. </a:t>
            </a:r>
            <a:r>
              <a:rPr lang="en-US" sz="2000" smtClean="0"/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96888" y="4522788"/>
            <a:ext cx="8135937" cy="1801812"/>
            <a:chOff x="313" y="2849"/>
            <a:chExt cx="5125" cy="1135"/>
          </a:xfrm>
        </p:grpSpPr>
        <p:sp>
          <p:nvSpPr>
            <p:cNvPr id="17417" name="Freeform 6"/>
            <p:cNvSpPr>
              <a:spLocks/>
            </p:cNvSpPr>
            <p:nvPr/>
          </p:nvSpPr>
          <p:spPr bwMode="auto">
            <a:xfrm>
              <a:off x="3682" y="3073"/>
              <a:ext cx="790" cy="334"/>
            </a:xfrm>
            <a:custGeom>
              <a:avLst/>
              <a:gdLst>
                <a:gd name="T0" fmla="*/ 788 w 790"/>
                <a:gd name="T1" fmla="*/ 153 h 334"/>
                <a:gd name="T2" fmla="*/ 775 w 790"/>
                <a:gd name="T3" fmla="*/ 124 h 334"/>
                <a:gd name="T4" fmla="*/ 752 w 790"/>
                <a:gd name="T5" fmla="*/ 97 h 334"/>
                <a:gd name="T6" fmla="*/ 718 w 790"/>
                <a:gd name="T7" fmla="*/ 71 h 334"/>
                <a:gd name="T8" fmla="*/ 674 w 790"/>
                <a:gd name="T9" fmla="*/ 50 h 334"/>
                <a:gd name="T10" fmla="*/ 621 w 790"/>
                <a:gd name="T11" fmla="*/ 30 h 334"/>
                <a:gd name="T12" fmla="*/ 561 w 790"/>
                <a:gd name="T13" fmla="*/ 17 h 334"/>
                <a:gd name="T14" fmla="*/ 497 w 790"/>
                <a:gd name="T15" fmla="*/ 6 h 334"/>
                <a:gd name="T16" fmla="*/ 429 w 790"/>
                <a:gd name="T17" fmla="*/ 1 h 334"/>
                <a:gd name="T18" fmla="*/ 360 w 790"/>
                <a:gd name="T19" fmla="*/ 1 h 334"/>
                <a:gd name="T20" fmla="*/ 293 w 790"/>
                <a:gd name="T21" fmla="*/ 6 h 334"/>
                <a:gd name="T22" fmla="*/ 228 w 790"/>
                <a:gd name="T23" fmla="*/ 17 h 334"/>
                <a:gd name="T24" fmla="*/ 169 w 790"/>
                <a:gd name="T25" fmla="*/ 30 h 334"/>
                <a:gd name="T26" fmla="*/ 116 w 790"/>
                <a:gd name="T27" fmla="*/ 50 h 334"/>
                <a:gd name="T28" fmla="*/ 72 w 790"/>
                <a:gd name="T29" fmla="*/ 71 h 334"/>
                <a:gd name="T30" fmla="*/ 38 w 790"/>
                <a:gd name="T31" fmla="*/ 97 h 334"/>
                <a:gd name="T32" fmla="*/ 14 w 790"/>
                <a:gd name="T33" fmla="*/ 124 h 334"/>
                <a:gd name="T34" fmla="*/ 2 w 790"/>
                <a:gd name="T35" fmla="*/ 153 h 334"/>
                <a:gd name="T36" fmla="*/ 2 w 790"/>
                <a:gd name="T37" fmla="*/ 181 h 334"/>
                <a:gd name="T38" fmla="*/ 14 w 790"/>
                <a:gd name="T39" fmla="*/ 210 h 334"/>
                <a:gd name="T40" fmla="*/ 38 w 790"/>
                <a:gd name="T41" fmla="*/ 237 h 334"/>
                <a:gd name="T42" fmla="*/ 72 w 790"/>
                <a:gd name="T43" fmla="*/ 262 h 334"/>
                <a:gd name="T44" fmla="*/ 116 w 790"/>
                <a:gd name="T45" fmla="*/ 284 h 334"/>
                <a:gd name="T46" fmla="*/ 169 w 790"/>
                <a:gd name="T47" fmla="*/ 303 h 334"/>
                <a:gd name="T48" fmla="*/ 228 w 790"/>
                <a:gd name="T49" fmla="*/ 317 h 334"/>
                <a:gd name="T50" fmla="*/ 293 w 790"/>
                <a:gd name="T51" fmla="*/ 327 h 334"/>
                <a:gd name="T52" fmla="*/ 360 w 790"/>
                <a:gd name="T53" fmla="*/ 332 h 334"/>
                <a:gd name="T54" fmla="*/ 429 w 790"/>
                <a:gd name="T55" fmla="*/ 332 h 334"/>
                <a:gd name="T56" fmla="*/ 497 w 790"/>
                <a:gd name="T57" fmla="*/ 327 h 334"/>
                <a:gd name="T58" fmla="*/ 561 w 790"/>
                <a:gd name="T59" fmla="*/ 317 h 334"/>
                <a:gd name="T60" fmla="*/ 621 w 790"/>
                <a:gd name="T61" fmla="*/ 303 h 334"/>
                <a:gd name="T62" fmla="*/ 674 w 790"/>
                <a:gd name="T63" fmla="*/ 284 h 334"/>
                <a:gd name="T64" fmla="*/ 718 w 790"/>
                <a:gd name="T65" fmla="*/ 262 h 334"/>
                <a:gd name="T66" fmla="*/ 752 w 790"/>
                <a:gd name="T67" fmla="*/ 237 h 334"/>
                <a:gd name="T68" fmla="*/ 775 w 790"/>
                <a:gd name="T69" fmla="*/ 210 h 334"/>
                <a:gd name="T70" fmla="*/ 788 w 790"/>
                <a:gd name="T71" fmla="*/ 181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0"/>
                <a:gd name="T109" fmla="*/ 0 h 334"/>
                <a:gd name="T110" fmla="*/ 790 w 790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0" h="334">
                  <a:moveTo>
                    <a:pt x="789" y="167"/>
                  </a:moveTo>
                  <a:lnTo>
                    <a:pt x="788" y="153"/>
                  </a:lnTo>
                  <a:lnTo>
                    <a:pt x="783" y="138"/>
                  </a:lnTo>
                  <a:lnTo>
                    <a:pt x="775" y="124"/>
                  </a:lnTo>
                  <a:lnTo>
                    <a:pt x="765" y="110"/>
                  </a:lnTo>
                  <a:lnTo>
                    <a:pt x="752" y="97"/>
                  </a:lnTo>
                  <a:lnTo>
                    <a:pt x="736" y="83"/>
                  </a:lnTo>
                  <a:lnTo>
                    <a:pt x="718" y="71"/>
                  </a:lnTo>
                  <a:lnTo>
                    <a:pt x="697" y="60"/>
                  </a:lnTo>
                  <a:lnTo>
                    <a:pt x="674" y="50"/>
                  </a:lnTo>
                  <a:lnTo>
                    <a:pt x="648" y="40"/>
                  </a:lnTo>
                  <a:lnTo>
                    <a:pt x="621" y="30"/>
                  </a:lnTo>
                  <a:lnTo>
                    <a:pt x="592" y="23"/>
                  </a:lnTo>
                  <a:lnTo>
                    <a:pt x="561" y="17"/>
                  </a:lnTo>
                  <a:lnTo>
                    <a:pt x="529" y="10"/>
                  </a:lnTo>
                  <a:lnTo>
                    <a:pt x="497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6"/>
                  </a:lnTo>
                  <a:lnTo>
                    <a:pt x="260" y="10"/>
                  </a:lnTo>
                  <a:lnTo>
                    <a:pt x="228" y="17"/>
                  </a:lnTo>
                  <a:lnTo>
                    <a:pt x="197" y="23"/>
                  </a:lnTo>
                  <a:lnTo>
                    <a:pt x="169" y="30"/>
                  </a:lnTo>
                  <a:lnTo>
                    <a:pt x="142" y="40"/>
                  </a:lnTo>
                  <a:lnTo>
                    <a:pt x="116" y="50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4" y="83"/>
                  </a:lnTo>
                  <a:lnTo>
                    <a:pt x="38" y="97"/>
                  </a:lnTo>
                  <a:lnTo>
                    <a:pt x="24" y="110"/>
                  </a:lnTo>
                  <a:lnTo>
                    <a:pt x="14" y="124"/>
                  </a:lnTo>
                  <a:lnTo>
                    <a:pt x="7" y="138"/>
                  </a:lnTo>
                  <a:lnTo>
                    <a:pt x="2" y="153"/>
                  </a:lnTo>
                  <a:lnTo>
                    <a:pt x="0" y="167"/>
                  </a:lnTo>
                  <a:lnTo>
                    <a:pt x="2" y="181"/>
                  </a:lnTo>
                  <a:lnTo>
                    <a:pt x="7" y="196"/>
                  </a:lnTo>
                  <a:lnTo>
                    <a:pt x="14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4" y="250"/>
                  </a:lnTo>
                  <a:lnTo>
                    <a:pt x="72" y="262"/>
                  </a:lnTo>
                  <a:lnTo>
                    <a:pt x="93" y="274"/>
                  </a:lnTo>
                  <a:lnTo>
                    <a:pt x="116" y="284"/>
                  </a:lnTo>
                  <a:lnTo>
                    <a:pt x="142" y="294"/>
                  </a:lnTo>
                  <a:lnTo>
                    <a:pt x="169" y="303"/>
                  </a:lnTo>
                  <a:lnTo>
                    <a:pt x="197" y="311"/>
                  </a:lnTo>
                  <a:lnTo>
                    <a:pt x="228" y="317"/>
                  </a:lnTo>
                  <a:lnTo>
                    <a:pt x="260" y="323"/>
                  </a:lnTo>
                  <a:lnTo>
                    <a:pt x="293" y="327"/>
                  </a:lnTo>
                  <a:lnTo>
                    <a:pt x="326" y="331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9" y="332"/>
                  </a:lnTo>
                  <a:lnTo>
                    <a:pt x="463" y="331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2" y="311"/>
                  </a:lnTo>
                  <a:lnTo>
                    <a:pt x="621" y="303"/>
                  </a:lnTo>
                  <a:lnTo>
                    <a:pt x="648" y="294"/>
                  </a:lnTo>
                  <a:lnTo>
                    <a:pt x="674" y="284"/>
                  </a:lnTo>
                  <a:lnTo>
                    <a:pt x="697" y="274"/>
                  </a:lnTo>
                  <a:lnTo>
                    <a:pt x="718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5" y="210"/>
                  </a:lnTo>
                  <a:lnTo>
                    <a:pt x="783" y="196"/>
                  </a:lnTo>
                  <a:lnTo>
                    <a:pt x="788" y="181"/>
                  </a:lnTo>
                  <a:lnTo>
                    <a:pt x="789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Freeform 7"/>
            <p:cNvSpPr>
              <a:spLocks/>
            </p:cNvSpPr>
            <p:nvPr/>
          </p:nvSpPr>
          <p:spPr bwMode="auto">
            <a:xfrm>
              <a:off x="4648" y="3083"/>
              <a:ext cx="790" cy="334"/>
            </a:xfrm>
            <a:custGeom>
              <a:avLst/>
              <a:gdLst>
                <a:gd name="T0" fmla="*/ 2 w 790"/>
                <a:gd name="T1" fmla="*/ 181 h 334"/>
                <a:gd name="T2" fmla="*/ 13 w 790"/>
                <a:gd name="T3" fmla="*/ 210 h 334"/>
                <a:gd name="T4" fmla="*/ 38 w 790"/>
                <a:gd name="T5" fmla="*/ 237 h 334"/>
                <a:gd name="T6" fmla="*/ 72 w 790"/>
                <a:gd name="T7" fmla="*/ 262 h 334"/>
                <a:gd name="T8" fmla="*/ 116 w 790"/>
                <a:gd name="T9" fmla="*/ 284 h 334"/>
                <a:gd name="T10" fmla="*/ 169 w 790"/>
                <a:gd name="T11" fmla="*/ 303 h 334"/>
                <a:gd name="T12" fmla="*/ 228 w 790"/>
                <a:gd name="T13" fmla="*/ 317 h 334"/>
                <a:gd name="T14" fmla="*/ 293 w 790"/>
                <a:gd name="T15" fmla="*/ 327 h 334"/>
                <a:gd name="T16" fmla="*/ 360 w 790"/>
                <a:gd name="T17" fmla="*/ 332 h 334"/>
                <a:gd name="T18" fmla="*/ 429 w 790"/>
                <a:gd name="T19" fmla="*/ 332 h 334"/>
                <a:gd name="T20" fmla="*/ 497 w 790"/>
                <a:gd name="T21" fmla="*/ 327 h 334"/>
                <a:gd name="T22" fmla="*/ 561 w 790"/>
                <a:gd name="T23" fmla="*/ 317 h 334"/>
                <a:gd name="T24" fmla="*/ 621 w 790"/>
                <a:gd name="T25" fmla="*/ 303 h 334"/>
                <a:gd name="T26" fmla="*/ 673 w 790"/>
                <a:gd name="T27" fmla="*/ 284 h 334"/>
                <a:gd name="T28" fmla="*/ 717 w 790"/>
                <a:gd name="T29" fmla="*/ 262 h 334"/>
                <a:gd name="T30" fmla="*/ 752 w 790"/>
                <a:gd name="T31" fmla="*/ 237 h 334"/>
                <a:gd name="T32" fmla="*/ 775 w 790"/>
                <a:gd name="T33" fmla="*/ 210 h 334"/>
                <a:gd name="T34" fmla="*/ 787 w 790"/>
                <a:gd name="T35" fmla="*/ 181 h 334"/>
                <a:gd name="T36" fmla="*/ 787 w 790"/>
                <a:gd name="T37" fmla="*/ 152 h 334"/>
                <a:gd name="T38" fmla="*/ 775 w 790"/>
                <a:gd name="T39" fmla="*/ 124 h 334"/>
                <a:gd name="T40" fmla="*/ 751 w 790"/>
                <a:gd name="T41" fmla="*/ 97 h 334"/>
                <a:gd name="T42" fmla="*/ 717 w 790"/>
                <a:gd name="T43" fmla="*/ 71 h 334"/>
                <a:gd name="T44" fmla="*/ 673 w 790"/>
                <a:gd name="T45" fmla="*/ 49 h 334"/>
                <a:gd name="T46" fmla="*/ 620 w 790"/>
                <a:gd name="T47" fmla="*/ 30 h 334"/>
                <a:gd name="T48" fmla="*/ 561 w 790"/>
                <a:gd name="T49" fmla="*/ 16 h 334"/>
                <a:gd name="T50" fmla="*/ 496 w 790"/>
                <a:gd name="T51" fmla="*/ 6 h 334"/>
                <a:gd name="T52" fmla="*/ 429 w 790"/>
                <a:gd name="T53" fmla="*/ 1 h 334"/>
                <a:gd name="T54" fmla="*/ 360 w 790"/>
                <a:gd name="T55" fmla="*/ 1 h 334"/>
                <a:gd name="T56" fmla="*/ 293 w 790"/>
                <a:gd name="T57" fmla="*/ 7 h 334"/>
                <a:gd name="T58" fmla="*/ 228 w 790"/>
                <a:gd name="T59" fmla="*/ 16 h 334"/>
                <a:gd name="T60" fmla="*/ 169 w 790"/>
                <a:gd name="T61" fmla="*/ 30 h 334"/>
                <a:gd name="T62" fmla="*/ 116 w 790"/>
                <a:gd name="T63" fmla="*/ 50 h 334"/>
                <a:gd name="T64" fmla="*/ 72 w 790"/>
                <a:gd name="T65" fmla="*/ 71 h 334"/>
                <a:gd name="T66" fmla="*/ 38 w 790"/>
                <a:gd name="T67" fmla="*/ 97 h 334"/>
                <a:gd name="T68" fmla="*/ 13 w 790"/>
                <a:gd name="T69" fmla="*/ 124 h 334"/>
                <a:gd name="T70" fmla="*/ 2 w 790"/>
                <a:gd name="T71" fmla="*/ 152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0"/>
                <a:gd name="T109" fmla="*/ 0 h 334"/>
                <a:gd name="T110" fmla="*/ 790 w 790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0" h="334">
                  <a:moveTo>
                    <a:pt x="0" y="167"/>
                  </a:moveTo>
                  <a:lnTo>
                    <a:pt x="2" y="181"/>
                  </a:lnTo>
                  <a:lnTo>
                    <a:pt x="6" y="196"/>
                  </a:lnTo>
                  <a:lnTo>
                    <a:pt x="13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3" y="250"/>
                  </a:lnTo>
                  <a:lnTo>
                    <a:pt x="72" y="262"/>
                  </a:lnTo>
                  <a:lnTo>
                    <a:pt x="93" y="274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9" y="303"/>
                  </a:lnTo>
                  <a:lnTo>
                    <a:pt x="197" y="311"/>
                  </a:lnTo>
                  <a:lnTo>
                    <a:pt x="228" y="317"/>
                  </a:lnTo>
                  <a:lnTo>
                    <a:pt x="259" y="323"/>
                  </a:lnTo>
                  <a:lnTo>
                    <a:pt x="293" y="327"/>
                  </a:lnTo>
                  <a:lnTo>
                    <a:pt x="326" y="331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9" y="332"/>
                  </a:lnTo>
                  <a:lnTo>
                    <a:pt x="463" y="331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1" y="311"/>
                  </a:lnTo>
                  <a:lnTo>
                    <a:pt x="621" y="303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4"/>
                  </a:lnTo>
                  <a:lnTo>
                    <a:pt x="717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5" y="210"/>
                  </a:lnTo>
                  <a:lnTo>
                    <a:pt x="782" y="195"/>
                  </a:lnTo>
                  <a:lnTo>
                    <a:pt x="787" y="181"/>
                  </a:lnTo>
                  <a:lnTo>
                    <a:pt x="789" y="167"/>
                  </a:lnTo>
                  <a:lnTo>
                    <a:pt x="787" y="152"/>
                  </a:lnTo>
                  <a:lnTo>
                    <a:pt x="782" y="137"/>
                  </a:lnTo>
                  <a:lnTo>
                    <a:pt x="775" y="124"/>
                  </a:lnTo>
                  <a:lnTo>
                    <a:pt x="765" y="110"/>
                  </a:lnTo>
                  <a:lnTo>
                    <a:pt x="751" y="97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8" y="40"/>
                  </a:lnTo>
                  <a:lnTo>
                    <a:pt x="620" y="30"/>
                  </a:lnTo>
                  <a:lnTo>
                    <a:pt x="591" y="23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7"/>
                  </a:lnTo>
                  <a:lnTo>
                    <a:pt x="259" y="10"/>
                  </a:lnTo>
                  <a:lnTo>
                    <a:pt x="228" y="16"/>
                  </a:lnTo>
                  <a:lnTo>
                    <a:pt x="197" y="23"/>
                  </a:lnTo>
                  <a:lnTo>
                    <a:pt x="169" y="30"/>
                  </a:lnTo>
                  <a:lnTo>
                    <a:pt x="141" y="40"/>
                  </a:lnTo>
                  <a:lnTo>
                    <a:pt x="116" y="50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7"/>
                  </a:lnTo>
                  <a:lnTo>
                    <a:pt x="24" y="110"/>
                  </a:lnTo>
                  <a:lnTo>
                    <a:pt x="13" y="124"/>
                  </a:lnTo>
                  <a:lnTo>
                    <a:pt x="6" y="138"/>
                  </a:lnTo>
                  <a:lnTo>
                    <a:pt x="2" y="152"/>
                  </a:lnTo>
                  <a:lnTo>
                    <a:pt x="0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Freeform 8"/>
            <p:cNvSpPr>
              <a:spLocks/>
            </p:cNvSpPr>
            <p:nvPr/>
          </p:nvSpPr>
          <p:spPr bwMode="auto">
            <a:xfrm>
              <a:off x="313" y="3093"/>
              <a:ext cx="790" cy="334"/>
            </a:xfrm>
            <a:custGeom>
              <a:avLst/>
              <a:gdLst>
                <a:gd name="T0" fmla="*/ 787 w 790"/>
                <a:gd name="T1" fmla="*/ 152 h 334"/>
                <a:gd name="T2" fmla="*/ 776 w 790"/>
                <a:gd name="T3" fmla="*/ 124 h 334"/>
                <a:gd name="T4" fmla="*/ 752 w 790"/>
                <a:gd name="T5" fmla="*/ 96 h 334"/>
                <a:gd name="T6" fmla="*/ 717 w 790"/>
                <a:gd name="T7" fmla="*/ 71 h 334"/>
                <a:gd name="T8" fmla="*/ 673 w 790"/>
                <a:gd name="T9" fmla="*/ 49 h 334"/>
                <a:gd name="T10" fmla="*/ 620 w 790"/>
                <a:gd name="T11" fmla="*/ 30 h 334"/>
                <a:gd name="T12" fmla="*/ 561 w 790"/>
                <a:gd name="T13" fmla="*/ 16 h 334"/>
                <a:gd name="T14" fmla="*/ 497 w 790"/>
                <a:gd name="T15" fmla="*/ 6 h 334"/>
                <a:gd name="T16" fmla="*/ 429 w 790"/>
                <a:gd name="T17" fmla="*/ 1 h 334"/>
                <a:gd name="T18" fmla="*/ 360 w 790"/>
                <a:gd name="T19" fmla="*/ 1 h 334"/>
                <a:gd name="T20" fmla="*/ 293 w 790"/>
                <a:gd name="T21" fmla="*/ 6 h 334"/>
                <a:gd name="T22" fmla="*/ 228 w 790"/>
                <a:gd name="T23" fmla="*/ 16 h 334"/>
                <a:gd name="T24" fmla="*/ 169 w 790"/>
                <a:gd name="T25" fmla="*/ 30 h 334"/>
                <a:gd name="T26" fmla="*/ 116 w 790"/>
                <a:gd name="T27" fmla="*/ 49 h 334"/>
                <a:gd name="T28" fmla="*/ 72 w 790"/>
                <a:gd name="T29" fmla="*/ 71 h 334"/>
                <a:gd name="T30" fmla="*/ 38 w 790"/>
                <a:gd name="T31" fmla="*/ 96 h 334"/>
                <a:gd name="T32" fmla="*/ 14 w 790"/>
                <a:gd name="T33" fmla="*/ 124 h 334"/>
                <a:gd name="T34" fmla="*/ 2 w 790"/>
                <a:gd name="T35" fmla="*/ 152 h 334"/>
                <a:gd name="T36" fmla="*/ 2 w 790"/>
                <a:gd name="T37" fmla="*/ 181 h 334"/>
                <a:gd name="T38" fmla="*/ 14 w 790"/>
                <a:gd name="T39" fmla="*/ 210 h 334"/>
                <a:gd name="T40" fmla="*/ 38 w 790"/>
                <a:gd name="T41" fmla="*/ 237 h 334"/>
                <a:gd name="T42" fmla="*/ 72 w 790"/>
                <a:gd name="T43" fmla="*/ 262 h 334"/>
                <a:gd name="T44" fmla="*/ 116 w 790"/>
                <a:gd name="T45" fmla="*/ 284 h 334"/>
                <a:gd name="T46" fmla="*/ 169 w 790"/>
                <a:gd name="T47" fmla="*/ 303 h 334"/>
                <a:gd name="T48" fmla="*/ 228 w 790"/>
                <a:gd name="T49" fmla="*/ 317 h 334"/>
                <a:gd name="T50" fmla="*/ 293 w 790"/>
                <a:gd name="T51" fmla="*/ 327 h 334"/>
                <a:gd name="T52" fmla="*/ 360 w 790"/>
                <a:gd name="T53" fmla="*/ 332 h 334"/>
                <a:gd name="T54" fmla="*/ 429 w 790"/>
                <a:gd name="T55" fmla="*/ 332 h 334"/>
                <a:gd name="T56" fmla="*/ 497 w 790"/>
                <a:gd name="T57" fmla="*/ 327 h 334"/>
                <a:gd name="T58" fmla="*/ 561 w 790"/>
                <a:gd name="T59" fmla="*/ 317 h 334"/>
                <a:gd name="T60" fmla="*/ 620 w 790"/>
                <a:gd name="T61" fmla="*/ 303 h 334"/>
                <a:gd name="T62" fmla="*/ 673 w 790"/>
                <a:gd name="T63" fmla="*/ 284 h 334"/>
                <a:gd name="T64" fmla="*/ 717 w 790"/>
                <a:gd name="T65" fmla="*/ 262 h 334"/>
                <a:gd name="T66" fmla="*/ 752 w 790"/>
                <a:gd name="T67" fmla="*/ 237 h 334"/>
                <a:gd name="T68" fmla="*/ 776 w 790"/>
                <a:gd name="T69" fmla="*/ 210 h 334"/>
                <a:gd name="T70" fmla="*/ 787 w 790"/>
                <a:gd name="T71" fmla="*/ 181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0"/>
                <a:gd name="T109" fmla="*/ 0 h 334"/>
                <a:gd name="T110" fmla="*/ 790 w 790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0" h="334">
                  <a:moveTo>
                    <a:pt x="789" y="167"/>
                  </a:moveTo>
                  <a:lnTo>
                    <a:pt x="787" y="152"/>
                  </a:lnTo>
                  <a:lnTo>
                    <a:pt x="783" y="137"/>
                  </a:lnTo>
                  <a:lnTo>
                    <a:pt x="776" y="124"/>
                  </a:lnTo>
                  <a:lnTo>
                    <a:pt x="765" y="110"/>
                  </a:lnTo>
                  <a:lnTo>
                    <a:pt x="752" y="96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8" y="39"/>
                  </a:lnTo>
                  <a:lnTo>
                    <a:pt x="620" y="30"/>
                  </a:lnTo>
                  <a:lnTo>
                    <a:pt x="592" y="23"/>
                  </a:lnTo>
                  <a:lnTo>
                    <a:pt x="561" y="16"/>
                  </a:lnTo>
                  <a:lnTo>
                    <a:pt x="530" y="10"/>
                  </a:lnTo>
                  <a:lnTo>
                    <a:pt x="497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5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6"/>
                  </a:lnTo>
                  <a:lnTo>
                    <a:pt x="260" y="10"/>
                  </a:lnTo>
                  <a:lnTo>
                    <a:pt x="228" y="16"/>
                  </a:lnTo>
                  <a:lnTo>
                    <a:pt x="198" y="23"/>
                  </a:lnTo>
                  <a:lnTo>
                    <a:pt x="169" y="30"/>
                  </a:lnTo>
                  <a:lnTo>
                    <a:pt x="142" y="39"/>
                  </a:lnTo>
                  <a:lnTo>
                    <a:pt x="116" y="49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6"/>
                  </a:lnTo>
                  <a:lnTo>
                    <a:pt x="24" y="110"/>
                  </a:lnTo>
                  <a:lnTo>
                    <a:pt x="14" y="124"/>
                  </a:lnTo>
                  <a:lnTo>
                    <a:pt x="7" y="137"/>
                  </a:lnTo>
                  <a:lnTo>
                    <a:pt x="2" y="152"/>
                  </a:lnTo>
                  <a:lnTo>
                    <a:pt x="0" y="167"/>
                  </a:lnTo>
                  <a:lnTo>
                    <a:pt x="2" y="181"/>
                  </a:lnTo>
                  <a:lnTo>
                    <a:pt x="7" y="195"/>
                  </a:lnTo>
                  <a:lnTo>
                    <a:pt x="14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3" y="250"/>
                  </a:lnTo>
                  <a:lnTo>
                    <a:pt x="72" y="262"/>
                  </a:lnTo>
                  <a:lnTo>
                    <a:pt x="93" y="273"/>
                  </a:lnTo>
                  <a:lnTo>
                    <a:pt x="116" y="284"/>
                  </a:lnTo>
                  <a:lnTo>
                    <a:pt x="142" y="294"/>
                  </a:lnTo>
                  <a:lnTo>
                    <a:pt x="169" y="303"/>
                  </a:lnTo>
                  <a:lnTo>
                    <a:pt x="198" y="311"/>
                  </a:lnTo>
                  <a:lnTo>
                    <a:pt x="228" y="317"/>
                  </a:lnTo>
                  <a:lnTo>
                    <a:pt x="260" y="323"/>
                  </a:lnTo>
                  <a:lnTo>
                    <a:pt x="293" y="327"/>
                  </a:lnTo>
                  <a:lnTo>
                    <a:pt x="326" y="330"/>
                  </a:lnTo>
                  <a:lnTo>
                    <a:pt x="360" y="332"/>
                  </a:lnTo>
                  <a:lnTo>
                    <a:pt x="395" y="333"/>
                  </a:lnTo>
                  <a:lnTo>
                    <a:pt x="429" y="332"/>
                  </a:lnTo>
                  <a:lnTo>
                    <a:pt x="463" y="330"/>
                  </a:lnTo>
                  <a:lnTo>
                    <a:pt x="497" y="327"/>
                  </a:lnTo>
                  <a:lnTo>
                    <a:pt x="530" y="323"/>
                  </a:lnTo>
                  <a:lnTo>
                    <a:pt x="561" y="317"/>
                  </a:lnTo>
                  <a:lnTo>
                    <a:pt x="592" y="311"/>
                  </a:lnTo>
                  <a:lnTo>
                    <a:pt x="620" y="303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6" y="210"/>
                  </a:lnTo>
                  <a:lnTo>
                    <a:pt x="783" y="195"/>
                  </a:lnTo>
                  <a:lnTo>
                    <a:pt x="787" y="181"/>
                  </a:lnTo>
                  <a:lnTo>
                    <a:pt x="789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Freeform 9"/>
            <p:cNvSpPr>
              <a:spLocks/>
            </p:cNvSpPr>
            <p:nvPr/>
          </p:nvSpPr>
          <p:spPr bwMode="auto">
            <a:xfrm>
              <a:off x="1762" y="3093"/>
              <a:ext cx="789" cy="334"/>
            </a:xfrm>
            <a:custGeom>
              <a:avLst/>
              <a:gdLst>
                <a:gd name="T0" fmla="*/ 2 w 789"/>
                <a:gd name="T1" fmla="*/ 181 h 334"/>
                <a:gd name="T2" fmla="*/ 13 w 789"/>
                <a:gd name="T3" fmla="*/ 210 h 334"/>
                <a:gd name="T4" fmla="*/ 37 w 789"/>
                <a:gd name="T5" fmla="*/ 237 h 334"/>
                <a:gd name="T6" fmla="*/ 71 w 789"/>
                <a:gd name="T7" fmla="*/ 262 h 334"/>
                <a:gd name="T8" fmla="*/ 116 w 789"/>
                <a:gd name="T9" fmla="*/ 284 h 334"/>
                <a:gd name="T10" fmla="*/ 168 w 789"/>
                <a:gd name="T11" fmla="*/ 303 h 334"/>
                <a:gd name="T12" fmla="*/ 227 w 789"/>
                <a:gd name="T13" fmla="*/ 317 h 334"/>
                <a:gd name="T14" fmla="*/ 293 w 789"/>
                <a:gd name="T15" fmla="*/ 327 h 334"/>
                <a:gd name="T16" fmla="*/ 360 w 789"/>
                <a:gd name="T17" fmla="*/ 332 h 334"/>
                <a:gd name="T18" fmla="*/ 428 w 789"/>
                <a:gd name="T19" fmla="*/ 332 h 334"/>
                <a:gd name="T20" fmla="*/ 497 w 789"/>
                <a:gd name="T21" fmla="*/ 327 h 334"/>
                <a:gd name="T22" fmla="*/ 561 w 789"/>
                <a:gd name="T23" fmla="*/ 317 h 334"/>
                <a:gd name="T24" fmla="*/ 620 w 789"/>
                <a:gd name="T25" fmla="*/ 302 h 334"/>
                <a:gd name="T26" fmla="*/ 673 w 789"/>
                <a:gd name="T27" fmla="*/ 284 h 334"/>
                <a:gd name="T28" fmla="*/ 717 w 789"/>
                <a:gd name="T29" fmla="*/ 261 h 334"/>
                <a:gd name="T30" fmla="*/ 751 w 789"/>
                <a:gd name="T31" fmla="*/ 237 h 334"/>
                <a:gd name="T32" fmla="*/ 775 w 789"/>
                <a:gd name="T33" fmla="*/ 209 h 334"/>
                <a:gd name="T34" fmla="*/ 787 w 789"/>
                <a:gd name="T35" fmla="*/ 180 h 334"/>
                <a:gd name="T36" fmla="*/ 787 w 789"/>
                <a:gd name="T37" fmla="*/ 152 h 334"/>
                <a:gd name="T38" fmla="*/ 775 w 789"/>
                <a:gd name="T39" fmla="*/ 124 h 334"/>
                <a:gd name="T40" fmla="*/ 751 w 789"/>
                <a:gd name="T41" fmla="*/ 96 h 334"/>
                <a:gd name="T42" fmla="*/ 717 w 789"/>
                <a:gd name="T43" fmla="*/ 71 h 334"/>
                <a:gd name="T44" fmla="*/ 673 w 789"/>
                <a:gd name="T45" fmla="*/ 49 h 334"/>
                <a:gd name="T46" fmla="*/ 620 w 789"/>
                <a:gd name="T47" fmla="*/ 30 h 334"/>
                <a:gd name="T48" fmla="*/ 561 w 789"/>
                <a:gd name="T49" fmla="*/ 16 h 334"/>
                <a:gd name="T50" fmla="*/ 496 w 789"/>
                <a:gd name="T51" fmla="*/ 6 h 334"/>
                <a:gd name="T52" fmla="*/ 428 w 789"/>
                <a:gd name="T53" fmla="*/ 1 h 334"/>
                <a:gd name="T54" fmla="*/ 360 w 789"/>
                <a:gd name="T55" fmla="*/ 1 h 334"/>
                <a:gd name="T56" fmla="*/ 292 w 789"/>
                <a:gd name="T57" fmla="*/ 6 h 334"/>
                <a:gd name="T58" fmla="*/ 227 w 789"/>
                <a:gd name="T59" fmla="*/ 16 h 334"/>
                <a:gd name="T60" fmla="*/ 168 w 789"/>
                <a:gd name="T61" fmla="*/ 30 h 334"/>
                <a:gd name="T62" fmla="*/ 116 w 789"/>
                <a:gd name="T63" fmla="*/ 49 h 334"/>
                <a:gd name="T64" fmla="*/ 71 w 789"/>
                <a:gd name="T65" fmla="*/ 71 h 334"/>
                <a:gd name="T66" fmla="*/ 37 w 789"/>
                <a:gd name="T67" fmla="*/ 97 h 334"/>
                <a:gd name="T68" fmla="*/ 13 w 789"/>
                <a:gd name="T69" fmla="*/ 124 h 334"/>
                <a:gd name="T70" fmla="*/ 2 w 789"/>
                <a:gd name="T71" fmla="*/ 152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89"/>
                <a:gd name="T109" fmla="*/ 0 h 334"/>
                <a:gd name="T110" fmla="*/ 789 w 789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89" h="334">
                  <a:moveTo>
                    <a:pt x="0" y="167"/>
                  </a:moveTo>
                  <a:lnTo>
                    <a:pt x="2" y="181"/>
                  </a:lnTo>
                  <a:lnTo>
                    <a:pt x="6" y="195"/>
                  </a:lnTo>
                  <a:lnTo>
                    <a:pt x="13" y="210"/>
                  </a:lnTo>
                  <a:lnTo>
                    <a:pt x="24" y="224"/>
                  </a:lnTo>
                  <a:lnTo>
                    <a:pt x="37" y="237"/>
                  </a:lnTo>
                  <a:lnTo>
                    <a:pt x="53" y="250"/>
                  </a:lnTo>
                  <a:lnTo>
                    <a:pt x="71" y="262"/>
                  </a:lnTo>
                  <a:lnTo>
                    <a:pt x="92" y="274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8" y="303"/>
                  </a:lnTo>
                  <a:lnTo>
                    <a:pt x="197" y="311"/>
                  </a:lnTo>
                  <a:lnTo>
                    <a:pt x="227" y="317"/>
                  </a:lnTo>
                  <a:lnTo>
                    <a:pt x="259" y="323"/>
                  </a:lnTo>
                  <a:lnTo>
                    <a:pt x="293" y="327"/>
                  </a:lnTo>
                  <a:lnTo>
                    <a:pt x="326" y="330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8" y="332"/>
                  </a:lnTo>
                  <a:lnTo>
                    <a:pt x="462" y="330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1" y="311"/>
                  </a:lnTo>
                  <a:lnTo>
                    <a:pt x="620" y="302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1"/>
                  </a:lnTo>
                  <a:lnTo>
                    <a:pt x="736" y="250"/>
                  </a:lnTo>
                  <a:lnTo>
                    <a:pt x="751" y="237"/>
                  </a:lnTo>
                  <a:lnTo>
                    <a:pt x="764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7" y="180"/>
                  </a:lnTo>
                  <a:lnTo>
                    <a:pt x="788" y="167"/>
                  </a:lnTo>
                  <a:lnTo>
                    <a:pt x="787" y="152"/>
                  </a:lnTo>
                  <a:lnTo>
                    <a:pt x="782" y="137"/>
                  </a:lnTo>
                  <a:lnTo>
                    <a:pt x="775" y="124"/>
                  </a:lnTo>
                  <a:lnTo>
                    <a:pt x="764" y="110"/>
                  </a:lnTo>
                  <a:lnTo>
                    <a:pt x="751" y="96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3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2" y="3"/>
                  </a:lnTo>
                  <a:lnTo>
                    <a:pt x="428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2" y="6"/>
                  </a:lnTo>
                  <a:lnTo>
                    <a:pt x="259" y="10"/>
                  </a:lnTo>
                  <a:lnTo>
                    <a:pt x="227" y="16"/>
                  </a:lnTo>
                  <a:lnTo>
                    <a:pt x="197" y="23"/>
                  </a:lnTo>
                  <a:lnTo>
                    <a:pt x="168" y="30"/>
                  </a:lnTo>
                  <a:lnTo>
                    <a:pt x="140" y="39"/>
                  </a:lnTo>
                  <a:lnTo>
                    <a:pt x="116" y="49"/>
                  </a:lnTo>
                  <a:lnTo>
                    <a:pt x="92" y="60"/>
                  </a:lnTo>
                  <a:lnTo>
                    <a:pt x="71" y="71"/>
                  </a:lnTo>
                  <a:lnTo>
                    <a:pt x="53" y="83"/>
                  </a:lnTo>
                  <a:lnTo>
                    <a:pt x="37" y="97"/>
                  </a:lnTo>
                  <a:lnTo>
                    <a:pt x="24" y="110"/>
                  </a:lnTo>
                  <a:lnTo>
                    <a:pt x="13" y="124"/>
                  </a:lnTo>
                  <a:lnTo>
                    <a:pt x="6" y="137"/>
                  </a:lnTo>
                  <a:lnTo>
                    <a:pt x="2" y="152"/>
                  </a:lnTo>
                  <a:lnTo>
                    <a:pt x="0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Freeform 10"/>
            <p:cNvSpPr>
              <a:spLocks/>
            </p:cNvSpPr>
            <p:nvPr/>
          </p:nvSpPr>
          <p:spPr bwMode="auto">
            <a:xfrm>
              <a:off x="2737" y="3015"/>
              <a:ext cx="789" cy="333"/>
            </a:xfrm>
            <a:custGeom>
              <a:avLst/>
              <a:gdLst>
                <a:gd name="T0" fmla="*/ 2 w 789"/>
                <a:gd name="T1" fmla="*/ 181 h 333"/>
                <a:gd name="T2" fmla="*/ 14 w 789"/>
                <a:gd name="T3" fmla="*/ 209 h 333"/>
                <a:gd name="T4" fmla="*/ 38 w 789"/>
                <a:gd name="T5" fmla="*/ 237 h 333"/>
                <a:gd name="T6" fmla="*/ 72 w 789"/>
                <a:gd name="T7" fmla="*/ 262 h 333"/>
                <a:gd name="T8" fmla="*/ 116 w 789"/>
                <a:gd name="T9" fmla="*/ 284 h 333"/>
                <a:gd name="T10" fmla="*/ 169 w 789"/>
                <a:gd name="T11" fmla="*/ 302 h 333"/>
                <a:gd name="T12" fmla="*/ 228 w 789"/>
                <a:gd name="T13" fmla="*/ 317 h 333"/>
                <a:gd name="T14" fmla="*/ 292 w 789"/>
                <a:gd name="T15" fmla="*/ 327 h 333"/>
                <a:gd name="T16" fmla="*/ 360 w 789"/>
                <a:gd name="T17" fmla="*/ 332 h 333"/>
                <a:gd name="T18" fmla="*/ 429 w 789"/>
                <a:gd name="T19" fmla="*/ 332 h 333"/>
                <a:gd name="T20" fmla="*/ 496 w 789"/>
                <a:gd name="T21" fmla="*/ 327 h 333"/>
                <a:gd name="T22" fmla="*/ 560 w 789"/>
                <a:gd name="T23" fmla="*/ 317 h 333"/>
                <a:gd name="T24" fmla="*/ 620 w 789"/>
                <a:gd name="T25" fmla="*/ 302 h 333"/>
                <a:gd name="T26" fmla="*/ 673 w 789"/>
                <a:gd name="T27" fmla="*/ 284 h 333"/>
                <a:gd name="T28" fmla="*/ 716 w 789"/>
                <a:gd name="T29" fmla="*/ 262 h 333"/>
                <a:gd name="T30" fmla="*/ 751 w 789"/>
                <a:gd name="T31" fmla="*/ 236 h 333"/>
                <a:gd name="T32" fmla="*/ 775 w 789"/>
                <a:gd name="T33" fmla="*/ 209 h 333"/>
                <a:gd name="T34" fmla="*/ 786 w 789"/>
                <a:gd name="T35" fmla="*/ 181 h 333"/>
                <a:gd name="T36" fmla="*/ 786 w 789"/>
                <a:gd name="T37" fmla="*/ 151 h 333"/>
                <a:gd name="T38" fmla="*/ 775 w 789"/>
                <a:gd name="T39" fmla="*/ 123 h 333"/>
                <a:gd name="T40" fmla="*/ 751 w 789"/>
                <a:gd name="T41" fmla="*/ 96 h 333"/>
                <a:gd name="T42" fmla="*/ 716 w 789"/>
                <a:gd name="T43" fmla="*/ 71 h 333"/>
                <a:gd name="T44" fmla="*/ 672 w 789"/>
                <a:gd name="T45" fmla="*/ 48 h 333"/>
                <a:gd name="T46" fmla="*/ 620 w 789"/>
                <a:gd name="T47" fmla="*/ 30 h 333"/>
                <a:gd name="T48" fmla="*/ 560 w 789"/>
                <a:gd name="T49" fmla="*/ 15 h 333"/>
                <a:gd name="T50" fmla="*/ 496 w 789"/>
                <a:gd name="T51" fmla="*/ 6 h 333"/>
                <a:gd name="T52" fmla="*/ 428 w 789"/>
                <a:gd name="T53" fmla="*/ 1 h 333"/>
                <a:gd name="T54" fmla="*/ 360 w 789"/>
                <a:gd name="T55" fmla="*/ 1 h 333"/>
                <a:gd name="T56" fmla="*/ 292 w 789"/>
                <a:gd name="T57" fmla="*/ 6 h 333"/>
                <a:gd name="T58" fmla="*/ 228 w 789"/>
                <a:gd name="T59" fmla="*/ 16 h 333"/>
                <a:gd name="T60" fmla="*/ 169 w 789"/>
                <a:gd name="T61" fmla="*/ 30 h 333"/>
                <a:gd name="T62" fmla="*/ 116 w 789"/>
                <a:gd name="T63" fmla="*/ 49 h 333"/>
                <a:gd name="T64" fmla="*/ 72 w 789"/>
                <a:gd name="T65" fmla="*/ 71 h 333"/>
                <a:gd name="T66" fmla="*/ 38 w 789"/>
                <a:gd name="T67" fmla="*/ 96 h 333"/>
                <a:gd name="T68" fmla="*/ 14 w 789"/>
                <a:gd name="T69" fmla="*/ 123 h 333"/>
                <a:gd name="T70" fmla="*/ 2 w 789"/>
                <a:gd name="T71" fmla="*/ 152 h 3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89"/>
                <a:gd name="T109" fmla="*/ 0 h 333"/>
                <a:gd name="T110" fmla="*/ 789 w 789"/>
                <a:gd name="T111" fmla="*/ 333 h 3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89" h="333">
                  <a:moveTo>
                    <a:pt x="0" y="166"/>
                  </a:moveTo>
                  <a:lnTo>
                    <a:pt x="2" y="181"/>
                  </a:lnTo>
                  <a:lnTo>
                    <a:pt x="6" y="195"/>
                  </a:lnTo>
                  <a:lnTo>
                    <a:pt x="14" y="209"/>
                  </a:lnTo>
                  <a:lnTo>
                    <a:pt x="24" y="223"/>
                  </a:lnTo>
                  <a:lnTo>
                    <a:pt x="38" y="237"/>
                  </a:lnTo>
                  <a:lnTo>
                    <a:pt x="53" y="249"/>
                  </a:lnTo>
                  <a:lnTo>
                    <a:pt x="72" y="262"/>
                  </a:lnTo>
                  <a:lnTo>
                    <a:pt x="93" y="273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9" y="302"/>
                  </a:lnTo>
                  <a:lnTo>
                    <a:pt x="197" y="310"/>
                  </a:lnTo>
                  <a:lnTo>
                    <a:pt x="228" y="317"/>
                  </a:lnTo>
                  <a:lnTo>
                    <a:pt x="259" y="322"/>
                  </a:lnTo>
                  <a:lnTo>
                    <a:pt x="292" y="327"/>
                  </a:lnTo>
                  <a:lnTo>
                    <a:pt x="325" y="330"/>
                  </a:lnTo>
                  <a:lnTo>
                    <a:pt x="360" y="332"/>
                  </a:lnTo>
                  <a:lnTo>
                    <a:pt x="394" y="332"/>
                  </a:lnTo>
                  <a:lnTo>
                    <a:pt x="429" y="332"/>
                  </a:lnTo>
                  <a:lnTo>
                    <a:pt x="463" y="330"/>
                  </a:lnTo>
                  <a:lnTo>
                    <a:pt x="496" y="327"/>
                  </a:lnTo>
                  <a:lnTo>
                    <a:pt x="529" y="322"/>
                  </a:lnTo>
                  <a:lnTo>
                    <a:pt x="560" y="317"/>
                  </a:lnTo>
                  <a:lnTo>
                    <a:pt x="591" y="310"/>
                  </a:lnTo>
                  <a:lnTo>
                    <a:pt x="620" y="302"/>
                  </a:lnTo>
                  <a:lnTo>
                    <a:pt x="647" y="293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6" y="262"/>
                  </a:lnTo>
                  <a:lnTo>
                    <a:pt x="735" y="249"/>
                  </a:lnTo>
                  <a:lnTo>
                    <a:pt x="751" y="236"/>
                  </a:lnTo>
                  <a:lnTo>
                    <a:pt x="765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6" y="181"/>
                  </a:lnTo>
                  <a:lnTo>
                    <a:pt x="788" y="166"/>
                  </a:lnTo>
                  <a:lnTo>
                    <a:pt x="786" y="151"/>
                  </a:lnTo>
                  <a:lnTo>
                    <a:pt x="782" y="137"/>
                  </a:lnTo>
                  <a:lnTo>
                    <a:pt x="775" y="123"/>
                  </a:lnTo>
                  <a:lnTo>
                    <a:pt x="765" y="109"/>
                  </a:lnTo>
                  <a:lnTo>
                    <a:pt x="751" y="96"/>
                  </a:lnTo>
                  <a:lnTo>
                    <a:pt x="735" y="83"/>
                  </a:lnTo>
                  <a:lnTo>
                    <a:pt x="716" y="71"/>
                  </a:lnTo>
                  <a:lnTo>
                    <a:pt x="695" y="59"/>
                  </a:lnTo>
                  <a:lnTo>
                    <a:pt x="672" y="48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2"/>
                  </a:lnTo>
                  <a:lnTo>
                    <a:pt x="560" y="15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2" y="2"/>
                  </a:lnTo>
                  <a:lnTo>
                    <a:pt x="428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5" y="3"/>
                  </a:lnTo>
                  <a:lnTo>
                    <a:pt x="292" y="6"/>
                  </a:lnTo>
                  <a:lnTo>
                    <a:pt x="259" y="10"/>
                  </a:lnTo>
                  <a:lnTo>
                    <a:pt x="228" y="16"/>
                  </a:lnTo>
                  <a:lnTo>
                    <a:pt x="197" y="22"/>
                  </a:lnTo>
                  <a:lnTo>
                    <a:pt x="169" y="30"/>
                  </a:lnTo>
                  <a:lnTo>
                    <a:pt x="141" y="39"/>
                  </a:lnTo>
                  <a:lnTo>
                    <a:pt x="116" y="49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6"/>
                  </a:lnTo>
                  <a:lnTo>
                    <a:pt x="24" y="109"/>
                  </a:lnTo>
                  <a:lnTo>
                    <a:pt x="14" y="123"/>
                  </a:lnTo>
                  <a:lnTo>
                    <a:pt x="6" y="138"/>
                  </a:lnTo>
                  <a:lnTo>
                    <a:pt x="2" y="152"/>
                  </a:lnTo>
                  <a:lnTo>
                    <a:pt x="0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Freeform 11"/>
            <p:cNvSpPr>
              <a:spLocks/>
            </p:cNvSpPr>
            <p:nvPr/>
          </p:nvSpPr>
          <p:spPr bwMode="auto">
            <a:xfrm>
              <a:off x="4175" y="3641"/>
              <a:ext cx="913" cy="343"/>
            </a:xfrm>
            <a:custGeom>
              <a:avLst/>
              <a:gdLst>
                <a:gd name="T0" fmla="*/ 912 w 913"/>
                <a:gd name="T1" fmla="*/ 342 h 343"/>
                <a:gd name="T2" fmla="*/ 912 w 913"/>
                <a:gd name="T3" fmla="*/ 0 h 343"/>
                <a:gd name="T4" fmla="*/ 0 w 913"/>
                <a:gd name="T5" fmla="*/ 0 h 343"/>
                <a:gd name="T6" fmla="*/ 0 w 913"/>
                <a:gd name="T7" fmla="*/ 342 h 343"/>
                <a:gd name="T8" fmla="*/ 912 w 913"/>
                <a:gd name="T9" fmla="*/ 342 h 3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343"/>
                <a:gd name="T17" fmla="*/ 913 w 913"/>
                <a:gd name="T18" fmla="*/ 343 h 3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343">
                  <a:moveTo>
                    <a:pt x="912" y="342"/>
                  </a:moveTo>
                  <a:lnTo>
                    <a:pt x="912" y="0"/>
                  </a:lnTo>
                  <a:lnTo>
                    <a:pt x="0" y="0"/>
                  </a:lnTo>
                  <a:lnTo>
                    <a:pt x="0" y="342"/>
                  </a:lnTo>
                  <a:lnTo>
                    <a:pt x="912" y="342"/>
                  </a:lnTo>
                </a:path>
              </a:pathLst>
            </a:custGeom>
            <a:noFill/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Freeform 12"/>
            <p:cNvSpPr>
              <a:spLocks/>
            </p:cNvSpPr>
            <p:nvPr/>
          </p:nvSpPr>
          <p:spPr bwMode="auto">
            <a:xfrm>
              <a:off x="1023" y="3631"/>
              <a:ext cx="789" cy="343"/>
            </a:xfrm>
            <a:custGeom>
              <a:avLst/>
              <a:gdLst>
                <a:gd name="T0" fmla="*/ 788 w 789"/>
                <a:gd name="T1" fmla="*/ 342 h 343"/>
                <a:gd name="T2" fmla="*/ 788 w 789"/>
                <a:gd name="T3" fmla="*/ 0 h 343"/>
                <a:gd name="T4" fmla="*/ 0 w 789"/>
                <a:gd name="T5" fmla="*/ 0 h 343"/>
                <a:gd name="T6" fmla="*/ 0 w 789"/>
                <a:gd name="T7" fmla="*/ 342 h 343"/>
                <a:gd name="T8" fmla="*/ 788 w 789"/>
                <a:gd name="T9" fmla="*/ 342 h 3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343"/>
                <a:gd name="T17" fmla="*/ 789 w 789"/>
                <a:gd name="T18" fmla="*/ 343 h 3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343">
                  <a:moveTo>
                    <a:pt x="788" y="342"/>
                  </a:moveTo>
                  <a:lnTo>
                    <a:pt x="788" y="0"/>
                  </a:lnTo>
                  <a:lnTo>
                    <a:pt x="0" y="0"/>
                  </a:lnTo>
                  <a:lnTo>
                    <a:pt x="0" y="342"/>
                  </a:lnTo>
                  <a:lnTo>
                    <a:pt x="788" y="34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Freeform 13"/>
            <p:cNvSpPr>
              <a:spLocks/>
            </p:cNvSpPr>
            <p:nvPr/>
          </p:nvSpPr>
          <p:spPr bwMode="auto">
            <a:xfrm>
              <a:off x="1023" y="2849"/>
              <a:ext cx="789" cy="333"/>
            </a:xfrm>
            <a:custGeom>
              <a:avLst/>
              <a:gdLst>
                <a:gd name="T0" fmla="*/ 787 w 789"/>
                <a:gd name="T1" fmla="*/ 151 h 333"/>
                <a:gd name="T2" fmla="*/ 775 w 789"/>
                <a:gd name="T3" fmla="*/ 123 h 333"/>
                <a:gd name="T4" fmla="*/ 751 w 789"/>
                <a:gd name="T5" fmla="*/ 96 h 333"/>
                <a:gd name="T6" fmla="*/ 717 w 789"/>
                <a:gd name="T7" fmla="*/ 70 h 333"/>
                <a:gd name="T8" fmla="*/ 673 w 789"/>
                <a:gd name="T9" fmla="*/ 49 h 333"/>
                <a:gd name="T10" fmla="*/ 620 w 789"/>
                <a:gd name="T11" fmla="*/ 30 h 333"/>
                <a:gd name="T12" fmla="*/ 561 w 789"/>
                <a:gd name="T13" fmla="*/ 16 h 333"/>
                <a:gd name="T14" fmla="*/ 496 w 789"/>
                <a:gd name="T15" fmla="*/ 6 h 333"/>
                <a:gd name="T16" fmla="*/ 429 w 789"/>
                <a:gd name="T17" fmla="*/ 0 h 333"/>
                <a:gd name="T18" fmla="*/ 360 w 789"/>
                <a:gd name="T19" fmla="*/ 0 h 333"/>
                <a:gd name="T20" fmla="*/ 292 w 789"/>
                <a:gd name="T21" fmla="*/ 6 h 333"/>
                <a:gd name="T22" fmla="*/ 228 w 789"/>
                <a:gd name="T23" fmla="*/ 16 h 333"/>
                <a:gd name="T24" fmla="*/ 168 w 789"/>
                <a:gd name="T25" fmla="*/ 30 h 333"/>
                <a:gd name="T26" fmla="*/ 115 w 789"/>
                <a:gd name="T27" fmla="*/ 49 h 333"/>
                <a:gd name="T28" fmla="*/ 71 w 789"/>
                <a:gd name="T29" fmla="*/ 70 h 333"/>
                <a:gd name="T30" fmla="*/ 37 w 789"/>
                <a:gd name="T31" fmla="*/ 96 h 333"/>
                <a:gd name="T32" fmla="*/ 14 w 789"/>
                <a:gd name="T33" fmla="*/ 123 h 333"/>
                <a:gd name="T34" fmla="*/ 1 w 789"/>
                <a:gd name="T35" fmla="*/ 151 h 333"/>
                <a:gd name="T36" fmla="*/ 1 w 789"/>
                <a:gd name="T37" fmla="*/ 180 h 333"/>
                <a:gd name="T38" fmla="*/ 14 w 789"/>
                <a:gd name="T39" fmla="*/ 209 h 333"/>
                <a:gd name="T40" fmla="*/ 37 w 789"/>
                <a:gd name="T41" fmla="*/ 236 h 333"/>
                <a:gd name="T42" fmla="*/ 71 w 789"/>
                <a:gd name="T43" fmla="*/ 261 h 333"/>
                <a:gd name="T44" fmla="*/ 115 w 789"/>
                <a:gd name="T45" fmla="*/ 284 h 333"/>
                <a:gd name="T46" fmla="*/ 168 w 789"/>
                <a:gd name="T47" fmla="*/ 302 h 333"/>
                <a:gd name="T48" fmla="*/ 228 w 789"/>
                <a:gd name="T49" fmla="*/ 317 h 333"/>
                <a:gd name="T50" fmla="*/ 292 w 789"/>
                <a:gd name="T51" fmla="*/ 327 h 333"/>
                <a:gd name="T52" fmla="*/ 360 w 789"/>
                <a:gd name="T53" fmla="*/ 331 h 333"/>
                <a:gd name="T54" fmla="*/ 429 w 789"/>
                <a:gd name="T55" fmla="*/ 331 h 333"/>
                <a:gd name="T56" fmla="*/ 496 w 789"/>
                <a:gd name="T57" fmla="*/ 327 h 333"/>
                <a:gd name="T58" fmla="*/ 561 w 789"/>
                <a:gd name="T59" fmla="*/ 317 h 333"/>
                <a:gd name="T60" fmla="*/ 620 w 789"/>
                <a:gd name="T61" fmla="*/ 302 h 333"/>
                <a:gd name="T62" fmla="*/ 673 w 789"/>
                <a:gd name="T63" fmla="*/ 284 h 333"/>
                <a:gd name="T64" fmla="*/ 717 w 789"/>
                <a:gd name="T65" fmla="*/ 261 h 333"/>
                <a:gd name="T66" fmla="*/ 751 w 789"/>
                <a:gd name="T67" fmla="*/ 236 h 333"/>
                <a:gd name="T68" fmla="*/ 775 w 789"/>
                <a:gd name="T69" fmla="*/ 209 h 333"/>
                <a:gd name="T70" fmla="*/ 787 w 789"/>
                <a:gd name="T71" fmla="*/ 180 h 3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89"/>
                <a:gd name="T109" fmla="*/ 0 h 333"/>
                <a:gd name="T110" fmla="*/ 789 w 789"/>
                <a:gd name="T111" fmla="*/ 333 h 3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89" h="333">
                  <a:moveTo>
                    <a:pt x="788" y="166"/>
                  </a:moveTo>
                  <a:lnTo>
                    <a:pt x="787" y="151"/>
                  </a:lnTo>
                  <a:lnTo>
                    <a:pt x="782" y="137"/>
                  </a:lnTo>
                  <a:lnTo>
                    <a:pt x="775" y="123"/>
                  </a:lnTo>
                  <a:lnTo>
                    <a:pt x="765" y="109"/>
                  </a:lnTo>
                  <a:lnTo>
                    <a:pt x="751" y="96"/>
                  </a:lnTo>
                  <a:lnTo>
                    <a:pt x="735" y="83"/>
                  </a:lnTo>
                  <a:lnTo>
                    <a:pt x="717" y="70"/>
                  </a:lnTo>
                  <a:lnTo>
                    <a:pt x="696" y="59"/>
                  </a:lnTo>
                  <a:lnTo>
                    <a:pt x="673" y="49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2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3" y="3"/>
                  </a:lnTo>
                  <a:lnTo>
                    <a:pt x="429" y="0"/>
                  </a:lnTo>
                  <a:lnTo>
                    <a:pt x="394" y="0"/>
                  </a:lnTo>
                  <a:lnTo>
                    <a:pt x="360" y="0"/>
                  </a:lnTo>
                  <a:lnTo>
                    <a:pt x="325" y="3"/>
                  </a:lnTo>
                  <a:lnTo>
                    <a:pt x="292" y="6"/>
                  </a:lnTo>
                  <a:lnTo>
                    <a:pt x="260" y="10"/>
                  </a:lnTo>
                  <a:lnTo>
                    <a:pt x="228" y="16"/>
                  </a:lnTo>
                  <a:lnTo>
                    <a:pt x="197" y="22"/>
                  </a:lnTo>
                  <a:lnTo>
                    <a:pt x="168" y="30"/>
                  </a:lnTo>
                  <a:lnTo>
                    <a:pt x="141" y="39"/>
                  </a:lnTo>
                  <a:lnTo>
                    <a:pt x="115" y="49"/>
                  </a:lnTo>
                  <a:lnTo>
                    <a:pt x="92" y="59"/>
                  </a:lnTo>
                  <a:lnTo>
                    <a:pt x="71" y="70"/>
                  </a:lnTo>
                  <a:lnTo>
                    <a:pt x="53" y="83"/>
                  </a:lnTo>
                  <a:lnTo>
                    <a:pt x="37" y="96"/>
                  </a:lnTo>
                  <a:lnTo>
                    <a:pt x="24" y="109"/>
                  </a:lnTo>
                  <a:lnTo>
                    <a:pt x="14" y="123"/>
                  </a:lnTo>
                  <a:lnTo>
                    <a:pt x="6" y="137"/>
                  </a:lnTo>
                  <a:lnTo>
                    <a:pt x="1" y="151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6" y="195"/>
                  </a:lnTo>
                  <a:lnTo>
                    <a:pt x="14" y="209"/>
                  </a:lnTo>
                  <a:lnTo>
                    <a:pt x="24" y="223"/>
                  </a:lnTo>
                  <a:lnTo>
                    <a:pt x="37" y="236"/>
                  </a:lnTo>
                  <a:lnTo>
                    <a:pt x="53" y="249"/>
                  </a:lnTo>
                  <a:lnTo>
                    <a:pt x="71" y="261"/>
                  </a:lnTo>
                  <a:lnTo>
                    <a:pt x="92" y="273"/>
                  </a:lnTo>
                  <a:lnTo>
                    <a:pt x="115" y="284"/>
                  </a:lnTo>
                  <a:lnTo>
                    <a:pt x="141" y="294"/>
                  </a:lnTo>
                  <a:lnTo>
                    <a:pt x="168" y="302"/>
                  </a:lnTo>
                  <a:lnTo>
                    <a:pt x="197" y="310"/>
                  </a:lnTo>
                  <a:lnTo>
                    <a:pt x="228" y="317"/>
                  </a:lnTo>
                  <a:lnTo>
                    <a:pt x="260" y="322"/>
                  </a:lnTo>
                  <a:lnTo>
                    <a:pt x="292" y="327"/>
                  </a:lnTo>
                  <a:lnTo>
                    <a:pt x="325" y="330"/>
                  </a:lnTo>
                  <a:lnTo>
                    <a:pt x="360" y="331"/>
                  </a:lnTo>
                  <a:lnTo>
                    <a:pt x="394" y="332"/>
                  </a:lnTo>
                  <a:lnTo>
                    <a:pt x="429" y="331"/>
                  </a:lnTo>
                  <a:lnTo>
                    <a:pt x="463" y="330"/>
                  </a:lnTo>
                  <a:lnTo>
                    <a:pt x="496" y="327"/>
                  </a:lnTo>
                  <a:lnTo>
                    <a:pt x="529" y="322"/>
                  </a:lnTo>
                  <a:lnTo>
                    <a:pt x="561" y="317"/>
                  </a:lnTo>
                  <a:lnTo>
                    <a:pt x="591" y="310"/>
                  </a:lnTo>
                  <a:lnTo>
                    <a:pt x="620" y="302"/>
                  </a:lnTo>
                  <a:lnTo>
                    <a:pt x="647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1"/>
                  </a:lnTo>
                  <a:lnTo>
                    <a:pt x="735" y="249"/>
                  </a:lnTo>
                  <a:lnTo>
                    <a:pt x="751" y="236"/>
                  </a:lnTo>
                  <a:lnTo>
                    <a:pt x="765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7" y="180"/>
                  </a:lnTo>
                  <a:lnTo>
                    <a:pt x="788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Rectangle 14"/>
            <p:cNvSpPr>
              <a:spLocks noChangeArrowheads="1"/>
            </p:cNvSpPr>
            <p:nvPr/>
          </p:nvSpPr>
          <p:spPr bwMode="auto">
            <a:xfrm>
              <a:off x="2037" y="3160"/>
              <a:ext cx="27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lot</a:t>
              </a:r>
            </a:p>
          </p:txBody>
        </p:sp>
        <p:sp>
          <p:nvSpPr>
            <p:cNvPr id="17426" name="Freeform 15"/>
            <p:cNvSpPr>
              <a:spLocks/>
            </p:cNvSpPr>
            <p:nvPr/>
          </p:nvSpPr>
          <p:spPr bwMode="auto">
            <a:xfrm>
              <a:off x="2747" y="3592"/>
              <a:ext cx="789" cy="392"/>
            </a:xfrm>
            <a:custGeom>
              <a:avLst/>
              <a:gdLst>
                <a:gd name="T0" fmla="*/ 0 w 789"/>
                <a:gd name="T1" fmla="*/ 196 h 392"/>
                <a:gd name="T2" fmla="*/ 394 w 789"/>
                <a:gd name="T3" fmla="*/ 0 h 392"/>
                <a:gd name="T4" fmla="*/ 788 w 789"/>
                <a:gd name="T5" fmla="*/ 196 h 392"/>
                <a:gd name="T6" fmla="*/ 394 w 789"/>
                <a:gd name="T7" fmla="*/ 391 h 392"/>
                <a:gd name="T8" fmla="*/ 0 w 789"/>
                <a:gd name="T9" fmla="*/ 196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392"/>
                <a:gd name="T17" fmla="*/ 789 w 789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392">
                  <a:moveTo>
                    <a:pt x="0" y="196"/>
                  </a:moveTo>
                  <a:lnTo>
                    <a:pt x="394" y="0"/>
                  </a:lnTo>
                  <a:lnTo>
                    <a:pt x="788" y="196"/>
                  </a:lnTo>
                  <a:lnTo>
                    <a:pt x="394" y="391"/>
                  </a:lnTo>
                  <a:lnTo>
                    <a:pt x="0" y="196"/>
                  </a:lnTo>
                </a:path>
              </a:pathLst>
            </a:custGeom>
            <a:noFill/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Rectangle 16"/>
            <p:cNvSpPr>
              <a:spLocks noChangeArrowheads="1"/>
            </p:cNvSpPr>
            <p:nvPr/>
          </p:nvSpPr>
          <p:spPr bwMode="auto">
            <a:xfrm>
              <a:off x="1239" y="2896"/>
              <a:ext cx="44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17428" name="Rectangle 17"/>
            <p:cNvSpPr>
              <a:spLocks noChangeArrowheads="1"/>
            </p:cNvSpPr>
            <p:nvPr/>
          </p:nvSpPr>
          <p:spPr bwMode="auto">
            <a:xfrm>
              <a:off x="4912" y="3131"/>
              <a:ext cx="33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age</a:t>
              </a:r>
            </a:p>
          </p:txBody>
        </p:sp>
        <p:sp>
          <p:nvSpPr>
            <p:cNvPr id="17429" name="Rectangle 18"/>
            <p:cNvSpPr>
              <a:spLocks noChangeArrowheads="1"/>
            </p:cNvSpPr>
            <p:nvPr/>
          </p:nvSpPr>
          <p:spPr bwMode="auto">
            <a:xfrm>
              <a:off x="3868" y="3121"/>
              <a:ext cx="52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pname</a:t>
              </a:r>
            </a:p>
          </p:txBody>
        </p:sp>
        <p:sp>
          <p:nvSpPr>
            <p:cNvPr id="17430" name="Rectangle 19"/>
            <p:cNvSpPr>
              <a:spLocks noChangeArrowheads="1"/>
            </p:cNvSpPr>
            <p:nvPr/>
          </p:nvSpPr>
          <p:spPr bwMode="auto">
            <a:xfrm>
              <a:off x="4243" y="3688"/>
              <a:ext cx="84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Dependents</a:t>
              </a:r>
            </a:p>
          </p:txBody>
        </p:sp>
        <p:sp>
          <p:nvSpPr>
            <p:cNvPr id="17431" name="Rectangle 20"/>
            <p:cNvSpPr>
              <a:spLocks noChangeArrowheads="1"/>
            </p:cNvSpPr>
            <p:nvPr/>
          </p:nvSpPr>
          <p:spPr bwMode="auto">
            <a:xfrm>
              <a:off x="1016" y="3699"/>
              <a:ext cx="79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Employees</a:t>
              </a:r>
            </a:p>
          </p:txBody>
        </p:sp>
        <p:sp>
          <p:nvSpPr>
            <p:cNvPr id="17432" name="Rectangle 21"/>
            <p:cNvSpPr>
              <a:spLocks noChangeArrowheads="1"/>
            </p:cNvSpPr>
            <p:nvPr/>
          </p:nvSpPr>
          <p:spPr bwMode="auto">
            <a:xfrm>
              <a:off x="549" y="3151"/>
              <a:ext cx="33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charset="0"/>
                </a:rPr>
                <a:t>ssn</a:t>
              </a:r>
            </a:p>
          </p:txBody>
        </p:sp>
        <p:sp>
          <p:nvSpPr>
            <p:cNvPr id="17433" name="Rectangle 22"/>
            <p:cNvSpPr>
              <a:spLocks noChangeArrowheads="1"/>
            </p:cNvSpPr>
            <p:nvPr/>
          </p:nvSpPr>
          <p:spPr bwMode="auto">
            <a:xfrm>
              <a:off x="2890" y="3688"/>
              <a:ext cx="49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Policy</a:t>
              </a:r>
            </a:p>
          </p:txBody>
        </p:sp>
        <p:sp>
          <p:nvSpPr>
            <p:cNvPr id="17434" name="Rectangle 23"/>
            <p:cNvSpPr>
              <a:spLocks noChangeArrowheads="1"/>
            </p:cNvSpPr>
            <p:nvPr/>
          </p:nvSpPr>
          <p:spPr bwMode="auto">
            <a:xfrm>
              <a:off x="2962" y="3082"/>
              <a:ext cx="37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cost</a:t>
              </a:r>
            </a:p>
          </p:txBody>
        </p:sp>
        <p:sp>
          <p:nvSpPr>
            <p:cNvPr id="17435" name="Line 24"/>
            <p:cNvSpPr>
              <a:spLocks noChangeShapeType="1"/>
            </p:cNvSpPr>
            <p:nvPr/>
          </p:nvSpPr>
          <p:spPr bwMode="auto">
            <a:xfrm flipH="1">
              <a:off x="3929" y="3316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Line 25"/>
            <p:cNvSpPr>
              <a:spLocks noChangeShapeType="1"/>
            </p:cNvSpPr>
            <p:nvPr/>
          </p:nvSpPr>
          <p:spPr bwMode="auto">
            <a:xfrm>
              <a:off x="1427" y="3197"/>
              <a:ext cx="0" cy="4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Line 26"/>
            <p:cNvSpPr>
              <a:spLocks noChangeShapeType="1"/>
            </p:cNvSpPr>
            <p:nvPr/>
          </p:nvSpPr>
          <p:spPr bwMode="auto">
            <a:xfrm>
              <a:off x="698" y="3436"/>
              <a:ext cx="510" cy="19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Line 27"/>
            <p:cNvSpPr>
              <a:spLocks noChangeShapeType="1"/>
            </p:cNvSpPr>
            <p:nvPr/>
          </p:nvSpPr>
          <p:spPr bwMode="auto">
            <a:xfrm flipH="1">
              <a:off x="1638" y="3424"/>
              <a:ext cx="513" cy="2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Line 28"/>
            <p:cNvSpPr>
              <a:spLocks noChangeShapeType="1"/>
            </p:cNvSpPr>
            <p:nvPr/>
          </p:nvSpPr>
          <p:spPr bwMode="auto">
            <a:xfrm flipV="1">
              <a:off x="3133" y="3339"/>
              <a:ext cx="0" cy="26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Line 29"/>
            <p:cNvSpPr>
              <a:spLocks noChangeShapeType="1"/>
            </p:cNvSpPr>
            <p:nvPr/>
          </p:nvSpPr>
          <p:spPr bwMode="auto">
            <a:xfrm>
              <a:off x="4084" y="3424"/>
              <a:ext cx="233" cy="21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Line 30"/>
            <p:cNvSpPr>
              <a:spLocks noChangeShapeType="1"/>
            </p:cNvSpPr>
            <p:nvPr/>
          </p:nvSpPr>
          <p:spPr bwMode="auto">
            <a:xfrm flipH="1">
              <a:off x="4708" y="3424"/>
              <a:ext cx="324" cy="21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Line 31"/>
            <p:cNvSpPr>
              <a:spLocks noChangeShapeType="1"/>
            </p:cNvSpPr>
            <p:nvPr/>
          </p:nvSpPr>
          <p:spPr bwMode="auto">
            <a:xfrm flipH="1">
              <a:off x="1815" y="3786"/>
              <a:ext cx="89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Line 32"/>
            <p:cNvSpPr>
              <a:spLocks noChangeShapeType="1"/>
            </p:cNvSpPr>
            <p:nvPr/>
          </p:nvSpPr>
          <p:spPr bwMode="auto">
            <a:xfrm>
              <a:off x="3553" y="3786"/>
              <a:ext cx="587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742950" y="6324600"/>
            <a:ext cx="8015288" cy="46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Tahoma" pitchFamily="1" charset="0"/>
              </a:rPr>
              <a:t>Weak entities have only a “partial key” (dashed underline)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>
              <a:solidFill>
                <a:schemeClr val="tx1"/>
              </a:solidFill>
              <a:latin typeface="Arial" charset="0"/>
            </a:endParaRPr>
          </a:p>
          <a:p>
            <a:pPr algn="r"/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Binary vs. Ternary Relationships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2895600" cy="4876800"/>
          </a:xfrm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000" dirty="0" smtClean="0"/>
              <a:t>If each policy is owned by just 1 employee:</a:t>
            </a:r>
          </a:p>
        </p:txBody>
      </p:sp>
      <p:sp>
        <p:nvSpPr>
          <p:cNvPr id="30800" name="Rectangle 80"/>
          <p:cNvSpPr>
            <a:spLocks noChangeArrowheads="1"/>
          </p:cNvSpPr>
          <p:nvPr/>
        </p:nvSpPr>
        <p:spPr bwMode="auto">
          <a:xfrm>
            <a:off x="3255963" y="2417763"/>
            <a:ext cx="16795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Bad design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714625" y="3541713"/>
            <a:ext cx="6303963" cy="3163887"/>
            <a:chOff x="1710" y="2231"/>
            <a:chExt cx="3971" cy="1993"/>
          </a:xfrm>
        </p:grpSpPr>
        <p:sp>
          <p:nvSpPr>
            <p:cNvPr id="18480" name="Rectangle 3"/>
            <p:cNvSpPr>
              <a:spLocks noChangeArrowheads="1"/>
            </p:cNvSpPr>
            <p:nvPr/>
          </p:nvSpPr>
          <p:spPr bwMode="auto">
            <a:xfrm>
              <a:off x="1968" y="3936"/>
              <a:ext cx="18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81" name="Group 41"/>
            <p:cNvGrpSpPr>
              <a:grpSpLocks/>
            </p:cNvGrpSpPr>
            <p:nvPr/>
          </p:nvGrpSpPr>
          <p:grpSpPr bwMode="auto">
            <a:xfrm>
              <a:off x="4272" y="3072"/>
              <a:ext cx="981" cy="368"/>
              <a:chOff x="4272" y="3072"/>
              <a:chExt cx="981" cy="368"/>
            </a:xfrm>
          </p:grpSpPr>
          <p:sp>
            <p:nvSpPr>
              <p:cNvPr id="18519" name="Freeform 39"/>
              <p:cNvSpPr>
                <a:spLocks/>
              </p:cNvSpPr>
              <p:nvPr/>
            </p:nvSpPr>
            <p:spPr bwMode="auto">
              <a:xfrm>
                <a:off x="4272" y="3072"/>
                <a:ext cx="981" cy="368"/>
              </a:xfrm>
              <a:custGeom>
                <a:avLst/>
                <a:gdLst>
                  <a:gd name="T0" fmla="*/ 0 w 981"/>
                  <a:gd name="T1" fmla="*/ 183 h 368"/>
                  <a:gd name="T2" fmla="*/ 483 w 981"/>
                  <a:gd name="T3" fmla="*/ 0 h 368"/>
                  <a:gd name="T4" fmla="*/ 980 w 981"/>
                  <a:gd name="T5" fmla="*/ 189 h 368"/>
                  <a:gd name="T6" fmla="*/ 483 w 981"/>
                  <a:gd name="T7" fmla="*/ 367 h 368"/>
                  <a:gd name="T8" fmla="*/ 0 w 981"/>
                  <a:gd name="T9" fmla="*/ 183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1"/>
                  <a:gd name="T16" fmla="*/ 0 h 368"/>
                  <a:gd name="T17" fmla="*/ 981 w 981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1" h="368">
                    <a:moveTo>
                      <a:pt x="0" y="183"/>
                    </a:moveTo>
                    <a:lnTo>
                      <a:pt x="483" y="0"/>
                    </a:lnTo>
                    <a:lnTo>
                      <a:pt x="980" y="189"/>
                    </a:lnTo>
                    <a:lnTo>
                      <a:pt x="483" y="367"/>
                    </a:lnTo>
                    <a:lnTo>
                      <a:pt x="0" y="183"/>
                    </a:lnTo>
                  </a:path>
                </a:pathLst>
              </a:custGeom>
              <a:noFill/>
              <a:ln w="508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0" name="Rectangle 40"/>
              <p:cNvSpPr>
                <a:spLocks noChangeArrowheads="1"/>
              </p:cNvSpPr>
              <p:nvPr/>
            </p:nvSpPr>
            <p:spPr bwMode="auto">
              <a:xfrm>
                <a:off x="4367" y="3133"/>
                <a:ext cx="804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434FD6"/>
                    </a:solidFill>
                    <a:latin typeface="Arial" charset="0"/>
                  </a:rPr>
                  <a:t>Beneficiary</a:t>
                </a:r>
              </a:p>
            </p:txBody>
          </p:sp>
        </p:grpSp>
        <p:sp>
          <p:nvSpPr>
            <p:cNvPr id="18482" name="Freeform 42"/>
            <p:cNvSpPr>
              <a:spLocks/>
            </p:cNvSpPr>
            <p:nvPr/>
          </p:nvSpPr>
          <p:spPr bwMode="auto">
            <a:xfrm>
              <a:off x="4416" y="2256"/>
              <a:ext cx="608" cy="241"/>
            </a:xfrm>
            <a:custGeom>
              <a:avLst/>
              <a:gdLst>
                <a:gd name="T0" fmla="*/ 606 w 608"/>
                <a:gd name="T1" fmla="*/ 110 h 241"/>
                <a:gd name="T2" fmla="*/ 596 w 608"/>
                <a:gd name="T3" fmla="*/ 89 h 241"/>
                <a:gd name="T4" fmla="*/ 579 w 608"/>
                <a:gd name="T5" fmla="*/ 69 h 241"/>
                <a:gd name="T6" fmla="*/ 552 w 608"/>
                <a:gd name="T7" fmla="*/ 51 h 241"/>
                <a:gd name="T8" fmla="*/ 519 w 608"/>
                <a:gd name="T9" fmla="*/ 36 h 241"/>
                <a:gd name="T10" fmla="*/ 477 w 608"/>
                <a:gd name="T11" fmla="*/ 22 h 241"/>
                <a:gd name="T12" fmla="*/ 431 w 608"/>
                <a:gd name="T13" fmla="*/ 11 h 241"/>
                <a:gd name="T14" fmla="*/ 382 w 608"/>
                <a:gd name="T15" fmla="*/ 5 h 241"/>
                <a:gd name="T16" fmla="*/ 331 w 608"/>
                <a:gd name="T17" fmla="*/ 1 h 241"/>
                <a:gd name="T18" fmla="*/ 277 w 608"/>
                <a:gd name="T19" fmla="*/ 1 h 241"/>
                <a:gd name="T20" fmla="*/ 225 w 608"/>
                <a:gd name="T21" fmla="*/ 5 h 241"/>
                <a:gd name="T22" fmla="*/ 176 w 608"/>
                <a:gd name="T23" fmla="*/ 11 h 241"/>
                <a:gd name="T24" fmla="*/ 130 w 608"/>
                <a:gd name="T25" fmla="*/ 22 h 241"/>
                <a:gd name="T26" fmla="*/ 88 w 608"/>
                <a:gd name="T27" fmla="*/ 36 h 241"/>
                <a:gd name="T28" fmla="*/ 55 w 608"/>
                <a:gd name="T29" fmla="*/ 51 h 241"/>
                <a:gd name="T30" fmla="*/ 29 w 608"/>
                <a:gd name="T31" fmla="*/ 69 h 241"/>
                <a:gd name="T32" fmla="*/ 11 w 608"/>
                <a:gd name="T33" fmla="*/ 89 h 241"/>
                <a:gd name="T34" fmla="*/ 1 w 608"/>
                <a:gd name="T35" fmla="*/ 110 h 241"/>
                <a:gd name="T36" fmla="*/ 1 w 608"/>
                <a:gd name="T37" fmla="*/ 130 h 241"/>
                <a:gd name="T38" fmla="*/ 11 w 608"/>
                <a:gd name="T39" fmla="*/ 151 h 241"/>
                <a:gd name="T40" fmla="*/ 29 w 608"/>
                <a:gd name="T41" fmla="*/ 171 h 241"/>
                <a:gd name="T42" fmla="*/ 55 w 608"/>
                <a:gd name="T43" fmla="*/ 189 h 241"/>
                <a:gd name="T44" fmla="*/ 88 w 608"/>
                <a:gd name="T45" fmla="*/ 206 h 241"/>
                <a:gd name="T46" fmla="*/ 130 w 608"/>
                <a:gd name="T47" fmla="*/ 218 h 241"/>
                <a:gd name="T48" fmla="*/ 176 w 608"/>
                <a:gd name="T49" fmla="*/ 229 h 241"/>
                <a:gd name="T50" fmla="*/ 225 w 608"/>
                <a:gd name="T51" fmla="*/ 236 h 241"/>
                <a:gd name="T52" fmla="*/ 277 w 608"/>
                <a:gd name="T53" fmla="*/ 240 h 241"/>
                <a:gd name="T54" fmla="*/ 331 w 608"/>
                <a:gd name="T55" fmla="*/ 240 h 241"/>
                <a:gd name="T56" fmla="*/ 382 w 608"/>
                <a:gd name="T57" fmla="*/ 236 h 241"/>
                <a:gd name="T58" fmla="*/ 431 w 608"/>
                <a:gd name="T59" fmla="*/ 229 h 241"/>
                <a:gd name="T60" fmla="*/ 477 w 608"/>
                <a:gd name="T61" fmla="*/ 218 h 241"/>
                <a:gd name="T62" fmla="*/ 519 w 608"/>
                <a:gd name="T63" fmla="*/ 206 h 241"/>
                <a:gd name="T64" fmla="*/ 552 w 608"/>
                <a:gd name="T65" fmla="*/ 189 h 241"/>
                <a:gd name="T66" fmla="*/ 579 w 608"/>
                <a:gd name="T67" fmla="*/ 171 h 241"/>
                <a:gd name="T68" fmla="*/ 596 w 608"/>
                <a:gd name="T69" fmla="*/ 151 h 241"/>
                <a:gd name="T70" fmla="*/ 606 w 608"/>
                <a:gd name="T71" fmla="*/ 130 h 2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8"/>
                <a:gd name="T109" fmla="*/ 0 h 241"/>
                <a:gd name="T110" fmla="*/ 608 w 608"/>
                <a:gd name="T111" fmla="*/ 241 h 2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8" h="241">
                  <a:moveTo>
                    <a:pt x="607" y="120"/>
                  </a:moveTo>
                  <a:lnTo>
                    <a:pt x="606" y="110"/>
                  </a:lnTo>
                  <a:lnTo>
                    <a:pt x="602" y="100"/>
                  </a:lnTo>
                  <a:lnTo>
                    <a:pt x="596" y="89"/>
                  </a:lnTo>
                  <a:lnTo>
                    <a:pt x="589" y="79"/>
                  </a:lnTo>
                  <a:lnTo>
                    <a:pt x="579" y="69"/>
                  </a:lnTo>
                  <a:lnTo>
                    <a:pt x="566" y="60"/>
                  </a:lnTo>
                  <a:lnTo>
                    <a:pt x="552" y="51"/>
                  </a:lnTo>
                  <a:lnTo>
                    <a:pt x="537" y="43"/>
                  </a:lnTo>
                  <a:lnTo>
                    <a:pt x="519" y="36"/>
                  </a:lnTo>
                  <a:lnTo>
                    <a:pt x="499" y="28"/>
                  </a:lnTo>
                  <a:lnTo>
                    <a:pt x="477" y="22"/>
                  </a:lnTo>
                  <a:lnTo>
                    <a:pt x="456" y="17"/>
                  </a:lnTo>
                  <a:lnTo>
                    <a:pt x="431" y="11"/>
                  </a:lnTo>
                  <a:lnTo>
                    <a:pt x="407" y="8"/>
                  </a:lnTo>
                  <a:lnTo>
                    <a:pt x="382" y="5"/>
                  </a:lnTo>
                  <a:lnTo>
                    <a:pt x="356" y="3"/>
                  </a:lnTo>
                  <a:lnTo>
                    <a:pt x="331" y="1"/>
                  </a:lnTo>
                  <a:lnTo>
                    <a:pt x="303" y="0"/>
                  </a:lnTo>
                  <a:lnTo>
                    <a:pt x="277" y="1"/>
                  </a:lnTo>
                  <a:lnTo>
                    <a:pt x="251" y="3"/>
                  </a:lnTo>
                  <a:lnTo>
                    <a:pt x="225" y="5"/>
                  </a:lnTo>
                  <a:lnTo>
                    <a:pt x="200" y="8"/>
                  </a:lnTo>
                  <a:lnTo>
                    <a:pt x="176" y="11"/>
                  </a:lnTo>
                  <a:lnTo>
                    <a:pt x="151" y="17"/>
                  </a:lnTo>
                  <a:lnTo>
                    <a:pt x="130" y="22"/>
                  </a:lnTo>
                  <a:lnTo>
                    <a:pt x="109" y="28"/>
                  </a:lnTo>
                  <a:lnTo>
                    <a:pt x="88" y="36"/>
                  </a:lnTo>
                  <a:lnTo>
                    <a:pt x="71" y="43"/>
                  </a:lnTo>
                  <a:lnTo>
                    <a:pt x="55" y="51"/>
                  </a:lnTo>
                  <a:lnTo>
                    <a:pt x="41" y="60"/>
                  </a:lnTo>
                  <a:lnTo>
                    <a:pt x="29" y="69"/>
                  </a:lnTo>
                  <a:lnTo>
                    <a:pt x="18" y="79"/>
                  </a:lnTo>
                  <a:lnTo>
                    <a:pt x="11" y="89"/>
                  </a:lnTo>
                  <a:lnTo>
                    <a:pt x="5" y="100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0"/>
                  </a:lnTo>
                  <a:lnTo>
                    <a:pt x="5" y="142"/>
                  </a:lnTo>
                  <a:lnTo>
                    <a:pt x="11" y="151"/>
                  </a:lnTo>
                  <a:lnTo>
                    <a:pt x="18" y="161"/>
                  </a:lnTo>
                  <a:lnTo>
                    <a:pt x="29" y="171"/>
                  </a:lnTo>
                  <a:lnTo>
                    <a:pt x="41" y="180"/>
                  </a:lnTo>
                  <a:lnTo>
                    <a:pt x="55" y="189"/>
                  </a:lnTo>
                  <a:lnTo>
                    <a:pt x="71" y="198"/>
                  </a:lnTo>
                  <a:lnTo>
                    <a:pt x="88" y="206"/>
                  </a:lnTo>
                  <a:lnTo>
                    <a:pt x="109" y="212"/>
                  </a:lnTo>
                  <a:lnTo>
                    <a:pt x="130" y="218"/>
                  </a:lnTo>
                  <a:lnTo>
                    <a:pt x="151" y="223"/>
                  </a:lnTo>
                  <a:lnTo>
                    <a:pt x="176" y="229"/>
                  </a:lnTo>
                  <a:lnTo>
                    <a:pt x="200" y="232"/>
                  </a:lnTo>
                  <a:lnTo>
                    <a:pt x="225" y="236"/>
                  </a:lnTo>
                  <a:lnTo>
                    <a:pt x="251" y="239"/>
                  </a:lnTo>
                  <a:lnTo>
                    <a:pt x="277" y="240"/>
                  </a:lnTo>
                  <a:lnTo>
                    <a:pt x="303" y="240"/>
                  </a:lnTo>
                  <a:lnTo>
                    <a:pt x="331" y="240"/>
                  </a:lnTo>
                  <a:lnTo>
                    <a:pt x="356" y="239"/>
                  </a:lnTo>
                  <a:lnTo>
                    <a:pt x="382" y="236"/>
                  </a:lnTo>
                  <a:lnTo>
                    <a:pt x="407" y="232"/>
                  </a:lnTo>
                  <a:lnTo>
                    <a:pt x="431" y="229"/>
                  </a:lnTo>
                  <a:lnTo>
                    <a:pt x="456" y="223"/>
                  </a:lnTo>
                  <a:lnTo>
                    <a:pt x="477" y="218"/>
                  </a:lnTo>
                  <a:lnTo>
                    <a:pt x="499" y="212"/>
                  </a:lnTo>
                  <a:lnTo>
                    <a:pt x="519" y="206"/>
                  </a:lnTo>
                  <a:lnTo>
                    <a:pt x="537" y="198"/>
                  </a:lnTo>
                  <a:lnTo>
                    <a:pt x="552" y="189"/>
                  </a:lnTo>
                  <a:lnTo>
                    <a:pt x="566" y="180"/>
                  </a:lnTo>
                  <a:lnTo>
                    <a:pt x="579" y="171"/>
                  </a:lnTo>
                  <a:lnTo>
                    <a:pt x="589" y="161"/>
                  </a:lnTo>
                  <a:lnTo>
                    <a:pt x="596" y="151"/>
                  </a:lnTo>
                  <a:lnTo>
                    <a:pt x="602" y="142"/>
                  </a:lnTo>
                  <a:lnTo>
                    <a:pt x="606" y="130"/>
                  </a:lnTo>
                  <a:lnTo>
                    <a:pt x="607" y="1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3" name="Freeform 43"/>
            <p:cNvSpPr>
              <a:spLocks/>
            </p:cNvSpPr>
            <p:nvPr/>
          </p:nvSpPr>
          <p:spPr bwMode="auto">
            <a:xfrm>
              <a:off x="5136" y="2304"/>
              <a:ext cx="501" cy="189"/>
            </a:xfrm>
            <a:custGeom>
              <a:avLst/>
              <a:gdLst>
                <a:gd name="T0" fmla="*/ 1 w 501"/>
                <a:gd name="T1" fmla="*/ 102 h 189"/>
                <a:gd name="T2" fmla="*/ 8 w 501"/>
                <a:gd name="T3" fmla="*/ 118 h 189"/>
                <a:gd name="T4" fmla="*/ 23 w 501"/>
                <a:gd name="T5" fmla="*/ 133 h 189"/>
                <a:gd name="T6" fmla="*/ 45 w 501"/>
                <a:gd name="T7" fmla="*/ 148 h 189"/>
                <a:gd name="T8" fmla="*/ 73 w 501"/>
                <a:gd name="T9" fmla="*/ 160 h 189"/>
                <a:gd name="T10" fmla="*/ 107 w 501"/>
                <a:gd name="T11" fmla="*/ 171 h 189"/>
                <a:gd name="T12" fmla="*/ 145 w 501"/>
                <a:gd name="T13" fmla="*/ 179 h 189"/>
                <a:gd name="T14" fmla="*/ 185 w 501"/>
                <a:gd name="T15" fmla="*/ 185 h 189"/>
                <a:gd name="T16" fmla="*/ 228 w 501"/>
                <a:gd name="T17" fmla="*/ 187 h 189"/>
                <a:gd name="T18" fmla="*/ 272 w 501"/>
                <a:gd name="T19" fmla="*/ 187 h 189"/>
                <a:gd name="T20" fmla="*/ 315 w 501"/>
                <a:gd name="T21" fmla="*/ 184 h 189"/>
                <a:gd name="T22" fmla="*/ 356 w 501"/>
                <a:gd name="T23" fmla="*/ 179 h 189"/>
                <a:gd name="T24" fmla="*/ 394 w 501"/>
                <a:gd name="T25" fmla="*/ 171 h 189"/>
                <a:gd name="T26" fmla="*/ 427 w 501"/>
                <a:gd name="T27" fmla="*/ 160 h 189"/>
                <a:gd name="T28" fmla="*/ 455 w 501"/>
                <a:gd name="T29" fmla="*/ 148 h 189"/>
                <a:gd name="T30" fmla="*/ 477 w 501"/>
                <a:gd name="T31" fmla="*/ 133 h 189"/>
                <a:gd name="T32" fmla="*/ 492 w 501"/>
                <a:gd name="T33" fmla="*/ 118 h 189"/>
                <a:gd name="T34" fmla="*/ 499 w 501"/>
                <a:gd name="T35" fmla="*/ 102 h 189"/>
                <a:gd name="T36" fmla="*/ 499 w 501"/>
                <a:gd name="T37" fmla="*/ 85 h 189"/>
                <a:gd name="T38" fmla="*/ 492 w 501"/>
                <a:gd name="T39" fmla="*/ 69 h 189"/>
                <a:gd name="T40" fmla="*/ 477 w 501"/>
                <a:gd name="T41" fmla="*/ 54 h 189"/>
                <a:gd name="T42" fmla="*/ 455 w 501"/>
                <a:gd name="T43" fmla="*/ 40 h 189"/>
                <a:gd name="T44" fmla="*/ 427 w 501"/>
                <a:gd name="T45" fmla="*/ 27 h 189"/>
                <a:gd name="T46" fmla="*/ 393 w 501"/>
                <a:gd name="T47" fmla="*/ 17 h 189"/>
                <a:gd name="T48" fmla="*/ 356 w 501"/>
                <a:gd name="T49" fmla="*/ 8 h 189"/>
                <a:gd name="T50" fmla="*/ 315 w 501"/>
                <a:gd name="T51" fmla="*/ 3 h 189"/>
                <a:gd name="T52" fmla="*/ 272 w 501"/>
                <a:gd name="T53" fmla="*/ 0 h 189"/>
                <a:gd name="T54" fmla="*/ 228 w 501"/>
                <a:gd name="T55" fmla="*/ 0 h 189"/>
                <a:gd name="T56" fmla="*/ 185 w 501"/>
                <a:gd name="T57" fmla="*/ 3 h 189"/>
                <a:gd name="T58" fmla="*/ 144 w 501"/>
                <a:gd name="T59" fmla="*/ 8 h 189"/>
                <a:gd name="T60" fmla="*/ 107 w 501"/>
                <a:gd name="T61" fmla="*/ 17 h 189"/>
                <a:gd name="T62" fmla="*/ 73 w 501"/>
                <a:gd name="T63" fmla="*/ 28 h 189"/>
                <a:gd name="T64" fmla="*/ 45 w 501"/>
                <a:gd name="T65" fmla="*/ 40 h 189"/>
                <a:gd name="T66" fmla="*/ 23 w 501"/>
                <a:gd name="T67" fmla="*/ 54 h 189"/>
                <a:gd name="T68" fmla="*/ 8 w 501"/>
                <a:gd name="T69" fmla="*/ 69 h 189"/>
                <a:gd name="T70" fmla="*/ 1 w 501"/>
                <a:gd name="T71" fmla="*/ 85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1"/>
                <a:gd name="T109" fmla="*/ 0 h 189"/>
                <a:gd name="T110" fmla="*/ 501 w 501"/>
                <a:gd name="T111" fmla="*/ 189 h 18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1" h="189">
                  <a:moveTo>
                    <a:pt x="0" y="94"/>
                  </a:moveTo>
                  <a:lnTo>
                    <a:pt x="1" y="102"/>
                  </a:lnTo>
                  <a:lnTo>
                    <a:pt x="4" y="110"/>
                  </a:lnTo>
                  <a:lnTo>
                    <a:pt x="8" y="118"/>
                  </a:lnTo>
                  <a:lnTo>
                    <a:pt x="15" y="126"/>
                  </a:lnTo>
                  <a:lnTo>
                    <a:pt x="23" y="133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8" y="154"/>
                  </a:lnTo>
                  <a:lnTo>
                    <a:pt x="73" y="160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5"/>
                  </a:lnTo>
                  <a:lnTo>
                    <a:pt x="145" y="179"/>
                  </a:lnTo>
                  <a:lnTo>
                    <a:pt x="164" y="182"/>
                  </a:lnTo>
                  <a:lnTo>
                    <a:pt x="185" y="185"/>
                  </a:lnTo>
                  <a:lnTo>
                    <a:pt x="207" y="186"/>
                  </a:lnTo>
                  <a:lnTo>
                    <a:pt x="228" y="187"/>
                  </a:lnTo>
                  <a:lnTo>
                    <a:pt x="250" y="188"/>
                  </a:lnTo>
                  <a:lnTo>
                    <a:pt x="272" y="187"/>
                  </a:lnTo>
                  <a:lnTo>
                    <a:pt x="293" y="186"/>
                  </a:lnTo>
                  <a:lnTo>
                    <a:pt x="315" y="184"/>
                  </a:lnTo>
                  <a:lnTo>
                    <a:pt x="336" y="182"/>
                  </a:lnTo>
                  <a:lnTo>
                    <a:pt x="356" y="179"/>
                  </a:lnTo>
                  <a:lnTo>
                    <a:pt x="375" y="175"/>
                  </a:lnTo>
                  <a:lnTo>
                    <a:pt x="394" y="171"/>
                  </a:lnTo>
                  <a:lnTo>
                    <a:pt x="411" y="165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3"/>
                  </a:lnTo>
                  <a:lnTo>
                    <a:pt x="486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499" y="102"/>
                  </a:lnTo>
                  <a:lnTo>
                    <a:pt x="500" y="94"/>
                  </a:lnTo>
                  <a:lnTo>
                    <a:pt x="499" y="85"/>
                  </a:lnTo>
                  <a:lnTo>
                    <a:pt x="497" y="77"/>
                  </a:lnTo>
                  <a:lnTo>
                    <a:pt x="492" y="69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3"/>
                  </a:lnTo>
                  <a:lnTo>
                    <a:pt x="427" y="27"/>
                  </a:lnTo>
                  <a:lnTo>
                    <a:pt x="411" y="22"/>
                  </a:lnTo>
                  <a:lnTo>
                    <a:pt x="393" y="17"/>
                  </a:lnTo>
                  <a:lnTo>
                    <a:pt x="375" y="12"/>
                  </a:lnTo>
                  <a:lnTo>
                    <a:pt x="356" y="8"/>
                  </a:lnTo>
                  <a:lnTo>
                    <a:pt x="336" y="5"/>
                  </a:lnTo>
                  <a:lnTo>
                    <a:pt x="315" y="3"/>
                  </a:lnTo>
                  <a:lnTo>
                    <a:pt x="293" y="1"/>
                  </a:lnTo>
                  <a:lnTo>
                    <a:pt x="272" y="0"/>
                  </a:lnTo>
                  <a:lnTo>
                    <a:pt x="250" y="0"/>
                  </a:lnTo>
                  <a:lnTo>
                    <a:pt x="228" y="0"/>
                  </a:lnTo>
                  <a:lnTo>
                    <a:pt x="207" y="1"/>
                  </a:lnTo>
                  <a:lnTo>
                    <a:pt x="185" y="3"/>
                  </a:lnTo>
                  <a:lnTo>
                    <a:pt x="164" y="5"/>
                  </a:lnTo>
                  <a:lnTo>
                    <a:pt x="144" y="8"/>
                  </a:lnTo>
                  <a:lnTo>
                    <a:pt x="125" y="12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3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3" y="54"/>
                  </a:lnTo>
                  <a:lnTo>
                    <a:pt x="15" y="62"/>
                  </a:lnTo>
                  <a:lnTo>
                    <a:pt x="8" y="69"/>
                  </a:lnTo>
                  <a:lnTo>
                    <a:pt x="4" y="78"/>
                  </a:lnTo>
                  <a:lnTo>
                    <a:pt x="1" y="85"/>
                  </a:lnTo>
                  <a:lnTo>
                    <a:pt x="0" y="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Freeform 44"/>
            <p:cNvSpPr>
              <a:spLocks/>
            </p:cNvSpPr>
            <p:nvPr/>
          </p:nvSpPr>
          <p:spPr bwMode="auto">
            <a:xfrm>
              <a:off x="4835" y="2619"/>
              <a:ext cx="846" cy="176"/>
            </a:xfrm>
            <a:custGeom>
              <a:avLst/>
              <a:gdLst>
                <a:gd name="T0" fmla="*/ 845 w 846"/>
                <a:gd name="T1" fmla="*/ 175 h 176"/>
                <a:gd name="T2" fmla="*/ 845 w 846"/>
                <a:gd name="T3" fmla="*/ 0 h 176"/>
                <a:gd name="T4" fmla="*/ 0 w 846"/>
                <a:gd name="T5" fmla="*/ 0 h 176"/>
                <a:gd name="T6" fmla="*/ 0 w 846"/>
                <a:gd name="T7" fmla="*/ 175 h 176"/>
                <a:gd name="T8" fmla="*/ 845 w 846"/>
                <a:gd name="T9" fmla="*/ 175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6"/>
                <a:gd name="T16" fmla="*/ 0 h 176"/>
                <a:gd name="T17" fmla="*/ 846 w 846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6" h="176">
                  <a:moveTo>
                    <a:pt x="845" y="175"/>
                  </a:moveTo>
                  <a:lnTo>
                    <a:pt x="845" y="0"/>
                  </a:lnTo>
                  <a:lnTo>
                    <a:pt x="0" y="0"/>
                  </a:lnTo>
                  <a:lnTo>
                    <a:pt x="0" y="175"/>
                  </a:lnTo>
                  <a:lnTo>
                    <a:pt x="845" y="175"/>
                  </a:lnTo>
                </a:path>
              </a:pathLst>
            </a:custGeom>
            <a:noFill/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Rectangle 45"/>
            <p:cNvSpPr>
              <a:spLocks noChangeArrowheads="1"/>
            </p:cNvSpPr>
            <p:nvPr/>
          </p:nvSpPr>
          <p:spPr bwMode="auto">
            <a:xfrm>
              <a:off x="5239" y="2272"/>
              <a:ext cx="33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434FD6"/>
                  </a:solidFill>
                  <a:latin typeface="Arial" charset="0"/>
                </a:rPr>
                <a:t>age</a:t>
              </a:r>
            </a:p>
          </p:txBody>
        </p:sp>
        <p:sp>
          <p:nvSpPr>
            <p:cNvPr id="18486" name="Rectangle 46"/>
            <p:cNvSpPr>
              <a:spLocks noChangeArrowheads="1"/>
            </p:cNvSpPr>
            <p:nvPr/>
          </p:nvSpPr>
          <p:spPr bwMode="auto">
            <a:xfrm>
              <a:off x="4460" y="2239"/>
              <a:ext cx="52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434FD6"/>
                  </a:solidFill>
                  <a:latin typeface="Arial" charset="0"/>
                </a:rPr>
                <a:t>pname</a:t>
              </a:r>
            </a:p>
          </p:txBody>
        </p:sp>
        <p:sp>
          <p:nvSpPr>
            <p:cNvPr id="18487" name="Rectangle 47"/>
            <p:cNvSpPr>
              <a:spLocks noChangeArrowheads="1"/>
            </p:cNvSpPr>
            <p:nvPr/>
          </p:nvSpPr>
          <p:spPr bwMode="auto">
            <a:xfrm>
              <a:off x="4829" y="2602"/>
              <a:ext cx="84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434FD6"/>
                  </a:solidFill>
                  <a:latin typeface="Arial" charset="0"/>
                </a:rPr>
                <a:t>Dependents</a:t>
              </a:r>
            </a:p>
          </p:txBody>
        </p:sp>
        <p:sp>
          <p:nvSpPr>
            <p:cNvPr id="18488" name="Line 48"/>
            <p:cNvSpPr>
              <a:spLocks noChangeShapeType="1"/>
            </p:cNvSpPr>
            <p:nvPr/>
          </p:nvSpPr>
          <p:spPr bwMode="auto">
            <a:xfrm>
              <a:off x="4582" y="2402"/>
              <a:ext cx="37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Line 49"/>
            <p:cNvSpPr>
              <a:spLocks noChangeShapeType="1"/>
            </p:cNvSpPr>
            <p:nvPr/>
          </p:nvSpPr>
          <p:spPr bwMode="auto">
            <a:xfrm>
              <a:off x="4804" y="2490"/>
              <a:ext cx="184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0" name="Line 50"/>
            <p:cNvSpPr>
              <a:spLocks noChangeShapeType="1"/>
            </p:cNvSpPr>
            <p:nvPr/>
          </p:nvSpPr>
          <p:spPr bwMode="auto">
            <a:xfrm flipH="1">
              <a:off x="5324" y="2500"/>
              <a:ext cx="75" cy="1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91" name="Group 59"/>
            <p:cNvGrpSpPr>
              <a:grpSpLocks/>
            </p:cNvGrpSpPr>
            <p:nvPr/>
          </p:nvGrpSpPr>
          <p:grpSpPr bwMode="auto">
            <a:xfrm>
              <a:off x="3600" y="3648"/>
              <a:ext cx="1427" cy="566"/>
              <a:chOff x="3600" y="3648"/>
              <a:chExt cx="1427" cy="566"/>
            </a:xfrm>
          </p:grpSpPr>
          <p:sp>
            <p:nvSpPr>
              <p:cNvPr id="18511" name="Freeform 51"/>
              <p:cNvSpPr>
                <a:spLocks/>
              </p:cNvSpPr>
              <p:nvPr/>
            </p:nvSpPr>
            <p:spPr bwMode="auto">
              <a:xfrm>
                <a:off x="3600" y="4000"/>
                <a:ext cx="713" cy="209"/>
              </a:xfrm>
              <a:custGeom>
                <a:avLst/>
                <a:gdLst>
                  <a:gd name="T0" fmla="*/ 710 w 713"/>
                  <a:gd name="T1" fmla="*/ 94 h 209"/>
                  <a:gd name="T2" fmla="*/ 700 w 713"/>
                  <a:gd name="T3" fmla="*/ 76 h 209"/>
                  <a:gd name="T4" fmla="*/ 679 w 713"/>
                  <a:gd name="T5" fmla="*/ 59 h 209"/>
                  <a:gd name="T6" fmla="*/ 648 w 713"/>
                  <a:gd name="T7" fmla="*/ 44 h 209"/>
                  <a:gd name="T8" fmla="*/ 608 w 713"/>
                  <a:gd name="T9" fmla="*/ 29 h 209"/>
                  <a:gd name="T10" fmla="*/ 561 w 713"/>
                  <a:gd name="T11" fmla="*/ 18 h 209"/>
                  <a:gd name="T12" fmla="*/ 507 w 713"/>
                  <a:gd name="T13" fmla="*/ 8 h 209"/>
                  <a:gd name="T14" fmla="*/ 449 w 713"/>
                  <a:gd name="T15" fmla="*/ 3 h 209"/>
                  <a:gd name="T16" fmla="*/ 387 w 713"/>
                  <a:gd name="T17" fmla="*/ 0 h 209"/>
                  <a:gd name="T18" fmla="*/ 325 w 713"/>
                  <a:gd name="T19" fmla="*/ 0 h 209"/>
                  <a:gd name="T20" fmla="*/ 264 w 713"/>
                  <a:gd name="T21" fmla="*/ 3 h 209"/>
                  <a:gd name="T22" fmla="*/ 206 w 713"/>
                  <a:gd name="T23" fmla="*/ 8 h 209"/>
                  <a:gd name="T24" fmla="*/ 152 w 713"/>
                  <a:gd name="T25" fmla="*/ 18 h 209"/>
                  <a:gd name="T26" fmla="*/ 105 w 713"/>
                  <a:gd name="T27" fmla="*/ 29 h 209"/>
                  <a:gd name="T28" fmla="*/ 65 w 713"/>
                  <a:gd name="T29" fmla="*/ 44 h 209"/>
                  <a:gd name="T30" fmla="*/ 34 w 713"/>
                  <a:gd name="T31" fmla="*/ 59 h 209"/>
                  <a:gd name="T32" fmla="*/ 12 w 713"/>
                  <a:gd name="T33" fmla="*/ 76 h 209"/>
                  <a:gd name="T34" fmla="*/ 1 w 713"/>
                  <a:gd name="T35" fmla="*/ 94 h 209"/>
                  <a:gd name="T36" fmla="*/ 1 w 713"/>
                  <a:gd name="T37" fmla="*/ 112 h 209"/>
                  <a:gd name="T38" fmla="*/ 12 w 713"/>
                  <a:gd name="T39" fmla="*/ 130 h 209"/>
                  <a:gd name="T40" fmla="*/ 34 w 713"/>
                  <a:gd name="T41" fmla="*/ 147 h 209"/>
                  <a:gd name="T42" fmla="*/ 65 w 713"/>
                  <a:gd name="T43" fmla="*/ 163 h 209"/>
                  <a:gd name="T44" fmla="*/ 105 w 713"/>
                  <a:gd name="T45" fmla="*/ 177 h 209"/>
                  <a:gd name="T46" fmla="*/ 152 w 713"/>
                  <a:gd name="T47" fmla="*/ 189 h 209"/>
                  <a:gd name="T48" fmla="*/ 206 w 713"/>
                  <a:gd name="T49" fmla="*/ 198 h 209"/>
                  <a:gd name="T50" fmla="*/ 264 w 713"/>
                  <a:gd name="T51" fmla="*/ 204 h 209"/>
                  <a:gd name="T52" fmla="*/ 325 w 713"/>
                  <a:gd name="T53" fmla="*/ 206 h 209"/>
                  <a:gd name="T54" fmla="*/ 387 w 713"/>
                  <a:gd name="T55" fmla="*/ 206 h 209"/>
                  <a:gd name="T56" fmla="*/ 449 w 713"/>
                  <a:gd name="T57" fmla="*/ 204 h 209"/>
                  <a:gd name="T58" fmla="*/ 507 w 713"/>
                  <a:gd name="T59" fmla="*/ 198 h 209"/>
                  <a:gd name="T60" fmla="*/ 561 w 713"/>
                  <a:gd name="T61" fmla="*/ 189 h 209"/>
                  <a:gd name="T62" fmla="*/ 608 w 713"/>
                  <a:gd name="T63" fmla="*/ 177 h 209"/>
                  <a:gd name="T64" fmla="*/ 648 w 713"/>
                  <a:gd name="T65" fmla="*/ 163 h 209"/>
                  <a:gd name="T66" fmla="*/ 679 w 713"/>
                  <a:gd name="T67" fmla="*/ 147 h 209"/>
                  <a:gd name="T68" fmla="*/ 700 w 713"/>
                  <a:gd name="T69" fmla="*/ 130 h 209"/>
                  <a:gd name="T70" fmla="*/ 710 w 713"/>
                  <a:gd name="T71" fmla="*/ 112 h 20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13"/>
                  <a:gd name="T109" fmla="*/ 0 h 209"/>
                  <a:gd name="T110" fmla="*/ 713 w 713"/>
                  <a:gd name="T111" fmla="*/ 209 h 20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13" h="209">
                    <a:moveTo>
                      <a:pt x="712" y="104"/>
                    </a:moveTo>
                    <a:lnTo>
                      <a:pt x="710" y="94"/>
                    </a:lnTo>
                    <a:lnTo>
                      <a:pt x="707" y="86"/>
                    </a:lnTo>
                    <a:lnTo>
                      <a:pt x="700" y="76"/>
                    </a:lnTo>
                    <a:lnTo>
                      <a:pt x="690" y="68"/>
                    </a:lnTo>
                    <a:lnTo>
                      <a:pt x="679" y="59"/>
                    </a:lnTo>
                    <a:lnTo>
                      <a:pt x="665" y="52"/>
                    </a:lnTo>
                    <a:lnTo>
                      <a:pt x="648" y="44"/>
                    </a:lnTo>
                    <a:lnTo>
                      <a:pt x="629" y="36"/>
                    </a:lnTo>
                    <a:lnTo>
                      <a:pt x="608" y="29"/>
                    </a:lnTo>
                    <a:lnTo>
                      <a:pt x="585" y="24"/>
                    </a:lnTo>
                    <a:lnTo>
                      <a:pt x="561" y="18"/>
                    </a:lnTo>
                    <a:lnTo>
                      <a:pt x="534" y="13"/>
                    </a:lnTo>
                    <a:lnTo>
                      <a:pt x="507" y="8"/>
                    </a:lnTo>
                    <a:lnTo>
                      <a:pt x="478" y="5"/>
                    </a:lnTo>
                    <a:lnTo>
                      <a:pt x="449" y="3"/>
                    </a:lnTo>
                    <a:lnTo>
                      <a:pt x="419" y="1"/>
                    </a:lnTo>
                    <a:lnTo>
                      <a:pt x="387" y="0"/>
                    </a:lnTo>
                    <a:lnTo>
                      <a:pt x="356" y="0"/>
                    </a:lnTo>
                    <a:lnTo>
                      <a:pt x="325" y="0"/>
                    </a:lnTo>
                    <a:lnTo>
                      <a:pt x="294" y="1"/>
                    </a:lnTo>
                    <a:lnTo>
                      <a:pt x="264" y="3"/>
                    </a:lnTo>
                    <a:lnTo>
                      <a:pt x="235" y="5"/>
                    </a:lnTo>
                    <a:lnTo>
                      <a:pt x="206" y="8"/>
                    </a:lnTo>
                    <a:lnTo>
                      <a:pt x="179" y="13"/>
                    </a:lnTo>
                    <a:lnTo>
                      <a:pt x="152" y="18"/>
                    </a:lnTo>
                    <a:lnTo>
                      <a:pt x="127" y="24"/>
                    </a:lnTo>
                    <a:lnTo>
                      <a:pt x="105" y="29"/>
                    </a:lnTo>
                    <a:lnTo>
                      <a:pt x="83" y="36"/>
                    </a:lnTo>
                    <a:lnTo>
                      <a:pt x="65" y="44"/>
                    </a:lnTo>
                    <a:lnTo>
                      <a:pt x="48" y="52"/>
                    </a:lnTo>
                    <a:lnTo>
                      <a:pt x="34" y="59"/>
                    </a:lnTo>
                    <a:lnTo>
                      <a:pt x="22" y="68"/>
                    </a:lnTo>
                    <a:lnTo>
                      <a:pt x="12" y="76"/>
                    </a:lnTo>
                    <a:lnTo>
                      <a:pt x="5" y="86"/>
                    </a:lnTo>
                    <a:lnTo>
                      <a:pt x="1" y="94"/>
                    </a:lnTo>
                    <a:lnTo>
                      <a:pt x="0" y="104"/>
                    </a:lnTo>
                    <a:lnTo>
                      <a:pt x="1" y="112"/>
                    </a:lnTo>
                    <a:lnTo>
                      <a:pt x="5" y="121"/>
                    </a:lnTo>
                    <a:lnTo>
                      <a:pt x="12" y="130"/>
                    </a:lnTo>
                    <a:lnTo>
                      <a:pt x="22" y="139"/>
                    </a:lnTo>
                    <a:lnTo>
                      <a:pt x="34" y="147"/>
                    </a:lnTo>
                    <a:lnTo>
                      <a:pt x="48" y="156"/>
                    </a:lnTo>
                    <a:lnTo>
                      <a:pt x="65" y="163"/>
                    </a:lnTo>
                    <a:lnTo>
                      <a:pt x="83" y="170"/>
                    </a:lnTo>
                    <a:lnTo>
                      <a:pt x="105" y="177"/>
                    </a:lnTo>
                    <a:lnTo>
                      <a:pt x="127" y="182"/>
                    </a:lnTo>
                    <a:lnTo>
                      <a:pt x="152" y="189"/>
                    </a:lnTo>
                    <a:lnTo>
                      <a:pt x="179" y="193"/>
                    </a:lnTo>
                    <a:lnTo>
                      <a:pt x="206" y="198"/>
                    </a:lnTo>
                    <a:lnTo>
                      <a:pt x="235" y="201"/>
                    </a:lnTo>
                    <a:lnTo>
                      <a:pt x="264" y="204"/>
                    </a:lnTo>
                    <a:lnTo>
                      <a:pt x="294" y="205"/>
                    </a:lnTo>
                    <a:lnTo>
                      <a:pt x="325" y="206"/>
                    </a:lnTo>
                    <a:lnTo>
                      <a:pt x="356" y="208"/>
                    </a:lnTo>
                    <a:lnTo>
                      <a:pt x="387" y="206"/>
                    </a:lnTo>
                    <a:lnTo>
                      <a:pt x="419" y="205"/>
                    </a:lnTo>
                    <a:lnTo>
                      <a:pt x="449" y="204"/>
                    </a:lnTo>
                    <a:lnTo>
                      <a:pt x="478" y="201"/>
                    </a:lnTo>
                    <a:lnTo>
                      <a:pt x="507" y="198"/>
                    </a:lnTo>
                    <a:lnTo>
                      <a:pt x="534" y="193"/>
                    </a:lnTo>
                    <a:lnTo>
                      <a:pt x="561" y="189"/>
                    </a:lnTo>
                    <a:lnTo>
                      <a:pt x="585" y="182"/>
                    </a:lnTo>
                    <a:lnTo>
                      <a:pt x="608" y="177"/>
                    </a:lnTo>
                    <a:lnTo>
                      <a:pt x="629" y="170"/>
                    </a:lnTo>
                    <a:lnTo>
                      <a:pt x="648" y="163"/>
                    </a:lnTo>
                    <a:lnTo>
                      <a:pt x="665" y="156"/>
                    </a:lnTo>
                    <a:lnTo>
                      <a:pt x="679" y="147"/>
                    </a:lnTo>
                    <a:lnTo>
                      <a:pt x="690" y="139"/>
                    </a:lnTo>
                    <a:lnTo>
                      <a:pt x="700" y="130"/>
                    </a:lnTo>
                    <a:lnTo>
                      <a:pt x="707" y="121"/>
                    </a:lnTo>
                    <a:lnTo>
                      <a:pt x="710" y="112"/>
                    </a:lnTo>
                    <a:lnTo>
                      <a:pt x="712" y="10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2" name="Freeform 52"/>
              <p:cNvSpPr>
                <a:spLocks/>
              </p:cNvSpPr>
              <p:nvPr/>
            </p:nvSpPr>
            <p:spPr bwMode="auto">
              <a:xfrm>
                <a:off x="4525" y="4025"/>
                <a:ext cx="502" cy="189"/>
              </a:xfrm>
              <a:custGeom>
                <a:avLst/>
                <a:gdLst>
                  <a:gd name="T0" fmla="*/ 1 w 502"/>
                  <a:gd name="T1" fmla="*/ 103 h 189"/>
                  <a:gd name="T2" fmla="*/ 8 w 502"/>
                  <a:gd name="T3" fmla="*/ 119 h 189"/>
                  <a:gd name="T4" fmla="*/ 23 w 502"/>
                  <a:gd name="T5" fmla="*/ 134 h 189"/>
                  <a:gd name="T6" fmla="*/ 45 w 502"/>
                  <a:gd name="T7" fmla="*/ 148 h 189"/>
                  <a:gd name="T8" fmla="*/ 73 w 502"/>
                  <a:gd name="T9" fmla="*/ 161 h 189"/>
                  <a:gd name="T10" fmla="*/ 107 w 502"/>
                  <a:gd name="T11" fmla="*/ 171 h 189"/>
                  <a:gd name="T12" fmla="*/ 145 w 502"/>
                  <a:gd name="T13" fmla="*/ 180 h 189"/>
                  <a:gd name="T14" fmla="*/ 185 w 502"/>
                  <a:gd name="T15" fmla="*/ 185 h 189"/>
                  <a:gd name="T16" fmla="*/ 228 w 502"/>
                  <a:gd name="T17" fmla="*/ 188 h 189"/>
                  <a:gd name="T18" fmla="*/ 272 w 502"/>
                  <a:gd name="T19" fmla="*/ 188 h 189"/>
                  <a:gd name="T20" fmla="*/ 315 w 502"/>
                  <a:gd name="T21" fmla="*/ 185 h 189"/>
                  <a:gd name="T22" fmla="*/ 356 w 502"/>
                  <a:gd name="T23" fmla="*/ 179 h 189"/>
                  <a:gd name="T24" fmla="*/ 394 w 502"/>
                  <a:gd name="T25" fmla="*/ 171 h 189"/>
                  <a:gd name="T26" fmla="*/ 427 w 502"/>
                  <a:gd name="T27" fmla="*/ 160 h 189"/>
                  <a:gd name="T28" fmla="*/ 456 w 502"/>
                  <a:gd name="T29" fmla="*/ 148 h 189"/>
                  <a:gd name="T30" fmla="*/ 477 w 502"/>
                  <a:gd name="T31" fmla="*/ 134 h 189"/>
                  <a:gd name="T32" fmla="*/ 492 w 502"/>
                  <a:gd name="T33" fmla="*/ 118 h 189"/>
                  <a:gd name="T34" fmla="*/ 500 w 502"/>
                  <a:gd name="T35" fmla="*/ 102 h 189"/>
                  <a:gd name="T36" fmla="*/ 500 w 502"/>
                  <a:gd name="T37" fmla="*/ 86 h 189"/>
                  <a:gd name="T38" fmla="*/ 492 w 502"/>
                  <a:gd name="T39" fmla="*/ 70 h 189"/>
                  <a:gd name="T40" fmla="*/ 477 w 502"/>
                  <a:gd name="T41" fmla="*/ 54 h 189"/>
                  <a:gd name="T42" fmla="*/ 456 w 502"/>
                  <a:gd name="T43" fmla="*/ 40 h 189"/>
                  <a:gd name="T44" fmla="*/ 427 w 502"/>
                  <a:gd name="T45" fmla="*/ 28 h 189"/>
                  <a:gd name="T46" fmla="*/ 394 w 502"/>
                  <a:gd name="T47" fmla="*/ 17 h 189"/>
                  <a:gd name="T48" fmla="*/ 356 w 502"/>
                  <a:gd name="T49" fmla="*/ 9 h 189"/>
                  <a:gd name="T50" fmla="*/ 315 w 502"/>
                  <a:gd name="T51" fmla="*/ 3 h 189"/>
                  <a:gd name="T52" fmla="*/ 272 w 502"/>
                  <a:gd name="T53" fmla="*/ 1 h 189"/>
                  <a:gd name="T54" fmla="*/ 228 w 502"/>
                  <a:gd name="T55" fmla="*/ 1 h 189"/>
                  <a:gd name="T56" fmla="*/ 185 w 502"/>
                  <a:gd name="T57" fmla="*/ 3 h 189"/>
                  <a:gd name="T58" fmla="*/ 145 w 502"/>
                  <a:gd name="T59" fmla="*/ 9 h 189"/>
                  <a:gd name="T60" fmla="*/ 107 w 502"/>
                  <a:gd name="T61" fmla="*/ 17 h 189"/>
                  <a:gd name="T62" fmla="*/ 73 w 502"/>
                  <a:gd name="T63" fmla="*/ 28 h 189"/>
                  <a:gd name="T64" fmla="*/ 45 w 502"/>
                  <a:gd name="T65" fmla="*/ 40 h 189"/>
                  <a:gd name="T66" fmla="*/ 23 w 502"/>
                  <a:gd name="T67" fmla="*/ 55 h 189"/>
                  <a:gd name="T68" fmla="*/ 8 w 502"/>
                  <a:gd name="T69" fmla="*/ 70 h 189"/>
                  <a:gd name="T70" fmla="*/ 1 w 502"/>
                  <a:gd name="T71" fmla="*/ 86 h 18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02"/>
                  <a:gd name="T109" fmla="*/ 0 h 189"/>
                  <a:gd name="T110" fmla="*/ 502 w 502"/>
                  <a:gd name="T111" fmla="*/ 189 h 18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02" h="189">
                    <a:moveTo>
                      <a:pt x="0" y="94"/>
                    </a:moveTo>
                    <a:lnTo>
                      <a:pt x="1" y="103"/>
                    </a:lnTo>
                    <a:lnTo>
                      <a:pt x="4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3" y="134"/>
                    </a:lnTo>
                    <a:lnTo>
                      <a:pt x="34" y="141"/>
                    </a:lnTo>
                    <a:lnTo>
                      <a:pt x="45" y="148"/>
                    </a:lnTo>
                    <a:lnTo>
                      <a:pt x="58" y="155"/>
                    </a:lnTo>
                    <a:lnTo>
                      <a:pt x="73" y="161"/>
                    </a:lnTo>
                    <a:lnTo>
                      <a:pt x="89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5" y="180"/>
                    </a:lnTo>
                    <a:lnTo>
                      <a:pt x="165" y="183"/>
                    </a:lnTo>
                    <a:lnTo>
                      <a:pt x="185" y="185"/>
                    </a:lnTo>
                    <a:lnTo>
                      <a:pt x="207" y="187"/>
                    </a:lnTo>
                    <a:lnTo>
                      <a:pt x="228" y="188"/>
                    </a:lnTo>
                    <a:lnTo>
                      <a:pt x="251" y="188"/>
                    </a:lnTo>
                    <a:lnTo>
                      <a:pt x="272" y="188"/>
                    </a:lnTo>
                    <a:lnTo>
                      <a:pt x="294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6" y="176"/>
                    </a:lnTo>
                    <a:lnTo>
                      <a:pt x="394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6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6" y="126"/>
                    </a:lnTo>
                    <a:lnTo>
                      <a:pt x="492" y="118"/>
                    </a:lnTo>
                    <a:lnTo>
                      <a:pt x="497" y="110"/>
                    </a:lnTo>
                    <a:lnTo>
                      <a:pt x="500" y="102"/>
                    </a:lnTo>
                    <a:lnTo>
                      <a:pt x="501" y="94"/>
                    </a:lnTo>
                    <a:lnTo>
                      <a:pt x="500" y="86"/>
                    </a:lnTo>
                    <a:lnTo>
                      <a:pt x="497" y="78"/>
                    </a:lnTo>
                    <a:lnTo>
                      <a:pt x="492" y="70"/>
                    </a:lnTo>
                    <a:lnTo>
                      <a:pt x="486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6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4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4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8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5" y="6"/>
                    </a:lnTo>
                    <a:lnTo>
                      <a:pt x="145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8" y="34"/>
                    </a:lnTo>
                    <a:lnTo>
                      <a:pt x="45" y="40"/>
                    </a:lnTo>
                    <a:lnTo>
                      <a:pt x="34" y="47"/>
                    </a:lnTo>
                    <a:lnTo>
                      <a:pt x="23" y="55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3" name="Freeform 53"/>
              <p:cNvSpPr>
                <a:spLocks/>
              </p:cNvSpPr>
              <p:nvPr/>
            </p:nvSpPr>
            <p:spPr bwMode="auto">
              <a:xfrm>
                <a:off x="4171" y="3688"/>
                <a:ext cx="624" cy="195"/>
              </a:xfrm>
              <a:custGeom>
                <a:avLst/>
                <a:gdLst>
                  <a:gd name="T0" fmla="*/ 623 w 624"/>
                  <a:gd name="T1" fmla="*/ 194 h 195"/>
                  <a:gd name="T2" fmla="*/ 623 w 624"/>
                  <a:gd name="T3" fmla="*/ 0 h 195"/>
                  <a:gd name="T4" fmla="*/ 0 w 624"/>
                  <a:gd name="T5" fmla="*/ 0 h 195"/>
                  <a:gd name="T6" fmla="*/ 0 w 624"/>
                  <a:gd name="T7" fmla="*/ 194 h 195"/>
                  <a:gd name="T8" fmla="*/ 623 w 624"/>
                  <a:gd name="T9" fmla="*/ 194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195"/>
                  <a:gd name="T17" fmla="*/ 624 w 624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195">
                    <a:moveTo>
                      <a:pt x="623" y="194"/>
                    </a:moveTo>
                    <a:lnTo>
                      <a:pt x="623" y="0"/>
                    </a:lnTo>
                    <a:lnTo>
                      <a:pt x="0" y="0"/>
                    </a:lnTo>
                    <a:lnTo>
                      <a:pt x="0" y="194"/>
                    </a:lnTo>
                    <a:lnTo>
                      <a:pt x="623" y="1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4" name="Rectangle 54"/>
              <p:cNvSpPr>
                <a:spLocks noChangeArrowheads="1"/>
              </p:cNvSpPr>
              <p:nvPr/>
            </p:nvSpPr>
            <p:spPr bwMode="auto">
              <a:xfrm>
                <a:off x="3683" y="3988"/>
                <a:ext cx="59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u="sng">
                    <a:solidFill>
                      <a:srgbClr val="434FD6"/>
                    </a:solidFill>
                    <a:latin typeface="Arial" charset="0"/>
                  </a:rPr>
                  <a:t>policyid</a:t>
                </a:r>
              </a:p>
            </p:txBody>
          </p:sp>
          <p:sp>
            <p:nvSpPr>
              <p:cNvPr id="18515" name="Rectangle 55"/>
              <p:cNvSpPr>
                <a:spLocks noChangeArrowheads="1"/>
              </p:cNvSpPr>
              <p:nvPr/>
            </p:nvSpPr>
            <p:spPr bwMode="auto">
              <a:xfrm>
                <a:off x="4571" y="3998"/>
                <a:ext cx="377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434FD6"/>
                    </a:solidFill>
                    <a:latin typeface="Arial" charset="0"/>
                  </a:rPr>
                  <a:t>cost</a:t>
                </a:r>
              </a:p>
            </p:txBody>
          </p:sp>
          <p:sp>
            <p:nvSpPr>
              <p:cNvPr id="18516" name="Rectangle 56"/>
              <p:cNvSpPr>
                <a:spLocks noChangeArrowheads="1"/>
              </p:cNvSpPr>
              <p:nvPr/>
            </p:nvSpPr>
            <p:spPr bwMode="auto">
              <a:xfrm>
                <a:off x="4168" y="3648"/>
                <a:ext cx="59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434FD6"/>
                    </a:solidFill>
                    <a:latin typeface="Arial" charset="0"/>
                  </a:rPr>
                  <a:t>Policies</a:t>
                </a:r>
              </a:p>
            </p:txBody>
          </p:sp>
          <p:sp>
            <p:nvSpPr>
              <p:cNvPr id="18517" name="Line 57"/>
              <p:cNvSpPr>
                <a:spLocks noChangeShapeType="1"/>
              </p:cNvSpPr>
              <p:nvPr/>
            </p:nvSpPr>
            <p:spPr bwMode="auto">
              <a:xfrm flipV="1">
                <a:off x="4036" y="3880"/>
                <a:ext cx="271" cy="12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8" name="Line 58"/>
              <p:cNvSpPr>
                <a:spLocks noChangeShapeType="1"/>
              </p:cNvSpPr>
              <p:nvPr/>
            </p:nvSpPr>
            <p:spPr bwMode="auto">
              <a:xfrm flipH="1" flipV="1">
                <a:off x="4499" y="3880"/>
                <a:ext cx="257" cy="15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2" name="Rectangle 61"/>
            <p:cNvSpPr>
              <a:spLocks noChangeArrowheads="1"/>
            </p:cNvSpPr>
            <p:nvPr/>
          </p:nvSpPr>
          <p:spPr bwMode="auto">
            <a:xfrm>
              <a:off x="2863" y="3067"/>
              <a:ext cx="74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434FD6"/>
                  </a:solidFill>
                  <a:latin typeface="Arial" charset="0"/>
                </a:rPr>
                <a:t>Purchaser</a:t>
              </a:r>
            </a:p>
          </p:txBody>
        </p:sp>
        <p:sp>
          <p:nvSpPr>
            <p:cNvPr id="18493" name="Freeform 62"/>
            <p:cNvSpPr>
              <a:spLocks/>
            </p:cNvSpPr>
            <p:nvPr/>
          </p:nvSpPr>
          <p:spPr bwMode="auto">
            <a:xfrm>
              <a:off x="2817" y="2992"/>
              <a:ext cx="815" cy="378"/>
            </a:xfrm>
            <a:custGeom>
              <a:avLst/>
              <a:gdLst>
                <a:gd name="T0" fmla="*/ 0 w 815"/>
                <a:gd name="T1" fmla="*/ 188 h 378"/>
                <a:gd name="T2" fmla="*/ 402 w 815"/>
                <a:gd name="T3" fmla="*/ 0 h 378"/>
                <a:gd name="T4" fmla="*/ 814 w 815"/>
                <a:gd name="T5" fmla="*/ 194 h 378"/>
                <a:gd name="T6" fmla="*/ 402 w 815"/>
                <a:gd name="T7" fmla="*/ 377 h 378"/>
                <a:gd name="T8" fmla="*/ 0 w 815"/>
                <a:gd name="T9" fmla="*/ 188 h 3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5"/>
                <a:gd name="T16" fmla="*/ 0 h 378"/>
                <a:gd name="T17" fmla="*/ 815 w 815"/>
                <a:gd name="T18" fmla="*/ 378 h 3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5" h="378">
                  <a:moveTo>
                    <a:pt x="0" y="188"/>
                  </a:moveTo>
                  <a:lnTo>
                    <a:pt x="402" y="0"/>
                  </a:lnTo>
                  <a:lnTo>
                    <a:pt x="814" y="194"/>
                  </a:lnTo>
                  <a:lnTo>
                    <a:pt x="402" y="377"/>
                  </a:lnTo>
                  <a:lnTo>
                    <a:pt x="0" y="18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94" name="Group 74"/>
            <p:cNvGrpSpPr>
              <a:grpSpLocks/>
            </p:cNvGrpSpPr>
            <p:nvPr/>
          </p:nvGrpSpPr>
          <p:grpSpPr bwMode="auto">
            <a:xfrm>
              <a:off x="1710" y="2231"/>
              <a:ext cx="1422" cy="678"/>
              <a:chOff x="1710" y="2231"/>
              <a:chExt cx="1422" cy="678"/>
            </a:xfrm>
          </p:grpSpPr>
          <p:sp>
            <p:nvSpPr>
              <p:cNvPr id="18500" name="Freeform 63"/>
              <p:cNvSpPr>
                <a:spLocks/>
              </p:cNvSpPr>
              <p:nvPr/>
            </p:nvSpPr>
            <p:spPr bwMode="auto">
              <a:xfrm>
                <a:off x="1710" y="2385"/>
                <a:ext cx="501" cy="189"/>
              </a:xfrm>
              <a:custGeom>
                <a:avLst/>
                <a:gdLst>
                  <a:gd name="T0" fmla="*/ 499 w 501"/>
                  <a:gd name="T1" fmla="*/ 86 h 189"/>
                  <a:gd name="T2" fmla="*/ 492 w 501"/>
                  <a:gd name="T3" fmla="*/ 70 h 189"/>
                  <a:gd name="T4" fmla="*/ 477 w 501"/>
                  <a:gd name="T5" fmla="*/ 54 h 189"/>
                  <a:gd name="T6" fmla="*/ 455 w 501"/>
                  <a:gd name="T7" fmla="*/ 40 h 189"/>
                  <a:gd name="T8" fmla="*/ 427 w 501"/>
                  <a:gd name="T9" fmla="*/ 28 h 189"/>
                  <a:gd name="T10" fmla="*/ 393 w 501"/>
                  <a:gd name="T11" fmla="*/ 17 h 189"/>
                  <a:gd name="T12" fmla="*/ 356 w 501"/>
                  <a:gd name="T13" fmla="*/ 9 h 189"/>
                  <a:gd name="T14" fmla="*/ 315 w 501"/>
                  <a:gd name="T15" fmla="*/ 3 h 189"/>
                  <a:gd name="T16" fmla="*/ 272 w 501"/>
                  <a:gd name="T17" fmla="*/ 1 h 189"/>
                  <a:gd name="T18" fmla="*/ 228 w 501"/>
                  <a:gd name="T19" fmla="*/ 1 h 189"/>
                  <a:gd name="T20" fmla="*/ 185 w 501"/>
                  <a:gd name="T21" fmla="*/ 3 h 189"/>
                  <a:gd name="T22" fmla="*/ 144 w 501"/>
                  <a:gd name="T23" fmla="*/ 9 h 189"/>
                  <a:gd name="T24" fmla="*/ 107 w 501"/>
                  <a:gd name="T25" fmla="*/ 17 h 189"/>
                  <a:gd name="T26" fmla="*/ 73 w 501"/>
                  <a:gd name="T27" fmla="*/ 28 h 189"/>
                  <a:gd name="T28" fmla="*/ 45 w 501"/>
                  <a:gd name="T29" fmla="*/ 40 h 189"/>
                  <a:gd name="T30" fmla="*/ 23 w 501"/>
                  <a:gd name="T31" fmla="*/ 54 h 189"/>
                  <a:gd name="T32" fmla="*/ 8 w 501"/>
                  <a:gd name="T33" fmla="*/ 70 h 189"/>
                  <a:gd name="T34" fmla="*/ 1 w 501"/>
                  <a:gd name="T35" fmla="*/ 86 h 189"/>
                  <a:gd name="T36" fmla="*/ 1 w 501"/>
                  <a:gd name="T37" fmla="*/ 103 h 189"/>
                  <a:gd name="T38" fmla="*/ 8 w 501"/>
                  <a:gd name="T39" fmla="*/ 119 h 189"/>
                  <a:gd name="T40" fmla="*/ 23 w 501"/>
                  <a:gd name="T41" fmla="*/ 134 h 189"/>
                  <a:gd name="T42" fmla="*/ 45 w 501"/>
                  <a:gd name="T43" fmla="*/ 148 h 189"/>
                  <a:gd name="T44" fmla="*/ 73 w 501"/>
                  <a:gd name="T45" fmla="*/ 160 h 189"/>
                  <a:gd name="T46" fmla="*/ 107 w 501"/>
                  <a:gd name="T47" fmla="*/ 171 h 189"/>
                  <a:gd name="T48" fmla="*/ 144 w 501"/>
                  <a:gd name="T49" fmla="*/ 179 h 189"/>
                  <a:gd name="T50" fmla="*/ 185 w 501"/>
                  <a:gd name="T51" fmla="*/ 185 h 189"/>
                  <a:gd name="T52" fmla="*/ 228 w 501"/>
                  <a:gd name="T53" fmla="*/ 188 h 189"/>
                  <a:gd name="T54" fmla="*/ 272 w 501"/>
                  <a:gd name="T55" fmla="*/ 188 h 189"/>
                  <a:gd name="T56" fmla="*/ 315 w 501"/>
                  <a:gd name="T57" fmla="*/ 185 h 189"/>
                  <a:gd name="T58" fmla="*/ 356 w 501"/>
                  <a:gd name="T59" fmla="*/ 179 h 189"/>
                  <a:gd name="T60" fmla="*/ 393 w 501"/>
                  <a:gd name="T61" fmla="*/ 171 h 189"/>
                  <a:gd name="T62" fmla="*/ 427 w 501"/>
                  <a:gd name="T63" fmla="*/ 160 h 189"/>
                  <a:gd name="T64" fmla="*/ 455 w 501"/>
                  <a:gd name="T65" fmla="*/ 148 h 189"/>
                  <a:gd name="T66" fmla="*/ 477 w 501"/>
                  <a:gd name="T67" fmla="*/ 134 h 189"/>
                  <a:gd name="T68" fmla="*/ 492 w 501"/>
                  <a:gd name="T69" fmla="*/ 119 h 189"/>
                  <a:gd name="T70" fmla="*/ 499 w 501"/>
                  <a:gd name="T71" fmla="*/ 103 h 18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01"/>
                  <a:gd name="T109" fmla="*/ 0 h 189"/>
                  <a:gd name="T110" fmla="*/ 501 w 501"/>
                  <a:gd name="T111" fmla="*/ 189 h 18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01" h="189">
                    <a:moveTo>
                      <a:pt x="500" y="94"/>
                    </a:moveTo>
                    <a:lnTo>
                      <a:pt x="499" y="86"/>
                    </a:lnTo>
                    <a:lnTo>
                      <a:pt x="496" y="78"/>
                    </a:lnTo>
                    <a:lnTo>
                      <a:pt x="492" y="70"/>
                    </a:lnTo>
                    <a:lnTo>
                      <a:pt x="485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5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3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3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8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4" y="6"/>
                    </a:lnTo>
                    <a:lnTo>
                      <a:pt x="144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8" y="34"/>
                    </a:lnTo>
                    <a:lnTo>
                      <a:pt x="45" y="40"/>
                    </a:lnTo>
                    <a:lnTo>
                      <a:pt x="33" y="47"/>
                    </a:lnTo>
                    <a:lnTo>
                      <a:pt x="23" y="54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3" y="78"/>
                    </a:lnTo>
                    <a:lnTo>
                      <a:pt x="1" y="86"/>
                    </a:lnTo>
                    <a:lnTo>
                      <a:pt x="0" y="94"/>
                    </a:lnTo>
                    <a:lnTo>
                      <a:pt x="1" y="103"/>
                    </a:lnTo>
                    <a:lnTo>
                      <a:pt x="3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3" y="134"/>
                    </a:lnTo>
                    <a:lnTo>
                      <a:pt x="33" y="141"/>
                    </a:lnTo>
                    <a:lnTo>
                      <a:pt x="45" y="148"/>
                    </a:lnTo>
                    <a:lnTo>
                      <a:pt x="58" y="154"/>
                    </a:lnTo>
                    <a:lnTo>
                      <a:pt x="73" y="160"/>
                    </a:lnTo>
                    <a:lnTo>
                      <a:pt x="89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4" y="179"/>
                    </a:lnTo>
                    <a:lnTo>
                      <a:pt x="164" y="183"/>
                    </a:lnTo>
                    <a:lnTo>
                      <a:pt x="185" y="185"/>
                    </a:lnTo>
                    <a:lnTo>
                      <a:pt x="207" y="187"/>
                    </a:lnTo>
                    <a:lnTo>
                      <a:pt x="228" y="188"/>
                    </a:lnTo>
                    <a:lnTo>
                      <a:pt x="250" y="188"/>
                    </a:lnTo>
                    <a:lnTo>
                      <a:pt x="272" y="188"/>
                    </a:lnTo>
                    <a:lnTo>
                      <a:pt x="293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5" y="176"/>
                    </a:lnTo>
                    <a:lnTo>
                      <a:pt x="393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5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5" y="127"/>
                    </a:lnTo>
                    <a:lnTo>
                      <a:pt x="492" y="119"/>
                    </a:lnTo>
                    <a:lnTo>
                      <a:pt x="496" y="110"/>
                    </a:lnTo>
                    <a:lnTo>
                      <a:pt x="499" y="103"/>
                    </a:lnTo>
                    <a:lnTo>
                      <a:pt x="500" y="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1" name="Freeform 64"/>
              <p:cNvSpPr>
                <a:spLocks/>
              </p:cNvSpPr>
              <p:nvPr/>
            </p:nvSpPr>
            <p:spPr bwMode="auto">
              <a:xfrm>
                <a:off x="2630" y="2385"/>
                <a:ext cx="502" cy="189"/>
              </a:xfrm>
              <a:custGeom>
                <a:avLst/>
                <a:gdLst>
                  <a:gd name="T0" fmla="*/ 1 w 502"/>
                  <a:gd name="T1" fmla="*/ 103 h 189"/>
                  <a:gd name="T2" fmla="*/ 8 w 502"/>
                  <a:gd name="T3" fmla="*/ 119 h 189"/>
                  <a:gd name="T4" fmla="*/ 24 w 502"/>
                  <a:gd name="T5" fmla="*/ 134 h 189"/>
                  <a:gd name="T6" fmla="*/ 45 w 502"/>
                  <a:gd name="T7" fmla="*/ 148 h 189"/>
                  <a:gd name="T8" fmla="*/ 73 w 502"/>
                  <a:gd name="T9" fmla="*/ 161 h 189"/>
                  <a:gd name="T10" fmla="*/ 107 w 502"/>
                  <a:gd name="T11" fmla="*/ 171 h 189"/>
                  <a:gd name="T12" fmla="*/ 144 w 502"/>
                  <a:gd name="T13" fmla="*/ 179 h 189"/>
                  <a:gd name="T14" fmla="*/ 186 w 502"/>
                  <a:gd name="T15" fmla="*/ 185 h 189"/>
                  <a:gd name="T16" fmla="*/ 229 w 502"/>
                  <a:gd name="T17" fmla="*/ 188 h 189"/>
                  <a:gd name="T18" fmla="*/ 272 w 502"/>
                  <a:gd name="T19" fmla="*/ 188 h 189"/>
                  <a:gd name="T20" fmla="*/ 315 w 502"/>
                  <a:gd name="T21" fmla="*/ 185 h 189"/>
                  <a:gd name="T22" fmla="*/ 356 w 502"/>
                  <a:gd name="T23" fmla="*/ 179 h 189"/>
                  <a:gd name="T24" fmla="*/ 394 w 502"/>
                  <a:gd name="T25" fmla="*/ 171 h 189"/>
                  <a:gd name="T26" fmla="*/ 427 w 502"/>
                  <a:gd name="T27" fmla="*/ 160 h 189"/>
                  <a:gd name="T28" fmla="*/ 455 w 502"/>
                  <a:gd name="T29" fmla="*/ 148 h 189"/>
                  <a:gd name="T30" fmla="*/ 477 w 502"/>
                  <a:gd name="T31" fmla="*/ 134 h 189"/>
                  <a:gd name="T32" fmla="*/ 492 w 502"/>
                  <a:gd name="T33" fmla="*/ 118 h 189"/>
                  <a:gd name="T34" fmla="*/ 500 w 502"/>
                  <a:gd name="T35" fmla="*/ 102 h 189"/>
                  <a:gd name="T36" fmla="*/ 500 w 502"/>
                  <a:gd name="T37" fmla="*/ 86 h 189"/>
                  <a:gd name="T38" fmla="*/ 492 w 502"/>
                  <a:gd name="T39" fmla="*/ 70 h 189"/>
                  <a:gd name="T40" fmla="*/ 477 w 502"/>
                  <a:gd name="T41" fmla="*/ 54 h 189"/>
                  <a:gd name="T42" fmla="*/ 455 w 502"/>
                  <a:gd name="T43" fmla="*/ 40 h 189"/>
                  <a:gd name="T44" fmla="*/ 427 w 502"/>
                  <a:gd name="T45" fmla="*/ 28 h 189"/>
                  <a:gd name="T46" fmla="*/ 394 w 502"/>
                  <a:gd name="T47" fmla="*/ 17 h 189"/>
                  <a:gd name="T48" fmla="*/ 356 w 502"/>
                  <a:gd name="T49" fmla="*/ 9 h 189"/>
                  <a:gd name="T50" fmla="*/ 315 w 502"/>
                  <a:gd name="T51" fmla="*/ 3 h 189"/>
                  <a:gd name="T52" fmla="*/ 272 w 502"/>
                  <a:gd name="T53" fmla="*/ 1 h 189"/>
                  <a:gd name="T54" fmla="*/ 229 w 502"/>
                  <a:gd name="T55" fmla="*/ 1 h 189"/>
                  <a:gd name="T56" fmla="*/ 185 w 502"/>
                  <a:gd name="T57" fmla="*/ 3 h 189"/>
                  <a:gd name="T58" fmla="*/ 144 w 502"/>
                  <a:gd name="T59" fmla="*/ 9 h 189"/>
                  <a:gd name="T60" fmla="*/ 107 w 502"/>
                  <a:gd name="T61" fmla="*/ 17 h 189"/>
                  <a:gd name="T62" fmla="*/ 73 w 502"/>
                  <a:gd name="T63" fmla="*/ 28 h 189"/>
                  <a:gd name="T64" fmla="*/ 45 w 502"/>
                  <a:gd name="T65" fmla="*/ 40 h 189"/>
                  <a:gd name="T66" fmla="*/ 24 w 502"/>
                  <a:gd name="T67" fmla="*/ 55 h 189"/>
                  <a:gd name="T68" fmla="*/ 8 w 502"/>
                  <a:gd name="T69" fmla="*/ 70 h 189"/>
                  <a:gd name="T70" fmla="*/ 1 w 502"/>
                  <a:gd name="T71" fmla="*/ 86 h 18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02"/>
                  <a:gd name="T109" fmla="*/ 0 h 189"/>
                  <a:gd name="T110" fmla="*/ 502 w 502"/>
                  <a:gd name="T111" fmla="*/ 189 h 18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02" h="189">
                    <a:moveTo>
                      <a:pt x="0" y="94"/>
                    </a:moveTo>
                    <a:lnTo>
                      <a:pt x="1" y="103"/>
                    </a:lnTo>
                    <a:lnTo>
                      <a:pt x="4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4" y="134"/>
                    </a:lnTo>
                    <a:lnTo>
                      <a:pt x="33" y="141"/>
                    </a:lnTo>
                    <a:lnTo>
                      <a:pt x="45" y="148"/>
                    </a:lnTo>
                    <a:lnTo>
                      <a:pt x="59" y="155"/>
                    </a:lnTo>
                    <a:lnTo>
                      <a:pt x="73" y="161"/>
                    </a:lnTo>
                    <a:lnTo>
                      <a:pt x="90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4" y="179"/>
                    </a:lnTo>
                    <a:lnTo>
                      <a:pt x="165" y="183"/>
                    </a:lnTo>
                    <a:lnTo>
                      <a:pt x="186" y="185"/>
                    </a:lnTo>
                    <a:lnTo>
                      <a:pt x="207" y="187"/>
                    </a:lnTo>
                    <a:lnTo>
                      <a:pt x="229" y="188"/>
                    </a:lnTo>
                    <a:lnTo>
                      <a:pt x="250" y="188"/>
                    </a:lnTo>
                    <a:lnTo>
                      <a:pt x="272" y="188"/>
                    </a:lnTo>
                    <a:lnTo>
                      <a:pt x="294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5" y="176"/>
                    </a:lnTo>
                    <a:lnTo>
                      <a:pt x="394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5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5" y="126"/>
                    </a:lnTo>
                    <a:lnTo>
                      <a:pt x="492" y="118"/>
                    </a:lnTo>
                    <a:lnTo>
                      <a:pt x="497" y="110"/>
                    </a:lnTo>
                    <a:lnTo>
                      <a:pt x="500" y="102"/>
                    </a:lnTo>
                    <a:lnTo>
                      <a:pt x="501" y="94"/>
                    </a:lnTo>
                    <a:lnTo>
                      <a:pt x="500" y="86"/>
                    </a:lnTo>
                    <a:lnTo>
                      <a:pt x="497" y="78"/>
                    </a:lnTo>
                    <a:lnTo>
                      <a:pt x="492" y="70"/>
                    </a:lnTo>
                    <a:lnTo>
                      <a:pt x="485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5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4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4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9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5" y="6"/>
                    </a:lnTo>
                    <a:lnTo>
                      <a:pt x="144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9" y="34"/>
                    </a:lnTo>
                    <a:lnTo>
                      <a:pt x="45" y="40"/>
                    </a:lnTo>
                    <a:lnTo>
                      <a:pt x="33" y="47"/>
                    </a:lnTo>
                    <a:lnTo>
                      <a:pt x="24" y="55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2" name="Freeform 65"/>
              <p:cNvSpPr>
                <a:spLocks/>
              </p:cNvSpPr>
              <p:nvPr/>
            </p:nvSpPr>
            <p:spPr bwMode="auto">
              <a:xfrm>
                <a:off x="2160" y="2247"/>
                <a:ext cx="502" cy="189"/>
              </a:xfrm>
              <a:custGeom>
                <a:avLst/>
                <a:gdLst>
                  <a:gd name="T0" fmla="*/ 500 w 502"/>
                  <a:gd name="T1" fmla="*/ 86 h 189"/>
                  <a:gd name="T2" fmla="*/ 493 w 502"/>
                  <a:gd name="T3" fmla="*/ 70 h 189"/>
                  <a:gd name="T4" fmla="*/ 478 w 502"/>
                  <a:gd name="T5" fmla="*/ 54 h 189"/>
                  <a:gd name="T6" fmla="*/ 456 w 502"/>
                  <a:gd name="T7" fmla="*/ 40 h 189"/>
                  <a:gd name="T8" fmla="*/ 428 w 502"/>
                  <a:gd name="T9" fmla="*/ 28 h 189"/>
                  <a:gd name="T10" fmla="*/ 394 w 502"/>
                  <a:gd name="T11" fmla="*/ 17 h 189"/>
                  <a:gd name="T12" fmla="*/ 356 w 502"/>
                  <a:gd name="T13" fmla="*/ 9 h 189"/>
                  <a:gd name="T14" fmla="*/ 316 w 502"/>
                  <a:gd name="T15" fmla="*/ 4 h 189"/>
                  <a:gd name="T16" fmla="*/ 273 w 502"/>
                  <a:gd name="T17" fmla="*/ 1 h 189"/>
                  <a:gd name="T18" fmla="*/ 229 w 502"/>
                  <a:gd name="T19" fmla="*/ 1 h 189"/>
                  <a:gd name="T20" fmla="*/ 186 w 502"/>
                  <a:gd name="T21" fmla="*/ 4 h 189"/>
                  <a:gd name="T22" fmla="*/ 145 w 502"/>
                  <a:gd name="T23" fmla="*/ 9 h 189"/>
                  <a:gd name="T24" fmla="*/ 107 w 502"/>
                  <a:gd name="T25" fmla="*/ 17 h 189"/>
                  <a:gd name="T26" fmla="*/ 74 w 502"/>
                  <a:gd name="T27" fmla="*/ 28 h 189"/>
                  <a:gd name="T28" fmla="*/ 45 w 502"/>
                  <a:gd name="T29" fmla="*/ 40 h 189"/>
                  <a:gd name="T30" fmla="*/ 24 w 502"/>
                  <a:gd name="T31" fmla="*/ 54 h 189"/>
                  <a:gd name="T32" fmla="*/ 9 w 502"/>
                  <a:gd name="T33" fmla="*/ 70 h 189"/>
                  <a:gd name="T34" fmla="*/ 1 w 502"/>
                  <a:gd name="T35" fmla="*/ 86 h 189"/>
                  <a:gd name="T36" fmla="*/ 1 w 502"/>
                  <a:gd name="T37" fmla="*/ 102 h 189"/>
                  <a:gd name="T38" fmla="*/ 9 w 502"/>
                  <a:gd name="T39" fmla="*/ 118 h 189"/>
                  <a:gd name="T40" fmla="*/ 24 w 502"/>
                  <a:gd name="T41" fmla="*/ 134 h 189"/>
                  <a:gd name="T42" fmla="*/ 45 w 502"/>
                  <a:gd name="T43" fmla="*/ 148 h 189"/>
                  <a:gd name="T44" fmla="*/ 74 w 502"/>
                  <a:gd name="T45" fmla="*/ 161 h 189"/>
                  <a:gd name="T46" fmla="*/ 107 w 502"/>
                  <a:gd name="T47" fmla="*/ 171 h 189"/>
                  <a:gd name="T48" fmla="*/ 145 w 502"/>
                  <a:gd name="T49" fmla="*/ 179 h 189"/>
                  <a:gd name="T50" fmla="*/ 186 w 502"/>
                  <a:gd name="T51" fmla="*/ 185 h 189"/>
                  <a:gd name="T52" fmla="*/ 229 w 502"/>
                  <a:gd name="T53" fmla="*/ 188 h 189"/>
                  <a:gd name="T54" fmla="*/ 273 w 502"/>
                  <a:gd name="T55" fmla="*/ 188 h 189"/>
                  <a:gd name="T56" fmla="*/ 316 w 502"/>
                  <a:gd name="T57" fmla="*/ 185 h 189"/>
                  <a:gd name="T58" fmla="*/ 356 w 502"/>
                  <a:gd name="T59" fmla="*/ 179 h 189"/>
                  <a:gd name="T60" fmla="*/ 394 w 502"/>
                  <a:gd name="T61" fmla="*/ 171 h 189"/>
                  <a:gd name="T62" fmla="*/ 428 w 502"/>
                  <a:gd name="T63" fmla="*/ 161 h 189"/>
                  <a:gd name="T64" fmla="*/ 456 w 502"/>
                  <a:gd name="T65" fmla="*/ 148 h 189"/>
                  <a:gd name="T66" fmla="*/ 478 w 502"/>
                  <a:gd name="T67" fmla="*/ 134 h 189"/>
                  <a:gd name="T68" fmla="*/ 493 w 502"/>
                  <a:gd name="T69" fmla="*/ 118 h 189"/>
                  <a:gd name="T70" fmla="*/ 500 w 502"/>
                  <a:gd name="T71" fmla="*/ 102 h 18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02"/>
                  <a:gd name="T109" fmla="*/ 0 h 189"/>
                  <a:gd name="T110" fmla="*/ 502 w 502"/>
                  <a:gd name="T111" fmla="*/ 189 h 18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02" h="189">
                    <a:moveTo>
                      <a:pt x="501" y="94"/>
                    </a:moveTo>
                    <a:lnTo>
                      <a:pt x="500" y="86"/>
                    </a:lnTo>
                    <a:lnTo>
                      <a:pt x="497" y="78"/>
                    </a:lnTo>
                    <a:lnTo>
                      <a:pt x="493" y="70"/>
                    </a:lnTo>
                    <a:lnTo>
                      <a:pt x="486" y="62"/>
                    </a:lnTo>
                    <a:lnTo>
                      <a:pt x="478" y="54"/>
                    </a:lnTo>
                    <a:lnTo>
                      <a:pt x="467" y="47"/>
                    </a:lnTo>
                    <a:lnTo>
                      <a:pt x="456" y="40"/>
                    </a:lnTo>
                    <a:lnTo>
                      <a:pt x="443" y="34"/>
                    </a:lnTo>
                    <a:lnTo>
                      <a:pt x="428" y="28"/>
                    </a:lnTo>
                    <a:lnTo>
                      <a:pt x="412" y="22"/>
                    </a:lnTo>
                    <a:lnTo>
                      <a:pt x="394" y="17"/>
                    </a:lnTo>
                    <a:lnTo>
                      <a:pt x="376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6" y="4"/>
                    </a:lnTo>
                    <a:lnTo>
                      <a:pt x="294" y="2"/>
                    </a:lnTo>
                    <a:lnTo>
                      <a:pt x="273" y="1"/>
                    </a:lnTo>
                    <a:lnTo>
                      <a:pt x="251" y="0"/>
                    </a:lnTo>
                    <a:lnTo>
                      <a:pt x="229" y="1"/>
                    </a:lnTo>
                    <a:lnTo>
                      <a:pt x="207" y="2"/>
                    </a:lnTo>
                    <a:lnTo>
                      <a:pt x="186" y="4"/>
                    </a:lnTo>
                    <a:lnTo>
                      <a:pt x="165" y="6"/>
                    </a:lnTo>
                    <a:lnTo>
                      <a:pt x="145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90" y="22"/>
                    </a:lnTo>
                    <a:lnTo>
                      <a:pt x="74" y="28"/>
                    </a:lnTo>
                    <a:lnTo>
                      <a:pt x="59" y="34"/>
                    </a:lnTo>
                    <a:lnTo>
                      <a:pt x="45" y="40"/>
                    </a:lnTo>
                    <a:lnTo>
                      <a:pt x="34" y="47"/>
                    </a:lnTo>
                    <a:lnTo>
                      <a:pt x="24" y="54"/>
                    </a:lnTo>
                    <a:lnTo>
                      <a:pt x="15" y="62"/>
                    </a:lnTo>
                    <a:lnTo>
                      <a:pt x="9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  <a:lnTo>
                      <a:pt x="1" y="102"/>
                    </a:lnTo>
                    <a:lnTo>
                      <a:pt x="4" y="111"/>
                    </a:lnTo>
                    <a:lnTo>
                      <a:pt x="9" y="118"/>
                    </a:lnTo>
                    <a:lnTo>
                      <a:pt x="15" y="126"/>
                    </a:lnTo>
                    <a:lnTo>
                      <a:pt x="24" y="134"/>
                    </a:lnTo>
                    <a:lnTo>
                      <a:pt x="34" y="141"/>
                    </a:lnTo>
                    <a:lnTo>
                      <a:pt x="45" y="148"/>
                    </a:lnTo>
                    <a:lnTo>
                      <a:pt x="59" y="155"/>
                    </a:lnTo>
                    <a:lnTo>
                      <a:pt x="74" y="161"/>
                    </a:lnTo>
                    <a:lnTo>
                      <a:pt x="90" y="166"/>
                    </a:lnTo>
                    <a:lnTo>
                      <a:pt x="107" y="171"/>
                    </a:lnTo>
                    <a:lnTo>
                      <a:pt x="125" y="175"/>
                    </a:lnTo>
                    <a:lnTo>
                      <a:pt x="145" y="179"/>
                    </a:lnTo>
                    <a:lnTo>
                      <a:pt x="165" y="182"/>
                    </a:lnTo>
                    <a:lnTo>
                      <a:pt x="186" y="185"/>
                    </a:lnTo>
                    <a:lnTo>
                      <a:pt x="207" y="187"/>
                    </a:lnTo>
                    <a:lnTo>
                      <a:pt x="229" y="188"/>
                    </a:lnTo>
                    <a:lnTo>
                      <a:pt x="251" y="188"/>
                    </a:lnTo>
                    <a:lnTo>
                      <a:pt x="273" y="188"/>
                    </a:lnTo>
                    <a:lnTo>
                      <a:pt x="294" y="187"/>
                    </a:lnTo>
                    <a:lnTo>
                      <a:pt x="316" y="185"/>
                    </a:lnTo>
                    <a:lnTo>
                      <a:pt x="336" y="182"/>
                    </a:lnTo>
                    <a:lnTo>
                      <a:pt x="356" y="179"/>
                    </a:lnTo>
                    <a:lnTo>
                      <a:pt x="376" y="175"/>
                    </a:lnTo>
                    <a:lnTo>
                      <a:pt x="394" y="171"/>
                    </a:lnTo>
                    <a:lnTo>
                      <a:pt x="412" y="166"/>
                    </a:lnTo>
                    <a:lnTo>
                      <a:pt x="428" y="161"/>
                    </a:lnTo>
                    <a:lnTo>
                      <a:pt x="443" y="155"/>
                    </a:lnTo>
                    <a:lnTo>
                      <a:pt x="456" y="148"/>
                    </a:lnTo>
                    <a:lnTo>
                      <a:pt x="467" y="141"/>
                    </a:lnTo>
                    <a:lnTo>
                      <a:pt x="478" y="134"/>
                    </a:lnTo>
                    <a:lnTo>
                      <a:pt x="486" y="126"/>
                    </a:lnTo>
                    <a:lnTo>
                      <a:pt x="493" y="118"/>
                    </a:lnTo>
                    <a:lnTo>
                      <a:pt x="497" y="111"/>
                    </a:lnTo>
                    <a:lnTo>
                      <a:pt x="500" y="102"/>
                    </a:lnTo>
                    <a:lnTo>
                      <a:pt x="501" y="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3" name="Rectangle 66"/>
              <p:cNvSpPr>
                <a:spLocks noChangeArrowheads="1"/>
              </p:cNvSpPr>
              <p:nvPr/>
            </p:nvSpPr>
            <p:spPr bwMode="auto">
              <a:xfrm>
                <a:off x="2213" y="2231"/>
                <a:ext cx="44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434FD6"/>
                    </a:solidFill>
                    <a:latin typeface="Arial" charset="0"/>
                  </a:rPr>
                  <a:t>name</a:t>
                </a:r>
                <a:endParaRPr lang="en-US" sz="16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504" name="Rectangle 67"/>
              <p:cNvSpPr>
                <a:spLocks noChangeArrowheads="1"/>
              </p:cNvSpPr>
              <p:nvPr/>
            </p:nvSpPr>
            <p:spPr bwMode="auto">
              <a:xfrm>
                <a:off x="2067" y="2699"/>
                <a:ext cx="845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434FD6"/>
                    </a:solidFill>
                    <a:latin typeface="Arial" charset="0"/>
                  </a:rPr>
                  <a:t>Employees</a:t>
                </a:r>
                <a:endParaRPr lang="en-US" sz="16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505" name="Rectangle 68"/>
              <p:cNvSpPr>
                <a:spLocks noChangeArrowheads="1"/>
              </p:cNvSpPr>
              <p:nvPr/>
            </p:nvSpPr>
            <p:spPr bwMode="auto">
              <a:xfrm>
                <a:off x="1837" y="2354"/>
                <a:ext cx="335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u="sng">
                    <a:solidFill>
                      <a:srgbClr val="434FD6"/>
                    </a:solidFill>
                    <a:latin typeface="Arial" charset="0"/>
                  </a:rPr>
                  <a:t>ssn</a:t>
                </a:r>
                <a:endParaRPr lang="en-US" sz="1600" b="1" u="sng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506" name="Rectangle 69"/>
              <p:cNvSpPr>
                <a:spLocks noChangeArrowheads="1"/>
              </p:cNvSpPr>
              <p:nvPr/>
            </p:nvSpPr>
            <p:spPr bwMode="auto">
              <a:xfrm>
                <a:off x="2782" y="2359"/>
                <a:ext cx="27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434FD6"/>
                    </a:solidFill>
                    <a:latin typeface="Arial" charset="0"/>
                  </a:rPr>
                  <a:t>lot</a:t>
                </a:r>
                <a:endParaRPr lang="en-US" sz="16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507" name="Freeform 70"/>
              <p:cNvSpPr>
                <a:spLocks/>
              </p:cNvSpPr>
              <p:nvPr/>
            </p:nvSpPr>
            <p:spPr bwMode="auto">
              <a:xfrm>
                <a:off x="2063" y="2692"/>
                <a:ext cx="751" cy="170"/>
              </a:xfrm>
              <a:custGeom>
                <a:avLst/>
                <a:gdLst>
                  <a:gd name="T0" fmla="*/ 750 w 751"/>
                  <a:gd name="T1" fmla="*/ 169 h 170"/>
                  <a:gd name="T2" fmla="*/ 750 w 751"/>
                  <a:gd name="T3" fmla="*/ 0 h 170"/>
                  <a:gd name="T4" fmla="*/ 0 w 751"/>
                  <a:gd name="T5" fmla="*/ 0 h 170"/>
                  <a:gd name="T6" fmla="*/ 0 w 751"/>
                  <a:gd name="T7" fmla="*/ 169 h 170"/>
                  <a:gd name="T8" fmla="*/ 750 w 751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1"/>
                  <a:gd name="T16" fmla="*/ 0 h 170"/>
                  <a:gd name="T17" fmla="*/ 751 w 751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1" h="170">
                    <a:moveTo>
                      <a:pt x="750" y="169"/>
                    </a:moveTo>
                    <a:lnTo>
                      <a:pt x="750" y="0"/>
                    </a:lnTo>
                    <a:lnTo>
                      <a:pt x="0" y="0"/>
                    </a:lnTo>
                    <a:lnTo>
                      <a:pt x="0" y="169"/>
                    </a:lnTo>
                    <a:lnTo>
                      <a:pt x="750" y="16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8" name="Line 71"/>
              <p:cNvSpPr>
                <a:spLocks noChangeShapeType="1"/>
              </p:cNvSpPr>
              <p:nvPr/>
            </p:nvSpPr>
            <p:spPr bwMode="auto">
              <a:xfrm>
                <a:off x="1962" y="2577"/>
                <a:ext cx="338" cy="10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9" name="Line 72"/>
              <p:cNvSpPr>
                <a:spLocks noChangeShapeType="1"/>
              </p:cNvSpPr>
              <p:nvPr/>
            </p:nvSpPr>
            <p:spPr bwMode="auto">
              <a:xfrm>
                <a:off x="2423" y="2442"/>
                <a:ext cx="31" cy="24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0" name="Line 73"/>
              <p:cNvSpPr>
                <a:spLocks noChangeShapeType="1"/>
              </p:cNvSpPr>
              <p:nvPr/>
            </p:nvSpPr>
            <p:spPr bwMode="auto">
              <a:xfrm flipV="1">
                <a:off x="2548" y="2540"/>
                <a:ext cx="184" cy="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5" name="Line 75"/>
            <p:cNvSpPr>
              <a:spLocks noChangeShapeType="1"/>
            </p:cNvSpPr>
            <p:nvPr/>
          </p:nvSpPr>
          <p:spPr bwMode="auto">
            <a:xfrm flipH="1" flipV="1">
              <a:off x="3408" y="3264"/>
              <a:ext cx="752" cy="41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Line 76"/>
            <p:cNvSpPr>
              <a:spLocks noChangeShapeType="1"/>
            </p:cNvSpPr>
            <p:nvPr/>
          </p:nvSpPr>
          <p:spPr bwMode="auto">
            <a:xfrm flipH="1">
              <a:off x="4752" y="2800"/>
              <a:ext cx="448" cy="27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7" name="Line 77"/>
            <p:cNvSpPr>
              <a:spLocks noChangeShapeType="1"/>
            </p:cNvSpPr>
            <p:nvPr/>
          </p:nvSpPr>
          <p:spPr bwMode="auto">
            <a:xfrm flipV="1">
              <a:off x="4464" y="3456"/>
              <a:ext cx="288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8" name="Line 78"/>
            <p:cNvSpPr>
              <a:spLocks noChangeShapeType="1"/>
            </p:cNvSpPr>
            <p:nvPr/>
          </p:nvSpPr>
          <p:spPr bwMode="auto">
            <a:xfrm>
              <a:off x="2500" y="2884"/>
              <a:ext cx="520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9" name="Rectangle 81"/>
            <p:cNvSpPr>
              <a:spLocks noChangeArrowheads="1"/>
            </p:cNvSpPr>
            <p:nvPr/>
          </p:nvSpPr>
          <p:spPr bwMode="auto">
            <a:xfrm>
              <a:off x="2640" y="3552"/>
              <a:ext cx="122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Better design</a:t>
              </a:r>
              <a:endParaRPr lang="en-US" sz="2400">
                <a:solidFill>
                  <a:srgbClr val="434FD6"/>
                </a:solidFill>
              </a:endParaRPr>
            </a:p>
          </p:txBody>
        </p:sp>
      </p:grpSp>
      <p:sp>
        <p:nvSpPr>
          <p:cNvPr id="30802" name="Line 82"/>
          <p:cNvSpPr>
            <a:spLocks noChangeShapeType="1"/>
          </p:cNvSpPr>
          <p:nvPr/>
        </p:nvSpPr>
        <p:spPr bwMode="auto">
          <a:xfrm flipV="1">
            <a:off x="6172200" y="2057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804" name="Text Box 84"/>
          <p:cNvSpPr txBox="1">
            <a:spLocks noChangeArrowheads="1"/>
          </p:cNvSpPr>
          <p:nvPr/>
        </p:nvSpPr>
        <p:spPr bwMode="auto">
          <a:xfrm>
            <a:off x="228600" y="4953000"/>
            <a:ext cx="2819400" cy="1196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000" b="1">
                <a:solidFill>
                  <a:schemeClr val="tx1"/>
                </a:solidFill>
                <a:latin typeface="Tahoma" pitchFamily="1" charset="0"/>
              </a:rPr>
              <a:t> Think through </a:t>
            </a:r>
            <a:r>
              <a:rPr lang="en-US" sz="2000" b="1" i="1">
                <a:solidFill>
                  <a:schemeClr val="tx1"/>
                </a:solidFill>
                <a:latin typeface="Tahoma" pitchFamily="1" charset="0"/>
              </a:rPr>
              <a:t>all</a:t>
            </a:r>
            <a:r>
              <a:rPr lang="en-US" sz="2000" b="1">
                <a:solidFill>
                  <a:schemeClr val="tx1"/>
                </a:solidFill>
                <a:latin typeface="Tahoma" pitchFamily="1" charset="0"/>
              </a:rPr>
              <a:t> the constraints in the 2nd diagram!</a:t>
            </a:r>
          </a:p>
          <a:p>
            <a:endParaRPr lang="en-US"/>
          </a:p>
        </p:txBody>
      </p:sp>
      <p:grpSp>
        <p:nvGrpSpPr>
          <p:cNvPr id="18442" name="Group 90"/>
          <p:cNvGrpSpPr>
            <a:grpSpLocks/>
          </p:cNvGrpSpPr>
          <p:nvPr/>
        </p:nvGrpSpPr>
        <p:grpSpPr bwMode="auto">
          <a:xfrm>
            <a:off x="2900363" y="838200"/>
            <a:ext cx="6003925" cy="2643188"/>
            <a:chOff x="1827" y="528"/>
            <a:chExt cx="3782" cy="1665"/>
          </a:xfrm>
        </p:grpSpPr>
        <p:grpSp>
          <p:nvGrpSpPr>
            <p:cNvPr id="18444" name="Group 38"/>
            <p:cNvGrpSpPr>
              <a:grpSpLocks/>
            </p:cNvGrpSpPr>
            <p:nvPr/>
          </p:nvGrpSpPr>
          <p:grpSpPr bwMode="auto">
            <a:xfrm>
              <a:off x="3121" y="1657"/>
              <a:ext cx="1403" cy="536"/>
              <a:chOff x="3121" y="1657"/>
              <a:chExt cx="1403" cy="536"/>
            </a:xfrm>
          </p:grpSpPr>
          <p:sp>
            <p:nvSpPr>
              <p:cNvPr id="18472" name="Freeform 30"/>
              <p:cNvSpPr>
                <a:spLocks/>
              </p:cNvSpPr>
              <p:nvPr/>
            </p:nvSpPr>
            <p:spPr bwMode="auto">
              <a:xfrm>
                <a:off x="3121" y="1978"/>
                <a:ext cx="672" cy="209"/>
              </a:xfrm>
              <a:custGeom>
                <a:avLst/>
                <a:gdLst>
                  <a:gd name="T0" fmla="*/ 669 w 672"/>
                  <a:gd name="T1" fmla="*/ 95 h 209"/>
                  <a:gd name="T2" fmla="*/ 659 w 672"/>
                  <a:gd name="T3" fmla="*/ 77 h 209"/>
                  <a:gd name="T4" fmla="*/ 640 w 672"/>
                  <a:gd name="T5" fmla="*/ 59 h 209"/>
                  <a:gd name="T6" fmla="*/ 610 w 672"/>
                  <a:gd name="T7" fmla="*/ 44 h 209"/>
                  <a:gd name="T8" fmla="*/ 573 w 672"/>
                  <a:gd name="T9" fmla="*/ 29 h 209"/>
                  <a:gd name="T10" fmla="*/ 527 w 672"/>
                  <a:gd name="T11" fmla="*/ 19 h 209"/>
                  <a:gd name="T12" fmla="*/ 477 w 672"/>
                  <a:gd name="T13" fmla="*/ 9 h 209"/>
                  <a:gd name="T14" fmla="*/ 423 w 672"/>
                  <a:gd name="T15" fmla="*/ 3 h 209"/>
                  <a:gd name="T16" fmla="*/ 365 w 672"/>
                  <a:gd name="T17" fmla="*/ 0 h 209"/>
                  <a:gd name="T18" fmla="*/ 305 w 672"/>
                  <a:gd name="T19" fmla="*/ 0 h 209"/>
                  <a:gd name="T20" fmla="*/ 249 w 672"/>
                  <a:gd name="T21" fmla="*/ 3 h 209"/>
                  <a:gd name="T22" fmla="*/ 193 w 672"/>
                  <a:gd name="T23" fmla="*/ 9 h 209"/>
                  <a:gd name="T24" fmla="*/ 143 w 672"/>
                  <a:gd name="T25" fmla="*/ 19 h 209"/>
                  <a:gd name="T26" fmla="*/ 98 w 672"/>
                  <a:gd name="T27" fmla="*/ 29 h 209"/>
                  <a:gd name="T28" fmla="*/ 60 w 672"/>
                  <a:gd name="T29" fmla="*/ 44 h 209"/>
                  <a:gd name="T30" fmla="*/ 30 w 672"/>
                  <a:gd name="T31" fmla="*/ 59 h 209"/>
                  <a:gd name="T32" fmla="*/ 11 w 672"/>
                  <a:gd name="T33" fmla="*/ 77 h 209"/>
                  <a:gd name="T34" fmla="*/ 1 w 672"/>
                  <a:gd name="T35" fmla="*/ 95 h 209"/>
                  <a:gd name="T36" fmla="*/ 1 w 672"/>
                  <a:gd name="T37" fmla="*/ 112 h 209"/>
                  <a:gd name="T38" fmla="*/ 11 w 672"/>
                  <a:gd name="T39" fmla="*/ 130 h 209"/>
                  <a:gd name="T40" fmla="*/ 30 w 672"/>
                  <a:gd name="T41" fmla="*/ 148 h 209"/>
                  <a:gd name="T42" fmla="*/ 60 w 672"/>
                  <a:gd name="T43" fmla="*/ 163 h 209"/>
                  <a:gd name="T44" fmla="*/ 98 w 672"/>
                  <a:gd name="T45" fmla="*/ 178 h 209"/>
                  <a:gd name="T46" fmla="*/ 143 w 672"/>
                  <a:gd name="T47" fmla="*/ 189 h 209"/>
                  <a:gd name="T48" fmla="*/ 193 w 672"/>
                  <a:gd name="T49" fmla="*/ 198 h 209"/>
                  <a:gd name="T50" fmla="*/ 249 w 672"/>
                  <a:gd name="T51" fmla="*/ 204 h 209"/>
                  <a:gd name="T52" fmla="*/ 305 w 672"/>
                  <a:gd name="T53" fmla="*/ 208 h 209"/>
                  <a:gd name="T54" fmla="*/ 365 w 672"/>
                  <a:gd name="T55" fmla="*/ 208 h 209"/>
                  <a:gd name="T56" fmla="*/ 423 w 672"/>
                  <a:gd name="T57" fmla="*/ 204 h 209"/>
                  <a:gd name="T58" fmla="*/ 477 w 672"/>
                  <a:gd name="T59" fmla="*/ 198 h 209"/>
                  <a:gd name="T60" fmla="*/ 527 w 672"/>
                  <a:gd name="T61" fmla="*/ 189 h 209"/>
                  <a:gd name="T62" fmla="*/ 573 w 672"/>
                  <a:gd name="T63" fmla="*/ 178 h 209"/>
                  <a:gd name="T64" fmla="*/ 610 w 672"/>
                  <a:gd name="T65" fmla="*/ 163 h 209"/>
                  <a:gd name="T66" fmla="*/ 640 w 672"/>
                  <a:gd name="T67" fmla="*/ 148 h 209"/>
                  <a:gd name="T68" fmla="*/ 659 w 672"/>
                  <a:gd name="T69" fmla="*/ 130 h 209"/>
                  <a:gd name="T70" fmla="*/ 669 w 672"/>
                  <a:gd name="T71" fmla="*/ 112 h 20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672"/>
                  <a:gd name="T109" fmla="*/ 0 h 209"/>
                  <a:gd name="T110" fmla="*/ 672 w 672"/>
                  <a:gd name="T111" fmla="*/ 209 h 20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672" h="209">
                    <a:moveTo>
                      <a:pt x="671" y="104"/>
                    </a:moveTo>
                    <a:lnTo>
                      <a:pt x="669" y="95"/>
                    </a:lnTo>
                    <a:lnTo>
                      <a:pt x="666" y="85"/>
                    </a:lnTo>
                    <a:lnTo>
                      <a:pt x="659" y="77"/>
                    </a:lnTo>
                    <a:lnTo>
                      <a:pt x="651" y="68"/>
                    </a:lnTo>
                    <a:lnTo>
                      <a:pt x="640" y="59"/>
                    </a:lnTo>
                    <a:lnTo>
                      <a:pt x="626" y="52"/>
                    </a:lnTo>
                    <a:lnTo>
                      <a:pt x="610" y="44"/>
                    </a:lnTo>
                    <a:lnTo>
                      <a:pt x="593" y="37"/>
                    </a:lnTo>
                    <a:lnTo>
                      <a:pt x="573" y="29"/>
                    </a:lnTo>
                    <a:lnTo>
                      <a:pt x="551" y="24"/>
                    </a:lnTo>
                    <a:lnTo>
                      <a:pt x="527" y="19"/>
                    </a:lnTo>
                    <a:lnTo>
                      <a:pt x="503" y="13"/>
                    </a:lnTo>
                    <a:lnTo>
                      <a:pt x="477" y="9"/>
                    </a:lnTo>
                    <a:lnTo>
                      <a:pt x="450" y="6"/>
                    </a:lnTo>
                    <a:lnTo>
                      <a:pt x="423" y="3"/>
                    </a:lnTo>
                    <a:lnTo>
                      <a:pt x="394" y="1"/>
                    </a:lnTo>
                    <a:lnTo>
                      <a:pt x="365" y="0"/>
                    </a:lnTo>
                    <a:lnTo>
                      <a:pt x="335" y="0"/>
                    </a:lnTo>
                    <a:lnTo>
                      <a:pt x="305" y="0"/>
                    </a:lnTo>
                    <a:lnTo>
                      <a:pt x="277" y="1"/>
                    </a:lnTo>
                    <a:lnTo>
                      <a:pt x="249" y="3"/>
                    </a:lnTo>
                    <a:lnTo>
                      <a:pt x="220" y="6"/>
                    </a:lnTo>
                    <a:lnTo>
                      <a:pt x="193" y="9"/>
                    </a:lnTo>
                    <a:lnTo>
                      <a:pt x="167" y="13"/>
                    </a:lnTo>
                    <a:lnTo>
                      <a:pt x="143" y="19"/>
                    </a:lnTo>
                    <a:lnTo>
                      <a:pt x="119" y="24"/>
                    </a:lnTo>
                    <a:lnTo>
                      <a:pt x="98" y="29"/>
                    </a:lnTo>
                    <a:lnTo>
                      <a:pt x="78" y="37"/>
                    </a:lnTo>
                    <a:lnTo>
                      <a:pt x="60" y="44"/>
                    </a:lnTo>
                    <a:lnTo>
                      <a:pt x="44" y="52"/>
                    </a:lnTo>
                    <a:lnTo>
                      <a:pt x="30" y="59"/>
                    </a:lnTo>
                    <a:lnTo>
                      <a:pt x="19" y="68"/>
                    </a:lnTo>
                    <a:lnTo>
                      <a:pt x="11" y="77"/>
                    </a:lnTo>
                    <a:lnTo>
                      <a:pt x="4" y="85"/>
                    </a:lnTo>
                    <a:lnTo>
                      <a:pt x="1" y="95"/>
                    </a:lnTo>
                    <a:lnTo>
                      <a:pt x="0" y="104"/>
                    </a:lnTo>
                    <a:lnTo>
                      <a:pt x="1" y="112"/>
                    </a:lnTo>
                    <a:lnTo>
                      <a:pt x="4" y="122"/>
                    </a:lnTo>
                    <a:lnTo>
                      <a:pt x="11" y="130"/>
                    </a:lnTo>
                    <a:lnTo>
                      <a:pt x="19" y="140"/>
                    </a:lnTo>
                    <a:lnTo>
                      <a:pt x="30" y="148"/>
                    </a:lnTo>
                    <a:lnTo>
                      <a:pt x="44" y="157"/>
                    </a:lnTo>
                    <a:lnTo>
                      <a:pt x="60" y="163"/>
                    </a:lnTo>
                    <a:lnTo>
                      <a:pt x="78" y="170"/>
                    </a:lnTo>
                    <a:lnTo>
                      <a:pt x="98" y="178"/>
                    </a:lnTo>
                    <a:lnTo>
                      <a:pt x="119" y="183"/>
                    </a:lnTo>
                    <a:lnTo>
                      <a:pt x="143" y="189"/>
                    </a:lnTo>
                    <a:lnTo>
                      <a:pt x="167" y="194"/>
                    </a:lnTo>
                    <a:lnTo>
                      <a:pt x="193" y="198"/>
                    </a:lnTo>
                    <a:lnTo>
                      <a:pt x="220" y="201"/>
                    </a:lnTo>
                    <a:lnTo>
                      <a:pt x="249" y="204"/>
                    </a:lnTo>
                    <a:lnTo>
                      <a:pt x="277" y="206"/>
                    </a:lnTo>
                    <a:lnTo>
                      <a:pt x="305" y="208"/>
                    </a:lnTo>
                    <a:lnTo>
                      <a:pt x="335" y="208"/>
                    </a:lnTo>
                    <a:lnTo>
                      <a:pt x="365" y="208"/>
                    </a:lnTo>
                    <a:lnTo>
                      <a:pt x="394" y="206"/>
                    </a:lnTo>
                    <a:lnTo>
                      <a:pt x="423" y="204"/>
                    </a:lnTo>
                    <a:lnTo>
                      <a:pt x="450" y="201"/>
                    </a:lnTo>
                    <a:lnTo>
                      <a:pt x="477" y="198"/>
                    </a:lnTo>
                    <a:lnTo>
                      <a:pt x="503" y="194"/>
                    </a:lnTo>
                    <a:lnTo>
                      <a:pt x="527" y="189"/>
                    </a:lnTo>
                    <a:lnTo>
                      <a:pt x="551" y="183"/>
                    </a:lnTo>
                    <a:lnTo>
                      <a:pt x="573" y="178"/>
                    </a:lnTo>
                    <a:lnTo>
                      <a:pt x="593" y="170"/>
                    </a:lnTo>
                    <a:lnTo>
                      <a:pt x="610" y="163"/>
                    </a:lnTo>
                    <a:lnTo>
                      <a:pt x="626" y="157"/>
                    </a:lnTo>
                    <a:lnTo>
                      <a:pt x="640" y="148"/>
                    </a:lnTo>
                    <a:lnTo>
                      <a:pt x="651" y="140"/>
                    </a:lnTo>
                    <a:lnTo>
                      <a:pt x="659" y="130"/>
                    </a:lnTo>
                    <a:lnTo>
                      <a:pt x="666" y="122"/>
                    </a:lnTo>
                    <a:lnTo>
                      <a:pt x="669" y="112"/>
                    </a:lnTo>
                    <a:lnTo>
                      <a:pt x="671" y="10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3" name="Freeform 31"/>
              <p:cNvSpPr>
                <a:spLocks/>
              </p:cNvSpPr>
              <p:nvPr/>
            </p:nvSpPr>
            <p:spPr bwMode="auto">
              <a:xfrm>
                <a:off x="3978" y="1995"/>
                <a:ext cx="546" cy="198"/>
              </a:xfrm>
              <a:custGeom>
                <a:avLst/>
                <a:gdLst>
                  <a:gd name="T0" fmla="*/ 1 w 546"/>
                  <a:gd name="T1" fmla="*/ 107 h 198"/>
                  <a:gd name="T2" fmla="*/ 9 w 546"/>
                  <a:gd name="T3" fmla="*/ 124 h 198"/>
                  <a:gd name="T4" fmla="*/ 25 w 546"/>
                  <a:gd name="T5" fmla="*/ 141 h 198"/>
                  <a:gd name="T6" fmla="*/ 50 w 546"/>
                  <a:gd name="T7" fmla="*/ 155 h 198"/>
                  <a:gd name="T8" fmla="*/ 80 w 546"/>
                  <a:gd name="T9" fmla="*/ 168 h 198"/>
                  <a:gd name="T10" fmla="*/ 116 w 546"/>
                  <a:gd name="T11" fmla="*/ 179 h 198"/>
                  <a:gd name="T12" fmla="*/ 157 w 546"/>
                  <a:gd name="T13" fmla="*/ 188 h 198"/>
                  <a:gd name="T14" fmla="*/ 202 w 546"/>
                  <a:gd name="T15" fmla="*/ 194 h 198"/>
                  <a:gd name="T16" fmla="*/ 248 w 546"/>
                  <a:gd name="T17" fmla="*/ 197 h 198"/>
                  <a:gd name="T18" fmla="*/ 296 w 546"/>
                  <a:gd name="T19" fmla="*/ 197 h 198"/>
                  <a:gd name="T20" fmla="*/ 343 w 546"/>
                  <a:gd name="T21" fmla="*/ 194 h 198"/>
                  <a:gd name="T22" fmla="*/ 387 w 546"/>
                  <a:gd name="T23" fmla="*/ 188 h 198"/>
                  <a:gd name="T24" fmla="*/ 428 w 546"/>
                  <a:gd name="T25" fmla="*/ 179 h 198"/>
                  <a:gd name="T26" fmla="*/ 465 w 546"/>
                  <a:gd name="T27" fmla="*/ 168 h 198"/>
                  <a:gd name="T28" fmla="*/ 495 w 546"/>
                  <a:gd name="T29" fmla="*/ 155 h 198"/>
                  <a:gd name="T30" fmla="*/ 519 w 546"/>
                  <a:gd name="T31" fmla="*/ 140 h 198"/>
                  <a:gd name="T32" fmla="*/ 535 w 546"/>
                  <a:gd name="T33" fmla="*/ 124 h 198"/>
                  <a:gd name="T34" fmla="*/ 544 w 546"/>
                  <a:gd name="T35" fmla="*/ 107 h 198"/>
                  <a:gd name="T36" fmla="*/ 544 w 546"/>
                  <a:gd name="T37" fmla="*/ 90 h 198"/>
                  <a:gd name="T38" fmla="*/ 535 w 546"/>
                  <a:gd name="T39" fmla="*/ 73 h 198"/>
                  <a:gd name="T40" fmla="*/ 519 w 546"/>
                  <a:gd name="T41" fmla="*/ 57 h 198"/>
                  <a:gd name="T42" fmla="*/ 495 w 546"/>
                  <a:gd name="T43" fmla="*/ 42 h 198"/>
                  <a:gd name="T44" fmla="*/ 465 w 546"/>
                  <a:gd name="T45" fmla="*/ 29 h 198"/>
                  <a:gd name="T46" fmla="*/ 428 w 546"/>
                  <a:gd name="T47" fmla="*/ 18 h 198"/>
                  <a:gd name="T48" fmla="*/ 387 w 546"/>
                  <a:gd name="T49" fmla="*/ 9 h 198"/>
                  <a:gd name="T50" fmla="*/ 343 w 546"/>
                  <a:gd name="T51" fmla="*/ 4 h 198"/>
                  <a:gd name="T52" fmla="*/ 296 w 546"/>
                  <a:gd name="T53" fmla="*/ 1 h 198"/>
                  <a:gd name="T54" fmla="*/ 248 w 546"/>
                  <a:gd name="T55" fmla="*/ 1 h 198"/>
                  <a:gd name="T56" fmla="*/ 202 w 546"/>
                  <a:gd name="T57" fmla="*/ 4 h 198"/>
                  <a:gd name="T58" fmla="*/ 157 w 546"/>
                  <a:gd name="T59" fmla="*/ 10 h 198"/>
                  <a:gd name="T60" fmla="*/ 116 w 546"/>
                  <a:gd name="T61" fmla="*/ 18 h 198"/>
                  <a:gd name="T62" fmla="*/ 80 w 546"/>
                  <a:gd name="T63" fmla="*/ 29 h 198"/>
                  <a:gd name="T64" fmla="*/ 49 w 546"/>
                  <a:gd name="T65" fmla="*/ 43 h 198"/>
                  <a:gd name="T66" fmla="*/ 25 w 546"/>
                  <a:gd name="T67" fmla="*/ 57 h 198"/>
                  <a:gd name="T68" fmla="*/ 9 w 546"/>
                  <a:gd name="T69" fmla="*/ 74 h 198"/>
                  <a:gd name="T70" fmla="*/ 1 w 546"/>
                  <a:gd name="T71" fmla="*/ 91 h 19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46"/>
                  <a:gd name="T109" fmla="*/ 0 h 198"/>
                  <a:gd name="T110" fmla="*/ 546 w 546"/>
                  <a:gd name="T111" fmla="*/ 198 h 19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46" h="198">
                    <a:moveTo>
                      <a:pt x="0" y="99"/>
                    </a:moveTo>
                    <a:lnTo>
                      <a:pt x="1" y="107"/>
                    </a:lnTo>
                    <a:lnTo>
                      <a:pt x="4" y="116"/>
                    </a:lnTo>
                    <a:lnTo>
                      <a:pt x="9" y="124"/>
                    </a:lnTo>
                    <a:lnTo>
                      <a:pt x="16" y="132"/>
                    </a:lnTo>
                    <a:lnTo>
                      <a:pt x="25" y="141"/>
                    </a:lnTo>
                    <a:lnTo>
                      <a:pt x="37" y="148"/>
                    </a:lnTo>
                    <a:lnTo>
                      <a:pt x="50" y="155"/>
                    </a:lnTo>
                    <a:lnTo>
                      <a:pt x="63" y="162"/>
                    </a:lnTo>
                    <a:lnTo>
                      <a:pt x="80" y="168"/>
                    </a:lnTo>
                    <a:lnTo>
                      <a:pt x="97" y="174"/>
                    </a:lnTo>
                    <a:lnTo>
                      <a:pt x="116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6"/>
                    </a:lnTo>
                    <a:lnTo>
                      <a:pt x="248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20" y="196"/>
                    </a:lnTo>
                    <a:lnTo>
                      <a:pt x="343" y="194"/>
                    </a:lnTo>
                    <a:lnTo>
                      <a:pt x="365" y="191"/>
                    </a:lnTo>
                    <a:lnTo>
                      <a:pt x="387" y="188"/>
                    </a:lnTo>
                    <a:lnTo>
                      <a:pt x="409" y="184"/>
                    </a:lnTo>
                    <a:lnTo>
                      <a:pt x="428" y="179"/>
                    </a:lnTo>
                    <a:lnTo>
                      <a:pt x="447" y="174"/>
                    </a:lnTo>
                    <a:lnTo>
                      <a:pt x="465" y="168"/>
                    </a:lnTo>
                    <a:lnTo>
                      <a:pt x="481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2"/>
                    </a:lnTo>
                    <a:lnTo>
                      <a:pt x="535" y="124"/>
                    </a:lnTo>
                    <a:lnTo>
                      <a:pt x="540" y="116"/>
                    </a:lnTo>
                    <a:lnTo>
                      <a:pt x="544" y="107"/>
                    </a:lnTo>
                    <a:lnTo>
                      <a:pt x="545" y="99"/>
                    </a:lnTo>
                    <a:lnTo>
                      <a:pt x="544" y="90"/>
                    </a:lnTo>
                    <a:lnTo>
                      <a:pt x="540" y="82"/>
                    </a:lnTo>
                    <a:lnTo>
                      <a:pt x="535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49"/>
                    </a:lnTo>
                    <a:lnTo>
                      <a:pt x="495" y="42"/>
                    </a:lnTo>
                    <a:lnTo>
                      <a:pt x="481" y="35"/>
                    </a:lnTo>
                    <a:lnTo>
                      <a:pt x="465" y="29"/>
                    </a:lnTo>
                    <a:lnTo>
                      <a:pt x="447" y="23"/>
                    </a:lnTo>
                    <a:lnTo>
                      <a:pt x="428" y="18"/>
                    </a:lnTo>
                    <a:lnTo>
                      <a:pt x="408" y="13"/>
                    </a:lnTo>
                    <a:lnTo>
                      <a:pt x="387" y="9"/>
                    </a:lnTo>
                    <a:lnTo>
                      <a:pt x="365" y="6"/>
                    </a:lnTo>
                    <a:lnTo>
                      <a:pt x="343" y="4"/>
                    </a:lnTo>
                    <a:lnTo>
                      <a:pt x="320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8" y="1"/>
                    </a:lnTo>
                    <a:lnTo>
                      <a:pt x="225" y="2"/>
                    </a:lnTo>
                    <a:lnTo>
                      <a:pt x="202" y="4"/>
                    </a:lnTo>
                    <a:lnTo>
                      <a:pt x="179" y="6"/>
                    </a:lnTo>
                    <a:lnTo>
                      <a:pt x="157" y="10"/>
                    </a:lnTo>
                    <a:lnTo>
                      <a:pt x="136" y="13"/>
                    </a:lnTo>
                    <a:lnTo>
                      <a:pt x="116" y="18"/>
                    </a:lnTo>
                    <a:lnTo>
                      <a:pt x="97" y="23"/>
                    </a:lnTo>
                    <a:lnTo>
                      <a:pt x="80" y="29"/>
                    </a:lnTo>
                    <a:lnTo>
                      <a:pt x="63" y="36"/>
                    </a:lnTo>
                    <a:lnTo>
                      <a:pt x="49" y="43"/>
                    </a:lnTo>
                    <a:lnTo>
                      <a:pt x="37" y="49"/>
                    </a:lnTo>
                    <a:lnTo>
                      <a:pt x="25" y="57"/>
                    </a:lnTo>
                    <a:lnTo>
                      <a:pt x="16" y="65"/>
                    </a:lnTo>
                    <a:lnTo>
                      <a:pt x="9" y="74"/>
                    </a:lnTo>
                    <a:lnTo>
                      <a:pt x="4" y="82"/>
                    </a:lnTo>
                    <a:lnTo>
                      <a:pt x="1" y="91"/>
                    </a:lnTo>
                    <a:lnTo>
                      <a:pt x="0" y="9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4" name="Freeform 32"/>
              <p:cNvSpPr>
                <a:spLocks/>
              </p:cNvSpPr>
              <p:nvPr/>
            </p:nvSpPr>
            <p:spPr bwMode="auto">
              <a:xfrm>
                <a:off x="3597" y="1677"/>
                <a:ext cx="711" cy="203"/>
              </a:xfrm>
              <a:custGeom>
                <a:avLst/>
                <a:gdLst>
                  <a:gd name="T0" fmla="*/ 710 w 711"/>
                  <a:gd name="T1" fmla="*/ 202 h 203"/>
                  <a:gd name="T2" fmla="*/ 710 w 711"/>
                  <a:gd name="T3" fmla="*/ 0 h 203"/>
                  <a:gd name="T4" fmla="*/ 0 w 711"/>
                  <a:gd name="T5" fmla="*/ 0 h 203"/>
                  <a:gd name="T6" fmla="*/ 0 w 711"/>
                  <a:gd name="T7" fmla="*/ 202 h 203"/>
                  <a:gd name="T8" fmla="*/ 710 w 711"/>
                  <a:gd name="T9" fmla="*/ 202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1"/>
                  <a:gd name="T16" fmla="*/ 0 h 203"/>
                  <a:gd name="T17" fmla="*/ 711 w 711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1" h="203">
                    <a:moveTo>
                      <a:pt x="710" y="202"/>
                    </a:moveTo>
                    <a:lnTo>
                      <a:pt x="710" y="0"/>
                    </a:lnTo>
                    <a:lnTo>
                      <a:pt x="0" y="0"/>
                    </a:lnTo>
                    <a:lnTo>
                      <a:pt x="0" y="202"/>
                    </a:lnTo>
                    <a:lnTo>
                      <a:pt x="710" y="20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5" name="Rectangle 33"/>
              <p:cNvSpPr>
                <a:spLocks noChangeArrowheads="1"/>
              </p:cNvSpPr>
              <p:nvPr/>
            </p:nvSpPr>
            <p:spPr bwMode="auto">
              <a:xfrm>
                <a:off x="3666" y="1657"/>
                <a:ext cx="59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Policies</a:t>
                </a:r>
              </a:p>
            </p:txBody>
          </p:sp>
          <p:sp>
            <p:nvSpPr>
              <p:cNvPr id="18476" name="Rectangle 34"/>
              <p:cNvSpPr>
                <a:spLocks noChangeArrowheads="1"/>
              </p:cNvSpPr>
              <p:nvPr/>
            </p:nvSpPr>
            <p:spPr bwMode="auto">
              <a:xfrm>
                <a:off x="3126" y="1963"/>
                <a:ext cx="59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u="sng">
                    <a:solidFill>
                      <a:srgbClr val="000000"/>
                    </a:solidFill>
                    <a:latin typeface="Arial" charset="0"/>
                  </a:rPr>
                  <a:t>policyid</a:t>
                </a:r>
              </a:p>
            </p:txBody>
          </p:sp>
          <p:sp>
            <p:nvSpPr>
              <p:cNvPr id="18477" name="Rectangle 35"/>
              <p:cNvSpPr>
                <a:spLocks noChangeArrowheads="1"/>
              </p:cNvSpPr>
              <p:nvPr/>
            </p:nvSpPr>
            <p:spPr bwMode="auto">
              <a:xfrm>
                <a:off x="4114" y="1976"/>
                <a:ext cx="377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cost</a:t>
                </a:r>
              </a:p>
            </p:txBody>
          </p:sp>
          <p:sp>
            <p:nvSpPr>
              <p:cNvPr id="18478" name="Line 36"/>
              <p:cNvSpPr>
                <a:spLocks noChangeShapeType="1"/>
              </p:cNvSpPr>
              <p:nvPr/>
            </p:nvSpPr>
            <p:spPr bwMode="auto">
              <a:xfrm flipV="1">
                <a:off x="3459" y="1877"/>
                <a:ext cx="299" cy="11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9" name="Line 37"/>
              <p:cNvSpPr>
                <a:spLocks noChangeShapeType="1"/>
              </p:cNvSpPr>
              <p:nvPr/>
            </p:nvSpPr>
            <p:spPr bwMode="auto">
              <a:xfrm flipH="1" flipV="1">
                <a:off x="4009" y="1887"/>
                <a:ext cx="248" cy="10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45" name="Group 89"/>
            <p:cNvGrpSpPr>
              <a:grpSpLocks/>
            </p:cNvGrpSpPr>
            <p:nvPr/>
          </p:nvGrpSpPr>
          <p:grpSpPr bwMode="auto">
            <a:xfrm>
              <a:off x="1827" y="528"/>
              <a:ext cx="3782" cy="816"/>
              <a:chOff x="1827" y="528"/>
              <a:chExt cx="3782" cy="816"/>
            </a:xfrm>
          </p:grpSpPr>
          <p:sp>
            <p:nvSpPr>
              <p:cNvPr id="18447" name="Freeform 6"/>
              <p:cNvSpPr>
                <a:spLocks/>
              </p:cNvSpPr>
              <p:nvPr/>
            </p:nvSpPr>
            <p:spPr bwMode="auto">
              <a:xfrm>
                <a:off x="4394" y="672"/>
                <a:ext cx="545" cy="198"/>
              </a:xfrm>
              <a:custGeom>
                <a:avLst/>
                <a:gdLst>
                  <a:gd name="T0" fmla="*/ 544 w 545"/>
                  <a:gd name="T1" fmla="*/ 91 h 198"/>
                  <a:gd name="T2" fmla="*/ 535 w 545"/>
                  <a:gd name="T3" fmla="*/ 73 h 198"/>
                  <a:gd name="T4" fmla="*/ 519 w 545"/>
                  <a:gd name="T5" fmla="*/ 57 h 198"/>
                  <a:gd name="T6" fmla="*/ 495 w 545"/>
                  <a:gd name="T7" fmla="*/ 42 h 198"/>
                  <a:gd name="T8" fmla="*/ 465 w 545"/>
                  <a:gd name="T9" fmla="*/ 30 h 198"/>
                  <a:gd name="T10" fmla="*/ 428 w 545"/>
                  <a:gd name="T11" fmla="*/ 18 h 198"/>
                  <a:gd name="T12" fmla="*/ 387 w 545"/>
                  <a:gd name="T13" fmla="*/ 10 h 198"/>
                  <a:gd name="T14" fmla="*/ 343 w 545"/>
                  <a:gd name="T15" fmla="*/ 4 h 198"/>
                  <a:gd name="T16" fmla="*/ 296 w 545"/>
                  <a:gd name="T17" fmla="*/ 1 h 198"/>
                  <a:gd name="T18" fmla="*/ 248 w 545"/>
                  <a:gd name="T19" fmla="*/ 1 h 198"/>
                  <a:gd name="T20" fmla="*/ 202 w 545"/>
                  <a:gd name="T21" fmla="*/ 4 h 198"/>
                  <a:gd name="T22" fmla="*/ 157 w 545"/>
                  <a:gd name="T23" fmla="*/ 10 h 198"/>
                  <a:gd name="T24" fmla="*/ 116 w 545"/>
                  <a:gd name="T25" fmla="*/ 18 h 198"/>
                  <a:gd name="T26" fmla="*/ 79 w 545"/>
                  <a:gd name="T27" fmla="*/ 30 h 198"/>
                  <a:gd name="T28" fmla="*/ 49 w 545"/>
                  <a:gd name="T29" fmla="*/ 42 h 198"/>
                  <a:gd name="T30" fmla="*/ 25 w 545"/>
                  <a:gd name="T31" fmla="*/ 57 h 198"/>
                  <a:gd name="T32" fmla="*/ 9 w 545"/>
                  <a:gd name="T33" fmla="*/ 73 h 198"/>
                  <a:gd name="T34" fmla="*/ 1 w 545"/>
                  <a:gd name="T35" fmla="*/ 91 h 198"/>
                  <a:gd name="T36" fmla="*/ 1 w 545"/>
                  <a:gd name="T37" fmla="*/ 108 h 198"/>
                  <a:gd name="T38" fmla="*/ 9 w 545"/>
                  <a:gd name="T39" fmla="*/ 124 h 198"/>
                  <a:gd name="T40" fmla="*/ 25 w 545"/>
                  <a:gd name="T41" fmla="*/ 141 h 198"/>
                  <a:gd name="T42" fmla="*/ 49 w 545"/>
                  <a:gd name="T43" fmla="*/ 155 h 198"/>
                  <a:gd name="T44" fmla="*/ 79 w 545"/>
                  <a:gd name="T45" fmla="*/ 169 h 198"/>
                  <a:gd name="T46" fmla="*/ 116 w 545"/>
                  <a:gd name="T47" fmla="*/ 180 h 198"/>
                  <a:gd name="T48" fmla="*/ 157 w 545"/>
                  <a:gd name="T49" fmla="*/ 188 h 198"/>
                  <a:gd name="T50" fmla="*/ 202 w 545"/>
                  <a:gd name="T51" fmla="*/ 194 h 198"/>
                  <a:gd name="T52" fmla="*/ 248 w 545"/>
                  <a:gd name="T53" fmla="*/ 197 h 198"/>
                  <a:gd name="T54" fmla="*/ 296 w 545"/>
                  <a:gd name="T55" fmla="*/ 197 h 198"/>
                  <a:gd name="T56" fmla="*/ 343 w 545"/>
                  <a:gd name="T57" fmla="*/ 194 h 198"/>
                  <a:gd name="T58" fmla="*/ 387 w 545"/>
                  <a:gd name="T59" fmla="*/ 188 h 198"/>
                  <a:gd name="T60" fmla="*/ 428 w 545"/>
                  <a:gd name="T61" fmla="*/ 180 h 198"/>
                  <a:gd name="T62" fmla="*/ 465 w 545"/>
                  <a:gd name="T63" fmla="*/ 169 h 198"/>
                  <a:gd name="T64" fmla="*/ 495 w 545"/>
                  <a:gd name="T65" fmla="*/ 155 h 198"/>
                  <a:gd name="T66" fmla="*/ 519 w 545"/>
                  <a:gd name="T67" fmla="*/ 141 h 198"/>
                  <a:gd name="T68" fmla="*/ 535 w 545"/>
                  <a:gd name="T69" fmla="*/ 124 h 198"/>
                  <a:gd name="T70" fmla="*/ 544 w 545"/>
                  <a:gd name="T71" fmla="*/ 108 h 19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45"/>
                  <a:gd name="T109" fmla="*/ 0 h 198"/>
                  <a:gd name="T110" fmla="*/ 545 w 545"/>
                  <a:gd name="T111" fmla="*/ 198 h 19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45" h="198">
                    <a:moveTo>
                      <a:pt x="544" y="99"/>
                    </a:moveTo>
                    <a:lnTo>
                      <a:pt x="544" y="91"/>
                    </a:lnTo>
                    <a:lnTo>
                      <a:pt x="540" y="82"/>
                    </a:lnTo>
                    <a:lnTo>
                      <a:pt x="535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50"/>
                    </a:lnTo>
                    <a:lnTo>
                      <a:pt x="495" y="42"/>
                    </a:lnTo>
                    <a:lnTo>
                      <a:pt x="481" y="36"/>
                    </a:lnTo>
                    <a:lnTo>
                      <a:pt x="465" y="30"/>
                    </a:lnTo>
                    <a:lnTo>
                      <a:pt x="447" y="24"/>
                    </a:lnTo>
                    <a:lnTo>
                      <a:pt x="428" y="18"/>
                    </a:lnTo>
                    <a:lnTo>
                      <a:pt x="408" y="14"/>
                    </a:lnTo>
                    <a:lnTo>
                      <a:pt x="387" y="10"/>
                    </a:lnTo>
                    <a:lnTo>
                      <a:pt x="365" y="6"/>
                    </a:lnTo>
                    <a:lnTo>
                      <a:pt x="343" y="4"/>
                    </a:lnTo>
                    <a:lnTo>
                      <a:pt x="320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8" y="1"/>
                    </a:lnTo>
                    <a:lnTo>
                      <a:pt x="225" y="2"/>
                    </a:lnTo>
                    <a:lnTo>
                      <a:pt x="202" y="4"/>
                    </a:lnTo>
                    <a:lnTo>
                      <a:pt x="179" y="6"/>
                    </a:lnTo>
                    <a:lnTo>
                      <a:pt x="157" y="10"/>
                    </a:lnTo>
                    <a:lnTo>
                      <a:pt x="136" y="14"/>
                    </a:lnTo>
                    <a:lnTo>
                      <a:pt x="116" y="18"/>
                    </a:lnTo>
                    <a:lnTo>
                      <a:pt x="97" y="24"/>
                    </a:lnTo>
                    <a:lnTo>
                      <a:pt x="79" y="30"/>
                    </a:lnTo>
                    <a:lnTo>
                      <a:pt x="63" y="36"/>
                    </a:lnTo>
                    <a:lnTo>
                      <a:pt x="49" y="42"/>
                    </a:lnTo>
                    <a:lnTo>
                      <a:pt x="37" y="50"/>
                    </a:lnTo>
                    <a:lnTo>
                      <a:pt x="25" y="57"/>
                    </a:lnTo>
                    <a:lnTo>
                      <a:pt x="16" y="65"/>
                    </a:lnTo>
                    <a:lnTo>
                      <a:pt x="9" y="73"/>
                    </a:lnTo>
                    <a:lnTo>
                      <a:pt x="4" y="82"/>
                    </a:lnTo>
                    <a:lnTo>
                      <a:pt x="1" y="91"/>
                    </a:lnTo>
                    <a:lnTo>
                      <a:pt x="0" y="99"/>
                    </a:lnTo>
                    <a:lnTo>
                      <a:pt x="1" y="108"/>
                    </a:lnTo>
                    <a:lnTo>
                      <a:pt x="4" y="116"/>
                    </a:lnTo>
                    <a:lnTo>
                      <a:pt x="9" y="124"/>
                    </a:lnTo>
                    <a:lnTo>
                      <a:pt x="16" y="133"/>
                    </a:lnTo>
                    <a:lnTo>
                      <a:pt x="25" y="141"/>
                    </a:lnTo>
                    <a:lnTo>
                      <a:pt x="37" y="148"/>
                    </a:lnTo>
                    <a:lnTo>
                      <a:pt x="49" y="155"/>
                    </a:lnTo>
                    <a:lnTo>
                      <a:pt x="63" y="162"/>
                    </a:lnTo>
                    <a:lnTo>
                      <a:pt x="79" y="169"/>
                    </a:lnTo>
                    <a:lnTo>
                      <a:pt x="97" y="175"/>
                    </a:lnTo>
                    <a:lnTo>
                      <a:pt x="116" y="180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6"/>
                    </a:lnTo>
                    <a:lnTo>
                      <a:pt x="248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20" y="196"/>
                    </a:lnTo>
                    <a:lnTo>
                      <a:pt x="343" y="194"/>
                    </a:lnTo>
                    <a:lnTo>
                      <a:pt x="365" y="191"/>
                    </a:lnTo>
                    <a:lnTo>
                      <a:pt x="387" y="188"/>
                    </a:lnTo>
                    <a:lnTo>
                      <a:pt x="408" y="184"/>
                    </a:lnTo>
                    <a:lnTo>
                      <a:pt x="428" y="180"/>
                    </a:lnTo>
                    <a:lnTo>
                      <a:pt x="447" y="175"/>
                    </a:lnTo>
                    <a:lnTo>
                      <a:pt x="465" y="169"/>
                    </a:lnTo>
                    <a:lnTo>
                      <a:pt x="481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1"/>
                    </a:lnTo>
                    <a:lnTo>
                      <a:pt x="528" y="133"/>
                    </a:lnTo>
                    <a:lnTo>
                      <a:pt x="535" y="124"/>
                    </a:lnTo>
                    <a:lnTo>
                      <a:pt x="540" y="116"/>
                    </a:lnTo>
                    <a:lnTo>
                      <a:pt x="544" y="108"/>
                    </a:lnTo>
                    <a:lnTo>
                      <a:pt x="544" y="9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8" name="Freeform 7"/>
              <p:cNvSpPr>
                <a:spLocks/>
              </p:cNvSpPr>
              <p:nvPr/>
            </p:nvSpPr>
            <p:spPr bwMode="auto">
              <a:xfrm>
                <a:off x="5061" y="678"/>
                <a:ext cx="545" cy="198"/>
              </a:xfrm>
              <a:custGeom>
                <a:avLst/>
                <a:gdLst>
                  <a:gd name="T0" fmla="*/ 1 w 545"/>
                  <a:gd name="T1" fmla="*/ 107 h 198"/>
                  <a:gd name="T2" fmla="*/ 9 w 545"/>
                  <a:gd name="T3" fmla="*/ 124 h 198"/>
                  <a:gd name="T4" fmla="*/ 26 w 545"/>
                  <a:gd name="T5" fmla="*/ 140 h 198"/>
                  <a:gd name="T6" fmla="*/ 49 w 545"/>
                  <a:gd name="T7" fmla="*/ 155 h 198"/>
                  <a:gd name="T8" fmla="*/ 80 w 545"/>
                  <a:gd name="T9" fmla="*/ 169 h 198"/>
                  <a:gd name="T10" fmla="*/ 116 w 545"/>
                  <a:gd name="T11" fmla="*/ 179 h 198"/>
                  <a:gd name="T12" fmla="*/ 157 w 545"/>
                  <a:gd name="T13" fmla="*/ 188 h 198"/>
                  <a:gd name="T14" fmla="*/ 202 w 545"/>
                  <a:gd name="T15" fmla="*/ 194 h 198"/>
                  <a:gd name="T16" fmla="*/ 248 w 545"/>
                  <a:gd name="T17" fmla="*/ 197 h 198"/>
                  <a:gd name="T18" fmla="*/ 296 w 545"/>
                  <a:gd name="T19" fmla="*/ 197 h 198"/>
                  <a:gd name="T20" fmla="*/ 343 w 545"/>
                  <a:gd name="T21" fmla="*/ 194 h 198"/>
                  <a:gd name="T22" fmla="*/ 387 w 545"/>
                  <a:gd name="T23" fmla="*/ 188 h 198"/>
                  <a:gd name="T24" fmla="*/ 429 w 545"/>
                  <a:gd name="T25" fmla="*/ 179 h 198"/>
                  <a:gd name="T26" fmla="*/ 464 w 545"/>
                  <a:gd name="T27" fmla="*/ 169 h 198"/>
                  <a:gd name="T28" fmla="*/ 495 w 545"/>
                  <a:gd name="T29" fmla="*/ 155 h 198"/>
                  <a:gd name="T30" fmla="*/ 519 w 545"/>
                  <a:gd name="T31" fmla="*/ 140 h 198"/>
                  <a:gd name="T32" fmla="*/ 535 w 545"/>
                  <a:gd name="T33" fmla="*/ 124 h 198"/>
                  <a:gd name="T34" fmla="*/ 543 w 545"/>
                  <a:gd name="T35" fmla="*/ 107 h 198"/>
                  <a:gd name="T36" fmla="*/ 543 w 545"/>
                  <a:gd name="T37" fmla="*/ 90 h 198"/>
                  <a:gd name="T38" fmla="*/ 535 w 545"/>
                  <a:gd name="T39" fmla="*/ 73 h 198"/>
                  <a:gd name="T40" fmla="*/ 519 w 545"/>
                  <a:gd name="T41" fmla="*/ 57 h 198"/>
                  <a:gd name="T42" fmla="*/ 495 w 545"/>
                  <a:gd name="T43" fmla="*/ 42 h 198"/>
                  <a:gd name="T44" fmla="*/ 464 w 545"/>
                  <a:gd name="T45" fmla="*/ 29 h 198"/>
                  <a:gd name="T46" fmla="*/ 428 w 545"/>
                  <a:gd name="T47" fmla="*/ 18 h 198"/>
                  <a:gd name="T48" fmla="*/ 387 w 545"/>
                  <a:gd name="T49" fmla="*/ 9 h 198"/>
                  <a:gd name="T50" fmla="*/ 342 w 545"/>
                  <a:gd name="T51" fmla="*/ 3 h 198"/>
                  <a:gd name="T52" fmla="*/ 296 w 545"/>
                  <a:gd name="T53" fmla="*/ 1 h 198"/>
                  <a:gd name="T54" fmla="*/ 248 w 545"/>
                  <a:gd name="T55" fmla="*/ 1 h 198"/>
                  <a:gd name="T56" fmla="*/ 202 w 545"/>
                  <a:gd name="T57" fmla="*/ 4 h 198"/>
                  <a:gd name="T58" fmla="*/ 157 w 545"/>
                  <a:gd name="T59" fmla="*/ 9 h 198"/>
                  <a:gd name="T60" fmla="*/ 116 w 545"/>
                  <a:gd name="T61" fmla="*/ 18 h 198"/>
                  <a:gd name="T62" fmla="*/ 80 w 545"/>
                  <a:gd name="T63" fmla="*/ 29 h 198"/>
                  <a:gd name="T64" fmla="*/ 49 w 545"/>
                  <a:gd name="T65" fmla="*/ 42 h 198"/>
                  <a:gd name="T66" fmla="*/ 26 w 545"/>
                  <a:gd name="T67" fmla="*/ 57 h 198"/>
                  <a:gd name="T68" fmla="*/ 9 w 545"/>
                  <a:gd name="T69" fmla="*/ 73 h 198"/>
                  <a:gd name="T70" fmla="*/ 1 w 545"/>
                  <a:gd name="T71" fmla="*/ 90 h 19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45"/>
                  <a:gd name="T109" fmla="*/ 0 h 198"/>
                  <a:gd name="T110" fmla="*/ 545 w 545"/>
                  <a:gd name="T111" fmla="*/ 198 h 19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45" h="198">
                    <a:moveTo>
                      <a:pt x="0" y="99"/>
                    </a:moveTo>
                    <a:lnTo>
                      <a:pt x="1" y="107"/>
                    </a:lnTo>
                    <a:lnTo>
                      <a:pt x="4" y="116"/>
                    </a:lnTo>
                    <a:lnTo>
                      <a:pt x="9" y="124"/>
                    </a:lnTo>
                    <a:lnTo>
                      <a:pt x="16" y="133"/>
                    </a:lnTo>
                    <a:lnTo>
                      <a:pt x="26" y="140"/>
                    </a:lnTo>
                    <a:lnTo>
                      <a:pt x="36" y="148"/>
                    </a:lnTo>
                    <a:lnTo>
                      <a:pt x="49" y="155"/>
                    </a:lnTo>
                    <a:lnTo>
                      <a:pt x="64" y="162"/>
                    </a:lnTo>
                    <a:lnTo>
                      <a:pt x="80" y="169"/>
                    </a:lnTo>
                    <a:lnTo>
                      <a:pt x="97" y="174"/>
                    </a:lnTo>
                    <a:lnTo>
                      <a:pt x="116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6"/>
                    </a:lnTo>
                    <a:lnTo>
                      <a:pt x="248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19" y="196"/>
                    </a:lnTo>
                    <a:lnTo>
                      <a:pt x="343" y="194"/>
                    </a:lnTo>
                    <a:lnTo>
                      <a:pt x="365" y="191"/>
                    </a:lnTo>
                    <a:lnTo>
                      <a:pt x="387" y="188"/>
                    </a:lnTo>
                    <a:lnTo>
                      <a:pt x="408" y="184"/>
                    </a:lnTo>
                    <a:lnTo>
                      <a:pt x="429" y="179"/>
                    </a:lnTo>
                    <a:lnTo>
                      <a:pt x="447" y="174"/>
                    </a:lnTo>
                    <a:lnTo>
                      <a:pt x="464" y="169"/>
                    </a:lnTo>
                    <a:lnTo>
                      <a:pt x="480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3"/>
                    </a:lnTo>
                    <a:lnTo>
                      <a:pt x="535" y="124"/>
                    </a:lnTo>
                    <a:lnTo>
                      <a:pt x="540" y="116"/>
                    </a:lnTo>
                    <a:lnTo>
                      <a:pt x="543" y="107"/>
                    </a:lnTo>
                    <a:lnTo>
                      <a:pt x="544" y="99"/>
                    </a:lnTo>
                    <a:lnTo>
                      <a:pt x="543" y="90"/>
                    </a:lnTo>
                    <a:lnTo>
                      <a:pt x="540" y="81"/>
                    </a:lnTo>
                    <a:lnTo>
                      <a:pt x="535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50"/>
                    </a:lnTo>
                    <a:lnTo>
                      <a:pt x="495" y="42"/>
                    </a:lnTo>
                    <a:lnTo>
                      <a:pt x="480" y="35"/>
                    </a:lnTo>
                    <a:lnTo>
                      <a:pt x="464" y="29"/>
                    </a:lnTo>
                    <a:lnTo>
                      <a:pt x="447" y="24"/>
                    </a:lnTo>
                    <a:lnTo>
                      <a:pt x="428" y="18"/>
                    </a:lnTo>
                    <a:lnTo>
                      <a:pt x="408" y="14"/>
                    </a:lnTo>
                    <a:lnTo>
                      <a:pt x="387" y="9"/>
                    </a:lnTo>
                    <a:lnTo>
                      <a:pt x="365" y="6"/>
                    </a:lnTo>
                    <a:lnTo>
                      <a:pt x="342" y="3"/>
                    </a:lnTo>
                    <a:lnTo>
                      <a:pt x="319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8" y="1"/>
                    </a:lnTo>
                    <a:lnTo>
                      <a:pt x="225" y="2"/>
                    </a:lnTo>
                    <a:lnTo>
                      <a:pt x="202" y="4"/>
                    </a:lnTo>
                    <a:lnTo>
                      <a:pt x="179" y="6"/>
                    </a:lnTo>
                    <a:lnTo>
                      <a:pt x="157" y="9"/>
                    </a:lnTo>
                    <a:lnTo>
                      <a:pt x="136" y="14"/>
                    </a:lnTo>
                    <a:lnTo>
                      <a:pt x="116" y="18"/>
                    </a:lnTo>
                    <a:lnTo>
                      <a:pt x="97" y="24"/>
                    </a:lnTo>
                    <a:lnTo>
                      <a:pt x="80" y="29"/>
                    </a:lnTo>
                    <a:lnTo>
                      <a:pt x="64" y="35"/>
                    </a:lnTo>
                    <a:lnTo>
                      <a:pt x="49" y="42"/>
                    </a:lnTo>
                    <a:lnTo>
                      <a:pt x="36" y="50"/>
                    </a:lnTo>
                    <a:lnTo>
                      <a:pt x="26" y="57"/>
                    </a:lnTo>
                    <a:lnTo>
                      <a:pt x="16" y="65"/>
                    </a:lnTo>
                    <a:lnTo>
                      <a:pt x="9" y="73"/>
                    </a:lnTo>
                    <a:lnTo>
                      <a:pt x="4" y="82"/>
                    </a:lnTo>
                    <a:lnTo>
                      <a:pt x="1" y="90"/>
                    </a:lnTo>
                    <a:lnTo>
                      <a:pt x="0" y="9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9" name="Freeform 8"/>
              <p:cNvSpPr>
                <a:spLocks/>
              </p:cNvSpPr>
              <p:nvPr/>
            </p:nvSpPr>
            <p:spPr bwMode="auto">
              <a:xfrm>
                <a:off x="3552" y="911"/>
                <a:ext cx="673" cy="433"/>
              </a:xfrm>
              <a:custGeom>
                <a:avLst/>
                <a:gdLst>
                  <a:gd name="T0" fmla="*/ 0 w 673"/>
                  <a:gd name="T1" fmla="*/ 217 h 433"/>
                  <a:gd name="T2" fmla="*/ 331 w 673"/>
                  <a:gd name="T3" fmla="*/ 0 h 433"/>
                  <a:gd name="T4" fmla="*/ 672 w 673"/>
                  <a:gd name="T5" fmla="*/ 224 h 433"/>
                  <a:gd name="T6" fmla="*/ 331 w 673"/>
                  <a:gd name="T7" fmla="*/ 432 h 433"/>
                  <a:gd name="T8" fmla="*/ 0 w 673"/>
                  <a:gd name="T9" fmla="*/ 217 h 4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3"/>
                  <a:gd name="T16" fmla="*/ 0 h 433"/>
                  <a:gd name="T17" fmla="*/ 673 w 673"/>
                  <a:gd name="T18" fmla="*/ 433 h 4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3" h="433">
                    <a:moveTo>
                      <a:pt x="0" y="217"/>
                    </a:moveTo>
                    <a:lnTo>
                      <a:pt x="331" y="0"/>
                    </a:lnTo>
                    <a:lnTo>
                      <a:pt x="672" y="224"/>
                    </a:lnTo>
                    <a:lnTo>
                      <a:pt x="331" y="432"/>
                    </a:lnTo>
                    <a:lnTo>
                      <a:pt x="0" y="217"/>
                    </a:lnTo>
                  </a:path>
                </a:pathLst>
              </a:custGeom>
              <a:noFill/>
              <a:ln w="381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0" name="Freeform 9"/>
              <p:cNvSpPr>
                <a:spLocks/>
              </p:cNvSpPr>
              <p:nvPr/>
            </p:nvSpPr>
            <p:spPr bwMode="auto">
              <a:xfrm>
                <a:off x="4734" y="1008"/>
                <a:ext cx="844" cy="185"/>
              </a:xfrm>
              <a:custGeom>
                <a:avLst/>
                <a:gdLst>
                  <a:gd name="T0" fmla="*/ 843 w 844"/>
                  <a:gd name="T1" fmla="*/ 184 h 185"/>
                  <a:gd name="T2" fmla="*/ 843 w 844"/>
                  <a:gd name="T3" fmla="*/ 0 h 185"/>
                  <a:gd name="T4" fmla="*/ 0 w 844"/>
                  <a:gd name="T5" fmla="*/ 0 h 185"/>
                  <a:gd name="T6" fmla="*/ 0 w 844"/>
                  <a:gd name="T7" fmla="*/ 184 h 185"/>
                  <a:gd name="T8" fmla="*/ 843 w 844"/>
                  <a:gd name="T9" fmla="*/ 184 h 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4"/>
                  <a:gd name="T16" fmla="*/ 0 h 185"/>
                  <a:gd name="T17" fmla="*/ 844 w 844"/>
                  <a:gd name="T18" fmla="*/ 185 h 1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4" h="185">
                    <a:moveTo>
                      <a:pt x="843" y="184"/>
                    </a:moveTo>
                    <a:lnTo>
                      <a:pt x="843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843" y="18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1" name="Rectangle 10"/>
              <p:cNvSpPr>
                <a:spLocks noChangeArrowheads="1"/>
              </p:cNvSpPr>
              <p:nvPr/>
            </p:nvSpPr>
            <p:spPr bwMode="auto">
              <a:xfrm>
                <a:off x="5135" y="678"/>
                <a:ext cx="335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age</a:t>
                </a:r>
              </a:p>
            </p:txBody>
          </p:sp>
          <p:sp>
            <p:nvSpPr>
              <p:cNvPr id="18452" name="Rectangle 11"/>
              <p:cNvSpPr>
                <a:spLocks noChangeArrowheads="1"/>
              </p:cNvSpPr>
              <p:nvPr/>
            </p:nvSpPr>
            <p:spPr bwMode="auto">
              <a:xfrm>
                <a:off x="4387" y="661"/>
                <a:ext cx="527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pname</a:t>
                </a:r>
              </a:p>
            </p:txBody>
          </p:sp>
          <p:sp>
            <p:nvSpPr>
              <p:cNvPr id="18453" name="Rectangle 12"/>
              <p:cNvSpPr>
                <a:spLocks noChangeArrowheads="1"/>
              </p:cNvSpPr>
              <p:nvPr/>
            </p:nvSpPr>
            <p:spPr bwMode="auto">
              <a:xfrm>
                <a:off x="4762" y="977"/>
                <a:ext cx="847" cy="2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Dependents</a:t>
                </a:r>
              </a:p>
            </p:txBody>
          </p:sp>
          <p:sp>
            <p:nvSpPr>
              <p:cNvPr id="18454" name="Rectangle 13"/>
              <p:cNvSpPr>
                <a:spLocks noChangeArrowheads="1"/>
              </p:cNvSpPr>
              <p:nvPr/>
            </p:nvSpPr>
            <p:spPr bwMode="auto">
              <a:xfrm>
                <a:off x="3625" y="996"/>
                <a:ext cx="54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Covers</a:t>
                </a:r>
              </a:p>
            </p:txBody>
          </p:sp>
          <p:grpSp>
            <p:nvGrpSpPr>
              <p:cNvPr id="18455" name="Group 25"/>
              <p:cNvGrpSpPr>
                <a:grpSpLocks/>
              </p:cNvGrpSpPr>
              <p:nvPr/>
            </p:nvGrpSpPr>
            <p:grpSpPr bwMode="auto">
              <a:xfrm>
                <a:off x="1827" y="528"/>
                <a:ext cx="1546" cy="665"/>
                <a:chOff x="1827" y="768"/>
                <a:chExt cx="1546" cy="665"/>
              </a:xfrm>
            </p:grpSpPr>
            <p:sp>
              <p:nvSpPr>
                <p:cNvPr id="18461" name="Freeform 14"/>
                <p:cNvSpPr>
                  <a:spLocks/>
                </p:cNvSpPr>
                <p:nvPr/>
              </p:nvSpPr>
              <p:spPr bwMode="auto">
                <a:xfrm>
                  <a:off x="1827" y="924"/>
                  <a:ext cx="545" cy="198"/>
                </a:xfrm>
                <a:custGeom>
                  <a:avLst/>
                  <a:gdLst>
                    <a:gd name="T0" fmla="*/ 543 w 545"/>
                    <a:gd name="T1" fmla="*/ 90 h 198"/>
                    <a:gd name="T2" fmla="*/ 535 w 545"/>
                    <a:gd name="T3" fmla="*/ 73 h 198"/>
                    <a:gd name="T4" fmla="*/ 519 w 545"/>
                    <a:gd name="T5" fmla="*/ 57 h 198"/>
                    <a:gd name="T6" fmla="*/ 495 w 545"/>
                    <a:gd name="T7" fmla="*/ 42 h 198"/>
                    <a:gd name="T8" fmla="*/ 464 w 545"/>
                    <a:gd name="T9" fmla="*/ 29 h 198"/>
                    <a:gd name="T10" fmla="*/ 428 w 545"/>
                    <a:gd name="T11" fmla="*/ 18 h 198"/>
                    <a:gd name="T12" fmla="*/ 387 w 545"/>
                    <a:gd name="T13" fmla="*/ 9 h 198"/>
                    <a:gd name="T14" fmla="*/ 343 w 545"/>
                    <a:gd name="T15" fmla="*/ 3 h 198"/>
                    <a:gd name="T16" fmla="*/ 296 w 545"/>
                    <a:gd name="T17" fmla="*/ 1 h 198"/>
                    <a:gd name="T18" fmla="*/ 248 w 545"/>
                    <a:gd name="T19" fmla="*/ 1 h 198"/>
                    <a:gd name="T20" fmla="*/ 202 w 545"/>
                    <a:gd name="T21" fmla="*/ 3 h 198"/>
                    <a:gd name="T22" fmla="*/ 157 w 545"/>
                    <a:gd name="T23" fmla="*/ 9 h 198"/>
                    <a:gd name="T24" fmla="*/ 116 w 545"/>
                    <a:gd name="T25" fmla="*/ 18 h 198"/>
                    <a:gd name="T26" fmla="*/ 80 w 545"/>
                    <a:gd name="T27" fmla="*/ 29 h 198"/>
                    <a:gd name="T28" fmla="*/ 49 w 545"/>
                    <a:gd name="T29" fmla="*/ 42 h 198"/>
                    <a:gd name="T30" fmla="*/ 25 w 545"/>
                    <a:gd name="T31" fmla="*/ 57 h 198"/>
                    <a:gd name="T32" fmla="*/ 9 w 545"/>
                    <a:gd name="T33" fmla="*/ 73 h 198"/>
                    <a:gd name="T34" fmla="*/ 1 w 545"/>
                    <a:gd name="T35" fmla="*/ 90 h 198"/>
                    <a:gd name="T36" fmla="*/ 1 w 545"/>
                    <a:gd name="T37" fmla="*/ 107 h 198"/>
                    <a:gd name="T38" fmla="*/ 9 w 545"/>
                    <a:gd name="T39" fmla="*/ 124 h 198"/>
                    <a:gd name="T40" fmla="*/ 25 w 545"/>
                    <a:gd name="T41" fmla="*/ 140 h 198"/>
                    <a:gd name="T42" fmla="*/ 49 w 545"/>
                    <a:gd name="T43" fmla="*/ 155 h 198"/>
                    <a:gd name="T44" fmla="*/ 80 w 545"/>
                    <a:gd name="T45" fmla="*/ 168 h 198"/>
                    <a:gd name="T46" fmla="*/ 116 w 545"/>
                    <a:gd name="T47" fmla="*/ 179 h 198"/>
                    <a:gd name="T48" fmla="*/ 157 w 545"/>
                    <a:gd name="T49" fmla="*/ 188 h 198"/>
                    <a:gd name="T50" fmla="*/ 202 w 545"/>
                    <a:gd name="T51" fmla="*/ 194 h 198"/>
                    <a:gd name="T52" fmla="*/ 248 w 545"/>
                    <a:gd name="T53" fmla="*/ 197 h 198"/>
                    <a:gd name="T54" fmla="*/ 296 w 545"/>
                    <a:gd name="T55" fmla="*/ 197 h 198"/>
                    <a:gd name="T56" fmla="*/ 343 w 545"/>
                    <a:gd name="T57" fmla="*/ 194 h 198"/>
                    <a:gd name="T58" fmla="*/ 387 w 545"/>
                    <a:gd name="T59" fmla="*/ 188 h 198"/>
                    <a:gd name="T60" fmla="*/ 428 w 545"/>
                    <a:gd name="T61" fmla="*/ 179 h 198"/>
                    <a:gd name="T62" fmla="*/ 464 w 545"/>
                    <a:gd name="T63" fmla="*/ 168 h 198"/>
                    <a:gd name="T64" fmla="*/ 495 w 545"/>
                    <a:gd name="T65" fmla="*/ 155 h 198"/>
                    <a:gd name="T66" fmla="*/ 519 w 545"/>
                    <a:gd name="T67" fmla="*/ 140 h 198"/>
                    <a:gd name="T68" fmla="*/ 535 w 545"/>
                    <a:gd name="T69" fmla="*/ 124 h 198"/>
                    <a:gd name="T70" fmla="*/ 543 w 545"/>
                    <a:gd name="T71" fmla="*/ 107 h 1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545"/>
                    <a:gd name="T109" fmla="*/ 0 h 198"/>
                    <a:gd name="T110" fmla="*/ 545 w 545"/>
                    <a:gd name="T111" fmla="*/ 198 h 19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545" h="198">
                      <a:moveTo>
                        <a:pt x="544" y="99"/>
                      </a:moveTo>
                      <a:lnTo>
                        <a:pt x="543" y="90"/>
                      </a:lnTo>
                      <a:lnTo>
                        <a:pt x="540" y="81"/>
                      </a:lnTo>
                      <a:lnTo>
                        <a:pt x="535" y="73"/>
                      </a:lnTo>
                      <a:lnTo>
                        <a:pt x="528" y="65"/>
                      </a:lnTo>
                      <a:lnTo>
                        <a:pt x="519" y="57"/>
                      </a:lnTo>
                      <a:lnTo>
                        <a:pt x="508" y="49"/>
                      </a:lnTo>
                      <a:lnTo>
                        <a:pt x="495" y="42"/>
                      </a:lnTo>
                      <a:lnTo>
                        <a:pt x="480" y="35"/>
                      </a:lnTo>
                      <a:lnTo>
                        <a:pt x="464" y="29"/>
                      </a:lnTo>
                      <a:lnTo>
                        <a:pt x="447" y="23"/>
                      </a:lnTo>
                      <a:lnTo>
                        <a:pt x="428" y="18"/>
                      </a:lnTo>
                      <a:lnTo>
                        <a:pt x="408" y="13"/>
                      </a:lnTo>
                      <a:lnTo>
                        <a:pt x="387" y="9"/>
                      </a:lnTo>
                      <a:lnTo>
                        <a:pt x="365" y="6"/>
                      </a:lnTo>
                      <a:lnTo>
                        <a:pt x="343" y="3"/>
                      </a:lnTo>
                      <a:lnTo>
                        <a:pt x="319" y="2"/>
                      </a:lnTo>
                      <a:lnTo>
                        <a:pt x="296" y="1"/>
                      </a:lnTo>
                      <a:lnTo>
                        <a:pt x="272" y="0"/>
                      </a:lnTo>
                      <a:lnTo>
                        <a:pt x="248" y="1"/>
                      </a:lnTo>
                      <a:lnTo>
                        <a:pt x="225" y="2"/>
                      </a:lnTo>
                      <a:lnTo>
                        <a:pt x="202" y="3"/>
                      </a:lnTo>
                      <a:lnTo>
                        <a:pt x="179" y="6"/>
                      </a:lnTo>
                      <a:lnTo>
                        <a:pt x="157" y="9"/>
                      </a:lnTo>
                      <a:lnTo>
                        <a:pt x="136" y="13"/>
                      </a:lnTo>
                      <a:lnTo>
                        <a:pt x="116" y="18"/>
                      </a:lnTo>
                      <a:lnTo>
                        <a:pt x="97" y="23"/>
                      </a:lnTo>
                      <a:lnTo>
                        <a:pt x="80" y="29"/>
                      </a:lnTo>
                      <a:lnTo>
                        <a:pt x="64" y="35"/>
                      </a:lnTo>
                      <a:lnTo>
                        <a:pt x="49" y="42"/>
                      </a:lnTo>
                      <a:lnTo>
                        <a:pt x="36" y="49"/>
                      </a:lnTo>
                      <a:lnTo>
                        <a:pt x="25" y="57"/>
                      </a:lnTo>
                      <a:lnTo>
                        <a:pt x="16" y="65"/>
                      </a:lnTo>
                      <a:lnTo>
                        <a:pt x="9" y="73"/>
                      </a:lnTo>
                      <a:lnTo>
                        <a:pt x="4" y="81"/>
                      </a:lnTo>
                      <a:lnTo>
                        <a:pt x="1" y="90"/>
                      </a:lnTo>
                      <a:lnTo>
                        <a:pt x="0" y="99"/>
                      </a:lnTo>
                      <a:lnTo>
                        <a:pt x="1" y="107"/>
                      </a:lnTo>
                      <a:lnTo>
                        <a:pt x="4" y="116"/>
                      </a:lnTo>
                      <a:lnTo>
                        <a:pt x="9" y="124"/>
                      </a:lnTo>
                      <a:lnTo>
                        <a:pt x="16" y="132"/>
                      </a:lnTo>
                      <a:lnTo>
                        <a:pt x="25" y="140"/>
                      </a:lnTo>
                      <a:lnTo>
                        <a:pt x="36" y="148"/>
                      </a:lnTo>
                      <a:lnTo>
                        <a:pt x="49" y="155"/>
                      </a:lnTo>
                      <a:lnTo>
                        <a:pt x="64" y="162"/>
                      </a:lnTo>
                      <a:lnTo>
                        <a:pt x="80" y="168"/>
                      </a:lnTo>
                      <a:lnTo>
                        <a:pt x="97" y="174"/>
                      </a:lnTo>
                      <a:lnTo>
                        <a:pt x="116" y="179"/>
                      </a:lnTo>
                      <a:lnTo>
                        <a:pt x="136" y="184"/>
                      </a:lnTo>
                      <a:lnTo>
                        <a:pt x="157" y="188"/>
                      </a:lnTo>
                      <a:lnTo>
                        <a:pt x="179" y="191"/>
                      </a:lnTo>
                      <a:lnTo>
                        <a:pt x="202" y="194"/>
                      </a:lnTo>
                      <a:lnTo>
                        <a:pt x="225" y="195"/>
                      </a:lnTo>
                      <a:lnTo>
                        <a:pt x="248" y="197"/>
                      </a:lnTo>
                      <a:lnTo>
                        <a:pt x="272" y="197"/>
                      </a:lnTo>
                      <a:lnTo>
                        <a:pt x="296" y="197"/>
                      </a:lnTo>
                      <a:lnTo>
                        <a:pt x="319" y="195"/>
                      </a:lnTo>
                      <a:lnTo>
                        <a:pt x="343" y="194"/>
                      </a:lnTo>
                      <a:lnTo>
                        <a:pt x="365" y="191"/>
                      </a:lnTo>
                      <a:lnTo>
                        <a:pt x="387" y="188"/>
                      </a:lnTo>
                      <a:lnTo>
                        <a:pt x="408" y="184"/>
                      </a:lnTo>
                      <a:lnTo>
                        <a:pt x="428" y="179"/>
                      </a:lnTo>
                      <a:lnTo>
                        <a:pt x="447" y="174"/>
                      </a:lnTo>
                      <a:lnTo>
                        <a:pt x="464" y="168"/>
                      </a:lnTo>
                      <a:lnTo>
                        <a:pt x="480" y="162"/>
                      </a:lnTo>
                      <a:lnTo>
                        <a:pt x="495" y="155"/>
                      </a:lnTo>
                      <a:lnTo>
                        <a:pt x="508" y="148"/>
                      </a:lnTo>
                      <a:lnTo>
                        <a:pt x="519" y="140"/>
                      </a:lnTo>
                      <a:lnTo>
                        <a:pt x="528" y="132"/>
                      </a:lnTo>
                      <a:lnTo>
                        <a:pt x="535" y="124"/>
                      </a:lnTo>
                      <a:lnTo>
                        <a:pt x="540" y="116"/>
                      </a:lnTo>
                      <a:lnTo>
                        <a:pt x="543" y="107"/>
                      </a:lnTo>
                      <a:lnTo>
                        <a:pt x="544" y="99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62" name="Freeform 15"/>
                <p:cNvSpPr>
                  <a:spLocks/>
                </p:cNvSpPr>
                <p:nvPr/>
              </p:nvSpPr>
              <p:spPr bwMode="auto">
                <a:xfrm>
                  <a:off x="2827" y="924"/>
                  <a:ext cx="546" cy="198"/>
                </a:xfrm>
                <a:custGeom>
                  <a:avLst/>
                  <a:gdLst>
                    <a:gd name="T0" fmla="*/ 1 w 546"/>
                    <a:gd name="T1" fmla="*/ 107 h 198"/>
                    <a:gd name="T2" fmla="*/ 9 w 546"/>
                    <a:gd name="T3" fmla="*/ 124 h 198"/>
                    <a:gd name="T4" fmla="*/ 26 w 546"/>
                    <a:gd name="T5" fmla="*/ 140 h 198"/>
                    <a:gd name="T6" fmla="*/ 50 w 546"/>
                    <a:gd name="T7" fmla="*/ 155 h 198"/>
                    <a:gd name="T8" fmla="*/ 80 w 546"/>
                    <a:gd name="T9" fmla="*/ 168 h 198"/>
                    <a:gd name="T10" fmla="*/ 117 w 546"/>
                    <a:gd name="T11" fmla="*/ 179 h 198"/>
                    <a:gd name="T12" fmla="*/ 157 w 546"/>
                    <a:gd name="T13" fmla="*/ 188 h 198"/>
                    <a:gd name="T14" fmla="*/ 202 w 546"/>
                    <a:gd name="T15" fmla="*/ 194 h 198"/>
                    <a:gd name="T16" fmla="*/ 249 w 546"/>
                    <a:gd name="T17" fmla="*/ 197 h 198"/>
                    <a:gd name="T18" fmla="*/ 296 w 546"/>
                    <a:gd name="T19" fmla="*/ 197 h 198"/>
                    <a:gd name="T20" fmla="*/ 343 w 546"/>
                    <a:gd name="T21" fmla="*/ 194 h 198"/>
                    <a:gd name="T22" fmla="*/ 388 w 546"/>
                    <a:gd name="T23" fmla="*/ 188 h 198"/>
                    <a:gd name="T24" fmla="*/ 428 w 546"/>
                    <a:gd name="T25" fmla="*/ 179 h 198"/>
                    <a:gd name="T26" fmla="*/ 465 w 546"/>
                    <a:gd name="T27" fmla="*/ 168 h 198"/>
                    <a:gd name="T28" fmla="*/ 495 w 546"/>
                    <a:gd name="T29" fmla="*/ 155 h 198"/>
                    <a:gd name="T30" fmla="*/ 519 w 546"/>
                    <a:gd name="T31" fmla="*/ 140 h 198"/>
                    <a:gd name="T32" fmla="*/ 536 w 546"/>
                    <a:gd name="T33" fmla="*/ 124 h 198"/>
                    <a:gd name="T34" fmla="*/ 544 w 546"/>
                    <a:gd name="T35" fmla="*/ 107 h 198"/>
                    <a:gd name="T36" fmla="*/ 544 w 546"/>
                    <a:gd name="T37" fmla="*/ 90 h 198"/>
                    <a:gd name="T38" fmla="*/ 536 w 546"/>
                    <a:gd name="T39" fmla="*/ 73 h 198"/>
                    <a:gd name="T40" fmla="*/ 519 w 546"/>
                    <a:gd name="T41" fmla="*/ 57 h 198"/>
                    <a:gd name="T42" fmla="*/ 495 w 546"/>
                    <a:gd name="T43" fmla="*/ 42 h 198"/>
                    <a:gd name="T44" fmla="*/ 465 w 546"/>
                    <a:gd name="T45" fmla="*/ 29 h 198"/>
                    <a:gd name="T46" fmla="*/ 428 w 546"/>
                    <a:gd name="T47" fmla="*/ 18 h 198"/>
                    <a:gd name="T48" fmla="*/ 388 w 546"/>
                    <a:gd name="T49" fmla="*/ 9 h 198"/>
                    <a:gd name="T50" fmla="*/ 343 w 546"/>
                    <a:gd name="T51" fmla="*/ 3 h 198"/>
                    <a:gd name="T52" fmla="*/ 296 w 546"/>
                    <a:gd name="T53" fmla="*/ 1 h 198"/>
                    <a:gd name="T54" fmla="*/ 249 w 546"/>
                    <a:gd name="T55" fmla="*/ 1 h 198"/>
                    <a:gd name="T56" fmla="*/ 202 w 546"/>
                    <a:gd name="T57" fmla="*/ 3 h 198"/>
                    <a:gd name="T58" fmla="*/ 157 w 546"/>
                    <a:gd name="T59" fmla="*/ 9 h 198"/>
                    <a:gd name="T60" fmla="*/ 117 w 546"/>
                    <a:gd name="T61" fmla="*/ 18 h 198"/>
                    <a:gd name="T62" fmla="*/ 80 w 546"/>
                    <a:gd name="T63" fmla="*/ 29 h 198"/>
                    <a:gd name="T64" fmla="*/ 50 w 546"/>
                    <a:gd name="T65" fmla="*/ 42 h 198"/>
                    <a:gd name="T66" fmla="*/ 26 w 546"/>
                    <a:gd name="T67" fmla="*/ 57 h 198"/>
                    <a:gd name="T68" fmla="*/ 9 w 546"/>
                    <a:gd name="T69" fmla="*/ 73 h 198"/>
                    <a:gd name="T70" fmla="*/ 1 w 546"/>
                    <a:gd name="T71" fmla="*/ 90 h 1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546"/>
                    <a:gd name="T109" fmla="*/ 0 h 198"/>
                    <a:gd name="T110" fmla="*/ 546 w 546"/>
                    <a:gd name="T111" fmla="*/ 198 h 19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546" h="198">
                      <a:moveTo>
                        <a:pt x="0" y="99"/>
                      </a:moveTo>
                      <a:lnTo>
                        <a:pt x="1" y="107"/>
                      </a:lnTo>
                      <a:lnTo>
                        <a:pt x="5" y="116"/>
                      </a:lnTo>
                      <a:lnTo>
                        <a:pt x="9" y="124"/>
                      </a:lnTo>
                      <a:lnTo>
                        <a:pt x="17" y="132"/>
                      </a:lnTo>
                      <a:lnTo>
                        <a:pt x="26" y="140"/>
                      </a:lnTo>
                      <a:lnTo>
                        <a:pt x="37" y="148"/>
                      </a:lnTo>
                      <a:lnTo>
                        <a:pt x="50" y="155"/>
                      </a:lnTo>
                      <a:lnTo>
                        <a:pt x="64" y="162"/>
                      </a:lnTo>
                      <a:lnTo>
                        <a:pt x="80" y="168"/>
                      </a:lnTo>
                      <a:lnTo>
                        <a:pt x="98" y="174"/>
                      </a:lnTo>
                      <a:lnTo>
                        <a:pt x="117" y="179"/>
                      </a:lnTo>
                      <a:lnTo>
                        <a:pt x="136" y="184"/>
                      </a:lnTo>
                      <a:lnTo>
                        <a:pt x="157" y="188"/>
                      </a:lnTo>
                      <a:lnTo>
                        <a:pt x="179" y="191"/>
                      </a:lnTo>
                      <a:lnTo>
                        <a:pt x="202" y="194"/>
                      </a:lnTo>
                      <a:lnTo>
                        <a:pt x="225" y="195"/>
                      </a:lnTo>
                      <a:lnTo>
                        <a:pt x="249" y="197"/>
                      </a:lnTo>
                      <a:lnTo>
                        <a:pt x="272" y="197"/>
                      </a:lnTo>
                      <a:lnTo>
                        <a:pt x="296" y="197"/>
                      </a:lnTo>
                      <a:lnTo>
                        <a:pt x="320" y="195"/>
                      </a:lnTo>
                      <a:lnTo>
                        <a:pt x="343" y="194"/>
                      </a:lnTo>
                      <a:lnTo>
                        <a:pt x="366" y="191"/>
                      </a:lnTo>
                      <a:lnTo>
                        <a:pt x="388" y="188"/>
                      </a:lnTo>
                      <a:lnTo>
                        <a:pt x="409" y="184"/>
                      </a:lnTo>
                      <a:lnTo>
                        <a:pt x="428" y="179"/>
                      </a:lnTo>
                      <a:lnTo>
                        <a:pt x="448" y="174"/>
                      </a:lnTo>
                      <a:lnTo>
                        <a:pt x="465" y="168"/>
                      </a:lnTo>
                      <a:lnTo>
                        <a:pt x="481" y="162"/>
                      </a:lnTo>
                      <a:lnTo>
                        <a:pt x="495" y="155"/>
                      </a:lnTo>
                      <a:lnTo>
                        <a:pt x="508" y="148"/>
                      </a:lnTo>
                      <a:lnTo>
                        <a:pt x="519" y="140"/>
                      </a:lnTo>
                      <a:lnTo>
                        <a:pt x="528" y="132"/>
                      </a:lnTo>
                      <a:lnTo>
                        <a:pt x="536" y="124"/>
                      </a:lnTo>
                      <a:lnTo>
                        <a:pt x="540" y="116"/>
                      </a:lnTo>
                      <a:lnTo>
                        <a:pt x="544" y="107"/>
                      </a:lnTo>
                      <a:lnTo>
                        <a:pt x="545" y="99"/>
                      </a:lnTo>
                      <a:lnTo>
                        <a:pt x="544" y="90"/>
                      </a:lnTo>
                      <a:lnTo>
                        <a:pt x="540" y="81"/>
                      </a:lnTo>
                      <a:lnTo>
                        <a:pt x="536" y="73"/>
                      </a:lnTo>
                      <a:lnTo>
                        <a:pt x="528" y="65"/>
                      </a:lnTo>
                      <a:lnTo>
                        <a:pt x="519" y="57"/>
                      </a:lnTo>
                      <a:lnTo>
                        <a:pt x="508" y="49"/>
                      </a:lnTo>
                      <a:lnTo>
                        <a:pt x="495" y="42"/>
                      </a:lnTo>
                      <a:lnTo>
                        <a:pt x="481" y="35"/>
                      </a:lnTo>
                      <a:lnTo>
                        <a:pt x="465" y="29"/>
                      </a:lnTo>
                      <a:lnTo>
                        <a:pt x="447" y="23"/>
                      </a:lnTo>
                      <a:lnTo>
                        <a:pt x="428" y="18"/>
                      </a:lnTo>
                      <a:lnTo>
                        <a:pt x="409" y="13"/>
                      </a:lnTo>
                      <a:lnTo>
                        <a:pt x="388" y="9"/>
                      </a:lnTo>
                      <a:lnTo>
                        <a:pt x="366" y="6"/>
                      </a:lnTo>
                      <a:lnTo>
                        <a:pt x="343" y="3"/>
                      </a:lnTo>
                      <a:lnTo>
                        <a:pt x="320" y="2"/>
                      </a:lnTo>
                      <a:lnTo>
                        <a:pt x="296" y="1"/>
                      </a:lnTo>
                      <a:lnTo>
                        <a:pt x="272" y="0"/>
                      </a:lnTo>
                      <a:lnTo>
                        <a:pt x="249" y="1"/>
                      </a:lnTo>
                      <a:lnTo>
                        <a:pt x="225" y="2"/>
                      </a:lnTo>
                      <a:lnTo>
                        <a:pt x="202" y="3"/>
                      </a:lnTo>
                      <a:lnTo>
                        <a:pt x="179" y="6"/>
                      </a:lnTo>
                      <a:lnTo>
                        <a:pt x="157" y="9"/>
                      </a:lnTo>
                      <a:lnTo>
                        <a:pt x="136" y="13"/>
                      </a:lnTo>
                      <a:lnTo>
                        <a:pt x="117" y="18"/>
                      </a:lnTo>
                      <a:lnTo>
                        <a:pt x="97" y="23"/>
                      </a:lnTo>
                      <a:lnTo>
                        <a:pt x="80" y="29"/>
                      </a:lnTo>
                      <a:lnTo>
                        <a:pt x="64" y="35"/>
                      </a:lnTo>
                      <a:lnTo>
                        <a:pt x="50" y="42"/>
                      </a:lnTo>
                      <a:lnTo>
                        <a:pt x="37" y="49"/>
                      </a:lnTo>
                      <a:lnTo>
                        <a:pt x="26" y="57"/>
                      </a:lnTo>
                      <a:lnTo>
                        <a:pt x="17" y="65"/>
                      </a:lnTo>
                      <a:lnTo>
                        <a:pt x="9" y="73"/>
                      </a:lnTo>
                      <a:lnTo>
                        <a:pt x="5" y="81"/>
                      </a:lnTo>
                      <a:lnTo>
                        <a:pt x="1" y="90"/>
                      </a:lnTo>
                      <a:lnTo>
                        <a:pt x="0" y="99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63" name="Freeform 16"/>
                <p:cNvSpPr>
                  <a:spLocks/>
                </p:cNvSpPr>
                <p:nvPr/>
              </p:nvSpPr>
              <p:spPr bwMode="auto">
                <a:xfrm>
                  <a:off x="2317" y="1242"/>
                  <a:ext cx="820" cy="170"/>
                </a:xfrm>
                <a:custGeom>
                  <a:avLst/>
                  <a:gdLst>
                    <a:gd name="T0" fmla="*/ 819 w 820"/>
                    <a:gd name="T1" fmla="*/ 169 h 170"/>
                    <a:gd name="T2" fmla="*/ 819 w 820"/>
                    <a:gd name="T3" fmla="*/ 0 h 170"/>
                    <a:gd name="T4" fmla="*/ 0 w 820"/>
                    <a:gd name="T5" fmla="*/ 0 h 170"/>
                    <a:gd name="T6" fmla="*/ 0 w 820"/>
                    <a:gd name="T7" fmla="*/ 169 h 170"/>
                    <a:gd name="T8" fmla="*/ 819 w 820"/>
                    <a:gd name="T9" fmla="*/ 169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0"/>
                    <a:gd name="T16" fmla="*/ 0 h 170"/>
                    <a:gd name="T17" fmla="*/ 820 w 820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0" h="170">
                      <a:moveTo>
                        <a:pt x="819" y="169"/>
                      </a:moveTo>
                      <a:lnTo>
                        <a:pt x="819" y="0"/>
                      </a:lnTo>
                      <a:lnTo>
                        <a:pt x="0" y="0"/>
                      </a:lnTo>
                      <a:lnTo>
                        <a:pt x="0" y="169"/>
                      </a:lnTo>
                      <a:lnTo>
                        <a:pt x="819" y="169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64" name="Freeform 17"/>
                <p:cNvSpPr>
                  <a:spLocks/>
                </p:cNvSpPr>
                <p:nvPr/>
              </p:nvSpPr>
              <p:spPr bwMode="auto">
                <a:xfrm>
                  <a:off x="2317" y="779"/>
                  <a:ext cx="545" cy="198"/>
                </a:xfrm>
                <a:custGeom>
                  <a:avLst/>
                  <a:gdLst>
                    <a:gd name="T0" fmla="*/ 543 w 545"/>
                    <a:gd name="T1" fmla="*/ 90 h 198"/>
                    <a:gd name="T2" fmla="*/ 535 w 545"/>
                    <a:gd name="T3" fmla="*/ 73 h 198"/>
                    <a:gd name="T4" fmla="*/ 519 w 545"/>
                    <a:gd name="T5" fmla="*/ 57 h 198"/>
                    <a:gd name="T6" fmla="*/ 495 w 545"/>
                    <a:gd name="T7" fmla="*/ 42 h 198"/>
                    <a:gd name="T8" fmla="*/ 465 w 545"/>
                    <a:gd name="T9" fmla="*/ 29 h 198"/>
                    <a:gd name="T10" fmla="*/ 428 w 545"/>
                    <a:gd name="T11" fmla="*/ 18 h 198"/>
                    <a:gd name="T12" fmla="*/ 387 w 545"/>
                    <a:gd name="T13" fmla="*/ 10 h 198"/>
                    <a:gd name="T14" fmla="*/ 343 w 545"/>
                    <a:gd name="T15" fmla="*/ 4 h 198"/>
                    <a:gd name="T16" fmla="*/ 296 w 545"/>
                    <a:gd name="T17" fmla="*/ 1 h 198"/>
                    <a:gd name="T18" fmla="*/ 248 w 545"/>
                    <a:gd name="T19" fmla="*/ 1 h 198"/>
                    <a:gd name="T20" fmla="*/ 202 w 545"/>
                    <a:gd name="T21" fmla="*/ 4 h 198"/>
                    <a:gd name="T22" fmla="*/ 157 w 545"/>
                    <a:gd name="T23" fmla="*/ 10 h 198"/>
                    <a:gd name="T24" fmla="*/ 116 w 545"/>
                    <a:gd name="T25" fmla="*/ 18 h 198"/>
                    <a:gd name="T26" fmla="*/ 79 w 545"/>
                    <a:gd name="T27" fmla="*/ 29 h 198"/>
                    <a:gd name="T28" fmla="*/ 49 w 545"/>
                    <a:gd name="T29" fmla="*/ 42 h 198"/>
                    <a:gd name="T30" fmla="*/ 25 w 545"/>
                    <a:gd name="T31" fmla="*/ 57 h 198"/>
                    <a:gd name="T32" fmla="*/ 9 w 545"/>
                    <a:gd name="T33" fmla="*/ 73 h 198"/>
                    <a:gd name="T34" fmla="*/ 1 w 545"/>
                    <a:gd name="T35" fmla="*/ 90 h 198"/>
                    <a:gd name="T36" fmla="*/ 1 w 545"/>
                    <a:gd name="T37" fmla="*/ 107 h 198"/>
                    <a:gd name="T38" fmla="*/ 9 w 545"/>
                    <a:gd name="T39" fmla="*/ 124 h 198"/>
                    <a:gd name="T40" fmla="*/ 25 w 545"/>
                    <a:gd name="T41" fmla="*/ 140 h 198"/>
                    <a:gd name="T42" fmla="*/ 49 w 545"/>
                    <a:gd name="T43" fmla="*/ 155 h 198"/>
                    <a:gd name="T44" fmla="*/ 79 w 545"/>
                    <a:gd name="T45" fmla="*/ 168 h 198"/>
                    <a:gd name="T46" fmla="*/ 116 w 545"/>
                    <a:gd name="T47" fmla="*/ 179 h 198"/>
                    <a:gd name="T48" fmla="*/ 157 w 545"/>
                    <a:gd name="T49" fmla="*/ 188 h 198"/>
                    <a:gd name="T50" fmla="*/ 202 w 545"/>
                    <a:gd name="T51" fmla="*/ 194 h 198"/>
                    <a:gd name="T52" fmla="*/ 248 w 545"/>
                    <a:gd name="T53" fmla="*/ 197 h 198"/>
                    <a:gd name="T54" fmla="*/ 296 w 545"/>
                    <a:gd name="T55" fmla="*/ 197 h 198"/>
                    <a:gd name="T56" fmla="*/ 343 w 545"/>
                    <a:gd name="T57" fmla="*/ 194 h 198"/>
                    <a:gd name="T58" fmla="*/ 387 w 545"/>
                    <a:gd name="T59" fmla="*/ 188 h 198"/>
                    <a:gd name="T60" fmla="*/ 428 w 545"/>
                    <a:gd name="T61" fmla="*/ 179 h 198"/>
                    <a:gd name="T62" fmla="*/ 465 w 545"/>
                    <a:gd name="T63" fmla="*/ 168 h 198"/>
                    <a:gd name="T64" fmla="*/ 495 w 545"/>
                    <a:gd name="T65" fmla="*/ 155 h 198"/>
                    <a:gd name="T66" fmla="*/ 519 w 545"/>
                    <a:gd name="T67" fmla="*/ 140 h 198"/>
                    <a:gd name="T68" fmla="*/ 535 w 545"/>
                    <a:gd name="T69" fmla="*/ 124 h 198"/>
                    <a:gd name="T70" fmla="*/ 543 w 545"/>
                    <a:gd name="T71" fmla="*/ 107 h 1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545"/>
                    <a:gd name="T109" fmla="*/ 0 h 198"/>
                    <a:gd name="T110" fmla="*/ 545 w 545"/>
                    <a:gd name="T111" fmla="*/ 198 h 19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545" h="198">
                      <a:moveTo>
                        <a:pt x="544" y="99"/>
                      </a:moveTo>
                      <a:lnTo>
                        <a:pt x="543" y="90"/>
                      </a:lnTo>
                      <a:lnTo>
                        <a:pt x="540" y="82"/>
                      </a:lnTo>
                      <a:lnTo>
                        <a:pt x="535" y="73"/>
                      </a:lnTo>
                      <a:lnTo>
                        <a:pt x="528" y="65"/>
                      </a:lnTo>
                      <a:lnTo>
                        <a:pt x="519" y="57"/>
                      </a:lnTo>
                      <a:lnTo>
                        <a:pt x="508" y="49"/>
                      </a:lnTo>
                      <a:lnTo>
                        <a:pt x="495" y="42"/>
                      </a:lnTo>
                      <a:lnTo>
                        <a:pt x="481" y="35"/>
                      </a:lnTo>
                      <a:lnTo>
                        <a:pt x="465" y="29"/>
                      </a:lnTo>
                      <a:lnTo>
                        <a:pt x="447" y="23"/>
                      </a:lnTo>
                      <a:lnTo>
                        <a:pt x="428" y="18"/>
                      </a:lnTo>
                      <a:lnTo>
                        <a:pt x="408" y="13"/>
                      </a:lnTo>
                      <a:lnTo>
                        <a:pt x="387" y="10"/>
                      </a:lnTo>
                      <a:lnTo>
                        <a:pt x="365" y="6"/>
                      </a:lnTo>
                      <a:lnTo>
                        <a:pt x="343" y="4"/>
                      </a:lnTo>
                      <a:lnTo>
                        <a:pt x="319" y="2"/>
                      </a:lnTo>
                      <a:lnTo>
                        <a:pt x="296" y="1"/>
                      </a:lnTo>
                      <a:lnTo>
                        <a:pt x="272" y="0"/>
                      </a:lnTo>
                      <a:lnTo>
                        <a:pt x="248" y="1"/>
                      </a:lnTo>
                      <a:lnTo>
                        <a:pt x="225" y="2"/>
                      </a:lnTo>
                      <a:lnTo>
                        <a:pt x="202" y="4"/>
                      </a:lnTo>
                      <a:lnTo>
                        <a:pt x="179" y="6"/>
                      </a:lnTo>
                      <a:lnTo>
                        <a:pt x="157" y="10"/>
                      </a:lnTo>
                      <a:lnTo>
                        <a:pt x="136" y="13"/>
                      </a:lnTo>
                      <a:lnTo>
                        <a:pt x="116" y="18"/>
                      </a:lnTo>
                      <a:lnTo>
                        <a:pt x="97" y="23"/>
                      </a:lnTo>
                      <a:lnTo>
                        <a:pt x="79" y="29"/>
                      </a:lnTo>
                      <a:lnTo>
                        <a:pt x="63" y="35"/>
                      </a:lnTo>
                      <a:lnTo>
                        <a:pt x="49" y="42"/>
                      </a:lnTo>
                      <a:lnTo>
                        <a:pt x="37" y="49"/>
                      </a:lnTo>
                      <a:lnTo>
                        <a:pt x="25" y="57"/>
                      </a:lnTo>
                      <a:lnTo>
                        <a:pt x="16" y="65"/>
                      </a:lnTo>
                      <a:lnTo>
                        <a:pt x="9" y="73"/>
                      </a:lnTo>
                      <a:lnTo>
                        <a:pt x="4" y="82"/>
                      </a:lnTo>
                      <a:lnTo>
                        <a:pt x="1" y="90"/>
                      </a:lnTo>
                      <a:lnTo>
                        <a:pt x="0" y="99"/>
                      </a:lnTo>
                      <a:lnTo>
                        <a:pt x="1" y="107"/>
                      </a:lnTo>
                      <a:lnTo>
                        <a:pt x="4" y="116"/>
                      </a:lnTo>
                      <a:lnTo>
                        <a:pt x="9" y="124"/>
                      </a:lnTo>
                      <a:lnTo>
                        <a:pt x="16" y="132"/>
                      </a:lnTo>
                      <a:lnTo>
                        <a:pt x="25" y="140"/>
                      </a:lnTo>
                      <a:lnTo>
                        <a:pt x="37" y="148"/>
                      </a:lnTo>
                      <a:lnTo>
                        <a:pt x="49" y="155"/>
                      </a:lnTo>
                      <a:lnTo>
                        <a:pt x="63" y="162"/>
                      </a:lnTo>
                      <a:lnTo>
                        <a:pt x="79" y="168"/>
                      </a:lnTo>
                      <a:lnTo>
                        <a:pt x="97" y="174"/>
                      </a:lnTo>
                      <a:lnTo>
                        <a:pt x="116" y="179"/>
                      </a:lnTo>
                      <a:lnTo>
                        <a:pt x="136" y="184"/>
                      </a:lnTo>
                      <a:lnTo>
                        <a:pt x="157" y="188"/>
                      </a:lnTo>
                      <a:lnTo>
                        <a:pt x="179" y="191"/>
                      </a:lnTo>
                      <a:lnTo>
                        <a:pt x="202" y="194"/>
                      </a:lnTo>
                      <a:lnTo>
                        <a:pt x="225" y="196"/>
                      </a:lnTo>
                      <a:lnTo>
                        <a:pt x="248" y="197"/>
                      </a:lnTo>
                      <a:lnTo>
                        <a:pt x="272" y="197"/>
                      </a:lnTo>
                      <a:lnTo>
                        <a:pt x="296" y="197"/>
                      </a:lnTo>
                      <a:lnTo>
                        <a:pt x="319" y="196"/>
                      </a:lnTo>
                      <a:lnTo>
                        <a:pt x="343" y="194"/>
                      </a:lnTo>
                      <a:lnTo>
                        <a:pt x="365" y="191"/>
                      </a:lnTo>
                      <a:lnTo>
                        <a:pt x="387" y="188"/>
                      </a:lnTo>
                      <a:lnTo>
                        <a:pt x="408" y="184"/>
                      </a:lnTo>
                      <a:lnTo>
                        <a:pt x="428" y="179"/>
                      </a:lnTo>
                      <a:lnTo>
                        <a:pt x="447" y="174"/>
                      </a:lnTo>
                      <a:lnTo>
                        <a:pt x="465" y="168"/>
                      </a:lnTo>
                      <a:lnTo>
                        <a:pt x="481" y="162"/>
                      </a:lnTo>
                      <a:lnTo>
                        <a:pt x="495" y="155"/>
                      </a:lnTo>
                      <a:lnTo>
                        <a:pt x="508" y="148"/>
                      </a:lnTo>
                      <a:lnTo>
                        <a:pt x="519" y="140"/>
                      </a:lnTo>
                      <a:lnTo>
                        <a:pt x="528" y="132"/>
                      </a:lnTo>
                      <a:lnTo>
                        <a:pt x="535" y="124"/>
                      </a:lnTo>
                      <a:lnTo>
                        <a:pt x="540" y="116"/>
                      </a:lnTo>
                      <a:lnTo>
                        <a:pt x="543" y="107"/>
                      </a:lnTo>
                      <a:lnTo>
                        <a:pt x="544" y="99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65" name="Rectangle 18"/>
                <p:cNvSpPr>
                  <a:spLocks noChangeArrowheads="1"/>
                </p:cNvSpPr>
                <p:nvPr/>
              </p:nvSpPr>
              <p:spPr bwMode="auto">
                <a:xfrm>
                  <a:off x="2345" y="768"/>
                  <a:ext cx="448" cy="2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600" b="1">
                      <a:solidFill>
                        <a:srgbClr val="000000"/>
                      </a:solidFill>
                      <a:latin typeface="Arial" charset="0"/>
                    </a:rPr>
                    <a:t>name</a:t>
                  </a:r>
                </a:p>
              </p:txBody>
            </p:sp>
            <p:sp>
              <p:nvSpPr>
                <p:cNvPr id="18466" name="Rectangle 19"/>
                <p:cNvSpPr>
                  <a:spLocks noChangeArrowheads="1"/>
                </p:cNvSpPr>
                <p:nvPr/>
              </p:nvSpPr>
              <p:spPr bwMode="auto">
                <a:xfrm>
                  <a:off x="2358" y="1223"/>
                  <a:ext cx="790" cy="2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600" b="1">
                      <a:solidFill>
                        <a:srgbClr val="000000"/>
                      </a:solidFill>
                      <a:latin typeface="Arial" charset="0"/>
                    </a:rPr>
                    <a:t>Employees</a:t>
                  </a:r>
                </a:p>
              </p:txBody>
            </p:sp>
            <p:sp>
              <p:nvSpPr>
                <p:cNvPr id="18467" name="Rectangle 20"/>
                <p:cNvSpPr>
                  <a:spLocks noChangeArrowheads="1"/>
                </p:cNvSpPr>
                <p:nvPr/>
              </p:nvSpPr>
              <p:spPr bwMode="auto">
                <a:xfrm>
                  <a:off x="1971" y="899"/>
                  <a:ext cx="335" cy="2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600" b="1" u="sng">
                      <a:solidFill>
                        <a:srgbClr val="000000"/>
                      </a:solidFill>
                      <a:latin typeface="Arial" charset="0"/>
                    </a:rPr>
                    <a:t>ssn</a:t>
                  </a:r>
                </a:p>
              </p:txBody>
            </p:sp>
            <p:sp>
              <p:nvSpPr>
                <p:cNvPr id="18468" name="Rectangle 21"/>
                <p:cNvSpPr>
                  <a:spLocks noChangeArrowheads="1"/>
                </p:cNvSpPr>
                <p:nvPr/>
              </p:nvSpPr>
              <p:spPr bwMode="auto">
                <a:xfrm>
                  <a:off x="2998" y="904"/>
                  <a:ext cx="270" cy="2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600" b="1">
                      <a:solidFill>
                        <a:srgbClr val="000000"/>
                      </a:solidFill>
                      <a:latin typeface="Arial" charset="0"/>
                    </a:rPr>
                    <a:t>lot</a:t>
                  </a:r>
                </a:p>
              </p:txBody>
            </p:sp>
            <p:sp>
              <p:nvSpPr>
                <p:cNvPr id="18469" name="Line 22"/>
                <p:cNvSpPr>
                  <a:spLocks noChangeShapeType="1"/>
                </p:cNvSpPr>
                <p:nvPr/>
              </p:nvSpPr>
              <p:spPr bwMode="auto">
                <a:xfrm>
                  <a:off x="2097" y="1137"/>
                  <a:ext cx="318" cy="97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0" name="Line 23"/>
                <p:cNvSpPr>
                  <a:spLocks noChangeShapeType="1"/>
                </p:cNvSpPr>
                <p:nvPr/>
              </p:nvSpPr>
              <p:spPr bwMode="auto">
                <a:xfrm>
                  <a:off x="2582" y="993"/>
                  <a:ext cx="0" cy="241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1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2809" y="1137"/>
                  <a:ext cx="296" cy="8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56" name="Line 26"/>
              <p:cNvSpPr>
                <a:spLocks noChangeShapeType="1"/>
              </p:cNvSpPr>
              <p:nvPr/>
            </p:nvSpPr>
            <p:spPr bwMode="auto">
              <a:xfrm>
                <a:off x="4218" y="1094"/>
                <a:ext cx="501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stealth" w="lg" len="med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7" name="Line 27"/>
              <p:cNvSpPr>
                <a:spLocks noChangeShapeType="1"/>
              </p:cNvSpPr>
              <p:nvPr/>
            </p:nvSpPr>
            <p:spPr bwMode="auto">
              <a:xfrm>
                <a:off x="4670" y="878"/>
                <a:ext cx="203" cy="11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8" name="Line 28"/>
              <p:cNvSpPr>
                <a:spLocks noChangeShapeType="1"/>
              </p:cNvSpPr>
              <p:nvPr/>
            </p:nvSpPr>
            <p:spPr bwMode="auto">
              <a:xfrm flipH="1">
                <a:off x="5180" y="897"/>
                <a:ext cx="171" cy="10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9" name="Line 29"/>
              <p:cNvSpPr>
                <a:spLocks noChangeShapeType="1"/>
              </p:cNvSpPr>
              <p:nvPr/>
            </p:nvSpPr>
            <p:spPr bwMode="auto">
              <a:xfrm>
                <a:off x="4428" y="826"/>
                <a:ext cx="42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0" name="Line 79"/>
              <p:cNvSpPr>
                <a:spLocks noChangeShapeType="1"/>
              </p:cNvSpPr>
              <p:nvPr/>
            </p:nvSpPr>
            <p:spPr bwMode="auto">
              <a:xfrm flipH="1">
                <a:off x="3116" y="1104"/>
                <a:ext cx="440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6" name="Line 86"/>
            <p:cNvSpPr>
              <a:spLocks noChangeShapeType="1"/>
            </p:cNvSpPr>
            <p:nvPr/>
          </p:nvSpPr>
          <p:spPr bwMode="auto">
            <a:xfrm>
              <a:off x="3888" y="13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08" name="Rectangle 88"/>
          <p:cNvSpPr>
            <a:spLocks noChangeArrowheads="1"/>
          </p:cNvSpPr>
          <p:nvPr/>
        </p:nvSpPr>
        <p:spPr bwMode="auto">
          <a:xfrm>
            <a:off x="152400" y="2819400"/>
            <a:ext cx="2895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1" charset="0"/>
              </a:rPr>
              <a:t>   </a:t>
            </a:r>
            <a:r>
              <a:rPr lang="en-US" sz="2000" b="1">
                <a:solidFill>
                  <a:srgbClr val="FF0000"/>
                </a:solidFill>
                <a:latin typeface="Tahoma" pitchFamily="1" charset="0"/>
              </a:rPr>
              <a:t>  Key constraint on Policies would mean policy can only cover 1 dependent!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  <p:bldP spid="30800" grpId="0" autoUpdateAnimBg="0"/>
      <p:bldP spid="30802" grpId="0" animBg="1"/>
      <p:bldP spid="30804" grpId="0" autoUpdateAnimBg="0"/>
      <p:bldP spid="3080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>
              <a:solidFill>
                <a:schemeClr val="tx1"/>
              </a:solidFill>
              <a:latin typeface="Arial" charset="0"/>
            </a:endParaRPr>
          </a:p>
          <a:p>
            <a:pPr algn="r"/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80772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3200" smtClean="0"/>
              <a:t>Binary vs. Ternary Relationships (Contd.)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991600" cy="44196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Previous example illustrated a case when two binary relationships were better than one ternary relationship.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 example in the other direction:  a ternary relation </a:t>
            </a:r>
            <a:r>
              <a:rPr lang="en-US" sz="2800" smtClean="0">
                <a:solidFill>
                  <a:schemeClr val="accent2"/>
                </a:solidFill>
              </a:rPr>
              <a:t>Contracts </a:t>
            </a:r>
            <a:r>
              <a:rPr lang="en-US" sz="2800" smtClean="0"/>
              <a:t>relates entity sets </a:t>
            </a:r>
            <a:r>
              <a:rPr lang="en-US" sz="2800" smtClean="0">
                <a:solidFill>
                  <a:schemeClr val="accent2"/>
                </a:solidFill>
              </a:rPr>
              <a:t>Parts, Departments </a:t>
            </a:r>
            <a:r>
              <a:rPr lang="en-US" sz="2800" smtClean="0"/>
              <a:t>and</a:t>
            </a:r>
            <a:r>
              <a:rPr lang="en-US" sz="2800" smtClean="0">
                <a:solidFill>
                  <a:schemeClr val="accent2"/>
                </a:solidFill>
              </a:rPr>
              <a:t> Suppliers</a:t>
            </a:r>
            <a:r>
              <a:rPr lang="en-US" sz="2800" smtClean="0"/>
              <a:t>, and has descriptive attribute </a:t>
            </a:r>
            <a:r>
              <a:rPr lang="en-US" sz="2800" i="1" smtClean="0"/>
              <a:t>qty</a:t>
            </a:r>
            <a:r>
              <a:rPr lang="en-US" sz="2800" smtClean="0"/>
              <a:t>.  No combination of binary relationships is an adequate substitute.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>
              <a:solidFill>
                <a:schemeClr val="tx1"/>
              </a:solidFill>
              <a:latin typeface="Arial" charset="0"/>
            </a:endParaRPr>
          </a:p>
          <a:p>
            <a:pPr algn="r"/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80772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3200" smtClean="0"/>
              <a:t>Binary vs. Ternary Relationships (Contd.)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991600" cy="990600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 “can-supply” P,  D “needs” P,  and D  “deals-with” S does not imply that D has agreed to buy P from 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How do we record </a:t>
            </a:r>
            <a:r>
              <a:rPr lang="en-US" sz="2400" i="1" smtClean="0"/>
              <a:t>qty</a:t>
            </a:r>
            <a:r>
              <a:rPr lang="en-US" sz="2400" smtClean="0"/>
              <a:t>?</a:t>
            </a:r>
          </a:p>
        </p:txBody>
      </p:sp>
      <p:sp>
        <p:nvSpPr>
          <p:cNvPr id="20487" name="Freeform 10"/>
          <p:cNvSpPr>
            <a:spLocks/>
          </p:cNvSpPr>
          <p:nvPr/>
        </p:nvSpPr>
        <p:spPr bwMode="auto">
          <a:xfrm>
            <a:off x="1295400" y="3057525"/>
            <a:ext cx="1333500" cy="371475"/>
          </a:xfrm>
          <a:custGeom>
            <a:avLst/>
            <a:gdLst>
              <a:gd name="T0" fmla="*/ 710 w 711"/>
              <a:gd name="T1" fmla="*/ 202 h 203"/>
              <a:gd name="T2" fmla="*/ 710 w 711"/>
              <a:gd name="T3" fmla="*/ 0 h 203"/>
              <a:gd name="T4" fmla="*/ 0 w 711"/>
              <a:gd name="T5" fmla="*/ 0 h 203"/>
              <a:gd name="T6" fmla="*/ 0 w 711"/>
              <a:gd name="T7" fmla="*/ 202 h 203"/>
              <a:gd name="T8" fmla="*/ 710 w 711"/>
              <a:gd name="T9" fmla="*/ 202 h 2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203"/>
              <a:gd name="T17" fmla="*/ 711 w 711"/>
              <a:gd name="T18" fmla="*/ 203 h 2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203">
                <a:moveTo>
                  <a:pt x="710" y="202"/>
                </a:moveTo>
                <a:lnTo>
                  <a:pt x="710" y="0"/>
                </a:lnTo>
                <a:lnTo>
                  <a:pt x="0" y="0"/>
                </a:lnTo>
                <a:lnTo>
                  <a:pt x="0" y="202"/>
                </a:lnTo>
                <a:lnTo>
                  <a:pt x="710" y="20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1425575" y="3021013"/>
            <a:ext cx="11064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Suppliers</a:t>
            </a:r>
          </a:p>
        </p:txBody>
      </p:sp>
      <p:sp>
        <p:nvSpPr>
          <p:cNvPr id="20489" name="Freeform 18"/>
          <p:cNvSpPr>
            <a:spLocks/>
          </p:cNvSpPr>
          <p:nvPr/>
        </p:nvSpPr>
        <p:spPr bwMode="auto">
          <a:xfrm>
            <a:off x="1524000" y="1268413"/>
            <a:ext cx="1022350" cy="361950"/>
          </a:xfrm>
          <a:custGeom>
            <a:avLst/>
            <a:gdLst>
              <a:gd name="T0" fmla="*/ 1 w 545"/>
              <a:gd name="T1" fmla="*/ 107 h 198"/>
              <a:gd name="T2" fmla="*/ 9 w 545"/>
              <a:gd name="T3" fmla="*/ 124 h 198"/>
              <a:gd name="T4" fmla="*/ 26 w 545"/>
              <a:gd name="T5" fmla="*/ 140 h 198"/>
              <a:gd name="T6" fmla="*/ 49 w 545"/>
              <a:gd name="T7" fmla="*/ 155 h 198"/>
              <a:gd name="T8" fmla="*/ 80 w 545"/>
              <a:gd name="T9" fmla="*/ 169 h 198"/>
              <a:gd name="T10" fmla="*/ 116 w 545"/>
              <a:gd name="T11" fmla="*/ 179 h 198"/>
              <a:gd name="T12" fmla="*/ 157 w 545"/>
              <a:gd name="T13" fmla="*/ 188 h 198"/>
              <a:gd name="T14" fmla="*/ 202 w 545"/>
              <a:gd name="T15" fmla="*/ 194 h 198"/>
              <a:gd name="T16" fmla="*/ 248 w 545"/>
              <a:gd name="T17" fmla="*/ 197 h 198"/>
              <a:gd name="T18" fmla="*/ 296 w 545"/>
              <a:gd name="T19" fmla="*/ 197 h 198"/>
              <a:gd name="T20" fmla="*/ 343 w 545"/>
              <a:gd name="T21" fmla="*/ 194 h 198"/>
              <a:gd name="T22" fmla="*/ 387 w 545"/>
              <a:gd name="T23" fmla="*/ 188 h 198"/>
              <a:gd name="T24" fmla="*/ 429 w 545"/>
              <a:gd name="T25" fmla="*/ 179 h 198"/>
              <a:gd name="T26" fmla="*/ 464 w 545"/>
              <a:gd name="T27" fmla="*/ 169 h 198"/>
              <a:gd name="T28" fmla="*/ 495 w 545"/>
              <a:gd name="T29" fmla="*/ 155 h 198"/>
              <a:gd name="T30" fmla="*/ 519 w 545"/>
              <a:gd name="T31" fmla="*/ 140 h 198"/>
              <a:gd name="T32" fmla="*/ 535 w 545"/>
              <a:gd name="T33" fmla="*/ 124 h 198"/>
              <a:gd name="T34" fmla="*/ 543 w 545"/>
              <a:gd name="T35" fmla="*/ 107 h 198"/>
              <a:gd name="T36" fmla="*/ 543 w 545"/>
              <a:gd name="T37" fmla="*/ 90 h 198"/>
              <a:gd name="T38" fmla="*/ 535 w 545"/>
              <a:gd name="T39" fmla="*/ 73 h 198"/>
              <a:gd name="T40" fmla="*/ 519 w 545"/>
              <a:gd name="T41" fmla="*/ 57 h 198"/>
              <a:gd name="T42" fmla="*/ 495 w 545"/>
              <a:gd name="T43" fmla="*/ 42 h 198"/>
              <a:gd name="T44" fmla="*/ 464 w 545"/>
              <a:gd name="T45" fmla="*/ 29 h 198"/>
              <a:gd name="T46" fmla="*/ 428 w 545"/>
              <a:gd name="T47" fmla="*/ 18 h 198"/>
              <a:gd name="T48" fmla="*/ 387 w 545"/>
              <a:gd name="T49" fmla="*/ 9 h 198"/>
              <a:gd name="T50" fmla="*/ 342 w 545"/>
              <a:gd name="T51" fmla="*/ 3 h 198"/>
              <a:gd name="T52" fmla="*/ 296 w 545"/>
              <a:gd name="T53" fmla="*/ 1 h 198"/>
              <a:gd name="T54" fmla="*/ 248 w 545"/>
              <a:gd name="T55" fmla="*/ 1 h 198"/>
              <a:gd name="T56" fmla="*/ 202 w 545"/>
              <a:gd name="T57" fmla="*/ 4 h 198"/>
              <a:gd name="T58" fmla="*/ 157 w 545"/>
              <a:gd name="T59" fmla="*/ 9 h 198"/>
              <a:gd name="T60" fmla="*/ 116 w 545"/>
              <a:gd name="T61" fmla="*/ 18 h 198"/>
              <a:gd name="T62" fmla="*/ 80 w 545"/>
              <a:gd name="T63" fmla="*/ 29 h 198"/>
              <a:gd name="T64" fmla="*/ 49 w 545"/>
              <a:gd name="T65" fmla="*/ 42 h 198"/>
              <a:gd name="T66" fmla="*/ 26 w 545"/>
              <a:gd name="T67" fmla="*/ 57 h 198"/>
              <a:gd name="T68" fmla="*/ 9 w 545"/>
              <a:gd name="T69" fmla="*/ 73 h 198"/>
              <a:gd name="T70" fmla="*/ 1 w 545"/>
              <a:gd name="T71" fmla="*/ 90 h 19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45"/>
              <a:gd name="T109" fmla="*/ 0 h 198"/>
              <a:gd name="T110" fmla="*/ 545 w 545"/>
              <a:gd name="T111" fmla="*/ 198 h 198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45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6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9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9" y="179"/>
                </a:lnTo>
                <a:lnTo>
                  <a:pt x="447" y="174"/>
                </a:lnTo>
                <a:lnTo>
                  <a:pt x="464" y="169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9"/>
                </a:lnTo>
                <a:lnTo>
                  <a:pt x="365" y="6"/>
                </a:lnTo>
                <a:lnTo>
                  <a:pt x="342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9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50"/>
                </a:lnTo>
                <a:lnTo>
                  <a:pt x="26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Freeform 19"/>
          <p:cNvSpPr>
            <a:spLocks/>
          </p:cNvSpPr>
          <p:nvPr/>
        </p:nvSpPr>
        <p:spPr bwMode="auto">
          <a:xfrm>
            <a:off x="1328738" y="1893888"/>
            <a:ext cx="1262062" cy="792162"/>
          </a:xfrm>
          <a:custGeom>
            <a:avLst/>
            <a:gdLst>
              <a:gd name="T0" fmla="*/ 0 w 673"/>
              <a:gd name="T1" fmla="*/ 217 h 433"/>
              <a:gd name="T2" fmla="*/ 331 w 673"/>
              <a:gd name="T3" fmla="*/ 0 h 433"/>
              <a:gd name="T4" fmla="*/ 672 w 673"/>
              <a:gd name="T5" fmla="*/ 224 h 433"/>
              <a:gd name="T6" fmla="*/ 331 w 673"/>
              <a:gd name="T7" fmla="*/ 432 h 433"/>
              <a:gd name="T8" fmla="*/ 0 w 673"/>
              <a:gd name="T9" fmla="*/ 217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433"/>
              <a:gd name="T17" fmla="*/ 673 w 673"/>
              <a:gd name="T18" fmla="*/ 433 h 4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Freeform 20"/>
          <p:cNvSpPr>
            <a:spLocks/>
          </p:cNvSpPr>
          <p:nvPr/>
        </p:nvSpPr>
        <p:spPr bwMode="auto">
          <a:xfrm>
            <a:off x="3065463" y="2071688"/>
            <a:ext cx="1582737" cy="338137"/>
          </a:xfrm>
          <a:custGeom>
            <a:avLst/>
            <a:gdLst>
              <a:gd name="T0" fmla="*/ 843 w 844"/>
              <a:gd name="T1" fmla="*/ 184 h 185"/>
              <a:gd name="T2" fmla="*/ 843 w 844"/>
              <a:gd name="T3" fmla="*/ 0 h 185"/>
              <a:gd name="T4" fmla="*/ 0 w 844"/>
              <a:gd name="T5" fmla="*/ 0 h 185"/>
              <a:gd name="T6" fmla="*/ 0 w 844"/>
              <a:gd name="T7" fmla="*/ 184 h 185"/>
              <a:gd name="T8" fmla="*/ 843 w 844"/>
              <a:gd name="T9" fmla="*/ 184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4"/>
              <a:gd name="T16" fmla="*/ 0 h 185"/>
              <a:gd name="T17" fmla="*/ 844 w 844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Rectangle 21"/>
          <p:cNvSpPr>
            <a:spLocks noChangeArrowheads="1"/>
          </p:cNvSpPr>
          <p:nvPr/>
        </p:nvSpPr>
        <p:spPr bwMode="auto">
          <a:xfrm>
            <a:off x="1663700" y="1268413"/>
            <a:ext cx="485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qty</a:t>
            </a:r>
          </a:p>
        </p:txBody>
      </p:sp>
      <p:sp>
        <p:nvSpPr>
          <p:cNvPr id="20493" name="Rectangle 23"/>
          <p:cNvSpPr>
            <a:spLocks noChangeArrowheads="1"/>
          </p:cNvSpPr>
          <p:nvPr/>
        </p:nvSpPr>
        <p:spPr bwMode="auto">
          <a:xfrm>
            <a:off x="3117850" y="2014538"/>
            <a:ext cx="1422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Departments</a:t>
            </a:r>
          </a:p>
        </p:txBody>
      </p:sp>
      <p:sp>
        <p:nvSpPr>
          <p:cNvPr id="20494" name="Rectangle 24"/>
          <p:cNvSpPr>
            <a:spLocks noChangeArrowheads="1"/>
          </p:cNvSpPr>
          <p:nvPr/>
        </p:nvSpPr>
        <p:spPr bwMode="auto">
          <a:xfrm>
            <a:off x="1465263" y="2049463"/>
            <a:ext cx="1016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Contract</a:t>
            </a:r>
          </a:p>
        </p:txBody>
      </p:sp>
      <p:sp>
        <p:nvSpPr>
          <p:cNvPr id="20495" name="Freeform 28"/>
          <p:cNvSpPr>
            <a:spLocks/>
          </p:cNvSpPr>
          <p:nvPr/>
        </p:nvSpPr>
        <p:spPr bwMode="auto">
          <a:xfrm>
            <a:off x="152400" y="2060575"/>
            <a:ext cx="757238" cy="311150"/>
          </a:xfrm>
          <a:custGeom>
            <a:avLst/>
            <a:gdLst>
              <a:gd name="T0" fmla="*/ 819 w 820"/>
              <a:gd name="T1" fmla="*/ 169 h 170"/>
              <a:gd name="T2" fmla="*/ 819 w 820"/>
              <a:gd name="T3" fmla="*/ 0 h 170"/>
              <a:gd name="T4" fmla="*/ 0 w 820"/>
              <a:gd name="T5" fmla="*/ 0 h 170"/>
              <a:gd name="T6" fmla="*/ 0 w 820"/>
              <a:gd name="T7" fmla="*/ 169 h 170"/>
              <a:gd name="T8" fmla="*/ 819 w 820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0"/>
              <a:gd name="T16" fmla="*/ 0 h 170"/>
              <a:gd name="T17" fmla="*/ 820 w 820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0" h="170">
                <a:moveTo>
                  <a:pt x="819" y="169"/>
                </a:moveTo>
                <a:lnTo>
                  <a:pt x="819" y="0"/>
                </a:lnTo>
                <a:lnTo>
                  <a:pt x="0" y="0"/>
                </a:lnTo>
                <a:lnTo>
                  <a:pt x="0" y="169"/>
                </a:lnTo>
                <a:lnTo>
                  <a:pt x="819" y="16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Rectangle 31"/>
          <p:cNvSpPr>
            <a:spLocks noChangeArrowheads="1"/>
          </p:cNvSpPr>
          <p:nvPr/>
        </p:nvSpPr>
        <p:spPr bwMode="auto">
          <a:xfrm>
            <a:off x="228600" y="2025650"/>
            <a:ext cx="6889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Parts</a:t>
            </a:r>
          </a:p>
        </p:txBody>
      </p:sp>
      <p:sp>
        <p:nvSpPr>
          <p:cNvPr id="20497" name="Line 37"/>
          <p:cNvSpPr>
            <a:spLocks noChangeShapeType="1"/>
          </p:cNvSpPr>
          <p:nvPr/>
        </p:nvSpPr>
        <p:spPr bwMode="auto">
          <a:xfrm>
            <a:off x="2566988" y="2259013"/>
            <a:ext cx="5572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39"/>
          <p:cNvSpPr>
            <a:spLocks noChangeShapeType="1"/>
          </p:cNvSpPr>
          <p:nvPr/>
        </p:nvSpPr>
        <p:spPr bwMode="auto">
          <a:xfrm flipH="1">
            <a:off x="1905000" y="1649413"/>
            <a:ext cx="15240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41"/>
          <p:cNvSpPr>
            <a:spLocks noChangeShapeType="1"/>
          </p:cNvSpPr>
          <p:nvPr/>
        </p:nvSpPr>
        <p:spPr bwMode="auto">
          <a:xfrm flipH="1">
            <a:off x="914400" y="2246313"/>
            <a:ext cx="422275" cy="12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42"/>
          <p:cNvSpPr>
            <a:spLocks noChangeShapeType="1"/>
          </p:cNvSpPr>
          <p:nvPr/>
        </p:nvSpPr>
        <p:spPr bwMode="auto">
          <a:xfrm>
            <a:off x="1958975" y="2686050"/>
            <a:ext cx="22225" cy="411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Freeform 44"/>
          <p:cNvSpPr>
            <a:spLocks/>
          </p:cNvSpPr>
          <p:nvPr/>
        </p:nvSpPr>
        <p:spPr bwMode="auto">
          <a:xfrm>
            <a:off x="5316538" y="4513263"/>
            <a:ext cx="1333500" cy="371475"/>
          </a:xfrm>
          <a:custGeom>
            <a:avLst/>
            <a:gdLst>
              <a:gd name="T0" fmla="*/ 710 w 711"/>
              <a:gd name="T1" fmla="*/ 202 h 203"/>
              <a:gd name="T2" fmla="*/ 710 w 711"/>
              <a:gd name="T3" fmla="*/ 0 h 203"/>
              <a:gd name="T4" fmla="*/ 0 w 711"/>
              <a:gd name="T5" fmla="*/ 0 h 203"/>
              <a:gd name="T6" fmla="*/ 0 w 711"/>
              <a:gd name="T7" fmla="*/ 202 h 203"/>
              <a:gd name="T8" fmla="*/ 710 w 711"/>
              <a:gd name="T9" fmla="*/ 202 h 2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203"/>
              <a:gd name="T17" fmla="*/ 711 w 711"/>
              <a:gd name="T18" fmla="*/ 203 h 2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203">
                <a:moveTo>
                  <a:pt x="710" y="202"/>
                </a:moveTo>
                <a:lnTo>
                  <a:pt x="710" y="0"/>
                </a:lnTo>
                <a:lnTo>
                  <a:pt x="0" y="0"/>
                </a:lnTo>
                <a:lnTo>
                  <a:pt x="0" y="202"/>
                </a:lnTo>
                <a:lnTo>
                  <a:pt x="710" y="20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Rectangle 45"/>
          <p:cNvSpPr>
            <a:spLocks noChangeArrowheads="1"/>
          </p:cNvSpPr>
          <p:nvPr/>
        </p:nvSpPr>
        <p:spPr bwMode="auto">
          <a:xfrm>
            <a:off x="5446713" y="4476750"/>
            <a:ext cx="11064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Suppliers</a:t>
            </a:r>
          </a:p>
        </p:txBody>
      </p:sp>
      <p:sp>
        <p:nvSpPr>
          <p:cNvPr id="20503" name="Freeform 47"/>
          <p:cNvSpPr>
            <a:spLocks/>
          </p:cNvSpPr>
          <p:nvPr/>
        </p:nvSpPr>
        <p:spPr bwMode="auto">
          <a:xfrm>
            <a:off x="7119938" y="4237038"/>
            <a:ext cx="1262062" cy="792162"/>
          </a:xfrm>
          <a:custGeom>
            <a:avLst/>
            <a:gdLst>
              <a:gd name="T0" fmla="*/ 0 w 673"/>
              <a:gd name="T1" fmla="*/ 217 h 433"/>
              <a:gd name="T2" fmla="*/ 331 w 673"/>
              <a:gd name="T3" fmla="*/ 0 h 433"/>
              <a:gd name="T4" fmla="*/ 672 w 673"/>
              <a:gd name="T5" fmla="*/ 224 h 433"/>
              <a:gd name="T6" fmla="*/ 331 w 673"/>
              <a:gd name="T7" fmla="*/ 432 h 433"/>
              <a:gd name="T8" fmla="*/ 0 w 673"/>
              <a:gd name="T9" fmla="*/ 217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433"/>
              <a:gd name="T17" fmla="*/ 673 w 673"/>
              <a:gd name="T18" fmla="*/ 433 h 4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Freeform 48"/>
          <p:cNvSpPr>
            <a:spLocks/>
          </p:cNvSpPr>
          <p:nvPr/>
        </p:nvSpPr>
        <p:spPr bwMode="auto">
          <a:xfrm>
            <a:off x="7086600" y="3527425"/>
            <a:ext cx="1582738" cy="338138"/>
          </a:xfrm>
          <a:custGeom>
            <a:avLst/>
            <a:gdLst>
              <a:gd name="T0" fmla="*/ 843 w 844"/>
              <a:gd name="T1" fmla="*/ 184 h 185"/>
              <a:gd name="T2" fmla="*/ 843 w 844"/>
              <a:gd name="T3" fmla="*/ 0 h 185"/>
              <a:gd name="T4" fmla="*/ 0 w 844"/>
              <a:gd name="T5" fmla="*/ 0 h 185"/>
              <a:gd name="T6" fmla="*/ 0 w 844"/>
              <a:gd name="T7" fmla="*/ 184 h 185"/>
              <a:gd name="T8" fmla="*/ 843 w 844"/>
              <a:gd name="T9" fmla="*/ 184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4"/>
              <a:gd name="T16" fmla="*/ 0 h 185"/>
              <a:gd name="T17" fmla="*/ 844 w 844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Rectangle 50"/>
          <p:cNvSpPr>
            <a:spLocks noChangeArrowheads="1"/>
          </p:cNvSpPr>
          <p:nvPr/>
        </p:nvSpPr>
        <p:spPr bwMode="auto">
          <a:xfrm>
            <a:off x="7138988" y="3470275"/>
            <a:ext cx="1422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Departments</a:t>
            </a:r>
          </a:p>
        </p:txBody>
      </p:sp>
      <p:sp>
        <p:nvSpPr>
          <p:cNvPr id="20506" name="Rectangle 51"/>
          <p:cNvSpPr>
            <a:spLocks noChangeArrowheads="1"/>
          </p:cNvSpPr>
          <p:nvPr/>
        </p:nvSpPr>
        <p:spPr bwMode="auto">
          <a:xfrm>
            <a:off x="7162800" y="4467225"/>
            <a:ext cx="11747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deals-with</a:t>
            </a:r>
          </a:p>
        </p:txBody>
      </p:sp>
      <p:sp>
        <p:nvSpPr>
          <p:cNvPr id="20507" name="Freeform 52"/>
          <p:cNvSpPr>
            <a:spLocks/>
          </p:cNvSpPr>
          <p:nvPr/>
        </p:nvSpPr>
        <p:spPr bwMode="auto">
          <a:xfrm>
            <a:off x="4038600" y="3463925"/>
            <a:ext cx="757238" cy="311150"/>
          </a:xfrm>
          <a:custGeom>
            <a:avLst/>
            <a:gdLst>
              <a:gd name="T0" fmla="*/ 819 w 820"/>
              <a:gd name="T1" fmla="*/ 169 h 170"/>
              <a:gd name="T2" fmla="*/ 819 w 820"/>
              <a:gd name="T3" fmla="*/ 0 h 170"/>
              <a:gd name="T4" fmla="*/ 0 w 820"/>
              <a:gd name="T5" fmla="*/ 0 h 170"/>
              <a:gd name="T6" fmla="*/ 0 w 820"/>
              <a:gd name="T7" fmla="*/ 169 h 170"/>
              <a:gd name="T8" fmla="*/ 819 w 820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0"/>
              <a:gd name="T16" fmla="*/ 0 h 170"/>
              <a:gd name="T17" fmla="*/ 820 w 820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0" h="170">
                <a:moveTo>
                  <a:pt x="819" y="169"/>
                </a:moveTo>
                <a:lnTo>
                  <a:pt x="819" y="0"/>
                </a:lnTo>
                <a:lnTo>
                  <a:pt x="0" y="0"/>
                </a:lnTo>
                <a:lnTo>
                  <a:pt x="0" y="169"/>
                </a:lnTo>
                <a:lnTo>
                  <a:pt x="819" y="16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08" name="Rectangle 53"/>
          <p:cNvSpPr>
            <a:spLocks noChangeArrowheads="1"/>
          </p:cNvSpPr>
          <p:nvPr/>
        </p:nvSpPr>
        <p:spPr bwMode="auto">
          <a:xfrm>
            <a:off x="4114800" y="3429000"/>
            <a:ext cx="6889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Parts</a:t>
            </a:r>
          </a:p>
        </p:txBody>
      </p:sp>
      <p:sp>
        <p:nvSpPr>
          <p:cNvPr id="20509" name="Freeform 58"/>
          <p:cNvSpPr>
            <a:spLocks/>
          </p:cNvSpPr>
          <p:nvPr/>
        </p:nvSpPr>
        <p:spPr bwMode="auto">
          <a:xfrm>
            <a:off x="3825875" y="4111625"/>
            <a:ext cx="1262063" cy="792163"/>
          </a:xfrm>
          <a:custGeom>
            <a:avLst/>
            <a:gdLst>
              <a:gd name="T0" fmla="*/ 0 w 673"/>
              <a:gd name="T1" fmla="*/ 217 h 433"/>
              <a:gd name="T2" fmla="*/ 331 w 673"/>
              <a:gd name="T3" fmla="*/ 0 h 433"/>
              <a:gd name="T4" fmla="*/ 672 w 673"/>
              <a:gd name="T5" fmla="*/ 224 h 433"/>
              <a:gd name="T6" fmla="*/ 331 w 673"/>
              <a:gd name="T7" fmla="*/ 432 h 433"/>
              <a:gd name="T8" fmla="*/ 0 w 673"/>
              <a:gd name="T9" fmla="*/ 217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433"/>
              <a:gd name="T17" fmla="*/ 673 w 673"/>
              <a:gd name="T18" fmla="*/ 433 h 4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10" name="Rectangle 59"/>
          <p:cNvSpPr>
            <a:spLocks noChangeArrowheads="1"/>
          </p:cNvSpPr>
          <p:nvPr/>
        </p:nvSpPr>
        <p:spPr bwMode="auto">
          <a:xfrm>
            <a:off x="3852863" y="4314825"/>
            <a:ext cx="1254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can-supply</a:t>
            </a:r>
          </a:p>
        </p:txBody>
      </p:sp>
      <p:sp>
        <p:nvSpPr>
          <p:cNvPr id="20511" name="Line 61"/>
          <p:cNvSpPr>
            <a:spLocks noChangeShapeType="1"/>
          </p:cNvSpPr>
          <p:nvPr/>
        </p:nvSpPr>
        <p:spPr bwMode="auto">
          <a:xfrm>
            <a:off x="4419600" y="38100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12" name="Line 62"/>
          <p:cNvSpPr>
            <a:spLocks noChangeShapeType="1"/>
          </p:cNvSpPr>
          <p:nvPr/>
        </p:nvSpPr>
        <p:spPr bwMode="auto">
          <a:xfrm>
            <a:off x="5105400" y="44958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13" name="Line 63"/>
          <p:cNvSpPr>
            <a:spLocks noChangeShapeType="1"/>
          </p:cNvSpPr>
          <p:nvPr/>
        </p:nvSpPr>
        <p:spPr bwMode="auto">
          <a:xfrm flipV="1">
            <a:off x="6629400" y="4648200"/>
            <a:ext cx="533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14" name="Line 64"/>
          <p:cNvSpPr>
            <a:spLocks noChangeShapeType="1"/>
          </p:cNvSpPr>
          <p:nvPr/>
        </p:nvSpPr>
        <p:spPr bwMode="auto">
          <a:xfrm flipV="1">
            <a:off x="7772400" y="3886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15" name="Text Box 68"/>
          <p:cNvSpPr txBox="1">
            <a:spLocks noChangeArrowheads="1"/>
          </p:cNvSpPr>
          <p:nvPr/>
        </p:nvSpPr>
        <p:spPr bwMode="auto">
          <a:xfrm>
            <a:off x="4876800" y="2667000"/>
            <a:ext cx="914400" cy="520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 Black" pitchFamily="34" charset="0"/>
              </a:rPr>
              <a:t>VS.</a:t>
            </a:r>
          </a:p>
        </p:txBody>
      </p:sp>
      <p:sp>
        <p:nvSpPr>
          <p:cNvPr id="20516" name="Freeform 69"/>
          <p:cNvSpPr>
            <a:spLocks/>
          </p:cNvSpPr>
          <p:nvPr/>
        </p:nvSpPr>
        <p:spPr bwMode="auto">
          <a:xfrm>
            <a:off x="5334000" y="3276600"/>
            <a:ext cx="1262063" cy="792163"/>
          </a:xfrm>
          <a:custGeom>
            <a:avLst/>
            <a:gdLst>
              <a:gd name="T0" fmla="*/ 0 w 673"/>
              <a:gd name="T1" fmla="*/ 217 h 433"/>
              <a:gd name="T2" fmla="*/ 331 w 673"/>
              <a:gd name="T3" fmla="*/ 0 h 433"/>
              <a:gd name="T4" fmla="*/ 672 w 673"/>
              <a:gd name="T5" fmla="*/ 224 h 433"/>
              <a:gd name="T6" fmla="*/ 331 w 673"/>
              <a:gd name="T7" fmla="*/ 432 h 433"/>
              <a:gd name="T8" fmla="*/ 0 w 673"/>
              <a:gd name="T9" fmla="*/ 217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433"/>
              <a:gd name="T17" fmla="*/ 673 w 673"/>
              <a:gd name="T18" fmla="*/ 433 h 4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17" name="Rectangle 70"/>
          <p:cNvSpPr>
            <a:spLocks noChangeArrowheads="1"/>
          </p:cNvSpPr>
          <p:nvPr/>
        </p:nvSpPr>
        <p:spPr bwMode="auto">
          <a:xfrm>
            <a:off x="5634038" y="3505200"/>
            <a:ext cx="7683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needs</a:t>
            </a:r>
          </a:p>
        </p:txBody>
      </p:sp>
      <p:cxnSp>
        <p:nvCxnSpPr>
          <p:cNvPr id="20518" name="AutoShape 71"/>
          <p:cNvCxnSpPr>
            <a:cxnSpLocks noChangeShapeType="1"/>
            <a:stCxn id="20508" idx="3"/>
            <a:endCxn id="20516" idx="4"/>
          </p:cNvCxnSpPr>
          <p:nvPr/>
        </p:nvCxnSpPr>
        <p:spPr bwMode="auto">
          <a:xfrm>
            <a:off x="4803775" y="3595688"/>
            <a:ext cx="530225" cy="77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0519" name="AutoShape 72"/>
          <p:cNvCxnSpPr>
            <a:cxnSpLocks noChangeShapeType="1"/>
            <a:stCxn id="20516" idx="2"/>
            <a:endCxn id="20505" idx="1"/>
          </p:cNvCxnSpPr>
          <p:nvPr/>
        </p:nvCxnSpPr>
        <p:spPr bwMode="auto">
          <a:xfrm flipV="1">
            <a:off x="6594475" y="3636963"/>
            <a:ext cx="544513" cy="49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>
              <a:solidFill>
                <a:schemeClr val="tx1"/>
              </a:solidFill>
              <a:latin typeface="Arial" charset="0"/>
            </a:endParaRPr>
          </a:p>
          <a:p>
            <a:pPr algn="r"/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Summary so far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763000" cy="441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Entities and Entity Set (boxes)</a:t>
            </a:r>
          </a:p>
          <a:p>
            <a:pPr eaLnBrk="1" hangingPunct="1"/>
            <a:r>
              <a:rPr lang="en-US" sz="2800" dirty="0" smtClean="0"/>
              <a:t>Relationships and Relationship sets (diamonds)</a:t>
            </a:r>
          </a:p>
          <a:p>
            <a:pPr lvl="1" eaLnBrk="1" hangingPunct="1"/>
            <a:r>
              <a:rPr lang="en-US" sz="2400" dirty="0" smtClean="0"/>
              <a:t>binary</a:t>
            </a:r>
          </a:p>
          <a:p>
            <a:pPr lvl="1" eaLnBrk="1" hangingPunct="1"/>
            <a:r>
              <a:rPr lang="en-US" sz="2400" dirty="0" smtClean="0"/>
              <a:t>n-</a:t>
            </a:r>
            <a:r>
              <a:rPr lang="en-US" sz="2400" dirty="0" err="1" smtClean="0"/>
              <a:t>ary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Key constraints (</a:t>
            </a:r>
            <a:r>
              <a:rPr lang="en-US" sz="2800" dirty="0" smtClean="0"/>
              <a:t>1-1,1-N, M-N, arrows)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Participation constraints (bold for Total)</a:t>
            </a:r>
          </a:p>
          <a:p>
            <a:pPr eaLnBrk="1" hangingPunct="1"/>
            <a:r>
              <a:rPr lang="en-US" sz="2800" dirty="0" smtClean="0"/>
              <a:t>Weak entities - require strong entity for key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Administrivia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Blog online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Syllabus &amp; HW calendar coming on-line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Schedule and due dates may change (check frequently)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Lecture notes are/will be posted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HW 0 posted -- due Friday night!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Accts forms!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Other textbooks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Korth/Silberschatz/Sudarshan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O’Neil and O’Neil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Garcia-Molina/Ullman/Widom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Rails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Rails API: </a:t>
            </a:r>
            <a:r>
              <a:rPr lang="en-US" sz="2800" dirty="0" smtClean="0">
                <a:hlinkClick r:id="rId2"/>
              </a:rPr>
              <a:t>http://api.rubyonrails.org</a:t>
            </a:r>
            <a:endParaRPr lang="en-US" sz="2800" dirty="0" smtClean="0"/>
          </a:p>
          <a:p>
            <a:r>
              <a:rPr lang="en-US" sz="2800" dirty="0" smtClean="0"/>
              <a:t>Online tutorials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smtClean="0">
                <a:hlinkClick r:id="rId3"/>
              </a:rPr>
              <a:t>http://poignantguide.net/ruby</a:t>
            </a:r>
            <a:endParaRPr lang="en-US" sz="2400" dirty="0" smtClean="0"/>
          </a:p>
          <a:p>
            <a:pPr lvl="1"/>
            <a:r>
              <a:rPr lang="en-US" sz="2400" dirty="0" err="1" smtClean="0"/>
              <a:t>Screencasts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4"/>
              </a:rPr>
              <a:t>http://www.rubyonrails.org/screencasts</a:t>
            </a:r>
            <a:endParaRPr lang="en-US" sz="2400" dirty="0" smtClean="0"/>
          </a:p>
          <a:p>
            <a:pPr lvl="1"/>
            <a:r>
              <a:rPr lang="en-US" sz="2400" dirty="0" smtClean="0"/>
              <a:t>Armando Fox’s daylong seminar:</a:t>
            </a:r>
            <a:br>
              <a:rPr lang="en-US" sz="2400" dirty="0" smtClean="0"/>
            </a:br>
            <a:r>
              <a:rPr lang="en-US" sz="2400" dirty="0" smtClean="0">
                <a:hlinkClick r:id="rId5"/>
              </a:rPr>
              <a:t>http://webcast.berkeley.edu/event_details.php?webcastid=20854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There are </a:t>
            </a:r>
            <a:r>
              <a:rPr lang="en-US" sz="2800" i="1" dirty="0" smtClean="0"/>
              <a:t>tons</a:t>
            </a:r>
            <a:r>
              <a:rPr lang="en-US" sz="2800" dirty="0" smtClean="0"/>
              <a:t> of support materials and </a:t>
            </a:r>
            <a:r>
              <a:rPr lang="en-US" sz="2800" dirty="0" err="1" smtClean="0"/>
              <a:t>fora</a:t>
            </a:r>
            <a:r>
              <a:rPr lang="en-US" sz="2800" dirty="0" smtClean="0"/>
              <a:t> on the web for </a:t>
            </a:r>
            <a:r>
              <a:rPr lang="en-US" sz="2800" dirty="0" err="1" smtClean="0"/>
              <a:t>RoR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use a DBMS?  OS provides RAM and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Database: Definitions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Relational database: a set of relations. </a:t>
            </a:r>
          </a:p>
          <a:p>
            <a:pPr eaLnBrk="1" hangingPunct="1"/>
            <a:r>
              <a:rPr lang="en-US" sz="2800" smtClean="0"/>
              <a:t>Relation: made up of 2 parts:</a:t>
            </a:r>
          </a:p>
          <a:p>
            <a:pPr lvl="1" eaLnBrk="1" hangingPunct="1"/>
            <a:r>
              <a:rPr lang="en-US" sz="2400" smtClean="0"/>
              <a:t>Schema : specifies name of relation, plus name and type of each column. </a:t>
            </a:r>
          </a:p>
          <a:p>
            <a:pPr lvl="2" eaLnBrk="1" hangingPunct="1"/>
            <a:r>
              <a:rPr lang="en-US" sz="2000" smtClean="0"/>
              <a:t>E.g. Students(sid: string, name: string, login: string, age: integer, gpa: real) </a:t>
            </a:r>
          </a:p>
          <a:p>
            <a:pPr lvl="1" eaLnBrk="1" hangingPunct="1"/>
            <a:r>
              <a:rPr lang="en-US" sz="2400" smtClean="0"/>
              <a:t>Instance : a table, with rows and columns. </a:t>
            </a:r>
          </a:p>
          <a:p>
            <a:pPr lvl="2" eaLnBrk="1" hangingPunct="1"/>
            <a:r>
              <a:rPr lang="en-US" sz="2000" smtClean="0"/>
              <a:t>#rows = cardinality</a:t>
            </a:r>
          </a:p>
          <a:p>
            <a:pPr lvl="2" eaLnBrk="1" hangingPunct="1"/>
            <a:r>
              <a:rPr lang="en-US" sz="2000" smtClean="0"/>
              <a:t>#fields = degree / arity</a:t>
            </a:r>
          </a:p>
          <a:p>
            <a:pPr eaLnBrk="1" hangingPunct="1"/>
            <a:r>
              <a:rPr lang="en-US" sz="2800" smtClean="0"/>
              <a:t>Can think of a relation as a set of rows or tuples. </a:t>
            </a:r>
          </a:p>
          <a:p>
            <a:pPr lvl="1" eaLnBrk="1" hangingPunct="1"/>
            <a:r>
              <a:rPr lang="en-US" sz="2400" smtClean="0"/>
              <a:t>i.e., all rows are distinct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9248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Ex: Instance of Students Relation</a:t>
            </a:r>
          </a:p>
        </p:txBody>
      </p:sp>
      <p:sp>
        <p:nvSpPr>
          <p:cNvPr id="24581" name="Rectangle 8"/>
          <p:cNvSpPr>
            <a:spLocks noChangeArrowheads="1"/>
          </p:cNvSpPr>
          <p:nvPr/>
        </p:nvSpPr>
        <p:spPr bwMode="auto">
          <a:xfrm>
            <a:off x="1481138" y="2100263"/>
            <a:ext cx="1131887" cy="50006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2" name="Rectangle 9"/>
          <p:cNvSpPr>
            <a:spLocks noChangeArrowheads="1"/>
          </p:cNvSpPr>
          <p:nvPr/>
        </p:nvSpPr>
        <p:spPr bwMode="auto">
          <a:xfrm>
            <a:off x="1536700" y="2100263"/>
            <a:ext cx="1016000" cy="4175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1784350" y="2100263"/>
            <a:ext cx="4540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sid</a:t>
            </a:r>
            <a:endParaRPr lang="en-US" sz="1200"/>
          </a:p>
        </p:txBody>
      </p:sp>
      <p:sp>
        <p:nvSpPr>
          <p:cNvPr id="24584" name="Rectangle 11"/>
          <p:cNvSpPr>
            <a:spLocks noChangeArrowheads="1"/>
          </p:cNvSpPr>
          <p:nvPr/>
        </p:nvSpPr>
        <p:spPr bwMode="auto">
          <a:xfrm>
            <a:off x="2239963" y="2100263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585" name="Rectangle 12"/>
          <p:cNvSpPr>
            <a:spLocks noChangeArrowheads="1"/>
          </p:cNvSpPr>
          <p:nvPr/>
        </p:nvSpPr>
        <p:spPr bwMode="auto">
          <a:xfrm>
            <a:off x="2620963" y="2100263"/>
            <a:ext cx="1165225" cy="50006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Rectangle 13"/>
          <p:cNvSpPr>
            <a:spLocks noChangeArrowheads="1"/>
          </p:cNvSpPr>
          <p:nvPr/>
        </p:nvSpPr>
        <p:spPr bwMode="auto">
          <a:xfrm>
            <a:off x="2686050" y="2100263"/>
            <a:ext cx="1039813" cy="4175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Rectangle 14"/>
          <p:cNvSpPr>
            <a:spLocks noChangeArrowheads="1"/>
          </p:cNvSpPr>
          <p:nvPr/>
        </p:nvSpPr>
        <p:spPr bwMode="auto">
          <a:xfrm>
            <a:off x="2732088" y="2100263"/>
            <a:ext cx="83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name</a:t>
            </a:r>
            <a:endParaRPr lang="en-US" sz="1200"/>
          </a:p>
        </p:txBody>
      </p:sp>
      <p:sp>
        <p:nvSpPr>
          <p:cNvPr id="24588" name="Rectangle 15"/>
          <p:cNvSpPr>
            <a:spLocks noChangeArrowheads="1"/>
          </p:cNvSpPr>
          <p:nvPr/>
        </p:nvSpPr>
        <p:spPr bwMode="auto">
          <a:xfrm>
            <a:off x="3573463" y="2100263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589" name="Rectangle 16"/>
          <p:cNvSpPr>
            <a:spLocks noChangeArrowheads="1"/>
          </p:cNvSpPr>
          <p:nvPr/>
        </p:nvSpPr>
        <p:spPr bwMode="auto">
          <a:xfrm>
            <a:off x="3794125" y="2100263"/>
            <a:ext cx="2219325" cy="50006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Rectangle 17"/>
          <p:cNvSpPr>
            <a:spLocks noChangeArrowheads="1"/>
          </p:cNvSpPr>
          <p:nvPr/>
        </p:nvSpPr>
        <p:spPr bwMode="auto">
          <a:xfrm>
            <a:off x="3856038" y="2100263"/>
            <a:ext cx="2093912" cy="4175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Rectangle 18"/>
          <p:cNvSpPr>
            <a:spLocks noChangeArrowheads="1"/>
          </p:cNvSpPr>
          <p:nvPr/>
        </p:nvSpPr>
        <p:spPr bwMode="auto">
          <a:xfrm>
            <a:off x="4491038" y="2100263"/>
            <a:ext cx="776287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login</a:t>
            </a:r>
            <a:endParaRPr lang="en-US" sz="1200"/>
          </a:p>
        </p:txBody>
      </p:sp>
      <p:sp>
        <p:nvSpPr>
          <p:cNvPr id="24592" name="Rectangle 19"/>
          <p:cNvSpPr>
            <a:spLocks noChangeArrowheads="1"/>
          </p:cNvSpPr>
          <p:nvPr/>
        </p:nvSpPr>
        <p:spPr bwMode="auto">
          <a:xfrm>
            <a:off x="5273675" y="2100263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593" name="Rectangle 20"/>
          <p:cNvSpPr>
            <a:spLocks noChangeArrowheads="1"/>
          </p:cNvSpPr>
          <p:nvPr/>
        </p:nvSpPr>
        <p:spPr bwMode="auto">
          <a:xfrm>
            <a:off x="6021388" y="2100263"/>
            <a:ext cx="927100" cy="50006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Rectangle 21"/>
          <p:cNvSpPr>
            <a:spLocks noChangeArrowheads="1"/>
          </p:cNvSpPr>
          <p:nvPr/>
        </p:nvSpPr>
        <p:spPr bwMode="auto">
          <a:xfrm>
            <a:off x="6083300" y="2100263"/>
            <a:ext cx="806450" cy="4175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Rectangle 22"/>
          <p:cNvSpPr>
            <a:spLocks noChangeArrowheads="1"/>
          </p:cNvSpPr>
          <p:nvPr/>
        </p:nvSpPr>
        <p:spPr bwMode="auto">
          <a:xfrm>
            <a:off x="6184900" y="2100263"/>
            <a:ext cx="5270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age</a:t>
            </a:r>
            <a:endParaRPr lang="en-US" sz="1200"/>
          </a:p>
        </p:txBody>
      </p:sp>
      <p:sp>
        <p:nvSpPr>
          <p:cNvPr id="24596" name="Rectangle 23"/>
          <p:cNvSpPr>
            <a:spLocks noChangeArrowheads="1"/>
          </p:cNvSpPr>
          <p:nvPr/>
        </p:nvSpPr>
        <p:spPr bwMode="auto">
          <a:xfrm>
            <a:off x="6715125" y="2100263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597" name="Rectangle 24"/>
          <p:cNvSpPr>
            <a:spLocks noChangeArrowheads="1"/>
          </p:cNvSpPr>
          <p:nvPr/>
        </p:nvSpPr>
        <p:spPr bwMode="auto">
          <a:xfrm>
            <a:off x="6958013" y="2100263"/>
            <a:ext cx="866775" cy="50006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8" name="Rectangle 25"/>
          <p:cNvSpPr>
            <a:spLocks noChangeArrowheads="1"/>
          </p:cNvSpPr>
          <p:nvPr/>
        </p:nvSpPr>
        <p:spPr bwMode="auto">
          <a:xfrm>
            <a:off x="7023100" y="2100263"/>
            <a:ext cx="746125" cy="4175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9" name="Rectangle 26"/>
          <p:cNvSpPr>
            <a:spLocks noChangeArrowheads="1"/>
          </p:cNvSpPr>
          <p:nvPr/>
        </p:nvSpPr>
        <p:spPr bwMode="auto">
          <a:xfrm>
            <a:off x="7088188" y="2100263"/>
            <a:ext cx="5683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gpa</a:t>
            </a:r>
            <a:endParaRPr lang="en-US" sz="1200"/>
          </a:p>
        </p:txBody>
      </p:sp>
      <p:sp>
        <p:nvSpPr>
          <p:cNvPr id="24600" name="Rectangle 27"/>
          <p:cNvSpPr>
            <a:spLocks noChangeArrowheads="1"/>
          </p:cNvSpPr>
          <p:nvPr/>
        </p:nvSpPr>
        <p:spPr bwMode="auto">
          <a:xfrm>
            <a:off x="7659688" y="2100263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601" name="Rectangle 28"/>
          <p:cNvSpPr>
            <a:spLocks noChangeArrowheads="1"/>
          </p:cNvSpPr>
          <p:nvPr/>
        </p:nvSpPr>
        <p:spPr bwMode="auto">
          <a:xfrm>
            <a:off x="1463675" y="2090738"/>
            <a:ext cx="114935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2" name="Line 29"/>
          <p:cNvSpPr>
            <a:spLocks noChangeShapeType="1"/>
          </p:cNvSpPr>
          <p:nvPr/>
        </p:nvSpPr>
        <p:spPr bwMode="auto">
          <a:xfrm>
            <a:off x="1463675" y="2090738"/>
            <a:ext cx="11493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3" name="Rectangle 30"/>
          <p:cNvSpPr>
            <a:spLocks noChangeArrowheads="1"/>
          </p:cNvSpPr>
          <p:nvPr/>
        </p:nvSpPr>
        <p:spPr bwMode="auto">
          <a:xfrm>
            <a:off x="2613025" y="2090738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4" name="Line 31"/>
          <p:cNvSpPr>
            <a:spLocks noChangeShapeType="1"/>
          </p:cNvSpPr>
          <p:nvPr/>
        </p:nvSpPr>
        <p:spPr bwMode="auto">
          <a:xfrm>
            <a:off x="2613025" y="2090738"/>
            <a:ext cx="7938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5" name="Line 32"/>
          <p:cNvSpPr>
            <a:spLocks noChangeShapeType="1"/>
          </p:cNvSpPr>
          <p:nvPr/>
        </p:nvSpPr>
        <p:spPr bwMode="auto">
          <a:xfrm>
            <a:off x="2613025" y="2090738"/>
            <a:ext cx="1588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6" name="Rectangle 33"/>
          <p:cNvSpPr>
            <a:spLocks noChangeArrowheads="1"/>
          </p:cNvSpPr>
          <p:nvPr/>
        </p:nvSpPr>
        <p:spPr bwMode="auto">
          <a:xfrm>
            <a:off x="2620963" y="2090738"/>
            <a:ext cx="11652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Line 34"/>
          <p:cNvSpPr>
            <a:spLocks noChangeShapeType="1"/>
          </p:cNvSpPr>
          <p:nvPr/>
        </p:nvSpPr>
        <p:spPr bwMode="auto">
          <a:xfrm>
            <a:off x="2620963" y="2090738"/>
            <a:ext cx="1165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8" name="Rectangle 35"/>
          <p:cNvSpPr>
            <a:spLocks noChangeArrowheads="1"/>
          </p:cNvSpPr>
          <p:nvPr/>
        </p:nvSpPr>
        <p:spPr bwMode="auto">
          <a:xfrm>
            <a:off x="3786188" y="2090738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9" name="Line 36"/>
          <p:cNvSpPr>
            <a:spLocks noChangeShapeType="1"/>
          </p:cNvSpPr>
          <p:nvPr/>
        </p:nvSpPr>
        <p:spPr bwMode="auto">
          <a:xfrm>
            <a:off x="3786188" y="2090738"/>
            <a:ext cx="79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0" name="Line 37"/>
          <p:cNvSpPr>
            <a:spLocks noChangeShapeType="1"/>
          </p:cNvSpPr>
          <p:nvPr/>
        </p:nvSpPr>
        <p:spPr bwMode="auto">
          <a:xfrm>
            <a:off x="3786188" y="2090738"/>
            <a:ext cx="1587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Rectangle 38"/>
          <p:cNvSpPr>
            <a:spLocks noChangeArrowheads="1"/>
          </p:cNvSpPr>
          <p:nvPr/>
        </p:nvSpPr>
        <p:spPr bwMode="auto">
          <a:xfrm>
            <a:off x="3794125" y="2090738"/>
            <a:ext cx="22193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2" name="Line 39"/>
          <p:cNvSpPr>
            <a:spLocks noChangeShapeType="1"/>
          </p:cNvSpPr>
          <p:nvPr/>
        </p:nvSpPr>
        <p:spPr bwMode="auto">
          <a:xfrm>
            <a:off x="3794125" y="2090738"/>
            <a:ext cx="22193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3" name="Rectangle 40"/>
          <p:cNvSpPr>
            <a:spLocks noChangeArrowheads="1"/>
          </p:cNvSpPr>
          <p:nvPr/>
        </p:nvSpPr>
        <p:spPr bwMode="auto">
          <a:xfrm>
            <a:off x="6013450" y="2090738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4" name="Line 41"/>
          <p:cNvSpPr>
            <a:spLocks noChangeShapeType="1"/>
          </p:cNvSpPr>
          <p:nvPr/>
        </p:nvSpPr>
        <p:spPr bwMode="auto">
          <a:xfrm>
            <a:off x="6013450" y="2090738"/>
            <a:ext cx="7938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5" name="Line 42"/>
          <p:cNvSpPr>
            <a:spLocks noChangeShapeType="1"/>
          </p:cNvSpPr>
          <p:nvPr/>
        </p:nvSpPr>
        <p:spPr bwMode="auto">
          <a:xfrm>
            <a:off x="6013450" y="2090738"/>
            <a:ext cx="1588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6" name="Rectangle 43"/>
          <p:cNvSpPr>
            <a:spLocks noChangeArrowheads="1"/>
          </p:cNvSpPr>
          <p:nvPr/>
        </p:nvSpPr>
        <p:spPr bwMode="auto">
          <a:xfrm>
            <a:off x="6021388" y="2090738"/>
            <a:ext cx="9271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7" name="Line 44"/>
          <p:cNvSpPr>
            <a:spLocks noChangeShapeType="1"/>
          </p:cNvSpPr>
          <p:nvPr/>
        </p:nvSpPr>
        <p:spPr bwMode="auto">
          <a:xfrm>
            <a:off x="6021388" y="2090738"/>
            <a:ext cx="92710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8" name="Rectangle 45"/>
          <p:cNvSpPr>
            <a:spLocks noChangeArrowheads="1"/>
          </p:cNvSpPr>
          <p:nvPr/>
        </p:nvSpPr>
        <p:spPr bwMode="auto">
          <a:xfrm>
            <a:off x="6948488" y="2090738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9" name="Line 46"/>
          <p:cNvSpPr>
            <a:spLocks noChangeShapeType="1"/>
          </p:cNvSpPr>
          <p:nvPr/>
        </p:nvSpPr>
        <p:spPr bwMode="auto">
          <a:xfrm>
            <a:off x="6948488" y="2090738"/>
            <a:ext cx="95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0" name="Line 47"/>
          <p:cNvSpPr>
            <a:spLocks noChangeShapeType="1"/>
          </p:cNvSpPr>
          <p:nvPr/>
        </p:nvSpPr>
        <p:spPr bwMode="auto">
          <a:xfrm>
            <a:off x="6948488" y="2090738"/>
            <a:ext cx="1587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1" name="Rectangle 48"/>
          <p:cNvSpPr>
            <a:spLocks noChangeArrowheads="1"/>
          </p:cNvSpPr>
          <p:nvPr/>
        </p:nvSpPr>
        <p:spPr bwMode="auto">
          <a:xfrm>
            <a:off x="6958013" y="2090738"/>
            <a:ext cx="8667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2" name="Line 49"/>
          <p:cNvSpPr>
            <a:spLocks noChangeShapeType="1"/>
          </p:cNvSpPr>
          <p:nvPr/>
        </p:nvSpPr>
        <p:spPr bwMode="auto">
          <a:xfrm>
            <a:off x="6958013" y="2090738"/>
            <a:ext cx="8667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3" name="Rectangle 50"/>
          <p:cNvSpPr>
            <a:spLocks noChangeArrowheads="1"/>
          </p:cNvSpPr>
          <p:nvPr/>
        </p:nvSpPr>
        <p:spPr bwMode="auto">
          <a:xfrm>
            <a:off x="7824788" y="2090738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4" name="Line 51"/>
          <p:cNvSpPr>
            <a:spLocks noChangeShapeType="1"/>
          </p:cNvSpPr>
          <p:nvPr/>
        </p:nvSpPr>
        <p:spPr bwMode="auto">
          <a:xfrm>
            <a:off x="7824788" y="2090738"/>
            <a:ext cx="1746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5" name="Rectangle 52"/>
          <p:cNvSpPr>
            <a:spLocks noChangeArrowheads="1"/>
          </p:cNvSpPr>
          <p:nvPr/>
        </p:nvSpPr>
        <p:spPr bwMode="auto">
          <a:xfrm>
            <a:off x="1463675" y="2100263"/>
            <a:ext cx="17463" cy="5000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6" name="Line 53"/>
          <p:cNvSpPr>
            <a:spLocks noChangeShapeType="1"/>
          </p:cNvSpPr>
          <p:nvPr/>
        </p:nvSpPr>
        <p:spPr bwMode="auto">
          <a:xfrm>
            <a:off x="1463675" y="2100263"/>
            <a:ext cx="1588" cy="500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7" name="Rectangle 54"/>
          <p:cNvSpPr>
            <a:spLocks noChangeArrowheads="1"/>
          </p:cNvSpPr>
          <p:nvPr/>
        </p:nvSpPr>
        <p:spPr bwMode="auto">
          <a:xfrm>
            <a:off x="2613025" y="2100263"/>
            <a:ext cx="7938" cy="5000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8" name="Line 55"/>
          <p:cNvSpPr>
            <a:spLocks noChangeShapeType="1"/>
          </p:cNvSpPr>
          <p:nvPr/>
        </p:nvSpPr>
        <p:spPr bwMode="auto">
          <a:xfrm>
            <a:off x="2613025" y="2100263"/>
            <a:ext cx="1588" cy="500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9" name="Rectangle 56"/>
          <p:cNvSpPr>
            <a:spLocks noChangeArrowheads="1"/>
          </p:cNvSpPr>
          <p:nvPr/>
        </p:nvSpPr>
        <p:spPr bwMode="auto">
          <a:xfrm>
            <a:off x="3786188" y="2100263"/>
            <a:ext cx="7937" cy="5000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0" name="Line 57"/>
          <p:cNvSpPr>
            <a:spLocks noChangeShapeType="1"/>
          </p:cNvSpPr>
          <p:nvPr/>
        </p:nvSpPr>
        <p:spPr bwMode="auto">
          <a:xfrm>
            <a:off x="3786188" y="2100263"/>
            <a:ext cx="1587" cy="500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1" name="Rectangle 58"/>
          <p:cNvSpPr>
            <a:spLocks noChangeArrowheads="1"/>
          </p:cNvSpPr>
          <p:nvPr/>
        </p:nvSpPr>
        <p:spPr bwMode="auto">
          <a:xfrm>
            <a:off x="6013450" y="2100263"/>
            <a:ext cx="7938" cy="5000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2" name="Line 59"/>
          <p:cNvSpPr>
            <a:spLocks noChangeShapeType="1"/>
          </p:cNvSpPr>
          <p:nvPr/>
        </p:nvSpPr>
        <p:spPr bwMode="auto">
          <a:xfrm>
            <a:off x="6013450" y="2100263"/>
            <a:ext cx="1588" cy="500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3" name="Rectangle 60"/>
          <p:cNvSpPr>
            <a:spLocks noChangeArrowheads="1"/>
          </p:cNvSpPr>
          <p:nvPr/>
        </p:nvSpPr>
        <p:spPr bwMode="auto">
          <a:xfrm>
            <a:off x="6948488" y="2100263"/>
            <a:ext cx="9525" cy="5000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4" name="Line 61"/>
          <p:cNvSpPr>
            <a:spLocks noChangeShapeType="1"/>
          </p:cNvSpPr>
          <p:nvPr/>
        </p:nvSpPr>
        <p:spPr bwMode="auto">
          <a:xfrm>
            <a:off x="6948488" y="2100263"/>
            <a:ext cx="1587" cy="500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5" name="Rectangle 62"/>
          <p:cNvSpPr>
            <a:spLocks noChangeArrowheads="1"/>
          </p:cNvSpPr>
          <p:nvPr/>
        </p:nvSpPr>
        <p:spPr bwMode="auto">
          <a:xfrm>
            <a:off x="7824788" y="2100263"/>
            <a:ext cx="17462" cy="5000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6" name="Line 63"/>
          <p:cNvSpPr>
            <a:spLocks noChangeShapeType="1"/>
          </p:cNvSpPr>
          <p:nvPr/>
        </p:nvSpPr>
        <p:spPr bwMode="auto">
          <a:xfrm>
            <a:off x="7824788" y="2100263"/>
            <a:ext cx="1587" cy="500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7" name="Rectangle 64"/>
          <p:cNvSpPr>
            <a:spLocks noChangeArrowheads="1"/>
          </p:cNvSpPr>
          <p:nvPr/>
        </p:nvSpPr>
        <p:spPr bwMode="auto">
          <a:xfrm>
            <a:off x="1538288" y="2608263"/>
            <a:ext cx="514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536</a:t>
            </a:r>
            <a:endParaRPr lang="en-US" sz="1200"/>
          </a:p>
        </p:txBody>
      </p:sp>
      <p:sp>
        <p:nvSpPr>
          <p:cNvPr id="24638" name="Rectangle 65"/>
          <p:cNvSpPr>
            <a:spLocks noChangeArrowheads="1"/>
          </p:cNvSpPr>
          <p:nvPr/>
        </p:nvSpPr>
        <p:spPr bwMode="auto">
          <a:xfrm>
            <a:off x="2054225" y="2608263"/>
            <a:ext cx="1714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6</a:t>
            </a:r>
            <a:endParaRPr lang="en-US" sz="1200"/>
          </a:p>
        </p:txBody>
      </p:sp>
      <p:sp>
        <p:nvSpPr>
          <p:cNvPr id="24639" name="Rectangle 66"/>
          <p:cNvSpPr>
            <a:spLocks noChangeArrowheads="1"/>
          </p:cNvSpPr>
          <p:nvPr/>
        </p:nvSpPr>
        <p:spPr bwMode="auto">
          <a:xfrm>
            <a:off x="2228850" y="2608263"/>
            <a:ext cx="1714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6</a:t>
            </a:r>
            <a:endParaRPr lang="en-US" sz="1200"/>
          </a:p>
        </p:txBody>
      </p:sp>
      <p:sp>
        <p:nvSpPr>
          <p:cNvPr id="24640" name="Rectangle 67"/>
          <p:cNvSpPr>
            <a:spLocks noChangeArrowheads="1"/>
          </p:cNvSpPr>
          <p:nvPr/>
        </p:nvSpPr>
        <p:spPr bwMode="auto">
          <a:xfrm>
            <a:off x="2400300" y="2608263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641" name="Rectangle 68"/>
          <p:cNvSpPr>
            <a:spLocks noChangeArrowheads="1"/>
          </p:cNvSpPr>
          <p:nvPr/>
        </p:nvSpPr>
        <p:spPr bwMode="auto">
          <a:xfrm>
            <a:off x="2687638" y="2608263"/>
            <a:ext cx="81121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Jones</a:t>
            </a:r>
            <a:endParaRPr lang="en-US" sz="1200"/>
          </a:p>
        </p:txBody>
      </p:sp>
      <p:sp>
        <p:nvSpPr>
          <p:cNvPr id="24642" name="Rectangle 69"/>
          <p:cNvSpPr>
            <a:spLocks noChangeArrowheads="1"/>
          </p:cNvSpPr>
          <p:nvPr/>
        </p:nvSpPr>
        <p:spPr bwMode="auto">
          <a:xfrm>
            <a:off x="3502025" y="2608263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643" name="Rectangle 70"/>
          <p:cNvSpPr>
            <a:spLocks noChangeArrowheads="1"/>
          </p:cNvSpPr>
          <p:nvPr/>
        </p:nvSpPr>
        <p:spPr bwMode="auto">
          <a:xfrm>
            <a:off x="3857625" y="2608263"/>
            <a:ext cx="776288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jones</a:t>
            </a:r>
            <a:endParaRPr lang="en-US" sz="1200"/>
          </a:p>
        </p:txBody>
      </p:sp>
      <p:sp>
        <p:nvSpPr>
          <p:cNvPr id="24644" name="Rectangle 71"/>
          <p:cNvSpPr>
            <a:spLocks noChangeArrowheads="1"/>
          </p:cNvSpPr>
          <p:nvPr/>
        </p:nvSpPr>
        <p:spPr bwMode="auto">
          <a:xfrm>
            <a:off x="4635500" y="2608263"/>
            <a:ext cx="407988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@c</a:t>
            </a:r>
            <a:endParaRPr lang="en-US" sz="1200"/>
          </a:p>
        </p:txBody>
      </p:sp>
      <p:sp>
        <p:nvSpPr>
          <p:cNvPr id="24645" name="Rectangle 72"/>
          <p:cNvSpPr>
            <a:spLocks noChangeArrowheads="1"/>
          </p:cNvSpPr>
          <p:nvPr/>
        </p:nvSpPr>
        <p:spPr bwMode="auto">
          <a:xfrm>
            <a:off x="5051425" y="2608263"/>
            <a:ext cx="1460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s</a:t>
            </a:r>
            <a:endParaRPr lang="en-US" sz="1200"/>
          </a:p>
        </p:txBody>
      </p:sp>
      <p:sp>
        <p:nvSpPr>
          <p:cNvPr id="24646" name="Rectangle 73"/>
          <p:cNvSpPr>
            <a:spLocks noChangeArrowheads="1"/>
          </p:cNvSpPr>
          <p:nvPr/>
        </p:nvSpPr>
        <p:spPr bwMode="auto">
          <a:xfrm>
            <a:off x="5195888" y="2608263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647" name="Rectangle 74"/>
          <p:cNvSpPr>
            <a:spLocks noChangeArrowheads="1"/>
          </p:cNvSpPr>
          <p:nvPr/>
        </p:nvSpPr>
        <p:spPr bwMode="auto">
          <a:xfrm>
            <a:off x="6242050" y="2608263"/>
            <a:ext cx="3429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18</a:t>
            </a:r>
            <a:endParaRPr lang="en-US" sz="1200"/>
          </a:p>
        </p:txBody>
      </p:sp>
      <p:sp>
        <p:nvSpPr>
          <p:cNvPr id="24648" name="Rectangle 75"/>
          <p:cNvSpPr>
            <a:spLocks noChangeArrowheads="1"/>
          </p:cNvSpPr>
          <p:nvPr/>
        </p:nvSpPr>
        <p:spPr bwMode="auto">
          <a:xfrm>
            <a:off x="6584950" y="2608263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649" name="Rectangle 76"/>
          <p:cNvSpPr>
            <a:spLocks noChangeArrowheads="1"/>
          </p:cNvSpPr>
          <p:nvPr/>
        </p:nvSpPr>
        <p:spPr bwMode="auto">
          <a:xfrm>
            <a:off x="7145338" y="2608263"/>
            <a:ext cx="4286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3.4</a:t>
            </a:r>
            <a:endParaRPr lang="en-US" sz="1200"/>
          </a:p>
        </p:txBody>
      </p:sp>
      <p:sp>
        <p:nvSpPr>
          <p:cNvPr id="24650" name="Rectangle 77"/>
          <p:cNvSpPr>
            <a:spLocks noChangeArrowheads="1"/>
          </p:cNvSpPr>
          <p:nvPr/>
        </p:nvSpPr>
        <p:spPr bwMode="auto">
          <a:xfrm>
            <a:off x="7573963" y="2608263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651" name="Rectangle 78"/>
          <p:cNvSpPr>
            <a:spLocks noChangeArrowheads="1"/>
          </p:cNvSpPr>
          <p:nvPr/>
        </p:nvSpPr>
        <p:spPr bwMode="auto">
          <a:xfrm>
            <a:off x="1463675" y="2600325"/>
            <a:ext cx="174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2" name="Line 79"/>
          <p:cNvSpPr>
            <a:spLocks noChangeShapeType="1"/>
          </p:cNvSpPr>
          <p:nvPr/>
        </p:nvSpPr>
        <p:spPr bwMode="auto">
          <a:xfrm>
            <a:off x="1463675" y="2600325"/>
            <a:ext cx="174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3" name="Rectangle 80"/>
          <p:cNvSpPr>
            <a:spLocks noChangeArrowheads="1"/>
          </p:cNvSpPr>
          <p:nvPr/>
        </p:nvSpPr>
        <p:spPr bwMode="auto">
          <a:xfrm>
            <a:off x="1481138" y="2600325"/>
            <a:ext cx="113188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4" name="Line 81"/>
          <p:cNvSpPr>
            <a:spLocks noChangeShapeType="1"/>
          </p:cNvSpPr>
          <p:nvPr/>
        </p:nvSpPr>
        <p:spPr bwMode="auto">
          <a:xfrm>
            <a:off x="1481138" y="2600325"/>
            <a:ext cx="113188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5" name="Rectangle 82"/>
          <p:cNvSpPr>
            <a:spLocks noChangeArrowheads="1"/>
          </p:cNvSpPr>
          <p:nvPr/>
        </p:nvSpPr>
        <p:spPr bwMode="auto">
          <a:xfrm>
            <a:off x="2613025" y="2600325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6" name="Line 83"/>
          <p:cNvSpPr>
            <a:spLocks noChangeShapeType="1"/>
          </p:cNvSpPr>
          <p:nvPr/>
        </p:nvSpPr>
        <p:spPr bwMode="auto">
          <a:xfrm>
            <a:off x="2613025" y="2600325"/>
            <a:ext cx="793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7" name="Line 84"/>
          <p:cNvSpPr>
            <a:spLocks noChangeShapeType="1"/>
          </p:cNvSpPr>
          <p:nvPr/>
        </p:nvSpPr>
        <p:spPr bwMode="auto">
          <a:xfrm>
            <a:off x="2613025" y="2600325"/>
            <a:ext cx="1588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8" name="Rectangle 85"/>
          <p:cNvSpPr>
            <a:spLocks noChangeArrowheads="1"/>
          </p:cNvSpPr>
          <p:nvPr/>
        </p:nvSpPr>
        <p:spPr bwMode="auto">
          <a:xfrm>
            <a:off x="2620963" y="2600325"/>
            <a:ext cx="1165225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9" name="Line 86"/>
          <p:cNvSpPr>
            <a:spLocks noChangeShapeType="1"/>
          </p:cNvSpPr>
          <p:nvPr/>
        </p:nvSpPr>
        <p:spPr bwMode="auto">
          <a:xfrm>
            <a:off x="2620963" y="2600325"/>
            <a:ext cx="1165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0" name="Rectangle 87"/>
          <p:cNvSpPr>
            <a:spLocks noChangeArrowheads="1"/>
          </p:cNvSpPr>
          <p:nvPr/>
        </p:nvSpPr>
        <p:spPr bwMode="auto">
          <a:xfrm>
            <a:off x="3786188" y="2600325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1" name="Line 88"/>
          <p:cNvSpPr>
            <a:spLocks noChangeShapeType="1"/>
          </p:cNvSpPr>
          <p:nvPr/>
        </p:nvSpPr>
        <p:spPr bwMode="auto">
          <a:xfrm>
            <a:off x="3786188" y="2600325"/>
            <a:ext cx="79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2" name="Line 89"/>
          <p:cNvSpPr>
            <a:spLocks noChangeShapeType="1"/>
          </p:cNvSpPr>
          <p:nvPr/>
        </p:nvSpPr>
        <p:spPr bwMode="auto">
          <a:xfrm>
            <a:off x="3786188" y="2600325"/>
            <a:ext cx="1587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3" name="Rectangle 90"/>
          <p:cNvSpPr>
            <a:spLocks noChangeArrowheads="1"/>
          </p:cNvSpPr>
          <p:nvPr/>
        </p:nvSpPr>
        <p:spPr bwMode="auto">
          <a:xfrm>
            <a:off x="3794125" y="2600325"/>
            <a:ext cx="2219325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4" name="Line 91"/>
          <p:cNvSpPr>
            <a:spLocks noChangeShapeType="1"/>
          </p:cNvSpPr>
          <p:nvPr/>
        </p:nvSpPr>
        <p:spPr bwMode="auto">
          <a:xfrm>
            <a:off x="3794125" y="2600325"/>
            <a:ext cx="22193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5" name="Rectangle 92"/>
          <p:cNvSpPr>
            <a:spLocks noChangeArrowheads="1"/>
          </p:cNvSpPr>
          <p:nvPr/>
        </p:nvSpPr>
        <p:spPr bwMode="auto">
          <a:xfrm>
            <a:off x="6013450" y="2600325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6" name="Line 93"/>
          <p:cNvSpPr>
            <a:spLocks noChangeShapeType="1"/>
          </p:cNvSpPr>
          <p:nvPr/>
        </p:nvSpPr>
        <p:spPr bwMode="auto">
          <a:xfrm>
            <a:off x="6013450" y="2600325"/>
            <a:ext cx="793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7" name="Line 94"/>
          <p:cNvSpPr>
            <a:spLocks noChangeShapeType="1"/>
          </p:cNvSpPr>
          <p:nvPr/>
        </p:nvSpPr>
        <p:spPr bwMode="auto">
          <a:xfrm>
            <a:off x="6013450" y="2600325"/>
            <a:ext cx="1588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8" name="Rectangle 95"/>
          <p:cNvSpPr>
            <a:spLocks noChangeArrowheads="1"/>
          </p:cNvSpPr>
          <p:nvPr/>
        </p:nvSpPr>
        <p:spPr bwMode="auto">
          <a:xfrm>
            <a:off x="6021388" y="2600325"/>
            <a:ext cx="927100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9" name="Line 96"/>
          <p:cNvSpPr>
            <a:spLocks noChangeShapeType="1"/>
          </p:cNvSpPr>
          <p:nvPr/>
        </p:nvSpPr>
        <p:spPr bwMode="auto">
          <a:xfrm>
            <a:off x="6021388" y="2600325"/>
            <a:ext cx="9271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70" name="Rectangle 97"/>
          <p:cNvSpPr>
            <a:spLocks noChangeArrowheads="1"/>
          </p:cNvSpPr>
          <p:nvPr/>
        </p:nvSpPr>
        <p:spPr bwMode="auto">
          <a:xfrm>
            <a:off x="6948488" y="2600325"/>
            <a:ext cx="9525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71" name="Line 98"/>
          <p:cNvSpPr>
            <a:spLocks noChangeShapeType="1"/>
          </p:cNvSpPr>
          <p:nvPr/>
        </p:nvSpPr>
        <p:spPr bwMode="auto">
          <a:xfrm>
            <a:off x="6948488" y="2600325"/>
            <a:ext cx="95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72" name="Line 99"/>
          <p:cNvSpPr>
            <a:spLocks noChangeShapeType="1"/>
          </p:cNvSpPr>
          <p:nvPr/>
        </p:nvSpPr>
        <p:spPr bwMode="auto">
          <a:xfrm>
            <a:off x="6948488" y="2600325"/>
            <a:ext cx="1587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73" name="Rectangle 100"/>
          <p:cNvSpPr>
            <a:spLocks noChangeArrowheads="1"/>
          </p:cNvSpPr>
          <p:nvPr/>
        </p:nvSpPr>
        <p:spPr bwMode="auto">
          <a:xfrm>
            <a:off x="6958013" y="2600325"/>
            <a:ext cx="866775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74" name="Line 101"/>
          <p:cNvSpPr>
            <a:spLocks noChangeShapeType="1"/>
          </p:cNvSpPr>
          <p:nvPr/>
        </p:nvSpPr>
        <p:spPr bwMode="auto">
          <a:xfrm>
            <a:off x="6958013" y="2600325"/>
            <a:ext cx="8667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75" name="Rectangle 102"/>
          <p:cNvSpPr>
            <a:spLocks noChangeArrowheads="1"/>
          </p:cNvSpPr>
          <p:nvPr/>
        </p:nvSpPr>
        <p:spPr bwMode="auto">
          <a:xfrm>
            <a:off x="7824788" y="2600325"/>
            <a:ext cx="17462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76" name="Line 103"/>
          <p:cNvSpPr>
            <a:spLocks noChangeShapeType="1"/>
          </p:cNvSpPr>
          <p:nvPr/>
        </p:nvSpPr>
        <p:spPr bwMode="auto">
          <a:xfrm>
            <a:off x="7824788" y="2600325"/>
            <a:ext cx="1746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77" name="Rectangle 104"/>
          <p:cNvSpPr>
            <a:spLocks noChangeArrowheads="1"/>
          </p:cNvSpPr>
          <p:nvPr/>
        </p:nvSpPr>
        <p:spPr bwMode="auto">
          <a:xfrm>
            <a:off x="1463675" y="2608263"/>
            <a:ext cx="17463" cy="4953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78" name="Line 105"/>
          <p:cNvSpPr>
            <a:spLocks noChangeShapeType="1"/>
          </p:cNvSpPr>
          <p:nvPr/>
        </p:nvSpPr>
        <p:spPr bwMode="auto">
          <a:xfrm>
            <a:off x="1463675" y="2608263"/>
            <a:ext cx="1588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79" name="Rectangle 106"/>
          <p:cNvSpPr>
            <a:spLocks noChangeArrowheads="1"/>
          </p:cNvSpPr>
          <p:nvPr/>
        </p:nvSpPr>
        <p:spPr bwMode="auto">
          <a:xfrm>
            <a:off x="2613025" y="2608263"/>
            <a:ext cx="7938" cy="4953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80" name="Line 107"/>
          <p:cNvSpPr>
            <a:spLocks noChangeShapeType="1"/>
          </p:cNvSpPr>
          <p:nvPr/>
        </p:nvSpPr>
        <p:spPr bwMode="auto">
          <a:xfrm>
            <a:off x="2613025" y="2608263"/>
            <a:ext cx="1588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81" name="Rectangle 108"/>
          <p:cNvSpPr>
            <a:spLocks noChangeArrowheads="1"/>
          </p:cNvSpPr>
          <p:nvPr/>
        </p:nvSpPr>
        <p:spPr bwMode="auto">
          <a:xfrm>
            <a:off x="3786188" y="2608263"/>
            <a:ext cx="7937" cy="4953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82" name="Line 109"/>
          <p:cNvSpPr>
            <a:spLocks noChangeShapeType="1"/>
          </p:cNvSpPr>
          <p:nvPr/>
        </p:nvSpPr>
        <p:spPr bwMode="auto">
          <a:xfrm>
            <a:off x="3786188" y="2608263"/>
            <a:ext cx="1587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83" name="Rectangle 110"/>
          <p:cNvSpPr>
            <a:spLocks noChangeArrowheads="1"/>
          </p:cNvSpPr>
          <p:nvPr/>
        </p:nvSpPr>
        <p:spPr bwMode="auto">
          <a:xfrm>
            <a:off x="6013450" y="2608263"/>
            <a:ext cx="7938" cy="4953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84" name="Line 111"/>
          <p:cNvSpPr>
            <a:spLocks noChangeShapeType="1"/>
          </p:cNvSpPr>
          <p:nvPr/>
        </p:nvSpPr>
        <p:spPr bwMode="auto">
          <a:xfrm>
            <a:off x="6013450" y="2608263"/>
            <a:ext cx="1588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85" name="Rectangle 112"/>
          <p:cNvSpPr>
            <a:spLocks noChangeArrowheads="1"/>
          </p:cNvSpPr>
          <p:nvPr/>
        </p:nvSpPr>
        <p:spPr bwMode="auto">
          <a:xfrm>
            <a:off x="6948488" y="2608263"/>
            <a:ext cx="9525" cy="4953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86" name="Line 113"/>
          <p:cNvSpPr>
            <a:spLocks noChangeShapeType="1"/>
          </p:cNvSpPr>
          <p:nvPr/>
        </p:nvSpPr>
        <p:spPr bwMode="auto">
          <a:xfrm>
            <a:off x="6948488" y="2608263"/>
            <a:ext cx="1587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87" name="Rectangle 114"/>
          <p:cNvSpPr>
            <a:spLocks noChangeArrowheads="1"/>
          </p:cNvSpPr>
          <p:nvPr/>
        </p:nvSpPr>
        <p:spPr bwMode="auto">
          <a:xfrm>
            <a:off x="7824788" y="2608263"/>
            <a:ext cx="17462" cy="4953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88" name="Line 115"/>
          <p:cNvSpPr>
            <a:spLocks noChangeShapeType="1"/>
          </p:cNvSpPr>
          <p:nvPr/>
        </p:nvSpPr>
        <p:spPr bwMode="auto">
          <a:xfrm>
            <a:off x="7824788" y="2608263"/>
            <a:ext cx="1587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89" name="Rectangle 116"/>
          <p:cNvSpPr>
            <a:spLocks noChangeArrowheads="1"/>
          </p:cNvSpPr>
          <p:nvPr/>
        </p:nvSpPr>
        <p:spPr bwMode="auto">
          <a:xfrm>
            <a:off x="1538288" y="3103563"/>
            <a:ext cx="514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536</a:t>
            </a:r>
            <a:endParaRPr lang="en-US" sz="1200"/>
          </a:p>
        </p:txBody>
      </p:sp>
      <p:sp>
        <p:nvSpPr>
          <p:cNvPr id="24690" name="Rectangle 117"/>
          <p:cNvSpPr>
            <a:spLocks noChangeArrowheads="1"/>
          </p:cNvSpPr>
          <p:nvPr/>
        </p:nvSpPr>
        <p:spPr bwMode="auto">
          <a:xfrm>
            <a:off x="2054225" y="3103563"/>
            <a:ext cx="1714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8</a:t>
            </a:r>
            <a:endParaRPr lang="en-US" sz="1200"/>
          </a:p>
        </p:txBody>
      </p:sp>
      <p:sp>
        <p:nvSpPr>
          <p:cNvPr id="24691" name="Rectangle 118"/>
          <p:cNvSpPr>
            <a:spLocks noChangeArrowheads="1"/>
          </p:cNvSpPr>
          <p:nvPr/>
        </p:nvSpPr>
        <p:spPr bwMode="auto">
          <a:xfrm>
            <a:off x="2228850" y="3103563"/>
            <a:ext cx="1714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8</a:t>
            </a:r>
            <a:endParaRPr lang="en-US" sz="1200"/>
          </a:p>
        </p:txBody>
      </p:sp>
      <p:sp>
        <p:nvSpPr>
          <p:cNvPr id="24692" name="Rectangle 119"/>
          <p:cNvSpPr>
            <a:spLocks noChangeArrowheads="1"/>
          </p:cNvSpPr>
          <p:nvPr/>
        </p:nvSpPr>
        <p:spPr bwMode="auto">
          <a:xfrm>
            <a:off x="2400300" y="3103563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693" name="Rectangle 120"/>
          <p:cNvSpPr>
            <a:spLocks noChangeArrowheads="1"/>
          </p:cNvSpPr>
          <p:nvPr/>
        </p:nvSpPr>
        <p:spPr bwMode="auto">
          <a:xfrm>
            <a:off x="2687638" y="3103563"/>
            <a:ext cx="89376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Smith</a:t>
            </a:r>
            <a:endParaRPr lang="en-US" sz="1200"/>
          </a:p>
        </p:txBody>
      </p:sp>
      <p:sp>
        <p:nvSpPr>
          <p:cNvPr id="24694" name="Rectangle 121"/>
          <p:cNvSpPr>
            <a:spLocks noChangeArrowheads="1"/>
          </p:cNvSpPr>
          <p:nvPr/>
        </p:nvSpPr>
        <p:spPr bwMode="auto">
          <a:xfrm>
            <a:off x="3584575" y="3103563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695" name="Rectangle 122"/>
          <p:cNvSpPr>
            <a:spLocks noChangeArrowheads="1"/>
          </p:cNvSpPr>
          <p:nvPr/>
        </p:nvSpPr>
        <p:spPr bwMode="auto">
          <a:xfrm>
            <a:off x="3857625" y="3103563"/>
            <a:ext cx="12795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smith@e</a:t>
            </a:r>
            <a:endParaRPr lang="en-US" sz="1200"/>
          </a:p>
        </p:txBody>
      </p:sp>
      <p:sp>
        <p:nvSpPr>
          <p:cNvPr id="24696" name="Rectangle 123"/>
          <p:cNvSpPr>
            <a:spLocks noChangeArrowheads="1"/>
          </p:cNvSpPr>
          <p:nvPr/>
        </p:nvSpPr>
        <p:spPr bwMode="auto">
          <a:xfrm>
            <a:off x="5141913" y="3103563"/>
            <a:ext cx="16351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e</a:t>
            </a:r>
            <a:endParaRPr lang="en-US" sz="1200"/>
          </a:p>
        </p:txBody>
      </p:sp>
      <p:sp>
        <p:nvSpPr>
          <p:cNvPr id="24697" name="Rectangle 124"/>
          <p:cNvSpPr>
            <a:spLocks noChangeArrowheads="1"/>
          </p:cNvSpPr>
          <p:nvPr/>
        </p:nvSpPr>
        <p:spPr bwMode="auto">
          <a:xfrm>
            <a:off x="5311775" y="3103563"/>
            <a:ext cx="296863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cs</a:t>
            </a:r>
            <a:endParaRPr lang="en-US" sz="1200"/>
          </a:p>
        </p:txBody>
      </p:sp>
      <p:sp>
        <p:nvSpPr>
          <p:cNvPr id="24698" name="Rectangle 125"/>
          <p:cNvSpPr>
            <a:spLocks noChangeArrowheads="1"/>
          </p:cNvSpPr>
          <p:nvPr/>
        </p:nvSpPr>
        <p:spPr bwMode="auto">
          <a:xfrm>
            <a:off x="5607050" y="3103563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699" name="Rectangle 126"/>
          <p:cNvSpPr>
            <a:spLocks noChangeArrowheads="1"/>
          </p:cNvSpPr>
          <p:nvPr/>
        </p:nvSpPr>
        <p:spPr bwMode="auto">
          <a:xfrm>
            <a:off x="6242050" y="3103563"/>
            <a:ext cx="3429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18</a:t>
            </a:r>
            <a:endParaRPr lang="en-US" sz="1200"/>
          </a:p>
        </p:txBody>
      </p:sp>
      <p:sp>
        <p:nvSpPr>
          <p:cNvPr id="24700" name="Rectangle 127"/>
          <p:cNvSpPr>
            <a:spLocks noChangeArrowheads="1"/>
          </p:cNvSpPr>
          <p:nvPr/>
        </p:nvSpPr>
        <p:spPr bwMode="auto">
          <a:xfrm>
            <a:off x="6584950" y="3103563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701" name="Rectangle 128"/>
          <p:cNvSpPr>
            <a:spLocks noChangeArrowheads="1"/>
          </p:cNvSpPr>
          <p:nvPr/>
        </p:nvSpPr>
        <p:spPr bwMode="auto">
          <a:xfrm>
            <a:off x="7145338" y="3103563"/>
            <a:ext cx="4286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3.2</a:t>
            </a:r>
            <a:endParaRPr lang="en-US" sz="1200"/>
          </a:p>
        </p:txBody>
      </p:sp>
      <p:sp>
        <p:nvSpPr>
          <p:cNvPr id="24702" name="Rectangle 129"/>
          <p:cNvSpPr>
            <a:spLocks noChangeArrowheads="1"/>
          </p:cNvSpPr>
          <p:nvPr/>
        </p:nvSpPr>
        <p:spPr bwMode="auto">
          <a:xfrm>
            <a:off x="7573963" y="3103563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703" name="Rectangle 130"/>
          <p:cNvSpPr>
            <a:spLocks noChangeArrowheads="1"/>
          </p:cNvSpPr>
          <p:nvPr/>
        </p:nvSpPr>
        <p:spPr bwMode="auto">
          <a:xfrm>
            <a:off x="1463675" y="3103563"/>
            <a:ext cx="17463" cy="4921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04" name="Line 131"/>
          <p:cNvSpPr>
            <a:spLocks noChangeShapeType="1"/>
          </p:cNvSpPr>
          <p:nvPr/>
        </p:nvSpPr>
        <p:spPr bwMode="auto">
          <a:xfrm>
            <a:off x="1463675" y="3103563"/>
            <a:ext cx="1588" cy="492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05" name="Rectangle 132"/>
          <p:cNvSpPr>
            <a:spLocks noChangeArrowheads="1"/>
          </p:cNvSpPr>
          <p:nvPr/>
        </p:nvSpPr>
        <p:spPr bwMode="auto">
          <a:xfrm>
            <a:off x="2613025" y="3103563"/>
            <a:ext cx="7938" cy="4921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06" name="Line 133"/>
          <p:cNvSpPr>
            <a:spLocks noChangeShapeType="1"/>
          </p:cNvSpPr>
          <p:nvPr/>
        </p:nvSpPr>
        <p:spPr bwMode="auto">
          <a:xfrm>
            <a:off x="2613025" y="3103563"/>
            <a:ext cx="1588" cy="492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07" name="Rectangle 134"/>
          <p:cNvSpPr>
            <a:spLocks noChangeArrowheads="1"/>
          </p:cNvSpPr>
          <p:nvPr/>
        </p:nvSpPr>
        <p:spPr bwMode="auto">
          <a:xfrm>
            <a:off x="3786188" y="3103563"/>
            <a:ext cx="7937" cy="4921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08" name="Line 135"/>
          <p:cNvSpPr>
            <a:spLocks noChangeShapeType="1"/>
          </p:cNvSpPr>
          <p:nvPr/>
        </p:nvSpPr>
        <p:spPr bwMode="auto">
          <a:xfrm>
            <a:off x="3786188" y="3103563"/>
            <a:ext cx="1587" cy="492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09" name="Rectangle 136"/>
          <p:cNvSpPr>
            <a:spLocks noChangeArrowheads="1"/>
          </p:cNvSpPr>
          <p:nvPr/>
        </p:nvSpPr>
        <p:spPr bwMode="auto">
          <a:xfrm>
            <a:off x="6013450" y="3103563"/>
            <a:ext cx="7938" cy="4921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10" name="Line 137"/>
          <p:cNvSpPr>
            <a:spLocks noChangeShapeType="1"/>
          </p:cNvSpPr>
          <p:nvPr/>
        </p:nvSpPr>
        <p:spPr bwMode="auto">
          <a:xfrm>
            <a:off x="6013450" y="3103563"/>
            <a:ext cx="1588" cy="492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11" name="Rectangle 138"/>
          <p:cNvSpPr>
            <a:spLocks noChangeArrowheads="1"/>
          </p:cNvSpPr>
          <p:nvPr/>
        </p:nvSpPr>
        <p:spPr bwMode="auto">
          <a:xfrm>
            <a:off x="6948488" y="3103563"/>
            <a:ext cx="9525" cy="4921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12" name="Line 139"/>
          <p:cNvSpPr>
            <a:spLocks noChangeShapeType="1"/>
          </p:cNvSpPr>
          <p:nvPr/>
        </p:nvSpPr>
        <p:spPr bwMode="auto">
          <a:xfrm>
            <a:off x="6948488" y="3103563"/>
            <a:ext cx="1587" cy="492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13" name="Rectangle 140"/>
          <p:cNvSpPr>
            <a:spLocks noChangeArrowheads="1"/>
          </p:cNvSpPr>
          <p:nvPr/>
        </p:nvSpPr>
        <p:spPr bwMode="auto">
          <a:xfrm>
            <a:off x="7824788" y="3103563"/>
            <a:ext cx="17462" cy="4921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14" name="Line 141"/>
          <p:cNvSpPr>
            <a:spLocks noChangeShapeType="1"/>
          </p:cNvSpPr>
          <p:nvPr/>
        </p:nvSpPr>
        <p:spPr bwMode="auto">
          <a:xfrm>
            <a:off x="7824788" y="3103563"/>
            <a:ext cx="1587" cy="492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15" name="Rectangle 142"/>
          <p:cNvSpPr>
            <a:spLocks noChangeArrowheads="1"/>
          </p:cNvSpPr>
          <p:nvPr/>
        </p:nvSpPr>
        <p:spPr bwMode="auto">
          <a:xfrm>
            <a:off x="1538288" y="3595688"/>
            <a:ext cx="514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536</a:t>
            </a:r>
            <a:endParaRPr lang="en-US" sz="1200"/>
          </a:p>
        </p:txBody>
      </p:sp>
      <p:sp>
        <p:nvSpPr>
          <p:cNvPr id="24716" name="Rectangle 143"/>
          <p:cNvSpPr>
            <a:spLocks noChangeArrowheads="1"/>
          </p:cNvSpPr>
          <p:nvPr/>
        </p:nvSpPr>
        <p:spPr bwMode="auto">
          <a:xfrm>
            <a:off x="2054225" y="3595688"/>
            <a:ext cx="1714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5</a:t>
            </a:r>
            <a:endParaRPr lang="en-US" sz="1200"/>
          </a:p>
        </p:txBody>
      </p:sp>
      <p:sp>
        <p:nvSpPr>
          <p:cNvPr id="24717" name="Rectangle 144"/>
          <p:cNvSpPr>
            <a:spLocks noChangeArrowheads="1"/>
          </p:cNvSpPr>
          <p:nvPr/>
        </p:nvSpPr>
        <p:spPr bwMode="auto">
          <a:xfrm>
            <a:off x="2228850" y="3595688"/>
            <a:ext cx="1714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0</a:t>
            </a:r>
            <a:endParaRPr lang="en-US" sz="1200"/>
          </a:p>
        </p:txBody>
      </p:sp>
      <p:sp>
        <p:nvSpPr>
          <p:cNvPr id="24718" name="Rectangle 145"/>
          <p:cNvSpPr>
            <a:spLocks noChangeArrowheads="1"/>
          </p:cNvSpPr>
          <p:nvPr/>
        </p:nvSpPr>
        <p:spPr bwMode="auto">
          <a:xfrm>
            <a:off x="2400300" y="3595688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719" name="Rectangle 146"/>
          <p:cNvSpPr>
            <a:spLocks noChangeArrowheads="1"/>
          </p:cNvSpPr>
          <p:nvPr/>
        </p:nvSpPr>
        <p:spPr bwMode="auto">
          <a:xfrm>
            <a:off x="2687638" y="3595688"/>
            <a:ext cx="89376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Smith</a:t>
            </a:r>
            <a:endParaRPr lang="en-US" sz="1200"/>
          </a:p>
        </p:txBody>
      </p:sp>
      <p:sp>
        <p:nvSpPr>
          <p:cNvPr id="24720" name="Rectangle 147"/>
          <p:cNvSpPr>
            <a:spLocks noChangeArrowheads="1"/>
          </p:cNvSpPr>
          <p:nvPr/>
        </p:nvSpPr>
        <p:spPr bwMode="auto">
          <a:xfrm>
            <a:off x="3584575" y="3595688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721" name="Rectangle 148"/>
          <p:cNvSpPr>
            <a:spLocks noChangeArrowheads="1"/>
          </p:cNvSpPr>
          <p:nvPr/>
        </p:nvSpPr>
        <p:spPr bwMode="auto">
          <a:xfrm>
            <a:off x="3857625" y="3595688"/>
            <a:ext cx="858838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smith</a:t>
            </a:r>
            <a:endParaRPr lang="en-US" sz="1200"/>
          </a:p>
        </p:txBody>
      </p:sp>
      <p:sp>
        <p:nvSpPr>
          <p:cNvPr id="24722" name="Rectangle 149"/>
          <p:cNvSpPr>
            <a:spLocks noChangeArrowheads="1"/>
          </p:cNvSpPr>
          <p:nvPr/>
        </p:nvSpPr>
        <p:spPr bwMode="auto">
          <a:xfrm>
            <a:off x="4719638" y="3595688"/>
            <a:ext cx="5588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@m</a:t>
            </a:r>
            <a:endParaRPr lang="en-US" sz="1200"/>
          </a:p>
        </p:txBody>
      </p:sp>
      <p:sp>
        <p:nvSpPr>
          <p:cNvPr id="24723" name="Rectangle 150"/>
          <p:cNvSpPr>
            <a:spLocks noChangeArrowheads="1"/>
          </p:cNvSpPr>
          <p:nvPr/>
        </p:nvSpPr>
        <p:spPr bwMode="auto">
          <a:xfrm>
            <a:off x="5284788" y="3595688"/>
            <a:ext cx="482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ath</a:t>
            </a:r>
            <a:endParaRPr lang="en-US" sz="1200"/>
          </a:p>
        </p:txBody>
      </p:sp>
      <p:sp>
        <p:nvSpPr>
          <p:cNvPr id="24724" name="Rectangle 151"/>
          <p:cNvSpPr>
            <a:spLocks noChangeArrowheads="1"/>
          </p:cNvSpPr>
          <p:nvPr/>
        </p:nvSpPr>
        <p:spPr bwMode="auto">
          <a:xfrm>
            <a:off x="5770563" y="3595688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725" name="Rectangle 152"/>
          <p:cNvSpPr>
            <a:spLocks noChangeArrowheads="1"/>
          </p:cNvSpPr>
          <p:nvPr/>
        </p:nvSpPr>
        <p:spPr bwMode="auto">
          <a:xfrm>
            <a:off x="6242050" y="3595688"/>
            <a:ext cx="3429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19</a:t>
            </a:r>
            <a:endParaRPr lang="en-US" sz="1200"/>
          </a:p>
        </p:txBody>
      </p:sp>
      <p:sp>
        <p:nvSpPr>
          <p:cNvPr id="24726" name="Rectangle 153"/>
          <p:cNvSpPr>
            <a:spLocks noChangeArrowheads="1"/>
          </p:cNvSpPr>
          <p:nvPr/>
        </p:nvSpPr>
        <p:spPr bwMode="auto">
          <a:xfrm>
            <a:off x="6584950" y="3595688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727" name="Rectangle 154"/>
          <p:cNvSpPr>
            <a:spLocks noChangeArrowheads="1"/>
          </p:cNvSpPr>
          <p:nvPr/>
        </p:nvSpPr>
        <p:spPr bwMode="auto">
          <a:xfrm>
            <a:off x="7145338" y="3595688"/>
            <a:ext cx="4286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3.8</a:t>
            </a:r>
            <a:endParaRPr lang="en-US" sz="1200"/>
          </a:p>
        </p:txBody>
      </p:sp>
      <p:sp>
        <p:nvSpPr>
          <p:cNvPr id="24728" name="Rectangle 155"/>
          <p:cNvSpPr>
            <a:spLocks noChangeArrowheads="1"/>
          </p:cNvSpPr>
          <p:nvPr/>
        </p:nvSpPr>
        <p:spPr bwMode="auto">
          <a:xfrm>
            <a:off x="7573963" y="3595688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729" name="Rectangle 156"/>
          <p:cNvSpPr>
            <a:spLocks noChangeArrowheads="1"/>
          </p:cNvSpPr>
          <p:nvPr/>
        </p:nvSpPr>
        <p:spPr bwMode="auto">
          <a:xfrm>
            <a:off x="1463675" y="3595688"/>
            <a:ext cx="17463" cy="4937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30" name="Line 157"/>
          <p:cNvSpPr>
            <a:spLocks noChangeShapeType="1"/>
          </p:cNvSpPr>
          <p:nvPr/>
        </p:nvSpPr>
        <p:spPr bwMode="auto">
          <a:xfrm>
            <a:off x="1463675" y="3595688"/>
            <a:ext cx="1588" cy="493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31" name="Rectangle 158"/>
          <p:cNvSpPr>
            <a:spLocks noChangeArrowheads="1"/>
          </p:cNvSpPr>
          <p:nvPr/>
        </p:nvSpPr>
        <p:spPr bwMode="auto">
          <a:xfrm>
            <a:off x="1463675" y="4089400"/>
            <a:ext cx="114935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32" name="Line 159"/>
          <p:cNvSpPr>
            <a:spLocks noChangeShapeType="1"/>
          </p:cNvSpPr>
          <p:nvPr/>
        </p:nvSpPr>
        <p:spPr bwMode="auto">
          <a:xfrm>
            <a:off x="1463675" y="4089400"/>
            <a:ext cx="114935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33" name="Rectangle 160"/>
          <p:cNvSpPr>
            <a:spLocks noChangeArrowheads="1"/>
          </p:cNvSpPr>
          <p:nvPr/>
        </p:nvSpPr>
        <p:spPr bwMode="auto">
          <a:xfrm>
            <a:off x="2613025" y="3595688"/>
            <a:ext cx="7938" cy="4937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34" name="Line 161"/>
          <p:cNvSpPr>
            <a:spLocks noChangeShapeType="1"/>
          </p:cNvSpPr>
          <p:nvPr/>
        </p:nvSpPr>
        <p:spPr bwMode="auto">
          <a:xfrm>
            <a:off x="2613025" y="3595688"/>
            <a:ext cx="1588" cy="493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35" name="Rectangle 162"/>
          <p:cNvSpPr>
            <a:spLocks noChangeArrowheads="1"/>
          </p:cNvSpPr>
          <p:nvPr/>
        </p:nvSpPr>
        <p:spPr bwMode="auto">
          <a:xfrm>
            <a:off x="2613025" y="4089400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36" name="Line 163"/>
          <p:cNvSpPr>
            <a:spLocks noChangeShapeType="1"/>
          </p:cNvSpPr>
          <p:nvPr/>
        </p:nvSpPr>
        <p:spPr bwMode="auto">
          <a:xfrm>
            <a:off x="2613025" y="4089400"/>
            <a:ext cx="793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37" name="Line 164"/>
          <p:cNvSpPr>
            <a:spLocks noChangeShapeType="1"/>
          </p:cNvSpPr>
          <p:nvPr/>
        </p:nvSpPr>
        <p:spPr bwMode="auto">
          <a:xfrm>
            <a:off x="2613025" y="4089400"/>
            <a:ext cx="1588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38" name="Rectangle 165"/>
          <p:cNvSpPr>
            <a:spLocks noChangeArrowheads="1"/>
          </p:cNvSpPr>
          <p:nvPr/>
        </p:nvSpPr>
        <p:spPr bwMode="auto">
          <a:xfrm>
            <a:off x="2620963" y="4089400"/>
            <a:ext cx="11652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39" name="Line 166"/>
          <p:cNvSpPr>
            <a:spLocks noChangeShapeType="1"/>
          </p:cNvSpPr>
          <p:nvPr/>
        </p:nvSpPr>
        <p:spPr bwMode="auto">
          <a:xfrm>
            <a:off x="2620963" y="4089400"/>
            <a:ext cx="1165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40" name="Rectangle 167"/>
          <p:cNvSpPr>
            <a:spLocks noChangeArrowheads="1"/>
          </p:cNvSpPr>
          <p:nvPr/>
        </p:nvSpPr>
        <p:spPr bwMode="auto">
          <a:xfrm>
            <a:off x="3786188" y="3595688"/>
            <a:ext cx="7937" cy="4937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41" name="Line 168"/>
          <p:cNvSpPr>
            <a:spLocks noChangeShapeType="1"/>
          </p:cNvSpPr>
          <p:nvPr/>
        </p:nvSpPr>
        <p:spPr bwMode="auto">
          <a:xfrm>
            <a:off x="3786188" y="3595688"/>
            <a:ext cx="1587" cy="493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42" name="Rectangle 169"/>
          <p:cNvSpPr>
            <a:spLocks noChangeArrowheads="1"/>
          </p:cNvSpPr>
          <p:nvPr/>
        </p:nvSpPr>
        <p:spPr bwMode="auto">
          <a:xfrm>
            <a:off x="3786188" y="40894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43" name="Line 170"/>
          <p:cNvSpPr>
            <a:spLocks noChangeShapeType="1"/>
          </p:cNvSpPr>
          <p:nvPr/>
        </p:nvSpPr>
        <p:spPr bwMode="auto">
          <a:xfrm>
            <a:off x="3786188" y="4089400"/>
            <a:ext cx="79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44" name="Line 171"/>
          <p:cNvSpPr>
            <a:spLocks noChangeShapeType="1"/>
          </p:cNvSpPr>
          <p:nvPr/>
        </p:nvSpPr>
        <p:spPr bwMode="auto">
          <a:xfrm>
            <a:off x="3786188" y="4089400"/>
            <a:ext cx="1587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45" name="Rectangle 172"/>
          <p:cNvSpPr>
            <a:spLocks noChangeArrowheads="1"/>
          </p:cNvSpPr>
          <p:nvPr/>
        </p:nvSpPr>
        <p:spPr bwMode="auto">
          <a:xfrm>
            <a:off x="3794125" y="4089400"/>
            <a:ext cx="22193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46" name="Line 173"/>
          <p:cNvSpPr>
            <a:spLocks noChangeShapeType="1"/>
          </p:cNvSpPr>
          <p:nvPr/>
        </p:nvSpPr>
        <p:spPr bwMode="auto">
          <a:xfrm>
            <a:off x="3794125" y="4089400"/>
            <a:ext cx="22193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47" name="Rectangle 174"/>
          <p:cNvSpPr>
            <a:spLocks noChangeArrowheads="1"/>
          </p:cNvSpPr>
          <p:nvPr/>
        </p:nvSpPr>
        <p:spPr bwMode="auto">
          <a:xfrm>
            <a:off x="6013450" y="3595688"/>
            <a:ext cx="7938" cy="4937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48" name="Line 175"/>
          <p:cNvSpPr>
            <a:spLocks noChangeShapeType="1"/>
          </p:cNvSpPr>
          <p:nvPr/>
        </p:nvSpPr>
        <p:spPr bwMode="auto">
          <a:xfrm>
            <a:off x="6013450" y="3595688"/>
            <a:ext cx="1588" cy="493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49" name="Rectangle 176"/>
          <p:cNvSpPr>
            <a:spLocks noChangeArrowheads="1"/>
          </p:cNvSpPr>
          <p:nvPr/>
        </p:nvSpPr>
        <p:spPr bwMode="auto">
          <a:xfrm>
            <a:off x="6013450" y="4089400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50" name="Line 177"/>
          <p:cNvSpPr>
            <a:spLocks noChangeShapeType="1"/>
          </p:cNvSpPr>
          <p:nvPr/>
        </p:nvSpPr>
        <p:spPr bwMode="auto">
          <a:xfrm>
            <a:off x="6013450" y="4089400"/>
            <a:ext cx="793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51" name="Line 178"/>
          <p:cNvSpPr>
            <a:spLocks noChangeShapeType="1"/>
          </p:cNvSpPr>
          <p:nvPr/>
        </p:nvSpPr>
        <p:spPr bwMode="auto">
          <a:xfrm>
            <a:off x="6013450" y="4089400"/>
            <a:ext cx="1588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52" name="Rectangle 179"/>
          <p:cNvSpPr>
            <a:spLocks noChangeArrowheads="1"/>
          </p:cNvSpPr>
          <p:nvPr/>
        </p:nvSpPr>
        <p:spPr bwMode="auto">
          <a:xfrm>
            <a:off x="6021388" y="4089400"/>
            <a:ext cx="9271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53" name="Line 180"/>
          <p:cNvSpPr>
            <a:spLocks noChangeShapeType="1"/>
          </p:cNvSpPr>
          <p:nvPr/>
        </p:nvSpPr>
        <p:spPr bwMode="auto">
          <a:xfrm>
            <a:off x="6021388" y="4089400"/>
            <a:ext cx="9271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54" name="Rectangle 181"/>
          <p:cNvSpPr>
            <a:spLocks noChangeArrowheads="1"/>
          </p:cNvSpPr>
          <p:nvPr/>
        </p:nvSpPr>
        <p:spPr bwMode="auto">
          <a:xfrm>
            <a:off x="6948488" y="3595688"/>
            <a:ext cx="9525" cy="4937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55" name="Line 182"/>
          <p:cNvSpPr>
            <a:spLocks noChangeShapeType="1"/>
          </p:cNvSpPr>
          <p:nvPr/>
        </p:nvSpPr>
        <p:spPr bwMode="auto">
          <a:xfrm>
            <a:off x="6948488" y="3595688"/>
            <a:ext cx="1587" cy="493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56" name="Rectangle 183"/>
          <p:cNvSpPr>
            <a:spLocks noChangeArrowheads="1"/>
          </p:cNvSpPr>
          <p:nvPr/>
        </p:nvSpPr>
        <p:spPr bwMode="auto">
          <a:xfrm>
            <a:off x="6948488" y="40894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57" name="Line 184"/>
          <p:cNvSpPr>
            <a:spLocks noChangeShapeType="1"/>
          </p:cNvSpPr>
          <p:nvPr/>
        </p:nvSpPr>
        <p:spPr bwMode="auto">
          <a:xfrm>
            <a:off x="6948488" y="4089400"/>
            <a:ext cx="95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58" name="Line 185"/>
          <p:cNvSpPr>
            <a:spLocks noChangeShapeType="1"/>
          </p:cNvSpPr>
          <p:nvPr/>
        </p:nvSpPr>
        <p:spPr bwMode="auto">
          <a:xfrm>
            <a:off x="6948488" y="4089400"/>
            <a:ext cx="1587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59" name="Rectangle 186"/>
          <p:cNvSpPr>
            <a:spLocks noChangeArrowheads="1"/>
          </p:cNvSpPr>
          <p:nvPr/>
        </p:nvSpPr>
        <p:spPr bwMode="auto">
          <a:xfrm>
            <a:off x="6958013" y="4089400"/>
            <a:ext cx="8667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60" name="Line 187"/>
          <p:cNvSpPr>
            <a:spLocks noChangeShapeType="1"/>
          </p:cNvSpPr>
          <p:nvPr/>
        </p:nvSpPr>
        <p:spPr bwMode="auto">
          <a:xfrm>
            <a:off x="6958013" y="4089400"/>
            <a:ext cx="8667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61" name="Rectangle 188"/>
          <p:cNvSpPr>
            <a:spLocks noChangeArrowheads="1"/>
          </p:cNvSpPr>
          <p:nvPr/>
        </p:nvSpPr>
        <p:spPr bwMode="auto">
          <a:xfrm>
            <a:off x="7824788" y="3595688"/>
            <a:ext cx="17462" cy="4937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62" name="Line 189"/>
          <p:cNvSpPr>
            <a:spLocks noChangeShapeType="1"/>
          </p:cNvSpPr>
          <p:nvPr/>
        </p:nvSpPr>
        <p:spPr bwMode="auto">
          <a:xfrm>
            <a:off x="7824788" y="3595688"/>
            <a:ext cx="1587" cy="493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63" name="Rectangle 190"/>
          <p:cNvSpPr>
            <a:spLocks noChangeArrowheads="1"/>
          </p:cNvSpPr>
          <p:nvPr/>
        </p:nvSpPr>
        <p:spPr bwMode="auto">
          <a:xfrm>
            <a:off x="7824788" y="4089400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64" name="Line 191"/>
          <p:cNvSpPr>
            <a:spLocks noChangeShapeType="1"/>
          </p:cNvSpPr>
          <p:nvPr/>
        </p:nvSpPr>
        <p:spPr bwMode="auto">
          <a:xfrm>
            <a:off x="7824788" y="4089400"/>
            <a:ext cx="1746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65" name="Rectangle 192"/>
          <p:cNvSpPr>
            <a:spLocks noChangeArrowheads="1"/>
          </p:cNvSpPr>
          <p:nvPr/>
        </p:nvSpPr>
        <p:spPr bwMode="auto">
          <a:xfrm>
            <a:off x="1449388" y="4100513"/>
            <a:ext cx="3175" cy="1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24766" name="Rectangle 193"/>
          <p:cNvSpPr>
            <a:spLocks noChangeArrowheads="1"/>
          </p:cNvSpPr>
          <p:nvPr/>
        </p:nvSpPr>
        <p:spPr bwMode="auto">
          <a:xfrm>
            <a:off x="1449388" y="4132263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 sz="1200"/>
          </a:p>
        </p:txBody>
      </p:sp>
      <p:sp>
        <p:nvSpPr>
          <p:cNvPr id="24767" name="Rectangle 6"/>
          <p:cNvSpPr>
            <a:spLocks noChangeArrowheads="1"/>
          </p:cNvSpPr>
          <p:nvPr/>
        </p:nvSpPr>
        <p:spPr bwMode="auto">
          <a:xfrm>
            <a:off x="671513" y="4495800"/>
            <a:ext cx="7635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Tahoma" pitchFamily="1" charset="0"/>
              </a:rPr>
              <a:t>Cardinality = 3, arity = 5 , all rows distinct</a:t>
            </a:r>
          </a:p>
        </p:txBody>
      </p:sp>
      <p:sp>
        <p:nvSpPr>
          <p:cNvPr id="24768" name="Rectangle 7"/>
          <p:cNvSpPr>
            <a:spLocks noChangeArrowheads="1"/>
          </p:cNvSpPr>
          <p:nvPr/>
        </p:nvSpPr>
        <p:spPr bwMode="auto">
          <a:xfrm>
            <a:off x="671513" y="5121275"/>
            <a:ext cx="7340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Tahoma" pitchFamily="1" charset="0"/>
              </a:rPr>
              <a:t>Do all values in each column of a relation instance </a:t>
            </a:r>
            <a:br>
              <a:rPr lang="en-US" sz="2400">
                <a:solidFill>
                  <a:schemeClr val="tx1"/>
                </a:solidFill>
                <a:latin typeface="Tahoma" pitchFamily="1" charset="0"/>
              </a:rPr>
            </a:br>
            <a:r>
              <a:rPr lang="en-US" sz="2400">
                <a:solidFill>
                  <a:schemeClr val="tx1"/>
                </a:solidFill>
                <a:latin typeface="Tahoma" pitchFamily="1" charset="0"/>
              </a:rPr>
              <a:t>    have to be distinct?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SQL - A language for Relational DBs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SQL (a.k.a. “Sequel”), standard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Data Definition Language (DDL)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create, modify, delete relations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specify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administer users, security, etc.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Data Manipulation Language (DML)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Specify queries to find tuples that satisfy criteria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add, modify, remove tuples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Overview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CREATE TABLE &lt;name&gt; ( &lt;field&gt; &lt;domain&gt;, … )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INSERT INTO &lt;name&gt; (&lt;field names&gt;)</a:t>
            </a:r>
            <a:br>
              <a:rPr lang="en-US" sz="2000" smtClean="0"/>
            </a:br>
            <a:r>
              <a:rPr lang="en-US" sz="2000" smtClean="0"/>
              <a:t>     VALUES (&lt;field values&gt;)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DELETE FROM &lt;name&gt; </a:t>
            </a:r>
            <a:br>
              <a:rPr lang="en-US" sz="2000" smtClean="0"/>
            </a:br>
            <a:r>
              <a:rPr lang="en-US" sz="2000" smtClean="0"/>
              <a:t>      WHERE &lt;condition&gt;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UPDATE &lt;name&gt; </a:t>
            </a:r>
            <a:br>
              <a:rPr lang="en-US" sz="2000" smtClean="0"/>
            </a:br>
            <a:r>
              <a:rPr lang="en-US" sz="2000" smtClean="0"/>
              <a:t>   SET &lt;field name&gt; = &lt;value&gt;</a:t>
            </a:r>
            <a:br>
              <a:rPr lang="en-US" sz="2000" smtClean="0"/>
            </a:br>
            <a:r>
              <a:rPr lang="en-US" sz="2000" smtClean="0"/>
              <a:t> WHERE &lt;condition&gt;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SELECT &lt;fields&gt; </a:t>
            </a:r>
            <a:br>
              <a:rPr lang="en-US" sz="2000" smtClean="0"/>
            </a:br>
            <a:r>
              <a:rPr lang="en-US" sz="2000" smtClean="0"/>
              <a:t>  FROM &lt;name&gt;</a:t>
            </a:r>
            <a:br>
              <a:rPr lang="en-US" sz="2000" smtClean="0"/>
            </a:br>
            <a:r>
              <a:rPr lang="en-US" sz="2000" smtClean="0"/>
              <a:t> WHERE &lt;condition&gt;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Creating Relations in SQL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534400" cy="2362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600" smtClean="0"/>
              <a:t>Creates the Students relation.</a:t>
            </a:r>
          </a:p>
          <a:p>
            <a:pPr lvl="1" eaLnBrk="1" hangingPunct="1"/>
            <a:r>
              <a:rPr lang="en-US" sz="3200" smtClean="0"/>
              <a:t>Note: the type </a:t>
            </a:r>
            <a:r>
              <a:rPr lang="en-US" sz="3200" smtClean="0">
                <a:solidFill>
                  <a:schemeClr val="hlink"/>
                </a:solidFill>
              </a:rPr>
              <a:t>(domain)</a:t>
            </a:r>
            <a:r>
              <a:rPr lang="en-US" sz="3200" smtClean="0">
                <a:solidFill>
                  <a:schemeClr val="accent2"/>
                </a:solidFill>
              </a:rPr>
              <a:t> </a:t>
            </a:r>
            <a:r>
              <a:rPr lang="en-US" sz="3200" smtClean="0"/>
              <a:t>of each field is specified, and enforced by the DBMS whenever tuples are added or modified. 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828800" y="3581400"/>
            <a:ext cx="4949825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3200">
                <a:solidFill>
                  <a:schemeClr val="tx1"/>
                </a:solidFill>
                <a:latin typeface="Lucida Console" pitchFamily="49" charset="0"/>
              </a:rPr>
              <a:t>CREATE TABLE Students</a:t>
            </a:r>
          </a:p>
          <a:p>
            <a:r>
              <a:rPr lang="en-US" sz="3200">
                <a:solidFill>
                  <a:schemeClr val="tx1"/>
                </a:solidFill>
                <a:latin typeface="Lucida Console" pitchFamily="49" charset="0"/>
              </a:rPr>
              <a:t>	(sid CHAR(20), </a:t>
            </a:r>
          </a:p>
          <a:p>
            <a:r>
              <a:rPr lang="en-US" sz="3200">
                <a:solidFill>
                  <a:schemeClr val="tx1"/>
                </a:solidFill>
                <a:latin typeface="Lucida Console" pitchFamily="49" charset="0"/>
              </a:rPr>
              <a:t>	 name CHAR(20), </a:t>
            </a:r>
          </a:p>
          <a:p>
            <a:r>
              <a:rPr lang="en-US" sz="3200">
                <a:solidFill>
                  <a:schemeClr val="tx1"/>
                </a:solidFill>
                <a:latin typeface="Lucida Console" pitchFamily="49" charset="0"/>
              </a:rPr>
              <a:t>	 login CHAR(10),</a:t>
            </a:r>
          </a:p>
          <a:p>
            <a:r>
              <a:rPr lang="en-US" sz="3200">
                <a:solidFill>
                  <a:schemeClr val="tx1"/>
                </a:solidFill>
                <a:latin typeface="Lucida Console" pitchFamily="49" charset="0"/>
              </a:rPr>
              <a:t>	 age INTEGER,</a:t>
            </a:r>
          </a:p>
          <a:p>
            <a:r>
              <a:rPr lang="en-US" sz="3200">
                <a:solidFill>
                  <a:schemeClr val="tx1"/>
                </a:solidFill>
                <a:latin typeface="Lucida Console" pitchFamily="49" charset="0"/>
              </a:rPr>
              <a:t>	 gpa FLOAT) </a:t>
            </a:r>
            <a:r>
              <a:rPr lang="en-US" sz="1800">
                <a:solidFill>
                  <a:schemeClr val="tx1"/>
                </a:solidFill>
                <a:latin typeface="Lucida Console" pitchFamily="49" charset="0"/>
              </a:rPr>
              <a:t> 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85800" y="38100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762000" y="48006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Table Creation (continued)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example: the Enrolled table holds information about courses  students take.</a:t>
            </a:r>
          </a:p>
          <a:p>
            <a:pPr eaLnBrk="1" hangingPunct="1"/>
            <a:endParaRPr lang="en-US" smtClean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905000" y="3352800"/>
            <a:ext cx="59436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3200">
                <a:solidFill>
                  <a:schemeClr val="tx1"/>
                </a:solidFill>
                <a:latin typeface="Lucida Console" pitchFamily="49" charset="0"/>
              </a:rPr>
              <a:t>CREATE TABLE Enrolled</a:t>
            </a:r>
          </a:p>
          <a:p>
            <a:r>
              <a:rPr lang="en-US" sz="3200">
                <a:solidFill>
                  <a:schemeClr val="tx1"/>
                </a:solidFill>
                <a:latin typeface="Lucida Console" pitchFamily="49" charset="0"/>
              </a:rPr>
              <a:t>	(sid CHAR(20), </a:t>
            </a:r>
          </a:p>
          <a:p>
            <a:r>
              <a:rPr lang="en-US" sz="3200">
                <a:solidFill>
                  <a:schemeClr val="tx1"/>
                </a:solidFill>
                <a:latin typeface="Lucida Console" pitchFamily="49" charset="0"/>
              </a:rPr>
              <a:t>	 cid CHAR(20), </a:t>
            </a:r>
          </a:p>
          <a:p>
            <a:r>
              <a:rPr lang="en-US" sz="3200">
                <a:solidFill>
                  <a:schemeClr val="tx1"/>
                </a:solidFill>
                <a:latin typeface="Lucida Console" pitchFamily="49" charset="0"/>
              </a:rPr>
              <a:t>	 grade CHAR(2))</a:t>
            </a:r>
            <a:r>
              <a:rPr lang="en-US" sz="1800">
                <a:solidFill>
                  <a:schemeClr val="tx1"/>
                </a:solidFill>
                <a:latin typeface="Lucida Console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Adding and Deleting Tuples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77724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Can insert a single tuple using: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1828800"/>
            <a:ext cx="7180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INSERT INTO Students (sid, name, login, age, gpa)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VALUES  (‘53688’, ‘Smith’, ‘smith@ee’, 18, 3.2)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04800" y="2971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2400" b="1">
                <a:solidFill>
                  <a:schemeClr val="tx1"/>
                </a:solidFill>
                <a:latin typeface="Tahoma" pitchFamily="1" charset="0"/>
              </a:rPr>
              <a:t>Can delete all tuples satisfying some condition (e.g., name = Smith):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752600" y="4113213"/>
            <a:ext cx="440372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Lucida Console" pitchFamily="49" charset="0"/>
              </a:rPr>
              <a:t>DELETE  </a:t>
            </a:r>
          </a:p>
          <a:p>
            <a:r>
              <a:rPr lang="en-US" sz="2800">
                <a:solidFill>
                  <a:schemeClr val="tx1"/>
                </a:solidFill>
                <a:latin typeface="Lucida Console" pitchFamily="49" charset="0"/>
              </a:rPr>
              <a:t>  FROM Students S</a:t>
            </a:r>
          </a:p>
          <a:p>
            <a:r>
              <a:rPr lang="en-US" sz="2800">
                <a:solidFill>
                  <a:schemeClr val="tx1"/>
                </a:solidFill>
                <a:latin typeface="Lucida Console" pitchFamily="49" charset="0"/>
              </a:rPr>
              <a:t> WHERE S.name = ‘Smith’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400050" y="5715000"/>
            <a:ext cx="8210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pitchFamily="1" charset="2"/>
              <a:buNone/>
            </a:pPr>
            <a:r>
              <a:rPr lang="en-US" sz="2400" b="1">
                <a:solidFill>
                  <a:schemeClr val="tx1"/>
                </a:solidFill>
                <a:latin typeface="Tahoma" pitchFamily="1" charset="0"/>
              </a:rPr>
              <a:t>Powerful variants of these commands are available; </a:t>
            </a:r>
            <a:br>
              <a:rPr lang="en-US" sz="2400" b="1">
                <a:solidFill>
                  <a:schemeClr val="tx1"/>
                </a:solidFill>
                <a:latin typeface="Tahoma" pitchFamily="1" charset="0"/>
              </a:rPr>
            </a:br>
            <a:r>
              <a:rPr lang="en-US" sz="2400" b="1">
                <a:solidFill>
                  <a:schemeClr val="tx1"/>
                </a:solidFill>
                <a:latin typeface="Tahoma" pitchFamily="1" charset="0"/>
              </a:rPr>
              <a:t>    more later!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Keys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Keys are a way to associate tuples in different relations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Keys are one form of </a:t>
            </a:r>
            <a:r>
              <a:rPr lang="en-US" smtClean="0">
                <a:solidFill>
                  <a:srgbClr val="FF0000"/>
                </a:solidFill>
              </a:rPr>
              <a:t>integrity constraint </a:t>
            </a:r>
            <a:r>
              <a:rPr lang="en-US" smtClean="0"/>
              <a:t>(IC)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30724" name="Rectangle 76"/>
          <p:cNvSpPr>
            <a:spLocks noChangeArrowheads="1"/>
          </p:cNvSpPr>
          <p:nvPr/>
        </p:nvSpPr>
        <p:spPr bwMode="auto">
          <a:xfrm>
            <a:off x="4683125" y="4119563"/>
            <a:ext cx="776288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Rectangle 77"/>
          <p:cNvSpPr>
            <a:spLocks noChangeArrowheads="1"/>
          </p:cNvSpPr>
          <p:nvPr/>
        </p:nvSpPr>
        <p:spPr bwMode="auto">
          <a:xfrm>
            <a:off x="4891088" y="4119563"/>
            <a:ext cx="3206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sid</a:t>
            </a:r>
            <a:endParaRPr lang="en-US"/>
          </a:p>
        </p:txBody>
      </p:sp>
      <p:sp>
        <p:nvSpPr>
          <p:cNvPr id="30726" name="Rectangle 78"/>
          <p:cNvSpPr>
            <a:spLocks noChangeArrowheads="1"/>
          </p:cNvSpPr>
          <p:nvPr/>
        </p:nvSpPr>
        <p:spPr bwMode="auto">
          <a:xfrm>
            <a:off x="4683125" y="4411663"/>
            <a:ext cx="776288" cy="492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Rectangle 79"/>
          <p:cNvSpPr>
            <a:spLocks noChangeArrowheads="1"/>
          </p:cNvSpPr>
          <p:nvPr/>
        </p:nvSpPr>
        <p:spPr bwMode="auto">
          <a:xfrm>
            <a:off x="5464175" y="4119563"/>
            <a:ext cx="796925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Rectangle 80"/>
          <p:cNvSpPr>
            <a:spLocks noChangeArrowheads="1"/>
          </p:cNvSpPr>
          <p:nvPr/>
        </p:nvSpPr>
        <p:spPr bwMode="auto">
          <a:xfrm>
            <a:off x="5538788" y="4119563"/>
            <a:ext cx="5889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name</a:t>
            </a:r>
            <a:endParaRPr lang="en-US"/>
          </a:p>
        </p:txBody>
      </p:sp>
      <p:sp>
        <p:nvSpPr>
          <p:cNvPr id="30729" name="Rectangle 81"/>
          <p:cNvSpPr>
            <a:spLocks noChangeArrowheads="1"/>
          </p:cNvSpPr>
          <p:nvPr/>
        </p:nvSpPr>
        <p:spPr bwMode="auto">
          <a:xfrm>
            <a:off x="5464175" y="4411663"/>
            <a:ext cx="796925" cy="492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0" name="Rectangle 82"/>
          <p:cNvSpPr>
            <a:spLocks noChangeArrowheads="1"/>
          </p:cNvSpPr>
          <p:nvPr/>
        </p:nvSpPr>
        <p:spPr bwMode="auto">
          <a:xfrm>
            <a:off x="6265863" y="4119563"/>
            <a:ext cx="1516062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Rectangle 83"/>
          <p:cNvSpPr>
            <a:spLocks noChangeArrowheads="1"/>
          </p:cNvSpPr>
          <p:nvPr/>
        </p:nvSpPr>
        <p:spPr bwMode="auto">
          <a:xfrm>
            <a:off x="6743700" y="4119563"/>
            <a:ext cx="5461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login</a:t>
            </a:r>
            <a:endParaRPr lang="en-US"/>
          </a:p>
        </p:txBody>
      </p:sp>
      <p:sp>
        <p:nvSpPr>
          <p:cNvPr id="30732" name="Rectangle 84"/>
          <p:cNvSpPr>
            <a:spLocks noChangeArrowheads="1"/>
          </p:cNvSpPr>
          <p:nvPr/>
        </p:nvSpPr>
        <p:spPr bwMode="auto">
          <a:xfrm>
            <a:off x="6265863" y="4411663"/>
            <a:ext cx="1516062" cy="492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Rectangle 85"/>
          <p:cNvSpPr>
            <a:spLocks noChangeArrowheads="1"/>
          </p:cNvSpPr>
          <p:nvPr/>
        </p:nvSpPr>
        <p:spPr bwMode="auto">
          <a:xfrm>
            <a:off x="7786688" y="4119563"/>
            <a:ext cx="636587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Rectangle 86"/>
          <p:cNvSpPr>
            <a:spLocks noChangeArrowheads="1"/>
          </p:cNvSpPr>
          <p:nvPr/>
        </p:nvSpPr>
        <p:spPr bwMode="auto">
          <a:xfrm>
            <a:off x="7900988" y="4119563"/>
            <a:ext cx="3698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age</a:t>
            </a:r>
            <a:endParaRPr lang="en-US"/>
          </a:p>
        </p:txBody>
      </p:sp>
      <p:sp>
        <p:nvSpPr>
          <p:cNvPr id="30735" name="Rectangle 87"/>
          <p:cNvSpPr>
            <a:spLocks noChangeArrowheads="1"/>
          </p:cNvSpPr>
          <p:nvPr/>
        </p:nvSpPr>
        <p:spPr bwMode="auto">
          <a:xfrm>
            <a:off x="7786688" y="4411663"/>
            <a:ext cx="636587" cy="492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Rectangle 88"/>
          <p:cNvSpPr>
            <a:spLocks noChangeArrowheads="1"/>
          </p:cNvSpPr>
          <p:nvPr/>
        </p:nvSpPr>
        <p:spPr bwMode="auto">
          <a:xfrm>
            <a:off x="8428038" y="4119563"/>
            <a:ext cx="593725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Rectangle 89"/>
          <p:cNvSpPr>
            <a:spLocks noChangeArrowheads="1"/>
          </p:cNvSpPr>
          <p:nvPr/>
        </p:nvSpPr>
        <p:spPr bwMode="auto">
          <a:xfrm>
            <a:off x="8518525" y="4119563"/>
            <a:ext cx="4000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gpa</a:t>
            </a:r>
            <a:endParaRPr lang="en-US"/>
          </a:p>
        </p:txBody>
      </p:sp>
      <p:sp>
        <p:nvSpPr>
          <p:cNvPr id="30738" name="Rectangle 90"/>
          <p:cNvSpPr>
            <a:spLocks noChangeArrowheads="1"/>
          </p:cNvSpPr>
          <p:nvPr/>
        </p:nvSpPr>
        <p:spPr bwMode="auto">
          <a:xfrm>
            <a:off x="8428038" y="4411663"/>
            <a:ext cx="593725" cy="492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Rectangle 91"/>
          <p:cNvSpPr>
            <a:spLocks noChangeArrowheads="1"/>
          </p:cNvSpPr>
          <p:nvPr/>
        </p:nvSpPr>
        <p:spPr bwMode="auto">
          <a:xfrm>
            <a:off x="4670425" y="4114800"/>
            <a:ext cx="788988" cy="476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0" name="Rectangle 92"/>
          <p:cNvSpPr>
            <a:spLocks noChangeArrowheads="1"/>
          </p:cNvSpPr>
          <p:nvPr/>
        </p:nvSpPr>
        <p:spPr bwMode="auto">
          <a:xfrm>
            <a:off x="5459413" y="4114800"/>
            <a:ext cx="4762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1" name="Rectangle 93"/>
          <p:cNvSpPr>
            <a:spLocks noChangeArrowheads="1"/>
          </p:cNvSpPr>
          <p:nvPr/>
        </p:nvSpPr>
        <p:spPr bwMode="auto">
          <a:xfrm>
            <a:off x="5464175" y="4114800"/>
            <a:ext cx="796925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2" name="Rectangle 94"/>
          <p:cNvSpPr>
            <a:spLocks noChangeArrowheads="1"/>
          </p:cNvSpPr>
          <p:nvPr/>
        </p:nvSpPr>
        <p:spPr bwMode="auto">
          <a:xfrm>
            <a:off x="6261100" y="4114800"/>
            <a:ext cx="4763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Rectangle 95"/>
          <p:cNvSpPr>
            <a:spLocks noChangeArrowheads="1"/>
          </p:cNvSpPr>
          <p:nvPr/>
        </p:nvSpPr>
        <p:spPr bwMode="auto">
          <a:xfrm>
            <a:off x="6265863" y="4114800"/>
            <a:ext cx="1516062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4" name="Rectangle 96"/>
          <p:cNvSpPr>
            <a:spLocks noChangeArrowheads="1"/>
          </p:cNvSpPr>
          <p:nvPr/>
        </p:nvSpPr>
        <p:spPr bwMode="auto">
          <a:xfrm>
            <a:off x="7781925" y="4114800"/>
            <a:ext cx="4763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Rectangle 97"/>
          <p:cNvSpPr>
            <a:spLocks noChangeArrowheads="1"/>
          </p:cNvSpPr>
          <p:nvPr/>
        </p:nvSpPr>
        <p:spPr bwMode="auto">
          <a:xfrm>
            <a:off x="7786688" y="4114800"/>
            <a:ext cx="636587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Rectangle 98"/>
          <p:cNvSpPr>
            <a:spLocks noChangeArrowheads="1"/>
          </p:cNvSpPr>
          <p:nvPr/>
        </p:nvSpPr>
        <p:spPr bwMode="auto">
          <a:xfrm>
            <a:off x="8423275" y="4114800"/>
            <a:ext cx="4763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Rectangle 99"/>
          <p:cNvSpPr>
            <a:spLocks noChangeArrowheads="1"/>
          </p:cNvSpPr>
          <p:nvPr/>
        </p:nvSpPr>
        <p:spPr bwMode="auto">
          <a:xfrm>
            <a:off x="8428038" y="4114800"/>
            <a:ext cx="593725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Rectangle 100"/>
          <p:cNvSpPr>
            <a:spLocks noChangeArrowheads="1"/>
          </p:cNvSpPr>
          <p:nvPr/>
        </p:nvSpPr>
        <p:spPr bwMode="auto">
          <a:xfrm>
            <a:off x="9021763" y="4114800"/>
            <a:ext cx="12700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9" name="Rectangle 101"/>
          <p:cNvSpPr>
            <a:spLocks noChangeArrowheads="1"/>
          </p:cNvSpPr>
          <p:nvPr/>
        </p:nvSpPr>
        <p:spPr bwMode="auto">
          <a:xfrm>
            <a:off x="4670425" y="4119563"/>
            <a:ext cx="12700" cy="341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0" name="Rectangle 102"/>
          <p:cNvSpPr>
            <a:spLocks noChangeArrowheads="1"/>
          </p:cNvSpPr>
          <p:nvPr/>
        </p:nvSpPr>
        <p:spPr bwMode="auto">
          <a:xfrm>
            <a:off x="5459413" y="4119563"/>
            <a:ext cx="4762" cy="341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1" name="Rectangle 103"/>
          <p:cNvSpPr>
            <a:spLocks noChangeArrowheads="1"/>
          </p:cNvSpPr>
          <p:nvPr/>
        </p:nvSpPr>
        <p:spPr bwMode="auto">
          <a:xfrm>
            <a:off x="6261100" y="4119563"/>
            <a:ext cx="4763" cy="341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2" name="Rectangle 104"/>
          <p:cNvSpPr>
            <a:spLocks noChangeArrowheads="1"/>
          </p:cNvSpPr>
          <p:nvPr/>
        </p:nvSpPr>
        <p:spPr bwMode="auto">
          <a:xfrm>
            <a:off x="7781925" y="4119563"/>
            <a:ext cx="4763" cy="341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3" name="Rectangle 105"/>
          <p:cNvSpPr>
            <a:spLocks noChangeArrowheads="1"/>
          </p:cNvSpPr>
          <p:nvPr/>
        </p:nvSpPr>
        <p:spPr bwMode="auto">
          <a:xfrm>
            <a:off x="8423275" y="4119563"/>
            <a:ext cx="4763" cy="341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4" name="Rectangle 106"/>
          <p:cNvSpPr>
            <a:spLocks noChangeArrowheads="1"/>
          </p:cNvSpPr>
          <p:nvPr/>
        </p:nvSpPr>
        <p:spPr bwMode="auto">
          <a:xfrm>
            <a:off x="9021763" y="4119563"/>
            <a:ext cx="12700" cy="341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5" name="Rectangle 107"/>
          <p:cNvSpPr>
            <a:spLocks noChangeArrowheads="1"/>
          </p:cNvSpPr>
          <p:nvPr/>
        </p:nvSpPr>
        <p:spPr bwMode="auto">
          <a:xfrm>
            <a:off x="4722813" y="4465638"/>
            <a:ext cx="603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53666</a:t>
            </a:r>
            <a:endParaRPr lang="en-US"/>
          </a:p>
        </p:txBody>
      </p:sp>
      <p:sp>
        <p:nvSpPr>
          <p:cNvPr id="30756" name="Rectangle 108"/>
          <p:cNvSpPr>
            <a:spLocks noChangeArrowheads="1"/>
          </p:cNvSpPr>
          <p:nvPr/>
        </p:nvSpPr>
        <p:spPr bwMode="auto">
          <a:xfrm>
            <a:off x="5508625" y="4465638"/>
            <a:ext cx="5699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Jones</a:t>
            </a:r>
            <a:endParaRPr lang="en-US"/>
          </a:p>
        </p:txBody>
      </p:sp>
      <p:sp>
        <p:nvSpPr>
          <p:cNvPr id="30757" name="Rectangle 109"/>
          <p:cNvSpPr>
            <a:spLocks noChangeArrowheads="1"/>
          </p:cNvSpPr>
          <p:nvPr/>
        </p:nvSpPr>
        <p:spPr bwMode="auto">
          <a:xfrm>
            <a:off x="6308725" y="4465638"/>
            <a:ext cx="936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jones@cs</a:t>
            </a:r>
            <a:endParaRPr lang="en-US"/>
          </a:p>
        </p:txBody>
      </p:sp>
      <p:sp>
        <p:nvSpPr>
          <p:cNvPr id="30758" name="Rectangle 110"/>
          <p:cNvSpPr>
            <a:spLocks noChangeArrowheads="1"/>
          </p:cNvSpPr>
          <p:nvPr/>
        </p:nvSpPr>
        <p:spPr bwMode="auto">
          <a:xfrm>
            <a:off x="7937500" y="4465638"/>
            <a:ext cx="2413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18</a:t>
            </a:r>
            <a:endParaRPr lang="en-US"/>
          </a:p>
        </p:txBody>
      </p:sp>
      <p:sp>
        <p:nvSpPr>
          <p:cNvPr id="30759" name="Rectangle 111"/>
          <p:cNvSpPr>
            <a:spLocks noChangeArrowheads="1"/>
          </p:cNvSpPr>
          <p:nvPr/>
        </p:nvSpPr>
        <p:spPr bwMode="auto">
          <a:xfrm>
            <a:off x="8555038" y="4465638"/>
            <a:ext cx="301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3.4</a:t>
            </a:r>
            <a:endParaRPr lang="en-US"/>
          </a:p>
        </p:txBody>
      </p:sp>
      <p:sp>
        <p:nvSpPr>
          <p:cNvPr id="30760" name="Rectangle 112"/>
          <p:cNvSpPr>
            <a:spLocks noChangeArrowheads="1"/>
          </p:cNvSpPr>
          <p:nvPr/>
        </p:nvSpPr>
        <p:spPr bwMode="auto">
          <a:xfrm>
            <a:off x="4670425" y="4460875"/>
            <a:ext cx="12700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1" name="Rectangle 113"/>
          <p:cNvSpPr>
            <a:spLocks noChangeArrowheads="1"/>
          </p:cNvSpPr>
          <p:nvPr/>
        </p:nvSpPr>
        <p:spPr bwMode="auto">
          <a:xfrm>
            <a:off x="4683125" y="4460875"/>
            <a:ext cx="776288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2" name="Rectangle 114"/>
          <p:cNvSpPr>
            <a:spLocks noChangeArrowheads="1"/>
          </p:cNvSpPr>
          <p:nvPr/>
        </p:nvSpPr>
        <p:spPr bwMode="auto">
          <a:xfrm>
            <a:off x="5459413" y="4460875"/>
            <a:ext cx="4762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3" name="Rectangle 115"/>
          <p:cNvSpPr>
            <a:spLocks noChangeArrowheads="1"/>
          </p:cNvSpPr>
          <p:nvPr/>
        </p:nvSpPr>
        <p:spPr bwMode="auto">
          <a:xfrm>
            <a:off x="5464175" y="4460875"/>
            <a:ext cx="796925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4" name="Rectangle 116"/>
          <p:cNvSpPr>
            <a:spLocks noChangeArrowheads="1"/>
          </p:cNvSpPr>
          <p:nvPr/>
        </p:nvSpPr>
        <p:spPr bwMode="auto">
          <a:xfrm>
            <a:off x="6261100" y="4460875"/>
            <a:ext cx="4763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5" name="Rectangle 117"/>
          <p:cNvSpPr>
            <a:spLocks noChangeArrowheads="1"/>
          </p:cNvSpPr>
          <p:nvPr/>
        </p:nvSpPr>
        <p:spPr bwMode="auto">
          <a:xfrm>
            <a:off x="6265863" y="4460875"/>
            <a:ext cx="1516062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6" name="Rectangle 118"/>
          <p:cNvSpPr>
            <a:spLocks noChangeArrowheads="1"/>
          </p:cNvSpPr>
          <p:nvPr/>
        </p:nvSpPr>
        <p:spPr bwMode="auto">
          <a:xfrm>
            <a:off x="7781925" y="4460875"/>
            <a:ext cx="4763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7" name="Rectangle 119"/>
          <p:cNvSpPr>
            <a:spLocks noChangeArrowheads="1"/>
          </p:cNvSpPr>
          <p:nvPr/>
        </p:nvSpPr>
        <p:spPr bwMode="auto">
          <a:xfrm>
            <a:off x="7786688" y="4460875"/>
            <a:ext cx="636587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8" name="Rectangle 120"/>
          <p:cNvSpPr>
            <a:spLocks noChangeArrowheads="1"/>
          </p:cNvSpPr>
          <p:nvPr/>
        </p:nvSpPr>
        <p:spPr bwMode="auto">
          <a:xfrm>
            <a:off x="8423275" y="4460875"/>
            <a:ext cx="4763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9" name="Rectangle 121"/>
          <p:cNvSpPr>
            <a:spLocks noChangeArrowheads="1"/>
          </p:cNvSpPr>
          <p:nvPr/>
        </p:nvSpPr>
        <p:spPr bwMode="auto">
          <a:xfrm>
            <a:off x="8428038" y="4460875"/>
            <a:ext cx="593725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0" name="Rectangle 122"/>
          <p:cNvSpPr>
            <a:spLocks noChangeArrowheads="1"/>
          </p:cNvSpPr>
          <p:nvPr/>
        </p:nvSpPr>
        <p:spPr bwMode="auto">
          <a:xfrm>
            <a:off x="9021763" y="4460875"/>
            <a:ext cx="12700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1" name="Rectangle 123"/>
          <p:cNvSpPr>
            <a:spLocks noChangeArrowheads="1"/>
          </p:cNvSpPr>
          <p:nvPr/>
        </p:nvSpPr>
        <p:spPr bwMode="auto">
          <a:xfrm>
            <a:off x="4670425" y="4465638"/>
            <a:ext cx="12700" cy="3381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2" name="Rectangle 124"/>
          <p:cNvSpPr>
            <a:spLocks noChangeArrowheads="1"/>
          </p:cNvSpPr>
          <p:nvPr/>
        </p:nvSpPr>
        <p:spPr bwMode="auto">
          <a:xfrm>
            <a:off x="5459413" y="4465638"/>
            <a:ext cx="4762" cy="3381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3" name="Rectangle 125"/>
          <p:cNvSpPr>
            <a:spLocks noChangeArrowheads="1"/>
          </p:cNvSpPr>
          <p:nvPr/>
        </p:nvSpPr>
        <p:spPr bwMode="auto">
          <a:xfrm>
            <a:off x="6261100" y="4465638"/>
            <a:ext cx="4763" cy="3381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4" name="Rectangle 126"/>
          <p:cNvSpPr>
            <a:spLocks noChangeArrowheads="1"/>
          </p:cNvSpPr>
          <p:nvPr/>
        </p:nvSpPr>
        <p:spPr bwMode="auto">
          <a:xfrm>
            <a:off x="7781925" y="4465638"/>
            <a:ext cx="4763" cy="3381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5" name="Rectangle 127"/>
          <p:cNvSpPr>
            <a:spLocks noChangeArrowheads="1"/>
          </p:cNvSpPr>
          <p:nvPr/>
        </p:nvSpPr>
        <p:spPr bwMode="auto">
          <a:xfrm>
            <a:off x="8423275" y="4465638"/>
            <a:ext cx="4763" cy="3381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6" name="Rectangle 128"/>
          <p:cNvSpPr>
            <a:spLocks noChangeArrowheads="1"/>
          </p:cNvSpPr>
          <p:nvPr/>
        </p:nvSpPr>
        <p:spPr bwMode="auto">
          <a:xfrm>
            <a:off x="9021763" y="4465638"/>
            <a:ext cx="12700" cy="3381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7" name="Rectangle 129"/>
          <p:cNvSpPr>
            <a:spLocks noChangeArrowheads="1"/>
          </p:cNvSpPr>
          <p:nvPr/>
        </p:nvSpPr>
        <p:spPr bwMode="auto">
          <a:xfrm>
            <a:off x="4722813" y="4803775"/>
            <a:ext cx="603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53688</a:t>
            </a:r>
            <a:endParaRPr lang="en-US"/>
          </a:p>
        </p:txBody>
      </p:sp>
      <p:sp>
        <p:nvSpPr>
          <p:cNvPr id="30778" name="Rectangle 130"/>
          <p:cNvSpPr>
            <a:spLocks noChangeArrowheads="1"/>
          </p:cNvSpPr>
          <p:nvPr/>
        </p:nvSpPr>
        <p:spPr bwMode="auto">
          <a:xfrm>
            <a:off x="5508625" y="4803775"/>
            <a:ext cx="628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Smith</a:t>
            </a:r>
            <a:endParaRPr lang="en-US"/>
          </a:p>
        </p:txBody>
      </p:sp>
      <p:sp>
        <p:nvSpPr>
          <p:cNvPr id="30779" name="Rectangle 131"/>
          <p:cNvSpPr>
            <a:spLocks noChangeArrowheads="1"/>
          </p:cNvSpPr>
          <p:nvPr/>
        </p:nvSpPr>
        <p:spPr bwMode="auto">
          <a:xfrm>
            <a:off x="6308725" y="4803775"/>
            <a:ext cx="1225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smith@eecs</a:t>
            </a:r>
            <a:endParaRPr lang="en-US"/>
          </a:p>
        </p:txBody>
      </p:sp>
      <p:sp>
        <p:nvSpPr>
          <p:cNvPr id="30780" name="Rectangle 132"/>
          <p:cNvSpPr>
            <a:spLocks noChangeArrowheads="1"/>
          </p:cNvSpPr>
          <p:nvPr/>
        </p:nvSpPr>
        <p:spPr bwMode="auto">
          <a:xfrm>
            <a:off x="7937500" y="4803775"/>
            <a:ext cx="2413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18</a:t>
            </a:r>
            <a:endParaRPr lang="en-US"/>
          </a:p>
        </p:txBody>
      </p:sp>
      <p:sp>
        <p:nvSpPr>
          <p:cNvPr id="30781" name="Rectangle 133"/>
          <p:cNvSpPr>
            <a:spLocks noChangeArrowheads="1"/>
          </p:cNvSpPr>
          <p:nvPr/>
        </p:nvSpPr>
        <p:spPr bwMode="auto">
          <a:xfrm>
            <a:off x="8555038" y="4803775"/>
            <a:ext cx="301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3.2</a:t>
            </a:r>
            <a:endParaRPr lang="en-US"/>
          </a:p>
        </p:txBody>
      </p:sp>
      <p:sp>
        <p:nvSpPr>
          <p:cNvPr id="30782" name="Rectangle 134"/>
          <p:cNvSpPr>
            <a:spLocks noChangeArrowheads="1"/>
          </p:cNvSpPr>
          <p:nvPr/>
        </p:nvSpPr>
        <p:spPr bwMode="auto">
          <a:xfrm>
            <a:off x="4670425" y="4803775"/>
            <a:ext cx="12700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3" name="Rectangle 135"/>
          <p:cNvSpPr>
            <a:spLocks noChangeArrowheads="1"/>
          </p:cNvSpPr>
          <p:nvPr/>
        </p:nvSpPr>
        <p:spPr bwMode="auto">
          <a:xfrm>
            <a:off x="5459413" y="4803775"/>
            <a:ext cx="4762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4" name="Rectangle 136"/>
          <p:cNvSpPr>
            <a:spLocks noChangeArrowheads="1"/>
          </p:cNvSpPr>
          <p:nvPr/>
        </p:nvSpPr>
        <p:spPr bwMode="auto">
          <a:xfrm>
            <a:off x="6261100" y="4803775"/>
            <a:ext cx="4763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5" name="Rectangle 137"/>
          <p:cNvSpPr>
            <a:spLocks noChangeArrowheads="1"/>
          </p:cNvSpPr>
          <p:nvPr/>
        </p:nvSpPr>
        <p:spPr bwMode="auto">
          <a:xfrm>
            <a:off x="7781925" y="4803775"/>
            <a:ext cx="4763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6" name="Rectangle 138"/>
          <p:cNvSpPr>
            <a:spLocks noChangeArrowheads="1"/>
          </p:cNvSpPr>
          <p:nvPr/>
        </p:nvSpPr>
        <p:spPr bwMode="auto">
          <a:xfrm>
            <a:off x="8423275" y="4803775"/>
            <a:ext cx="4763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7" name="Rectangle 139"/>
          <p:cNvSpPr>
            <a:spLocks noChangeArrowheads="1"/>
          </p:cNvSpPr>
          <p:nvPr/>
        </p:nvSpPr>
        <p:spPr bwMode="auto">
          <a:xfrm>
            <a:off x="9021763" y="4803775"/>
            <a:ext cx="12700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8" name="Rectangle 140"/>
          <p:cNvSpPr>
            <a:spLocks noChangeArrowheads="1"/>
          </p:cNvSpPr>
          <p:nvPr/>
        </p:nvSpPr>
        <p:spPr bwMode="auto">
          <a:xfrm>
            <a:off x="4722813" y="5137150"/>
            <a:ext cx="603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53650</a:t>
            </a:r>
            <a:endParaRPr lang="en-US"/>
          </a:p>
        </p:txBody>
      </p:sp>
      <p:sp>
        <p:nvSpPr>
          <p:cNvPr id="30789" name="Rectangle 141"/>
          <p:cNvSpPr>
            <a:spLocks noChangeArrowheads="1"/>
          </p:cNvSpPr>
          <p:nvPr/>
        </p:nvSpPr>
        <p:spPr bwMode="auto">
          <a:xfrm>
            <a:off x="5508625" y="5137150"/>
            <a:ext cx="628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Smith</a:t>
            </a:r>
            <a:endParaRPr lang="en-US"/>
          </a:p>
        </p:txBody>
      </p:sp>
      <p:sp>
        <p:nvSpPr>
          <p:cNvPr id="30790" name="Rectangle 142"/>
          <p:cNvSpPr>
            <a:spLocks noChangeArrowheads="1"/>
          </p:cNvSpPr>
          <p:nvPr/>
        </p:nvSpPr>
        <p:spPr bwMode="auto">
          <a:xfrm>
            <a:off x="6308725" y="5137150"/>
            <a:ext cx="13382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smith@math</a:t>
            </a:r>
            <a:endParaRPr lang="en-US"/>
          </a:p>
        </p:txBody>
      </p:sp>
      <p:sp>
        <p:nvSpPr>
          <p:cNvPr id="30791" name="Rectangle 143"/>
          <p:cNvSpPr>
            <a:spLocks noChangeArrowheads="1"/>
          </p:cNvSpPr>
          <p:nvPr/>
        </p:nvSpPr>
        <p:spPr bwMode="auto">
          <a:xfrm>
            <a:off x="7937500" y="5137150"/>
            <a:ext cx="2413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19</a:t>
            </a:r>
            <a:endParaRPr lang="en-US"/>
          </a:p>
        </p:txBody>
      </p:sp>
      <p:sp>
        <p:nvSpPr>
          <p:cNvPr id="30792" name="Rectangle 144"/>
          <p:cNvSpPr>
            <a:spLocks noChangeArrowheads="1"/>
          </p:cNvSpPr>
          <p:nvPr/>
        </p:nvSpPr>
        <p:spPr bwMode="auto">
          <a:xfrm>
            <a:off x="8555038" y="5137150"/>
            <a:ext cx="301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3.8</a:t>
            </a:r>
            <a:endParaRPr lang="en-US"/>
          </a:p>
        </p:txBody>
      </p:sp>
      <p:sp>
        <p:nvSpPr>
          <p:cNvPr id="30793" name="Rectangle 145"/>
          <p:cNvSpPr>
            <a:spLocks noChangeArrowheads="1"/>
          </p:cNvSpPr>
          <p:nvPr/>
        </p:nvSpPr>
        <p:spPr bwMode="auto">
          <a:xfrm>
            <a:off x="4670425" y="5138738"/>
            <a:ext cx="12700" cy="3381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4" name="Rectangle 146"/>
          <p:cNvSpPr>
            <a:spLocks noChangeArrowheads="1"/>
          </p:cNvSpPr>
          <p:nvPr/>
        </p:nvSpPr>
        <p:spPr bwMode="auto">
          <a:xfrm>
            <a:off x="4670425" y="5476875"/>
            <a:ext cx="788988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5" name="Rectangle 147"/>
          <p:cNvSpPr>
            <a:spLocks noChangeArrowheads="1"/>
          </p:cNvSpPr>
          <p:nvPr/>
        </p:nvSpPr>
        <p:spPr bwMode="auto">
          <a:xfrm>
            <a:off x="5459413" y="5138738"/>
            <a:ext cx="4762" cy="3381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6" name="Rectangle 148"/>
          <p:cNvSpPr>
            <a:spLocks noChangeArrowheads="1"/>
          </p:cNvSpPr>
          <p:nvPr/>
        </p:nvSpPr>
        <p:spPr bwMode="auto">
          <a:xfrm>
            <a:off x="5459413" y="5476875"/>
            <a:ext cx="4762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7" name="Rectangle 149"/>
          <p:cNvSpPr>
            <a:spLocks noChangeArrowheads="1"/>
          </p:cNvSpPr>
          <p:nvPr/>
        </p:nvSpPr>
        <p:spPr bwMode="auto">
          <a:xfrm>
            <a:off x="5464175" y="5476875"/>
            <a:ext cx="796925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8" name="Rectangle 150"/>
          <p:cNvSpPr>
            <a:spLocks noChangeArrowheads="1"/>
          </p:cNvSpPr>
          <p:nvPr/>
        </p:nvSpPr>
        <p:spPr bwMode="auto">
          <a:xfrm>
            <a:off x="6261100" y="5138738"/>
            <a:ext cx="4763" cy="3381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9" name="Rectangle 151"/>
          <p:cNvSpPr>
            <a:spLocks noChangeArrowheads="1"/>
          </p:cNvSpPr>
          <p:nvPr/>
        </p:nvSpPr>
        <p:spPr bwMode="auto">
          <a:xfrm>
            <a:off x="6261100" y="5476875"/>
            <a:ext cx="4763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0" name="Rectangle 152"/>
          <p:cNvSpPr>
            <a:spLocks noChangeArrowheads="1"/>
          </p:cNvSpPr>
          <p:nvPr/>
        </p:nvSpPr>
        <p:spPr bwMode="auto">
          <a:xfrm>
            <a:off x="6265863" y="5476875"/>
            <a:ext cx="1516062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1" name="Rectangle 153"/>
          <p:cNvSpPr>
            <a:spLocks noChangeArrowheads="1"/>
          </p:cNvSpPr>
          <p:nvPr/>
        </p:nvSpPr>
        <p:spPr bwMode="auto">
          <a:xfrm>
            <a:off x="7781925" y="5138738"/>
            <a:ext cx="4763" cy="3381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2" name="Rectangle 154"/>
          <p:cNvSpPr>
            <a:spLocks noChangeArrowheads="1"/>
          </p:cNvSpPr>
          <p:nvPr/>
        </p:nvSpPr>
        <p:spPr bwMode="auto">
          <a:xfrm>
            <a:off x="7781925" y="5476875"/>
            <a:ext cx="4763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3" name="Rectangle 155"/>
          <p:cNvSpPr>
            <a:spLocks noChangeArrowheads="1"/>
          </p:cNvSpPr>
          <p:nvPr/>
        </p:nvSpPr>
        <p:spPr bwMode="auto">
          <a:xfrm>
            <a:off x="7786688" y="5476875"/>
            <a:ext cx="636587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4" name="Rectangle 156"/>
          <p:cNvSpPr>
            <a:spLocks noChangeArrowheads="1"/>
          </p:cNvSpPr>
          <p:nvPr/>
        </p:nvSpPr>
        <p:spPr bwMode="auto">
          <a:xfrm>
            <a:off x="8423275" y="5138738"/>
            <a:ext cx="4763" cy="3381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5" name="Rectangle 157"/>
          <p:cNvSpPr>
            <a:spLocks noChangeArrowheads="1"/>
          </p:cNvSpPr>
          <p:nvPr/>
        </p:nvSpPr>
        <p:spPr bwMode="auto">
          <a:xfrm>
            <a:off x="8423275" y="5476875"/>
            <a:ext cx="4763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6" name="Rectangle 158"/>
          <p:cNvSpPr>
            <a:spLocks noChangeArrowheads="1"/>
          </p:cNvSpPr>
          <p:nvPr/>
        </p:nvSpPr>
        <p:spPr bwMode="auto">
          <a:xfrm>
            <a:off x="8428038" y="5476875"/>
            <a:ext cx="593725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7" name="Rectangle 159"/>
          <p:cNvSpPr>
            <a:spLocks noChangeArrowheads="1"/>
          </p:cNvSpPr>
          <p:nvPr/>
        </p:nvSpPr>
        <p:spPr bwMode="auto">
          <a:xfrm>
            <a:off x="9021763" y="5138738"/>
            <a:ext cx="12700" cy="3381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8" name="Rectangle 160"/>
          <p:cNvSpPr>
            <a:spLocks noChangeArrowheads="1"/>
          </p:cNvSpPr>
          <p:nvPr/>
        </p:nvSpPr>
        <p:spPr bwMode="auto">
          <a:xfrm>
            <a:off x="9021763" y="5476875"/>
            <a:ext cx="12700" cy="4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9" name="Rectangle 16"/>
          <p:cNvSpPr>
            <a:spLocks noChangeArrowheads="1"/>
          </p:cNvSpPr>
          <p:nvPr/>
        </p:nvSpPr>
        <p:spPr bwMode="auto">
          <a:xfrm>
            <a:off x="439738" y="3873500"/>
            <a:ext cx="862012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0" name="Rectangle 17"/>
          <p:cNvSpPr>
            <a:spLocks noChangeArrowheads="1"/>
          </p:cNvSpPr>
          <p:nvPr/>
        </p:nvSpPr>
        <p:spPr bwMode="auto">
          <a:xfrm>
            <a:off x="1301750" y="3873500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1" name="Rectangle 18"/>
          <p:cNvSpPr>
            <a:spLocks noChangeArrowheads="1"/>
          </p:cNvSpPr>
          <p:nvPr/>
        </p:nvSpPr>
        <p:spPr bwMode="auto">
          <a:xfrm>
            <a:off x="1308100" y="3873500"/>
            <a:ext cx="16208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2" name="Rectangle 19"/>
          <p:cNvSpPr>
            <a:spLocks noChangeArrowheads="1"/>
          </p:cNvSpPr>
          <p:nvPr/>
        </p:nvSpPr>
        <p:spPr bwMode="auto">
          <a:xfrm>
            <a:off x="2928938" y="3873500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3" name="Rectangle 20"/>
          <p:cNvSpPr>
            <a:spLocks noChangeArrowheads="1"/>
          </p:cNvSpPr>
          <p:nvPr/>
        </p:nvSpPr>
        <p:spPr bwMode="auto">
          <a:xfrm>
            <a:off x="2935288" y="3873500"/>
            <a:ext cx="7445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4" name="Rectangle 21"/>
          <p:cNvSpPr>
            <a:spLocks noChangeArrowheads="1"/>
          </p:cNvSpPr>
          <p:nvPr/>
        </p:nvSpPr>
        <p:spPr bwMode="auto">
          <a:xfrm>
            <a:off x="3679825" y="3873500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5" name="Rectangle 22"/>
          <p:cNvSpPr>
            <a:spLocks noChangeArrowheads="1"/>
          </p:cNvSpPr>
          <p:nvPr/>
        </p:nvSpPr>
        <p:spPr bwMode="auto">
          <a:xfrm>
            <a:off x="439738" y="3879850"/>
            <a:ext cx="1270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6" name="Rectangle 23"/>
          <p:cNvSpPr>
            <a:spLocks noChangeArrowheads="1"/>
          </p:cNvSpPr>
          <p:nvPr/>
        </p:nvSpPr>
        <p:spPr bwMode="auto">
          <a:xfrm>
            <a:off x="1301750" y="3879850"/>
            <a:ext cx="635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7" name="Rectangle 24"/>
          <p:cNvSpPr>
            <a:spLocks noChangeArrowheads="1"/>
          </p:cNvSpPr>
          <p:nvPr/>
        </p:nvSpPr>
        <p:spPr bwMode="auto">
          <a:xfrm>
            <a:off x="2928938" y="3879850"/>
            <a:ext cx="635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8" name="Rectangle 25"/>
          <p:cNvSpPr>
            <a:spLocks noChangeArrowheads="1"/>
          </p:cNvSpPr>
          <p:nvPr/>
        </p:nvSpPr>
        <p:spPr bwMode="auto">
          <a:xfrm>
            <a:off x="3679825" y="3879850"/>
            <a:ext cx="1270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9" name="Rectangle 26"/>
          <p:cNvSpPr>
            <a:spLocks noChangeArrowheads="1"/>
          </p:cNvSpPr>
          <p:nvPr/>
        </p:nvSpPr>
        <p:spPr bwMode="auto">
          <a:xfrm>
            <a:off x="452438" y="3879850"/>
            <a:ext cx="849312" cy="303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0" name="Rectangle 27"/>
          <p:cNvSpPr>
            <a:spLocks noChangeArrowheads="1"/>
          </p:cNvSpPr>
          <p:nvPr/>
        </p:nvSpPr>
        <p:spPr bwMode="auto">
          <a:xfrm>
            <a:off x="681038" y="3890963"/>
            <a:ext cx="311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sid</a:t>
            </a:r>
            <a:endParaRPr lang="en-US"/>
          </a:p>
        </p:txBody>
      </p:sp>
      <p:sp>
        <p:nvSpPr>
          <p:cNvPr id="30821" name="Rectangle 28"/>
          <p:cNvSpPr>
            <a:spLocks noChangeArrowheads="1"/>
          </p:cNvSpPr>
          <p:nvPr/>
        </p:nvSpPr>
        <p:spPr bwMode="auto">
          <a:xfrm>
            <a:off x="452438" y="4183063"/>
            <a:ext cx="849312" cy="2857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2" name="Rectangle 29"/>
          <p:cNvSpPr>
            <a:spLocks noChangeArrowheads="1"/>
          </p:cNvSpPr>
          <p:nvPr/>
        </p:nvSpPr>
        <p:spPr bwMode="auto">
          <a:xfrm>
            <a:off x="1308100" y="3879850"/>
            <a:ext cx="1620838" cy="303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3" name="Rectangle 30"/>
          <p:cNvSpPr>
            <a:spLocks noChangeArrowheads="1"/>
          </p:cNvSpPr>
          <p:nvPr/>
        </p:nvSpPr>
        <p:spPr bwMode="auto">
          <a:xfrm>
            <a:off x="2014538" y="3890963"/>
            <a:ext cx="3254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cid</a:t>
            </a:r>
            <a:endParaRPr lang="en-US"/>
          </a:p>
        </p:txBody>
      </p:sp>
      <p:sp>
        <p:nvSpPr>
          <p:cNvPr id="30824" name="Rectangle 31"/>
          <p:cNvSpPr>
            <a:spLocks noChangeArrowheads="1"/>
          </p:cNvSpPr>
          <p:nvPr/>
        </p:nvSpPr>
        <p:spPr bwMode="auto">
          <a:xfrm>
            <a:off x="1308100" y="4183063"/>
            <a:ext cx="1620838" cy="2857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5" name="Rectangle 32"/>
          <p:cNvSpPr>
            <a:spLocks noChangeArrowheads="1"/>
          </p:cNvSpPr>
          <p:nvPr/>
        </p:nvSpPr>
        <p:spPr bwMode="auto">
          <a:xfrm>
            <a:off x="2935288" y="3879850"/>
            <a:ext cx="744537" cy="303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6" name="Rectangle 33"/>
          <p:cNvSpPr>
            <a:spLocks noChangeArrowheads="1"/>
          </p:cNvSpPr>
          <p:nvPr/>
        </p:nvSpPr>
        <p:spPr bwMode="auto">
          <a:xfrm>
            <a:off x="3017838" y="3890963"/>
            <a:ext cx="5921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grade</a:t>
            </a:r>
            <a:endParaRPr lang="en-US"/>
          </a:p>
        </p:txBody>
      </p:sp>
      <p:sp>
        <p:nvSpPr>
          <p:cNvPr id="30827" name="Rectangle 34"/>
          <p:cNvSpPr>
            <a:spLocks noChangeArrowheads="1"/>
          </p:cNvSpPr>
          <p:nvPr/>
        </p:nvSpPr>
        <p:spPr bwMode="auto">
          <a:xfrm>
            <a:off x="2935288" y="4183063"/>
            <a:ext cx="744537" cy="2857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8" name="Rectangle 35"/>
          <p:cNvSpPr>
            <a:spLocks noChangeArrowheads="1"/>
          </p:cNvSpPr>
          <p:nvPr/>
        </p:nvSpPr>
        <p:spPr bwMode="auto">
          <a:xfrm>
            <a:off x="439738" y="4211638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9" name="Rectangle 36"/>
          <p:cNvSpPr>
            <a:spLocks noChangeArrowheads="1"/>
          </p:cNvSpPr>
          <p:nvPr/>
        </p:nvSpPr>
        <p:spPr bwMode="auto">
          <a:xfrm>
            <a:off x="452438" y="4211638"/>
            <a:ext cx="849312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0" name="Rectangle 37"/>
          <p:cNvSpPr>
            <a:spLocks noChangeArrowheads="1"/>
          </p:cNvSpPr>
          <p:nvPr/>
        </p:nvSpPr>
        <p:spPr bwMode="auto">
          <a:xfrm>
            <a:off x="1301750" y="4211638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1" name="Rectangle 38"/>
          <p:cNvSpPr>
            <a:spLocks noChangeArrowheads="1"/>
          </p:cNvSpPr>
          <p:nvPr/>
        </p:nvSpPr>
        <p:spPr bwMode="auto">
          <a:xfrm>
            <a:off x="1308100" y="4211638"/>
            <a:ext cx="16208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2" name="Rectangle 39"/>
          <p:cNvSpPr>
            <a:spLocks noChangeArrowheads="1"/>
          </p:cNvSpPr>
          <p:nvPr/>
        </p:nvSpPr>
        <p:spPr bwMode="auto">
          <a:xfrm>
            <a:off x="2928938" y="4211638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3" name="Rectangle 40"/>
          <p:cNvSpPr>
            <a:spLocks noChangeArrowheads="1"/>
          </p:cNvSpPr>
          <p:nvPr/>
        </p:nvSpPr>
        <p:spPr bwMode="auto">
          <a:xfrm>
            <a:off x="2935288" y="4211638"/>
            <a:ext cx="7445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4" name="Rectangle 41"/>
          <p:cNvSpPr>
            <a:spLocks noChangeArrowheads="1"/>
          </p:cNvSpPr>
          <p:nvPr/>
        </p:nvSpPr>
        <p:spPr bwMode="auto">
          <a:xfrm>
            <a:off x="3679825" y="4211638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5" name="Rectangle 42"/>
          <p:cNvSpPr>
            <a:spLocks noChangeArrowheads="1"/>
          </p:cNvSpPr>
          <p:nvPr/>
        </p:nvSpPr>
        <p:spPr bwMode="auto">
          <a:xfrm>
            <a:off x="439738" y="4217988"/>
            <a:ext cx="1270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6" name="Rectangle 43"/>
          <p:cNvSpPr>
            <a:spLocks noChangeArrowheads="1"/>
          </p:cNvSpPr>
          <p:nvPr/>
        </p:nvSpPr>
        <p:spPr bwMode="auto">
          <a:xfrm>
            <a:off x="1301750" y="4217988"/>
            <a:ext cx="635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7" name="Rectangle 44"/>
          <p:cNvSpPr>
            <a:spLocks noChangeArrowheads="1"/>
          </p:cNvSpPr>
          <p:nvPr/>
        </p:nvSpPr>
        <p:spPr bwMode="auto">
          <a:xfrm>
            <a:off x="2928938" y="4217988"/>
            <a:ext cx="635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8" name="Rectangle 45"/>
          <p:cNvSpPr>
            <a:spLocks noChangeArrowheads="1"/>
          </p:cNvSpPr>
          <p:nvPr/>
        </p:nvSpPr>
        <p:spPr bwMode="auto">
          <a:xfrm>
            <a:off x="3679825" y="4217988"/>
            <a:ext cx="1270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9" name="Rectangle 46"/>
          <p:cNvSpPr>
            <a:spLocks noChangeArrowheads="1"/>
          </p:cNvSpPr>
          <p:nvPr/>
        </p:nvSpPr>
        <p:spPr bwMode="auto">
          <a:xfrm>
            <a:off x="495300" y="4230688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53666</a:t>
            </a:r>
            <a:endParaRPr lang="en-US"/>
          </a:p>
        </p:txBody>
      </p:sp>
      <p:sp>
        <p:nvSpPr>
          <p:cNvPr id="30840" name="Rectangle 47"/>
          <p:cNvSpPr>
            <a:spLocks noChangeArrowheads="1"/>
          </p:cNvSpPr>
          <p:nvPr/>
        </p:nvSpPr>
        <p:spPr bwMode="auto">
          <a:xfrm>
            <a:off x="1355725" y="4230688"/>
            <a:ext cx="13033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Carnatic101</a:t>
            </a:r>
            <a:endParaRPr lang="en-US"/>
          </a:p>
        </p:txBody>
      </p:sp>
      <p:sp>
        <p:nvSpPr>
          <p:cNvPr id="30841" name="Rectangle 48"/>
          <p:cNvSpPr>
            <a:spLocks noChangeArrowheads="1"/>
          </p:cNvSpPr>
          <p:nvPr/>
        </p:nvSpPr>
        <p:spPr bwMode="auto">
          <a:xfrm>
            <a:off x="3186113" y="4230688"/>
            <a:ext cx="177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C</a:t>
            </a:r>
            <a:endParaRPr lang="en-US"/>
          </a:p>
        </p:txBody>
      </p:sp>
      <p:sp>
        <p:nvSpPr>
          <p:cNvPr id="30842" name="Rectangle 49"/>
          <p:cNvSpPr>
            <a:spLocks noChangeArrowheads="1"/>
          </p:cNvSpPr>
          <p:nvPr/>
        </p:nvSpPr>
        <p:spPr bwMode="auto">
          <a:xfrm>
            <a:off x="439738" y="4549775"/>
            <a:ext cx="1270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43" name="Rectangle 50"/>
          <p:cNvSpPr>
            <a:spLocks noChangeArrowheads="1"/>
          </p:cNvSpPr>
          <p:nvPr/>
        </p:nvSpPr>
        <p:spPr bwMode="auto">
          <a:xfrm>
            <a:off x="1301750" y="4549775"/>
            <a:ext cx="635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44" name="Rectangle 51"/>
          <p:cNvSpPr>
            <a:spLocks noChangeArrowheads="1"/>
          </p:cNvSpPr>
          <p:nvPr/>
        </p:nvSpPr>
        <p:spPr bwMode="auto">
          <a:xfrm>
            <a:off x="2928938" y="4549775"/>
            <a:ext cx="635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45" name="Rectangle 52"/>
          <p:cNvSpPr>
            <a:spLocks noChangeArrowheads="1"/>
          </p:cNvSpPr>
          <p:nvPr/>
        </p:nvSpPr>
        <p:spPr bwMode="auto">
          <a:xfrm>
            <a:off x="3679825" y="4549775"/>
            <a:ext cx="1270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46" name="Rectangle 53"/>
          <p:cNvSpPr>
            <a:spLocks noChangeArrowheads="1"/>
          </p:cNvSpPr>
          <p:nvPr/>
        </p:nvSpPr>
        <p:spPr bwMode="auto">
          <a:xfrm>
            <a:off x="495300" y="4562475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53666</a:t>
            </a:r>
            <a:endParaRPr lang="en-US"/>
          </a:p>
        </p:txBody>
      </p:sp>
      <p:sp>
        <p:nvSpPr>
          <p:cNvPr id="30847" name="Rectangle 54"/>
          <p:cNvSpPr>
            <a:spLocks noChangeArrowheads="1"/>
          </p:cNvSpPr>
          <p:nvPr/>
        </p:nvSpPr>
        <p:spPr bwMode="auto">
          <a:xfrm>
            <a:off x="1355725" y="4562475"/>
            <a:ext cx="1200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Reggae203</a:t>
            </a:r>
            <a:endParaRPr lang="en-US"/>
          </a:p>
        </p:txBody>
      </p:sp>
      <p:sp>
        <p:nvSpPr>
          <p:cNvPr id="30848" name="Rectangle 55"/>
          <p:cNvSpPr>
            <a:spLocks noChangeArrowheads="1"/>
          </p:cNvSpPr>
          <p:nvPr/>
        </p:nvSpPr>
        <p:spPr bwMode="auto">
          <a:xfrm>
            <a:off x="3186113" y="4562475"/>
            <a:ext cx="177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B</a:t>
            </a:r>
            <a:endParaRPr lang="en-US"/>
          </a:p>
        </p:txBody>
      </p:sp>
      <p:sp>
        <p:nvSpPr>
          <p:cNvPr id="30849" name="Rectangle 56"/>
          <p:cNvSpPr>
            <a:spLocks noChangeArrowheads="1"/>
          </p:cNvSpPr>
          <p:nvPr/>
        </p:nvSpPr>
        <p:spPr bwMode="auto">
          <a:xfrm>
            <a:off x="439738" y="4881563"/>
            <a:ext cx="12700" cy="3032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0" name="Rectangle 57"/>
          <p:cNvSpPr>
            <a:spLocks noChangeArrowheads="1"/>
          </p:cNvSpPr>
          <p:nvPr/>
        </p:nvSpPr>
        <p:spPr bwMode="auto">
          <a:xfrm>
            <a:off x="1301750" y="4881563"/>
            <a:ext cx="6350" cy="3032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1" name="Rectangle 58"/>
          <p:cNvSpPr>
            <a:spLocks noChangeArrowheads="1"/>
          </p:cNvSpPr>
          <p:nvPr/>
        </p:nvSpPr>
        <p:spPr bwMode="auto">
          <a:xfrm>
            <a:off x="2928938" y="4881563"/>
            <a:ext cx="6350" cy="3032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2" name="Rectangle 59"/>
          <p:cNvSpPr>
            <a:spLocks noChangeArrowheads="1"/>
          </p:cNvSpPr>
          <p:nvPr/>
        </p:nvSpPr>
        <p:spPr bwMode="auto">
          <a:xfrm>
            <a:off x="3679825" y="4881563"/>
            <a:ext cx="12700" cy="3032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3" name="Rectangle 60"/>
          <p:cNvSpPr>
            <a:spLocks noChangeArrowheads="1"/>
          </p:cNvSpPr>
          <p:nvPr/>
        </p:nvSpPr>
        <p:spPr bwMode="auto">
          <a:xfrm>
            <a:off x="495300" y="4894263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53650</a:t>
            </a:r>
            <a:endParaRPr lang="en-US"/>
          </a:p>
        </p:txBody>
      </p:sp>
      <p:sp>
        <p:nvSpPr>
          <p:cNvPr id="30854" name="Rectangle 61"/>
          <p:cNvSpPr>
            <a:spLocks noChangeArrowheads="1"/>
          </p:cNvSpPr>
          <p:nvPr/>
        </p:nvSpPr>
        <p:spPr bwMode="auto">
          <a:xfrm>
            <a:off x="1355725" y="4894263"/>
            <a:ext cx="14366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Topology112</a:t>
            </a:r>
            <a:endParaRPr lang="en-US"/>
          </a:p>
        </p:txBody>
      </p:sp>
      <p:sp>
        <p:nvSpPr>
          <p:cNvPr id="30855" name="Rectangle 62"/>
          <p:cNvSpPr>
            <a:spLocks noChangeArrowheads="1"/>
          </p:cNvSpPr>
          <p:nvPr/>
        </p:nvSpPr>
        <p:spPr bwMode="auto">
          <a:xfrm>
            <a:off x="3186113" y="4894263"/>
            <a:ext cx="1920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A</a:t>
            </a:r>
            <a:endParaRPr lang="en-US"/>
          </a:p>
        </p:txBody>
      </p:sp>
      <p:sp>
        <p:nvSpPr>
          <p:cNvPr id="30856" name="Rectangle 63"/>
          <p:cNvSpPr>
            <a:spLocks noChangeArrowheads="1"/>
          </p:cNvSpPr>
          <p:nvPr/>
        </p:nvSpPr>
        <p:spPr bwMode="auto">
          <a:xfrm>
            <a:off x="439738" y="5184775"/>
            <a:ext cx="12700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7" name="Rectangle 64"/>
          <p:cNvSpPr>
            <a:spLocks noChangeArrowheads="1"/>
          </p:cNvSpPr>
          <p:nvPr/>
        </p:nvSpPr>
        <p:spPr bwMode="auto">
          <a:xfrm>
            <a:off x="439738" y="5526088"/>
            <a:ext cx="862012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8" name="Rectangle 65"/>
          <p:cNvSpPr>
            <a:spLocks noChangeArrowheads="1"/>
          </p:cNvSpPr>
          <p:nvPr/>
        </p:nvSpPr>
        <p:spPr bwMode="auto">
          <a:xfrm>
            <a:off x="1301750" y="5184775"/>
            <a:ext cx="6350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9" name="Rectangle 66"/>
          <p:cNvSpPr>
            <a:spLocks noChangeArrowheads="1"/>
          </p:cNvSpPr>
          <p:nvPr/>
        </p:nvSpPr>
        <p:spPr bwMode="auto">
          <a:xfrm>
            <a:off x="1301750" y="5526088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0" name="Rectangle 67"/>
          <p:cNvSpPr>
            <a:spLocks noChangeArrowheads="1"/>
          </p:cNvSpPr>
          <p:nvPr/>
        </p:nvSpPr>
        <p:spPr bwMode="auto">
          <a:xfrm>
            <a:off x="1308100" y="5526088"/>
            <a:ext cx="16208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1" name="Rectangle 68"/>
          <p:cNvSpPr>
            <a:spLocks noChangeArrowheads="1"/>
          </p:cNvSpPr>
          <p:nvPr/>
        </p:nvSpPr>
        <p:spPr bwMode="auto">
          <a:xfrm>
            <a:off x="2928938" y="5184775"/>
            <a:ext cx="6350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2" name="Rectangle 69"/>
          <p:cNvSpPr>
            <a:spLocks noChangeArrowheads="1"/>
          </p:cNvSpPr>
          <p:nvPr/>
        </p:nvSpPr>
        <p:spPr bwMode="auto">
          <a:xfrm>
            <a:off x="2928938" y="5526088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3" name="Rectangle 70"/>
          <p:cNvSpPr>
            <a:spLocks noChangeArrowheads="1"/>
          </p:cNvSpPr>
          <p:nvPr/>
        </p:nvSpPr>
        <p:spPr bwMode="auto">
          <a:xfrm>
            <a:off x="2935288" y="5526088"/>
            <a:ext cx="7445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4" name="Rectangle 71"/>
          <p:cNvSpPr>
            <a:spLocks noChangeArrowheads="1"/>
          </p:cNvSpPr>
          <p:nvPr/>
        </p:nvSpPr>
        <p:spPr bwMode="auto">
          <a:xfrm>
            <a:off x="3679825" y="5184775"/>
            <a:ext cx="12700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5" name="Rectangle 72"/>
          <p:cNvSpPr>
            <a:spLocks noChangeArrowheads="1"/>
          </p:cNvSpPr>
          <p:nvPr/>
        </p:nvSpPr>
        <p:spPr bwMode="auto">
          <a:xfrm>
            <a:off x="3679825" y="5526088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6" name="Rectangle 73"/>
          <p:cNvSpPr>
            <a:spLocks noChangeArrowheads="1"/>
          </p:cNvSpPr>
          <p:nvPr/>
        </p:nvSpPr>
        <p:spPr bwMode="auto">
          <a:xfrm>
            <a:off x="495300" y="5197475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53666</a:t>
            </a:r>
            <a:endParaRPr lang="en-US"/>
          </a:p>
        </p:txBody>
      </p:sp>
      <p:sp>
        <p:nvSpPr>
          <p:cNvPr id="30867" name="Rectangle 74"/>
          <p:cNvSpPr>
            <a:spLocks noChangeArrowheads="1"/>
          </p:cNvSpPr>
          <p:nvPr/>
        </p:nvSpPr>
        <p:spPr bwMode="auto">
          <a:xfrm>
            <a:off x="1355725" y="5197475"/>
            <a:ext cx="1200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History105</a:t>
            </a:r>
            <a:endParaRPr lang="en-US"/>
          </a:p>
        </p:txBody>
      </p:sp>
      <p:sp>
        <p:nvSpPr>
          <p:cNvPr id="30868" name="Rectangle 75"/>
          <p:cNvSpPr>
            <a:spLocks noChangeArrowheads="1"/>
          </p:cNvSpPr>
          <p:nvPr/>
        </p:nvSpPr>
        <p:spPr bwMode="auto">
          <a:xfrm>
            <a:off x="3186113" y="5197475"/>
            <a:ext cx="177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B</a:t>
            </a:r>
            <a:endParaRPr lang="en-US"/>
          </a:p>
        </p:txBody>
      </p:sp>
      <p:sp>
        <p:nvSpPr>
          <p:cNvPr id="30869" name="Line 6"/>
          <p:cNvSpPr>
            <a:spLocks noChangeShapeType="1"/>
          </p:cNvSpPr>
          <p:nvPr/>
        </p:nvSpPr>
        <p:spPr bwMode="auto">
          <a:xfrm>
            <a:off x="3733800" y="4419600"/>
            <a:ext cx="928688" cy="207963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0" name="Line 7"/>
          <p:cNvSpPr>
            <a:spLocks noChangeShapeType="1"/>
          </p:cNvSpPr>
          <p:nvPr/>
        </p:nvSpPr>
        <p:spPr bwMode="auto">
          <a:xfrm>
            <a:off x="3632200" y="4648200"/>
            <a:ext cx="1066800" cy="0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1" name="Line 8"/>
          <p:cNvSpPr>
            <a:spLocks noChangeShapeType="1"/>
          </p:cNvSpPr>
          <p:nvPr/>
        </p:nvSpPr>
        <p:spPr bwMode="auto">
          <a:xfrm flipV="1">
            <a:off x="3657600" y="4648200"/>
            <a:ext cx="990600" cy="685800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2" name="Line 9"/>
          <p:cNvSpPr>
            <a:spLocks noChangeShapeType="1"/>
          </p:cNvSpPr>
          <p:nvPr/>
        </p:nvSpPr>
        <p:spPr bwMode="auto">
          <a:xfrm>
            <a:off x="3657600" y="5029200"/>
            <a:ext cx="1004888" cy="284163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3" name="Rectangle 10"/>
          <p:cNvSpPr>
            <a:spLocks noChangeArrowheads="1"/>
          </p:cNvSpPr>
          <p:nvPr/>
        </p:nvSpPr>
        <p:spPr bwMode="auto">
          <a:xfrm>
            <a:off x="1143000" y="3352800"/>
            <a:ext cx="1344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Enrolled</a:t>
            </a:r>
          </a:p>
        </p:txBody>
      </p:sp>
      <p:sp>
        <p:nvSpPr>
          <p:cNvPr id="30874" name="Rectangle 11"/>
          <p:cNvSpPr>
            <a:spLocks noChangeArrowheads="1"/>
          </p:cNvSpPr>
          <p:nvPr/>
        </p:nvSpPr>
        <p:spPr bwMode="auto">
          <a:xfrm>
            <a:off x="4646613" y="3429000"/>
            <a:ext cx="136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Students</a:t>
            </a:r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572000" y="3962400"/>
            <a:ext cx="838200" cy="2286000"/>
          </a:xfrm>
          <a:prstGeom prst="ellips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381000" y="3657600"/>
            <a:ext cx="838200" cy="2286000"/>
          </a:xfrm>
          <a:prstGeom prst="ellips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5334000" y="5943600"/>
            <a:ext cx="23304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latin typeface="Tahoma" pitchFamily="1" charset="0"/>
              </a:rPr>
              <a:t>PRIMARY Key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304800" y="6034088"/>
            <a:ext cx="233362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latin typeface="Tahoma" pitchFamily="1" charset="0"/>
              </a:rPr>
              <a:t>FOREIGN Key</a:t>
            </a:r>
          </a:p>
        </p:txBody>
      </p:sp>
      <p:sp>
        <p:nvSpPr>
          <p:cNvPr id="30879" name="Line 161"/>
          <p:cNvSpPr>
            <a:spLocks noChangeShapeType="1"/>
          </p:cNvSpPr>
          <p:nvPr/>
        </p:nvSpPr>
        <p:spPr bwMode="auto">
          <a:xfrm>
            <a:off x="457200" y="41910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0" name="Line 162"/>
          <p:cNvSpPr>
            <a:spLocks noChangeShapeType="1"/>
          </p:cNvSpPr>
          <p:nvPr/>
        </p:nvSpPr>
        <p:spPr bwMode="auto">
          <a:xfrm>
            <a:off x="4648200" y="44196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1" name="Line 163"/>
          <p:cNvSpPr>
            <a:spLocks noChangeShapeType="1"/>
          </p:cNvSpPr>
          <p:nvPr/>
        </p:nvSpPr>
        <p:spPr bwMode="auto">
          <a:xfrm>
            <a:off x="5257800" y="4114800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2" name="Line 164"/>
          <p:cNvSpPr>
            <a:spLocks noChangeShapeType="1"/>
          </p:cNvSpPr>
          <p:nvPr/>
        </p:nvSpPr>
        <p:spPr bwMode="auto">
          <a:xfrm>
            <a:off x="1219200" y="38862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3" name="Line 165"/>
          <p:cNvSpPr>
            <a:spLocks noChangeShapeType="1"/>
          </p:cNvSpPr>
          <p:nvPr/>
        </p:nvSpPr>
        <p:spPr bwMode="auto">
          <a:xfrm>
            <a:off x="2895600" y="38862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4" name="Line 166"/>
          <p:cNvSpPr>
            <a:spLocks noChangeShapeType="1"/>
          </p:cNvSpPr>
          <p:nvPr/>
        </p:nvSpPr>
        <p:spPr bwMode="auto">
          <a:xfrm>
            <a:off x="457200" y="54864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5" name="Line 167"/>
          <p:cNvSpPr>
            <a:spLocks noChangeShapeType="1"/>
          </p:cNvSpPr>
          <p:nvPr/>
        </p:nvSpPr>
        <p:spPr bwMode="auto">
          <a:xfrm>
            <a:off x="5410200" y="41148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6" name="Line 168"/>
          <p:cNvSpPr>
            <a:spLocks noChangeShapeType="1"/>
          </p:cNvSpPr>
          <p:nvPr/>
        </p:nvSpPr>
        <p:spPr bwMode="auto">
          <a:xfrm>
            <a:off x="7696200" y="41148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7" name="Line 169"/>
          <p:cNvSpPr>
            <a:spLocks noChangeShapeType="1"/>
          </p:cNvSpPr>
          <p:nvPr/>
        </p:nvSpPr>
        <p:spPr bwMode="auto">
          <a:xfrm>
            <a:off x="8382000" y="41148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6" grpId="0" animBg="1"/>
      <p:bldP spid="52237" grpId="0" animBg="1"/>
      <p:bldP spid="52238" grpId="0" autoUpdateAnimBg="0"/>
      <p:bldP spid="5223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Primary Keys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 set of fields is a </a:t>
            </a:r>
            <a:r>
              <a:rPr lang="en-US" sz="2400" smtClean="0">
                <a:solidFill>
                  <a:srgbClr val="FF0000"/>
                </a:solidFill>
              </a:rPr>
              <a:t>superkey</a:t>
            </a:r>
            <a:r>
              <a:rPr lang="en-US" sz="2400" smtClean="0"/>
              <a:t> if:</a:t>
            </a:r>
          </a:p>
          <a:p>
            <a:pPr lvl="1" eaLnBrk="1" hangingPunct="1"/>
            <a:r>
              <a:rPr lang="en-US" sz="2000" smtClean="0"/>
              <a:t>No two distinct tuples can have same values in all key fields</a:t>
            </a:r>
          </a:p>
          <a:p>
            <a:pPr eaLnBrk="1" hangingPunct="1"/>
            <a:r>
              <a:rPr lang="en-US" sz="2400" smtClean="0"/>
              <a:t>A set of fields is a </a:t>
            </a:r>
            <a:r>
              <a:rPr lang="en-US" sz="2400" smtClean="0">
                <a:solidFill>
                  <a:srgbClr val="FF0000"/>
                </a:solidFill>
              </a:rPr>
              <a:t>key</a:t>
            </a:r>
            <a:r>
              <a:rPr lang="en-US" sz="2400" smtClean="0"/>
              <a:t> for a relation if :</a:t>
            </a:r>
          </a:p>
          <a:p>
            <a:pPr lvl="1" eaLnBrk="1" hangingPunct="1"/>
            <a:r>
              <a:rPr lang="en-US" sz="2000" smtClean="0"/>
              <a:t>It is a superkey</a:t>
            </a:r>
          </a:p>
          <a:p>
            <a:pPr lvl="1" eaLnBrk="1" hangingPunct="1"/>
            <a:r>
              <a:rPr lang="en-US" sz="2000" smtClean="0"/>
              <a:t>No subset of the fields is a superkey</a:t>
            </a:r>
          </a:p>
          <a:p>
            <a:pPr eaLnBrk="1" hangingPunct="1"/>
            <a:r>
              <a:rPr lang="en-US" sz="2400" smtClean="0"/>
              <a:t>what if &gt;1 key for a relation?</a:t>
            </a:r>
          </a:p>
          <a:p>
            <a:pPr lvl="1" eaLnBrk="1" hangingPunct="1"/>
            <a:r>
              <a:rPr lang="en-US" sz="2000" smtClean="0"/>
              <a:t>One of the keys is chosen (by DBA) to be the </a:t>
            </a:r>
            <a:r>
              <a:rPr lang="en-US" sz="2000" smtClean="0">
                <a:solidFill>
                  <a:srgbClr val="FF0000"/>
                </a:solidFill>
              </a:rPr>
              <a:t>primary key</a:t>
            </a:r>
            <a:r>
              <a:rPr lang="en-US" sz="2000" smtClean="0"/>
              <a:t>.     Other keys are called </a:t>
            </a:r>
            <a:r>
              <a:rPr lang="en-US" sz="2000" smtClean="0">
                <a:solidFill>
                  <a:srgbClr val="FF0000"/>
                </a:solidFill>
              </a:rPr>
              <a:t>candidate keys</a:t>
            </a:r>
            <a:r>
              <a:rPr lang="en-US" sz="2000" smtClean="0"/>
              <a:t>.</a:t>
            </a:r>
          </a:p>
          <a:p>
            <a:pPr eaLnBrk="1" hangingPunct="1"/>
            <a:r>
              <a:rPr lang="en-US" sz="2400" smtClean="0"/>
              <a:t>E.g.</a:t>
            </a:r>
          </a:p>
          <a:p>
            <a:pPr lvl="1" eaLnBrk="1" hangingPunct="1"/>
            <a:r>
              <a:rPr lang="en-US" sz="2000" smtClean="0"/>
              <a:t>sid is a key for Students.  </a:t>
            </a:r>
          </a:p>
          <a:p>
            <a:pPr lvl="1" eaLnBrk="1" hangingPunct="1"/>
            <a:r>
              <a:rPr lang="en-US" sz="2000" smtClean="0"/>
              <a:t>What about name?</a:t>
            </a:r>
          </a:p>
          <a:p>
            <a:pPr lvl="1" eaLnBrk="1" hangingPunct="1"/>
            <a:r>
              <a:rPr lang="en-US" sz="2000" smtClean="0"/>
              <a:t>The set {sid, gpa} is a superkey.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Primary and Candidate Keys in SQL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763000" cy="1219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800" smtClean="0"/>
              <a:t>Possibly many </a:t>
            </a:r>
            <a:r>
              <a:rPr lang="en-US" sz="2800" i="1" u="sng" smtClean="0">
                <a:solidFill>
                  <a:schemeClr val="hlink"/>
                </a:solidFill>
              </a:rPr>
              <a:t>candidate keys</a:t>
            </a:r>
            <a:r>
              <a:rPr lang="en-US" sz="2800" i="1" smtClean="0">
                <a:solidFill>
                  <a:schemeClr val="accent2"/>
                </a:solidFill>
              </a:rPr>
              <a:t>  </a:t>
            </a:r>
            <a:r>
              <a:rPr lang="en-US" sz="2800" smtClean="0"/>
              <a:t>(specified using </a:t>
            </a:r>
            <a:r>
              <a:rPr lang="en-US" sz="2400" smtClean="0">
                <a:solidFill>
                  <a:schemeClr val="hlink"/>
                </a:solidFill>
              </a:rPr>
              <a:t>UNIQUE</a:t>
            </a:r>
            <a:r>
              <a:rPr lang="en-US" sz="2800" smtClean="0"/>
              <a:t>), one of which is chosen as the </a:t>
            </a:r>
            <a:r>
              <a:rPr lang="en-US" sz="2800" i="1" smtClean="0"/>
              <a:t>primary key</a:t>
            </a:r>
            <a:r>
              <a:rPr lang="en-US" sz="2800" smtClean="0"/>
              <a:t>.</a:t>
            </a:r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76200" y="2133600"/>
            <a:ext cx="9067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2400">
                <a:solidFill>
                  <a:schemeClr val="tx1"/>
                </a:solidFill>
                <a:latin typeface="Tahoma" pitchFamily="1" charset="0"/>
              </a:rPr>
              <a:t>Keys must be used carefully!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2400">
                <a:solidFill>
                  <a:schemeClr val="tx1"/>
                </a:solidFill>
                <a:latin typeface="Tahoma" pitchFamily="1" charset="0"/>
              </a:rPr>
              <a:t>“For a given student and course, there is a single grade.”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400">
                <a:solidFill>
                  <a:schemeClr val="accent2"/>
                </a:solidFill>
                <a:latin typeface="Tahoma" pitchFamily="1" charset="0"/>
              </a:rPr>
              <a:t>   </a:t>
            </a:r>
            <a:r>
              <a:rPr lang="en-US" sz="3200">
                <a:solidFill>
                  <a:schemeClr val="accent2"/>
                </a:solidFill>
                <a:latin typeface="Tahoma" pitchFamily="1" charset="0"/>
              </a:rPr>
              <a:t> </a:t>
            </a:r>
            <a:endParaRPr lang="en-US" sz="2400">
              <a:solidFill>
                <a:schemeClr val="tx1"/>
              </a:solidFill>
              <a:latin typeface="Tahoma" pitchFamily="1" charset="0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12725" y="5213350"/>
            <a:ext cx="8016875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Tahoma" pitchFamily="1" charset="0"/>
              </a:rPr>
              <a:t/>
            </a:r>
            <a:br>
              <a:rPr lang="en-US" sz="2400">
                <a:solidFill>
                  <a:schemeClr val="accent2"/>
                </a:solidFill>
                <a:latin typeface="Tahoma" pitchFamily="1" charset="0"/>
              </a:rPr>
            </a:br>
            <a:r>
              <a:rPr lang="en-US" sz="2400">
                <a:solidFill>
                  <a:schemeClr val="tx1"/>
                </a:solidFill>
                <a:latin typeface="Tahoma" pitchFamily="1" charset="0"/>
              </a:rPr>
              <a:t>“Students can take only one course, and no two students in a course receive the same grade.”</a:t>
            </a:r>
          </a:p>
        </p:txBody>
      </p:sp>
      <p:grpSp>
        <p:nvGrpSpPr>
          <p:cNvPr id="32776" name="Group 14"/>
          <p:cNvGrpSpPr>
            <a:grpSpLocks/>
          </p:cNvGrpSpPr>
          <p:nvPr/>
        </p:nvGrpSpPr>
        <p:grpSpPr bwMode="auto">
          <a:xfrm>
            <a:off x="76200" y="3173413"/>
            <a:ext cx="8016875" cy="2282825"/>
            <a:chOff x="48" y="1999"/>
            <a:chExt cx="5050" cy="1438"/>
          </a:xfrm>
        </p:grpSpPr>
        <p:sp>
          <p:nvSpPr>
            <p:cNvPr id="32779" name="Rectangle 6"/>
            <p:cNvSpPr>
              <a:spLocks noChangeArrowheads="1"/>
            </p:cNvSpPr>
            <p:nvPr/>
          </p:nvSpPr>
          <p:spPr bwMode="auto">
            <a:xfrm>
              <a:off x="48" y="2072"/>
              <a:ext cx="2378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Lucida Console" pitchFamily="49" charset="0"/>
                </a:rPr>
                <a:t>CREATE TABLE Enrolled</a:t>
              </a:r>
            </a:p>
            <a:p>
              <a:r>
                <a:rPr lang="en-US" sz="2400">
                  <a:solidFill>
                    <a:schemeClr val="tx1"/>
                  </a:solidFill>
                  <a:latin typeface="Lucida Console" pitchFamily="49" charset="0"/>
                </a:rPr>
                <a:t>  (sid CHAR(20)</a:t>
              </a:r>
            </a:p>
            <a:p>
              <a:r>
                <a:rPr lang="en-US" sz="2400">
                  <a:solidFill>
                    <a:schemeClr val="tx1"/>
                  </a:solidFill>
                  <a:latin typeface="Lucida Console" pitchFamily="49" charset="0"/>
                </a:rPr>
                <a:t>   cid  CHAR(20),</a:t>
              </a:r>
            </a:p>
            <a:p>
              <a:r>
                <a:rPr lang="en-US" sz="2400">
                  <a:solidFill>
                    <a:schemeClr val="tx1"/>
                  </a:solidFill>
                  <a:latin typeface="Lucida Console" pitchFamily="49" charset="0"/>
                </a:rPr>
                <a:t>   grade CHAR(2),</a:t>
              </a:r>
            </a:p>
            <a:p>
              <a:r>
                <a:rPr lang="en-US" sz="2400">
                  <a:solidFill>
                    <a:schemeClr val="tx1"/>
                  </a:solidFill>
                  <a:latin typeface="Lucida Console" pitchFamily="49" charset="0"/>
                </a:rPr>
                <a:t>   </a:t>
              </a:r>
              <a:r>
                <a:rPr lang="en-US" sz="2400">
                  <a:solidFill>
                    <a:schemeClr val="hlink"/>
                  </a:solidFill>
                  <a:latin typeface="Lucida Console" pitchFamily="49" charset="0"/>
                </a:rPr>
                <a:t>PRIMARY KEY</a:t>
              </a:r>
              <a:r>
                <a:rPr lang="en-US" sz="2400">
                  <a:solidFill>
                    <a:schemeClr val="accent2"/>
                  </a:solidFill>
                  <a:latin typeface="Lucida Console" pitchFamily="49" charset="0"/>
                </a:rPr>
                <a:t> </a:t>
              </a:r>
              <a:r>
                <a:rPr lang="en-US" sz="2400">
                  <a:solidFill>
                    <a:schemeClr val="tx1"/>
                  </a:solidFill>
                  <a:latin typeface="Lucida Console" pitchFamily="49" charset="0"/>
                </a:rPr>
                <a:t>(sid,cid))</a:t>
              </a:r>
            </a:p>
          </p:txBody>
        </p:sp>
        <p:sp>
          <p:nvSpPr>
            <p:cNvPr id="32780" name="Rectangle 8"/>
            <p:cNvSpPr>
              <a:spLocks noChangeArrowheads="1"/>
            </p:cNvSpPr>
            <p:nvPr/>
          </p:nvSpPr>
          <p:spPr bwMode="auto">
            <a:xfrm>
              <a:off x="2784" y="1999"/>
              <a:ext cx="2314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Lucida Console" pitchFamily="49" charset="0"/>
                </a:rPr>
                <a:t>CREATE TABLE Enrolled</a:t>
              </a:r>
            </a:p>
            <a:p>
              <a:r>
                <a:rPr lang="en-US" sz="2400">
                  <a:solidFill>
                    <a:schemeClr val="tx1"/>
                  </a:solidFill>
                  <a:latin typeface="Lucida Console" pitchFamily="49" charset="0"/>
                </a:rPr>
                <a:t>   (sid CHAR(20)</a:t>
              </a:r>
            </a:p>
            <a:p>
              <a:r>
                <a:rPr lang="en-US" sz="2400">
                  <a:solidFill>
                    <a:schemeClr val="tx1"/>
                  </a:solidFill>
                  <a:latin typeface="Lucida Console" pitchFamily="49" charset="0"/>
                </a:rPr>
                <a:t>    cid  CHAR(20),</a:t>
              </a:r>
            </a:p>
            <a:p>
              <a:r>
                <a:rPr lang="en-US" sz="2400">
                  <a:solidFill>
                    <a:schemeClr val="tx1"/>
                  </a:solidFill>
                  <a:latin typeface="Lucida Console" pitchFamily="49" charset="0"/>
                </a:rPr>
                <a:t>    grade CHAR(2),</a:t>
              </a:r>
            </a:p>
            <a:p>
              <a:r>
                <a:rPr lang="en-US" sz="2400">
                  <a:solidFill>
                    <a:schemeClr val="tx1"/>
                  </a:solidFill>
                  <a:latin typeface="Lucida Console" pitchFamily="49" charset="0"/>
                </a:rPr>
                <a:t>    </a:t>
              </a:r>
              <a:r>
                <a:rPr lang="en-US" sz="2400">
                  <a:solidFill>
                    <a:schemeClr val="hlink"/>
                  </a:solidFill>
                  <a:latin typeface="Lucida Console" pitchFamily="49" charset="0"/>
                </a:rPr>
                <a:t>PRIMARY KEY</a:t>
              </a:r>
              <a:r>
                <a:rPr lang="en-US" sz="2400">
                  <a:solidFill>
                    <a:schemeClr val="accent2"/>
                  </a:solidFill>
                  <a:latin typeface="Lucida Console" pitchFamily="49" charset="0"/>
                </a:rPr>
                <a:t>  </a:t>
              </a:r>
              <a:r>
                <a:rPr lang="en-US" sz="2400">
                  <a:solidFill>
                    <a:schemeClr val="tx1"/>
                  </a:solidFill>
                  <a:latin typeface="Lucida Console" pitchFamily="49" charset="0"/>
                </a:rPr>
                <a:t>(sid),</a:t>
              </a:r>
            </a:p>
            <a:p>
              <a:r>
                <a:rPr lang="en-US" sz="2400">
                  <a:solidFill>
                    <a:schemeClr val="tx1"/>
                  </a:solidFill>
                  <a:latin typeface="Lucida Console" pitchFamily="49" charset="0"/>
                </a:rPr>
                <a:t>    </a:t>
              </a:r>
              <a:r>
                <a:rPr lang="en-US" sz="2400">
                  <a:solidFill>
                    <a:schemeClr val="hlink"/>
                  </a:solidFill>
                  <a:latin typeface="Lucida Console" pitchFamily="49" charset="0"/>
                </a:rPr>
                <a:t>UNIQUE</a:t>
              </a:r>
              <a:r>
                <a:rPr lang="en-US" sz="2400">
                  <a:solidFill>
                    <a:schemeClr val="tx1"/>
                  </a:solidFill>
                  <a:latin typeface="Lucida Console" pitchFamily="49" charset="0"/>
                </a:rPr>
                <a:t> (cid, grade))</a:t>
              </a:r>
            </a:p>
          </p:txBody>
        </p:sp>
        <p:sp>
          <p:nvSpPr>
            <p:cNvPr id="32781" name="Text Box 10"/>
            <p:cNvSpPr txBox="1">
              <a:spLocks noChangeArrowheads="1"/>
            </p:cNvSpPr>
            <p:nvPr/>
          </p:nvSpPr>
          <p:spPr bwMode="auto">
            <a:xfrm>
              <a:off x="2400" y="2496"/>
              <a:ext cx="575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folHlink"/>
                  </a:solidFill>
                  <a:latin typeface="Tahoma" pitchFamily="1" charset="0"/>
                </a:rPr>
                <a:t> </a:t>
              </a:r>
              <a:r>
                <a:rPr lang="en-US" sz="3200">
                  <a:solidFill>
                    <a:schemeClr val="accent1"/>
                  </a:solidFill>
                  <a:latin typeface="Tahoma" pitchFamily="1" charset="0"/>
                </a:rPr>
                <a:t>vs</a:t>
              </a:r>
              <a:r>
                <a:rPr lang="en-US" sz="3200">
                  <a:solidFill>
                    <a:schemeClr val="folHlink"/>
                  </a:solidFill>
                  <a:latin typeface="Tahoma" pitchFamily="1" charset="0"/>
                </a:rPr>
                <a:t>.</a:t>
              </a:r>
              <a:r>
                <a:rPr lang="en-US" sz="2400">
                  <a:solidFill>
                    <a:schemeClr val="accent2"/>
                  </a:solidFill>
                  <a:latin typeface="Tahoma" pitchFamily="1" charset="0"/>
                </a:rPr>
                <a:t> </a:t>
              </a:r>
            </a:p>
          </p:txBody>
        </p:sp>
      </p:grpSp>
      <p:sp>
        <p:nvSpPr>
          <p:cNvPr id="20497" name="Freeform 17"/>
          <p:cNvSpPr>
            <a:spLocks/>
          </p:cNvSpPr>
          <p:nvPr/>
        </p:nvSpPr>
        <p:spPr bwMode="auto">
          <a:xfrm>
            <a:off x="4462463" y="3122613"/>
            <a:ext cx="3656012" cy="2397125"/>
          </a:xfrm>
          <a:custGeom>
            <a:avLst/>
            <a:gdLst>
              <a:gd name="T0" fmla="*/ 0 w 2303"/>
              <a:gd name="T1" fmla="*/ 0 h 1510"/>
              <a:gd name="T2" fmla="*/ 486 w 2303"/>
              <a:gd name="T3" fmla="*/ 403 h 1510"/>
              <a:gd name="T4" fmla="*/ 1062 w 2303"/>
              <a:gd name="T5" fmla="*/ 807 h 1510"/>
              <a:gd name="T6" fmla="*/ 1473 w 2303"/>
              <a:gd name="T7" fmla="*/ 987 h 1510"/>
              <a:gd name="T8" fmla="*/ 1810 w 2303"/>
              <a:gd name="T9" fmla="*/ 1106 h 1510"/>
              <a:gd name="T10" fmla="*/ 1997 w 2303"/>
              <a:gd name="T11" fmla="*/ 1248 h 1510"/>
              <a:gd name="T12" fmla="*/ 2199 w 2303"/>
              <a:gd name="T13" fmla="*/ 1420 h 1510"/>
              <a:gd name="T14" fmla="*/ 2303 w 2303"/>
              <a:gd name="T15" fmla="*/ 1510 h 15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3"/>
              <a:gd name="T25" fmla="*/ 0 h 1510"/>
              <a:gd name="T26" fmla="*/ 2303 w 2303"/>
              <a:gd name="T27" fmla="*/ 1510 h 15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3" h="1510">
                <a:moveTo>
                  <a:pt x="0" y="0"/>
                </a:moveTo>
                <a:cubicBezTo>
                  <a:pt x="277" y="261"/>
                  <a:pt x="3" y="10"/>
                  <a:pt x="486" y="403"/>
                </a:cubicBezTo>
                <a:cubicBezTo>
                  <a:pt x="733" y="604"/>
                  <a:pt x="727" y="646"/>
                  <a:pt x="1062" y="807"/>
                </a:cubicBezTo>
                <a:cubicBezTo>
                  <a:pt x="1229" y="887"/>
                  <a:pt x="1296" y="925"/>
                  <a:pt x="1473" y="987"/>
                </a:cubicBezTo>
                <a:cubicBezTo>
                  <a:pt x="1586" y="1026"/>
                  <a:pt x="1707" y="1036"/>
                  <a:pt x="1810" y="1106"/>
                </a:cubicBezTo>
                <a:cubicBezTo>
                  <a:pt x="1874" y="1149"/>
                  <a:pt x="1938" y="1198"/>
                  <a:pt x="1997" y="1248"/>
                </a:cubicBezTo>
                <a:cubicBezTo>
                  <a:pt x="2060" y="1302"/>
                  <a:pt x="2114" y="1394"/>
                  <a:pt x="2199" y="1420"/>
                </a:cubicBezTo>
                <a:cubicBezTo>
                  <a:pt x="2232" y="1450"/>
                  <a:pt x="2271" y="1478"/>
                  <a:pt x="2303" y="1510"/>
                </a:cubicBezTo>
              </a:path>
            </a:pathLst>
          </a:custGeom>
          <a:noFill/>
          <a:ln w="38100">
            <a:solidFill>
              <a:srgbClr val="CF0E3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Freeform 18"/>
          <p:cNvSpPr>
            <a:spLocks/>
          </p:cNvSpPr>
          <p:nvPr/>
        </p:nvSpPr>
        <p:spPr bwMode="auto">
          <a:xfrm>
            <a:off x="4648200" y="3086100"/>
            <a:ext cx="3305175" cy="2338388"/>
          </a:xfrm>
          <a:custGeom>
            <a:avLst/>
            <a:gdLst>
              <a:gd name="T0" fmla="*/ 2082 w 2082"/>
              <a:gd name="T1" fmla="*/ 0 h 1473"/>
              <a:gd name="T2" fmla="*/ 1438 w 2082"/>
              <a:gd name="T3" fmla="*/ 426 h 1473"/>
              <a:gd name="T4" fmla="*/ 930 w 2082"/>
              <a:gd name="T5" fmla="*/ 748 h 1473"/>
              <a:gd name="T6" fmla="*/ 833 w 2082"/>
              <a:gd name="T7" fmla="*/ 823 h 1473"/>
              <a:gd name="T8" fmla="*/ 549 w 2082"/>
              <a:gd name="T9" fmla="*/ 980 h 1473"/>
              <a:gd name="T10" fmla="*/ 384 w 2082"/>
              <a:gd name="T11" fmla="*/ 1167 h 1473"/>
              <a:gd name="T12" fmla="*/ 152 w 2082"/>
              <a:gd name="T13" fmla="*/ 1391 h 1473"/>
              <a:gd name="T14" fmla="*/ 25 w 2082"/>
              <a:gd name="T15" fmla="*/ 1458 h 1473"/>
              <a:gd name="T16" fmla="*/ 3 w 2082"/>
              <a:gd name="T17" fmla="*/ 1473 h 14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82"/>
              <a:gd name="T28" fmla="*/ 0 h 1473"/>
              <a:gd name="T29" fmla="*/ 2082 w 2082"/>
              <a:gd name="T30" fmla="*/ 1473 h 14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82" h="1473">
                <a:moveTo>
                  <a:pt x="2082" y="0"/>
                </a:moveTo>
                <a:cubicBezTo>
                  <a:pt x="1834" y="83"/>
                  <a:pt x="1645" y="275"/>
                  <a:pt x="1438" y="426"/>
                </a:cubicBezTo>
                <a:cubicBezTo>
                  <a:pt x="1275" y="543"/>
                  <a:pt x="1088" y="625"/>
                  <a:pt x="930" y="748"/>
                </a:cubicBezTo>
                <a:cubicBezTo>
                  <a:pt x="897" y="773"/>
                  <a:pt x="866" y="800"/>
                  <a:pt x="833" y="823"/>
                </a:cubicBezTo>
                <a:cubicBezTo>
                  <a:pt x="744" y="882"/>
                  <a:pt x="638" y="921"/>
                  <a:pt x="549" y="980"/>
                </a:cubicBezTo>
                <a:cubicBezTo>
                  <a:pt x="469" y="1031"/>
                  <a:pt x="434" y="1094"/>
                  <a:pt x="384" y="1167"/>
                </a:cubicBezTo>
                <a:cubicBezTo>
                  <a:pt x="324" y="1252"/>
                  <a:pt x="235" y="1331"/>
                  <a:pt x="152" y="1391"/>
                </a:cubicBezTo>
                <a:cubicBezTo>
                  <a:pt x="85" y="1438"/>
                  <a:pt x="137" y="1443"/>
                  <a:pt x="25" y="1458"/>
                </a:cubicBezTo>
                <a:cubicBezTo>
                  <a:pt x="0" y="1466"/>
                  <a:pt x="3" y="1458"/>
                  <a:pt x="3" y="1473"/>
                </a:cubicBezTo>
              </a:path>
            </a:pathLst>
          </a:custGeom>
          <a:noFill/>
          <a:ln w="38100">
            <a:solidFill>
              <a:srgbClr val="CF0E3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utoUpdateAnimBg="0"/>
      <p:bldP spid="20497" grpId="0" animBg="1"/>
      <p:bldP spid="204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use a DBMS?  OS provides RAM and disk</a:t>
            </a:r>
          </a:p>
          <a:p>
            <a:pPr lvl="1" eaLnBrk="1" hangingPunct="1"/>
            <a:r>
              <a:rPr lang="en-US" smtClean="0"/>
              <a:t>Concurrency</a:t>
            </a:r>
          </a:p>
          <a:p>
            <a:pPr lvl="1" eaLnBrk="1" hangingPunct="1"/>
            <a:r>
              <a:rPr lang="en-US" smtClean="0"/>
              <a:t>Recovery</a:t>
            </a:r>
          </a:p>
          <a:p>
            <a:pPr lvl="1" eaLnBrk="1" hangingPunct="1"/>
            <a:r>
              <a:rPr lang="en-US" smtClean="0"/>
              <a:t>Abstraction, Data Independence</a:t>
            </a:r>
          </a:p>
          <a:p>
            <a:pPr lvl="1" eaLnBrk="1" hangingPunct="1"/>
            <a:r>
              <a:rPr lang="en-US" smtClean="0"/>
              <a:t>Query Languages</a:t>
            </a:r>
          </a:p>
          <a:p>
            <a:pPr lvl="1" eaLnBrk="1" hangingPunct="1"/>
            <a:r>
              <a:rPr lang="en-US" smtClean="0"/>
              <a:t>Efficiency (for most tasks)</a:t>
            </a:r>
          </a:p>
          <a:p>
            <a:pPr lvl="1" eaLnBrk="1" hangingPunct="1"/>
            <a:r>
              <a:rPr lang="en-US" smtClean="0"/>
              <a:t>Security</a:t>
            </a:r>
          </a:p>
          <a:p>
            <a:pPr lvl="1" eaLnBrk="1" hangingPunct="1"/>
            <a:r>
              <a:rPr lang="en-US" smtClean="0"/>
              <a:t>Data Integrity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Foreign Keys, Referential Integrity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i="1" u="sng" smtClean="0">
                <a:solidFill>
                  <a:schemeClr val="hlink"/>
                </a:solidFill>
              </a:rPr>
              <a:t>Foreign key</a:t>
            </a:r>
            <a:r>
              <a:rPr lang="en-US" smtClean="0">
                <a:solidFill>
                  <a:schemeClr val="hlink"/>
                </a:solidFill>
              </a:rPr>
              <a:t>: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Set of fields in one relation that is used to `refer’ to a tuple in another relation.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Must correspond to the primary key of the other relation.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Like a `logical pointer’.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all foreign key constraints are enforced,  </a:t>
            </a:r>
            <a:r>
              <a:rPr lang="en-US" i="1" u="sng" smtClean="0">
                <a:solidFill>
                  <a:schemeClr val="hlink"/>
                </a:solidFill>
              </a:rPr>
              <a:t>referential integrity</a:t>
            </a:r>
            <a:r>
              <a:rPr lang="en-US" smtClean="0"/>
              <a:t> is achieved (i.e., no dangling references.)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3140075" y="63325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Foreign Keys in SQL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990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E.g. Only students listed in the Students relation should be allowed to enroll for courses.</a:t>
            </a:r>
            <a:endParaRPr lang="en-US" sz="2800" b="1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en-US" sz="2400" i="1" smtClean="0">
                <a:solidFill>
                  <a:srgbClr val="CF0E30"/>
                </a:solidFill>
              </a:rPr>
              <a:t>sid</a:t>
            </a:r>
            <a:r>
              <a:rPr lang="en-US" sz="2400" smtClean="0"/>
              <a:t> is a foreign key referring to </a:t>
            </a:r>
            <a:r>
              <a:rPr lang="en-US" sz="2400" smtClean="0">
                <a:solidFill>
                  <a:srgbClr val="CF0E30"/>
                </a:solidFill>
              </a:rPr>
              <a:t>Students</a:t>
            </a:r>
            <a:r>
              <a:rPr lang="en-US" sz="2400" smtClean="0"/>
              <a:t>:</a:t>
            </a: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685800" y="2286000"/>
            <a:ext cx="6756400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CREATE TABLE Enrolled 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(sid CHAR(20),cid CHAR(20),grade CHAR(2),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 </a:t>
            </a:r>
            <a:r>
              <a:rPr lang="en-US" sz="2400">
                <a:solidFill>
                  <a:schemeClr val="hlink"/>
                </a:solidFill>
                <a:latin typeface="Lucida Console" pitchFamily="49" charset="0"/>
              </a:rPr>
              <a:t>PRIMARY KEY</a:t>
            </a:r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(sid,cid),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 </a:t>
            </a:r>
            <a:r>
              <a:rPr lang="en-US" sz="2400">
                <a:solidFill>
                  <a:schemeClr val="hlink"/>
                </a:solidFill>
                <a:latin typeface="Lucida Console" pitchFamily="49" charset="0"/>
              </a:rPr>
              <a:t>FOREIGN KEY</a:t>
            </a:r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(sid) </a:t>
            </a:r>
            <a:r>
              <a:rPr lang="en-US" sz="2400">
                <a:solidFill>
                  <a:schemeClr val="hlink"/>
                </a:solidFill>
                <a:latin typeface="Lucida Console" pitchFamily="49" charset="0"/>
              </a:rPr>
              <a:t>REFERENCES</a:t>
            </a:r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Students )</a:t>
            </a:r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701675" y="5791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23"/>
          <p:cNvSpPr>
            <a:spLocks noChangeArrowheads="1"/>
          </p:cNvSpPr>
          <p:nvPr/>
        </p:nvSpPr>
        <p:spPr bwMode="auto">
          <a:xfrm>
            <a:off x="365125" y="4518025"/>
            <a:ext cx="862013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Rectangle 24"/>
          <p:cNvSpPr>
            <a:spLocks noChangeArrowheads="1"/>
          </p:cNvSpPr>
          <p:nvPr/>
        </p:nvSpPr>
        <p:spPr bwMode="auto">
          <a:xfrm>
            <a:off x="1227138" y="4518025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Rectangle 25"/>
          <p:cNvSpPr>
            <a:spLocks noChangeArrowheads="1"/>
          </p:cNvSpPr>
          <p:nvPr/>
        </p:nvSpPr>
        <p:spPr bwMode="auto">
          <a:xfrm>
            <a:off x="1233488" y="4518025"/>
            <a:ext cx="16208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Rectangle 26"/>
          <p:cNvSpPr>
            <a:spLocks noChangeArrowheads="1"/>
          </p:cNvSpPr>
          <p:nvPr/>
        </p:nvSpPr>
        <p:spPr bwMode="auto">
          <a:xfrm>
            <a:off x="2854325" y="4518025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Rectangle 27"/>
          <p:cNvSpPr>
            <a:spLocks noChangeArrowheads="1"/>
          </p:cNvSpPr>
          <p:nvPr/>
        </p:nvSpPr>
        <p:spPr bwMode="auto">
          <a:xfrm>
            <a:off x="2860675" y="4518025"/>
            <a:ext cx="7445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Rectangle 28"/>
          <p:cNvSpPr>
            <a:spLocks noChangeArrowheads="1"/>
          </p:cNvSpPr>
          <p:nvPr/>
        </p:nvSpPr>
        <p:spPr bwMode="auto">
          <a:xfrm>
            <a:off x="3605213" y="4518025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Rectangle 29"/>
          <p:cNvSpPr>
            <a:spLocks noChangeArrowheads="1"/>
          </p:cNvSpPr>
          <p:nvPr/>
        </p:nvSpPr>
        <p:spPr bwMode="auto">
          <a:xfrm>
            <a:off x="365125" y="4524375"/>
            <a:ext cx="1270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Rectangle 30"/>
          <p:cNvSpPr>
            <a:spLocks noChangeArrowheads="1"/>
          </p:cNvSpPr>
          <p:nvPr/>
        </p:nvSpPr>
        <p:spPr bwMode="auto">
          <a:xfrm>
            <a:off x="1227138" y="4524375"/>
            <a:ext cx="635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Rectangle 31"/>
          <p:cNvSpPr>
            <a:spLocks noChangeArrowheads="1"/>
          </p:cNvSpPr>
          <p:nvPr/>
        </p:nvSpPr>
        <p:spPr bwMode="auto">
          <a:xfrm>
            <a:off x="2854325" y="4524375"/>
            <a:ext cx="635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Rectangle 32"/>
          <p:cNvSpPr>
            <a:spLocks noChangeArrowheads="1"/>
          </p:cNvSpPr>
          <p:nvPr/>
        </p:nvSpPr>
        <p:spPr bwMode="auto">
          <a:xfrm>
            <a:off x="3605213" y="4524375"/>
            <a:ext cx="1270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Rectangle 33"/>
          <p:cNvSpPr>
            <a:spLocks noChangeArrowheads="1"/>
          </p:cNvSpPr>
          <p:nvPr/>
        </p:nvSpPr>
        <p:spPr bwMode="auto">
          <a:xfrm>
            <a:off x="377825" y="4524375"/>
            <a:ext cx="849313" cy="303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Rectangle 34"/>
          <p:cNvSpPr>
            <a:spLocks noChangeArrowheads="1"/>
          </p:cNvSpPr>
          <p:nvPr/>
        </p:nvSpPr>
        <p:spPr bwMode="auto">
          <a:xfrm>
            <a:off x="606425" y="4535488"/>
            <a:ext cx="311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sid</a:t>
            </a:r>
            <a:endParaRPr lang="en-US"/>
          </a:p>
        </p:txBody>
      </p:sp>
      <p:sp>
        <p:nvSpPr>
          <p:cNvPr id="34835" name="Rectangle 35"/>
          <p:cNvSpPr>
            <a:spLocks noChangeArrowheads="1"/>
          </p:cNvSpPr>
          <p:nvPr/>
        </p:nvSpPr>
        <p:spPr bwMode="auto">
          <a:xfrm>
            <a:off x="377825" y="4827588"/>
            <a:ext cx="849313" cy="2857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6" name="Rectangle 36"/>
          <p:cNvSpPr>
            <a:spLocks noChangeArrowheads="1"/>
          </p:cNvSpPr>
          <p:nvPr/>
        </p:nvSpPr>
        <p:spPr bwMode="auto">
          <a:xfrm>
            <a:off x="1233488" y="4524375"/>
            <a:ext cx="1620837" cy="303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7" name="Rectangle 37"/>
          <p:cNvSpPr>
            <a:spLocks noChangeArrowheads="1"/>
          </p:cNvSpPr>
          <p:nvPr/>
        </p:nvSpPr>
        <p:spPr bwMode="auto">
          <a:xfrm>
            <a:off x="1939925" y="4535488"/>
            <a:ext cx="3254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cid</a:t>
            </a:r>
            <a:endParaRPr lang="en-US"/>
          </a:p>
        </p:txBody>
      </p:sp>
      <p:sp>
        <p:nvSpPr>
          <p:cNvPr id="34838" name="Rectangle 38"/>
          <p:cNvSpPr>
            <a:spLocks noChangeArrowheads="1"/>
          </p:cNvSpPr>
          <p:nvPr/>
        </p:nvSpPr>
        <p:spPr bwMode="auto">
          <a:xfrm>
            <a:off x="1233488" y="4827588"/>
            <a:ext cx="1620837" cy="2857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9" name="Rectangle 39"/>
          <p:cNvSpPr>
            <a:spLocks noChangeArrowheads="1"/>
          </p:cNvSpPr>
          <p:nvPr/>
        </p:nvSpPr>
        <p:spPr bwMode="auto">
          <a:xfrm>
            <a:off x="2860675" y="4524375"/>
            <a:ext cx="744538" cy="303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0" name="Rectangle 40"/>
          <p:cNvSpPr>
            <a:spLocks noChangeArrowheads="1"/>
          </p:cNvSpPr>
          <p:nvPr/>
        </p:nvSpPr>
        <p:spPr bwMode="auto">
          <a:xfrm>
            <a:off x="2943225" y="4535488"/>
            <a:ext cx="5921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grade</a:t>
            </a:r>
            <a:endParaRPr lang="en-US"/>
          </a:p>
        </p:txBody>
      </p:sp>
      <p:sp>
        <p:nvSpPr>
          <p:cNvPr id="34841" name="Rectangle 41"/>
          <p:cNvSpPr>
            <a:spLocks noChangeArrowheads="1"/>
          </p:cNvSpPr>
          <p:nvPr/>
        </p:nvSpPr>
        <p:spPr bwMode="auto">
          <a:xfrm>
            <a:off x="2860675" y="4827588"/>
            <a:ext cx="744538" cy="2857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2" name="Rectangle 42"/>
          <p:cNvSpPr>
            <a:spLocks noChangeArrowheads="1"/>
          </p:cNvSpPr>
          <p:nvPr/>
        </p:nvSpPr>
        <p:spPr bwMode="auto">
          <a:xfrm>
            <a:off x="365125" y="4856163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3" name="Rectangle 43"/>
          <p:cNvSpPr>
            <a:spLocks noChangeArrowheads="1"/>
          </p:cNvSpPr>
          <p:nvPr/>
        </p:nvSpPr>
        <p:spPr bwMode="auto">
          <a:xfrm>
            <a:off x="377825" y="4856163"/>
            <a:ext cx="849313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44"/>
          <p:cNvSpPr>
            <a:spLocks noChangeArrowheads="1"/>
          </p:cNvSpPr>
          <p:nvPr/>
        </p:nvSpPr>
        <p:spPr bwMode="auto">
          <a:xfrm>
            <a:off x="1227138" y="4856163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5" name="Rectangle 45"/>
          <p:cNvSpPr>
            <a:spLocks noChangeArrowheads="1"/>
          </p:cNvSpPr>
          <p:nvPr/>
        </p:nvSpPr>
        <p:spPr bwMode="auto">
          <a:xfrm>
            <a:off x="1233488" y="4856163"/>
            <a:ext cx="16208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6" name="Rectangle 46"/>
          <p:cNvSpPr>
            <a:spLocks noChangeArrowheads="1"/>
          </p:cNvSpPr>
          <p:nvPr/>
        </p:nvSpPr>
        <p:spPr bwMode="auto">
          <a:xfrm>
            <a:off x="2854325" y="4856163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7" name="Rectangle 47"/>
          <p:cNvSpPr>
            <a:spLocks noChangeArrowheads="1"/>
          </p:cNvSpPr>
          <p:nvPr/>
        </p:nvSpPr>
        <p:spPr bwMode="auto">
          <a:xfrm>
            <a:off x="2860675" y="4856163"/>
            <a:ext cx="7445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8" name="Rectangle 48"/>
          <p:cNvSpPr>
            <a:spLocks noChangeArrowheads="1"/>
          </p:cNvSpPr>
          <p:nvPr/>
        </p:nvSpPr>
        <p:spPr bwMode="auto">
          <a:xfrm>
            <a:off x="3605213" y="4856163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9" name="Rectangle 49"/>
          <p:cNvSpPr>
            <a:spLocks noChangeArrowheads="1"/>
          </p:cNvSpPr>
          <p:nvPr/>
        </p:nvSpPr>
        <p:spPr bwMode="auto">
          <a:xfrm>
            <a:off x="365125" y="4862513"/>
            <a:ext cx="1270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50" name="Rectangle 50"/>
          <p:cNvSpPr>
            <a:spLocks noChangeArrowheads="1"/>
          </p:cNvSpPr>
          <p:nvPr/>
        </p:nvSpPr>
        <p:spPr bwMode="auto">
          <a:xfrm>
            <a:off x="1227138" y="4862513"/>
            <a:ext cx="635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51" name="Rectangle 51"/>
          <p:cNvSpPr>
            <a:spLocks noChangeArrowheads="1"/>
          </p:cNvSpPr>
          <p:nvPr/>
        </p:nvSpPr>
        <p:spPr bwMode="auto">
          <a:xfrm>
            <a:off x="2854325" y="4862513"/>
            <a:ext cx="635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52" name="Rectangle 52"/>
          <p:cNvSpPr>
            <a:spLocks noChangeArrowheads="1"/>
          </p:cNvSpPr>
          <p:nvPr/>
        </p:nvSpPr>
        <p:spPr bwMode="auto">
          <a:xfrm>
            <a:off x="3605213" y="4862513"/>
            <a:ext cx="1270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53" name="Rectangle 53"/>
          <p:cNvSpPr>
            <a:spLocks noChangeArrowheads="1"/>
          </p:cNvSpPr>
          <p:nvPr/>
        </p:nvSpPr>
        <p:spPr bwMode="auto">
          <a:xfrm>
            <a:off x="420688" y="4875213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53666</a:t>
            </a:r>
            <a:endParaRPr lang="en-US"/>
          </a:p>
        </p:txBody>
      </p:sp>
      <p:sp>
        <p:nvSpPr>
          <p:cNvPr id="34854" name="Rectangle 54"/>
          <p:cNvSpPr>
            <a:spLocks noChangeArrowheads="1"/>
          </p:cNvSpPr>
          <p:nvPr/>
        </p:nvSpPr>
        <p:spPr bwMode="auto">
          <a:xfrm>
            <a:off x="1281113" y="4875213"/>
            <a:ext cx="13033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Carnatic101</a:t>
            </a:r>
            <a:endParaRPr lang="en-US"/>
          </a:p>
        </p:txBody>
      </p:sp>
      <p:sp>
        <p:nvSpPr>
          <p:cNvPr id="34855" name="Rectangle 55"/>
          <p:cNvSpPr>
            <a:spLocks noChangeArrowheads="1"/>
          </p:cNvSpPr>
          <p:nvPr/>
        </p:nvSpPr>
        <p:spPr bwMode="auto">
          <a:xfrm>
            <a:off x="3111500" y="4875213"/>
            <a:ext cx="177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C</a:t>
            </a:r>
            <a:endParaRPr lang="en-US"/>
          </a:p>
        </p:txBody>
      </p:sp>
      <p:sp>
        <p:nvSpPr>
          <p:cNvPr id="34856" name="Rectangle 56"/>
          <p:cNvSpPr>
            <a:spLocks noChangeArrowheads="1"/>
          </p:cNvSpPr>
          <p:nvPr/>
        </p:nvSpPr>
        <p:spPr bwMode="auto">
          <a:xfrm>
            <a:off x="365125" y="5194300"/>
            <a:ext cx="1270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57" name="Rectangle 57"/>
          <p:cNvSpPr>
            <a:spLocks noChangeArrowheads="1"/>
          </p:cNvSpPr>
          <p:nvPr/>
        </p:nvSpPr>
        <p:spPr bwMode="auto">
          <a:xfrm>
            <a:off x="1227138" y="5194300"/>
            <a:ext cx="635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58" name="Rectangle 58"/>
          <p:cNvSpPr>
            <a:spLocks noChangeArrowheads="1"/>
          </p:cNvSpPr>
          <p:nvPr/>
        </p:nvSpPr>
        <p:spPr bwMode="auto">
          <a:xfrm>
            <a:off x="2854325" y="5194300"/>
            <a:ext cx="635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59" name="Rectangle 59"/>
          <p:cNvSpPr>
            <a:spLocks noChangeArrowheads="1"/>
          </p:cNvSpPr>
          <p:nvPr/>
        </p:nvSpPr>
        <p:spPr bwMode="auto">
          <a:xfrm>
            <a:off x="3605213" y="5194300"/>
            <a:ext cx="1270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60" name="Rectangle 60"/>
          <p:cNvSpPr>
            <a:spLocks noChangeArrowheads="1"/>
          </p:cNvSpPr>
          <p:nvPr/>
        </p:nvSpPr>
        <p:spPr bwMode="auto">
          <a:xfrm>
            <a:off x="420688" y="5207000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53666</a:t>
            </a:r>
            <a:endParaRPr lang="en-US"/>
          </a:p>
        </p:txBody>
      </p:sp>
      <p:sp>
        <p:nvSpPr>
          <p:cNvPr id="34861" name="Rectangle 61"/>
          <p:cNvSpPr>
            <a:spLocks noChangeArrowheads="1"/>
          </p:cNvSpPr>
          <p:nvPr/>
        </p:nvSpPr>
        <p:spPr bwMode="auto">
          <a:xfrm>
            <a:off x="1281113" y="5207000"/>
            <a:ext cx="1200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Reggae203</a:t>
            </a:r>
            <a:endParaRPr lang="en-US"/>
          </a:p>
        </p:txBody>
      </p:sp>
      <p:sp>
        <p:nvSpPr>
          <p:cNvPr id="34862" name="Rectangle 62"/>
          <p:cNvSpPr>
            <a:spLocks noChangeArrowheads="1"/>
          </p:cNvSpPr>
          <p:nvPr/>
        </p:nvSpPr>
        <p:spPr bwMode="auto">
          <a:xfrm>
            <a:off x="3111500" y="5207000"/>
            <a:ext cx="177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B</a:t>
            </a:r>
            <a:endParaRPr lang="en-US"/>
          </a:p>
        </p:txBody>
      </p:sp>
      <p:sp>
        <p:nvSpPr>
          <p:cNvPr id="34863" name="Rectangle 63"/>
          <p:cNvSpPr>
            <a:spLocks noChangeArrowheads="1"/>
          </p:cNvSpPr>
          <p:nvPr/>
        </p:nvSpPr>
        <p:spPr bwMode="auto">
          <a:xfrm>
            <a:off x="365125" y="5526088"/>
            <a:ext cx="12700" cy="3032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64" name="Rectangle 64"/>
          <p:cNvSpPr>
            <a:spLocks noChangeArrowheads="1"/>
          </p:cNvSpPr>
          <p:nvPr/>
        </p:nvSpPr>
        <p:spPr bwMode="auto">
          <a:xfrm>
            <a:off x="1227138" y="5526088"/>
            <a:ext cx="6350" cy="3032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65" name="Rectangle 65"/>
          <p:cNvSpPr>
            <a:spLocks noChangeArrowheads="1"/>
          </p:cNvSpPr>
          <p:nvPr/>
        </p:nvSpPr>
        <p:spPr bwMode="auto">
          <a:xfrm>
            <a:off x="2854325" y="5526088"/>
            <a:ext cx="6350" cy="3032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66" name="Rectangle 66"/>
          <p:cNvSpPr>
            <a:spLocks noChangeArrowheads="1"/>
          </p:cNvSpPr>
          <p:nvPr/>
        </p:nvSpPr>
        <p:spPr bwMode="auto">
          <a:xfrm>
            <a:off x="3605213" y="5526088"/>
            <a:ext cx="12700" cy="3032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67" name="Rectangle 67"/>
          <p:cNvSpPr>
            <a:spLocks noChangeArrowheads="1"/>
          </p:cNvSpPr>
          <p:nvPr/>
        </p:nvSpPr>
        <p:spPr bwMode="auto">
          <a:xfrm>
            <a:off x="420688" y="5538788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53650</a:t>
            </a:r>
            <a:endParaRPr lang="en-US"/>
          </a:p>
        </p:txBody>
      </p:sp>
      <p:sp>
        <p:nvSpPr>
          <p:cNvPr id="34868" name="Rectangle 68"/>
          <p:cNvSpPr>
            <a:spLocks noChangeArrowheads="1"/>
          </p:cNvSpPr>
          <p:nvPr/>
        </p:nvSpPr>
        <p:spPr bwMode="auto">
          <a:xfrm>
            <a:off x="1281113" y="5538788"/>
            <a:ext cx="14366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Topology112</a:t>
            </a:r>
            <a:endParaRPr lang="en-US"/>
          </a:p>
        </p:txBody>
      </p:sp>
      <p:sp>
        <p:nvSpPr>
          <p:cNvPr id="34869" name="Rectangle 69"/>
          <p:cNvSpPr>
            <a:spLocks noChangeArrowheads="1"/>
          </p:cNvSpPr>
          <p:nvPr/>
        </p:nvSpPr>
        <p:spPr bwMode="auto">
          <a:xfrm>
            <a:off x="3111500" y="5538788"/>
            <a:ext cx="1920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A</a:t>
            </a:r>
            <a:endParaRPr lang="en-US"/>
          </a:p>
        </p:txBody>
      </p:sp>
      <p:sp>
        <p:nvSpPr>
          <p:cNvPr id="34870" name="Rectangle 70"/>
          <p:cNvSpPr>
            <a:spLocks noChangeArrowheads="1"/>
          </p:cNvSpPr>
          <p:nvPr/>
        </p:nvSpPr>
        <p:spPr bwMode="auto">
          <a:xfrm>
            <a:off x="365125" y="5829300"/>
            <a:ext cx="12700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1" name="Rectangle 71"/>
          <p:cNvSpPr>
            <a:spLocks noChangeArrowheads="1"/>
          </p:cNvSpPr>
          <p:nvPr/>
        </p:nvSpPr>
        <p:spPr bwMode="auto">
          <a:xfrm>
            <a:off x="365125" y="6170613"/>
            <a:ext cx="862013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2" name="Rectangle 72"/>
          <p:cNvSpPr>
            <a:spLocks noChangeArrowheads="1"/>
          </p:cNvSpPr>
          <p:nvPr/>
        </p:nvSpPr>
        <p:spPr bwMode="auto">
          <a:xfrm>
            <a:off x="1227138" y="5829300"/>
            <a:ext cx="6350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3" name="Rectangle 73"/>
          <p:cNvSpPr>
            <a:spLocks noChangeArrowheads="1"/>
          </p:cNvSpPr>
          <p:nvPr/>
        </p:nvSpPr>
        <p:spPr bwMode="auto">
          <a:xfrm>
            <a:off x="1227138" y="6170613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4" name="Rectangle 74"/>
          <p:cNvSpPr>
            <a:spLocks noChangeArrowheads="1"/>
          </p:cNvSpPr>
          <p:nvPr/>
        </p:nvSpPr>
        <p:spPr bwMode="auto">
          <a:xfrm>
            <a:off x="1233488" y="6170613"/>
            <a:ext cx="16208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5" name="Rectangle 75"/>
          <p:cNvSpPr>
            <a:spLocks noChangeArrowheads="1"/>
          </p:cNvSpPr>
          <p:nvPr/>
        </p:nvSpPr>
        <p:spPr bwMode="auto">
          <a:xfrm>
            <a:off x="2854325" y="5829300"/>
            <a:ext cx="6350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6" name="Rectangle 76"/>
          <p:cNvSpPr>
            <a:spLocks noChangeArrowheads="1"/>
          </p:cNvSpPr>
          <p:nvPr/>
        </p:nvSpPr>
        <p:spPr bwMode="auto">
          <a:xfrm>
            <a:off x="2854325" y="6170613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7" name="Rectangle 77"/>
          <p:cNvSpPr>
            <a:spLocks noChangeArrowheads="1"/>
          </p:cNvSpPr>
          <p:nvPr/>
        </p:nvSpPr>
        <p:spPr bwMode="auto">
          <a:xfrm>
            <a:off x="2860675" y="6170613"/>
            <a:ext cx="7445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8" name="Rectangle 78"/>
          <p:cNvSpPr>
            <a:spLocks noChangeArrowheads="1"/>
          </p:cNvSpPr>
          <p:nvPr/>
        </p:nvSpPr>
        <p:spPr bwMode="auto">
          <a:xfrm>
            <a:off x="3605213" y="5829300"/>
            <a:ext cx="12700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9" name="Rectangle 79"/>
          <p:cNvSpPr>
            <a:spLocks noChangeArrowheads="1"/>
          </p:cNvSpPr>
          <p:nvPr/>
        </p:nvSpPr>
        <p:spPr bwMode="auto">
          <a:xfrm>
            <a:off x="3605213" y="6170613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80" name="Rectangle 80"/>
          <p:cNvSpPr>
            <a:spLocks noChangeArrowheads="1"/>
          </p:cNvSpPr>
          <p:nvPr/>
        </p:nvSpPr>
        <p:spPr bwMode="auto">
          <a:xfrm>
            <a:off x="420688" y="5842000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53666</a:t>
            </a:r>
            <a:endParaRPr lang="en-US"/>
          </a:p>
        </p:txBody>
      </p:sp>
      <p:sp>
        <p:nvSpPr>
          <p:cNvPr id="34881" name="Rectangle 81"/>
          <p:cNvSpPr>
            <a:spLocks noChangeArrowheads="1"/>
          </p:cNvSpPr>
          <p:nvPr/>
        </p:nvSpPr>
        <p:spPr bwMode="auto">
          <a:xfrm>
            <a:off x="1281113" y="5842000"/>
            <a:ext cx="1200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History105</a:t>
            </a:r>
            <a:endParaRPr lang="en-US"/>
          </a:p>
        </p:txBody>
      </p:sp>
      <p:sp>
        <p:nvSpPr>
          <p:cNvPr id="34882" name="Rectangle 82"/>
          <p:cNvSpPr>
            <a:spLocks noChangeArrowheads="1"/>
          </p:cNvSpPr>
          <p:nvPr/>
        </p:nvSpPr>
        <p:spPr bwMode="auto">
          <a:xfrm>
            <a:off x="3111500" y="5842000"/>
            <a:ext cx="177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B</a:t>
            </a:r>
            <a:endParaRPr lang="en-US"/>
          </a:p>
        </p:txBody>
      </p:sp>
      <p:sp>
        <p:nvSpPr>
          <p:cNvPr id="34883" name="Line 9"/>
          <p:cNvSpPr>
            <a:spLocks noChangeShapeType="1"/>
          </p:cNvSpPr>
          <p:nvPr/>
        </p:nvSpPr>
        <p:spPr bwMode="auto">
          <a:xfrm>
            <a:off x="3444875" y="4953000"/>
            <a:ext cx="1143000" cy="304800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4" name="Line 10"/>
          <p:cNvSpPr>
            <a:spLocks noChangeShapeType="1"/>
          </p:cNvSpPr>
          <p:nvPr/>
        </p:nvSpPr>
        <p:spPr bwMode="auto">
          <a:xfrm>
            <a:off x="3521075" y="5334000"/>
            <a:ext cx="1066800" cy="0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5" name="Line 11"/>
          <p:cNvSpPr>
            <a:spLocks noChangeShapeType="1"/>
          </p:cNvSpPr>
          <p:nvPr/>
        </p:nvSpPr>
        <p:spPr bwMode="auto">
          <a:xfrm flipV="1">
            <a:off x="3444875" y="5424488"/>
            <a:ext cx="1143000" cy="609600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6" name="Line 12"/>
          <p:cNvSpPr>
            <a:spLocks noChangeShapeType="1"/>
          </p:cNvSpPr>
          <p:nvPr/>
        </p:nvSpPr>
        <p:spPr bwMode="auto">
          <a:xfrm>
            <a:off x="3444875" y="5715000"/>
            <a:ext cx="1143000" cy="228600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7" name="Rectangle 13"/>
          <p:cNvSpPr>
            <a:spLocks noChangeArrowheads="1"/>
          </p:cNvSpPr>
          <p:nvPr/>
        </p:nvSpPr>
        <p:spPr bwMode="auto">
          <a:xfrm>
            <a:off x="304800" y="4114800"/>
            <a:ext cx="1344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Enrolled</a:t>
            </a:r>
          </a:p>
        </p:txBody>
      </p:sp>
      <p:sp>
        <p:nvSpPr>
          <p:cNvPr id="34888" name="Rectangle 83"/>
          <p:cNvSpPr>
            <a:spLocks noChangeArrowheads="1"/>
          </p:cNvSpPr>
          <p:nvPr/>
        </p:nvSpPr>
        <p:spPr bwMode="auto">
          <a:xfrm>
            <a:off x="4592638" y="4721225"/>
            <a:ext cx="776287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89" name="Rectangle 84"/>
          <p:cNvSpPr>
            <a:spLocks noChangeArrowheads="1"/>
          </p:cNvSpPr>
          <p:nvPr/>
        </p:nvSpPr>
        <p:spPr bwMode="auto">
          <a:xfrm>
            <a:off x="4800600" y="4721225"/>
            <a:ext cx="3206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sid</a:t>
            </a:r>
            <a:endParaRPr lang="en-US"/>
          </a:p>
        </p:txBody>
      </p:sp>
      <p:sp>
        <p:nvSpPr>
          <p:cNvPr id="34890" name="Rectangle 85"/>
          <p:cNvSpPr>
            <a:spLocks noChangeArrowheads="1"/>
          </p:cNvSpPr>
          <p:nvPr/>
        </p:nvSpPr>
        <p:spPr bwMode="auto">
          <a:xfrm>
            <a:off x="4592638" y="5013325"/>
            <a:ext cx="776287" cy="49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91" name="Rectangle 86"/>
          <p:cNvSpPr>
            <a:spLocks noChangeArrowheads="1"/>
          </p:cNvSpPr>
          <p:nvPr/>
        </p:nvSpPr>
        <p:spPr bwMode="auto">
          <a:xfrm>
            <a:off x="5373688" y="4721225"/>
            <a:ext cx="796925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92" name="Rectangle 87"/>
          <p:cNvSpPr>
            <a:spLocks noChangeArrowheads="1"/>
          </p:cNvSpPr>
          <p:nvPr/>
        </p:nvSpPr>
        <p:spPr bwMode="auto">
          <a:xfrm>
            <a:off x="5448300" y="4721225"/>
            <a:ext cx="5889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name</a:t>
            </a:r>
            <a:endParaRPr lang="en-US"/>
          </a:p>
        </p:txBody>
      </p:sp>
      <p:sp>
        <p:nvSpPr>
          <p:cNvPr id="34893" name="Rectangle 88"/>
          <p:cNvSpPr>
            <a:spLocks noChangeArrowheads="1"/>
          </p:cNvSpPr>
          <p:nvPr/>
        </p:nvSpPr>
        <p:spPr bwMode="auto">
          <a:xfrm>
            <a:off x="5373688" y="5013325"/>
            <a:ext cx="796925" cy="49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94" name="Rectangle 89"/>
          <p:cNvSpPr>
            <a:spLocks noChangeArrowheads="1"/>
          </p:cNvSpPr>
          <p:nvPr/>
        </p:nvSpPr>
        <p:spPr bwMode="auto">
          <a:xfrm>
            <a:off x="6175375" y="4721225"/>
            <a:ext cx="1516063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95" name="Rectangle 90"/>
          <p:cNvSpPr>
            <a:spLocks noChangeArrowheads="1"/>
          </p:cNvSpPr>
          <p:nvPr/>
        </p:nvSpPr>
        <p:spPr bwMode="auto">
          <a:xfrm>
            <a:off x="6653213" y="4721225"/>
            <a:ext cx="5461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login</a:t>
            </a:r>
            <a:endParaRPr lang="en-US"/>
          </a:p>
        </p:txBody>
      </p:sp>
      <p:sp>
        <p:nvSpPr>
          <p:cNvPr id="34896" name="Rectangle 91"/>
          <p:cNvSpPr>
            <a:spLocks noChangeArrowheads="1"/>
          </p:cNvSpPr>
          <p:nvPr/>
        </p:nvSpPr>
        <p:spPr bwMode="auto">
          <a:xfrm>
            <a:off x="6175375" y="5013325"/>
            <a:ext cx="1516063" cy="49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97" name="Rectangle 92"/>
          <p:cNvSpPr>
            <a:spLocks noChangeArrowheads="1"/>
          </p:cNvSpPr>
          <p:nvPr/>
        </p:nvSpPr>
        <p:spPr bwMode="auto">
          <a:xfrm>
            <a:off x="7696200" y="4721225"/>
            <a:ext cx="636588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98" name="Rectangle 93"/>
          <p:cNvSpPr>
            <a:spLocks noChangeArrowheads="1"/>
          </p:cNvSpPr>
          <p:nvPr/>
        </p:nvSpPr>
        <p:spPr bwMode="auto">
          <a:xfrm>
            <a:off x="7810500" y="4721225"/>
            <a:ext cx="3698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age</a:t>
            </a:r>
            <a:endParaRPr lang="en-US"/>
          </a:p>
        </p:txBody>
      </p:sp>
      <p:sp>
        <p:nvSpPr>
          <p:cNvPr id="34899" name="Rectangle 94"/>
          <p:cNvSpPr>
            <a:spLocks noChangeArrowheads="1"/>
          </p:cNvSpPr>
          <p:nvPr/>
        </p:nvSpPr>
        <p:spPr bwMode="auto">
          <a:xfrm>
            <a:off x="7696200" y="5013325"/>
            <a:ext cx="636588" cy="49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00" name="Rectangle 95"/>
          <p:cNvSpPr>
            <a:spLocks noChangeArrowheads="1"/>
          </p:cNvSpPr>
          <p:nvPr/>
        </p:nvSpPr>
        <p:spPr bwMode="auto">
          <a:xfrm>
            <a:off x="8337550" y="4721225"/>
            <a:ext cx="593725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01" name="Rectangle 96"/>
          <p:cNvSpPr>
            <a:spLocks noChangeArrowheads="1"/>
          </p:cNvSpPr>
          <p:nvPr/>
        </p:nvSpPr>
        <p:spPr bwMode="auto">
          <a:xfrm>
            <a:off x="8428038" y="4721225"/>
            <a:ext cx="4000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gpa</a:t>
            </a:r>
            <a:endParaRPr lang="en-US"/>
          </a:p>
        </p:txBody>
      </p:sp>
      <p:sp>
        <p:nvSpPr>
          <p:cNvPr id="34902" name="Rectangle 97"/>
          <p:cNvSpPr>
            <a:spLocks noChangeArrowheads="1"/>
          </p:cNvSpPr>
          <p:nvPr/>
        </p:nvSpPr>
        <p:spPr bwMode="auto">
          <a:xfrm>
            <a:off x="8337550" y="5013325"/>
            <a:ext cx="593725" cy="49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03" name="Rectangle 98"/>
          <p:cNvSpPr>
            <a:spLocks noChangeArrowheads="1"/>
          </p:cNvSpPr>
          <p:nvPr/>
        </p:nvSpPr>
        <p:spPr bwMode="auto">
          <a:xfrm>
            <a:off x="4579938" y="4716463"/>
            <a:ext cx="788987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04" name="Rectangle 99"/>
          <p:cNvSpPr>
            <a:spLocks noChangeArrowheads="1"/>
          </p:cNvSpPr>
          <p:nvPr/>
        </p:nvSpPr>
        <p:spPr bwMode="auto">
          <a:xfrm>
            <a:off x="5368925" y="4716463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05" name="Rectangle 100"/>
          <p:cNvSpPr>
            <a:spLocks noChangeArrowheads="1"/>
          </p:cNvSpPr>
          <p:nvPr/>
        </p:nvSpPr>
        <p:spPr bwMode="auto">
          <a:xfrm>
            <a:off x="5373688" y="4716463"/>
            <a:ext cx="796925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06" name="Rectangle 101"/>
          <p:cNvSpPr>
            <a:spLocks noChangeArrowheads="1"/>
          </p:cNvSpPr>
          <p:nvPr/>
        </p:nvSpPr>
        <p:spPr bwMode="auto">
          <a:xfrm>
            <a:off x="6170613" y="4716463"/>
            <a:ext cx="47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07" name="Rectangle 102"/>
          <p:cNvSpPr>
            <a:spLocks noChangeArrowheads="1"/>
          </p:cNvSpPr>
          <p:nvPr/>
        </p:nvSpPr>
        <p:spPr bwMode="auto">
          <a:xfrm>
            <a:off x="6175375" y="4716463"/>
            <a:ext cx="15160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08" name="Rectangle 103"/>
          <p:cNvSpPr>
            <a:spLocks noChangeArrowheads="1"/>
          </p:cNvSpPr>
          <p:nvPr/>
        </p:nvSpPr>
        <p:spPr bwMode="auto">
          <a:xfrm>
            <a:off x="7691438" y="4716463"/>
            <a:ext cx="47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09" name="Rectangle 104"/>
          <p:cNvSpPr>
            <a:spLocks noChangeArrowheads="1"/>
          </p:cNvSpPr>
          <p:nvPr/>
        </p:nvSpPr>
        <p:spPr bwMode="auto">
          <a:xfrm>
            <a:off x="7696200" y="4716463"/>
            <a:ext cx="636588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0" name="Rectangle 105"/>
          <p:cNvSpPr>
            <a:spLocks noChangeArrowheads="1"/>
          </p:cNvSpPr>
          <p:nvPr/>
        </p:nvSpPr>
        <p:spPr bwMode="auto">
          <a:xfrm>
            <a:off x="8332788" y="4716463"/>
            <a:ext cx="47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1" name="Rectangle 106"/>
          <p:cNvSpPr>
            <a:spLocks noChangeArrowheads="1"/>
          </p:cNvSpPr>
          <p:nvPr/>
        </p:nvSpPr>
        <p:spPr bwMode="auto">
          <a:xfrm>
            <a:off x="8337550" y="4716463"/>
            <a:ext cx="593725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2" name="Rectangle 107"/>
          <p:cNvSpPr>
            <a:spLocks noChangeArrowheads="1"/>
          </p:cNvSpPr>
          <p:nvPr/>
        </p:nvSpPr>
        <p:spPr bwMode="auto">
          <a:xfrm>
            <a:off x="8931275" y="4716463"/>
            <a:ext cx="1270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3" name="Rectangle 108"/>
          <p:cNvSpPr>
            <a:spLocks noChangeArrowheads="1"/>
          </p:cNvSpPr>
          <p:nvPr/>
        </p:nvSpPr>
        <p:spPr bwMode="auto">
          <a:xfrm>
            <a:off x="4579938" y="4721225"/>
            <a:ext cx="12700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4" name="Rectangle 109"/>
          <p:cNvSpPr>
            <a:spLocks noChangeArrowheads="1"/>
          </p:cNvSpPr>
          <p:nvPr/>
        </p:nvSpPr>
        <p:spPr bwMode="auto">
          <a:xfrm>
            <a:off x="5368925" y="4721225"/>
            <a:ext cx="4763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5" name="Rectangle 110"/>
          <p:cNvSpPr>
            <a:spLocks noChangeArrowheads="1"/>
          </p:cNvSpPr>
          <p:nvPr/>
        </p:nvSpPr>
        <p:spPr bwMode="auto">
          <a:xfrm>
            <a:off x="6170613" y="4721225"/>
            <a:ext cx="4762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6" name="Rectangle 111"/>
          <p:cNvSpPr>
            <a:spLocks noChangeArrowheads="1"/>
          </p:cNvSpPr>
          <p:nvPr/>
        </p:nvSpPr>
        <p:spPr bwMode="auto">
          <a:xfrm>
            <a:off x="7691438" y="4721225"/>
            <a:ext cx="4762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7" name="Rectangle 112"/>
          <p:cNvSpPr>
            <a:spLocks noChangeArrowheads="1"/>
          </p:cNvSpPr>
          <p:nvPr/>
        </p:nvSpPr>
        <p:spPr bwMode="auto">
          <a:xfrm>
            <a:off x="8332788" y="4721225"/>
            <a:ext cx="4762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8" name="Rectangle 113"/>
          <p:cNvSpPr>
            <a:spLocks noChangeArrowheads="1"/>
          </p:cNvSpPr>
          <p:nvPr/>
        </p:nvSpPr>
        <p:spPr bwMode="auto">
          <a:xfrm>
            <a:off x="8931275" y="4721225"/>
            <a:ext cx="12700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9" name="Rectangle 114"/>
          <p:cNvSpPr>
            <a:spLocks noChangeArrowheads="1"/>
          </p:cNvSpPr>
          <p:nvPr/>
        </p:nvSpPr>
        <p:spPr bwMode="auto">
          <a:xfrm>
            <a:off x="4632325" y="5067300"/>
            <a:ext cx="603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53666</a:t>
            </a:r>
            <a:endParaRPr lang="en-US"/>
          </a:p>
        </p:txBody>
      </p:sp>
      <p:sp>
        <p:nvSpPr>
          <p:cNvPr id="34920" name="Rectangle 115"/>
          <p:cNvSpPr>
            <a:spLocks noChangeArrowheads="1"/>
          </p:cNvSpPr>
          <p:nvPr/>
        </p:nvSpPr>
        <p:spPr bwMode="auto">
          <a:xfrm>
            <a:off x="5418138" y="5067300"/>
            <a:ext cx="5699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Jones</a:t>
            </a:r>
            <a:endParaRPr lang="en-US"/>
          </a:p>
        </p:txBody>
      </p:sp>
      <p:sp>
        <p:nvSpPr>
          <p:cNvPr id="34921" name="Rectangle 116"/>
          <p:cNvSpPr>
            <a:spLocks noChangeArrowheads="1"/>
          </p:cNvSpPr>
          <p:nvPr/>
        </p:nvSpPr>
        <p:spPr bwMode="auto">
          <a:xfrm>
            <a:off x="6218238" y="5067300"/>
            <a:ext cx="936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jones@cs</a:t>
            </a:r>
            <a:endParaRPr lang="en-US"/>
          </a:p>
        </p:txBody>
      </p:sp>
      <p:sp>
        <p:nvSpPr>
          <p:cNvPr id="34922" name="Rectangle 117"/>
          <p:cNvSpPr>
            <a:spLocks noChangeArrowheads="1"/>
          </p:cNvSpPr>
          <p:nvPr/>
        </p:nvSpPr>
        <p:spPr bwMode="auto">
          <a:xfrm>
            <a:off x="7847013" y="5067300"/>
            <a:ext cx="2413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18</a:t>
            </a:r>
            <a:endParaRPr lang="en-US"/>
          </a:p>
        </p:txBody>
      </p:sp>
      <p:sp>
        <p:nvSpPr>
          <p:cNvPr id="34923" name="Rectangle 118"/>
          <p:cNvSpPr>
            <a:spLocks noChangeArrowheads="1"/>
          </p:cNvSpPr>
          <p:nvPr/>
        </p:nvSpPr>
        <p:spPr bwMode="auto">
          <a:xfrm>
            <a:off x="8464550" y="5067300"/>
            <a:ext cx="301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3.4</a:t>
            </a:r>
            <a:endParaRPr lang="en-US"/>
          </a:p>
        </p:txBody>
      </p:sp>
      <p:sp>
        <p:nvSpPr>
          <p:cNvPr id="34924" name="Rectangle 119"/>
          <p:cNvSpPr>
            <a:spLocks noChangeArrowheads="1"/>
          </p:cNvSpPr>
          <p:nvPr/>
        </p:nvSpPr>
        <p:spPr bwMode="auto">
          <a:xfrm>
            <a:off x="4579938" y="5062538"/>
            <a:ext cx="1270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25" name="Rectangle 120"/>
          <p:cNvSpPr>
            <a:spLocks noChangeArrowheads="1"/>
          </p:cNvSpPr>
          <p:nvPr/>
        </p:nvSpPr>
        <p:spPr bwMode="auto">
          <a:xfrm>
            <a:off x="4592638" y="5062538"/>
            <a:ext cx="776287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26" name="Rectangle 121"/>
          <p:cNvSpPr>
            <a:spLocks noChangeArrowheads="1"/>
          </p:cNvSpPr>
          <p:nvPr/>
        </p:nvSpPr>
        <p:spPr bwMode="auto">
          <a:xfrm>
            <a:off x="5368925" y="5062538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27" name="Rectangle 122"/>
          <p:cNvSpPr>
            <a:spLocks noChangeArrowheads="1"/>
          </p:cNvSpPr>
          <p:nvPr/>
        </p:nvSpPr>
        <p:spPr bwMode="auto">
          <a:xfrm>
            <a:off x="5373688" y="5062538"/>
            <a:ext cx="796925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28" name="Rectangle 123"/>
          <p:cNvSpPr>
            <a:spLocks noChangeArrowheads="1"/>
          </p:cNvSpPr>
          <p:nvPr/>
        </p:nvSpPr>
        <p:spPr bwMode="auto">
          <a:xfrm>
            <a:off x="6170613" y="5062538"/>
            <a:ext cx="47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29" name="Rectangle 124"/>
          <p:cNvSpPr>
            <a:spLocks noChangeArrowheads="1"/>
          </p:cNvSpPr>
          <p:nvPr/>
        </p:nvSpPr>
        <p:spPr bwMode="auto">
          <a:xfrm>
            <a:off x="6175375" y="5062538"/>
            <a:ext cx="15160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30" name="Rectangle 125"/>
          <p:cNvSpPr>
            <a:spLocks noChangeArrowheads="1"/>
          </p:cNvSpPr>
          <p:nvPr/>
        </p:nvSpPr>
        <p:spPr bwMode="auto">
          <a:xfrm>
            <a:off x="7691438" y="5062538"/>
            <a:ext cx="47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31" name="Rectangle 126"/>
          <p:cNvSpPr>
            <a:spLocks noChangeArrowheads="1"/>
          </p:cNvSpPr>
          <p:nvPr/>
        </p:nvSpPr>
        <p:spPr bwMode="auto">
          <a:xfrm>
            <a:off x="7696200" y="5062538"/>
            <a:ext cx="636588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32" name="Rectangle 127"/>
          <p:cNvSpPr>
            <a:spLocks noChangeArrowheads="1"/>
          </p:cNvSpPr>
          <p:nvPr/>
        </p:nvSpPr>
        <p:spPr bwMode="auto">
          <a:xfrm>
            <a:off x="8332788" y="5062538"/>
            <a:ext cx="47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33" name="Rectangle 128"/>
          <p:cNvSpPr>
            <a:spLocks noChangeArrowheads="1"/>
          </p:cNvSpPr>
          <p:nvPr/>
        </p:nvSpPr>
        <p:spPr bwMode="auto">
          <a:xfrm>
            <a:off x="8337550" y="5062538"/>
            <a:ext cx="593725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34" name="Rectangle 129"/>
          <p:cNvSpPr>
            <a:spLocks noChangeArrowheads="1"/>
          </p:cNvSpPr>
          <p:nvPr/>
        </p:nvSpPr>
        <p:spPr bwMode="auto">
          <a:xfrm>
            <a:off x="8931275" y="5062538"/>
            <a:ext cx="1270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35" name="Rectangle 130"/>
          <p:cNvSpPr>
            <a:spLocks noChangeArrowheads="1"/>
          </p:cNvSpPr>
          <p:nvPr/>
        </p:nvSpPr>
        <p:spPr bwMode="auto">
          <a:xfrm>
            <a:off x="4579938" y="5067300"/>
            <a:ext cx="12700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36" name="Rectangle 131"/>
          <p:cNvSpPr>
            <a:spLocks noChangeArrowheads="1"/>
          </p:cNvSpPr>
          <p:nvPr/>
        </p:nvSpPr>
        <p:spPr bwMode="auto">
          <a:xfrm>
            <a:off x="5368925" y="5067300"/>
            <a:ext cx="4763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37" name="Rectangle 132"/>
          <p:cNvSpPr>
            <a:spLocks noChangeArrowheads="1"/>
          </p:cNvSpPr>
          <p:nvPr/>
        </p:nvSpPr>
        <p:spPr bwMode="auto">
          <a:xfrm>
            <a:off x="6170613" y="5067300"/>
            <a:ext cx="4762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38" name="Rectangle 133"/>
          <p:cNvSpPr>
            <a:spLocks noChangeArrowheads="1"/>
          </p:cNvSpPr>
          <p:nvPr/>
        </p:nvSpPr>
        <p:spPr bwMode="auto">
          <a:xfrm>
            <a:off x="7691438" y="5067300"/>
            <a:ext cx="4762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39" name="Rectangle 134"/>
          <p:cNvSpPr>
            <a:spLocks noChangeArrowheads="1"/>
          </p:cNvSpPr>
          <p:nvPr/>
        </p:nvSpPr>
        <p:spPr bwMode="auto">
          <a:xfrm>
            <a:off x="8332788" y="5067300"/>
            <a:ext cx="4762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40" name="Rectangle 135"/>
          <p:cNvSpPr>
            <a:spLocks noChangeArrowheads="1"/>
          </p:cNvSpPr>
          <p:nvPr/>
        </p:nvSpPr>
        <p:spPr bwMode="auto">
          <a:xfrm>
            <a:off x="8931275" y="5067300"/>
            <a:ext cx="12700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41" name="Rectangle 136"/>
          <p:cNvSpPr>
            <a:spLocks noChangeArrowheads="1"/>
          </p:cNvSpPr>
          <p:nvPr/>
        </p:nvSpPr>
        <p:spPr bwMode="auto">
          <a:xfrm>
            <a:off x="4632325" y="5405438"/>
            <a:ext cx="603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53688</a:t>
            </a:r>
            <a:endParaRPr lang="en-US"/>
          </a:p>
        </p:txBody>
      </p:sp>
      <p:sp>
        <p:nvSpPr>
          <p:cNvPr id="34942" name="Rectangle 137"/>
          <p:cNvSpPr>
            <a:spLocks noChangeArrowheads="1"/>
          </p:cNvSpPr>
          <p:nvPr/>
        </p:nvSpPr>
        <p:spPr bwMode="auto">
          <a:xfrm>
            <a:off x="5418138" y="5405438"/>
            <a:ext cx="628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Smith</a:t>
            </a:r>
            <a:endParaRPr lang="en-US"/>
          </a:p>
        </p:txBody>
      </p:sp>
      <p:sp>
        <p:nvSpPr>
          <p:cNvPr id="34943" name="Rectangle 138"/>
          <p:cNvSpPr>
            <a:spLocks noChangeArrowheads="1"/>
          </p:cNvSpPr>
          <p:nvPr/>
        </p:nvSpPr>
        <p:spPr bwMode="auto">
          <a:xfrm>
            <a:off x="6218238" y="5405438"/>
            <a:ext cx="1225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smith@eecs</a:t>
            </a:r>
            <a:endParaRPr lang="en-US"/>
          </a:p>
        </p:txBody>
      </p:sp>
      <p:sp>
        <p:nvSpPr>
          <p:cNvPr id="34944" name="Rectangle 139"/>
          <p:cNvSpPr>
            <a:spLocks noChangeArrowheads="1"/>
          </p:cNvSpPr>
          <p:nvPr/>
        </p:nvSpPr>
        <p:spPr bwMode="auto">
          <a:xfrm>
            <a:off x="7847013" y="5405438"/>
            <a:ext cx="2413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18</a:t>
            </a:r>
            <a:endParaRPr lang="en-US"/>
          </a:p>
        </p:txBody>
      </p:sp>
      <p:sp>
        <p:nvSpPr>
          <p:cNvPr id="34945" name="Rectangle 140"/>
          <p:cNvSpPr>
            <a:spLocks noChangeArrowheads="1"/>
          </p:cNvSpPr>
          <p:nvPr/>
        </p:nvSpPr>
        <p:spPr bwMode="auto">
          <a:xfrm>
            <a:off x="8464550" y="5405438"/>
            <a:ext cx="301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3.2</a:t>
            </a:r>
            <a:endParaRPr lang="en-US"/>
          </a:p>
        </p:txBody>
      </p:sp>
      <p:sp>
        <p:nvSpPr>
          <p:cNvPr id="34946" name="Rectangle 141"/>
          <p:cNvSpPr>
            <a:spLocks noChangeArrowheads="1"/>
          </p:cNvSpPr>
          <p:nvPr/>
        </p:nvSpPr>
        <p:spPr bwMode="auto">
          <a:xfrm>
            <a:off x="4579938" y="5405438"/>
            <a:ext cx="12700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47" name="Rectangle 142"/>
          <p:cNvSpPr>
            <a:spLocks noChangeArrowheads="1"/>
          </p:cNvSpPr>
          <p:nvPr/>
        </p:nvSpPr>
        <p:spPr bwMode="auto">
          <a:xfrm>
            <a:off x="5368925" y="5405438"/>
            <a:ext cx="4763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48" name="Rectangle 143"/>
          <p:cNvSpPr>
            <a:spLocks noChangeArrowheads="1"/>
          </p:cNvSpPr>
          <p:nvPr/>
        </p:nvSpPr>
        <p:spPr bwMode="auto">
          <a:xfrm>
            <a:off x="6170613" y="5405438"/>
            <a:ext cx="4762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49" name="Rectangle 144"/>
          <p:cNvSpPr>
            <a:spLocks noChangeArrowheads="1"/>
          </p:cNvSpPr>
          <p:nvPr/>
        </p:nvSpPr>
        <p:spPr bwMode="auto">
          <a:xfrm>
            <a:off x="7691438" y="5405438"/>
            <a:ext cx="4762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50" name="Rectangle 145"/>
          <p:cNvSpPr>
            <a:spLocks noChangeArrowheads="1"/>
          </p:cNvSpPr>
          <p:nvPr/>
        </p:nvSpPr>
        <p:spPr bwMode="auto">
          <a:xfrm>
            <a:off x="8332788" y="5405438"/>
            <a:ext cx="4762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51" name="Rectangle 146"/>
          <p:cNvSpPr>
            <a:spLocks noChangeArrowheads="1"/>
          </p:cNvSpPr>
          <p:nvPr/>
        </p:nvSpPr>
        <p:spPr bwMode="auto">
          <a:xfrm>
            <a:off x="8931275" y="5405438"/>
            <a:ext cx="12700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52" name="Rectangle 147"/>
          <p:cNvSpPr>
            <a:spLocks noChangeArrowheads="1"/>
          </p:cNvSpPr>
          <p:nvPr/>
        </p:nvSpPr>
        <p:spPr bwMode="auto">
          <a:xfrm>
            <a:off x="4632325" y="5738813"/>
            <a:ext cx="603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53650</a:t>
            </a:r>
            <a:endParaRPr lang="en-US"/>
          </a:p>
        </p:txBody>
      </p:sp>
      <p:sp>
        <p:nvSpPr>
          <p:cNvPr id="34953" name="Rectangle 148"/>
          <p:cNvSpPr>
            <a:spLocks noChangeArrowheads="1"/>
          </p:cNvSpPr>
          <p:nvPr/>
        </p:nvSpPr>
        <p:spPr bwMode="auto">
          <a:xfrm>
            <a:off x="5418138" y="5738813"/>
            <a:ext cx="628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Smith</a:t>
            </a:r>
            <a:endParaRPr lang="en-US"/>
          </a:p>
        </p:txBody>
      </p:sp>
      <p:sp>
        <p:nvSpPr>
          <p:cNvPr id="34954" name="Rectangle 149"/>
          <p:cNvSpPr>
            <a:spLocks noChangeArrowheads="1"/>
          </p:cNvSpPr>
          <p:nvPr/>
        </p:nvSpPr>
        <p:spPr bwMode="auto">
          <a:xfrm>
            <a:off x="6218238" y="5738813"/>
            <a:ext cx="13382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smith@math</a:t>
            </a:r>
            <a:endParaRPr lang="en-US"/>
          </a:p>
        </p:txBody>
      </p:sp>
      <p:sp>
        <p:nvSpPr>
          <p:cNvPr id="34955" name="Rectangle 150"/>
          <p:cNvSpPr>
            <a:spLocks noChangeArrowheads="1"/>
          </p:cNvSpPr>
          <p:nvPr/>
        </p:nvSpPr>
        <p:spPr bwMode="auto">
          <a:xfrm>
            <a:off x="7847013" y="5738813"/>
            <a:ext cx="2413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19</a:t>
            </a:r>
            <a:endParaRPr lang="en-US"/>
          </a:p>
        </p:txBody>
      </p:sp>
      <p:sp>
        <p:nvSpPr>
          <p:cNvPr id="34956" name="Rectangle 151"/>
          <p:cNvSpPr>
            <a:spLocks noChangeArrowheads="1"/>
          </p:cNvSpPr>
          <p:nvPr/>
        </p:nvSpPr>
        <p:spPr bwMode="auto">
          <a:xfrm>
            <a:off x="8464550" y="5738813"/>
            <a:ext cx="301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3.8</a:t>
            </a:r>
            <a:endParaRPr lang="en-US"/>
          </a:p>
        </p:txBody>
      </p:sp>
      <p:sp>
        <p:nvSpPr>
          <p:cNvPr id="34957" name="Rectangle 152"/>
          <p:cNvSpPr>
            <a:spLocks noChangeArrowheads="1"/>
          </p:cNvSpPr>
          <p:nvPr/>
        </p:nvSpPr>
        <p:spPr bwMode="auto">
          <a:xfrm>
            <a:off x="4579938" y="5740400"/>
            <a:ext cx="12700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58" name="Rectangle 153"/>
          <p:cNvSpPr>
            <a:spLocks noChangeArrowheads="1"/>
          </p:cNvSpPr>
          <p:nvPr/>
        </p:nvSpPr>
        <p:spPr bwMode="auto">
          <a:xfrm>
            <a:off x="4579938" y="6078538"/>
            <a:ext cx="788987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59" name="Rectangle 154"/>
          <p:cNvSpPr>
            <a:spLocks noChangeArrowheads="1"/>
          </p:cNvSpPr>
          <p:nvPr/>
        </p:nvSpPr>
        <p:spPr bwMode="auto">
          <a:xfrm>
            <a:off x="5368925" y="5740400"/>
            <a:ext cx="4763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60" name="Rectangle 155"/>
          <p:cNvSpPr>
            <a:spLocks noChangeArrowheads="1"/>
          </p:cNvSpPr>
          <p:nvPr/>
        </p:nvSpPr>
        <p:spPr bwMode="auto">
          <a:xfrm>
            <a:off x="5368925" y="6078538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61" name="Rectangle 156"/>
          <p:cNvSpPr>
            <a:spLocks noChangeArrowheads="1"/>
          </p:cNvSpPr>
          <p:nvPr/>
        </p:nvSpPr>
        <p:spPr bwMode="auto">
          <a:xfrm>
            <a:off x="5373688" y="6078538"/>
            <a:ext cx="796925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62" name="Rectangle 157"/>
          <p:cNvSpPr>
            <a:spLocks noChangeArrowheads="1"/>
          </p:cNvSpPr>
          <p:nvPr/>
        </p:nvSpPr>
        <p:spPr bwMode="auto">
          <a:xfrm>
            <a:off x="6170613" y="5740400"/>
            <a:ext cx="4762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63" name="Rectangle 158"/>
          <p:cNvSpPr>
            <a:spLocks noChangeArrowheads="1"/>
          </p:cNvSpPr>
          <p:nvPr/>
        </p:nvSpPr>
        <p:spPr bwMode="auto">
          <a:xfrm>
            <a:off x="6170613" y="6078538"/>
            <a:ext cx="47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64" name="Rectangle 159"/>
          <p:cNvSpPr>
            <a:spLocks noChangeArrowheads="1"/>
          </p:cNvSpPr>
          <p:nvPr/>
        </p:nvSpPr>
        <p:spPr bwMode="auto">
          <a:xfrm>
            <a:off x="6175375" y="6078538"/>
            <a:ext cx="15160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65" name="Rectangle 160"/>
          <p:cNvSpPr>
            <a:spLocks noChangeArrowheads="1"/>
          </p:cNvSpPr>
          <p:nvPr/>
        </p:nvSpPr>
        <p:spPr bwMode="auto">
          <a:xfrm>
            <a:off x="7691438" y="5740400"/>
            <a:ext cx="4762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66" name="Rectangle 161"/>
          <p:cNvSpPr>
            <a:spLocks noChangeArrowheads="1"/>
          </p:cNvSpPr>
          <p:nvPr/>
        </p:nvSpPr>
        <p:spPr bwMode="auto">
          <a:xfrm>
            <a:off x="7691438" y="6078538"/>
            <a:ext cx="47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67" name="Rectangle 162"/>
          <p:cNvSpPr>
            <a:spLocks noChangeArrowheads="1"/>
          </p:cNvSpPr>
          <p:nvPr/>
        </p:nvSpPr>
        <p:spPr bwMode="auto">
          <a:xfrm>
            <a:off x="7696200" y="6078538"/>
            <a:ext cx="636588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68" name="Rectangle 163"/>
          <p:cNvSpPr>
            <a:spLocks noChangeArrowheads="1"/>
          </p:cNvSpPr>
          <p:nvPr/>
        </p:nvSpPr>
        <p:spPr bwMode="auto">
          <a:xfrm>
            <a:off x="8332788" y="5740400"/>
            <a:ext cx="4762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69" name="Rectangle 164"/>
          <p:cNvSpPr>
            <a:spLocks noChangeArrowheads="1"/>
          </p:cNvSpPr>
          <p:nvPr/>
        </p:nvSpPr>
        <p:spPr bwMode="auto">
          <a:xfrm>
            <a:off x="8332788" y="6078538"/>
            <a:ext cx="47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70" name="Rectangle 165"/>
          <p:cNvSpPr>
            <a:spLocks noChangeArrowheads="1"/>
          </p:cNvSpPr>
          <p:nvPr/>
        </p:nvSpPr>
        <p:spPr bwMode="auto">
          <a:xfrm>
            <a:off x="8337550" y="6078538"/>
            <a:ext cx="593725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71" name="Rectangle 166"/>
          <p:cNvSpPr>
            <a:spLocks noChangeArrowheads="1"/>
          </p:cNvSpPr>
          <p:nvPr/>
        </p:nvSpPr>
        <p:spPr bwMode="auto">
          <a:xfrm>
            <a:off x="8931275" y="5740400"/>
            <a:ext cx="12700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72" name="Rectangle 167"/>
          <p:cNvSpPr>
            <a:spLocks noChangeArrowheads="1"/>
          </p:cNvSpPr>
          <p:nvPr/>
        </p:nvSpPr>
        <p:spPr bwMode="auto">
          <a:xfrm>
            <a:off x="8931275" y="6078538"/>
            <a:ext cx="1270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73" name="Rectangle 14"/>
          <p:cNvSpPr>
            <a:spLocks noChangeArrowheads="1"/>
          </p:cNvSpPr>
          <p:nvPr/>
        </p:nvSpPr>
        <p:spPr bwMode="auto">
          <a:xfrm>
            <a:off x="4572000" y="4341813"/>
            <a:ext cx="136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Students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55600" y="6172200"/>
            <a:ext cx="3276600" cy="469900"/>
            <a:chOff x="224" y="3888"/>
            <a:chExt cx="2064" cy="296"/>
          </a:xfrm>
        </p:grpSpPr>
        <p:sp>
          <p:nvSpPr>
            <p:cNvPr id="34981" name="Text Box 18"/>
            <p:cNvSpPr txBox="1">
              <a:spLocks noChangeArrowheads="1"/>
            </p:cNvSpPr>
            <p:nvPr/>
          </p:nvSpPr>
          <p:spPr bwMode="auto">
            <a:xfrm>
              <a:off x="224" y="3888"/>
              <a:ext cx="206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11111  English102   A</a:t>
              </a:r>
              <a:endParaRPr lang="en-US" sz="1200"/>
            </a:p>
          </p:txBody>
        </p:sp>
        <p:sp>
          <p:nvSpPr>
            <p:cNvPr id="34982" name="Line 19"/>
            <p:cNvSpPr>
              <a:spLocks noChangeShapeType="1"/>
            </p:cNvSpPr>
            <p:nvPr/>
          </p:nvSpPr>
          <p:spPr bwMode="auto">
            <a:xfrm>
              <a:off x="768" y="38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83" name="Line 20"/>
            <p:cNvSpPr>
              <a:spLocks noChangeShapeType="1"/>
            </p:cNvSpPr>
            <p:nvPr/>
          </p:nvSpPr>
          <p:spPr bwMode="auto">
            <a:xfrm>
              <a:off x="1824" y="38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152400" y="6400800"/>
            <a:ext cx="3886200" cy="0"/>
          </a:xfrm>
          <a:prstGeom prst="line">
            <a:avLst/>
          </a:prstGeom>
          <a:noFill/>
          <a:ln w="38100">
            <a:solidFill>
              <a:srgbClr val="CF0E3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976" name="Line 169"/>
          <p:cNvSpPr>
            <a:spLocks noChangeShapeType="1"/>
          </p:cNvSpPr>
          <p:nvPr/>
        </p:nvSpPr>
        <p:spPr bwMode="auto">
          <a:xfrm>
            <a:off x="381000" y="44958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977" name="Line 170"/>
          <p:cNvSpPr>
            <a:spLocks noChangeShapeType="1"/>
          </p:cNvSpPr>
          <p:nvPr/>
        </p:nvSpPr>
        <p:spPr bwMode="auto">
          <a:xfrm>
            <a:off x="4572000" y="60960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978" name="Line 171"/>
          <p:cNvSpPr>
            <a:spLocks noChangeShapeType="1"/>
          </p:cNvSpPr>
          <p:nvPr/>
        </p:nvSpPr>
        <p:spPr bwMode="auto">
          <a:xfrm>
            <a:off x="6172200" y="47244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979" name="Line 172"/>
          <p:cNvSpPr>
            <a:spLocks noChangeShapeType="1"/>
          </p:cNvSpPr>
          <p:nvPr/>
        </p:nvSpPr>
        <p:spPr bwMode="auto">
          <a:xfrm>
            <a:off x="7620000" y="47244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980" name="Line 173"/>
          <p:cNvSpPr>
            <a:spLocks noChangeShapeType="1"/>
          </p:cNvSpPr>
          <p:nvPr/>
        </p:nvSpPr>
        <p:spPr bwMode="auto">
          <a:xfrm>
            <a:off x="8305800" y="47244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Enforcing Referential Integrity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067800" cy="4800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Consider Students and Enrolled;  </a:t>
            </a:r>
            <a:r>
              <a:rPr lang="en-US" sz="2800" i="1" smtClean="0"/>
              <a:t>sid</a:t>
            </a:r>
            <a:r>
              <a:rPr lang="en-US" sz="2800" smtClean="0"/>
              <a:t> in Enrolled is a foreign key that references Students.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What should be done if an Enrolled tuple with a non-existent student id is inserted?  </a:t>
            </a:r>
            <a:r>
              <a:rPr lang="en-US" sz="2800" smtClean="0">
                <a:solidFill>
                  <a:schemeClr val="hlink"/>
                </a:solidFill>
              </a:rPr>
              <a:t>(</a:t>
            </a:r>
            <a:r>
              <a:rPr lang="en-US" sz="2800" i="1" smtClean="0">
                <a:solidFill>
                  <a:schemeClr val="hlink"/>
                </a:solidFill>
              </a:rPr>
              <a:t>Reject it!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What should be done if a Students tuple is deleted?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Also delete all Enrolled tuples that refer to it?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Disallow deletion of a Students tuple that is referred to?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Set sid in Enrolled tuples that refer to it to a </a:t>
            </a:r>
            <a:r>
              <a:rPr lang="en-US" sz="2400" i="1" smtClean="0"/>
              <a:t>default sid</a:t>
            </a:r>
            <a:r>
              <a:rPr lang="en-US" sz="2400" smtClean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(In SQL, also: Set sid in Enrolled tuples that refer to it to a special value </a:t>
            </a:r>
            <a:r>
              <a:rPr lang="en-US" sz="2400" i="1" smtClean="0">
                <a:solidFill>
                  <a:schemeClr val="hlink"/>
                </a:solidFill>
              </a:rPr>
              <a:t>null</a:t>
            </a:r>
            <a:r>
              <a:rPr lang="en-US" sz="2400" i="1" smtClean="0"/>
              <a:t>, </a:t>
            </a:r>
            <a:r>
              <a:rPr lang="en-US" sz="2400" smtClean="0"/>
              <a:t>denoting </a:t>
            </a:r>
            <a:r>
              <a:rPr lang="en-US" sz="2400" i="1" smtClean="0"/>
              <a:t>`unknown’</a:t>
            </a:r>
            <a:r>
              <a:rPr lang="en-US" sz="2400" smtClean="0"/>
              <a:t> or </a:t>
            </a:r>
            <a:r>
              <a:rPr lang="en-US" sz="2400" i="1" smtClean="0"/>
              <a:t>`inapplicable’</a:t>
            </a:r>
            <a:r>
              <a:rPr lang="en-US" sz="2400" smtClean="0"/>
              <a:t>.)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Similar issues arise if primary key of Students tuple is updated.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Integrity Constraints (ICs)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01000" cy="40767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IC:</a:t>
            </a:r>
            <a:r>
              <a:rPr lang="en-US" sz="2800" smtClean="0"/>
              <a:t> condition that must be true for </a:t>
            </a:r>
            <a:r>
              <a:rPr lang="en-US" sz="2800" i="1" smtClean="0">
                <a:solidFill>
                  <a:schemeClr val="hlink"/>
                </a:solidFill>
              </a:rPr>
              <a:t>any</a:t>
            </a:r>
            <a:r>
              <a:rPr lang="en-US" sz="2800" i="1" smtClean="0">
                <a:solidFill>
                  <a:schemeClr val="accent2"/>
                </a:solidFill>
              </a:rPr>
              <a:t> </a:t>
            </a:r>
            <a:r>
              <a:rPr lang="en-US" sz="2800" smtClean="0"/>
              <a:t>instance of the database; e.g., </a:t>
            </a:r>
            <a:r>
              <a:rPr lang="en-US" sz="2800" i="1" u="sng" smtClean="0">
                <a:solidFill>
                  <a:schemeClr val="hlink"/>
                </a:solidFill>
              </a:rPr>
              <a:t>domain constraints.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ICs are specified when schema is defined.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ICs are checked when relations are modified.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i="1" smtClean="0">
                <a:solidFill>
                  <a:schemeClr val="hlink"/>
                </a:solidFill>
              </a:rPr>
              <a:t>legal</a:t>
            </a:r>
            <a:r>
              <a:rPr lang="en-US" sz="2800" smtClean="0">
                <a:solidFill>
                  <a:schemeClr val="accent2"/>
                </a:solidFill>
              </a:rPr>
              <a:t> </a:t>
            </a:r>
            <a:r>
              <a:rPr lang="en-US" sz="2800" smtClean="0"/>
              <a:t>instance of a relation is one that satisfies all specified ICs.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DBMS should not allow illegal instances.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the DBMS checks ICs, stored data is more faithful to real-world meaning.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Avoids data entry errors, too!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do ICs Come From?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ICs are based upon the semantics of the real-world that is being described in the database relations. </a:t>
            </a:r>
          </a:p>
          <a:p>
            <a:pPr eaLnBrk="1" hangingPunct="1"/>
            <a:r>
              <a:rPr lang="en-US" sz="2800" smtClean="0"/>
              <a:t>We can check a database instance to see if an IC is violated, but we can NEVER infer that an IC is true by looking at an instance.</a:t>
            </a:r>
          </a:p>
          <a:p>
            <a:pPr lvl="1" eaLnBrk="1" hangingPunct="1"/>
            <a:r>
              <a:rPr lang="en-US" sz="2400" smtClean="0"/>
              <a:t>An IC is a statement about all possible instances!</a:t>
            </a:r>
          </a:p>
          <a:p>
            <a:pPr lvl="1" eaLnBrk="1" hangingPunct="1"/>
            <a:r>
              <a:rPr lang="en-US" sz="2400" smtClean="0"/>
              <a:t>From example, we know name is not a key, but the assertion that sid is a key is given to us.</a:t>
            </a:r>
          </a:p>
          <a:p>
            <a:pPr eaLnBrk="1" hangingPunct="1"/>
            <a:r>
              <a:rPr lang="en-US" sz="2800" smtClean="0"/>
              <a:t>Key and foreign key ICs are the most common; more general ICs supported too.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Relational Query Languages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01000" cy="40767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800" smtClean="0"/>
              <a:t>A major strength of the relational model: supports simple, powerful </a:t>
            </a:r>
            <a:r>
              <a:rPr lang="en-US" sz="2800" i="1" smtClean="0"/>
              <a:t>querying</a:t>
            </a:r>
            <a:r>
              <a:rPr lang="en-US" sz="2800" smtClean="0"/>
              <a:t> of data. </a:t>
            </a:r>
          </a:p>
          <a:p>
            <a:pPr eaLnBrk="1" hangingPunct="1"/>
            <a:r>
              <a:rPr lang="en-US" sz="2800" smtClean="0"/>
              <a:t>Queries can be written intuitively, and the DBMS is responsible for efficient evaluation.</a:t>
            </a:r>
          </a:p>
          <a:p>
            <a:pPr lvl="1" eaLnBrk="1" hangingPunct="1"/>
            <a:r>
              <a:rPr lang="en-US" sz="2400" smtClean="0"/>
              <a:t>The key: precise semantics for relational queries.</a:t>
            </a:r>
          </a:p>
          <a:p>
            <a:pPr lvl="1" eaLnBrk="1" hangingPunct="1"/>
            <a:r>
              <a:rPr lang="en-US" sz="2400" smtClean="0"/>
              <a:t>Allows the optimizer to extensively re-order operations, and still ensure that the answer does not change.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The SQL Query Language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800" smtClean="0"/>
              <a:t>The most widely used relational query language.  </a:t>
            </a:r>
          </a:p>
          <a:p>
            <a:pPr lvl="1" eaLnBrk="1" hangingPunct="1"/>
            <a:r>
              <a:rPr lang="en-US" sz="2400" smtClean="0"/>
              <a:t>Current std is SQL:2003; SQL92 is a basic subset</a:t>
            </a:r>
          </a:p>
          <a:p>
            <a:pPr eaLnBrk="1" hangingPunct="1"/>
            <a:r>
              <a:rPr lang="en-US" sz="2800" smtClean="0"/>
              <a:t>To find all 18 year old students, we can write: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295400" y="3567113"/>
            <a:ext cx="23860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Lucida Console" pitchFamily="49" charset="0"/>
              </a:rPr>
              <a:t>SELECT *</a:t>
            </a:r>
          </a:p>
          <a:p>
            <a:r>
              <a:rPr lang="en-US" sz="2000">
                <a:solidFill>
                  <a:schemeClr val="tx1"/>
                </a:solidFill>
                <a:latin typeface="Lucida Console" pitchFamily="49" charset="0"/>
              </a:rPr>
              <a:t>  FROM Students S</a:t>
            </a:r>
          </a:p>
          <a:p>
            <a:r>
              <a:rPr lang="en-US" sz="2000">
                <a:solidFill>
                  <a:schemeClr val="tx1"/>
                </a:solidFill>
                <a:latin typeface="Lucida Console" pitchFamily="49" charset="0"/>
              </a:rPr>
              <a:t> WHERE S.age=18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762000" y="5013325"/>
            <a:ext cx="736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sz="2400">
                <a:solidFill>
                  <a:schemeClr val="tx1"/>
                </a:solidFill>
                <a:latin typeface="Tahoma" pitchFamily="1" charset="0"/>
              </a:rPr>
              <a:t> To find just names and logins, replace the first line: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431925" y="5548313"/>
            <a:ext cx="303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Lucida Console" pitchFamily="49" charset="0"/>
              </a:rPr>
              <a:t>SELECT S.name, S.login</a:t>
            </a:r>
          </a:p>
        </p:txBody>
      </p:sp>
      <p:sp>
        <p:nvSpPr>
          <p:cNvPr id="39980" name="Rectangle 169"/>
          <p:cNvSpPr>
            <a:spLocks noChangeArrowheads="1"/>
          </p:cNvSpPr>
          <p:nvPr/>
        </p:nvSpPr>
        <p:spPr bwMode="auto">
          <a:xfrm>
            <a:off x="4324350" y="4981575"/>
            <a:ext cx="66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grpSp>
        <p:nvGrpSpPr>
          <p:cNvPr id="39981" name="Group 177"/>
          <p:cNvGrpSpPr>
            <a:grpSpLocks/>
          </p:cNvGrpSpPr>
          <p:nvPr/>
        </p:nvGrpSpPr>
        <p:grpSpPr bwMode="auto">
          <a:xfrm>
            <a:off x="4419600" y="3429000"/>
            <a:ext cx="4484687" cy="1579563"/>
            <a:chOff x="2743" y="2160"/>
            <a:chExt cx="2825" cy="995"/>
          </a:xfrm>
        </p:grpSpPr>
        <p:sp>
          <p:nvSpPr>
            <p:cNvPr id="39982" name="Rectangle 8"/>
            <p:cNvSpPr>
              <a:spLocks noChangeArrowheads="1"/>
            </p:cNvSpPr>
            <p:nvPr/>
          </p:nvSpPr>
          <p:spPr bwMode="auto">
            <a:xfrm>
              <a:off x="2779" y="2165"/>
              <a:ext cx="475" cy="25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Rectangle 9"/>
            <p:cNvSpPr>
              <a:spLocks noChangeArrowheads="1"/>
            </p:cNvSpPr>
            <p:nvPr/>
          </p:nvSpPr>
          <p:spPr bwMode="auto">
            <a:xfrm>
              <a:off x="2870" y="2165"/>
              <a:ext cx="22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sid</a:t>
              </a:r>
              <a:endParaRPr lang="en-US"/>
            </a:p>
          </p:txBody>
        </p:sp>
        <p:sp>
          <p:nvSpPr>
            <p:cNvPr id="39984" name="Rectangle 10"/>
            <p:cNvSpPr>
              <a:spLocks noChangeArrowheads="1"/>
            </p:cNvSpPr>
            <p:nvPr/>
          </p:nvSpPr>
          <p:spPr bwMode="auto">
            <a:xfrm>
              <a:off x="3089" y="2165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985" name="Rectangle 11"/>
            <p:cNvSpPr>
              <a:spLocks noChangeArrowheads="1"/>
            </p:cNvSpPr>
            <p:nvPr/>
          </p:nvSpPr>
          <p:spPr bwMode="auto">
            <a:xfrm>
              <a:off x="2751" y="2165"/>
              <a:ext cx="28" cy="25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Rectangle 12"/>
            <p:cNvSpPr>
              <a:spLocks noChangeArrowheads="1"/>
            </p:cNvSpPr>
            <p:nvPr/>
          </p:nvSpPr>
          <p:spPr bwMode="auto">
            <a:xfrm>
              <a:off x="3254" y="2165"/>
              <a:ext cx="30" cy="25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Rectangle 13"/>
            <p:cNvSpPr>
              <a:spLocks noChangeArrowheads="1"/>
            </p:cNvSpPr>
            <p:nvPr/>
          </p:nvSpPr>
          <p:spPr bwMode="auto">
            <a:xfrm>
              <a:off x="2751" y="2421"/>
              <a:ext cx="533" cy="7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Rectangle 14"/>
            <p:cNvSpPr>
              <a:spLocks noChangeArrowheads="1"/>
            </p:cNvSpPr>
            <p:nvPr/>
          </p:nvSpPr>
          <p:spPr bwMode="auto">
            <a:xfrm>
              <a:off x="3318" y="2165"/>
              <a:ext cx="507" cy="25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Rectangle 15"/>
            <p:cNvSpPr>
              <a:spLocks noChangeArrowheads="1"/>
            </p:cNvSpPr>
            <p:nvPr/>
          </p:nvSpPr>
          <p:spPr bwMode="auto">
            <a:xfrm>
              <a:off x="3350" y="2165"/>
              <a:ext cx="41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name</a:t>
              </a:r>
              <a:endParaRPr lang="en-US"/>
            </a:p>
          </p:txBody>
        </p:sp>
        <p:sp>
          <p:nvSpPr>
            <p:cNvPr id="39990" name="Rectangle 16"/>
            <p:cNvSpPr>
              <a:spLocks noChangeArrowheads="1"/>
            </p:cNvSpPr>
            <p:nvPr/>
          </p:nvSpPr>
          <p:spPr bwMode="auto">
            <a:xfrm>
              <a:off x="3756" y="2165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991" name="Rectangle 17"/>
            <p:cNvSpPr>
              <a:spLocks noChangeArrowheads="1"/>
            </p:cNvSpPr>
            <p:nvPr/>
          </p:nvSpPr>
          <p:spPr bwMode="auto">
            <a:xfrm>
              <a:off x="3288" y="2165"/>
              <a:ext cx="30" cy="25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Rectangle 18"/>
            <p:cNvSpPr>
              <a:spLocks noChangeArrowheads="1"/>
            </p:cNvSpPr>
            <p:nvPr/>
          </p:nvSpPr>
          <p:spPr bwMode="auto">
            <a:xfrm>
              <a:off x="3825" y="2165"/>
              <a:ext cx="29" cy="25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Rectangle 19"/>
            <p:cNvSpPr>
              <a:spLocks noChangeArrowheads="1"/>
            </p:cNvSpPr>
            <p:nvPr/>
          </p:nvSpPr>
          <p:spPr bwMode="auto">
            <a:xfrm>
              <a:off x="3288" y="2421"/>
              <a:ext cx="566" cy="7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Rectangle 26"/>
            <p:cNvSpPr>
              <a:spLocks noChangeArrowheads="1"/>
            </p:cNvSpPr>
            <p:nvPr/>
          </p:nvSpPr>
          <p:spPr bwMode="auto">
            <a:xfrm>
              <a:off x="4875" y="2165"/>
              <a:ext cx="283" cy="25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Rectangle 27"/>
            <p:cNvSpPr>
              <a:spLocks noChangeArrowheads="1"/>
            </p:cNvSpPr>
            <p:nvPr/>
          </p:nvSpPr>
          <p:spPr bwMode="auto">
            <a:xfrm>
              <a:off x="4875" y="2165"/>
              <a:ext cx="25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age</a:t>
              </a:r>
              <a:endParaRPr lang="en-US"/>
            </a:p>
          </p:txBody>
        </p:sp>
        <p:sp>
          <p:nvSpPr>
            <p:cNvPr id="39996" name="Rectangle 28"/>
            <p:cNvSpPr>
              <a:spLocks noChangeArrowheads="1"/>
            </p:cNvSpPr>
            <p:nvPr/>
          </p:nvSpPr>
          <p:spPr bwMode="auto">
            <a:xfrm>
              <a:off x="5130" y="2165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997" name="Rectangle 30"/>
            <p:cNvSpPr>
              <a:spLocks noChangeArrowheads="1"/>
            </p:cNvSpPr>
            <p:nvPr/>
          </p:nvSpPr>
          <p:spPr bwMode="auto">
            <a:xfrm>
              <a:off x="5158" y="2165"/>
              <a:ext cx="30" cy="25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8" name="Rectangle 31"/>
            <p:cNvSpPr>
              <a:spLocks noChangeArrowheads="1"/>
            </p:cNvSpPr>
            <p:nvPr/>
          </p:nvSpPr>
          <p:spPr bwMode="auto">
            <a:xfrm>
              <a:off x="4845" y="2421"/>
              <a:ext cx="343" cy="7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9" name="Rectangle 32"/>
            <p:cNvSpPr>
              <a:spLocks noChangeArrowheads="1"/>
            </p:cNvSpPr>
            <p:nvPr/>
          </p:nvSpPr>
          <p:spPr bwMode="auto">
            <a:xfrm>
              <a:off x="5222" y="2165"/>
              <a:ext cx="309" cy="25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0" name="Rectangle 33"/>
            <p:cNvSpPr>
              <a:spLocks noChangeArrowheads="1"/>
            </p:cNvSpPr>
            <p:nvPr/>
          </p:nvSpPr>
          <p:spPr bwMode="auto">
            <a:xfrm>
              <a:off x="5222" y="2165"/>
              <a:ext cx="27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gpa</a:t>
              </a:r>
              <a:endParaRPr lang="en-US"/>
            </a:p>
          </p:txBody>
        </p:sp>
        <p:sp>
          <p:nvSpPr>
            <p:cNvPr id="40001" name="Rectangle 34"/>
            <p:cNvSpPr>
              <a:spLocks noChangeArrowheads="1"/>
            </p:cNvSpPr>
            <p:nvPr/>
          </p:nvSpPr>
          <p:spPr bwMode="auto">
            <a:xfrm>
              <a:off x="5497" y="2165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0002" name="Rectangle 35"/>
            <p:cNvSpPr>
              <a:spLocks noChangeArrowheads="1"/>
            </p:cNvSpPr>
            <p:nvPr/>
          </p:nvSpPr>
          <p:spPr bwMode="auto">
            <a:xfrm>
              <a:off x="5192" y="2165"/>
              <a:ext cx="30" cy="25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3" name="Rectangle 36"/>
            <p:cNvSpPr>
              <a:spLocks noChangeArrowheads="1"/>
            </p:cNvSpPr>
            <p:nvPr/>
          </p:nvSpPr>
          <p:spPr bwMode="auto">
            <a:xfrm>
              <a:off x="5531" y="2165"/>
              <a:ext cx="28" cy="25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4" name="Rectangle 37"/>
            <p:cNvSpPr>
              <a:spLocks noChangeArrowheads="1"/>
            </p:cNvSpPr>
            <p:nvPr/>
          </p:nvSpPr>
          <p:spPr bwMode="auto">
            <a:xfrm>
              <a:off x="5192" y="2421"/>
              <a:ext cx="367" cy="7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5" name="Line 39"/>
            <p:cNvSpPr>
              <a:spLocks noChangeShapeType="1"/>
            </p:cNvSpPr>
            <p:nvPr/>
          </p:nvSpPr>
          <p:spPr bwMode="auto">
            <a:xfrm>
              <a:off x="2743" y="2160"/>
              <a:ext cx="541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6" name="Line 41"/>
            <p:cNvSpPr>
              <a:spLocks noChangeShapeType="1"/>
            </p:cNvSpPr>
            <p:nvPr/>
          </p:nvSpPr>
          <p:spPr bwMode="auto">
            <a:xfrm>
              <a:off x="3284" y="2160"/>
              <a:ext cx="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7" name="Line 42"/>
            <p:cNvSpPr>
              <a:spLocks noChangeShapeType="1"/>
            </p:cNvSpPr>
            <p:nvPr/>
          </p:nvSpPr>
          <p:spPr bwMode="auto">
            <a:xfrm>
              <a:off x="3284" y="2160"/>
              <a:ext cx="1" cy="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8" name="Line 44"/>
            <p:cNvSpPr>
              <a:spLocks noChangeShapeType="1"/>
            </p:cNvSpPr>
            <p:nvPr/>
          </p:nvSpPr>
          <p:spPr bwMode="auto">
            <a:xfrm>
              <a:off x="3288" y="2160"/>
              <a:ext cx="566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9" name="Line 54"/>
            <p:cNvSpPr>
              <a:spLocks noChangeShapeType="1"/>
            </p:cNvSpPr>
            <p:nvPr/>
          </p:nvSpPr>
          <p:spPr bwMode="auto">
            <a:xfrm>
              <a:off x="4845" y="2160"/>
              <a:ext cx="343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0" name="Line 56"/>
            <p:cNvSpPr>
              <a:spLocks noChangeShapeType="1"/>
            </p:cNvSpPr>
            <p:nvPr/>
          </p:nvSpPr>
          <p:spPr bwMode="auto">
            <a:xfrm>
              <a:off x="5188" y="2160"/>
              <a:ext cx="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1" name="Line 57"/>
            <p:cNvSpPr>
              <a:spLocks noChangeShapeType="1"/>
            </p:cNvSpPr>
            <p:nvPr/>
          </p:nvSpPr>
          <p:spPr bwMode="auto">
            <a:xfrm>
              <a:off x="5188" y="2160"/>
              <a:ext cx="1" cy="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2" name="Line 59"/>
            <p:cNvSpPr>
              <a:spLocks noChangeShapeType="1"/>
            </p:cNvSpPr>
            <p:nvPr/>
          </p:nvSpPr>
          <p:spPr bwMode="auto">
            <a:xfrm>
              <a:off x="5192" y="2160"/>
              <a:ext cx="367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3" name="Line 61"/>
            <p:cNvSpPr>
              <a:spLocks noChangeShapeType="1"/>
            </p:cNvSpPr>
            <p:nvPr/>
          </p:nvSpPr>
          <p:spPr bwMode="auto">
            <a:xfrm>
              <a:off x="5559" y="2160"/>
              <a:ext cx="9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4" name="Rectangle 62"/>
            <p:cNvSpPr>
              <a:spLocks noChangeArrowheads="1"/>
            </p:cNvSpPr>
            <p:nvPr/>
          </p:nvSpPr>
          <p:spPr bwMode="auto">
            <a:xfrm>
              <a:off x="2743" y="2165"/>
              <a:ext cx="8" cy="3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5" name="Line 63"/>
            <p:cNvSpPr>
              <a:spLocks noChangeShapeType="1"/>
            </p:cNvSpPr>
            <p:nvPr/>
          </p:nvSpPr>
          <p:spPr bwMode="auto">
            <a:xfrm>
              <a:off x="2743" y="2165"/>
              <a:ext cx="1" cy="33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6" name="Line 65"/>
            <p:cNvSpPr>
              <a:spLocks noChangeShapeType="1"/>
            </p:cNvSpPr>
            <p:nvPr/>
          </p:nvSpPr>
          <p:spPr bwMode="auto">
            <a:xfrm>
              <a:off x="3284" y="2165"/>
              <a:ext cx="1" cy="33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7" name="Line 71"/>
            <p:cNvSpPr>
              <a:spLocks noChangeShapeType="1"/>
            </p:cNvSpPr>
            <p:nvPr/>
          </p:nvSpPr>
          <p:spPr bwMode="auto">
            <a:xfrm>
              <a:off x="5188" y="2165"/>
              <a:ext cx="1" cy="33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8" name="Rectangle 72"/>
            <p:cNvSpPr>
              <a:spLocks noChangeArrowheads="1"/>
            </p:cNvSpPr>
            <p:nvPr/>
          </p:nvSpPr>
          <p:spPr bwMode="auto">
            <a:xfrm>
              <a:off x="5559" y="2165"/>
              <a:ext cx="9" cy="3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9" name="Line 73"/>
            <p:cNvSpPr>
              <a:spLocks noChangeShapeType="1"/>
            </p:cNvSpPr>
            <p:nvPr/>
          </p:nvSpPr>
          <p:spPr bwMode="auto">
            <a:xfrm>
              <a:off x="5559" y="2165"/>
              <a:ext cx="1" cy="33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0" name="Rectangle 74"/>
            <p:cNvSpPr>
              <a:spLocks noChangeArrowheads="1"/>
            </p:cNvSpPr>
            <p:nvPr/>
          </p:nvSpPr>
          <p:spPr bwMode="auto">
            <a:xfrm>
              <a:off x="2779" y="2502"/>
              <a:ext cx="42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53666</a:t>
              </a:r>
              <a:endParaRPr lang="en-US"/>
            </a:p>
          </p:txBody>
        </p:sp>
        <p:sp>
          <p:nvSpPr>
            <p:cNvPr id="40021" name="Rectangle 75"/>
            <p:cNvSpPr>
              <a:spLocks noChangeArrowheads="1"/>
            </p:cNvSpPr>
            <p:nvPr/>
          </p:nvSpPr>
          <p:spPr bwMode="auto">
            <a:xfrm>
              <a:off x="3195" y="2502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0022" name="Rectangle 76"/>
            <p:cNvSpPr>
              <a:spLocks noChangeArrowheads="1"/>
            </p:cNvSpPr>
            <p:nvPr/>
          </p:nvSpPr>
          <p:spPr bwMode="auto">
            <a:xfrm>
              <a:off x="3318" y="2502"/>
              <a:ext cx="39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Jones</a:t>
              </a:r>
              <a:endParaRPr lang="en-US"/>
            </a:p>
          </p:txBody>
        </p:sp>
        <p:sp>
          <p:nvSpPr>
            <p:cNvPr id="40023" name="Rectangle 77"/>
            <p:cNvSpPr>
              <a:spLocks noChangeArrowheads="1"/>
            </p:cNvSpPr>
            <p:nvPr/>
          </p:nvSpPr>
          <p:spPr bwMode="auto">
            <a:xfrm>
              <a:off x="3710" y="2502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0024" name="Rectangle 80"/>
            <p:cNvSpPr>
              <a:spLocks noChangeArrowheads="1"/>
            </p:cNvSpPr>
            <p:nvPr/>
          </p:nvSpPr>
          <p:spPr bwMode="auto">
            <a:xfrm>
              <a:off x="4915" y="2502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18</a:t>
              </a:r>
              <a:endParaRPr lang="en-US"/>
            </a:p>
          </p:txBody>
        </p:sp>
        <p:sp>
          <p:nvSpPr>
            <p:cNvPr id="40025" name="Rectangle 81"/>
            <p:cNvSpPr>
              <a:spLocks noChangeArrowheads="1"/>
            </p:cNvSpPr>
            <p:nvPr/>
          </p:nvSpPr>
          <p:spPr bwMode="auto">
            <a:xfrm>
              <a:off x="5081" y="2502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0026" name="Rectangle 82"/>
            <p:cNvSpPr>
              <a:spLocks noChangeArrowheads="1"/>
            </p:cNvSpPr>
            <p:nvPr/>
          </p:nvSpPr>
          <p:spPr bwMode="auto">
            <a:xfrm>
              <a:off x="5243" y="2502"/>
              <a:ext cx="21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3.4</a:t>
              </a:r>
              <a:endParaRPr lang="en-US"/>
            </a:p>
          </p:txBody>
        </p:sp>
        <p:sp>
          <p:nvSpPr>
            <p:cNvPr id="40027" name="Rectangle 83"/>
            <p:cNvSpPr>
              <a:spLocks noChangeArrowheads="1"/>
            </p:cNvSpPr>
            <p:nvPr/>
          </p:nvSpPr>
          <p:spPr bwMode="auto">
            <a:xfrm>
              <a:off x="5451" y="2502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0028" name="Rectangle 84"/>
            <p:cNvSpPr>
              <a:spLocks noChangeArrowheads="1"/>
            </p:cNvSpPr>
            <p:nvPr/>
          </p:nvSpPr>
          <p:spPr bwMode="auto">
            <a:xfrm>
              <a:off x="2743" y="2497"/>
              <a:ext cx="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9" name="Line 85"/>
            <p:cNvSpPr>
              <a:spLocks noChangeShapeType="1"/>
            </p:cNvSpPr>
            <p:nvPr/>
          </p:nvSpPr>
          <p:spPr bwMode="auto">
            <a:xfrm>
              <a:off x="2743" y="2497"/>
              <a:ext cx="8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0" name="Rectangle 86"/>
            <p:cNvSpPr>
              <a:spLocks noChangeArrowheads="1"/>
            </p:cNvSpPr>
            <p:nvPr/>
          </p:nvSpPr>
          <p:spPr bwMode="auto">
            <a:xfrm>
              <a:off x="2751" y="2497"/>
              <a:ext cx="53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1" name="Line 87"/>
            <p:cNvSpPr>
              <a:spLocks noChangeShapeType="1"/>
            </p:cNvSpPr>
            <p:nvPr/>
          </p:nvSpPr>
          <p:spPr bwMode="auto">
            <a:xfrm>
              <a:off x="2751" y="2497"/>
              <a:ext cx="533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2" name="Line 89"/>
            <p:cNvSpPr>
              <a:spLocks noChangeShapeType="1"/>
            </p:cNvSpPr>
            <p:nvPr/>
          </p:nvSpPr>
          <p:spPr bwMode="auto">
            <a:xfrm>
              <a:off x="3284" y="2497"/>
              <a:ext cx="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3" name="Line 90"/>
            <p:cNvSpPr>
              <a:spLocks noChangeShapeType="1"/>
            </p:cNvSpPr>
            <p:nvPr/>
          </p:nvSpPr>
          <p:spPr bwMode="auto">
            <a:xfrm>
              <a:off x="3284" y="2497"/>
              <a:ext cx="1" cy="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4" name="Rectangle 91"/>
            <p:cNvSpPr>
              <a:spLocks noChangeArrowheads="1"/>
            </p:cNvSpPr>
            <p:nvPr/>
          </p:nvSpPr>
          <p:spPr bwMode="auto">
            <a:xfrm>
              <a:off x="3288" y="2497"/>
              <a:ext cx="56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5" name="Line 92"/>
            <p:cNvSpPr>
              <a:spLocks noChangeShapeType="1"/>
            </p:cNvSpPr>
            <p:nvPr/>
          </p:nvSpPr>
          <p:spPr bwMode="auto">
            <a:xfrm>
              <a:off x="3288" y="2497"/>
              <a:ext cx="566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6" name="Rectangle 101"/>
            <p:cNvSpPr>
              <a:spLocks noChangeArrowheads="1"/>
            </p:cNvSpPr>
            <p:nvPr/>
          </p:nvSpPr>
          <p:spPr bwMode="auto">
            <a:xfrm>
              <a:off x="4845" y="2497"/>
              <a:ext cx="34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7" name="Line 102"/>
            <p:cNvSpPr>
              <a:spLocks noChangeShapeType="1"/>
            </p:cNvSpPr>
            <p:nvPr/>
          </p:nvSpPr>
          <p:spPr bwMode="auto">
            <a:xfrm>
              <a:off x="4845" y="2497"/>
              <a:ext cx="343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8" name="Line 104"/>
            <p:cNvSpPr>
              <a:spLocks noChangeShapeType="1"/>
            </p:cNvSpPr>
            <p:nvPr/>
          </p:nvSpPr>
          <p:spPr bwMode="auto">
            <a:xfrm>
              <a:off x="5188" y="2497"/>
              <a:ext cx="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9" name="Line 105"/>
            <p:cNvSpPr>
              <a:spLocks noChangeShapeType="1"/>
            </p:cNvSpPr>
            <p:nvPr/>
          </p:nvSpPr>
          <p:spPr bwMode="auto">
            <a:xfrm>
              <a:off x="5188" y="2497"/>
              <a:ext cx="1" cy="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0" name="Rectangle 106"/>
            <p:cNvSpPr>
              <a:spLocks noChangeArrowheads="1"/>
            </p:cNvSpPr>
            <p:nvPr/>
          </p:nvSpPr>
          <p:spPr bwMode="auto">
            <a:xfrm>
              <a:off x="5192" y="2497"/>
              <a:ext cx="36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1" name="Line 107"/>
            <p:cNvSpPr>
              <a:spLocks noChangeShapeType="1"/>
            </p:cNvSpPr>
            <p:nvPr/>
          </p:nvSpPr>
          <p:spPr bwMode="auto">
            <a:xfrm>
              <a:off x="5192" y="2497"/>
              <a:ext cx="367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2" name="Rectangle 108"/>
            <p:cNvSpPr>
              <a:spLocks noChangeArrowheads="1"/>
            </p:cNvSpPr>
            <p:nvPr/>
          </p:nvSpPr>
          <p:spPr bwMode="auto">
            <a:xfrm>
              <a:off x="5559" y="249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3" name="Line 109"/>
            <p:cNvSpPr>
              <a:spLocks noChangeShapeType="1"/>
            </p:cNvSpPr>
            <p:nvPr/>
          </p:nvSpPr>
          <p:spPr bwMode="auto">
            <a:xfrm>
              <a:off x="5559" y="2497"/>
              <a:ext cx="9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4" name="Rectangle 110"/>
            <p:cNvSpPr>
              <a:spLocks noChangeArrowheads="1"/>
            </p:cNvSpPr>
            <p:nvPr/>
          </p:nvSpPr>
          <p:spPr bwMode="auto">
            <a:xfrm>
              <a:off x="2743" y="2502"/>
              <a:ext cx="8" cy="32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5" name="Line 111"/>
            <p:cNvSpPr>
              <a:spLocks noChangeShapeType="1"/>
            </p:cNvSpPr>
            <p:nvPr/>
          </p:nvSpPr>
          <p:spPr bwMode="auto">
            <a:xfrm>
              <a:off x="2743" y="2502"/>
              <a:ext cx="1" cy="32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6" name="Line 113"/>
            <p:cNvSpPr>
              <a:spLocks noChangeShapeType="1"/>
            </p:cNvSpPr>
            <p:nvPr/>
          </p:nvSpPr>
          <p:spPr bwMode="auto">
            <a:xfrm>
              <a:off x="3284" y="2502"/>
              <a:ext cx="1" cy="32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7" name="Line 119"/>
            <p:cNvSpPr>
              <a:spLocks noChangeShapeType="1"/>
            </p:cNvSpPr>
            <p:nvPr/>
          </p:nvSpPr>
          <p:spPr bwMode="auto">
            <a:xfrm>
              <a:off x="5188" y="2502"/>
              <a:ext cx="1" cy="32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8" name="Rectangle 120"/>
            <p:cNvSpPr>
              <a:spLocks noChangeArrowheads="1"/>
            </p:cNvSpPr>
            <p:nvPr/>
          </p:nvSpPr>
          <p:spPr bwMode="auto">
            <a:xfrm>
              <a:off x="5559" y="2502"/>
              <a:ext cx="9" cy="32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9" name="Line 121"/>
            <p:cNvSpPr>
              <a:spLocks noChangeShapeType="1"/>
            </p:cNvSpPr>
            <p:nvPr/>
          </p:nvSpPr>
          <p:spPr bwMode="auto">
            <a:xfrm>
              <a:off x="5559" y="2502"/>
              <a:ext cx="1" cy="32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50" name="Rectangle 122"/>
            <p:cNvSpPr>
              <a:spLocks noChangeArrowheads="1"/>
            </p:cNvSpPr>
            <p:nvPr/>
          </p:nvSpPr>
          <p:spPr bwMode="auto">
            <a:xfrm>
              <a:off x="2779" y="2678"/>
              <a:ext cx="42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53688</a:t>
              </a:r>
              <a:endParaRPr lang="en-US"/>
            </a:p>
          </p:txBody>
        </p:sp>
        <p:sp>
          <p:nvSpPr>
            <p:cNvPr id="40051" name="Rectangle 123"/>
            <p:cNvSpPr>
              <a:spLocks noChangeArrowheads="1"/>
            </p:cNvSpPr>
            <p:nvPr/>
          </p:nvSpPr>
          <p:spPr bwMode="auto">
            <a:xfrm>
              <a:off x="3195" y="2831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0052" name="Rectangle 124"/>
            <p:cNvSpPr>
              <a:spLocks noChangeArrowheads="1"/>
            </p:cNvSpPr>
            <p:nvPr/>
          </p:nvSpPr>
          <p:spPr bwMode="auto">
            <a:xfrm>
              <a:off x="3318" y="2678"/>
              <a:ext cx="43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Smith</a:t>
              </a:r>
              <a:endParaRPr lang="en-US"/>
            </a:p>
          </p:txBody>
        </p:sp>
        <p:sp>
          <p:nvSpPr>
            <p:cNvPr id="40053" name="Rectangle 125"/>
            <p:cNvSpPr>
              <a:spLocks noChangeArrowheads="1"/>
            </p:cNvSpPr>
            <p:nvPr/>
          </p:nvSpPr>
          <p:spPr bwMode="auto">
            <a:xfrm>
              <a:off x="3750" y="2831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0054" name="Rectangle 128"/>
            <p:cNvSpPr>
              <a:spLocks noChangeArrowheads="1"/>
            </p:cNvSpPr>
            <p:nvPr/>
          </p:nvSpPr>
          <p:spPr bwMode="auto">
            <a:xfrm>
              <a:off x="4915" y="2678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18</a:t>
              </a:r>
              <a:endParaRPr lang="en-US"/>
            </a:p>
          </p:txBody>
        </p:sp>
        <p:sp>
          <p:nvSpPr>
            <p:cNvPr id="40055" name="Rectangle 129"/>
            <p:cNvSpPr>
              <a:spLocks noChangeArrowheads="1"/>
            </p:cNvSpPr>
            <p:nvPr/>
          </p:nvSpPr>
          <p:spPr bwMode="auto">
            <a:xfrm>
              <a:off x="5081" y="2831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0056" name="Rectangle 130"/>
            <p:cNvSpPr>
              <a:spLocks noChangeArrowheads="1"/>
            </p:cNvSpPr>
            <p:nvPr/>
          </p:nvSpPr>
          <p:spPr bwMode="auto">
            <a:xfrm>
              <a:off x="5243" y="2678"/>
              <a:ext cx="21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3.2</a:t>
              </a:r>
              <a:endParaRPr lang="en-US"/>
            </a:p>
          </p:txBody>
        </p:sp>
        <p:sp>
          <p:nvSpPr>
            <p:cNvPr id="40057" name="Rectangle 131"/>
            <p:cNvSpPr>
              <a:spLocks noChangeArrowheads="1"/>
            </p:cNvSpPr>
            <p:nvPr/>
          </p:nvSpPr>
          <p:spPr bwMode="auto">
            <a:xfrm>
              <a:off x="5451" y="2831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0058" name="Rectangle 132"/>
            <p:cNvSpPr>
              <a:spLocks noChangeArrowheads="1"/>
            </p:cNvSpPr>
            <p:nvPr/>
          </p:nvSpPr>
          <p:spPr bwMode="auto">
            <a:xfrm>
              <a:off x="2743" y="2831"/>
              <a:ext cx="8" cy="3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59" name="Line 133"/>
            <p:cNvSpPr>
              <a:spLocks noChangeShapeType="1"/>
            </p:cNvSpPr>
            <p:nvPr/>
          </p:nvSpPr>
          <p:spPr bwMode="auto">
            <a:xfrm>
              <a:off x="2743" y="2831"/>
              <a:ext cx="1" cy="31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0" name="Line 135"/>
            <p:cNvSpPr>
              <a:spLocks noChangeShapeType="1"/>
            </p:cNvSpPr>
            <p:nvPr/>
          </p:nvSpPr>
          <p:spPr bwMode="auto">
            <a:xfrm>
              <a:off x="2743" y="3150"/>
              <a:ext cx="541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1" name="Line 137"/>
            <p:cNvSpPr>
              <a:spLocks noChangeShapeType="1"/>
            </p:cNvSpPr>
            <p:nvPr/>
          </p:nvSpPr>
          <p:spPr bwMode="auto">
            <a:xfrm>
              <a:off x="3284" y="2831"/>
              <a:ext cx="1" cy="31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2" name="Line 139"/>
            <p:cNvSpPr>
              <a:spLocks noChangeShapeType="1"/>
            </p:cNvSpPr>
            <p:nvPr/>
          </p:nvSpPr>
          <p:spPr bwMode="auto">
            <a:xfrm>
              <a:off x="3284" y="3150"/>
              <a:ext cx="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3" name="Line 140"/>
            <p:cNvSpPr>
              <a:spLocks noChangeShapeType="1"/>
            </p:cNvSpPr>
            <p:nvPr/>
          </p:nvSpPr>
          <p:spPr bwMode="auto">
            <a:xfrm>
              <a:off x="3284" y="3150"/>
              <a:ext cx="1" cy="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4" name="Line 142"/>
            <p:cNvSpPr>
              <a:spLocks noChangeShapeType="1"/>
            </p:cNvSpPr>
            <p:nvPr/>
          </p:nvSpPr>
          <p:spPr bwMode="auto">
            <a:xfrm>
              <a:off x="3288" y="3150"/>
              <a:ext cx="566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5" name="Line 156"/>
            <p:cNvSpPr>
              <a:spLocks noChangeShapeType="1"/>
            </p:cNvSpPr>
            <p:nvPr/>
          </p:nvSpPr>
          <p:spPr bwMode="auto">
            <a:xfrm>
              <a:off x="4845" y="3150"/>
              <a:ext cx="343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6" name="Line 158"/>
            <p:cNvSpPr>
              <a:spLocks noChangeShapeType="1"/>
            </p:cNvSpPr>
            <p:nvPr/>
          </p:nvSpPr>
          <p:spPr bwMode="auto">
            <a:xfrm>
              <a:off x="5188" y="2831"/>
              <a:ext cx="1" cy="31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7" name="Line 160"/>
            <p:cNvSpPr>
              <a:spLocks noChangeShapeType="1"/>
            </p:cNvSpPr>
            <p:nvPr/>
          </p:nvSpPr>
          <p:spPr bwMode="auto">
            <a:xfrm>
              <a:off x="5188" y="3150"/>
              <a:ext cx="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8" name="Line 161"/>
            <p:cNvSpPr>
              <a:spLocks noChangeShapeType="1"/>
            </p:cNvSpPr>
            <p:nvPr/>
          </p:nvSpPr>
          <p:spPr bwMode="auto">
            <a:xfrm>
              <a:off x="5188" y="3150"/>
              <a:ext cx="1" cy="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9" name="Line 163"/>
            <p:cNvSpPr>
              <a:spLocks noChangeShapeType="1"/>
            </p:cNvSpPr>
            <p:nvPr/>
          </p:nvSpPr>
          <p:spPr bwMode="auto">
            <a:xfrm>
              <a:off x="5192" y="3150"/>
              <a:ext cx="367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0" name="Rectangle 164"/>
            <p:cNvSpPr>
              <a:spLocks noChangeArrowheads="1"/>
            </p:cNvSpPr>
            <p:nvPr/>
          </p:nvSpPr>
          <p:spPr bwMode="auto">
            <a:xfrm>
              <a:off x="5559" y="2831"/>
              <a:ext cx="9" cy="3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1" name="Line 165"/>
            <p:cNvSpPr>
              <a:spLocks noChangeShapeType="1"/>
            </p:cNvSpPr>
            <p:nvPr/>
          </p:nvSpPr>
          <p:spPr bwMode="auto">
            <a:xfrm>
              <a:off x="5559" y="2831"/>
              <a:ext cx="1" cy="31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2" name="Line 167"/>
            <p:cNvSpPr>
              <a:spLocks noChangeShapeType="1"/>
            </p:cNvSpPr>
            <p:nvPr/>
          </p:nvSpPr>
          <p:spPr bwMode="auto">
            <a:xfrm>
              <a:off x="5559" y="3150"/>
              <a:ext cx="9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3" name="Rectangle 171"/>
            <p:cNvSpPr>
              <a:spLocks noChangeArrowheads="1"/>
            </p:cNvSpPr>
            <p:nvPr/>
          </p:nvSpPr>
          <p:spPr bwMode="auto">
            <a:xfrm>
              <a:off x="2784" y="2870"/>
              <a:ext cx="42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53650</a:t>
              </a:r>
              <a:endParaRPr lang="en-US"/>
            </a:p>
          </p:txBody>
        </p:sp>
        <p:sp>
          <p:nvSpPr>
            <p:cNvPr id="40074" name="Rectangle 172"/>
            <p:cNvSpPr>
              <a:spLocks noChangeArrowheads="1"/>
            </p:cNvSpPr>
            <p:nvPr/>
          </p:nvSpPr>
          <p:spPr bwMode="auto">
            <a:xfrm>
              <a:off x="3323" y="2870"/>
              <a:ext cx="43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Smith</a:t>
              </a:r>
              <a:endParaRPr lang="en-US"/>
            </a:p>
          </p:txBody>
        </p:sp>
        <p:sp>
          <p:nvSpPr>
            <p:cNvPr id="40075" name="Rectangle 20"/>
            <p:cNvSpPr>
              <a:spLocks noChangeArrowheads="1"/>
            </p:cNvSpPr>
            <p:nvPr/>
          </p:nvSpPr>
          <p:spPr bwMode="auto">
            <a:xfrm>
              <a:off x="3888" y="2165"/>
              <a:ext cx="960" cy="25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6" name="Rectangle 21"/>
            <p:cNvSpPr>
              <a:spLocks noChangeArrowheads="1"/>
            </p:cNvSpPr>
            <p:nvPr/>
          </p:nvSpPr>
          <p:spPr bwMode="auto">
            <a:xfrm>
              <a:off x="4043" y="2165"/>
              <a:ext cx="38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login</a:t>
              </a:r>
              <a:endParaRPr lang="en-US"/>
            </a:p>
          </p:txBody>
        </p:sp>
        <p:sp>
          <p:nvSpPr>
            <p:cNvPr id="40077" name="Rectangle 22"/>
            <p:cNvSpPr>
              <a:spLocks noChangeArrowheads="1"/>
            </p:cNvSpPr>
            <p:nvPr/>
          </p:nvSpPr>
          <p:spPr bwMode="auto">
            <a:xfrm>
              <a:off x="4419" y="2165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0078" name="Rectangle 23"/>
            <p:cNvSpPr>
              <a:spLocks noChangeArrowheads="1"/>
            </p:cNvSpPr>
            <p:nvPr/>
          </p:nvSpPr>
          <p:spPr bwMode="auto">
            <a:xfrm>
              <a:off x="3858" y="2165"/>
              <a:ext cx="30" cy="25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9" name="Rectangle 24"/>
            <p:cNvSpPr>
              <a:spLocks noChangeArrowheads="1"/>
            </p:cNvSpPr>
            <p:nvPr/>
          </p:nvSpPr>
          <p:spPr bwMode="auto">
            <a:xfrm>
              <a:off x="4752" y="2165"/>
              <a:ext cx="30" cy="25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0" name="Rectangle 25"/>
            <p:cNvSpPr>
              <a:spLocks noChangeArrowheads="1"/>
            </p:cNvSpPr>
            <p:nvPr/>
          </p:nvSpPr>
          <p:spPr bwMode="auto">
            <a:xfrm>
              <a:off x="3858" y="2400"/>
              <a:ext cx="990" cy="97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1" name="Rectangle 29"/>
            <p:cNvSpPr>
              <a:spLocks noChangeArrowheads="1"/>
            </p:cNvSpPr>
            <p:nvPr/>
          </p:nvSpPr>
          <p:spPr bwMode="auto">
            <a:xfrm>
              <a:off x="4845" y="2165"/>
              <a:ext cx="30" cy="256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2" name="Line 46"/>
            <p:cNvSpPr>
              <a:spLocks noChangeShapeType="1"/>
            </p:cNvSpPr>
            <p:nvPr/>
          </p:nvSpPr>
          <p:spPr bwMode="auto">
            <a:xfrm>
              <a:off x="3854" y="2160"/>
              <a:ext cx="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3" name="Line 47"/>
            <p:cNvSpPr>
              <a:spLocks noChangeShapeType="1"/>
            </p:cNvSpPr>
            <p:nvPr/>
          </p:nvSpPr>
          <p:spPr bwMode="auto">
            <a:xfrm>
              <a:off x="3854" y="2160"/>
              <a:ext cx="1" cy="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4" name="Line 49"/>
            <p:cNvSpPr>
              <a:spLocks noChangeShapeType="1"/>
            </p:cNvSpPr>
            <p:nvPr/>
          </p:nvSpPr>
          <p:spPr bwMode="auto">
            <a:xfrm>
              <a:off x="3858" y="2160"/>
              <a:ext cx="990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5" name="Line 51"/>
            <p:cNvSpPr>
              <a:spLocks noChangeShapeType="1"/>
            </p:cNvSpPr>
            <p:nvPr/>
          </p:nvSpPr>
          <p:spPr bwMode="auto">
            <a:xfrm>
              <a:off x="4841" y="2160"/>
              <a:ext cx="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6" name="Line 52"/>
            <p:cNvSpPr>
              <a:spLocks noChangeShapeType="1"/>
            </p:cNvSpPr>
            <p:nvPr/>
          </p:nvSpPr>
          <p:spPr bwMode="auto">
            <a:xfrm>
              <a:off x="4841" y="2160"/>
              <a:ext cx="1" cy="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7" name="Line 67"/>
            <p:cNvSpPr>
              <a:spLocks noChangeShapeType="1"/>
            </p:cNvSpPr>
            <p:nvPr/>
          </p:nvSpPr>
          <p:spPr bwMode="auto">
            <a:xfrm>
              <a:off x="3854" y="2165"/>
              <a:ext cx="1" cy="33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8" name="Line 69"/>
            <p:cNvSpPr>
              <a:spLocks noChangeShapeType="1"/>
            </p:cNvSpPr>
            <p:nvPr/>
          </p:nvSpPr>
          <p:spPr bwMode="auto">
            <a:xfrm>
              <a:off x="4841" y="2165"/>
              <a:ext cx="1" cy="33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9" name="Rectangle 78"/>
            <p:cNvSpPr>
              <a:spLocks noChangeArrowheads="1"/>
            </p:cNvSpPr>
            <p:nvPr/>
          </p:nvSpPr>
          <p:spPr bwMode="auto">
            <a:xfrm>
              <a:off x="3888" y="2502"/>
              <a:ext cx="65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jones@cs</a:t>
              </a:r>
              <a:endParaRPr lang="en-US"/>
            </a:p>
          </p:txBody>
        </p:sp>
        <p:sp>
          <p:nvSpPr>
            <p:cNvPr id="40090" name="Rectangle 79"/>
            <p:cNvSpPr>
              <a:spLocks noChangeArrowheads="1"/>
            </p:cNvSpPr>
            <p:nvPr/>
          </p:nvSpPr>
          <p:spPr bwMode="auto">
            <a:xfrm>
              <a:off x="4531" y="2502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0091" name="Line 94"/>
            <p:cNvSpPr>
              <a:spLocks noChangeShapeType="1"/>
            </p:cNvSpPr>
            <p:nvPr/>
          </p:nvSpPr>
          <p:spPr bwMode="auto">
            <a:xfrm>
              <a:off x="3854" y="2497"/>
              <a:ext cx="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2" name="Line 95"/>
            <p:cNvSpPr>
              <a:spLocks noChangeShapeType="1"/>
            </p:cNvSpPr>
            <p:nvPr/>
          </p:nvSpPr>
          <p:spPr bwMode="auto">
            <a:xfrm>
              <a:off x="3854" y="2497"/>
              <a:ext cx="1" cy="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3" name="Rectangle 96"/>
            <p:cNvSpPr>
              <a:spLocks noChangeArrowheads="1"/>
            </p:cNvSpPr>
            <p:nvPr/>
          </p:nvSpPr>
          <p:spPr bwMode="auto">
            <a:xfrm>
              <a:off x="3858" y="2497"/>
              <a:ext cx="79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4" name="Line 97"/>
            <p:cNvSpPr>
              <a:spLocks noChangeShapeType="1"/>
            </p:cNvSpPr>
            <p:nvPr/>
          </p:nvSpPr>
          <p:spPr bwMode="auto">
            <a:xfrm>
              <a:off x="3858" y="2497"/>
              <a:ext cx="1038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5" name="Line 99"/>
            <p:cNvSpPr>
              <a:spLocks noChangeShapeType="1"/>
            </p:cNvSpPr>
            <p:nvPr/>
          </p:nvSpPr>
          <p:spPr bwMode="auto">
            <a:xfrm>
              <a:off x="4841" y="2497"/>
              <a:ext cx="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6" name="Line 100"/>
            <p:cNvSpPr>
              <a:spLocks noChangeShapeType="1"/>
            </p:cNvSpPr>
            <p:nvPr/>
          </p:nvSpPr>
          <p:spPr bwMode="auto">
            <a:xfrm>
              <a:off x="4841" y="2497"/>
              <a:ext cx="1" cy="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7" name="Line 115"/>
            <p:cNvSpPr>
              <a:spLocks noChangeShapeType="1"/>
            </p:cNvSpPr>
            <p:nvPr/>
          </p:nvSpPr>
          <p:spPr bwMode="auto">
            <a:xfrm>
              <a:off x="3854" y="2502"/>
              <a:ext cx="1" cy="32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8" name="Line 117"/>
            <p:cNvSpPr>
              <a:spLocks noChangeShapeType="1"/>
            </p:cNvSpPr>
            <p:nvPr/>
          </p:nvSpPr>
          <p:spPr bwMode="auto">
            <a:xfrm>
              <a:off x="4841" y="2502"/>
              <a:ext cx="1" cy="32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9" name="Rectangle 126"/>
            <p:cNvSpPr>
              <a:spLocks noChangeArrowheads="1"/>
            </p:cNvSpPr>
            <p:nvPr/>
          </p:nvSpPr>
          <p:spPr bwMode="auto">
            <a:xfrm>
              <a:off x="3888" y="2678"/>
              <a:ext cx="70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smith@ee</a:t>
              </a:r>
              <a:endParaRPr lang="en-US"/>
            </a:p>
          </p:txBody>
        </p:sp>
        <p:sp>
          <p:nvSpPr>
            <p:cNvPr id="40100" name="Rectangle 127"/>
            <p:cNvSpPr>
              <a:spLocks noChangeArrowheads="1"/>
            </p:cNvSpPr>
            <p:nvPr/>
          </p:nvSpPr>
          <p:spPr bwMode="auto">
            <a:xfrm>
              <a:off x="4587" y="2831"/>
              <a:ext cx="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0101" name="Line 144"/>
            <p:cNvSpPr>
              <a:spLocks noChangeShapeType="1"/>
            </p:cNvSpPr>
            <p:nvPr/>
          </p:nvSpPr>
          <p:spPr bwMode="auto">
            <a:xfrm>
              <a:off x="3854" y="2831"/>
              <a:ext cx="1" cy="31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02" name="Line 146"/>
            <p:cNvSpPr>
              <a:spLocks noChangeShapeType="1"/>
            </p:cNvSpPr>
            <p:nvPr/>
          </p:nvSpPr>
          <p:spPr bwMode="auto">
            <a:xfrm>
              <a:off x="3854" y="3150"/>
              <a:ext cx="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03" name="Line 147"/>
            <p:cNvSpPr>
              <a:spLocks noChangeShapeType="1"/>
            </p:cNvSpPr>
            <p:nvPr/>
          </p:nvSpPr>
          <p:spPr bwMode="auto">
            <a:xfrm>
              <a:off x="3854" y="3150"/>
              <a:ext cx="1" cy="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04" name="Line 149"/>
            <p:cNvSpPr>
              <a:spLocks noChangeShapeType="1"/>
            </p:cNvSpPr>
            <p:nvPr/>
          </p:nvSpPr>
          <p:spPr bwMode="auto">
            <a:xfrm>
              <a:off x="3858" y="3150"/>
              <a:ext cx="1038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05" name="Line 151"/>
            <p:cNvSpPr>
              <a:spLocks noChangeShapeType="1"/>
            </p:cNvSpPr>
            <p:nvPr/>
          </p:nvSpPr>
          <p:spPr bwMode="auto">
            <a:xfrm>
              <a:off x="4841" y="2831"/>
              <a:ext cx="1" cy="31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06" name="Line 153"/>
            <p:cNvSpPr>
              <a:spLocks noChangeShapeType="1"/>
            </p:cNvSpPr>
            <p:nvPr/>
          </p:nvSpPr>
          <p:spPr bwMode="auto">
            <a:xfrm>
              <a:off x="4841" y="3150"/>
              <a:ext cx="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07" name="Line 154"/>
            <p:cNvSpPr>
              <a:spLocks noChangeShapeType="1"/>
            </p:cNvSpPr>
            <p:nvPr/>
          </p:nvSpPr>
          <p:spPr bwMode="auto">
            <a:xfrm>
              <a:off x="4841" y="3150"/>
              <a:ext cx="1" cy="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08" name="Rectangle 173"/>
            <p:cNvSpPr>
              <a:spLocks noChangeArrowheads="1"/>
            </p:cNvSpPr>
            <p:nvPr/>
          </p:nvSpPr>
          <p:spPr bwMode="auto">
            <a:xfrm>
              <a:off x="3893" y="2870"/>
              <a:ext cx="93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smith@math</a:t>
              </a:r>
              <a:endParaRPr lang="en-US"/>
            </a:p>
          </p:txBody>
        </p:sp>
        <p:sp>
          <p:nvSpPr>
            <p:cNvPr id="40109" name="Rectangle 174"/>
            <p:cNvSpPr>
              <a:spLocks noChangeArrowheads="1"/>
            </p:cNvSpPr>
            <p:nvPr/>
          </p:nvSpPr>
          <p:spPr bwMode="auto">
            <a:xfrm>
              <a:off x="4920" y="287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19</a:t>
              </a:r>
              <a:endParaRPr lang="en-US"/>
            </a:p>
          </p:txBody>
        </p:sp>
        <p:sp>
          <p:nvSpPr>
            <p:cNvPr id="40110" name="Rectangle 175"/>
            <p:cNvSpPr>
              <a:spLocks noChangeArrowheads="1"/>
            </p:cNvSpPr>
            <p:nvPr/>
          </p:nvSpPr>
          <p:spPr bwMode="auto">
            <a:xfrm>
              <a:off x="5248" y="2870"/>
              <a:ext cx="21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3.8</a:t>
              </a: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 Querying Multiple Relations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0767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800" smtClean="0"/>
              <a:t>What does the following query compute?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658938" y="2271713"/>
            <a:ext cx="45307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Lucida Console" pitchFamily="49" charset="0"/>
              </a:rPr>
              <a:t>SELECT S.name, E.cid</a:t>
            </a:r>
          </a:p>
          <a:p>
            <a:r>
              <a:rPr lang="en-US" sz="2000">
                <a:solidFill>
                  <a:schemeClr val="tx1"/>
                </a:solidFill>
                <a:latin typeface="Lucida Console" pitchFamily="49" charset="0"/>
              </a:rPr>
              <a:t>  FROM Students S, Enrolled E</a:t>
            </a:r>
          </a:p>
          <a:p>
            <a:r>
              <a:rPr lang="en-US" sz="2000">
                <a:solidFill>
                  <a:schemeClr val="tx1"/>
                </a:solidFill>
                <a:latin typeface="Lucida Console" pitchFamily="49" charset="0"/>
              </a:rPr>
              <a:t> WHERE S.sid=E.sid AND E.grade='A'</a:t>
            </a:r>
          </a:p>
        </p:txBody>
      </p:sp>
      <p:sp>
        <p:nvSpPr>
          <p:cNvPr id="40965" name="Rectangle 11"/>
          <p:cNvSpPr>
            <a:spLocks noChangeArrowheads="1"/>
          </p:cNvSpPr>
          <p:nvPr/>
        </p:nvSpPr>
        <p:spPr bwMode="auto">
          <a:xfrm>
            <a:off x="5073650" y="3665538"/>
            <a:ext cx="862013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6" name="Rectangle 12"/>
          <p:cNvSpPr>
            <a:spLocks noChangeArrowheads="1"/>
          </p:cNvSpPr>
          <p:nvPr/>
        </p:nvSpPr>
        <p:spPr bwMode="auto">
          <a:xfrm>
            <a:off x="5935663" y="3665538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Rectangle 13"/>
          <p:cNvSpPr>
            <a:spLocks noChangeArrowheads="1"/>
          </p:cNvSpPr>
          <p:nvPr/>
        </p:nvSpPr>
        <p:spPr bwMode="auto">
          <a:xfrm>
            <a:off x="5942013" y="3665538"/>
            <a:ext cx="16208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Rectangle 14"/>
          <p:cNvSpPr>
            <a:spLocks noChangeArrowheads="1"/>
          </p:cNvSpPr>
          <p:nvPr/>
        </p:nvSpPr>
        <p:spPr bwMode="auto">
          <a:xfrm>
            <a:off x="7562850" y="3665538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9" name="Rectangle 15"/>
          <p:cNvSpPr>
            <a:spLocks noChangeArrowheads="1"/>
          </p:cNvSpPr>
          <p:nvPr/>
        </p:nvSpPr>
        <p:spPr bwMode="auto">
          <a:xfrm>
            <a:off x="7569200" y="3665538"/>
            <a:ext cx="7445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0" name="Rectangle 16"/>
          <p:cNvSpPr>
            <a:spLocks noChangeArrowheads="1"/>
          </p:cNvSpPr>
          <p:nvPr/>
        </p:nvSpPr>
        <p:spPr bwMode="auto">
          <a:xfrm>
            <a:off x="8313738" y="3665538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Rectangle 17"/>
          <p:cNvSpPr>
            <a:spLocks noChangeArrowheads="1"/>
          </p:cNvSpPr>
          <p:nvPr/>
        </p:nvSpPr>
        <p:spPr bwMode="auto">
          <a:xfrm>
            <a:off x="5073650" y="3671888"/>
            <a:ext cx="1270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2" name="Rectangle 18"/>
          <p:cNvSpPr>
            <a:spLocks noChangeArrowheads="1"/>
          </p:cNvSpPr>
          <p:nvPr/>
        </p:nvSpPr>
        <p:spPr bwMode="auto">
          <a:xfrm>
            <a:off x="5935663" y="3671888"/>
            <a:ext cx="635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3" name="Rectangle 19"/>
          <p:cNvSpPr>
            <a:spLocks noChangeArrowheads="1"/>
          </p:cNvSpPr>
          <p:nvPr/>
        </p:nvSpPr>
        <p:spPr bwMode="auto">
          <a:xfrm>
            <a:off x="7562850" y="3671888"/>
            <a:ext cx="635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Rectangle 20"/>
          <p:cNvSpPr>
            <a:spLocks noChangeArrowheads="1"/>
          </p:cNvSpPr>
          <p:nvPr/>
        </p:nvSpPr>
        <p:spPr bwMode="auto">
          <a:xfrm>
            <a:off x="8313738" y="3671888"/>
            <a:ext cx="1270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Rectangle 21"/>
          <p:cNvSpPr>
            <a:spLocks noChangeArrowheads="1"/>
          </p:cNvSpPr>
          <p:nvPr/>
        </p:nvSpPr>
        <p:spPr bwMode="auto">
          <a:xfrm>
            <a:off x="5086350" y="3671888"/>
            <a:ext cx="849313" cy="3032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6" name="Rectangle 22"/>
          <p:cNvSpPr>
            <a:spLocks noChangeArrowheads="1"/>
          </p:cNvSpPr>
          <p:nvPr/>
        </p:nvSpPr>
        <p:spPr bwMode="auto">
          <a:xfrm>
            <a:off x="5314950" y="3683000"/>
            <a:ext cx="311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sid</a:t>
            </a:r>
            <a:endParaRPr lang="en-US"/>
          </a:p>
        </p:txBody>
      </p:sp>
      <p:sp>
        <p:nvSpPr>
          <p:cNvPr id="40977" name="Rectangle 23"/>
          <p:cNvSpPr>
            <a:spLocks noChangeArrowheads="1"/>
          </p:cNvSpPr>
          <p:nvPr/>
        </p:nvSpPr>
        <p:spPr bwMode="auto">
          <a:xfrm>
            <a:off x="5086350" y="3975100"/>
            <a:ext cx="849313" cy="2857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8" name="Rectangle 24"/>
          <p:cNvSpPr>
            <a:spLocks noChangeArrowheads="1"/>
          </p:cNvSpPr>
          <p:nvPr/>
        </p:nvSpPr>
        <p:spPr bwMode="auto">
          <a:xfrm>
            <a:off x="5942013" y="3671888"/>
            <a:ext cx="1620837" cy="3032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9" name="Rectangle 25"/>
          <p:cNvSpPr>
            <a:spLocks noChangeArrowheads="1"/>
          </p:cNvSpPr>
          <p:nvPr/>
        </p:nvSpPr>
        <p:spPr bwMode="auto">
          <a:xfrm>
            <a:off x="6648450" y="3683000"/>
            <a:ext cx="3254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cid</a:t>
            </a:r>
            <a:endParaRPr lang="en-US"/>
          </a:p>
        </p:txBody>
      </p:sp>
      <p:sp>
        <p:nvSpPr>
          <p:cNvPr id="40980" name="Rectangle 26"/>
          <p:cNvSpPr>
            <a:spLocks noChangeArrowheads="1"/>
          </p:cNvSpPr>
          <p:nvPr/>
        </p:nvSpPr>
        <p:spPr bwMode="auto">
          <a:xfrm>
            <a:off x="5942013" y="3975100"/>
            <a:ext cx="1620837" cy="2857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1" name="Rectangle 27"/>
          <p:cNvSpPr>
            <a:spLocks noChangeArrowheads="1"/>
          </p:cNvSpPr>
          <p:nvPr/>
        </p:nvSpPr>
        <p:spPr bwMode="auto">
          <a:xfrm>
            <a:off x="7569200" y="3671888"/>
            <a:ext cx="744538" cy="3032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2" name="Rectangle 28"/>
          <p:cNvSpPr>
            <a:spLocks noChangeArrowheads="1"/>
          </p:cNvSpPr>
          <p:nvPr/>
        </p:nvSpPr>
        <p:spPr bwMode="auto">
          <a:xfrm>
            <a:off x="7651750" y="3683000"/>
            <a:ext cx="5921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grade</a:t>
            </a:r>
            <a:endParaRPr lang="en-US"/>
          </a:p>
        </p:txBody>
      </p:sp>
      <p:sp>
        <p:nvSpPr>
          <p:cNvPr id="40983" name="Rectangle 29"/>
          <p:cNvSpPr>
            <a:spLocks noChangeArrowheads="1"/>
          </p:cNvSpPr>
          <p:nvPr/>
        </p:nvSpPr>
        <p:spPr bwMode="auto">
          <a:xfrm>
            <a:off x="7569200" y="3975100"/>
            <a:ext cx="744538" cy="2857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4" name="Rectangle 30"/>
          <p:cNvSpPr>
            <a:spLocks noChangeArrowheads="1"/>
          </p:cNvSpPr>
          <p:nvPr/>
        </p:nvSpPr>
        <p:spPr bwMode="auto">
          <a:xfrm>
            <a:off x="5073650" y="4003675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5" name="Rectangle 31"/>
          <p:cNvSpPr>
            <a:spLocks noChangeArrowheads="1"/>
          </p:cNvSpPr>
          <p:nvPr/>
        </p:nvSpPr>
        <p:spPr bwMode="auto">
          <a:xfrm>
            <a:off x="5086350" y="4003675"/>
            <a:ext cx="849313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6" name="Rectangle 32"/>
          <p:cNvSpPr>
            <a:spLocks noChangeArrowheads="1"/>
          </p:cNvSpPr>
          <p:nvPr/>
        </p:nvSpPr>
        <p:spPr bwMode="auto">
          <a:xfrm>
            <a:off x="5935663" y="4003675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7" name="Rectangle 33"/>
          <p:cNvSpPr>
            <a:spLocks noChangeArrowheads="1"/>
          </p:cNvSpPr>
          <p:nvPr/>
        </p:nvSpPr>
        <p:spPr bwMode="auto">
          <a:xfrm>
            <a:off x="5942013" y="4003675"/>
            <a:ext cx="16208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8" name="Rectangle 34"/>
          <p:cNvSpPr>
            <a:spLocks noChangeArrowheads="1"/>
          </p:cNvSpPr>
          <p:nvPr/>
        </p:nvSpPr>
        <p:spPr bwMode="auto">
          <a:xfrm>
            <a:off x="7562850" y="4003675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9" name="Rectangle 35"/>
          <p:cNvSpPr>
            <a:spLocks noChangeArrowheads="1"/>
          </p:cNvSpPr>
          <p:nvPr/>
        </p:nvSpPr>
        <p:spPr bwMode="auto">
          <a:xfrm>
            <a:off x="7569200" y="4003675"/>
            <a:ext cx="7445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0" name="Rectangle 36"/>
          <p:cNvSpPr>
            <a:spLocks noChangeArrowheads="1"/>
          </p:cNvSpPr>
          <p:nvPr/>
        </p:nvSpPr>
        <p:spPr bwMode="auto">
          <a:xfrm>
            <a:off x="8313738" y="4003675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1" name="Rectangle 37"/>
          <p:cNvSpPr>
            <a:spLocks noChangeArrowheads="1"/>
          </p:cNvSpPr>
          <p:nvPr/>
        </p:nvSpPr>
        <p:spPr bwMode="auto">
          <a:xfrm>
            <a:off x="5073650" y="4010025"/>
            <a:ext cx="1270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2" name="Rectangle 38"/>
          <p:cNvSpPr>
            <a:spLocks noChangeArrowheads="1"/>
          </p:cNvSpPr>
          <p:nvPr/>
        </p:nvSpPr>
        <p:spPr bwMode="auto">
          <a:xfrm>
            <a:off x="5935663" y="4010025"/>
            <a:ext cx="635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3" name="Rectangle 39"/>
          <p:cNvSpPr>
            <a:spLocks noChangeArrowheads="1"/>
          </p:cNvSpPr>
          <p:nvPr/>
        </p:nvSpPr>
        <p:spPr bwMode="auto">
          <a:xfrm>
            <a:off x="7562850" y="4010025"/>
            <a:ext cx="635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4" name="Rectangle 40"/>
          <p:cNvSpPr>
            <a:spLocks noChangeArrowheads="1"/>
          </p:cNvSpPr>
          <p:nvPr/>
        </p:nvSpPr>
        <p:spPr bwMode="auto">
          <a:xfrm>
            <a:off x="8313738" y="4010025"/>
            <a:ext cx="1270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5" name="Rectangle 41"/>
          <p:cNvSpPr>
            <a:spLocks noChangeArrowheads="1"/>
          </p:cNvSpPr>
          <p:nvPr/>
        </p:nvSpPr>
        <p:spPr bwMode="auto">
          <a:xfrm>
            <a:off x="5129213" y="4022725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53831</a:t>
            </a:r>
            <a:endParaRPr lang="en-US"/>
          </a:p>
        </p:txBody>
      </p:sp>
      <p:sp>
        <p:nvSpPr>
          <p:cNvPr id="40996" name="Rectangle 42"/>
          <p:cNvSpPr>
            <a:spLocks noChangeArrowheads="1"/>
          </p:cNvSpPr>
          <p:nvPr/>
        </p:nvSpPr>
        <p:spPr bwMode="auto">
          <a:xfrm>
            <a:off x="5989638" y="4022725"/>
            <a:ext cx="13033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Carnatic101</a:t>
            </a:r>
            <a:endParaRPr lang="en-US"/>
          </a:p>
        </p:txBody>
      </p:sp>
      <p:sp>
        <p:nvSpPr>
          <p:cNvPr id="40997" name="Rectangle 43"/>
          <p:cNvSpPr>
            <a:spLocks noChangeArrowheads="1"/>
          </p:cNvSpPr>
          <p:nvPr/>
        </p:nvSpPr>
        <p:spPr bwMode="auto">
          <a:xfrm>
            <a:off x="7820025" y="4022725"/>
            <a:ext cx="177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C</a:t>
            </a:r>
            <a:endParaRPr lang="en-US"/>
          </a:p>
        </p:txBody>
      </p:sp>
      <p:sp>
        <p:nvSpPr>
          <p:cNvPr id="40998" name="Rectangle 44"/>
          <p:cNvSpPr>
            <a:spLocks noChangeArrowheads="1"/>
          </p:cNvSpPr>
          <p:nvPr/>
        </p:nvSpPr>
        <p:spPr bwMode="auto">
          <a:xfrm>
            <a:off x="5073650" y="4341813"/>
            <a:ext cx="1270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9" name="Rectangle 45"/>
          <p:cNvSpPr>
            <a:spLocks noChangeArrowheads="1"/>
          </p:cNvSpPr>
          <p:nvPr/>
        </p:nvSpPr>
        <p:spPr bwMode="auto">
          <a:xfrm>
            <a:off x="5935663" y="4341813"/>
            <a:ext cx="635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0" name="Rectangle 46"/>
          <p:cNvSpPr>
            <a:spLocks noChangeArrowheads="1"/>
          </p:cNvSpPr>
          <p:nvPr/>
        </p:nvSpPr>
        <p:spPr bwMode="auto">
          <a:xfrm>
            <a:off x="7562850" y="4341813"/>
            <a:ext cx="635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1" name="Rectangle 47"/>
          <p:cNvSpPr>
            <a:spLocks noChangeArrowheads="1"/>
          </p:cNvSpPr>
          <p:nvPr/>
        </p:nvSpPr>
        <p:spPr bwMode="auto">
          <a:xfrm>
            <a:off x="8313738" y="4341813"/>
            <a:ext cx="1270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2" name="Rectangle 48"/>
          <p:cNvSpPr>
            <a:spLocks noChangeArrowheads="1"/>
          </p:cNvSpPr>
          <p:nvPr/>
        </p:nvSpPr>
        <p:spPr bwMode="auto">
          <a:xfrm>
            <a:off x="5129213" y="4354513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53831</a:t>
            </a:r>
            <a:endParaRPr lang="en-US"/>
          </a:p>
        </p:txBody>
      </p:sp>
      <p:sp>
        <p:nvSpPr>
          <p:cNvPr id="41003" name="Rectangle 49"/>
          <p:cNvSpPr>
            <a:spLocks noChangeArrowheads="1"/>
          </p:cNvSpPr>
          <p:nvPr/>
        </p:nvSpPr>
        <p:spPr bwMode="auto">
          <a:xfrm>
            <a:off x="5989638" y="4354513"/>
            <a:ext cx="1200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Reggae203</a:t>
            </a:r>
            <a:endParaRPr lang="en-US"/>
          </a:p>
        </p:txBody>
      </p:sp>
      <p:sp>
        <p:nvSpPr>
          <p:cNvPr id="41004" name="Rectangle 50"/>
          <p:cNvSpPr>
            <a:spLocks noChangeArrowheads="1"/>
          </p:cNvSpPr>
          <p:nvPr/>
        </p:nvSpPr>
        <p:spPr bwMode="auto">
          <a:xfrm>
            <a:off x="7820025" y="4354513"/>
            <a:ext cx="177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B</a:t>
            </a:r>
            <a:endParaRPr lang="en-US"/>
          </a:p>
        </p:txBody>
      </p:sp>
      <p:sp>
        <p:nvSpPr>
          <p:cNvPr id="41005" name="Rectangle 51"/>
          <p:cNvSpPr>
            <a:spLocks noChangeArrowheads="1"/>
          </p:cNvSpPr>
          <p:nvPr/>
        </p:nvSpPr>
        <p:spPr bwMode="auto">
          <a:xfrm>
            <a:off x="5073650" y="4673600"/>
            <a:ext cx="12700" cy="3032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6" name="Rectangle 52"/>
          <p:cNvSpPr>
            <a:spLocks noChangeArrowheads="1"/>
          </p:cNvSpPr>
          <p:nvPr/>
        </p:nvSpPr>
        <p:spPr bwMode="auto">
          <a:xfrm>
            <a:off x="5935663" y="4673600"/>
            <a:ext cx="6350" cy="3032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7" name="Rectangle 53"/>
          <p:cNvSpPr>
            <a:spLocks noChangeArrowheads="1"/>
          </p:cNvSpPr>
          <p:nvPr/>
        </p:nvSpPr>
        <p:spPr bwMode="auto">
          <a:xfrm>
            <a:off x="7562850" y="4673600"/>
            <a:ext cx="6350" cy="3032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8" name="Rectangle 54"/>
          <p:cNvSpPr>
            <a:spLocks noChangeArrowheads="1"/>
          </p:cNvSpPr>
          <p:nvPr/>
        </p:nvSpPr>
        <p:spPr bwMode="auto">
          <a:xfrm>
            <a:off x="8313738" y="4673600"/>
            <a:ext cx="12700" cy="3032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9" name="Rectangle 55"/>
          <p:cNvSpPr>
            <a:spLocks noChangeArrowheads="1"/>
          </p:cNvSpPr>
          <p:nvPr/>
        </p:nvSpPr>
        <p:spPr bwMode="auto">
          <a:xfrm>
            <a:off x="5129213" y="4686300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53650</a:t>
            </a:r>
            <a:endParaRPr lang="en-US"/>
          </a:p>
        </p:txBody>
      </p:sp>
      <p:sp>
        <p:nvSpPr>
          <p:cNvPr id="41010" name="Rectangle 56"/>
          <p:cNvSpPr>
            <a:spLocks noChangeArrowheads="1"/>
          </p:cNvSpPr>
          <p:nvPr/>
        </p:nvSpPr>
        <p:spPr bwMode="auto">
          <a:xfrm>
            <a:off x="5989638" y="4686300"/>
            <a:ext cx="14366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Topology112</a:t>
            </a:r>
            <a:endParaRPr lang="en-US"/>
          </a:p>
        </p:txBody>
      </p:sp>
      <p:sp>
        <p:nvSpPr>
          <p:cNvPr id="41011" name="Rectangle 57"/>
          <p:cNvSpPr>
            <a:spLocks noChangeArrowheads="1"/>
          </p:cNvSpPr>
          <p:nvPr/>
        </p:nvSpPr>
        <p:spPr bwMode="auto">
          <a:xfrm>
            <a:off x="7820025" y="4686300"/>
            <a:ext cx="1920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A</a:t>
            </a:r>
            <a:endParaRPr lang="en-US"/>
          </a:p>
        </p:txBody>
      </p:sp>
      <p:sp>
        <p:nvSpPr>
          <p:cNvPr id="41012" name="Rectangle 58"/>
          <p:cNvSpPr>
            <a:spLocks noChangeArrowheads="1"/>
          </p:cNvSpPr>
          <p:nvPr/>
        </p:nvSpPr>
        <p:spPr bwMode="auto">
          <a:xfrm>
            <a:off x="5073650" y="4976813"/>
            <a:ext cx="12700" cy="341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3" name="Rectangle 59"/>
          <p:cNvSpPr>
            <a:spLocks noChangeArrowheads="1"/>
          </p:cNvSpPr>
          <p:nvPr/>
        </p:nvSpPr>
        <p:spPr bwMode="auto">
          <a:xfrm>
            <a:off x="5073650" y="5318125"/>
            <a:ext cx="862013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4" name="Rectangle 60"/>
          <p:cNvSpPr>
            <a:spLocks noChangeArrowheads="1"/>
          </p:cNvSpPr>
          <p:nvPr/>
        </p:nvSpPr>
        <p:spPr bwMode="auto">
          <a:xfrm>
            <a:off x="5935663" y="4976813"/>
            <a:ext cx="6350" cy="341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5" name="Rectangle 61"/>
          <p:cNvSpPr>
            <a:spLocks noChangeArrowheads="1"/>
          </p:cNvSpPr>
          <p:nvPr/>
        </p:nvSpPr>
        <p:spPr bwMode="auto">
          <a:xfrm>
            <a:off x="5935663" y="5318125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6" name="Rectangle 62"/>
          <p:cNvSpPr>
            <a:spLocks noChangeArrowheads="1"/>
          </p:cNvSpPr>
          <p:nvPr/>
        </p:nvSpPr>
        <p:spPr bwMode="auto">
          <a:xfrm>
            <a:off x="5942013" y="5318125"/>
            <a:ext cx="16208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7" name="Rectangle 63"/>
          <p:cNvSpPr>
            <a:spLocks noChangeArrowheads="1"/>
          </p:cNvSpPr>
          <p:nvPr/>
        </p:nvSpPr>
        <p:spPr bwMode="auto">
          <a:xfrm>
            <a:off x="7562850" y="4976813"/>
            <a:ext cx="6350" cy="341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8" name="Rectangle 64"/>
          <p:cNvSpPr>
            <a:spLocks noChangeArrowheads="1"/>
          </p:cNvSpPr>
          <p:nvPr/>
        </p:nvSpPr>
        <p:spPr bwMode="auto">
          <a:xfrm>
            <a:off x="7562850" y="5318125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9" name="Rectangle 65"/>
          <p:cNvSpPr>
            <a:spLocks noChangeArrowheads="1"/>
          </p:cNvSpPr>
          <p:nvPr/>
        </p:nvSpPr>
        <p:spPr bwMode="auto">
          <a:xfrm>
            <a:off x="7569200" y="5318125"/>
            <a:ext cx="7445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0" name="Rectangle 66"/>
          <p:cNvSpPr>
            <a:spLocks noChangeArrowheads="1"/>
          </p:cNvSpPr>
          <p:nvPr/>
        </p:nvSpPr>
        <p:spPr bwMode="auto">
          <a:xfrm>
            <a:off x="8313738" y="4976813"/>
            <a:ext cx="12700" cy="341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1" name="Rectangle 67"/>
          <p:cNvSpPr>
            <a:spLocks noChangeArrowheads="1"/>
          </p:cNvSpPr>
          <p:nvPr/>
        </p:nvSpPr>
        <p:spPr bwMode="auto">
          <a:xfrm>
            <a:off x="8313738" y="5318125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2" name="Rectangle 68"/>
          <p:cNvSpPr>
            <a:spLocks noChangeArrowheads="1"/>
          </p:cNvSpPr>
          <p:nvPr/>
        </p:nvSpPr>
        <p:spPr bwMode="auto">
          <a:xfrm>
            <a:off x="5129213" y="4989513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53666</a:t>
            </a:r>
            <a:endParaRPr lang="en-US"/>
          </a:p>
        </p:txBody>
      </p:sp>
      <p:sp>
        <p:nvSpPr>
          <p:cNvPr id="41023" name="Rectangle 69"/>
          <p:cNvSpPr>
            <a:spLocks noChangeArrowheads="1"/>
          </p:cNvSpPr>
          <p:nvPr/>
        </p:nvSpPr>
        <p:spPr bwMode="auto">
          <a:xfrm>
            <a:off x="5989638" y="4989513"/>
            <a:ext cx="1200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History105</a:t>
            </a:r>
            <a:endParaRPr lang="en-US"/>
          </a:p>
        </p:txBody>
      </p:sp>
      <p:sp>
        <p:nvSpPr>
          <p:cNvPr id="41024" name="Rectangle 70"/>
          <p:cNvSpPr>
            <a:spLocks noChangeArrowheads="1"/>
          </p:cNvSpPr>
          <p:nvPr/>
        </p:nvSpPr>
        <p:spPr bwMode="auto">
          <a:xfrm>
            <a:off x="7820025" y="4989513"/>
            <a:ext cx="177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" charset="0"/>
              </a:rPr>
              <a:t>B</a:t>
            </a:r>
            <a:endParaRPr lang="en-US"/>
          </a:p>
        </p:txBody>
      </p:sp>
      <p:sp>
        <p:nvSpPr>
          <p:cNvPr id="41025" name="Rectangle 7"/>
          <p:cNvSpPr>
            <a:spLocks noChangeArrowheads="1"/>
          </p:cNvSpPr>
          <p:nvPr/>
        </p:nvSpPr>
        <p:spPr bwMode="auto">
          <a:xfrm>
            <a:off x="457200" y="3641725"/>
            <a:ext cx="434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Tahoma" pitchFamily="1" charset="0"/>
              </a:rPr>
              <a:t>Given the following instance of Enrolled</a:t>
            </a:r>
          </a:p>
        </p:txBody>
      </p:sp>
      <p:sp>
        <p:nvSpPr>
          <p:cNvPr id="41026" name="Rectangle 71"/>
          <p:cNvSpPr>
            <a:spLocks noChangeArrowheads="1"/>
          </p:cNvSpPr>
          <p:nvPr/>
        </p:nvSpPr>
        <p:spPr bwMode="auto">
          <a:xfrm>
            <a:off x="5084763" y="5537200"/>
            <a:ext cx="1127125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7" name="Rectangle 72"/>
          <p:cNvSpPr>
            <a:spLocks noChangeArrowheads="1"/>
          </p:cNvSpPr>
          <p:nvPr/>
        </p:nvSpPr>
        <p:spPr bwMode="auto">
          <a:xfrm>
            <a:off x="6211888" y="5537200"/>
            <a:ext cx="79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8" name="Rectangle 73"/>
          <p:cNvSpPr>
            <a:spLocks noChangeArrowheads="1"/>
          </p:cNvSpPr>
          <p:nvPr/>
        </p:nvSpPr>
        <p:spPr bwMode="auto">
          <a:xfrm>
            <a:off x="6219825" y="5537200"/>
            <a:ext cx="16192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9" name="Rectangle 74"/>
          <p:cNvSpPr>
            <a:spLocks noChangeArrowheads="1"/>
          </p:cNvSpPr>
          <p:nvPr/>
        </p:nvSpPr>
        <p:spPr bwMode="auto">
          <a:xfrm>
            <a:off x="7839075" y="5537200"/>
            <a:ext cx="1428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0" name="Rectangle 75"/>
          <p:cNvSpPr>
            <a:spLocks noChangeArrowheads="1"/>
          </p:cNvSpPr>
          <p:nvPr/>
        </p:nvSpPr>
        <p:spPr bwMode="auto">
          <a:xfrm>
            <a:off x="5084763" y="5543550"/>
            <a:ext cx="14287" cy="400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1" name="Rectangle 76"/>
          <p:cNvSpPr>
            <a:spLocks noChangeArrowheads="1"/>
          </p:cNvSpPr>
          <p:nvPr/>
        </p:nvSpPr>
        <p:spPr bwMode="auto">
          <a:xfrm>
            <a:off x="6211888" y="5543550"/>
            <a:ext cx="7937" cy="400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2" name="Rectangle 77"/>
          <p:cNvSpPr>
            <a:spLocks noChangeArrowheads="1"/>
          </p:cNvSpPr>
          <p:nvPr/>
        </p:nvSpPr>
        <p:spPr bwMode="auto">
          <a:xfrm>
            <a:off x="7839075" y="5543550"/>
            <a:ext cx="14288" cy="400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3" name="Rectangle 78"/>
          <p:cNvSpPr>
            <a:spLocks noChangeArrowheads="1"/>
          </p:cNvSpPr>
          <p:nvPr/>
        </p:nvSpPr>
        <p:spPr bwMode="auto">
          <a:xfrm>
            <a:off x="5099050" y="5543550"/>
            <a:ext cx="1112838" cy="325438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4" name="Rectangle 79"/>
          <p:cNvSpPr>
            <a:spLocks noChangeArrowheads="1"/>
          </p:cNvSpPr>
          <p:nvPr/>
        </p:nvSpPr>
        <p:spPr bwMode="auto">
          <a:xfrm>
            <a:off x="5205413" y="5556250"/>
            <a:ext cx="83026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Times New Roman" pitchFamily="1" charset="0"/>
              </a:rPr>
              <a:t>S.name</a:t>
            </a:r>
            <a:endParaRPr lang="en-US"/>
          </a:p>
        </p:txBody>
      </p:sp>
      <p:sp>
        <p:nvSpPr>
          <p:cNvPr id="41035" name="Rectangle 80"/>
          <p:cNvSpPr>
            <a:spLocks noChangeArrowheads="1"/>
          </p:cNvSpPr>
          <p:nvPr/>
        </p:nvSpPr>
        <p:spPr bwMode="auto">
          <a:xfrm>
            <a:off x="5099050" y="5868988"/>
            <a:ext cx="1112838" cy="746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6" name="Rectangle 81"/>
          <p:cNvSpPr>
            <a:spLocks noChangeArrowheads="1"/>
          </p:cNvSpPr>
          <p:nvPr/>
        </p:nvSpPr>
        <p:spPr bwMode="auto">
          <a:xfrm>
            <a:off x="6219825" y="5543550"/>
            <a:ext cx="1619250" cy="325438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7" name="Rectangle 82"/>
          <p:cNvSpPr>
            <a:spLocks noChangeArrowheads="1"/>
          </p:cNvSpPr>
          <p:nvPr/>
        </p:nvSpPr>
        <p:spPr bwMode="auto">
          <a:xfrm>
            <a:off x="6386513" y="5556250"/>
            <a:ext cx="58261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Times New Roman" pitchFamily="1" charset="0"/>
              </a:rPr>
              <a:t>E.cid</a:t>
            </a:r>
            <a:endParaRPr lang="en-US"/>
          </a:p>
        </p:txBody>
      </p:sp>
      <p:sp>
        <p:nvSpPr>
          <p:cNvPr id="41038" name="Rectangle 83"/>
          <p:cNvSpPr>
            <a:spLocks noChangeArrowheads="1"/>
          </p:cNvSpPr>
          <p:nvPr/>
        </p:nvSpPr>
        <p:spPr bwMode="auto">
          <a:xfrm>
            <a:off x="6219825" y="5868988"/>
            <a:ext cx="1619250" cy="746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9" name="Rectangle 84"/>
          <p:cNvSpPr>
            <a:spLocks noChangeArrowheads="1"/>
          </p:cNvSpPr>
          <p:nvPr/>
        </p:nvSpPr>
        <p:spPr bwMode="auto">
          <a:xfrm>
            <a:off x="5084763" y="5943600"/>
            <a:ext cx="1428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0" name="Rectangle 85"/>
          <p:cNvSpPr>
            <a:spLocks noChangeArrowheads="1"/>
          </p:cNvSpPr>
          <p:nvPr/>
        </p:nvSpPr>
        <p:spPr bwMode="auto">
          <a:xfrm>
            <a:off x="5099050" y="5943600"/>
            <a:ext cx="11128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1" name="Rectangle 86"/>
          <p:cNvSpPr>
            <a:spLocks noChangeArrowheads="1"/>
          </p:cNvSpPr>
          <p:nvPr/>
        </p:nvSpPr>
        <p:spPr bwMode="auto">
          <a:xfrm>
            <a:off x="6211888" y="5943600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2" name="Rectangle 87"/>
          <p:cNvSpPr>
            <a:spLocks noChangeArrowheads="1"/>
          </p:cNvSpPr>
          <p:nvPr/>
        </p:nvSpPr>
        <p:spPr bwMode="auto">
          <a:xfrm>
            <a:off x="6219825" y="5943600"/>
            <a:ext cx="1619250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3" name="Rectangle 88"/>
          <p:cNvSpPr>
            <a:spLocks noChangeArrowheads="1"/>
          </p:cNvSpPr>
          <p:nvPr/>
        </p:nvSpPr>
        <p:spPr bwMode="auto">
          <a:xfrm>
            <a:off x="7839075" y="5943600"/>
            <a:ext cx="1428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4" name="Rectangle 89"/>
          <p:cNvSpPr>
            <a:spLocks noChangeArrowheads="1"/>
          </p:cNvSpPr>
          <p:nvPr/>
        </p:nvSpPr>
        <p:spPr bwMode="auto">
          <a:xfrm>
            <a:off x="5084763" y="5951538"/>
            <a:ext cx="14287" cy="390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5" name="Rectangle 90"/>
          <p:cNvSpPr>
            <a:spLocks noChangeArrowheads="1"/>
          </p:cNvSpPr>
          <p:nvPr/>
        </p:nvSpPr>
        <p:spPr bwMode="auto">
          <a:xfrm>
            <a:off x="5084763" y="6342063"/>
            <a:ext cx="11271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6" name="Rectangle 91"/>
          <p:cNvSpPr>
            <a:spLocks noChangeArrowheads="1"/>
          </p:cNvSpPr>
          <p:nvPr/>
        </p:nvSpPr>
        <p:spPr bwMode="auto">
          <a:xfrm>
            <a:off x="6211888" y="5951538"/>
            <a:ext cx="7937" cy="390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7" name="Rectangle 92"/>
          <p:cNvSpPr>
            <a:spLocks noChangeArrowheads="1"/>
          </p:cNvSpPr>
          <p:nvPr/>
        </p:nvSpPr>
        <p:spPr bwMode="auto">
          <a:xfrm>
            <a:off x="6211888" y="6342063"/>
            <a:ext cx="7937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8" name="Rectangle 93"/>
          <p:cNvSpPr>
            <a:spLocks noChangeArrowheads="1"/>
          </p:cNvSpPr>
          <p:nvPr/>
        </p:nvSpPr>
        <p:spPr bwMode="auto">
          <a:xfrm>
            <a:off x="6219825" y="6342063"/>
            <a:ext cx="1619250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9" name="Rectangle 94"/>
          <p:cNvSpPr>
            <a:spLocks noChangeArrowheads="1"/>
          </p:cNvSpPr>
          <p:nvPr/>
        </p:nvSpPr>
        <p:spPr bwMode="auto">
          <a:xfrm>
            <a:off x="7839075" y="5951538"/>
            <a:ext cx="14288" cy="390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50" name="Rectangle 95"/>
          <p:cNvSpPr>
            <a:spLocks noChangeArrowheads="1"/>
          </p:cNvSpPr>
          <p:nvPr/>
        </p:nvSpPr>
        <p:spPr bwMode="auto">
          <a:xfrm>
            <a:off x="7839075" y="6342063"/>
            <a:ext cx="14288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51" name="Rectangle 96"/>
          <p:cNvSpPr>
            <a:spLocks noChangeArrowheads="1"/>
          </p:cNvSpPr>
          <p:nvPr/>
        </p:nvSpPr>
        <p:spPr bwMode="auto">
          <a:xfrm>
            <a:off x="5143500" y="5964238"/>
            <a:ext cx="6683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Times New Roman" pitchFamily="1" charset="0"/>
              </a:rPr>
              <a:t>Smith</a:t>
            </a:r>
            <a:endParaRPr lang="en-US"/>
          </a:p>
        </p:txBody>
      </p:sp>
      <p:sp>
        <p:nvSpPr>
          <p:cNvPr id="41052" name="Rectangle 97"/>
          <p:cNvSpPr>
            <a:spLocks noChangeArrowheads="1"/>
          </p:cNvSpPr>
          <p:nvPr/>
        </p:nvSpPr>
        <p:spPr bwMode="auto">
          <a:xfrm>
            <a:off x="6270625" y="5964238"/>
            <a:ext cx="1504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Times New Roman" pitchFamily="1" charset="0"/>
              </a:rPr>
              <a:t>Topology112</a:t>
            </a:r>
            <a:endParaRPr lang="en-US"/>
          </a:p>
        </p:txBody>
      </p:sp>
      <p:sp>
        <p:nvSpPr>
          <p:cNvPr id="41053" name="Rectangle 8"/>
          <p:cNvSpPr>
            <a:spLocks noChangeArrowheads="1"/>
          </p:cNvSpPr>
          <p:nvPr/>
        </p:nvSpPr>
        <p:spPr bwMode="auto">
          <a:xfrm>
            <a:off x="2879725" y="5624513"/>
            <a:ext cx="120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Tahoma" pitchFamily="1" charset="0"/>
              </a:rPr>
              <a:t>we get:</a:t>
            </a:r>
          </a:p>
        </p:txBody>
      </p:sp>
      <p:sp>
        <p:nvSpPr>
          <p:cNvPr id="41054" name="Line 98"/>
          <p:cNvSpPr>
            <a:spLocks noChangeShapeType="1"/>
          </p:cNvSpPr>
          <p:nvPr/>
        </p:nvSpPr>
        <p:spPr bwMode="auto">
          <a:xfrm>
            <a:off x="5105400" y="36576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Semantics of a Query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839200" cy="40767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800" smtClean="0"/>
              <a:t>A </a:t>
            </a:r>
            <a:r>
              <a:rPr lang="en-US" sz="2800" i="1" u="sng" smtClean="0">
                <a:solidFill>
                  <a:schemeClr val="hlink"/>
                </a:solidFill>
              </a:rPr>
              <a:t>conceptual</a:t>
            </a:r>
            <a:r>
              <a:rPr lang="en-US" sz="2800" i="1" smtClean="0">
                <a:solidFill>
                  <a:schemeClr val="hlink"/>
                </a:solidFill>
              </a:rPr>
              <a:t> evaluation method</a:t>
            </a:r>
            <a:r>
              <a:rPr lang="en-US" sz="2800" smtClean="0"/>
              <a:t> for the previous query: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1. do </a:t>
            </a:r>
            <a:r>
              <a:rPr lang="en-US" sz="2000" smtClean="0"/>
              <a:t>FROM</a:t>
            </a:r>
            <a:r>
              <a:rPr lang="en-US" sz="2400" smtClean="0"/>
              <a:t> clause: compute </a:t>
            </a:r>
            <a:r>
              <a:rPr lang="en-US" sz="2400" i="1" smtClean="0"/>
              <a:t>cross-product</a:t>
            </a:r>
            <a:r>
              <a:rPr lang="en-US" sz="2400" smtClean="0"/>
              <a:t> of Students and Enrolled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2. do </a:t>
            </a:r>
            <a:r>
              <a:rPr lang="en-US" sz="2000" smtClean="0"/>
              <a:t>WHERE</a:t>
            </a:r>
            <a:r>
              <a:rPr lang="en-US" sz="2400" smtClean="0"/>
              <a:t> clause: Check conditions, discard tuples that fail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3. do </a:t>
            </a:r>
            <a:r>
              <a:rPr lang="en-US" sz="2000" smtClean="0"/>
              <a:t>SELECT</a:t>
            </a:r>
            <a:r>
              <a:rPr lang="en-US" sz="2400" smtClean="0"/>
              <a:t> clause: Delete unwanted fields</a:t>
            </a:r>
          </a:p>
          <a:p>
            <a:pPr eaLnBrk="1" hangingPunct="1"/>
            <a:r>
              <a:rPr lang="en-US" sz="2800" smtClean="0"/>
              <a:t>Remember, this is </a:t>
            </a:r>
            <a:r>
              <a:rPr lang="en-US" sz="2800" i="1" smtClean="0"/>
              <a:t>conceptual</a:t>
            </a:r>
            <a:r>
              <a:rPr lang="en-US" sz="2800" smtClean="0"/>
              <a:t>.  Actual evaluation will be </a:t>
            </a:r>
            <a:r>
              <a:rPr lang="en-US" sz="2800" i="1" smtClean="0"/>
              <a:t>much</a:t>
            </a:r>
            <a:r>
              <a:rPr lang="en-US" sz="2800" smtClean="0"/>
              <a:t> more efficient, but must produce the same answers.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smtClean="0"/>
              <a:t>Cross-product of Students and Enrolled Instances</a:t>
            </a:r>
          </a:p>
        </p:txBody>
      </p:sp>
      <p:grpSp>
        <p:nvGrpSpPr>
          <p:cNvPr id="43013" name="Group 206"/>
          <p:cNvGrpSpPr>
            <a:grpSpLocks/>
          </p:cNvGrpSpPr>
          <p:nvPr/>
        </p:nvGrpSpPr>
        <p:grpSpPr bwMode="auto">
          <a:xfrm>
            <a:off x="931863" y="2057400"/>
            <a:ext cx="7277100" cy="862013"/>
            <a:chOff x="587" y="1296"/>
            <a:chExt cx="4584" cy="543"/>
          </a:xfrm>
        </p:grpSpPr>
        <p:sp>
          <p:nvSpPr>
            <p:cNvPr id="43532" name="Rectangle 6"/>
            <p:cNvSpPr>
              <a:spLocks noChangeArrowheads="1"/>
            </p:cNvSpPr>
            <p:nvPr/>
          </p:nvSpPr>
          <p:spPr bwMode="auto">
            <a:xfrm>
              <a:off x="635" y="1302"/>
              <a:ext cx="366" cy="165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33" name="Rectangle 7"/>
            <p:cNvSpPr>
              <a:spLocks noChangeArrowheads="1"/>
            </p:cNvSpPr>
            <p:nvPr/>
          </p:nvSpPr>
          <p:spPr bwMode="auto">
            <a:xfrm>
              <a:off x="635" y="1308"/>
              <a:ext cx="2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S.sid</a:t>
              </a:r>
              <a:endParaRPr lang="en-US"/>
            </a:p>
          </p:txBody>
        </p:sp>
        <p:sp>
          <p:nvSpPr>
            <p:cNvPr id="43534" name="Rectangle 8"/>
            <p:cNvSpPr>
              <a:spLocks noChangeArrowheads="1"/>
            </p:cNvSpPr>
            <p:nvPr/>
          </p:nvSpPr>
          <p:spPr bwMode="auto">
            <a:xfrm>
              <a:off x="907" y="1308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535" name="Rectangle 9"/>
            <p:cNvSpPr>
              <a:spLocks noChangeArrowheads="1"/>
            </p:cNvSpPr>
            <p:nvPr/>
          </p:nvSpPr>
          <p:spPr bwMode="auto">
            <a:xfrm>
              <a:off x="598" y="1302"/>
              <a:ext cx="37" cy="165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36" name="Rectangle 10"/>
            <p:cNvSpPr>
              <a:spLocks noChangeArrowheads="1"/>
            </p:cNvSpPr>
            <p:nvPr/>
          </p:nvSpPr>
          <p:spPr bwMode="auto">
            <a:xfrm>
              <a:off x="1001" y="1302"/>
              <a:ext cx="39" cy="165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37" name="Rectangle 11"/>
            <p:cNvSpPr>
              <a:spLocks noChangeArrowheads="1"/>
            </p:cNvSpPr>
            <p:nvPr/>
          </p:nvSpPr>
          <p:spPr bwMode="auto">
            <a:xfrm>
              <a:off x="598" y="1467"/>
              <a:ext cx="442" cy="11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38" name="Rectangle 12"/>
            <p:cNvSpPr>
              <a:spLocks noChangeArrowheads="1"/>
            </p:cNvSpPr>
            <p:nvPr/>
          </p:nvSpPr>
          <p:spPr bwMode="auto">
            <a:xfrm>
              <a:off x="1085" y="1302"/>
              <a:ext cx="454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39" name="Rectangle 13"/>
            <p:cNvSpPr>
              <a:spLocks noChangeArrowheads="1"/>
            </p:cNvSpPr>
            <p:nvPr/>
          </p:nvSpPr>
          <p:spPr bwMode="auto">
            <a:xfrm>
              <a:off x="1086" y="1308"/>
              <a:ext cx="4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S.name</a:t>
              </a:r>
              <a:endParaRPr lang="en-US"/>
            </a:p>
          </p:txBody>
        </p:sp>
        <p:sp>
          <p:nvSpPr>
            <p:cNvPr id="43540" name="Rectangle 14"/>
            <p:cNvSpPr>
              <a:spLocks noChangeArrowheads="1"/>
            </p:cNvSpPr>
            <p:nvPr/>
          </p:nvSpPr>
          <p:spPr bwMode="auto">
            <a:xfrm>
              <a:off x="1495" y="1308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541" name="Rectangle 15"/>
            <p:cNvSpPr>
              <a:spLocks noChangeArrowheads="1"/>
            </p:cNvSpPr>
            <p:nvPr/>
          </p:nvSpPr>
          <p:spPr bwMode="auto">
            <a:xfrm>
              <a:off x="1046" y="1302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42" name="Rectangle 16"/>
            <p:cNvSpPr>
              <a:spLocks noChangeArrowheads="1"/>
            </p:cNvSpPr>
            <p:nvPr/>
          </p:nvSpPr>
          <p:spPr bwMode="auto">
            <a:xfrm>
              <a:off x="1539" y="1302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43" name="Rectangle 17"/>
            <p:cNvSpPr>
              <a:spLocks noChangeArrowheads="1"/>
            </p:cNvSpPr>
            <p:nvPr/>
          </p:nvSpPr>
          <p:spPr bwMode="auto">
            <a:xfrm>
              <a:off x="1046" y="1467"/>
              <a:ext cx="532" cy="11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44" name="Rectangle 18"/>
            <p:cNvSpPr>
              <a:spLocks noChangeArrowheads="1"/>
            </p:cNvSpPr>
            <p:nvPr/>
          </p:nvSpPr>
          <p:spPr bwMode="auto">
            <a:xfrm>
              <a:off x="1623" y="1302"/>
              <a:ext cx="775" cy="165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45" name="Rectangle 19"/>
            <p:cNvSpPr>
              <a:spLocks noChangeArrowheads="1"/>
            </p:cNvSpPr>
            <p:nvPr/>
          </p:nvSpPr>
          <p:spPr bwMode="auto">
            <a:xfrm>
              <a:off x="1791" y="1308"/>
              <a:ext cx="4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S.login</a:t>
              </a:r>
              <a:endParaRPr lang="en-US"/>
            </a:p>
          </p:txBody>
        </p:sp>
        <p:sp>
          <p:nvSpPr>
            <p:cNvPr id="43546" name="Rectangle 20"/>
            <p:cNvSpPr>
              <a:spLocks noChangeArrowheads="1"/>
            </p:cNvSpPr>
            <p:nvPr/>
          </p:nvSpPr>
          <p:spPr bwMode="auto">
            <a:xfrm>
              <a:off x="2183" y="1308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547" name="Rectangle 21"/>
            <p:cNvSpPr>
              <a:spLocks noChangeArrowheads="1"/>
            </p:cNvSpPr>
            <p:nvPr/>
          </p:nvSpPr>
          <p:spPr bwMode="auto">
            <a:xfrm>
              <a:off x="1583" y="1302"/>
              <a:ext cx="40" cy="165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48" name="Rectangle 22"/>
            <p:cNvSpPr>
              <a:spLocks noChangeArrowheads="1"/>
            </p:cNvSpPr>
            <p:nvPr/>
          </p:nvSpPr>
          <p:spPr bwMode="auto">
            <a:xfrm>
              <a:off x="2398" y="1302"/>
              <a:ext cx="42" cy="165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49" name="Rectangle 23"/>
            <p:cNvSpPr>
              <a:spLocks noChangeArrowheads="1"/>
            </p:cNvSpPr>
            <p:nvPr/>
          </p:nvSpPr>
          <p:spPr bwMode="auto">
            <a:xfrm>
              <a:off x="1583" y="1467"/>
              <a:ext cx="857" cy="11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50" name="Rectangle 24"/>
            <p:cNvSpPr>
              <a:spLocks noChangeArrowheads="1"/>
            </p:cNvSpPr>
            <p:nvPr/>
          </p:nvSpPr>
          <p:spPr bwMode="auto">
            <a:xfrm>
              <a:off x="2485" y="1302"/>
              <a:ext cx="344" cy="165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51" name="Rectangle 25"/>
            <p:cNvSpPr>
              <a:spLocks noChangeArrowheads="1"/>
            </p:cNvSpPr>
            <p:nvPr/>
          </p:nvSpPr>
          <p:spPr bwMode="auto">
            <a:xfrm>
              <a:off x="2485" y="1308"/>
              <a:ext cx="3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S.age</a:t>
              </a:r>
              <a:endParaRPr lang="en-US"/>
            </a:p>
          </p:txBody>
        </p:sp>
        <p:sp>
          <p:nvSpPr>
            <p:cNvPr id="43552" name="Rectangle 26"/>
            <p:cNvSpPr>
              <a:spLocks noChangeArrowheads="1"/>
            </p:cNvSpPr>
            <p:nvPr/>
          </p:nvSpPr>
          <p:spPr bwMode="auto">
            <a:xfrm>
              <a:off x="2793" y="1308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553" name="Rectangle 27"/>
            <p:cNvSpPr>
              <a:spLocks noChangeArrowheads="1"/>
            </p:cNvSpPr>
            <p:nvPr/>
          </p:nvSpPr>
          <p:spPr bwMode="auto">
            <a:xfrm>
              <a:off x="2445" y="1302"/>
              <a:ext cx="40" cy="165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54" name="Rectangle 28"/>
            <p:cNvSpPr>
              <a:spLocks noChangeArrowheads="1"/>
            </p:cNvSpPr>
            <p:nvPr/>
          </p:nvSpPr>
          <p:spPr bwMode="auto">
            <a:xfrm>
              <a:off x="2829" y="1302"/>
              <a:ext cx="36" cy="165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55" name="Rectangle 29"/>
            <p:cNvSpPr>
              <a:spLocks noChangeArrowheads="1"/>
            </p:cNvSpPr>
            <p:nvPr/>
          </p:nvSpPr>
          <p:spPr bwMode="auto">
            <a:xfrm>
              <a:off x="2445" y="1467"/>
              <a:ext cx="420" cy="11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56" name="Rectangle 30"/>
            <p:cNvSpPr>
              <a:spLocks noChangeArrowheads="1"/>
            </p:cNvSpPr>
            <p:nvPr/>
          </p:nvSpPr>
          <p:spPr bwMode="auto">
            <a:xfrm>
              <a:off x="2910" y="1302"/>
              <a:ext cx="319" cy="165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57" name="Rectangle 31"/>
            <p:cNvSpPr>
              <a:spLocks noChangeArrowheads="1"/>
            </p:cNvSpPr>
            <p:nvPr/>
          </p:nvSpPr>
          <p:spPr bwMode="auto">
            <a:xfrm>
              <a:off x="2911" y="1308"/>
              <a:ext cx="3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S.gpa</a:t>
              </a:r>
              <a:endParaRPr lang="en-US"/>
            </a:p>
          </p:txBody>
        </p:sp>
        <p:sp>
          <p:nvSpPr>
            <p:cNvPr id="43558" name="Rectangle 32"/>
            <p:cNvSpPr>
              <a:spLocks noChangeArrowheads="1"/>
            </p:cNvSpPr>
            <p:nvPr/>
          </p:nvSpPr>
          <p:spPr bwMode="auto">
            <a:xfrm>
              <a:off x="3227" y="1308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559" name="Rectangle 33"/>
            <p:cNvSpPr>
              <a:spLocks noChangeArrowheads="1"/>
            </p:cNvSpPr>
            <p:nvPr/>
          </p:nvSpPr>
          <p:spPr bwMode="auto">
            <a:xfrm>
              <a:off x="2871" y="1302"/>
              <a:ext cx="39" cy="165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60" name="Rectangle 34"/>
            <p:cNvSpPr>
              <a:spLocks noChangeArrowheads="1"/>
            </p:cNvSpPr>
            <p:nvPr/>
          </p:nvSpPr>
          <p:spPr bwMode="auto">
            <a:xfrm>
              <a:off x="3229" y="1302"/>
              <a:ext cx="42" cy="165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61" name="Rectangle 35"/>
            <p:cNvSpPr>
              <a:spLocks noChangeArrowheads="1"/>
            </p:cNvSpPr>
            <p:nvPr/>
          </p:nvSpPr>
          <p:spPr bwMode="auto">
            <a:xfrm>
              <a:off x="2871" y="1467"/>
              <a:ext cx="400" cy="11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62" name="Rectangle 36"/>
            <p:cNvSpPr>
              <a:spLocks noChangeArrowheads="1"/>
            </p:cNvSpPr>
            <p:nvPr/>
          </p:nvSpPr>
          <p:spPr bwMode="auto">
            <a:xfrm>
              <a:off x="3316" y="1302"/>
              <a:ext cx="383" cy="165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63" name="Rectangle 37"/>
            <p:cNvSpPr>
              <a:spLocks noChangeArrowheads="1"/>
            </p:cNvSpPr>
            <p:nvPr/>
          </p:nvSpPr>
          <p:spPr bwMode="auto">
            <a:xfrm>
              <a:off x="3317" y="1308"/>
              <a:ext cx="2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E.sid</a:t>
              </a:r>
              <a:endParaRPr lang="en-US"/>
            </a:p>
          </p:txBody>
        </p:sp>
        <p:sp>
          <p:nvSpPr>
            <p:cNvPr id="43564" name="Rectangle 38"/>
            <p:cNvSpPr>
              <a:spLocks noChangeArrowheads="1"/>
            </p:cNvSpPr>
            <p:nvPr/>
          </p:nvSpPr>
          <p:spPr bwMode="auto">
            <a:xfrm>
              <a:off x="3597" y="1308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565" name="Rectangle 39"/>
            <p:cNvSpPr>
              <a:spLocks noChangeArrowheads="1"/>
            </p:cNvSpPr>
            <p:nvPr/>
          </p:nvSpPr>
          <p:spPr bwMode="auto">
            <a:xfrm>
              <a:off x="3277" y="1302"/>
              <a:ext cx="39" cy="165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66" name="Rectangle 40"/>
            <p:cNvSpPr>
              <a:spLocks noChangeArrowheads="1"/>
            </p:cNvSpPr>
            <p:nvPr/>
          </p:nvSpPr>
          <p:spPr bwMode="auto">
            <a:xfrm>
              <a:off x="3699" y="1302"/>
              <a:ext cx="39" cy="165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67" name="Rectangle 41"/>
            <p:cNvSpPr>
              <a:spLocks noChangeArrowheads="1"/>
            </p:cNvSpPr>
            <p:nvPr/>
          </p:nvSpPr>
          <p:spPr bwMode="auto">
            <a:xfrm>
              <a:off x="3277" y="1467"/>
              <a:ext cx="461" cy="11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68" name="Rectangle 42"/>
            <p:cNvSpPr>
              <a:spLocks noChangeArrowheads="1"/>
            </p:cNvSpPr>
            <p:nvPr/>
          </p:nvSpPr>
          <p:spPr bwMode="auto">
            <a:xfrm>
              <a:off x="3783" y="1302"/>
              <a:ext cx="798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69" name="Rectangle 43"/>
            <p:cNvSpPr>
              <a:spLocks noChangeArrowheads="1"/>
            </p:cNvSpPr>
            <p:nvPr/>
          </p:nvSpPr>
          <p:spPr bwMode="auto">
            <a:xfrm>
              <a:off x="3997" y="1308"/>
              <a:ext cx="3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E.cid</a:t>
              </a:r>
              <a:endParaRPr lang="en-US"/>
            </a:p>
          </p:txBody>
        </p:sp>
        <p:sp>
          <p:nvSpPr>
            <p:cNvPr id="43570" name="Rectangle 44"/>
            <p:cNvSpPr>
              <a:spLocks noChangeArrowheads="1"/>
            </p:cNvSpPr>
            <p:nvPr/>
          </p:nvSpPr>
          <p:spPr bwMode="auto">
            <a:xfrm>
              <a:off x="4285" y="1308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571" name="Rectangle 45"/>
            <p:cNvSpPr>
              <a:spLocks noChangeArrowheads="1"/>
            </p:cNvSpPr>
            <p:nvPr/>
          </p:nvSpPr>
          <p:spPr bwMode="auto">
            <a:xfrm>
              <a:off x="3744" y="1302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72" name="Rectangle 46"/>
            <p:cNvSpPr>
              <a:spLocks noChangeArrowheads="1"/>
            </p:cNvSpPr>
            <p:nvPr/>
          </p:nvSpPr>
          <p:spPr bwMode="auto">
            <a:xfrm>
              <a:off x="4581" y="1302"/>
              <a:ext cx="36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73" name="Rectangle 47"/>
            <p:cNvSpPr>
              <a:spLocks noChangeArrowheads="1"/>
            </p:cNvSpPr>
            <p:nvPr/>
          </p:nvSpPr>
          <p:spPr bwMode="auto">
            <a:xfrm>
              <a:off x="3744" y="1467"/>
              <a:ext cx="873" cy="11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74" name="Rectangle 48"/>
            <p:cNvSpPr>
              <a:spLocks noChangeArrowheads="1"/>
            </p:cNvSpPr>
            <p:nvPr/>
          </p:nvSpPr>
          <p:spPr bwMode="auto">
            <a:xfrm>
              <a:off x="4662" y="1302"/>
              <a:ext cx="459" cy="165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75" name="Rectangle 49"/>
            <p:cNvSpPr>
              <a:spLocks noChangeArrowheads="1"/>
            </p:cNvSpPr>
            <p:nvPr/>
          </p:nvSpPr>
          <p:spPr bwMode="auto">
            <a:xfrm>
              <a:off x="4655" y="1308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E.grade </a:t>
              </a:r>
              <a:endParaRPr lang="en-US"/>
            </a:p>
          </p:txBody>
        </p:sp>
        <p:sp>
          <p:nvSpPr>
            <p:cNvPr id="43576" name="Rectangle 50"/>
            <p:cNvSpPr>
              <a:spLocks noChangeArrowheads="1"/>
            </p:cNvSpPr>
            <p:nvPr/>
          </p:nvSpPr>
          <p:spPr bwMode="auto">
            <a:xfrm>
              <a:off x="5125" y="1308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577" name="Rectangle 51"/>
            <p:cNvSpPr>
              <a:spLocks noChangeArrowheads="1"/>
            </p:cNvSpPr>
            <p:nvPr/>
          </p:nvSpPr>
          <p:spPr bwMode="auto">
            <a:xfrm>
              <a:off x="4623" y="1302"/>
              <a:ext cx="39" cy="165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78" name="Rectangle 52"/>
            <p:cNvSpPr>
              <a:spLocks noChangeArrowheads="1"/>
            </p:cNvSpPr>
            <p:nvPr/>
          </p:nvSpPr>
          <p:spPr bwMode="auto">
            <a:xfrm>
              <a:off x="5121" y="1302"/>
              <a:ext cx="39" cy="165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79" name="Rectangle 53"/>
            <p:cNvSpPr>
              <a:spLocks noChangeArrowheads="1"/>
            </p:cNvSpPr>
            <p:nvPr/>
          </p:nvSpPr>
          <p:spPr bwMode="auto">
            <a:xfrm>
              <a:off x="4623" y="1467"/>
              <a:ext cx="537" cy="11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80" name="Rectangle 54"/>
            <p:cNvSpPr>
              <a:spLocks noChangeArrowheads="1"/>
            </p:cNvSpPr>
            <p:nvPr/>
          </p:nvSpPr>
          <p:spPr bwMode="auto">
            <a:xfrm>
              <a:off x="587" y="1296"/>
              <a:ext cx="45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81" name="Line 55"/>
            <p:cNvSpPr>
              <a:spLocks noChangeShapeType="1"/>
            </p:cNvSpPr>
            <p:nvPr/>
          </p:nvSpPr>
          <p:spPr bwMode="auto">
            <a:xfrm>
              <a:off x="587" y="1296"/>
              <a:ext cx="45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82" name="Rectangle 56"/>
            <p:cNvSpPr>
              <a:spLocks noChangeArrowheads="1"/>
            </p:cNvSpPr>
            <p:nvPr/>
          </p:nvSpPr>
          <p:spPr bwMode="auto">
            <a:xfrm>
              <a:off x="1040" y="1296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83" name="Line 57"/>
            <p:cNvSpPr>
              <a:spLocks noChangeShapeType="1"/>
            </p:cNvSpPr>
            <p:nvPr/>
          </p:nvSpPr>
          <p:spPr bwMode="auto">
            <a:xfrm>
              <a:off x="1040" y="1296"/>
              <a:ext cx="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84" name="Line 58"/>
            <p:cNvSpPr>
              <a:spLocks noChangeShapeType="1"/>
            </p:cNvSpPr>
            <p:nvPr/>
          </p:nvSpPr>
          <p:spPr bwMode="auto">
            <a:xfrm>
              <a:off x="1040" y="1296"/>
              <a:ext cx="1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85" name="Rectangle 59"/>
            <p:cNvSpPr>
              <a:spLocks noChangeArrowheads="1"/>
            </p:cNvSpPr>
            <p:nvPr/>
          </p:nvSpPr>
          <p:spPr bwMode="auto">
            <a:xfrm>
              <a:off x="1046" y="1296"/>
              <a:ext cx="53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86" name="Line 60"/>
            <p:cNvSpPr>
              <a:spLocks noChangeShapeType="1"/>
            </p:cNvSpPr>
            <p:nvPr/>
          </p:nvSpPr>
          <p:spPr bwMode="auto">
            <a:xfrm>
              <a:off x="1046" y="1296"/>
              <a:ext cx="53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87" name="Rectangle 61"/>
            <p:cNvSpPr>
              <a:spLocks noChangeArrowheads="1"/>
            </p:cNvSpPr>
            <p:nvPr/>
          </p:nvSpPr>
          <p:spPr bwMode="auto">
            <a:xfrm>
              <a:off x="1578" y="1296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88" name="Line 62"/>
            <p:cNvSpPr>
              <a:spLocks noChangeShapeType="1"/>
            </p:cNvSpPr>
            <p:nvPr/>
          </p:nvSpPr>
          <p:spPr bwMode="auto">
            <a:xfrm>
              <a:off x="1578" y="1296"/>
              <a:ext cx="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89" name="Line 63"/>
            <p:cNvSpPr>
              <a:spLocks noChangeShapeType="1"/>
            </p:cNvSpPr>
            <p:nvPr/>
          </p:nvSpPr>
          <p:spPr bwMode="auto">
            <a:xfrm>
              <a:off x="1578" y="1296"/>
              <a:ext cx="1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90" name="Rectangle 64"/>
            <p:cNvSpPr>
              <a:spLocks noChangeArrowheads="1"/>
            </p:cNvSpPr>
            <p:nvPr/>
          </p:nvSpPr>
          <p:spPr bwMode="auto">
            <a:xfrm>
              <a:off x="1583" y="1296"/>
              <a:ext cx="85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91" name="Line 65"/>
            <p:cNvSpPr>
              <a:spLocks noChangeShapeType="1"/>
            </p:cNvSpPr>
            <p:nvPr/>
          </p:nvSpPr>
          <p:spPr bwMode="auto">
            <a:xfrm>
              <a:off x="1583" y="1296"/>
              <a:ext cx="857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92" name="Rectangle 66"/>
            <p:cNvSpPr>
              <a:spLocks noChangeArrowheads="1"/>
            </p:cNvSpPr>
            <p:nvPr/>
          </p:nvSpPr>
          <p:spPr bwMode="auto">
            <a:xfrm>
              <a:off x="2440" y="1296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93" name="Line 67"/>
            <p:cNvSpPr>
              <a:spLocks noChangeShapeType="1"/>
            </p:cNvSpPr>
            <p:nvPr/>
          </p:nvSpPr>
          <p:spPr bwMode="auto">
            <a:xfrm>
              <a:off x="2440" y="1296"/>
              <a:ext cx="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94" name="Line 68"/>
            <p:cNvSpPr>
              <a:spLocks noChangeShapeType="1"/>
            </p:cNvSpPr>
            <p:nvPr/>
          </p:nvSpPr>
          <p:spPr bwMode="auto">
            <a:xfrm>
              <a:off x="2440" y="1296"/>
              <a:ext cx="1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95" name="Rectangle 69"/>
            <p:cNvSpPr>
              <a:spLocks noChangeArrowheads="1"/>
            </p:cNvSpPr>
            <p:nvPr/>
          </p:nvSpPr>
          <p:spPr bwMode="auto">
            <a:xfrm>
              <a:off x="2445" y="1296"/>
              <a:ext cx="42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96" name="Line 70"/>
            <p:cNvSpPr>
              <a:spLocks noChangeShapeType="1"/>
            </p:cNvSpPr>
            <p:nvPr/>
          </p:nvSpPr>
          <p:spPr bwMode="auto">
            <a:xfrm>
              <a:off x="2445" y="1296"/>
              <a:ext cx="42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97" name="Rectangle 71"/>
            <p:cNvSpPr>
              <a:spLocks noChangeArrowheads="1"/>
            </p:cNvSpPr>
            <p:nvPr/>
          </p:nvSpPr>
          <p:spPr bwMode="auto">
            <a:xfrm>
              <a:off x="2865" y="1296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98" name="Line 72"/>
            <p:cNvSpPr>
              <a:spLocks noChangeShapeType="1"/>
            </p:cNvSpPr>
            <p:nvPr/>
          </p:nvSpPr>
          <p:spPr bwMode="auto">
            <a:xfrm>
              <a:off x="2865" y="1296"/>
              <a:ext cx="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99" name="Line 73"/>
            <p:cNvSpPr>
              <a:spLocks noChangeShapeType="1"/>
            </p:cNvSpPr>
            <p:nvPr/>
          </p:nvSpPr>
          <p:spPr bwMode="auto">
            <a:xfrm>
              <a:off x="2865" y="1296"/>
              <a:ext cx="1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00" name="Rectangle 74"/>
            <p:cNvSpPr>
              <a:spLocks noChangeArrowheads="1"/>
            </p:cNvSpPr>
            <p:nvPr/>
          </p:nvSpPr>
          <p:spPr bwMode="auto">
            <a:xfrm>
              <a:off x="2871" y="1296"/>
              <a:ext cx="40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01" name="Line 75"/>
            <p:cNvSpPr>
              <a:spLocks noChangeShapeType="1"/>
            </p:cNvSpPr>
            <p:nvPr/>
          </p:nvSpPr>
          <p:spPr bwMode="auto">
            <a:xfrm>
              <a:off x="2871" y="1296"/>
              <a:ext cx="40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02" name="Rectangle 76"/>
            <p:cNvSpPr>
              <a:spLocks noChangeArrowheads="1"/>
            </p:cNvSpPr>
            <p:nvPr/>
          </p:nvSpPr>
          <p:spPr bwMode="auto">
            <a:xfrm>
              <a:off x="3271" y="1296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03" name="Line 77"/>
            <p:cNvSpPr>
              <a:spLocks noChangeShapeType="1"/>
            </p:cNvSpPr>
            <p:nvPr/>
          </p:nvSpPr>
          <p:spPr bwMode="auto">
            <a:xfrm>
              <a:off x="3271" y="1296"/>
              <a:ext cx="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04" name="Line 78"/>
            <p:cNvSpPr>
              <a:spLocks noChangeShapeType="1"/>
            </p:cNvSpPr>
            <p:nvPr/>
          </p:nvSpPr>
          <p:spPr bwMode="auto">
            <a:xfrm>
              <a:off x="3271" y="1296"/>
              <a:ext cx="1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05" name="Rectangle 79"/>
            <p:cNvSpPr>
              <a:spLocks noChangeArrowheads="1"/>
            </p:cNvSpPr>
            <p:nvPr/>
          </p:nvSpPr>
          <p:spPr bwMode="auto">
            <a:xfrm>
              <a:off x="3277" y="1296"/>
              <a:ext cx="46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06" name="Line 80"/>
            <p:cNvSpPr>
              <a:spLocks noChangeShapeType="1"/>
            </p:cNvSpPr>
            <p:nvPr/>
          </p:nvSpPr>
          <p:spPr bwMode="auto">
            <a:xfrm>
              <a:off x="3277" y="1296"/>
              <a:ext cx="46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07" name="Rectangle 81"/>
            <p:cNvSpPr>
              <a:spLocks noChangeArrowheads="1"/>
            </p:cNvSpPr>
            <p:nvPr/>
          </p:nvSpPr>
          <p:spPr bwMode="auto">
            <a:xfrm>
              <a:off x="3738" y="1296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08" name="Line 82"/>
            <p:cNvSpPr>
              <a:spLocks noChangeShapeType="1"/>
            </p:cNvSpPr>
            <p:nvPr/>
          </p:nvSpPr>
          <p:spPr bwMode="auto">
            <a:xfrm>
              <a:off x="3738" y="1296"/>
              <a:ext cx="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09" name="Line 83"/>
            <p:cNvSpPr>
              <a:spLocks noChangeShapeType="1"/>
            </p:cNvSpPr>
            <p:nvPr/>
          </p:nvSpPr>
          <p:spPr bwMode="auto">
            <a:xfrm>
              <a:off x="3738" y="1296"/>
              <a:ext cx="1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10" name="Rectangle 84"/>
            <p:cNvSpPr>
              <a:spLocks noChangeArrowheads="1"/>
            </p:cNvSpPr>
            <p:nvPr/>
          </p:nvSpPr>
          <p:spPr bwMode="auto">
            <a:xfrm>
              <a:off x="3744" y="1296"/>
              <a:ext cx="87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11" name="Line 85"/>
            <p:cNvSpPr>
              <a:spLocks noChangeShapeType="1"/>
            </p:cNvSpPr>
            <p:nvPr/>
          </p:nvSpPr>
          <p:spPr bwMode="auto">
            <a:xfrm>
              <a:off x="3744" y="1296"/>
              <a:ext cx="87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12" name="Rectangle 86"/>
            <p:cNvSpPr>
              <a:spLocks noChangeArrowheads="1"/>
            </p:cNvSpPr>
            <p:nvPr/>
          </p:nvSpPr>
          <p:spPr bwMode="auto">
            <a:xfrm>
              <a:off x="4617" y="1296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13" name="Line 87"/>
            <p:cNvSpPr>
              <a:spLocks noChangeShapeType="1"/>
            </p:cNvSpPr>
            <p:nvPr/>
          </p:nvSpPr>
          <p:spPr bwMode="auto">
            <a:xfrm>
              <a:off x="4617" y="1296"/>
              <a:ext cx="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14" name="Line 88"/>
            <p:cNvSpPr>
              <a:spLocks noChangeShapeType="1"/>
            </p:cNvSpPr>
            <p:nvPr/>
          </p:nvSpPr>
          <p:spPr bwMode="auto">
            <a:xfrm>
              <a:off x="4617" y="1296"/>
              <a:ext cx="1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15" name="Rectangle 89"/>
            <p:cNvSpPr>
              <a:spLocks noChangeArrowheads="1"/>
            </p:cNvSpPr>
            <p:nvPr/>
          </p:nvSpPr>
          <p:spPr bwMode="auto">
            <a:xfrm>
              <a:off x="4623" y="1296"/>
              <a:ext cx="53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16" name="Line 90"/>
            <p:cNvSpPr>
              <a:spLocks noChangeShapeType="1"/>
            </p:cNvSpPr>
            <p:nvPr/>
          </p:nvSpPr>
          <p:spPr bwMode="auto">
            <a:xfrm>
              <a:off x="4623" y="1296"/>
              <a:ext cx="537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17" name="Rectangle 91"/>
            <p:cNvSpPr>
              <a:spLocks noChangeArrowheads="1"/>
            </p:cNvSpPr>
            <p:nvPr/>
          </p:nvSpPr>
          <p:spPr bwMode="auto">
            <a:xfrm>
              <a:off x="5160" y="1296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18" name="Line 92"/>
            <p:cNvSpPr>
              <a:spLocks noChangeShapeType="1"/>
            </p:cNvSpPr>
            <p:nvPr/>
          </p:nvSpPr>
          <p:spPr bwMode="auto">
            <a:xfrm>
              <a:off x="5160" y="1296"/>
              <a:ext cx="1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19" name="Rectangle 93"/>
            <p:cNvSpPr>
              <a:spLocks noChangeArrowheads="1"/>
            </p:cNvSpPr>
            <p:nvPr/>
          </p:nvSpPr>
          <p:spPr bwMode="auto">
            <a:xfrm>
              <a:off x="587" y="1302"/>
              <a:ext cx="11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20" name="Line 94"/>
            <p:cNvSpPr>
              <a:spLocks noChangeShapeType="1"/>
            </p:cNvSpPr>
            <p:nvPr/>
          </p:nvSpPr>
          <p:spPr bwMode="auto">
            <a:xfrm>
              <a:off x="587" y="1302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21" name="Rectangle 95"/>
            <p:cNvSpPr>
              <a:spLocks noChangeArrowheads="1"/>
            </p:cNvSpPr>
            <p:nvPr/>
          </p:nvSpPr>
          <p:spPr bwMode="auto">
            <a:xfrm>
              <a:off x="1040" y="1302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22" name="Line 96"/>
            <p:cNvSpPr>
              <a:spLocks noChangeShapeType="1"/>
            </p:cNvSpPr>
            <p:nvPr/>
          </p:nvSpPr>
          <p:spPr bwMode="auto">
            <a:xfrm>
              <a:off x="1040" y="1302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23" name="Rectangle 97"/>
            <p:cNvSpPr>
              <a:spLocks noChangeArrowheads="1"/>
            </p:cNvSpPr>
            <p:nvPr/>
          </p:nvSpPr>
          <p:spPr bwMode="auto">
            <a:xfrm>
              <a:off x="1578" y="1302"/>
              <a:ext cx="5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24" name="Line 98"/>
            <p:cNvSpPr>
              <a:spLocks noChangeShapeType="1"/>
            </p:cNvSpPr>
            <p:nvPr/>
          </p:nvSpPr>
          <p:spPr bwMode="auto">
            <a:xfrm>
              <a:off x="1578" y="1302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25" name="Rectangle 99"/>
            <p:cNvSpPr>
              <a:spLocks noChangeArrowheads="1"/>
            </p:cNvSpPr>
            <p:nvPr/>
          </p:nvSpPr>
          <p:spPr bwMode="auto">
            <a:xfrm>
              <a:off x="2440" y="1302"/>
              <a:ext cx="5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26" name="Line 100"/>
            <p:cNvSpPr>
              <a:spLocks noChangeShapeType="1"/>
            </p:cNvSpPr>
            <p:nvPr/>
          </p:nvSpPr>
          <p:spPr bwMode="auto">
            <a:xfrm>
              <a:off x="2440" y="1302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27" name="Rectangle 101"/>
            <p:cNvSpPr>
              <a:spLocks noChangeArrowheads="1"/>
            </p:cNvSpPr>
            <p:nvPr/>
          </p:nvSpPr>
          <p:spPr bwMode="auto">
            <a:xfrm>
              <a:off x="2865" y="1302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28" name="Line 102"/>
            <p:cNvSpPr>
              <a:spLocks noChangeShapeType="1"/>
            </p:cNvSpPr>
            <p:nvPr/>
          </p:nvSpPr>
          <p:spPr bwMode="auto">
            <a:xfrm>
              <a:off x="2865" y="1302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29" name="Rectangle 103"/>
            <p:cNvSpPr>
              <a:spLocks noChangeArrowheads="1"/>
            </p:cNvSpPr>
            <p:nvPr/>
          </p:nvSpPr>
          <p:spPr bwMode="auto">
            <a:xfrm>
              <a:off x="3271" y="1302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30" name="Line 104"/>
            <p:cNvSpPr>
              <a:spLocks noChangeShapeType="1"/>
            </p:cNvSpPr>
            <p:nvPr/>
          </p:nvSpPr>
          <p:spPr bwMode="auto">
            <a:xfrm>
              <a:off x="3271" y="1302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31" name="Rectangle 105"/>
            <p:cNvSpPr>
              <a:spLocks noChangeArrowheads="1"/>
            </p:cNvSpPr>
            <p:nvPr/>
          </p:nvSpPr>
          <p:spPr bwMode="auto">
            <a:xfrm>
              <a:off x="3738" y="1302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32" name="Line 106"/>
            <p:cNvSpPr>
              <a:spLocks noChangeShapeType="1"/>
            </p:cNvSpPr>
            <p:nvPr/>
          </p:nvSpPr>
          <p:spPr bwMode="auto">
            <a:xfrm>
              <a:off x="3738" y="1302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33" name="Rectangle 107"/>
            <p:cNvSpPr>
              <a:spLocks noChangeArrowheads="1"/>
            </p:cNvSpPr>
            <p:nvPr/>
          </p:nvSpPr>
          <p:spPr bwMode="auto">
            <a:xfrm>
              <a:off x="4617" y="1302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34" name="Line 108"/>
            <p:cNvSpPr>
              <a:spLocks noChangeShapeType="1"/>
            </p:cNvSpPr>
            <p:nvPr/>
          </p:nvSpPr>
          <p:spPr bwMode="auto">
            <a:xfrm>
              <a:off x="4617" y="1302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35" name="Rectangle 109"/>
            <p:cNvSpPr>
              <a:spLocks noChangeArrowheads="1"/>
            </p:cNvSpPr>
            <p:nvPr/>
          </p:nvSpPr>
          <p:spPr bwMode="auto">
            <a:xfrm>
              <a:off x="5160" y="1302"/>
              <a:ext cx="11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36" name="Line 110"/>
            <p:cNvSpPr>
              <a:spLocks noChangeShapeType="1"/>
            </p:cNvSpPr>
            <p:nvPr/>
          </p:nvSpPr>
          <p:spPr bwMode="auto">
            <a:xfrm>
              <a:off x="5160" y="1302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37" name="Rectangle 111"/>
            <p:cNvSpPr>
              <a:spLocks noChangeArrowheads="1"/>
            </p:cNvSpPr>
            <p:nvPr/>
          </p:nvSpPr>
          <p:spPr bwMode="auto">
            <a:xfrm>
              <a:off x="635" y="1490"/>
              <a:ext cx="3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53666</a:t>
              </a:r>
              <a:endParaRPr lang="en-US"/>
            </a:p>
          </p:txBody>
        </p:sp>
        <p:sp>
          <p:nvSpPr>
            <p:cNvPr id="43638" name="Rectangle 112"/>
            <p:cNvSpPr>
              <a:spLocks noChangeArrowheads="1"/>
            </p:cNvSpPr>
            <p:nvPr/>
          </p:nvSpPr>
          <p:spPr bwMode="auto">
            <a:xfrm>
              <a:off x="985" y="1490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639" name="Rectangle 113"/>
            <p:cNvSpPr>
              <a:spLocks noChangeArrowheads="1"/>
            </p:cNvSpPr>
            <p:nvPr/>
          </p:nvSpPr>
          <p:spPr bwMode="auto">
            <a:xfrm>
              <a:off x="1085" y="1483"/>
              <a:ext cx="454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40" name="Rectangle 114"/>
            <p:cNvSpPr>
              <a:spLocks noChangeArrowheads="1"/>
            </p:cNvSpPr>
            <p:nvPr/>
          </p:nvSpPr>
          <p:spPr bwMode="auto">
            <a:xfrm>
              <a:off x="1086" y="1490"/>
              <a:ext cx="3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Jones</a:t>
              </a:r>
              <a:endParaRPr lang="en-US"/>
            </a:p>
          </p:txBody>
        </p:sp>
        <p:sp>
          <p:nvSpPr>
            <p:cNvPr id="43641" name="Rectangle 115"/>
            <p:cNvSpPr>
              <a:spLocks noChangeArrowheads="1"/>
            </p:cNvSpPr>
            <p:nvPr/>
          </p:nvSpPr>
          <p:spPr bwMode="auto">
            <a:xfrm>
              <a:off x="1394" y="1490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642" name="Rectangle 116"/>
            <p:cNvSpPr>
              <a:spLocks noChangeArrowheads="1"/>
            </p:cNvSpPr>
            <p:nvPr/>
          </p:nvSpPr>
          <p:spPr bwMode="auto">
            <a:xfrm>
              <a:off x="1046" y="1483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43" name="Rectangle 117"/>
            <p:cNvSpPr>
              <a:spLocks noChangeArrowheads="1"/>
            </p:cNvSpPr>
            <p:nvPr/>
          </p:nvSpPr>
          <p:spPr bwMode="auto">
            <a:xfrm>
              <a:off x="1539" y="1483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44" name="Rectangle 118"/>
            <p:cNvSpPr>
              <a:spLocks noChangeArrowheads="1"/>
            </p:cNvSpPr>
            <p:nvPr/>
          </p:nvSpPr>
          <p:spPr bwMode="auto">
            <a:xfrm>
              <a:off x="1046" y="1648"/>
              <a:ext cx="532" cy="12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45" name="Rectangle 119"/>
            <p:cNvSpPr>
              <a:spLocks noChangeArrowheads="1"/>
            </p:cNvSpPr>
            <p:nvPr/>
          </p:nvSpPr>
          <p:spPr bwMode="auto">
            <a:xfrm>
              <a:off x="1623" y="1490"/>
              <a:ext cx="55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jones@cs</a:t>
              </a:r>
              <a:endParaRPr lang="en-US"/>
            </a:p>
          </p:txBody>
        </p:sp>
        <p:sp>
          <p:nvSpPr>
            <p:cNvPr id="43646" name="Rectangle 120"/>
            <p:cNvSpPr>
              <a:spLocks noChangeArrowheads="1"/>
            </p:cNvSpPr>
            <p:nvPr/>
          </p:nvSpPr>
          <p:spPr bwMode="auto">
            <a:xfrm>
              <a:off x="2152" y="1490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647" name="Rectangle 121"/>
            <p:cNvSpPr>
              <a:spLocks noChangeArrowheads="1"/>
            </p:cNvSpPr>
            <p:nvPr/>
          </p:nvSpPr>
          <p:spPr bwMode="auto">
            <a:xfrm>
              <a:off x="2499" y="1490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18</a:t>
              </a:r>
              <a:endParaRPr lang="en-US"/>
            </a:p>
          </p:txBody>
        </p:sp>
        <p:sp>
          <p:nvSpPr>
            <p:cNvPr id="43648" name="Rectangle 122"/>
            <p:cNvSpPr>
              <a:spLocks noChangeArrowheads="1"/>
            </p:cNvSpPr>
            <p:nvPr/>
          </p:nvSpPr>
          <p:spPr bwMode="auto">
            <a:xfrm>
              <a:off x="2639" y="1490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649" name="Rectangle 123"/>
            <p:cNvSpPr>
              <a:spLocks noChangeArrowheads="1"/>
            </p:cNvSpPr>
            <p:nvPr/>
          </p:nvSpPr>
          <p:spPr bwMode="auto">
            <a:xfrm>
              <a:off x="2911" y="1490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3.4</a:t>
              </a:r>
              <a:endParaRPr lang="en-US"/>
            </a:p>
          </p:txBody>
        </p:sp>
        <p:sp>
          <p:nvSpPr>
            <p:cNvPr id="43650" name="Rectangle 124"/>
            <p:cNvSpPr>
              <a:spLocks noChangeArrowheads="1"/>
            </p:cNvSpPr>
            <p:nvPr/>
          </p:nvSpPr>
          <p:spPr bwMode="auto">
            <a:xfrm>
              <a:off x="3087" y="1490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651" name="Rectangle 125"/>
            <p:cNvSpPr>
              <a:spLocks noChangeArrowheads="1"/>
            </p:cNvSpPr>
            <p:nvPr/>
          </p:nvSpPr>
          <p:spPr bwMode="auto">
            <a:xfrm>
              <a:off x="3317" y="1490"/>
              <a:ext cx="3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53831</a:t>
              </a:r>
              <a:endParaRPr lang="en-US"/>
            </a:p>
          </p:txBody>
        </p:sp>
        <p:sp>
          <p:nvSpPr>
            <p:cNvPr id="43652" name="Rectangle 126"/>
            <p:cNvSpPr>
              <a:spLocks noChangeArrowheads="1"/>
            </p:cNvSpPr>
            <p:nvPr/>
          </p:nvSpPr>
          <p:spPr bwMode="auto">
            <a:xfrm>
              <a:off x="3667" y="1490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653" name="Rectangle 127"/>
            <p:cNvSpPr>
              <a:spLocks noChangeArrowheads="1"/>
            </p:cNvSpPr>
            <p:nvPr/>
          </p:nvSpPr>
          <p:spPr bwMode="auto">
            <a:xfrm>
              <a:off x="3783" y="1483"/>
              <a:ext cx="798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54" name="Rectangle 128"/>
            <p:cNvSpPr>
              <a:spLocks noChangeArrowheads="1"/>
            </p:cNvSpPr>
            <p:nvPr/>
          </p:nvSpPr>
          <p:spPr bwMode="auto">
            <a:xfrm>
              <a:off x="3784" y="1490"/>
              <a:ext cx="7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Carnatic101</a:t>
              </a:r>
              <a:endParaRPr lang="en-US"/>
            </a:p>
          </p:txBody>
        </p:sp>
        <p:sp>
          <p:nvSpPr>
            <p:cNvPr id="43655" name="Rectangle 129"/>
            <p:cNvSpPr>
              <a:spLocks noChangeArrowheads="1"/>
            </p:cNvSpPr>
            <p:nvPr/>
          </p:nvSpPr>
          <p:spPr bwMode="auto">
            <a:xfrm>
              <a:off x="4461" y="1490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656" name="Rectangle 130"/>
            <p:cNvSpPr>
              <a:spLocks noChangeArrowheads="1"/>
            </p:cNvSpPr>
            <p:nvPr/>
          </p:nvSpPr>
          <p:spPr bwMode="auto">
            <a:xfrm>
              <a:off x="3744" y="1483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57" name="Rectangle 131"/>
            <p:cNvSpPr>
              <a:spLocks noChangeArrowheads="1"/>
            </p:cNvSpPr>
            <p:nvPr/>
          </p:nvSpPr>
          <p:spPr bwMode="auto">
            <a:xfrm>
              <a:off x="4581" y="1483"/>
              <a:ext cx="36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58" name="Rectangle 132"/>
            <p:cNvSpPr>
              <a:spLocks noChangeArrowheads="1"/>
            </p:cNvSpPr>
            <p:nvPr/>
          </p:nvSpPr>
          <p:spPr bwMode="auto">
            <a:xfrm>
              <a:off x="3744" y="1648"/>
              <a:ext cx="873" cy="12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59" name="Rectangle 133"/>
            <p:cNvSpPr>
              <a:spLocks noChangeArrowheads="1"/>
            </p:cNvSpPr>
            <p:nvPr/>
          </p:nvSpPr>
          <p:spPr bwMode="auto">
            <a:xfrm>
              <a:off x="4786" y="1490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C</a:t>
              </a:r>
              <a:endParaRPr lang="en-US"/>
            </a:p>
          </p:txBody>
        </p:sp>
        <p:sp>
          <p:nvSpPr>
            <p:cNvPr id="43660" name="Rectangle 134"/>
            <p:cNvSpPr>
              <a:spLocks noChangeArrowheads="1"/>
            </p:cNvSpPr>
            <p:nvPr/>
          </p:nvSpPr>
          <p:spPr bwMode="auto">
            <a:xfrm>
              <a:off x="4878" y="1490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661" name="Rectangle 135"/>
            <p:cNvSpPr>
              <a:spLocks noChangeArrowheads="1"/>
            </p:cNvSpPr>
            <p:nvPr/>
          </p:nvSpPr>
          <p:spPr bwMode="auto">
            <a:xfrm>
              <a:off x="587" y="1478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2" name="Line 136"/>
            <p:cNvSpPr>
              <a:spLocks noChangeShapeType="1"/>
            </p:cNvSpPr>
            <p:nvPr/>
          </p:nvSpPr>
          <p:spPr bwMode="auto">
            <a:xfrm>
              <a:off x="587" y="1478"/>
              <a:ext cx="1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3" name="Rectangle 137"/>
            <p:cNvSpPr>
              <a:spLocks noChangeArrowheads="1"/>
            </p:cNvSpPr>
            <p:nvPr/>
          </p:nvSpPr>
          <p:spPr bwMode="auto">
            <a:xfrm>
              <a:off x="598" y="1478"/>
              <a:ext cx="44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4" name="Line 138"/>
            <p:cNvSpPr>
              <a:spLocks noChangeShapeType="1"/>
            </p:cNvSpPr>
            <p:nvPr/>
          </p:nvSpPr>
          <p:spPr bwMode="auto">
            <a:xfrm>
              <a:off x="598" y="1478"/>
              <a:ext cx="44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5" name="Rectangle 139"/>
            <p:cNvSpPr>
              <a:spLocks noChangeArrowheads="1"/>
            </p:cNvSpPr>
            <p:nvPr/>
          </p:nvSpPr>
          <p:spPr bwMode="auto">
            <a:xfrm>
              <a:off x="1040" y="1478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6" name="Line 140"/>
            <p:cNvSpPr>
              <a:spLocks noChangeShapeType="1"/>
            </p:cNvSpPr>
            <p:nvPr/>
          </p:nvSpPr>
          <p:spPr bwMode="auto">
            <a:xfrm>
              <a:off x="1040" y="1478"/>
              <a:ext cx="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7" name="Line 141"/>
            <p:cNvSpPr>
              <a:spLocks noChangeShapeType="1"/>
            </p:cNvSpPr>
            <p:nvPr/>
          </p:nvSpPr>
          <p:spPr bwMode="auto">
            <a:xfrm>
              <a:off x="1040" y="1478"/>
              <a:ext cx="1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8" name="Rectangle 142"/>
            <p:cNvSpPr>
              <a:spLocks noChangeArrowheads="1"/>
            </p:cNvSpPr>
            <p:nvPr/>
          </p:nvSpPr>
          <p:spPr bwMode="auto">
            <a:xfrm>
              <a:off x="1046" y="1478"/>
              <a:ext cx="53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9" name="Line 143"/>
            <p:cNvSpPr>
              <a:spLocks noChangeShapeType="1"/>
            </p:cNvSpPr>
            <p:nvPr/>
          </p:nvSpPr>
          <p:spPr bwMode="auto">
            <a:xfrm>
              <a:off x="1046" y="1478"/>
              <a:ext cx="53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0" name="Rectangle 144"/>
            <p:cNvSpPr>
              <a:spLocks noChangeArrowheads="1"/>
            </p:cNvSpPr>
            <p:nvPr/>
          </p:nvSpPr>
          <p:spPr bwMode="auto">
            <a:xfrm>
              <a:off x="1578" y="1478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1" name="Line 145"/>
            <p:cNvSpPr>
              <a:spLocks noChangeShapeType="1"/>
            </p:cNvSpPr>
            <p:nvPr/>
          </p:nvSpPr>
          <p:spPr bwMode="auto">
            <a:xfrm>
              <a:off x="1578" y="1478"/>
              <a:ext cx="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2" name="Line 146"/>
            <p:cNvSpPr>
              <a:spLocks noChangeShapeType="1"/>
            </p:cNvSpPr>
            <p:nvPr/>
          </p:nvSpPr>
          <p:spPr bwMode="auto">
            <a:xfrm>
              <a:off x="1578" y="1478"/>
              <a:ext cx="1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3" name="Rectangle 147"/>
            <p:cNvSpPr>
              <a:spLocks noChangeArrowheads="1"/>
            </p:cNvSpPr>
            <p:nvPr/>
          </p:nvSpPr>
          <p:spPr bwMode="auto">
            <a:xfrm>
              <a:off x="1583" y="1478"/>
              <a:ext cx="85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4" name="Line 148"/>
            <p:cNvSpPr>
              <a:spLocks noChangeShapeType="1"/>
            </p:cNvSpPr>
            <p:nvPr/>
          </p:nvSpPr>
          <p:spPr bwMode="auto">
            <a:xfrm>
              <a:off x="1583" y="1478"/>
              <a:ext cx="857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5" name="Rectangle 149"/>
            <p:cNvSpPr>
              <a:spLocks noChangeArrowheads="1"/>
            </p:cNvSpPr>
            <p:nvPr/>
          </p:nvSpPr>
          <p:spPr bwMode="auto">
            <a:xfrm>
              <a:off x="2440" y="1478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6" name="Line 150"/>
            <p:cNvSpPr>
              <a:spLocks noChangeShapeType="1"/>
            </p:cNvSpPr>
            <p:nvPr/>
          </p:nvSpPr>
          <p:spPr bwMode="auto">
            <a:xfrm>
              <a:off x="2440" y="1478"/>
              <a:ext cx="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7" name="Line 151"/>
            <p:cNvSpPr>
              <a:spLocks noChangeShapeType="1"/>
            </p:cNvSpPr>
            <p:nvPr/>
          </p:nvSpPr>
          <p:spPr bwMode="auto">
            <a:xfrm>
              <a:off x="2440" y="1478"/>
              <a:ext cx="1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8" name="Rectangle 152"/>
            <p:cNvSpPr>
              <a:spLocks noChangeArrowheads="1"/>
            </p:cNvSpPr>
            <p:nvPr/>
          </p:nvSpPr>
          <p:spPr bwMode="auto">
            <a:xfrm>
              <a:off x="2445" y="1478"/>
              <a:ext cx="42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9" name="Line 153"/>
            <p:cNvSpPr>
              <a:spLocks noChangeShapeType="1"/>
            </p:cNvSpPr>
            <p:nvPr/>
          </p:nvSpPr>
          <p:spPr bwMode="auto">
            <a:xfrm>
              <a:off x="2445" y="1478"/>
              <a:ext cx="42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0" name="Rectangle 154"/>
            <p:cNvSpPr>
              <a:spLocks noChangeArrowheads="1"/>
            </p:cNvSpPr>
            <p:nvPr/>
          </p:nvSpPr>
          <p:spPr bwMode="auto">
            <a:xfrm>
              <a:off x="2865" y="1478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1" name="Line 155"/>
            <p:cNvSpPr>
              <a:spLocks noChangeShapeType="1"/>
            </p:cNvSpPr>
            <p:nvPr/>
          </p:nvSpPr>
          <p:spPr bwMode="auto">
            <a:xfrm>
              <a:off x="2865" y="1478"/>
              <a:ext cx="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2" name="Line 156"/>
            <p:cNvSpPr>
              <a:spLocks noChangeShapeType="1"/>
            </p:cNvSpPr>
            <p:nvPr/>
          </p:nvSpPr>
          <p:spPr bwMode="auto">
            <a:xfrm>
              <a:off x="2865" y="1478"/>
              <a:ext cx="1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3" name="Rectangle 157"/>
            <p:cNvSpPr>
              <a:spLocks noChangeArrowheads="1"/>
            </p:cNvSpPr>
            <p:nvPr/>
          </p:nvSpPr>
          <p:spPr bwMode="auto">
            <a:xfrm>
              <a:off x="2871" y="1478"/>
              <a:ext cx="40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4" name="Line 158"/>
            <p:cNvSpPr>
              <a:spLocks noChangeShapeType="1"/>
            </p:cNvSpPr>
            <p:nvPr/>
          </p:nvSpPr>
          <p:spPr bwMode="auto">
            <a:xfrm>
              <a:off x="2871" y="1478"/>
              <a:ext cx="40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5" name="Rectangle 159"/>
            <p:cNvSpPr>
              <a:spLocks noChangeArrowheads="1"/>
            </p:cNvSpPr>
            <p:nvPr/>
          </p:nvSpPr>
          <p:spPr bwMode="auto">
            <a:xfrm>
              <a:off x="3271" y="1478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6" name="Line 160"/>
            <p:cNvSpPr>
              <a:spLocks noChangeShapeType="1"/>
            </p:cNvSpPr>
            <p:nvPr/>
          </p:nvSpPr>
          <p:spPr bwMode="auto">
            <a:xfrm>
              <a:off x="3271" y="1478"/>
              <a:ext cx="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7" name="Line 161"/>
            <p:cNvSpPr>
              <a:spLocks noChangeShapeType="1"/>
            </p:cNvSpPr>
            <p:nvPr/>
          </p:nvSpPr>
          <p:spPr bwMode="auto">
            <a:xfrm>
              <a:off x="3271" y="1478"/>
              <a:ext cx="1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8" name="Rectangle 162"/>
            <p:cNvSpPr>
              <a:spLocks noChangeArrowheads="1"/>
            </p:cNvSpPr>
            <p:nvPr/>
          </p:nvSpPr>
          <p:spPr bwMode="auto">
            <a:xfrm>
              <a:off x="3277" y="1478"/>
              <a:ext cx="46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9" name="Line 163"/>
            <p:cNvSpPr>
              <a:spLocks noChangeShapeType="1"/>
            </p:cNvSpPr>
            <p:nvPr/>
          </p:nvSpPr>
          <p:spPr bwMode="auto">
            <a:xfrm>
              <a:off x="3277" y="1478"/>
              <a:ext cx="46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0" name="Rectangle 164"/>
            <p:cNvSpPr>
              <a:spLocks noChangeArrowheads="1"/>
            </p:cNvSpPr>
            <p:nvPr/>
          </p:nvSpPr>
          <p:spPr bwMode="auto">
            <a:xfrm>
              <a:off x="3738" y="1478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1" name="Line 165"/>
            <p:cNvSpPr>
              <a:spLocks noChangeShapeType="1"/>
            </p:cNvSpPr>
            <p:nvPr/>
          </p:nvSpPr>
          <p:spPr bwMode="auto">
            <a:xfrm>
              <a:off x="3738" y="1478"/>
              <a:ext cx="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2" name="Line 166"/>
            <p:cNvSpPr>
              <a:spLocks noChangeShapeType="1"/>
            </p:cNvSpPr>
            <p:nvPr/>
          </p:nvSpPr>
          <p:spPr bwMode="auto">
            <a:xfrm>
              <a:off x="3738" y="1478"/>
              <a:ext cx="1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3" name="Rectangle 167"/>
            <p:cNvSpPr>
              <a:spLocks noChangeArrowheads="1"/>
            </p:cNvSpPr>
            <p:nvPr/>
          </p:nvSpPr>
          <p:spPr bwMode="auto">
            <a:xfrm>
              <a:off x="3744" y="1478"/>
              <a:ext cx="87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4" name="Line 168"/>
            <p:cNvSpPr>
              <a:spLocks noChangeShapeType="1"/>
            </p:cNvSpPr>
            <p:nvPr/>
          </p:nvSpPr>
          <p:spPr bwMode="auto">
            <a:xfrm>
              <a:off x="3744" y="1478"/>
              <a:ext cx="87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5" name="Rectangle 169"/>
            <p:cNvSpPr>
              <a:spLocks noChangeArrowheads="1"/>
            </p:cNvSpPr>
            <p:nvPr/>
          </p:nvSpPr>
          <p:spPr bwMode="auto">
            <a:xfrm>
              <a:off x="4617" y="1478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6" name="Line 170"/>
            <p:cNvSpPr>
              <a:spLocks noChangeShapeType="1"/>
            </p:cNvSpPr>
            <p:nvPr/>
          </p:nvSpPr>
          <p:spPr bwMode="auto">
            <a:xfrm>
              <a:off x="4617" y="1478"/>
              <a:ext cx="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7" name="Line 171"/>
            <p:cNvSpPr>
              <a:spLocks noChangeShapeType="1"/>
            </p:cNvSpPr>
            <p:nvPr/>
          </p:nvSpPr>
          <p:spPr bwMode="auto">
            <a:xfrm>
              <a:off x="4617" y="1478"/>
              <a:ext cx="1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8" name="Rectangle 172"/>
            <p:cNvSpPr>
              <a:spLocks noChangeArrowheads="1"/>
            </p:cNvSpPr>
            <p:nvPr/>
          </p:nvSpPr>
          <p:spPr bwMode="auto">
            <a:xfrm>
              <a:off x="4623" y="1478"/>
              <a:ext cx="53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9" name="Line 173"/>
            <p:cNvSpPr>
              <a:spLocks noChangeShapeType="1"/>
            </p:cNvSpPr>
            <p:nvPr/>
          </p:nvSpPr>
          <p:spPr bwMode="auto">
            <a:xfrm>
              <a:off x="4623" y="1478"/>
              <a:ext cx="537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0" name="Rectangle 174"/>
            <p:cNvSpPr>
              <a:spLocks noChangeArrowheads="1"/>
            </p:cNvSpPr>
            <p:nvPr/>
          </p:nvSpPr>
          <p:spPr bwMode="auto">
            <a:xfrm>
              <a:off x="5160" y="1478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1" name="Line 175"/>
            <p:cNvSpPr>
              <a:spLocks noChangeShapeType="1"/>
            </p:cNvSpPr>
            <p:nvPr/>
          </p:nvSpPr>
          <p:spPr bwMode="auto">
            <a:xfrm>
              <a:off x="5160" y="1478"/>
              <a:ext cx="1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2" name="Rectangle 176"/>
            <p:cNvSpPr>
              <a:spLocks noChangeArrowheads="1"/>
            </p:cNvSpPr>
            <p:nvPr/>
          </p:nvSpPr>
          <p:spPr bwMode="auto">
            <a:xfrm>
              <a:off x="587" y="1483"/>
              <a:ext cx="11" cy="1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3" name="Line 177"/>
            <p:cNvSpPr>
              <a:spLocks noChangeShapeType="1"/>
            </p:cNvSpPr>
            <p:nvPr/>
          </p:nvSpPr>
          <p:spPr bwMode="auto">
            <a:xfrm>
              <a:off x="587" y="1483"/>
              <a:ext cx="1" cy="1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4" name="Rectangle 178"/>
            <p:cNvSpPr>
              <a:spLocks noChangeArrowheads="1"/>
            </p:cNvSpPr>
            <p:nvPr/>
          </p:nvSpPr>
          <p:spPr bwMode="auto">
            <a:xfrm>
              <a:off x="1040" y="1483"/>
              <a:ext cx="6" cy="1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5" name="Line 179"/>
            <p:cNvSpPr>
              <a:spLocks noChangeShapeType="1"/>
            </p:cNvSpPr>
            <p:nvPr/>
          </p:nvSpPr>
          <p:spPr bwMode="auto">
            <a:xfrm>
              <a:off x="1040" y="1483"/>
              <a:ext cx="1" cy="1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6" name="Rectangle 180"/>
            <p:cNvSpPr>
              <a:spLocks noChangeArrowheads="1"/>
            </p:cNvSpPr>
            <p:nvPr/>
          </p:nvSpPr>
          <p:spPr bwMode="auto">
            <a:xfrm>
              <a:off x="1578" y="1483"/>
              <a:ext cx="5" cy="1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7" name="Line 181"/>
            <p:cNvSpPr>
              <a:spLocks noChangeShapeType="1"/>
            </p:cNvSpPr>
            <p:nvPr/>
          </p:nvSpPr>
          <p:spPr bwMode="auto">
            <a:xfrm>
              <a:off x="1578" y="1483"/>
              <a:ext cx="1" cy="1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8" name="Rectangle 182"/>
            <p:cNvSpPr>
              <a:spLocks noChangeArrowheads="1"/>
            </p:cNvSpPr>
            <p:nvPr/>
          </p:nvSpPr>
          <p:spPr bwMode="auto">
            <a:xfrm>
              <a:off x="2440" y="1483"/>
              <a:ext cx="5" cy="1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9" name="Line 183"/>
            <p:cNvSpPr>
              <a:spLocks noChangeShapeType="1"/>
            </p:cNvSpPr>
            <p:nvPr/>
          </p:nvSpPr>
          <p:spPr bwMode="auto">
            <a:xfrm>
              <a:off x="2440" y="1483"/>
              <a:ext cx="1" cy="1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0" name="Rectangle 184"/>
            <p:cNvSpPr>
              <a:spLocks noChangeArrowheads="1"/>
            </p:cNvSpPr>
            <p:nvPr/>
          </p:nvSpPr>
          <p:spPr bwMode="auto">
            <a:xfrm>
              <a:off x="2865" y="1483"/>
              <a:ext cx="6" cy="1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1" name="Line 185"/>
            <p:cNvSpPr>
              <a:spLocks noChangeShapeType="1"/>
            </p:cNvSpPr>
            <p:nvPr/>
          </p:nvSpPr>
          <p:spPr bwMode="auto">
            <a:xfrm>
              <a:off x="2865" y="1483"/>
              <a:ext cx="1" cy="1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2" name="Rectangle 186"/>
            <p:cNvSpPr>
              <a:spLocks noChangeArrowheads="1"/>
            </p:cNvSpPr>
            <p:nvPr/>
          </p:nvSpPr>
          <p:spPr bwMode="auto">
            <a:xfrm>
              <a:off x="3271" y="1483"/>
              <a:ext cx="6" cy="1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3" name="Line 187"/>
            <p:cNvSpPr>
              <a:spLocks noChangeShapeType="1"/>
            </p:cNvSpPr>
            <p:nvPr/>
          </p:nvSpPr>
          <p:spPr bwMode="auto">
            <a:xfrm>
              <a:off x="3271" y="1483"/>
              <a:ext cx="1" cy="1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4" name="Rectangle 188"/>
            <p:cNvSpPr>
              <a:spLocks noChangeArrowheads="1"/>
            </p:cNvSpPr>
            <p:nvPr/>
          </p:nvSpPr>
          <p:spPr bwMode="auto">
            <a:xfrm>
              <a:off x="3738" y="1483"/>
              <a:ext cx="6" cy="1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5" name="Line 189"/>
            <p:cNvSpPr>
              <a:spLocks noChangeShapeType="1"/>
            </p:cNvSpPr>
            <p:nvPr/>
          </p:nvSpPr>
          <p:spPr bwMode="auto">
            <a:xfrm>
              <a:off x="3738" y="1483"/>
              <a:ext cx="1" cy="1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6" name="Rectangle 190"/>
            <p:cNvSpPr>
              <a:spLocks noChangeArrowheads="1"/>
            </p:cNvSpPr>
            <p:nvPr/>
          </p:nvSpPr>
          <p:spPr bwMode="auto">
            <a:xfrm>
              <a:off x="4617" y="1483"/>
              <a:ext cx="6" cy="1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7" name="Line 191"/>
            <p:cNvSpPr>
              <a:spLocks noChangeShapeType="1"/>
            </p:cNvSpPr>
            <p:nvPr/>
          </p:nvSpPr>
          <p:spPr bwMode="auto">
            <a:xfrm>
              <a:off x="4617" y="1483"/>
              <a:ext cx="1" cy="1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8" name="Rectangle 192"/>
            <p:cNvSpPr>
              <a:spLocks noChangeArrowheads="1"/>
            </p:cNvSpPr>
            <p:nvPr/>
          </p:nvSpPr>
          <p:spPr bwMode="auto">
            <a:xfrm>
              <a:off x="5160" y="1483"/>
              <a:ext cx="11" cy="1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9" name="Line 193"/>
            <p:cNvSpPr>
              <a:spLocks noChangeShapeType="1"/>
            </p:cNvSpPr>
            <p:nvPr/>
          </p:nvSpPr>
          <p:spPr bwMode="auto">
            <a:xfrm>
              <a:off x="5160" y="1483"/>
              <a:ext cx="1" cy="1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20" name="Rectangle 194"/>
            <p:cNvSpPr>
              <a:spLocks noChangeArrowheads="1"/>
            </p:cNvSpPr>
            <p:nvPr/>
          </p:nvSpPr>
          <p:spPr bwMode="auto">
            <a:xfrm>
              <a:off x="635" y="1666"/>
              <a:ext cx="3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53666</a:t>
              </a:r>
              <a:endParaRPr lang="en-US"/>
            </a:p>
          </p:txBody>
        </p:sp>
        <p:sp>
          <p:nvSpPr>
            <p:cNvPr id="43721" name="Rectangle 195"/>
            <p:cNvSpPr>
              <a:spLocks noChangeArrowheads="1"/>
            </p:cNvSpPr>
            <p:nvPr/>
          </p:nvSpPr>
          <p:spPr bwMode="auto">
            <a:xfrm>
              <a:off x="985" y="1666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722" name="Rectangle 196"/>
            <p:cNvSpPr>
              <a:spLocks noChangeArrowheads="1"/>
            </p:cNvSpPr>
            <p:nvPr/>
          </p:nvSpPr>
          <p:spPr bwMode="auto">
            <a:xfrm>
              <a:off x="1085" y="1660"/>
              <a:ext cx="454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23" name="Rectangle 197"/>
            <p:cNvSpPr>
              <a:spLocks noChangeArrowheads="1"/>
            </p:cNvSpPr>
            <p:nvPr/>
          </p:nvSpPr>
          <p:spPr bwMode="auto">
            <a:xfrm>
              <a:off x="1086" y="1666"/>
              <a:ext cx="3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Jones</a:t>
              </a:r>
              <a:endParaRPr lang="en-US"/>
            </a:p>
          </p:txBody>
        </p:sp>
        <p:sp>
          <p:nvSpPr>
            <p:cNvPr id="43724" name="Rectangle 198"/>
            <p:cNvSpPr>
              <a:spLocks noChangeArrowheads="1"/>
            </p:cNvSpPr>
            <p:nvPr/>
          </p:nvSpPr>
          <p:spPr bwMode="auto">
            <a:xfrm>
              <a:off x="1394" y="1666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725" name="Rectangle 199"/>
            <p:cNvSpPr>
              <a:spLocks noChangeArrowheads="1"/>
            </p:cNvSpPr>
            <p:nvPr/>
          </p:nvSpPr>
          <p:spPr bwMode="auto">
            <a:xfrm>
              <a:off x="1046" y="1660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26" name="Rectangle 200"/>
            <p:cNvSpPr>
              <a:spLocks noChangeArrowheads="1"/>
            </p:cNvSpPr>
            <p:nvPr/>
          </p:nvSpPr>
          <p:spPr bwMode="auto">
            <a:xfrm>
              <a:off x="1539" y="1660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27" name="Rectangle 201"/>
            <p:cNvSpPr>
              <a:spLocks noChangeArrowheads="1"/>
            </p:cNvSpPr>
            <p:nvPr/>
          </p:nvSpPr>
          <p:spPr bwMode="auto">
            <a:xfrm>
              <a:off x="1046" y="1825"/>
              <a:ext cx="532" cy="11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28" name="Rectangle 202"/>
            <p:cNvSpPr>
              <a:spLocks noChangeArrowheads="1"/>
            </p:cNvSpPr>
            <p:nvPr/>
          </p:nvSpPr>
          <p:spPr bwMode="auto">
            <a:xfrm>
              <a:off x="1623" y="1666"/>
              <a:ext cx="55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jones@cs</a:t>
              </a:r>
              <a:endParaRPr lang="en-US"/>
            </a:p>
          </p:txBody>
        </p:sp>
        <p:sp>
          <p:nvSpPr>
            <p:cNvPr id="43729" name="Rectangle 203"/>
            <p:cNvSpPr>
              <a:spLocks noChangeArrowheads="1"/>
            </p:cNvSpPr>
            <p:nvPr/>
          </p:nvSpPr>
          <p:spPr bwMode="auto">
            <a:xfrm>
              <a:off x="2152" y="1666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730" name="Rectangle 204"/>
            <p:cNvSpPr>
              <a:spLocks noChangeArrowheads="1"/>
            </p:cNvSpPr>
            <p:nvPr/>
          </p:nvSpPr>
          <p:spPr bwMode="auto">
            <a:xfrm>
              <a:off x="2499" y="1666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18</a:t>
              </a:r>
              <a:endParaRPr lang="en-US"/>
            </a:p>
          </p:txBody>
        </p:sp>
        <p:sp>
          <p:nvSpPr>
            <p:cNvPr id="43731" name="Rectangle 205"/>
            <p:cNvSpPr>
              <a:spLocks noChangeArrowheads="1"/>
            </p:cNvSpPr>
            <p:nvPr/>
          </p:nvSpPr>
          <p:spPr bwMode="auto">
            <a:xfrm>
              <a:off x="2639" y="1666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</p:grpSp>
      <p:grpSp>
        <p:nvGrpSpPr>
          <p:cNvPr id="43014" name="Group 407"/>
          <p:cNvGrpSpPr>
            <a:grpSpLocks/>
          </p:cNvGrpSpPr>
          <p:nvPr/>
        </p:nvGrpSpPr>
        <p:grpSpPr bwMode="auto">
          <a:xfrm>
            <a:off x="931863" y="2635250"/>
            <a:ext cx="7277100" cy="1682750"/>
            <a:chOff x="587" y="1660"/>
            <a:chExt cx="4584" cy="1060"/>
          </a:xfrm>
        </p:grpSpPr>
        <p:sp>
          <p:nvSpPr>
            <p:cNvPr id="43332" name="Rectangle 207"/>
            <p:cNvSpPr>
              <a:spLocks noChangeArrowheads="1"/>
            </p:cNvSpPr>
            <p:nvPr/>
          </p:nvSpPr>
          <p:spPr bwMode="auto">
            <a:xfrm>
              <a:off x="2911" y="1666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3.4</a:t>
              </a:r>
              <a:endParaRPr lang="en-US"/>
            </a:p>
          </p:txBody>
        </p:sp>
        <p:sp>
          <p:nvSpPr>
            <p:cNvPr id="43333" name="Rectangle 208"/>
            <p:cNvSpPr>
              <a:spLocks noChangeArrowheads="1"/>
            </p:cNvSpPr>
            <p:nvPr/>
          </p:nvSpPr>
          <p:spPr bwMode="auto">
            <a:xfrm>
              <a:off x="3087" y="1666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334" name="Rectangle 209"/>
            <p:cNvSpPr>
              <a:spLocks noChangeArrowheads="1"/>
            </p:cNvSpPr>
            <p:nvPr/>
          </p:nvSpPr>
          <p:spPr bwMode="auto">
            <a:xfrm>
              <a:off x="3317" y="1666"/>
              <a:ext cx="3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53832</a:t>
              </a:r>
              <a:endParaRPr lang="en-US"/>
            </a:p>
          </p:txBody>
        </p:sp>
        <p:sp>
          <p:nvSpPr>
            <p:cNvPr id="43335" name="Rectangle 210"/>
            <p:cNvSpPr>
              <a:spLocks noChangeArrowheads="1"/>
            </p:cNvSpPr>
            <p:nvPr/>
          </p:nvSpPr>
          <p:spPr bwMode="auto">
            <a:xfrm>
              <a:off x="3667" y="1666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336" name="Rectangle 211"/>
            <p:cNvSpPr>
              <a:spLocks noChangeArrowheads="1"/>
            </p:cNvSpPr>
            <p:nvPr/>
          </p:nvSpPr>
          <p:spPr bwMode="auto">
            <a:xfrm>
              <a:off x="3783" y="1660"/>
              <a:ext cx="798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7" name="Rectangle 212"/>
            <p:cNvSpPr>
              <a:spLocks noChangeArrowheads="1"/>
            </p:cNvSpPr>
            <p:nvPr/>
          </p:nvSpPr>
          <p:spPr bwMode="auto">
            <a:xfrm>
              <a:off x="3784" y="1666"/>
              <a:ext cx="6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Reggae203</a:t>
              </a:r>
              <a:endParaRPr lang="en-US"/>
            </a:p>
          </p:txBody>
        </p:sp>
        <p:sp>
          <p:nvSpPr>
            <p:cNvPr id="43338" name="Rectangle 213"/>
            <p:cNvSpPr>
              <a:spLocks noChangeArrowheads="1"/>
            </p:cNvSpPr>
            <p:nvPr/>
          </p:nvSpPr>
          <p:spPr bwMode="auto">
            <a:xfrm>
              <a:off x="4411" y="1666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339" name="Rectangle 214"/>
            <p:cNvSpPr>
              <a:spLocks noChangeArrowheads="1"/>
            </p:cNvSpPr>
            <p:nvPr/>
          </p:nvSpPr>
          <p:spPr bwMode="auto">
            <a:xfrm>
              <a:off x="3744" y="1660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0" name="Rectangle 215"/>
            <p:cNvSpPr>
              <a:spLocks noChangeArrowheads="1"/>
            </p:cNvSpPr>
            <p:nvPr/>
          </p:nvSpPr>
          <p:spPr bwMode="auto">
            <a:xfrm>
              <a:off x="4581" y="1660"/>
              <a:ext cx="36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1" name="Rectangle 216"/>
            <p:cNvSpPr>
              <a:spLocks noChangeArrowheads="1"/>
            </p:cNvSpPr>
            <p:nvPr/>
          </p:nvSpPr>
          <p:spPr bwMode="auto">
            <a:xfrm>
              <a:off x="3744" y="1825"/>
              <a:ext cx="873" cy="11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2" name="Rectangle 217"/>
            <p:cNvSpPr>
              <a:spLocks noChangeArrowheads="1"/>
            </p:cNvSpPr>
            <p:nvPr/>
          </p:nvSpPr>
          <p:spPr bwMode="auto">
            <a:xfrm>
              <a:off x="4786" y="1666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B</a:t>
              </a:r>
              <a:endParaRPr lang="en-US"/>
            </a:p>
          </p:txBody>
        </p:sp>
        <p:sp>
          <p:nvSpPr>
            <p:cNvPr id="43343" name="Rectangle 218"/>
            <p:cNvSpPr>
              <a:spLocks noChangeArrowheads="1"/>
            </p:cNvSpPr>
            <p:nvPr/>
          </p:nvSpPr>
          <p:spPr bwMode="auto">
            <a:xfrm>
              <a:off x="4878" y="1666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344" name="Rectangle 219"/>
            <p:cNvSpPr>
              <a:spLocks noChangeArrowheads="1"/>
            </p:cNvSpPr>
            <p:nvPr/>
          </p:nvSpPr>
          <p:spPr bwMode="auto">
            <a:xfrm>
              <a:off x="587" y="1660"/>
              <a:ext cx="11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5" name="Line 220"/>
            <p:cNvSpPr>
              <a:spLocks noChangeShapeType="1"/>
            </p:cNvSpPr>
            <p:nvPr/>
          </p:nvSpPr>
          <p:spPr bwMode="auto">
            <a:xfrm>
              <a:off x="587" y="1660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6" name="Rectangle 221"/>
            <p:cNvSpPr>
              <a:spLocks noChangeArrowheads="1"/>
            </p:cNvSpPr>
            <p:nvPr/>
          </p:nvSpPr>
          <p:spPr bwMode="auto">
            <a:xfrm>
              <a:off x="1040" y="1660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7" name="Line 222"/>
            <p:cNvSpPr>
              <a:spLocks noChangeShapeType="1"/>
            </p:cNvSpPr>
            <p:nvPr/>
          </p:nvSpPr>
          <p:spPr bwMode="auto">
            <a:xfrm>
              <a:off x="1040" y="1660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8" name="Rectangle 223"/>
            <p:cNvSpPr>
              <a:spLocks noChangeArrowheads="1"/>
            </p:cNvSpPr>
            <p:nvPr/>
          </p:nvSpPr>
          <p:spPr bwMode="auto">
            <a:xfrm>
              <a:off x="1578" y="1660"/>
              <a:ext cx="5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9" name="Line 224"/>
            <p:cNvSpPr>
              <a:spLocks noChangeShapeType="1"/>
            </p:cNvSpPr>
            <p:nvPr/>
          </p:nvSpPr>
          <p:spPr bwMode="auto">
            <a:xfrm>
              <a:off x="1578" y="1660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0" name="Rectangle 225"/>
            <p:cNvSpPr>
              <a:spLocks noChangeArrowheads="1"/>
            </p:cNvSpPr>
            <p:nvPr/>
          </p:nvSpPr>
          <p:spPr bwMode="auto">
            <a:xfrm>
              <a:off x="2440" y="1660"/>
              <a:ext cx="5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1" name="Line 226"/>
            <p:cNvSpPr>
              <a:spLocks noChangeShapeType="1"/>
            </p:cNvSpPr>
            <p:nvPr/>
          </p:nvSpPr>
          <p:spPr bwMode="auto">
            <a:xfrm>
              <a:off x="2440" y="1660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2" name="Rectangle 227"/>
            <p:cNvSpPr>
              <a:spLocks noChangeArrowheads="1"/>
            </p:cNvSpPr>
            <p:nvPr/>
          </p:nvSpPr>
          <p:spPr bwMode="auto">
            <a:xfrm>
              <a:off x="2865" y="1660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3" name="Line 228"/>
            <p:cNvSpPr>
              <a:spLocks noChangeShapeType="1"/>
            </p:cNvSpPr>
            <p:nvPr/>
          </p:nvSpPr>
          <p:spPr bwMode="auto">
            <a:xfrm>
              <a:off x="2865" y="1660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4" name="Rectangle 229"/>
            <p:cNvSpPr>
              <a:spLocks noChangeArrowheads="1"/>
            </p:cNvSpPr>
            <p:nvPr/>
          </p:nvSpPr>
          <p:spPr bwMode="auto">
            <a:xfrm>
              <a:off x="3271" y="1660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5" name="Line 230"/>
            <p:cNvSpPr>
              <a:spLocks noChangeShapeType="1"/>
            </p:cNvSpPr>
            <p:nvPr/>
          </p:nvSpPr>
          <p:spPr bwMode="auto">
            <a:xfrm>
              <a:off x="3271" y="1660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6" name="Rectangle 231"/>
            <p:cNvSpPr>
              <a:spLocks noChangeArrowheads="1"/>
            </p:cNvSpPr>
            <p:nvPr/>
          </p:nvSpPr>
          <p:spPr bwMode="auto">
            <a:xfrm>
              <a:off x="3738" y="1660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7" name="Line 232"/>
            <p:cNvSpPr>
              <a:spLocks noChangeShapeType="1"/>
            </p:cNvSpPr>
            <p:nvPr/>
          </p:nvSpPr>
          <p:spPr bwMode="auto">
            <a:xfrm>
              <a:off x="3738" y="1660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8" name="Rectangle 233"/>
            <p:cNvSpPr>
              <a:spLocks noChangeArrowheads="1"/>
            </p:cNvSpPr>
            <p:nvPr/>
          </p:nvSpPr>
          <p:spPr bwMode="auto">
            <a:xfrm>
              <a:off x="4617" y="1660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9" name="Line 234"/>
            <p:cNvSpPr>
              <a:spLocks noChangeShapeType="1"/>
            </p:cNvSpPr>
            <p:nvPr/>
          </p:nvSpPr>
          <p:spPr bwMode="auto">
            <a:xfrm>
              <a:off x="4617" y="1660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0" name="Rectangle 235"/>
            <p:cNvSpPr>
              <a:spLocks noChangeArrowheads="1"/>
            </p:cNvSpPr>
            <p:nvPr/>
          </p:nvSpPr>
          <p:spPr bwMode="auto">
            <a:xfrm>
              <a:off x="5160" y="1660"/>
              <a:ext cx="11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1" name="Line 236"/>
            <p:cNvSpPr>
              <a:spLocks noChangeShapeType="1"/>
            </p:cNvSpPr>
            <p:nvPr/>
          </p:nvSpPr>
          <p:spPr bwMode="auto">
            <a:xfrm>
              <a:off x="5160" y="1660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2" name="Rectangle 237"/>
            <p:cNvSpPr>
              <a:spLocks noChangeArrowheads="1"/>
            </p:cNvSpPr>
            <p:nvPr/>
          </p:nvSpPr>
          <p:spPr bwMode="auto">
            <a:xfrm>
              <a:off x="635" y="1842"/>
              <a:ext cx="3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53666</a:t>
              </a:r>
              <a:endParaRPr lang="en-US"/>
            </a:p>
          </p:txBody>
        </p:sp>
        <p:sp>
          <p:nvSpPr>
            <p:cNvPr id="43363" name="Rectangle 238"/>
            <p:cNvSpPr>
              <a:spLocks noChangeArrowheads="1"/>
            </p:cNvSpPr>
            <p:nvPr/>
          </p:nvSpPr>
          <p:spPr bwMode="auto">
            <a:xfrm>
              <a:off x="985" y="1842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364" name="Rectangle 239"/>
            <p:cNvSpPr>
              <a:spLocks noChangeArrowheads="1"/>
            </p:cNvSpPr>
            <p:nvPr/>
          </p:nvSpPr>
          <p:spPr bwMode="auto">
            <a:xfrm>
              <a:off x="1085" y="1836"/>
              <a:ext cx="454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5" name="Rectangle 240"/>
            <p:cNvSpPr>
              <a:spLocks noChangeArrowheads="1"/>
            </p:cNvSpPr>
            <p:nvPr/>
          </p:nvSpPr>
          <p:spPr bwMode="auto">
            <a:xfrm>
              <a:off x="1086" y="1842"/>
              <a:ext cx="3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Jones</a:t>
              </a:r>
              <a:endParaRPr lang="en-US"/>
            </a:p>
          </p:txBody>
        </p:sp>
        <p:sp>
          <p:nvSpPr>
            <p:cNvPr id="43366" name="Rectangle 241"/>
            <p:cNvSpPr>
              <a:spLocks noChangeArrowheads="1"/>
            </p:cNvSpPr>
            <p:nvPr/>
          </p:nvSpPr>
          <p:spPr bwMode="auto">
            <a:xfrm>
              <a:off x="1394" y="1842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367" name="Rectangle 242"/>
            <p:cNvSpPr>
              <a:spLocks noChangeArrowheads="1"/>
            </p:cNvSpPr>
            <p:nvPr/>
          </p:nvSpPr>
          <p:spPr bwMode="auto">
            <a:xfrm>
              <a:off x="1046" y="1836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8" name="Rectangle 243"/>
            <p:cNvSpPr>
              <a:spLocks noChangeArrowheads="1"/>
            </p:cNvSpPr>
            <p:nvPr/>
          </p:nvSpPr>
          <p:spPr bwMode="auto">
            <a:xfrm>
              <a:off x="1539" y="1836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9" name="Rectangle 244"/>
            <p:cNvSpPr>
              <a:spLocks noChangeArrowheads="1"/>
            </p:cNvSpPr>
            <p:nvPr/>
          </p:nvSpPr>
          <p:spPr bwMode="auto">
            <a:xfrm>
              <a:off x="1046" y="2001"/>
              <a:ext cx="532" cy="11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0" name="Rectangle 245"/>
            <p:cNvSpPr>
              <a:spLocks noChangeArrowheads="1"/>
            </p:cNvSpPr>
            <p:nvPr/>
          </p:nvSpPr>
          <p:spPr bwMode="auto">
            <a:xfrm>
              <a:off x="1623" y="1842"/>
              <a:ext cx="55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jones@cs</a:t>
              </a:r>
              <a:endParaRPr lang="en-US"/>
            </a:p>
          </p:txBody>
        </p:sp>
        <p:sp>
          <p:nvSpPr>
            <p:cNvPr id="43371" name="Rectangle 246"/>
            <p:cNvSpPr>
              <a:spLocks noChangeArrowheads="1"/>
            </p:cNvSpPr>
            <p:nvPr/>
          </p:nvSpPr>
          <p:spPr bwMode="auto">
            <a:xfrm>
              <a:off x="2152" y="1842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372" name="Rectangle 247"/>
            <p:cNvSpPr>
              <a:spLocks noChangeArrowheads="1"/>
            </p:cNvSpPr>
            <p:nvPr/>
          </p:nvSpPr>
          <p:spPr bwMode="auto">
            <a:xfrm>
              <a:off x="2499" y="184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18</a:t>
              </a:r>
              <a:endParaRPr lang="en-US"/>
            </a:p>
          </p:txBody>
        </p:sp>
        <p:sp>
          <p:nvSpPr>
            <p:cNvPr id="43373" name="Rectangle 248"/>
            <p:cNvSpPr>
              <a:spLocks noChangeArrowheads="1"/>
            </p:cNvSpPr>
            <p:nvPr/>
          </p:nvSpPr>
          <p:spPr bwMode="auto">
            <a:xfrm>
              <a:off x="2639" y="1842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374" name="Rectangle 249"/>
            <p:cNvSpPr>
              <a:spLocks noChangeArrowheads="1"/>
            </p:cNvSpPr>
            <p:nvPr/>
          </p:nvSpPr>
          <p:spPr bwMode="auto">
            <a:xfrm>
              <a:off x="2911" y="1842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3.4</a:t>
              </a:r>
              <a:endParaRPr lang="en-US"/>
            </a:p>
          </p:txBody>
        </p:sp>
        <p:sp>
          <p:nvSpPr>
            <p:cNvPr id="43375" name="Rectangle 250"/>
            <p:cNvSpPr>
              <a:spLocks noChangeArrowheads="1"/>
            </p:cNvSpPr>
            <p:nvPr/>
          </p:nvSpPr>
          <p:spPr bwMode="auto">
            <a:xfrm>
              <a:off x="3087" y="1842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376" name="Rectangle 251"/>
            <p:cNvSpPr>
              <a:spLocks noChangeArrowheads="1"/>
            </p:cNvSpPr>
            <p:nvPr/>
          </p:nvSpPr>
          <p:spPr bwMode="auto">
            <a:xfrm>
              <a:off x="3317" y="1842"/>
              <a:ext cx="3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53650</a:t>
              </a:r>
              <a:endParaRPr lang="en-US"/>
            </a:p>
          </p:txBody>
        </p:sp>
        <p:sp>
          <p:nvSpPr>
            <p:cNvPr id="43377" name="Rectangle 252"/>
            <p:cNvSpPr>
              <a:spLocks noChangeArrowheads="1"/>
            </p:cNvSpPr>
            <p:nvPr/>
          </p:nvSpPr>
          <p:spPr bwMode="auto">
            <a:xfrm>
              <a:off x="3667" y="1842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378" name="Rectangle 253"/>
            <p:cNvSpPr>
              <a:spLocks noChangeArrowheads="1"/>
            </p:cNvSpPr>
            <p:nvPr/>
          </p:nvSpPr>
          <p:spPr bwMode="auto">
            <a:xfrm>
              <a:off x="3783" y="1836"/>
              <a:ext cx="798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9" name="Rectangle 254"/>
            <p:cNvSpPr>
              <a:spLocks noChangeArrowheads="1"/>
            </p:cNvSpPr>
            <p:nvPr/>
          </p:nvSpPr>
          <p:spPr bwMode="auto">
            <a:xfrm>
              <a:off x="3784" y="1842"/>
              <a:ext cx="7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Topology112</a:t>
              </a:r>
              <a:endParaRPr lang="en-US"/>
            </a:p>
          </p:txBody>
        </p:sp>
        <p:sp>
          <p:nvSpPr>
            <p:cNvPr id="43380" name="Rectangle 255"/>
            <p:cNvSpPr>
              <a:spLocks noChangeArrowheads="1"/>
            </p:cNvSpPr>
            <p:nvPr/>
          </p:nvSpPr>
          <p:spPr bwMode="auto">
            <a:xfrm>
              <a:off x="4537" y="1842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381" name="Rectangle 256"/>
            <p:cNvSpPr>
              <a:spLocks noChangeArrowheads="1"/>
            </p:cNvSpPr>
            <p:nvPr/>
          </p:nvSpPr>
          <p:spPr bwMode="auto">
            <a:xfrm>
              <a:off x="3744" y="1836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82" name="Rectangle 257"/>
            <p:cNvSpPr>
              <a:spLocks noChangeArrowheads="1"/>
            </p:cNvSpPr>
            <p:nvPr/>
          </p:nvSpPr>
          <p:spPr bwMode="auto">
            <a:xfrm>
              <a:off x="4581" y="1836"/>
              <a:ext cx="36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83" name="Rectangle 258"/>
            <p:cNvSpPr>
              <a:spLocks noChangeArrowheads="1"/>
            </p:cNvSpPr>
            <p:nvPr/>
          </p:nvSpPr>
          <p:spPr bwMode="auto">
            <a:xfrm>
              <a:off x="3744" y="2001"/>
              <a:ext cx="873" cy="11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84" name="Rectangle 259"/>
            <p:cNvSpPr>
              <a:spLocks noChangeArrowheads="1"/>
            </p:cNvSpPr>
            <p:nvPr/>
          </p:nvSpPr>
          <p:spPr bwMode="auto">
            <a:xfrm>
              <a:off x="4797" y="18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A</a:t>
              </a:r>
              <a:endParaRPr lang="en-US"/>
            </a:p>
          </p:txBody>
        </p:sp>
        <p:sp>
          <p:nvSpPr>
            <p:cNvPr id="43385" name="Rectangle 260"/>
            <p:cNvSpPr>
              <a:spLocks noChangeArrowheads="1"/>
            </p:cNvSpPr>
            <p:nvPr/>
          </p:nvSpPr>
          <p:spPr bwMode="auto">
            <a:xfrm>
              <a:off x="4895" y="1842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386" name="Rectangle 261"/>
            <p:cNvSpPr>
              <a:spLocks noChangeArrowheads="1"/>
            </p:cNvSpPr>
            <p:nvPr/>
          </p:nvSpPr>
          <p:spPr bwMode="auto">
            <a:xfrm>
              <a:off x="587" y="1836"/>
              <a:ext cx="11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87" name="Line 262"/>
            <p:cNvSpPr>
              <a:spLocks noChangeShapeType="1"/>
            </p:cNvSpPr>
            <p:nvPr/>
          </p:nvSpPr>
          <p:spPr bwMode="auto">
            <a:xfrm>
              <a:off x="587" y="1836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88" name="Rectangle 263"/>
            <p:cNvSpPr>
              <a:spLocks noChangeArrowheads="1"/>
            </p:cNvSpPr>
            <p:nvPr/>
          </p:nvSpPr>
          <p:spPr bwMode="auto">
            <a:xfrm>
              <a:off x="1040" y="1836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89" name="Line 264"/>
            <p:cNvSpPr>
              <a:spLocks noChangeShapeType="1"/>
            </p:cNvSpPr>
            <p:nvPr/>
          </p:nvSpPr>
          <p:spPr bwMode="auto">
            <a:xfrm>
              <a:off x="1040" y="1836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90" name="Rectangle 265"/>
            <p:cNvSpPr>
              <a:spLocks noChangeArrowheads="1"/>
            </p:cNvSpPr>
            <p:nvPr/>
          </p:nvSpPr>
          <p:spPr bwMode="auto">
            <a:xfrm>
              <a:off x="1578" y="1836"/>
              <a:ext cx="5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91" name="Line 266"/>
            <p:cNvSpPr>
              <a:spLocks noChangeShapeType="1"/>
            </p:cNvSpPr>
            <p:nvPr/>
          </p:nvSpPr>
          <p:spPr bwMode="auto">
            <a:xfrm>
              <a:off x="1578" y="1836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92" name="Rectangle 267"/>
            <p:cNvSpPr>
              <a:spLocks noChangeArrowheads="1"/>
            </p:cNvSpPr>
            <p:nvPr/>
          </p:nvSpPr>
          <p:spPr bwMode="auto">
            <a:xfrm>
              <a:off x="2440" y="1836"/>
              <a:ext cx="5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93" name="Line 268"/>
            <p:cNvSpPr>
              <a:spLocks noChangeShapeType="1"/>
            </p:cNvSpPr>
            <p:nvPr/>
          </p:nvSpPr>
          <p:spPr bwMode="auto">
            <a:xfrm>
              <a:off x="2440" y="1836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94" name="Rectangle 269"/>
            <p:cNvSpPr>
              <a:spLocks noChangeArrowheads="1"/>
            </p:cNvSpPr>
            <p:nvPr/>
          </p:nvSpPr>
          <p:spPr bwMode="auto">
            <a:xfrm>
              <a:off x="2865" y="1836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95" name="Line 270"/>
            <p:cNvSpPr>
              <a:spLocks noChangeShapeType="1"/>
            </p:cNvSpPr>
            <p:nvPr/>
          </p:nvSpPr>
          <p:spPr bwMode="auto">
            <a:xfrm>
              <a:off x="2865" y="1836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96" name="Rectangle 271"/>
            <p:cNvSpPr>
              <a:spLocks noChangeArrowheads="1"/>
            </p:cNvSpPr>
            <p:nvPr/>
          </p:nvSpPr>
          <p:spPr bwMode="auto">
            <a:xfrm>
              <a:off x="3271" y="1836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97" name="Line 272"/>
            <p:cNvSpPr>
              <a:spLocks noChangeShapeType="1"/>
            </p:cNvSpPr>
            <p:nvPr/>
          </p:nvSpPr>
          <p:spPr bwMode="auto">
            <a:xfrm>
              <a:off x="3271" y="1836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98" name="Rectangle 273"/>
            <p:cNvSpPr>
              <a:spLocks noChangeArrowheads="1"/>
            </p:cNvSpPr>
            <p:nvPr/>
          </p:nvSpPr>
          <p:spPr bwMode="auto">
            <a:xfrm>
              <a:off x="3738" y="1836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99" name="Line 274"/>
            <p:cNvSpPr>
              <a:spLocks noChangeShapeType="1"/>
            </p:cNvSpPr>
            <p:nvPr/>
          </p:nvSpPr>
          <p:spPr bwMode="auto">
            <a:xfrm>
              <a:off x="3738" y="1836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00" name="Rectangle 275"/>
            <p:cNvSpPr>
              <a:spLocks noChangeArrowheads="1"/>
            </p:cNvSpPr>
            <p:nvPr/>
          </p:nvSpPr>
          <p:spPr bwMode="auto">
            <a:xfrm>
              <a:off x="4617" y="1836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01" name="Line 276"/>
            <p:cNvSpPr>
              <a:spLocks noChangeShapeType="1"/>
            </p:cNvSpPr>
            <p:nvPr/>
          </p:nvSpPr>
          <p:spPr bwMode="auto">
            <a:xfrm>
              <a:off x="4617" y="1836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02" name="Rectangle 277"/>
            <p:cNvSpPr>
              <a:spLocks noChangeArrowheads="1"/>
            </p:cNvSpPr>
            <p:nvPr/>
          </p:nvSpPr>
          <p:spPr bwMode="auto">
            <a:xfrm>
              <a:off x="5160" y="1836"/>
              <a:ext cx="11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03" name="Line 278"/>
            <p:cNvSpPr>
              <a:spLocks noChangeShapeType="1"/>
            </p:cNvSpPr>
            <p:nvPr/>
          </p:nvSpPr>
          <p:spPr bwMode="auto">
            <a:xfrm>
              <a:off x="5160" y="1836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04" name="Rectangle 279"/>
            <p:cNvSpPr>
              <a:spLocks noChangeArrowheads="1"/>
            </p:cNvSpPr>
            <p:nvPr/>
          </p:nvSpPr>
          <p:spPr bwMode="auto">
            <a:xfrm>
              <a:off x="635" y="2019"/>
              <a:ext cx="3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53666</a:t>
              </a:r>
              <a:endParaRPr lang="en-US"/>
            </a:p>
          </p:txBody>
        </p:sp>
        <p:sp>
          <p:nvSpPr>
            <p:cNvPr id="43405" name="Rectangle 280"/>
            <p:cNvSpPr>
              <a:spLocks noChangeArrowheads="1"/>
            </p:cNvSpPr>
            <p:nvPr/>
          </p:nvSpPr>
          <p:spPr bwMode="auto">
            <a:xfrm>
              <a:off x="985" y="2019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406" name="Rectangle 281"/>
            <p:cNvSpPr>
              <a:spLocks noChangeArrowheads="1"/>
            </p:cNvSpPr>
            <p:nvPr/>
          </p:nvSpPr>
          <p:spPr bwMode="auto">
            <a:xfrm>
              <a:off x="1085" y="2012"/>
              <a:ext cx="454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07" name="Rectangle 282"/>
            <p:cNvSpPr>
              <a:spLocks noChangeArrowheads="1"/>
            </p:cNvSpPr>
            <p:nvPr/>
          </p:nvSpPr>
          <p:spPr bwMode="auto">
            <a:xfrm>
              <a:off x="1086" y="2019"/>
              <a:ext cx="3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Jones</a:t>
              </a:r>
              <a:endParaRPr lang="en-US"/>
            </a:p>
          </p:txBody>
        </p:sp>
        <p:sp>
          <p:nvSpPr>
            <p:cNvPr id="43408" name="Rectangle 283"/>
            <p:cNvSpPr>
              <a:spLocks noChangeArrowheads="1"/>
            </p:cNvSpPr>
            <p:nvPr/>
          </p:nvSpPr>
          <p:spPr bwMode="auto">
            <a:xfrm>
              <a:off x="1394" y="2019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409" name="Rectangle 284"/>
            <p:cNvSpPr>
              <a:spLocks noChangeArrowheads="1"/>
            </p:cNvSpPr>
            <p:nvPr/>
          </p:nvSpPr>
          <p:spPr bwMode="auto">
            <a:xfrm>
              <a:off x="1046" y="2012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10" name="Rectangle 285"/>
            <p:cNvSpPr>
              <a:spLocks noChangeArrowheads="1"/>
            </p:cNvSpPr>
            <p:nvPr/>
          </p:nvSpPr>
          <p:spPr bwMode="auto">
            <a:xfrm>
              <a:off x="1539" y="2012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11" name="Rectangle 286"/>
            <p:cNvSpPr>
              <a:spLocks noChangeArrowheads="1"/>
            </p:cNvSpPr>
            <p:nvPr/>
          </p:nvSpPr>
          <p:spPr bwMode="auto">
            <a:xfrm>
              <a:off x="1046" y="2177"/>
              <a:ext cx="532" cy="11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12" name="Rectangle 287"/>
            <p:cNvSpPr>
              <a:spLocks noChangeArrowheads="1"/>
            </p:cNvSpPr>
            <p:nvPr/>
          </p:nvSpPr>
          <p:spPr bwMode="auto">
            <a:xfrm>
              <a:off x="1623" y="2019"/>
              <a:ext cx="55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jones@cs</a:t>
              </a:r>
              <a:endParaRPr lang="en-US"/>
            </a:p>
          </p:txBody>
        </p:sp>
        <p:sp>
          <p:nvSpPr>
            <p:cNvPr id="43413" name="Rectangle 288"/>
            <p:cNvSpPr>
              <a:spLocks noChangeArrowheads="1"/>
            </p:cNvSpPr>
            <p:nvPr/>
          </p:nvSpPr>
          <p:spPr bwMode="auto">
            <a:xfrm>
              <a:off x="2152" y="2019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414" name="Rectangle 289"/>
            <p:cNvSpPr>
              <a:spLocks noChangeArrowheads="1"/>
            </p:cNvSpPr>
            <p:nvPr/>
          </p:nvSpPr>
          <p:spPr bwMode="auto">
            <a:xfrm>
              <a:off x="2499" y="2019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18</a:t>
              </a:r>
              <a:endParaRPr lang="en-US"/>
            </a:p>
          </p:txBody>
        </p:sp>
        <p:sp>
          <p:nvSpPr>
            <p:cNvPr id="43415" name="Rectangle 290"/>
            <p:cNvSpPr>
              <a:spLocks noChangeArrowheads="1"/>
            </p:cNvSpPr>
            <p:nvPr/>
          </p:nvSpPr>
          <p:spPr bwMode="auto">
            <a:xfrm>
              <a:off x="2639" y="2019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416" name="Rectangle 291"/>
            <p:cNvSpPr>
              <a:spLocks noChangeArrowheads="1"/>
            </p:cNvSpPr>
            <p:nvPr/>
          </p:nvSpPr>
          <p:spPr bwMode="auto">
            <a:xfrm>
              <a:off x="2911" y="2019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3.4</a:t>
              </a:r>
              <a:endParaRPr lang="en-US"/>
            </a:p>
          </p:txBody>
        </p:sp>
        <p:sp>
          <p:nvSpPr>
            <p:cNvPr id="43417" name="Rectangle 292"/>
            <p:cNvSpPr>
              <a:spLocks noChangeArrowheads="1"/>
            </p:cNvSpPr>
            <p:nvPr/>
          </p:nvSpPr>
          <p:spPr bwMode="auto">
            <a:xfrm>
              <a:off x="3087" y="2019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418" name="Rectangle 293"/>
            <p:cNvSpPr>
              <a:spLocks noChangeArrowheads="1"/>
            </p:cNvSpPr>
            <p:nvPr/>
          </p:nvSpPr>
          <p:spPr bwMode="auto">
            <a:xfrm>
              <a:off x="3317" y="2019"/>
              <a:ext cx="3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53666</a:t>
              </a:r>
              <a:endParaRPr lang="en-US"/>
            </a:p>
          </p:txBody>
        </p:sp>
        <p:sp>
          <p:nvSpPr>
            <p:cNvPr id="43419" name="Rectangle 294"/>
            <p:cNvSpPr>
              <a:spLocks noChangeArrowheads="1"/>
            </p:cNvSpPr>
            <p:nvPr/>
          </p:nvSpPr>
          <p:spPr bwMode="auto">
            <a:xfrm>
              <a:off x="3667" y="2019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420" name="Rectangle 295"/>
            <p:cNvSpPr>
              <a:spLocks noChangeArrowheads="1"/>
            </p:cNvSpPr>
            <p:nvPr/>
          </p:nvSpPr>
          <p:spPr bwMode="auto">
            <a:xfrm>
              <a:off x="3783" y="2012"/>
              <a:ext cx="798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21" name="Rectangle 296"/>
            <p:cNvSpPr>
              <a:spLocks noChangeArrowheads="1"/>
            </p:cNvSpPr>
            <p:nvPr/>
          </p:nvSpPr>
          <p:spPr bwMode="auto">
            <a:xfrm>
              <a:off x="3784" y="2019"/>
              <a:ext cx="6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History105</a:t>
              </a:r>
              <a:endParaRPr lang="en-US"/>
            </a:p>
          </p:txBody>
        </p:sp>
        <p:sp>
          <p:nvSpPr>
            <p:cNvPr id="43422" name="Rectangle 297"/>
            <p:cNvSpPr>
              <a:spLocks noChangeArrowheads="1"/>
            </p:cNvSpPr>
            <p:nvPr/>
          </p:nvSpPr>
          <p:spPr bwMode="auto">
            <a:xfrm>
              <a:off x="4408" y="2019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423" name="Rectangle 298"/>
            <p:cNvSpPr>
              <a:spLocks noChangeArrowheads="1"/>
            </p:cNvSpPr>
            <p:nvPr/>
          </p:nvSpPr>
          <p:spPr bwMode="auto">
            <a:xfrm>
              <a:off x="3744" y="2012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24" name="Rectangle 299"/>
            <p:cNvSpPr>
              <a:spLocks noChangeArrowheads="1"/>
            </p:cNvSpPr>
            <p:nvPr/>
          </p:nvSpPr>
          <p:spPr bwMode="auto">
            <a:xfrm>
              <a:off x="4581" y="2012"/>
              <a:ext cx="36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25" name="Rectangle 300"/>
            <p:cNvSpPr>
              <a:spLocks noChangeArrowheads="1"/>
            </p:cNvSpPr>
            <p:nvPr/>
          </p:nvSpPr>
          <p:spPr bwMode="auto">
            <a:xfrm>
              <a:off x="3744" y="2177"/>
              <a:ext cx="873" cy="11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26" name="Rectangle 301"/>
            <p:cNvSpPr>
              <a:spLocks noChangeArrowheads="1"/>
            </p:cNvSpPr>
            <p:nvPr/>
          </p:nvSpPr>
          <p:spPr bwMode="auto">
            <a:xfrm>
              <a:off x="4797" y="2019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B</a:t>
              </a:r>
              <a:endParaRPr lang="en-US"/>
            </a:p>
          </p:txBody>
        </p:sp>
        <p:sp>
          <p:nvSpPr>
            <p:cNvPr id="43427" name="Rectangle 302"/>
            <p:cNvSpPr>
              <a:spLocks noChangeArrowheads="1"/>
            </p:cNvSpPr>
            <p:nvPr/>
          </p:nvSpPr>
          <p:spPr bwMode="auto">
            <a:xfrm>
              <a:off x="4890" y="2019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428" name="Rectangle 303"/>
            <p:cNvSpPr>
              <a:spLocks noChangeArrowheads="1"/>
            </p:cNvSpPr>
            <p:nvPr/>
          </p:nvSpPr>
          <p:spPr bwMode="auto">
            <a:xfrm>
              <a:off x="587" y="2012"/>
              <a:ext cx="11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29" name="Line 304"/>
            <p:cNvSpPr>
              <a:spLocks noChangeShapeType="1"/>
            </p:cNvSpPr>
            <p:nvPr/>
          </p:nvSpPr>
          <p:spPr bwMode="auto">
            <a:xfrm>
              <a:off x="587" y="2012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30" name="Rectangle 305"/>
            <p:cNvSpPr>
              <a:spLocks noChangeArrowheads="1"/>
            </p:cNvSpPr>
            <p:nvPr/>
          </p:nvSpPr>
          <p:spPr bwMode="auto">
            <a:xfrm>
              <a:off x="1040" y="2012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31" name="Line 306"/>
            <p:cNvSpPr>
              <a:spLocks noChangeShapeType="1"/>
            </p:cNvSpPr>
            <p:nvPr/>
          </p:nvSpPr>
          <p:spPr bwMode="auto">
            <a:xfrm>
              <a:off x="1040" y="2012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32" name="Rectangle 307"/>
            <p:cNvSpPr>
              <a:spLocks noChangeArrowheads="1"/>
            </p:cNvSpPr>
            <p:nvPr/>
          </p:nvSpPr>
          <p:spPr bwMode="auto">
            <a:xfrm>
              <a:off x="1578" y="2012"/>
              <a:ext cx="5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33" name="Line 308"/>
            <p:cNvSpPr>
              <a:spLocks noChangeShapeType="1"/>
            </p:cNvSpPr>
            <p:nvPr/>
          </p:nvSpPr>
          <p:spPr bwMode="auto">
            <a:xfrm>
              <a:off x="1578" y="2012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34" name="Rectangle 309"/>
            <p:cNvSpPr>
              <a:spLocks noChangeArrowheads="1"/>
            </p:cNvSpPr>
            <p:nvPr/>
          </p:nvSpPr>
          <p:spPr bwMode="auto">
            <a:xfrm>
              <a:off x="2440" y="2012"/>
              <a:ext cx="5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35" name="Line 310"/>
            <p:cNvSpPr>
              <a:spLocks noChangeShapeType="1"/>
            </p:cNvSpPr>
            <p:nvPr/>
          </p:nvSpPr>
          <p:spPr bwMode="auto">
            <a:xfrm>
              <a:off x="2440" y="2012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36" name="Rectangle 311"/>
            <p:cNvSpPr>
              <a:spLocks noChangeArrowheads="1"/>
            </p:cNvSpPr>
            <p:nvPr/>
          </p:nvSpPr>
          <p:spPr bwMode="auto">
            <a:xfrm>
              <a:off x="2865" y="2012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37" name="Line 312"/>
            <p:cNvSpPr>
              <a:spLocks noChangeShapeType="1"/>
            </p:cNvSpPr>
            <p:nvPr/>
          </p:nvSpPr>
          <p:spPr bwMode="auto">
            <a:xfrm>
              <a:off x="2865" y="2012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38" name="Rectangle 313"/>
            <p:cNvSpPr>
              <a:spLocks noChangeArrowheads="1"/>
            </p:cNvSpPr>
            <p:nvPr/>
          </p:nvSpPr>
          <p:spPr bwMode="auto">
            <a:xfrm>
              <a:off x="3271" y="2012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39" name="Line 314"/>
            <p:cNvSpPr>
              <a:spLocks noChangeShapeType="1"/>
            </p:cNvSpPr>
            <p:nvPr/>
          </p:nvSpPr>
          <p:spPr bwMode="auto">
            <a:xfrm>
              <a:off x="3271" y="2012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40" name="Rectangle 315"/>
            <p:cNvSpPr>
              <a:spLocks noChangeArrowheads="1"/>
            </p:cNvSpPr>
            <p:nvPr/>
          </p:nvSpPr>
          <p:spPr bwMode="auto">
            <a:xfrm>
              <a:off x="3738" y="2012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41" name="Line 316"/>
            <p:cNvSpPr>
              <a:spLocks noChangeShapeType="1"/>
            </p:cNvSpPr>
            <p:nvPr/>
          </p:nvSpPr>
          <p:spPr bwMode="auto">
            <a:xfrm>
              <a:off x="3738" y="2012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42" name="Rectangle 317"/>
            <p:cNvSpPr>
              <a:spLocks noChangeArrowheads="1"/>
            </p:cNvSpPr>
            <p:nvPr/>
          </p:nvSpPr>
          <p:spPr bwMode="auto">
            <a:xfrm>
              <a:off x="4617" y="2012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43" name="Line 318"/>
            <p:cNvSpPr>
              <a:spLocks noChangeShapeType="1"/>
            </p:cNvSpPr>
            <p:nvPr/>
          </p:nvSpPr>
          <p:spPr bwMode="auto">
            <a:xfrm>
              <a:off x="4617" y="2012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44" name="Rectangle 319"/>
            <p:cNvSpPr>
              <a:spLocks noChangeArrowheads="1"/>
            </p:cNvSpPr>
            <p:nvPr/>
          </p:nvSpPr>
          <p:spPr bwMode="auto">
            <a:xfrm>
              <a:off x="5160" y="2012"/>
              <a:ext cx="11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45" name="Line 320"/>
            <p:cNvSpPr>
              <a:spLocks noChangeShapeType="1"/>
            </p:cNvSpPr>
            <p:nvPr/>
          </p:nvSpPr>
          <p:spPr bwMode="auto">
            <a:xfrm>
              <a:off x="5160" y="2012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46" name="Rectangle 321"/>
            <p:cNvSpPr>
              <a:spLocks noChangeArrowheads="1"/>
            </p:cNvSpPr>
            <p:nvPr/>
          </p:nvSpPr>
          <p:spPr bwMode="auto">
            <a:xfrm>
              <a:off x="635" y="2195"/>
              <a:ext cx="3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53688</a:t>
              </a:r>
              <a:endParaRPr lang="en-US"/>
            </a:p>
          </p:txBody>
        </p:sp>
        <p:sp>
          <p:nvSpPr>
            <p:cNvPr id="43447" name="Rectangle 322"/>
            <p:cNvSpPr>
              <a:spLocks noChangeArrowheads="1"/>
            </p:cNvSpPr>
            <p:nvPr/>
          </p:nvSpPr>
          <p:spPr bwMode="auto">
            <a:xfrm>
              <a:off x="985" y="2195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448" name="Rectangle 323"/>
            <p:cNvSpPr>
              <a:spLocks noChangeArrowheads="1"/>
            </p:cNvSpPr>
            <p:nvPr/>
          </p:nvSpPr>
          <p:spPr bwMode="auto">
            <a:xfrm>
              <a:off x="1085" y="2188"/>
              <a:ext cx="454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49" name="Rectangle 324"/>
            <p:cNvSpPr>
              <a:spLocks noChangeArrowheads="1"/>
            </p:cNvSpPr>
            <p:nvPr/>
          </p:nvSpPr>
          <p:spPr bwMode="auto">
            <a:xfrm>
              <a:off x="1086" y="2195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Sm</a:t>
              </a:r>
              <a:endParaRPr lang="en-US"/>
            </a:p>
          </p:txBody>
        </p:sp>
        <p:sp>
          <p:nvSpPr>
            <p:cNvPr id="43450" name="Rectangle 325"/>
            <p:cNvSpPr>
              <a:spLocks noChangeArrowheads="1"/>
            </p:cNvSpPr>
            <p:nvPr/>
          </p:nvSpPr>
          <p:spPr bwMode="auto">
            <a:xfrm>
              <a:off x="1268" y="2195"/>
              <a:ext cx="1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ith</a:t>
              </a:r>
              <a:endParaRPr lang="en-US"/>
            </a:p>
          </p:txBody>
        </p:sp>
        <p:sp>
          <p:nvSpPr>
            <p:cNvPr id="43451" name="Rectangle 326"/>
            <p:cNvSpPr>
              <a:spLocks noChangeArrowheads="1"/>
            </p:cNvSpPr>
            <p:nvPr/>
          </p:nvSpPr>
          <p:spPr bwMode="auto">
            <a:xfrm>
              <a:off x="1411" y="2195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452" name="Rectangle 327"/>
            <p:cNvSpPr>
              <a:spLocks noChangeArrowheads="1"/>
            </p:cNvSpPr>
            <p:nvPr/>
          </p:nvSpPr>
          <p:spPr bwMode="auto">
            <a:xfrm>
              <a:off x="1046" y="2188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53" name="Rectangle 328"/>
            <p:cNvSpPr>
              <a:spLocks noChangeArrowheads="1"/>
            </p:cNvSpPr>
            <p:nvPr/>
          </p:nvSpPr>
          <p:spPr bwMode="auto">
            <a:xfrm>
              <a:off x="1539" y="2188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54" name="Rectangle 329"/>
            <p:cNvSpPr>
              <a:spLocks noChangeArrowheads="1"/>
            </p:cNvSpPr>
            <p:nvPr/>
          </p:nvSpPr>
          <p:spPr bwMode="auto">
            <a:xfrm>
              <a:off x="1046" y="2353"/>
              <a:ext cx="532" cy="12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55" name="Rectangle 330"/>
            <p:cNvSpPr>
              <a:spLocks noChangeArrowheads="1"/>
            </p:cNvSpPr>
            <p:nvPr/>
          </p:nvSpPr>
          <p:spPr bwMode="auto">
            <a:xfrm>
              <a:off x="1623" y="2195"/>
              <a:ext cx="58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smith@ee</a:t>
              </a:r>
              <a:endParaRPr lang="en-US"/>
            </a:p>
          </p:txBody>
        </p:sp>
        <p:sp>
          <p:nvSpPr>
            <p:cNvPr id="43456" name="Rectangle 331"/>
            <p:cNvSpPr>
              <a:spLocks noChangeArrowheads="1"/>
            </p:cNvSpPr>
            <p:nvPr/>
          </p:nvSpPr>
          <p:spPr bwMode="auto">
            <a:xfrm>
              <a:off x="2172" y="2195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457" name="Rectangle 332"/>
            <p:cNvSpPr>
              <a:spLocks noChangeArrowheads="1"/>
            </p:cNvSpPr>
            <p:nvPr/>
          </p:nvSpPr>
          <p:spPr bwMode="auto">
            <a:xfrm>
              <a:off x="2485" y="2195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18</a:t>
              </a:r>
              <a:endParaRPr lang="en-US"/>
            </a:p>
          </p:txBody>
        </p:sp>
        <p:sp>
          <p:nvSpPr>
            <p:cNvPr id="43458" name="Rectangle 333"/>
            <p:cNvSpPr>
              <a:spLocks noChangeArrowheads="1"/>
            </p:cNvSpPr>
            <p:nvPr/>
          </p:nvSpPr>
          <p:spPr bwMode="auto">
            <a:xfrm>
              <a:off x="2625" y="2195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459" name="Rectangle 334"/>
            <p:cNvSpPr>
              <a:spLocks noChangeArrowheads="1"/>
            </p:cNvSpPr>
            <p:nvPr/>
          </p:nvSpPr>
          <p:spPr bwMode="auto">
            <a:xfrm>
              <a:off x="2911" y="2195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3.2</a:t>
              </a:r>
              <a:endParaRPr lang="en-US"/>
            </a:p>
          </p:txBody>
        </p:sp>
        <p:sp>
          <p:nvSpPr>
            <p:cNvPr id="43460" name="Rectangle 335"/>
            <p:cNvSpPr>
              <a:spLocks noChangeArrowheads="1"/>
            </p:cNvSpPr>
            <p:nvPr/>
          </p:nvSpPr>
          <p:spPr bwMode="auto">
            <a:xfrm>
              <a:off x="3087" y="2195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461" name="Rectangle 336"/>
            <p:cNvSpPr>
              <a:spLocks noChangeArrowheads="1"/>
            </p:cNvSpPr>
            <p:nvPr/>
          </p:nvSpPr>
          <p:spPr bwMode="auto">
            <a:xfrm>
              <a:off x="3317" y="2195"/>
              <a:ext cx="3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53831</a:t>
              </a:r>
              <a:endParaRPr lang="en-US"/>
            </a:p>
          </p:txBody>
        </p:sp>
        <p:sp>
          <p:nvSpPr>
            <p:cNvPr id="43462" name="Rectangle 337"/>
            <p:cNvSpPr>
              <a:spLocks noChangeArrowheads="1"/>
            </p:cNvSpPr>
            <p:nvPr/>
          </p:nvSpPr>
          <p:spPr bwMode="auto">
            <a:xfrm>
              <a:off x="3667" y="2195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463" name="Rectangle 338"/>
            <p:cNvSpPr>
              <a:spLocks noChangeArrowheads="1"/>
            </p:cNvSpPr>
            <p:nvPr/>
          </p:nvSpPr>
          <p:spPr bwMode="auto">
            <a:xfrm>
              <a:off x="3783" y="2188"/>
              <a:ext cx="798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64" name="Rectangle 339"/>
            <p:cNvSpPr>
              <a:spLocks noChangeArrowheads="1"/>
            </p:cNvSpPr>
            <p:nvPr/>
          </p:nvSpPr>
          <p:spPr bwMode="auto">
            <a:xfrm>
              <a:off x="3784" y="2195"/>
              <a:ext cx="7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Carnatic101</a:t>
              </a:r>
              <a:endParaRPr lang="en-US"/>
            </a:p>
          </p:txBody>
        </p:sp>
        <p:sp>
          <p:nvSpPr>
            <p:cNvPr id="43465" name="Rectangle 340"/>
            <p:cNvSpPr>
              <a:spLocks noChangeArrowheads="1"/>
            </p:cNvSpPr>
            <p:nvPr/>
          </p:nvSpPr>
          <p:spPr bwMode="auto">
            <a:xfrm>
              <a:off x="4461" y="2195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466" name="Rectangle 341"/>
            <p:cNvSpPr>
              <a:spLocks noChangeArrowheads="1"/>
            </p:cNvSpPr>
            <p:nvPr/>
          </p:nvSpPr>
          <p:spPr bwMode="auto">
            <a:xfrm>
              <a:off x="3744" y="2188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67" name="Rectangle 342"/>
            <p:cNvSpPr>
              <a:spLocks noChangeArrowheads="1"/>
            </p:cNvSpPr>
            <p:nvPr/>
          </p:nvSpPr>
          <p:spPr bwMode="auto">
            <a:xfrm>
              <a:off x="4581" y="2188"/>
              <a:ext cx="36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68" name="Rectangle 343"/>
            <p:cNvSpPr>
              <a:spLocks noChangeArrowheads="1"/>
            </p:cNvSpPr>
            <p:nvPr/>
          </p:nvSpPr>
          <p:spPr bwMode="auto">
            <a:xfrm>
              <a:off x="3744" y="2353"/>
              <a:ext cx="873" cy="12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69" name="Rectangle 344"/>
            <p:cNvSpPr>
              <a:spLocks noChangeArrowheads="1"/>
            </p:cNvSpPr>
            <p:nvPr/>
          </p:nvSpPr>
          <p:spPr bwMode="auto">
            <a:xfrm>
              <a:off x="4786" y="2195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C</a:t>
              </a:r>
              <a:endParaRPr lang="en-US"/>
            </a:p>
          </p:txBody>
        </p:sp>
        <p:sp>
          <p:nvSpPr>
            <p:cNvPr id="43470" name="Rectangle 345"/>
            <p:cNvSpPr>
              <a:spLocks noChangeArrowheads="1"/>
            </p:cNvSpPr>
            <p:nvPr/>
          </p:nvSpPr>
          <p:spPr bwMode="auto">
            <a:xfrm>
              <a:off x="4878" y="2195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471" name="Rectangle 346"/>
            <p:cNvSpPr>
              <a:spLocks noChangeArrowheads="1"/>
            </p:cNvSpPr>
            <p:nvPr/>
          </p:nvSpPr>
          <p:spPr bwMode="auto">
            <a:xfrm>
              <a:off x="587" y="2188"/>
              <a:ext cx="11" cy="1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72" name="Line 347"/>
            <p:cNvSpPr>
              <a:spLocks noChangeShapeType="1"/>
            </p:cNvSpPr>
            <p:nvPr/>
          </p:nvSpPr>
          <p:spPr bwMode="auto">
            <a:xfrm>
              <a:off x="587" y="2188"/>
              <a:ext cx="1" cy="1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73" name="Rectangle 348"/>
            <p:cNvSpPr>
              <a:spLocks noChangeArrowheads="1"/>
            </p:cNvSpPr>
            <p:nvPr/>
          </p:nvSpPr>
          <p:spPr bwMode="auto">
            <a:xfrm>
              <a:off x="1040" y="2188"/>
              <a:ext cx="6" cy="1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74" name="Line 349"/>
            <p:cNvSpPr>
              <a:spLocks noChangeShapeType="1"/>
            </p:cNvSpPr>
            <p:nvPr/>
          </p:nvSpPr>
          <p:spPr bwMode="auto">
            <a:xfrm>
              <a:off x="1040" y="2188"/>
              <a:ext cx="1" cy="1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75" name="Rectangle 350"/>
            <p:cNvSpPr>
              <a:spLocks noChangeArrowheads="1"/>
            </p:cNvSpPr>
            <p:nvPr/>
          </p:nvSpPr>
          <p:spPr bwMode="auto">
            <a:xfrm>
              <a:off x="1578" y="2188"/>
              <a:ext cx="5" cy="1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76" name="Line 351"/>
            <p:cNvSpPr>
              <a:spLocks noChangeShapeType="1"/>
            </p:cNvSpPr>
            <p:nvPr/>
          </p:nvSpPr>
          <p:spPr bwMode="auto">
            <a:xfrm>
              <a:off x="1578" y="2188"/>
              <a:ext cx="1" cy="1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77" name="Rectangle 352"/>
            <p:cNvSpPr>
              <a:spLocks noChangeArrowheads="1"/>
            </p:cNvSpPr>
            <p:nvPr/>
          </p:nvSpPr>
          <p:spPr bwMode="auto">
            <a:xfrm>
              <a:off x="2440" y="2188"/>
              <a:ext cx="5" cy="1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78" name="Line 353"/>
            <p:cNvSpPr>
              <a:spLocks noChangeShapeType="1"/>
            </p:cNvSpPr>
            <p:nvPr/>
          </p:nvSpPr>
          <p:spPr bwMode="auto">
            <a:xfrm>
              <a:off x="2440" y="2188"/>
              <a:ext cx="1" cy="1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79" name="Rectangle 354"/>
            <p:cNvSpPr>
              <a:spLocks noChangeArrowheads="1"/>
            </p:cNvSpPr>
            <p:nvPr/>
          </p:nvSpPr>
          <p:spPr bwMode="auto">
            <a:xfrm>
              <a:off x="2865" y="2188"/>
              <a:ext cx="6" cy="1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80" name="Line 355"/>
            <p:cNvSpPr>
              <a:spLocks noChangeShapeType="1"/>
            </p:cNvSpPr>
            <p:nvPr/>
          </p:nvSpPr>
          <p:spPr bwMode="auto">
            <a:xfrm>
              <a:off x="2865" y="2188"/>
              <a:ext cx="1" cy="1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81" name="Rectangle 356"/>
            <p:cNvSpPr>
              <a:spLocks noChangeArrowheads="1"/>
            </p:cNvSpPr>
            <p:nvPr/>
          </p:nvSpPr>
          <p:spPr bwMode="auto">
            <a:xfrm>
              <a:off x="3271" y="2188"/>
              <a:ext cx="6" cy="1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82" name="Line 357"/>
            <p:cNvSpPr>
              <a:spLocks noChangeShapeType="1"/>
            </p:cNvSpPr>
            <p:nvPr/>
          </p:nvSpPr>
          <p:spPr bwMode="auto">
            <a:xfrm>
              <a:off x="3271" y="2188"/>
              <a:ext cx="1" cy="1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83" name="Rectangle 358"/>
            <p:cNvSpPr>
              <a:spLocks noChangeArrowheads="1"/>
            </p:cNvSpPr>
            <p:nvPr/>
          </p:nvSpPr>
          <p:spPr bwMode="auto">
            <a:xfrm>
              <a:off x="3738" y="2188"/>
              <a:ext cx="6" cy="1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84" name="Line 359"/>
            <p:cNvSpPr>
              <a:spLocks noChangeShapeType="1"/>
            </p:cNvSpPr>
            <p:nvPr/>
          </p:nvSpPr>
          <p:spPr bwMode="auto">
            <a:xfrm>
              <a:off x="3738" y="2188"/>
              <a:ext cx="1" cy="1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85" name="Rectangle 360"/>
            <p:cNvSpPr>
              <a:spLocks noChangeArrowheads="1"/>
            </p:cNvSpPr>
            <p:nvPr/>
          </p:nvSpPr>
          <p:spPr bwMode="auto">
            <a:xfrm>
              <a:off x="4617" y="2188"/>
              <a:ext cx="6" cy="1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86" name="Line 361"/>
            <p:cNvSpPr>
              <a:spLocks noChangeShapeType="1"/>
            </p:cNvSpPr>
            <p:nvPr/>
          </p:nvSpPr>
          <p:spPr bwMode="auto">
            <a:xfrm>
              <a:off x="4617" y="2188"/>
              <a:ext cx="1" cy="1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87" name="Rectangle 362"/>
            <p:cNvSpPr>
              <a:spLocks noChangeArrowheads="1"/>
            </p:cNvSpPr>
            <p:nvPr/>
          </p:nvSpPr>
          <p:spPr bwMode="auto">
            <a:xfrm>
              <a:off x="5160" y="2188"/>
              <a:ext cx="11" cy="1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88" name="Line 363"/>
            <p:cNvSpPr>
              <a:spLocks noChangeShapeType="1"/>
            </p:cNvSpPr>
            <p:nvPr/>
          </p:nvSpPr>
          <p:spPr bwMode="auto">
            <a:xfrm>
              <a:off x="5160" y="2188"/>
              <a:ext cx="1" cy="17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89" name="Rectangle 364"/>
            <p:cNvSpPr>
              <a:spLocks noChangeArrowheads="1"/>
            </p:cNvSpPr>
            <p:nvPr/>
          </p:nvSpPr>
          <p:spPr bwMode="auto">
            <a:xfrm>
              <a:off x="635" y="2371"/>
              <a:ext cx="3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53688</a:t>
              </a:r>
              <a:endParaRPr lang="en-US"/>
            </a:p>
          </p:txBody>
        </p:sp>
        <p:sp>
          <p:nvSpPr>
            <p:cNvPr id="43490" name="Rectangle 365"/>
            <p:cNvSpPr>
              <a:spLocks noChangeArrowheads="1"/>
            </p:cNvSpPr>
            <p:nvPr/>
          </p:nvSpPr>
          <p:spPr bwMode="auto">
            <a:xfrm>
              <a:off x="985" y="2371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491" name="Rectangle 366"/>
            <p:cNvSpPr>
              <a:spLocks noChangeArrowheads="1"/>
            </p:cNvSpPr>
            <p:nvPr/>
          </p:nvSpPr>
          <p:spPr bwMode="auto">
            <a:xfrm>
              <a:off x="1085" y="2365"/>
              <a:ext cx="454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92" name="Rectangle 367"/>
            <p:cNvSpPr>
              <a:spLocks noChangeArrowheads="1"/>
            </p:cNvSpPr>
            <p:nvPr/>
          </p:nvSpPr>
          <p:spPr bwMode="auto">
            <a:xfrm>
              <a:off x="1086" y="2371"/>
              <a:ext cx="3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Smith</a:t>
              </a:r>
              <a:endParaRPr lang="en-US"/>
            </a:p>
          </p:txBody>
        </p:sp>
        <p:sp>
          <p:nvSpPr>
            <p:cNvPr id="43493" name="Rectangle 368"/>
            <p:cNvSpPr>
              <a:spLocks noChangeArrowheads="1"/>
            </p:cNvSpPr>
            <p:nvPr/>
          </p:nvSpPr>
          <p:spPr bwMode="auto">
            <a:xfrm>
              <a:off x="1411" y="2371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494" name="Rectangle 369"/>
            <p:cNvSpPr>
              <a:spLocks noChangeArrowheads="1"/>
            </p:cNvSpPr>
            <p:nvPr/>
          </p:nvSpPr>
          <p:spPr bwMode="auto">
            <a:xfrm>
              <a:off x="1046" y="2365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95" name="Rectangle 370"/>
            <p:cNvSpPr>
              <a:spLocks noChangeArrowheads="1"/>
            </p:cNvSpPr>
            <p:nvPr/>
          </p:nvSpPr>
          <p:spPr bwMode="auto">
            <a:xfrm>
              <a:off x="1539" y="2365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96" name="Rectangle 371"/>
            <p:cNvSpPr>
              <a:spLocks noChangeArrowheads="1"/>
            </p:cNvSpPr>
            <p:nvPr/>
          </p:nvSpPr>
          <p:spPr bwMode="auto">
            <a:xfrm>
              <a:off x="1046" y="2530"/>
              <a:ext cx="532" cy="11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97" name="Rectangle 372"/>
            <p:cNvSpPr>
              <a:spLocks noChangeArrowheads="1"/>
            </p:cNvSpPr>
            <p:nvPr/>
          </p:nvSpPr>
          <p:spPr bwMode="auto">
            <a:xfrm>
              <a:off x="1623" y="2371"/>
              <a:ext cx="58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smith@ee</a:t>
              </a:r>
              <a:endParaRPr lang="en-US"/>
            </a:p>
          </p:txBody>
        </p:sp>
        <p:sp>
          <p:nvSpPr>
            <p:cNvPr id="43498" name="Rectangle 373"/>
            <p:cNvSpPr>
              <a:spLocks noChangeArrowheads="1"/>
            </p:cNvSpPr>
            <p:nvPr/>
          </p:nvSpPr>
          <p:spPr bwMode="auto">
            <a:xfrm>
              <a:off x="2172" y="2371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499" name="Rectangle 374"/>
            <p:cNvSpPr>
              <a:spLocks noChangeArrowheads="1"/>
            </p:cNvSpPr>
            <p:nvPr/>
          </p:nvSpPr>
          <p:spPr bwMode="auto">
            <a:xfrm>
              <a:off x="2485" y="2371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18</a:t>
              </a:r>
              <a:endParaRPr lang="en-US"/>
            </a:p>
          </p:txBody>
        </p:sp>
        <p:sp>
          <p:nvSpPr>
            <p:cNvPr id="43500" name="Rectangle 375"/>
            <p:cNvSpPr>
              <a:spLocks noChangeArrowheads="1"/>
            </p:cNvSpPr>
            <p:nvPr/>
          </p:nvSpPr>
          <p:spPr bwMode="auto">
            <a:xfrm>
              <a:off x="2625" y="2371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501" name="Rectangle 376"/>
            <p:cNvSpPr>
              <a:spLocks noChangeArrowheads="1"/>
            </p:cNvSpPr>
            <p:nvPr/>
          </p:nvSpPr>
          <p:spPr bwMode="auto">
            <a:xfrm>
              <a:off x="2911" y="2371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3.2</a:t>
              </a:r>
              <a:endParaRPr lang="en-US"/>
            </a:p>
          </p:txBody>
        </p:sp>
        <p:sp>
          <p:nvSpPr>
            <p:cNvPr id="43502" name="Rectangle 377"/>
            <p:cNvSpPr>
              <a:spLocks noChangeArrowheads="1"/>
            </p:cNvSpPr>
            <p:nvPr/>
          </p:nvSpPr>
          <p:spPr bwMode="auto">
            <a:xfrm>
              <a:off x="3087" y="2371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503" name="Rectangle 378"/>
            <p:cNvSpPr>
              <a:spLocks noChangeArrowheads="1"/>
            </p:cNvSpPr>
            <p:nvPr/>
          </p:nvSpPr>
          <p:spPr bwMode="auto">
            <a:xfrm>
              <a:off x="3317" y="2371"/>
              <a:ext cx="3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53831</a:t>
              </a:r>
              <a:endParaRPr lang="en-US"/>
            </a:p>
          </p:txBody>
        </p:sp>
        <p:sp>
          <p:nvSpPr>
            <p:cNvPr id="43504" name="Rectangle 379"/>
            <p:cNvSpPr>
              <a:spLocks noChangeArrowheads="1"/>
            </p:cNvSpPr>
            <p:nvPr/>
          </p:nvSpPr>
          <p:spPr bwMode="auto">
            <a:xfrm>
              <a:off x="3667" y="2371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505" name="Rectangle 380"/>
            <p:cNvSpPr>
              <a:spLocks noChangeArrowheads="1"/>
            </p:cNvSpPr>
            <p:nvPr/>
          </p:nvSpPr>
          <p:spPr bwMode="auto">
            <a:xfrm>
              <a:off x="3783" y="2365"/>
              <a:ext cx="798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06" name="Rectangle 381"/>
            <p:cNvSpPr>
              <a:spLocks noChangeArrowheads="1"/>
            </p:cNvSpPr>
            <p:nvPr/>
          </p:nvSpPr>
          <p:spPr bwMode="auto">
            <a:xfrm>
              <a:off x="3784" y="2371"/>
              <a:ext cx="6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Reggae203</a:t>
              </a:r>
              <a:endParaRPr lang="en-US"/>
            </a:p>
          </p:txBody>
        </p:sp>
        <p:sp>
          <p:nvSpPr>
            <p:cNvPr id="43507" name="Rectangle 382"/>
            <p:cNvSpPr>
              <a:spLocks noChangeArrowheads="1"/>
            </p:cNvSpPr>
            <p:nvPr/>
          </p:nvSpPr>
          <p:spPr bwMode="auto">
            <a:xfrm>
              <a:off x="4411" y="2371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508" name="Rectangle 383"/>
            <p:cNvSpPr>
              <a:spLocks noChangeArrowheads="1"/>
            </p:cNvSpPr>
            <p:nvPr/>
          </p:nvSpPr>
          <p:spPr bwMode="auto">
            <a:xfrm>
              <a:off x="3744" y="2365"/>
              <a:ext cx="39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09" name="Rectangle 384"/>
            <p:cNvSpPr>
              <a:spLocks noChangeArrowheads="1"/>
            </p:cNvSpPr>
            <p:nvPr/>
          </p:nvSpPr>
          <p:spPr bwMode="auto">
            <a:xfrm>
              <a:off x="4581" y="2365"/>
              <a:ext cx="36" cy="16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10" name="Rectangle 385"/>
            <p:cNvSpPr>
              <a:spLocks noChangeArrowheads="1"/>
            </p:cNvSpPr>
            <p:nvPr/>
          </p:nvSpPr>
          <p:spPr bwMode="auto">
            <a:xfrm>
              <a:off x="3744" y="2530"/>
              <a:ext cx="873" cy="11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11" name="Rectangle 386"/>
            <p:cNvSpPr>
              <a:spLocks noChangeArrowheads="1"/>
            </p:cNvSpPr>
            <p:nvPr/>
          </p:nvSpPr>
          <p:spPr bwMode="auto">
            <a:xfrm>
              <a:off x="4786" y="2371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B</a:t>
              </a:r>
              <a:endParaRPr lang="en-US"/>
            </a:p>
          </p:txBody>
        </p:sp>
        <p:sp>
          <p:nvSpPr>
            <p:cNvPr id="43512" name="Rectangle 387"/>
            <p:cNvSpPr>
              <a:spLocks noChangeArrowheads="1"/>
            </p:cNvSpPr>
            <p:nvPr/>
          </p:nvSpPr>
          <p:spPr bwMode="auto">
            <a:xfrm>
              <a:off x="4878" y="2371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endParaRPr lang="en-US"/>
            </a:p>
          </p:txBody>
        </p:sp>
        <p:sp>
          <p:nvSpPr>
            <p:cNvPr id="43513" name="Rectangle 388"/>
            <p:cNvSpPr>
              <a:spLocks noChangeArrowheads="1"/>
            </p:cNvSpPr>
            <p:nvPr/>
          </p:nvSpPr>
          <p:spPr bwMode="auto">
            <a:xfrm>
              <a:off x="587" y="2365"/>
              <a:ext cx="11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14" name="Line 389"/>
            <p:cNvSpPr>
              <a:spLocks noChangeShapeType="1"/>
            </p:cNvSpPr>
            <p:nvPr/>
          </p:nvSpPr>
          <p:spPr bwMode="auto">
            <a:xfrm>
              <a:off x="587" y="2365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15" name="Rectangle 390"/>
            <p:cNvSpPr>
              <a:spLocks noChangeArrowheads="1"/>
            </p:cNvSpPr>
            <p:nvPr/>
          </p:nvSpPr>
          <p:spPr bwMode="auto">
            <a:xfrm>
              <a:off x="1040" y="2365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16" name="Line 391"/>
            <p:cNvSpPr>
              <a:spLocks noChangeShapeType="1"/>
            </p:cNvSpPr>
            <p:nvPr/>
          </p:nvSpPr>
          <p:spPr bwMode="auto">
            <a:xfrm>
              <a:off x="1040" y="2365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17" name="Rectangle 392"/>
            <p:cNvSpPr>
              <a:spLocks noChangeArrowheads="1"/>
            </p:cNvSpPr>
            <p:nvPr/>
          </p:nvSpPr>
          <p:spPr bwMode="auto">
            <a:xfrm>
              <a:off x="1578" y="2365"/>
              <a:ext cx="5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18" name="Line 393"/>
            <p:cNvSpPr>
              <a:spLocks noChangeShapeType="1"/>
            </p:cNvSpPr>
            <p:nvPr/>
          </p:nvSpPr>
          <p:spPr bwMode="auto">
            <a:xfrm>
              <a:off x="1578" y="2365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19" name="Rectangle 394"/>
            <p:cNvSpPr>
              <a:spLocks noChangeArrowheads="1"/>
            </p:cNvSpPr>
            <p:nvPr/>
          </p:nvSpPr>
          <p:spPr bwMode="auto">
            <a:xfrm>
              <a:off x="2440" y="2365"/>
              <a:ext cx="5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20" name="Line 395"/>
            <p:cNvSpPr>
              <a:spLocks noChangeShapeType="1"/>
            </p:cNvSpPr>
            <p:nvPr/>
          </p:nvSpPr>
          <p:spPr bwMode="auto">
            <a:xfrm>
              <a:off x="2440" y="2365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21" name="Rectangle 396"/>
            <p:cNvSpPr>
              <a:spLocks noChangeArrowheads="1"/>
            </p:cNvSpPr>
            <p:nvPr/>
          </p:nvSpPr>
          <p:spPr bwMode="auto">
            <a:xfrm>
              <a:off x="2865" y="2365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22" name="Line 397"/>
            <p:cNvSpPr>
              <a:spLocks noChangeShapeType="1"/>
            </p:cNvSpPr>
            <p:nvPr/>
          </p:nvSpPr>
          <p:spPr bwMode="auto">
            <a:xfrm>
              <a:off x="2865" y="2365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23" name="Rectangle 398"/>
            <p:cNvSpPr>
              <a:spLocks noChangeArrowheads="1"/>
            </p:cNvSpPr>
            <p:nvPr/>
          </p:nvSpPr>
          <p:spPr bwMode="auto">
            <a:xfrm>
              <a:off x="3271" y="2365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24" name="Line 399"/>
            <p:cNvSpPr>
              <a:spLocks noChangeShapeType="1"/>
            </p:cNvSpPr>
            <p:nvPr/>
          </p:nvSpPr>
          <p:spPr bwMode="auto">
            <a:xfrm>
              <a:off x="3271" y="2365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25" name="Rectangle 400"/>
            <p:cNvSpPr>
              <a:spLocks noChangeArrowheads="1"/>
            </p:cNvSpPr>
            <p:nvPr/>
          </p:nvSpPr>
          <p:spPr bwMode="auto">
            <a:xfrm>
              <a:off x="3738" y="2365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26" name="Line 401"/>
            <p:cNvSpPr>
              <a:spLocks noChangeShapeType="1"/>
            </p:cNvSpPr>
            <p:nvPr/>
          </p:nvSpPr>
          <p:spPr bwMode="auto">
            <a:xfrm>
              <a:off x="3738" y="2365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27" name="Rectangle 402"/>
            <p:cNvSpPr>
              <a:spLocks noChangeArrowheads="1"/>
            </p:cNvSpPr>
            <p:nvPr/>
          </p:nvSpPr>
          <p:spPr bwMode="auto">
            <a:xfrm>
              <a:off x="4617" y="2365"/>
              <a:ext cx="6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28" name="Line 403"/>
            <p:cNvSpPr>
              <a:spLocks noChangeShapeType="1"/>
            </p:cNvSpPr>
            <p:nvPr/>
          </p:nvSpPr>
          <p:spPr bwMode="auto">
            <a:xfrm>
              <a:off x="4617" y="2365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29" name="Rectangle 404"/>
            <p:cNvSpPr>
              <a:spLocks noChangeArrowheads="1"/>
            </p:cNvSpPr>
            <p:nvPr/>
          </p:nvSpPr>
          <p:spPr bwMode="auto">
            <a:xfrm>
              <a:off x="5160" y="2365"/>
              <a:ext cx="11" cy="1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30" name="Line 405"/>
            <p:cNvSpPr>
              <a:spLocks noChangeShapeType="1"/>
            </p:cNvSpPr>
            <p:nvPr/>
          </p:nvSpPr>
          <p:spPr bwMode="auto">
            <a:xfrm>
              <a:off x="5160" y="2365"/>
              <a:ext cx="1" cy="1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31" name="Rectangle 406"/>
            <p:cNvSpPr>
              <a:spLocks noChangeArrowheads="1"/>
            </p:cNvSpPr>
            <p:nvPr/>
          </p:nvSpPr>
          <p:spPr bwMode="auto">
            <a:xfrm>
              <a:off x="635" y="2547"/>
              <a:ext cx="3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53688</a:t>
              </a:r>
              <a:endParaRPr lang="en-US"/>
            </a:p>
          </p:txBody>
        </p:sp>
      </p:grpSp>
      <p:sp>
        <p:nvSpPr>
          <p:cNvPr id="43015" name="Rectangle 408"/>
          <p:cNvSpPr>
            <a:spLocks noChangeArrowheads="1"/>
          </p:cNvSpPr>
          <p:nvPr/>
        </p:nvSpPr>
        <p:spPr bwMode="auto">
          <a:xfrm>
            <a:off x="1563688" y="404336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016" name="Rectangle 409"/>
          <p:cNvSpPr>
            <a:spLocks noChangeArrowheads="1"/>
          </p:cNvSpPr>
          <p:nvPr/>
        </p:nvSpPr>
        <p:spPr bwMode="auto">
          <a:xfrm>
            <a:off x="1722438" y="4033838"/>
            <a:ext cx="720725" cy="261937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7" name="Rectangle 410"/>
          <p:cNvSpPr>
            <a:spLocks noChangeArrowheads="1"/>
          </p:cNvSpPr>
          <p:nvPr/>
        </p:nvSpPr>
        <p:spPr bwMode="auto">
          <a:xfrm>
            <a:off x="1724025" y="4043363"/>
            <a:ext cx="546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Smith</a:t>
            </a:r>
            <a:endParaRPr lang="en-US"/>
          </a:p>
        </p:txBody>
      </p:sp>
      <p:sp>
        <p:nvSpPr>
          <p:cNvPr id="43018" name="Rectangle 411"/>
          <p:cNvSpPr>
            <a:spLocks noChangeArrowheads="1"/>
          </p:cNvSpPr>
          <p:nvPr/>
        </p:nvSpPr>
        <p:spPr bwMode="auto">
          <a:xfrm>
            <a:off x="2239963" y="404336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019" name="Rectangle 412"/>
          <p:cNvSpPr>
            <a:spLocks noChangeArrowheads="1"/>
          </p:cNvSpPr>
          <p:nvPr/>
        </p:nvSpPr>
        <p:spPr bwMode="auto">
          <a:xfrm>
            <a:off x="1660525" y="4033838"/>
            <a:ext cx="61913" cy="261937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0" name="Rectangle 413"/>
          <p:cNvSpPr>
            <a:spLocks noChangeArrowheads="1"/>
          </p:cNvSpPr>
          <p:nvPr/>
        </p:nvSpPr>
        <p:spPr bwMode="auto">
          <a:xfrm>
            <a:off x="2443163" y="4033838"/>
            <a:ext cx="61912" cy="261937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1" name="Rectangle 414"/>
          <p:cNvSpPr>
            <a:spLocks noChangeArrowheads="1"/>
          </p:cNvSpPr>
          <p:nvPr/>
        </p:nvSpPr>
        <p:spPr bwMode="auto">
          <a:xfrm>
            <a:off x="1660525" y="4295775"/>
            <a:ext cx="844550" cy="17463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2" name="Rectangle 415"/>
          <p:cNvSpPr>
            <a:spLocks noChangeArrowheads="1"/>
          </p:cNvSpPr>
          <p:nvPr/>
        </p:nvSpPr>
        <p:spPr bwMode="auto">
          <a:xfrm>
            <a:off x="2576513" y="4043363"/>
            <a:ext cx="9223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smith@ee</a:t>
            </a:r>
            <a:endParaRPr lang="en-US"/>
          </a:p>
        </p:txBody>
      </p:sp>
      <p:sp>
        <p:nvSpPr>
          <p:cNvPr id="43023" name="Rectangle 416"/>
          <p:cNvSpPr>
            <a:spLocks noChangeArrowheads="1"/>
          </p:cNvSpPr>
          <p:nvPr/>
        </p:nvSpPr>
        <p:spPr bwMode="auto">
          <a:xfrm>
            <a:off x="3448050" y="404336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024" name="Rectangle 417"/>
          <p:cNvSpPr>
            <a:spLocks noChangeArrowheads="1"/>
          </p:cNvSpPr>
          <p:nvPr/>
        </p:nvSpPr>
        <p:spPr bwMode="auto">
          <a:xfrm>
            <a:off x="3944938" y="4043363"/>
            <a:ext cx="22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18</a:t>
            </a:r>
            <a:endParaRPr lang="en-US"/>
          </a:p>
        </p:txBody>
      </p:sp>
      <p:sp>
        <p:nvSpPr>
          <p:cNvPr id="43025" name="Rectangle 418"/>
          <p:cNvSpPr>
            <a:spLocks noChangeArrowheads="1"/>
          </p:cNvSpPr>
          <p:nvPr/>
        </p:nvSpPr>
        <p:spPr bwMode="auto">
          <a:xfrm>
            <a:off x="4167188" y="404336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026" name="Rectangle 419"/>
          <p:cNvSpPr>
            <a:spLocks noChangeArrowheads="1"/>
          </p:cNvSpPr>
          <p:nvPr/>
        </p:nvSpPr>
        <p:spPr bwMode="auto">
          <a:xfrm>
            <a:off x="4621213" y="4043363"/>
            <a:ext cx="285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3.2</a:t>
            </a:r>
            <a:endParaRPr lang="en-US"/>
          </a:p>
        </p:txBody>
      </p:sp>
      <p:sp>
        <p:nvSpPr>
          <p:cNvPr id="43027" name="Rectangle 420"/>
          <p:cNvSpPr>
            <a:spLocks noChangeArrowheads="1"/>
          </p:cNvSpPr>
          <p:nvPr/>
        </p:nvSpPr>
        <p:spPr bwMode="auto">
          <a:xfrm>
            <a:off x="4900613" y="404336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028" name="Rectangle 421"/>
          <p:cNvSpPr>
            <a:spLocks noChangeArrowheads="1"/>
          </p:cNvSpPr>
          <p:nvPr/>
        </p:nvSpPr>
        <p:spPr bwMode="auto">
          <a:xfrm>
            <a:off x="5265738" y="4043363"/>
            <a:ext cx="571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53650</a:t>
            </a:r>
            <a:endParaRPr lang="en-US"/>
          </a:p>
        </p:txBody>
      </p:sp>
      <p:sp>
        <p:nvSpPr>
          <p:cNvPr id="43029" name="Rectangle 422"/>
          <p:cNvSpPr>
            <a:spLocks noChangeArrowheads="1"/>
          </p:cNvSpPr>
          <p:nvPr/>
        </p:nvSpPr>
        <p:spPr bwMode="auto">
          <a:xfrm>
            <a:off x="5821363" y="404336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030" name="Rectangle 423"/>
          <p:cNvSpPr>
            <a:spLocks noChangeArrowheads="1"/>
          </p:cNvSpPr>
          <p:nvPr/>
        </p:nvSpPr>
        <p:spPr bwMode="auto">
          <a:xfrm>
            <a:off x="6005513" y="4033838"/>
            <a:ext cx="1266825" cy="261937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1" name="Rectangle 424"/>
          <p:cNvSpPr>
            <a:spLocks noChangeArrowheads="1"/>
          </p:cNvSpPr>
          <p:nvPr/>
        </p:nvSpPr>
        <p:spPr bwMode="auto">
          <a:xfrm>
            <a:off x="6007100" y="4043363"/>
            <a:ext cx="1231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Topology112</a:t>
            </a:r>
            <a:endParaRPr lang="en-US"/>
          </a:p>
        </p:txBody>
      </p:sp>
      <p:sp>
        <p:nvSpPr>
          <p:cNvPr id="43032" name="Rectangle 425"/>
          <p:cNvSpPr>
            <a:spLocks noChangeArrowheads="1"/>
          </p:cNvSpPr>
          <p:nvPr/>
        </p:nvSpPr>
        <p:spPr bwMode="auto">
          <a:xfrm>
            <a:off x="7202488" y="404336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033" name="Rectangle 426"/>
          <p:cNvSpPr>
            <a:spLocks noChangeArrowheads="1"/>
          </p:cNvSpPr>
          <p:nvPr/>
        </p:nvSpPr>
        <p:spPr bwMode="auto">
          <a:xfrm>
            <a:off x="5943600" y="4033838"/>
            <a:ext cx="61913" cy="261937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4" name="Rectangle 427"/>
          <p:cNvSpPr>
            <a:spLocks noChangeArrowheads="1"/>
          </p:cNvSpPr>
          <p:nvPr/>
        </p:nvSpPr>
        <p:spPr bwMode="auto">
          <a:xfrm>
            <a:off x="7272338" y="4033838"/>
            <a:ext cx="57150" cy="261937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5" name="Rectangle 428"/>
          <p:cNvSpPr>
            <a:spLocks noChangeArrowheads="1"/>
          </p:cNvSpPr>
          <p:nvPr/>
        </p:nvSpPr>
        <p:spPr bwMode="auto">
          <a:xfrm>
            <a:off x="5943600" y="4295775"/>
            <a:ext cx="1385888" cy="17463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6" name="Rectangle 429"/>
          <p:cNvSpPr>
            <a:spLocks noChangeArrowheads="1"/>
          </p:cNvSpPr>
          <p:nvPr/>
        </p:nvSpPr>
        <p:spPr bwMode="auto">
          <a:xfrm>
            <a:off x="7615238" y="4043363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A</a:t>
            </a:r>
            <a:endParaRPr lang="en-US"/>
          </a:p>
        </p:txBody>
      </p:sp>
      <p:sp>
        <p:nvSpPr>
          <p:cNvPr id="43037" name="Rectangle 430"/>
          <p:cNvSpPr>
            <a:spLocks noChangeArrowheads="1"/>
          </p:cNvSpPr>
          <p:nvPr/>
        </p:nvSpPr>
        <p:spPr bwMode="auto">
          <a:xfrm>
            <a:off x="7770813" y="404336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038" name="Rectangle 431"/>
          <p:cNvSpPr>
            <a:spLocks noChangeArrowheads="1"/>
          </p:cNvSpPr>
          <p:nvPr/>
        </p:nvSpPr>
        <p:spPr bwMode="auto">
          <a:xfrm>
            <a:off x="931863" y="4033838"/>
            <a:ext cx="17462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9" name="Line 432"/>
          <p:cNvSpPr>
            <a:spLocks noChangeShapeType="1"/>
          </p:cNvSpPr>
          <p:nvPr/>
        </p:nvSpPr>
        <p:spPr bwMode="auto">
          <a:xfrm>
            <a:off x="931863" y="4033838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0" name="Rectangle 433"/>
          <p:cNvSpPr>
            <a:spLocks noChangeArrowheads="1"/>
          </p:cNvSpPr>
          <p:nvPr/>
        </p:nvSpPr>
        <p:spPr bwMode="auto">
          <a:xfrm>
            <a:off x="1651000" y="4033838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1" name="Line 434"/>
          <p:cNvSpPr>
            <a:spLocks noChangeShapeType="1"/>
          </p:cNvSpPr>
          <p:nvPr/>
        </p:nvSpPr>
        <p:spPr bwMode="auto">
          <a:xfrm>
            <a:off x="1651000" y="4033838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2" name="Rectangle 435"/>
          <p:cNvSpPr>
            <a:spLocks noChangeArrowheads="1"/>
          </p:cNvSpPr>
          <p:nvPr/>
        </p:nvSpPr>
        <p:spPr bwMode="auto">
          <a:xfrm>
            <a:off x="2505075" y="4033838"/>
            <a:ext cx="7938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3" name="Line 436"/>
          <p:cNvSpPr>
            <a:spLocks noChangeShapeType="1"/>
          </p:cNvSpPr>
          <p:nvPr/>
        </p:nvSpPr>
        <p:spPr bwMode="auto">
          <a:xfrm>
            <a:off x="2505075" y="4033838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4" name="Rectangle 437"/>
          <p:cNvSpPr>
            <a:spLocks noChangeArrowheads="1"/>
          </p:cNvSpPr>
          <p:nvPr/>
        </p:nvSpPr>
        <p:spPr bwMode="auto">
          <a:xfrm>
            <a:off x="3873500" y="4033838"/>
            <a:ext cx="7938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5" name="Line 438"/>
          <p:cNvSpPr>
            <a:spLocks noChangeShapeType="1"/>
          </p:cNvSpPr>
          <p:nvPr/>
        </p:nvSpPr>
        <p:spPr bwMode="auto">
          <a:xfrm>
            <a:off x="3873500" y="4033838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6" name="Rectangle 439"/>
          <p:cNvSpPr>
            <a:spLocks noChangeArrowheads="1"/>
          </p:cNvSpPr>
          <p:nvPr/>
        </p:nvSpPr>
        <p:spPr bwMode="auto">
          <a:xfrm>
            <a:off x="4548188" y="4033838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7" name="Line 440"/>
          <p:cNvSpPr>
            <a:spLocks noChangeShapeType="1"/>
          </p:cNvSpPr>
          <p:nvPr/>
        </p:nvSpPr>
        <p:spPr bwMode="auto">
          <a:xfrm>
            <a:off x="4548188" y="4033838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8" name="Rectangle 441"/>
          <p:cNvSpPr>
            <a:spLocks noChangeArrowheads="1"/>
          </p:cNvSpPr>
          <p:nvPr/>
        </p:nvSpPr>
        <p:spPr bwMode="auto">
          <a:xfrm>
            <a:off x="5192713" y="4033838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9" name="Line 442"/>
          <p:cNvSpPr>
            <a:spLocks noChangeShapeType="1"/>
          </p:cNvSpPr>
          <p:nvPr/>
        </p:nvSpPr>
        <p:spPr bwMode="auto">
          <a:xfrm>
            <a:off x="5192713" y="4033838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50" name="Rectangle 443"/>
          <p:cNvSpPr>
            <a:spLocks noChangeArrowheads="1"/>
          </p:cNvSpPr>
          <p:nvPr/>
        </p:nvSpPr>
        <p:spPr bwMode="auto">
          <a:xfrm>
            <a:off x="5934075" y="4033838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51" name="Line 444"/>
          <p:cNvSpPr>
            <a:spLocks noChangeShapeType="1"/>
          </p:cNvSpPr>
          <p:nvPr/>
        </p:nvSpPr>
        <p:spPr bwMode="auto">
          <a:xfrm>
            <a:off x="5934075" y="4033838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52" name="Rectangle 445"/>
          <p:cNvSpPr>
            <a:spLocks noChangeArrowheads="1"/>
          </p:cNvSpPr>
          <p:nvPr/>
        </p:nvSpPr>
        <p:spPr bwMode="auto">
          <a:xfrm>
            <a:off x="7329488" y="4033838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53" name="Line 446"/>
          <p:cNvSpPr>
            <a:spLocks noChangeShapeType="1"/>
          </p:cNvSpPr>
          <p:nvPr/>
        </p:nvSpPr>
        <p:spPr bwMode="auto">
          <a:xfrm>
            <a:off x="7329488" y="4033838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54" name="Rectangle 447"/>
          <p:cNvSpPr>
            <a:spLocks noChangeArrowheads="1"/>
          </p:cNvSpPr>
          <p:nvPr/>
        </p:nvSpPr>
        <p:spPr bwMode="auto">
          <a:xfrm>
            <a:off x="8191500" y="4033838"/>
            <a:ext cx="17463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55" name="Line 448"/>
          <p:cNvSpPr>
            <a:spLocks noChangeShapeType="1"/>
          </p:cNvSpPr>
          <p:nvPr/>
        </p:nvSpPr>
        <p:spPr bwMode="auto">
          <a:xfrm>
            <a:off x="8191500" y="4033838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56" name="Rectangle 449"/>
          <p:cNvSpPr>
            <a:spLocks noChangeArrowheads="1"/>
          </p:cNvSpPr>
          <p:nvPr/>
        </p:nvSpPr>
        <p:spPr bwMode="auto">
          <a:xfrm>
            <a:off x="1008063" y="4324350"/>
            <a:ext cx="571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53688</a:t>
            </a:r>
            <a:endParaRPr lang="en-US"/>
          </a:p>
        </p:txBody>
      </p:sp>
      <p:sp>
        <p:nvSpPr>
          <p:cNvPr id="43057" name="Rectangle 450"/>
          <p:cNvSpPr>
            <a:spLocks noChangeArrowheads="1"/>
          </p:cNvSpPr>
          <p:nvPr/>
        </p:nvSpPr>
        <p:spPr bwMode="auto">
          <a:xfrm>
            <a:off x="1563688" y="43243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058" name="Rectangle 451"/>
          <p:cNvSpPr>
            <a:spLocks noChangeArrowheads="1"/>
          </p:cNvSpPr>
          <p:nvPr/>
        </p:nvSpPr>
        <p:spPr bwMode="auto">
          <a:xfrm>
            <a:off x="1722438" y="4313238"/>
            <a:ext cx="720725" cy="261937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59" name="Rectangle 452"/>
          <p:cNvSpPr>
            <a:spLocks noChangeArrowheads="1"/>
          </p:cNvSpPr>
          <p:nvPr/>
        </p:nvSpPr>
        <p:spPr bwMode="auto">
          <a:xfrm>
            <a:off x="1724025" y="4324350"/>
            <a:ext cx="546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Smith</a:t>
            </a:r>
            <a:endParaRPr lang="en-US"/>
          </a:p>
        </p:txBody>
      </p:sp>
      <p:sp>
        <p:nvSpPr>
          <p:cNvPr id="43060" name="Rectangle 453"/>
          <p:cNvSpPr>
            <a:spLocks noChangeArrowheads="1"/>
          </p:cNvSpPr>
          <p:nvPr/>
        </p:nvSpPr>
        <p:spPr bwMode="auto">
          <a:xfrm>
            <a:off x="2239963" y="43243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061" name="Rectangle 454"/>
          <p:cNvSpPr>
            <a:spLocks noChangeArrowheads="1"/>
          </p:cNvSpPr>
          <p:nvPr/>
        </p:nvSpPr>
        <p:spPr bwMode="auto">
          <a:xfrm>
            <a:off x="1660525" y="4313238"/>
            <a:ext cx="61913" cy="261937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62" name="Rectangle 455"/>
          <p:cNvSpPr>
            <a:spLocks noChangeArrowheads="1"/>
          </p:cNvSpPr>
          <p:nvPr/>
        </p:nvSpPr>
        <p:spPr bwMode="auto">
          <a:xfrm>
            <a:off x="2443163" y="4313238"/>
            <a:ext cx="61912" cy="261937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63" name="Rectangle 456"/>
          <p:cNvSpPr>
            <a:spLocks noChangeArrowheads="1"/>
          </p:cNvSpPr>
          <p:nvPr/>
        </p:nvSpPr>
        <p:spPr bwMode="auto">
          <a:xfrm>
            <a:off x="1660525" y="4575175"/>
            <a:ext cx="844550" cy="17463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64" name="Rectangle 457"/>
          <p:cNvSpPr>
            <a:spLocks noChangeArrowheads="1"/>
          </p:cNvSpPr>
          <p:nvPr/>
        </p:nvSpPr>
        <p:spPr bwMode="auto">
          <a:xfrm>
            <a:off x="2576513" y="4324350"/>
            <a:ext cx="9223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smith@ee</a:t>
            </a:r>
            <a:endParaRPr lang="en-US"/>
          </a:p>
        </p:txBody>
      </p:sp>
      <p:sp>
        <p:nvSpPr>
          <p:cNvPr id="43065" name="Rectangle 458"/>
          <p:cNvSpPr>
            <a:spLocks noChangeArrowheads="1"/>
          </p:cNvSpPr>
          <p:nvPr/>
        </p:nvSpPr>
        <p:spPr bwMode="auto">
          <a:xfrm>
            <a:off x="3448050" y="43243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066" name="Rectangle 459"/>
          <p:cNvSpPr>
            <a:spLocks noChangeArrowheads="1"/>
          </p:cNvSpPr>
          <p:nvPr/>
        </p:nvSpPr>
        <p:spPr bwMode="auto">
          <a:xfrm>
            <a:off x="3944938" y="4324350"/>
            <a:ext cx="228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18</a:t>
            </a:r>
            <a:endParaRPr lang="en-US"/>
          </a:p>
        </p:txBody>
      </p:sp>
      <p:sp>
        <p:nvSpPr>
          <p:cNvPr id="43067" name="Rectangle 460"/>
          <p:cNvSpPr>
            <a:spLocks noChangeArrowheads="1"/>
          </p:cNvSpPr>
          <p:nvPr/>
        </p:nvSpPr>
        <p:spPr bwMode="auto">
          <a:xfrm>
            <a:off x="4167188" y="43243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068" name="Rectangle 461"/>
          <p:cNvSpPr>
            <a:spLocks noChangeArrowheads="1"/>
          </p:cNvSpPr>
          <p:nvPr/>
        </p:nvSpPr>
        <p:spPr bwMode="auto">
          <a:xfrm>
            <a:off x="4621213" y="4324350"/>
            <a:ext cx="285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3.2</a:t>
            </a:r>
            <a:endParaRPr lang="en-US"/>
          </a:p>
        </p:txBody>
      </p:sp>
      <p:sp>
        <p:nvSpPr>
          <p:cNvPr id="43069" name="Rectangle 462"/>
          <p:cNvSpPr>
            <a:spLocks noChangeArrowheads="1"/>
          </p:cNvSpPr>
          <p:nvPr/>
        </p:nvSpPr>
        <p:spPr bwMode="auto">
          <a:xfrm>
            <a:off x="4900613" y="43243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070" name="Rectangle 463"/>
          <p:cNvSpPr>
            <a:spLocks noChangeArrowheads="1"/>
          </p:cNvSpPr>
          <p:nvPr/>
        </p:nvSpPr>
        <p:spPr bwMode="auto">
          <a:xfrm>
            <a:off x="5265738" y="4324350"/>
            <a:ext cx="571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53666</a:t>
            </a:r>
            <a:endParaRPr lang="en-US"/>
          </a:p>
        </p:txBody>
      </p:sp>
      <p:sp>
        <p:nvSpPr>
          <p:cNvPr id="43071" name="Rectangle 464"/>
          <p:cNvSpPr>
            <a:spLocks noChangeArrowheads="1"/>
          </p:cNvSpPr>
          <p:nvPr/>
        </p:nvSpPr>
        <p:spPr bwMode="auto">
          <a:xfrm>
            <a:off x="5821363" y="43243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072" name="Rectangle 465"/>
          <p:cNvSpPr>
            <a:spLocks noChangeArrowheads="1"/>
          </p:cNvSpPr>
          <p:nvPr/>
        </p:nvSpPr>
        <p:spPr bwMode="auto">
          <a:xfrm>
            <a:off x="6005513" y="4313238"/>
            <a:ext cx="1266825" cy="261937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73" name="Rectangle 466"/>
          <p:cNvSpPr>
            <a:spLocks noChangeArrowheads="1"/>
          </p:cNvSpPr>
          <p:nvPr/>
        </p:nvSpPr>
        <p:spPr bwMode="auto">
          <a:xfrm>
            <a:off x="6007100" y="4324350"/>
            <a:ext cx="1028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History105</a:t>
            </a:r>
            <a:endParaRPr lang="en-US"/>
          </a:p>
        </p:txBody>
      </p:sp>
      <p:sp>
        <p:nvSpPr>
          <p:cNvPr id="43074" name="Rectangle 467"/>
          <p:cNvSpPr>
            <a:spLocks noChangeArrowheads="1"/>
          </p:cNvSpPr>
          <p:nvPr/>
        </p:nvSpPr>
        <p:spPr bwMode="auto">
          <a:xfrm>
            <a:off x="6997700" y="43243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075" name="Rectangle 468"/>
          <p:cNvSpPr>
            <a:spLocks noChangeArrowheads="1"/>
          </p:cNvSpPr>
          <p:nvPr/>
        </p:nvSpPr>
        <p:spPr bwMode="auto">
          <a:xfrm>
            <a:off x="5943600" y="4313238"/>
            <a:ext cx="61913" cy="261937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76" name="Rectangle 469"/>
          <p:cNvSpPr>
            <a:spLocks noChangeArrowheads="1"/>
          </p:cNvSpPr>
          <p:nvPr/>
        </p:nvSpPr>
        <p:spPr bwMode="auto">
          <a:xfrm>
            <a:off x="7272338" y="4313238"/>
            <a:ext cx="57150" cy="261937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77" name="Rectangle 470"/>
          <p:cNvSpPr>
            <a:spLocks noChangeArrowheads="1"/>
          </p:cNvSpPr>
          <p:nvPr/>
        </p:nvSpPr>
        <p:spPr bwMode="auto">
          <a:xfrm>
            <a:off x="5943600" y="4575175"/>
            <a:ext cx="1385888" cy="17463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78" name="Rectangle 471"/>
          <p:cNvSpPr>
            <a:spLocks noChangeArrowheads="1"/>
          </p:cNvSpPr>
          <p:nvPr/>
        </p:nvSpPr>
        <p:spPr bwMode="auto">
          <a:xfrm>
            <a:off x="7615238" y="4324350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B</a:t>
            </a:r>
            <a:endParaRPr lang="en-US"/>
          </a:p>
        </p:txBody>
      </p:sp>
      <p:sp>
        <p:nvSpPr>
          <p:cNvPr id="43079" name="Rectangle 472"/>
          <p:cNvSpPr>
            <a:spLocks noChangeArrowheads="1"/>
          </p:cNvSpPr>
          <p:nvPr/>
        </p:nvSpPr>
        <p:spPr bwMode="auto">
          <a:xfrm>
            <a:off x="7762875" y="43243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080" name="Rectangle 473"/>
          <p:cNvSpPr>
            <a:spLocks noChangeArrowheads="1"/>
          </p:cNvSpPr>
          <p:nvPr/>
        </p:nvSpPr>
        <p:spPr bwMode="auto">
          <a:xfrm>
            <a:off x="931863" y="4313238"/>
            <a:ext cx="17462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81" name="Line 474"/>
          <p:cNvSpPr>
            <a:spLocks noChangeShapeType="1"/>
          </p:cNvSpPr>
          <p:nvPr/>
        </p:nvSpPr>
        <p:spPr bwMode="auto">
          <a:xfrm>
            <a:off x="931863" y="4313238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82" name="Rectangle 475"/>
          <p:cNvSpPr>
            <a:spLocks noChangeArrowheads="1"/>
          </p:cNvSpPr>
          <p:nvPr/>
        </p:nvSpPr>
        <p:spPr bwMode="auto">
          <a:xfrm>
            <a:off x="1651000" y="4313238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83" name="Line 476"/>
          <p:cNvSpPr>
            <a:spLocks noChangeShapeType="1"/>
          </p:cNvSpPr>
          <p:nvPr/>
        </p:nvSpPr>
        <p:spPr bwMode="auto">
          <a:xfrm>
            <a:off x="1651000" y="4313238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84" name="Rectangle 477"/>
          <p:cNvSpPr>
            <a:spLocks noChangeArrowheads="1"/>
          </p:cNvSpPr>
          <p:nvPr/>
        </p:nvSpPr>
        <p:spPr bwMode="auto">
          <a:xfrm>
            <a:off x="2505075" y="4313238"/>
            <a:ext cx="7938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85" name="Line 478"/>
          <p:cNvSpPr>
            <a:spLocks noChangeShapeType="1"/>
          </p:cNvSpPr>
          <p:nvPr/>
        </p:nvSpPr>
        <p:spPr bwMode="auto">
          <a:xfrm>
            <a:off x="2505075" y="4313238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86" name="Rectangle 479"/>
          <p:cNvSpPr>
            <a:spLocks noChangeArrowheads="1"/>
          </p:cNvSpPr>
          <p:nvPr/>
        </p:nvSpPr>
        <p:spPr bwMode="auto">
          <a:xfrm>
            <a:off x="3873500" y="4313238"/>
            <a:ext cx="7938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87" name="Line 480"/>
          <p:cNvSpPr>
            <a:spLocks noChangeShapeType="1"/>
          </p:cNvSpPr>
          <p:nvPr/>
        </p:nvSpPr>
        <p:spPr bwMode="auto">
          <a:xfrm>
            <a:off x="3873500" y="4313238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88" name="Rectangle 481"/>
          <p:cNvSpPr>
            <a:spLocks noChangeArrowheads="1"/>
          </p:cNvSpPr>
          <p:nvPr/>
        </p:nvSpPr>
        <p:spPr bwMode="auto">
          <a:xfrm>
            <a:off x="4548188" y="4313238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89" name="Line 482"/>
          <p:cNvSpPr>
            <a:spLocks noChangeShapeType="1"/>
          </p:cNvSpPr>
          <p:nvPr/>
        </p:nvSpPr>
        <p:spPr bwMode="auto">
          <a:xfrm>
            <a:off x="4548188" y="4313238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90" name="Rectangle 483"/>
          <p:cNvSpPr>
            <a:spLocks noChangeArrowheads="1"/>
          </p:cNvSpPr>
          <p:nvPr/>
        </p:nvSpPr>
        <p:spPr bwMode="auto">
          <a:xfrm>
            <a:off x="5192713" y="4313238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91" name="Line 484"/>
          <p:cNvSpPr>
            <a:spLocks noChangeShapeType="1"/>
          </p:cNvSpPr>
          <p:nvPr/>
        </p:nvSpPr>
        <p:spPr bwMode="auto">
          <a:xfrm>
            <a:off x="5192713" y="4313238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92" name="Rectangle 485"/>
          <p:cNvSpPr>
            <a:spLocks noChangeArrowheads="1"/>
          </p:cNvSpPr>
          <p:nvPr/>
        </p:nvSpPr>
        <p:spPr bwMode="auto">
          <a:xfrm>
            <a:off x="5934075" y="4313238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93" name="Line 486"/>
          <p:cNvSpPr>
            <a:spLocks noChangeShapeType="1"/>
          </p:cNvSpPr>
          <p:nvPr/>
        </p:nvSpPr>
        <p:spPr bwMode="auto">
          <a:xfrm>
            <a:off x="5934075" y="4313238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94" name="Rectangle 487"/>
          <p:cNvSpPr>
            <a:spLocks noChangeArrowheads="1"/>
          </p:cNvSpPr>
          <p:nvPr/>
        </p:nvSpPr>
        <p:spPr bwMode="auto">
          <a:xfrm>
            <a:off x="7329488" y="4313238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95" name="Line 488"/>
          <p:cNvSpPr>
            <a:spLocks noChangeShapeType="1"/>
          </p:cNvSpPr>
          <p:nvPr/>
        </p:nvSpPr>
        <p:spPr bwMode="auto">
          <a:xfrm>
            <a:off x="7329488" y="4313238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96" name="Rectangle 489"/>
          <p:cNvSpPr>
            <a:spLocks noChangeArrowheads="1"/>
          </p:cNvSpPr>
          <p:nvPr/>
        </p:nvSpPr>
        <p:spPr bwMode="auto">
          <a:xfrm>
            <a:off x="8191500" y="4313238"/>
            <a:ext cx="17463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97" name="Line 490"/>
          <p:cNvSpPr>
            <a:spLocks noChangeShapeType="1"/>
          </p:cNvSpPr>
          <p:nvPr/>
        </p:nvSpPr>
        <p:spPr bwMode="auto">
          <a:xfrm>
            <a:off x="8191500" y="4313238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98" name="Rectangle 491"/>
          <p:cNvSpPr>
            <a:spLocks noChangeArrowheads="1"/>
          </p:cNvSpPr>
          <p:nvPr/>
        </p:nvSpPr>
        <p:spPr bwMode="auto">
          <a:xfrm>
            <a:off x="1008063" y="4603750"/>
            <a:ext cx="571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53650</a:t>
            </a:r>
            <a:endParaRPr lang="en-US"/>
          </a:p>
        </p:txBody>
      </p:sp>
      <p:sp>
        <p:nvSpPr>
          <p:cNvPr id="43099" name="Rectangle 492"/>
          <p:cNvSpPr>
            <a:spLocks noChangeArrowheads="1"/>
          </p:cNvSpPr>
          <p:nvPr/>
        </p:nvSpPr>
        <p:spPr bwMode="auto">
          <a:xfrm>
            <a:off x="1563688" y="46037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100" name="Rectangle 493"/>
          <p:cNvSpPr>
            <a:spLocks noChangeArrowheads="1"/>
          </p:cNvSpPr>
          <p:nvPr/>
        </p:nvSpPr>
        <p:spPr bwMode="auto">
          <a:xfrm>
            <a:off x="1722438" y="4592638"/>
            <a:ext cx="720725" cy="261937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01" name="Rectangle 494"/>
          <p:cNvSpPr>
            <a:spLocks noChangeArrowheads="1"/>
          </p:cNvSpPr>
          <p:nvPr/>
        </p:nvSpPr>
        <p:spPr bwMode="auto">
          <a:xfrm>
            <a:off x="1724025" y="4603750"/>
            <a:ext cx="546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Smith</a:t>
            </a:r>
            <a:endParaRPr lang="en-US"/>
          </a:p>
        </p:txBody>
      </p:sp>
      <p:sp>
        <p:nvSpPr>
          <p:cNvPr id="43102" name="Rectangle 495"/>
          <p:cNvSpPr>
            <a:spLocks noChangeArrowheads="1"/>
          </p:cNvSpPr>
          <p:nvPr/>
        </p:nvSpPr>
        <p:spPr bwMode="auto">
          <a:xfrm>
            <a:off x="2239963" y="46037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103" name="Rectangle 496"/>
          <p:cNvSpPr>
            <a:spLocks noChangeArrowheads="1"/>
          </p:cNvSpPr>
          <p:nvPr/>
        </p:nvSpPr>
        <p:spPr bwMode="auto">
          <a:xfrm>
            <a:off x="1660525" y="4592638"/>
            <a:ext cx="61913" cy="261937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04" name="Rectangle 497"/>
          <p:cNvSpPr>
            <a:spLocks noChangeArrowheads="1"/>
          </p:cNvSpPr>
          <p:nvPr/>
        </p:nvSpPr>
        <p:spPr bwMode="auto">
          <a:xfrm>
            <a:off x="2443163" y="4592638"/>
            <a:ext cx="61912" cy="261937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05" name="Rectangle 498"/>
          <p:cNvSpPr>
            <a:spLocks noChangeArrowheads="1"/>
          </p:cNvSpPr>
          <p:nvPr/>
        </p:nvSpPr>
        <p:spPr bwMode="auto">
          <a:xfrm>
            <a:off x="1660525" y="4854575"/>
            <a:ext cx="844550" cy="19050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06" name="Rectangle 499"/>
          <p:cNvSpPr>
            <a:spLocks noChangeArrowheads="1"/>
          </p:cNvSpPr>
          <p:nvPr/>
        </p:nvSpPr>
        <p:spPr bwMode="auto">
          <a:xfrm>
            <a:off x="2576513" y="4603750"/>
            <a:ext cx="11763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smith@math</a:t>
            </a:r>
            <a:endParaRPr lang="en-US"/>
          </a:p>
        </p:txBody>
      </p:sp>
      <p:sp>
        <p:nvSpPr>
          <p:cNvPr id="43107" name="Rectangle 500"/>
          <p:cNvSpPr>
            <a:spLocks noChangeArrowheads="1"/>
          </p:cNvSpPr>
          <p:nvPr/>
        </p:nvSpPr>
        <p:spPr bwMode="auto">
          <a:xfrm>
            <a:off x="3687763" y="46037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108" name="Rectangle 501"/>
          <p:cNvSpPr>
            <a:spLocks noChangeArrowheads="1"/>
          </p:cNvSpPr>
          <p:nvPr/>
        </p:nvSpPr>
        <p:spPr bwMode="auto">
          <a:xfrm>
            <a:off x="3967163" y="4603750"/>
            <a:ext cx="228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19</a:t>
            </a:r>
            <a:endParaRPr lang="en-US"/>
          </a:p>
        </p:txBody>
      </p:sp>
      <p:sp>
        <p:nvSpPr>
          <p:cNvPr id="43109" name="Rectangle 502"/>
          <p:cNvSpPr>
            <a:spLocks noChangeArrowheads="1"/>
          </p:cNvSpPr>
          <p:nvPr/>
        </p:nvSpPr>
        <p:spPr bwMode="auto">
          <a:xfrm>
            <a:off x="4189413" y="46037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110" name="Rectangle 503"/>
          <p:cNvSpPr>
            <a:spLocks noChangeArrowheads="1"/>
          </p:cNvSpPr>
          <p:nvPr/>
        </p:nvSpPr>
        <p:spPr bwMode="auto">
          <a:xfrm>
            <a:off x="4621213" y="4603750"/>
            <a:ext cx="285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3.8</a:t>
            </a:r>
            <a:endParaRPr lang="en-US"/>
          </a:p>
        </p:txBody>
      </p:sp>
      <p:sp>
        <p:nvSpPr>
          <p:cNvPr id="43111" name="Rectangle 504"/>
          <p:cNvSpPr>
            <a:spLocks noChangeArrowheads="1"/>
          </p:cNvSpPr>
          <p:nvPr/>
        </p:nvSpPr>
        <p:spPr bwMode="auto">
          <a:xfrm>
            <a:off x="4900613" y="46037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112" name="Rectangle 505"/>
          <p:cNvSpPr>
            <a:spLocks noChangeArrowheads="1"/>
          </p:cNvSpPr>
          <p:nvPr/>
        </p:nvSpPr>
        <p:spPr bwMode="auto">
          <a:xfrm>
            <a:off x="5265738" y="4603750"/>
            <a:ext cx="571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53831</a:t>
            </a:r>
            <a:endParaRPr lang="en-US"/>
          </a:p>
        </p:txBody>
      </p:sp>
      <p:sp>
        <p:nvSpPr>
          <p:cNvPr id="43113" name="Rectangle 506"/>
          <p:cNvSpPr>
            <a:spLocks noChangeArrowheads="1"/>
          </p:cNvSpPr>
          <p:nvPr/>
        </p:nvSpPr>
        <p:spPr bwMode="auto">
          <a:xfrm>
            <a:off x="5821363" y="46037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114" name="Rectangle 507"/>
          <p:cNvSpPr>
            <a:spLocks noChangeArrowheads="1"/>
          </p:cNvSpPr>
          <p:nvPr/>
        </p:nvSpPr>
        <p:spPr bwMode="auto">
          <a:xfrm>
            <a:off x="6005513" y="4592638"/>
            <a:ext cx="1266825" cy="261937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5" name="Rectangle 508"/>
          <p:cNvSpPr>
            <a:spLocks noChangeArrowheads="1"/>
          </p:cNvSpPr>
          <p:nvPr/>
        </p:nvSpPr>
        <p:spPr bwMode="auto">
          <a:xfrm>
            <a:off x="6007100" y="4603750"/>
            <a:ext cx="1117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Carnatic101</a:t>
            </a:r>
            <a:endParaRPr lang="en-US"/>
          </a:p>
        </p:txBody>
      </p:sp>
      <p:sp>
        <p:nvSpPr>
          <p:cNvPr id="43116" name="Rectangle 509"/>
          <p:cNvSpPr>
            <a:spLocks noChangeArrowheads="1"/>
          </p:cNvSpPr>
          <p:nvPr/>
        </p:nvSpPr>
        <p:spPr bwMode="auto">
          <a:xfrm>
            <a:off x="7081838" y="46037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117" name="Rectangle 510"/>
          <p:cNvSpPr>
            <a:spLocks noChangeArrowheads="1"/>
          </p:cNvSpPr>
          <p:nvPr/>
        </p:nvSpPr>
        <p:spPr bwMode="auto">
          <a:xfrm>
            <a:off x="5943600" y="4592638"/>
            <a:ext cx="61913" cy="261937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8" name="Rectangle 511"/>
          <p:cNvSpPr>
            <a:spLocks noChangeArrowheads="1"/>
          </p:cNvSpPr>
          <p:nvPr/>
        </p:nvSpPr>
        <p:spPr bwMode="auto">
          <a:xfrm>
            <a:off x="7272338" y="4592638"/>
            <a:ext cx="57150" cy="261937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9" name="Rectangle 512"/>
          <p:cNvSpPr>
            <a:spLocks noChangeArrowheads="1"/>
          </p:cNvSpPr>
          <p:nvPr/>
        </p:nvSpPr>
        <p:spPr bwMode="auto">
          <a:xfrm>
            <a:off x="5943600" y="4854575"/>
            <a:ext cx="1385888" cy="19050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20" name="Rectangle 513"/>
          <p:cNvSpPr>
            <a:spLocks noChangeArrowheads="1"/>
          </p:cNvSpPr>
          <p:nvPr/>
        </p:nvSpPr>
        <p:spPr bwMode="auto">
          <a:xfrm>
            <a:off x="7597775" y="4603750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C</a:t>
            </a:r>
            <a:endParaRPr lang="en-US"/>
          </a:p>
        </p:txBody>
      </p:sp>
      <p:sp>
        <p:nvSpPr>
          <p:cNvPr id="43121" name="Rectangle 514"/>
          <p:cNvSpPr>
            <a:spLocks noChangeArrowheads="1"/>
          </p:cNvSpPr>
          <p:nvPr/>
        </p:nvSpPr>
        <p:spPr bwMode="auto">
          <a:xfrm>
            <a:off x="7743825" y="46037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122" name="Rectangle 515"/>
          <p:cNvSpPr>
            <a:spLocks noChangeArrowheads="1"/>
          </p:cNvSpPr>
          <p:nvPr/>
        </p:nvSpPr>
        <p:spPr bwMode="auto">
          <a:xfrm>
            <a:off x="931863" y="4592638"/>
            <a:ext cx="17462" cy="2809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23" name="Line 516"/>
          <p:cNvSpPr>
            <a:spLocks noChangeShapeType="1"/>
          </p:cNvSpPr>
          <p:nvPr/>
        </p:nvSpPr>
        <p:spPr bwMode="auto">
          <a:xfrm>
            <a:off x="931863" y="4592638"/>
            <a:ext cx="1587" cy="2809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24" name="Rectangle 517"/>
          <p:cNvSpPr>
            <a:spLocks noChangeArrowheads="1"/>
          </p:cNvSpPr>
          <p:nvPr/>
        </p:nvSpPr>
        <p:spPr bwMode="auto">
          <a:xfrm>
            <a:off x="1651000" y="4592638"/>
            <a:ext cx="9525" cy="2809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25" name="Line 518"/>
          <p:cNvSpPr>
            <a:spLocks noChangeShapeType="1"/>
          </p:cNvSpPr>
          <p:nvPr/>
        </p:nvSpPr>
        <p:spPr bwMode="auto">
          <a:xfrm>
            <a:off x="1651000" y="4592638"/>
            <a:ext cx="1588" cy="2809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26" name="Rectangle 519"/>
          <p:cNvSpPr>
            <a:spLocks noChangeArrowheads="1"/>
          </p:cNvSpPr>
          <p:nvPr/>
        </p:nvSpPr>
        <p:spPr bwMode="auto">
          <a:xfrm>
            <a:off x="2505075" y="4592638"/>
            <a:ext cx="7938" cy="2809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27" name="Line 520"/>
          <p:cNvSpPr>
            <a:spLocks noChangeShapeType="1"/>
          </p:cNvSpPr>
          <p:nvPr/>
        </p:nvSpPr>
        <p:spPr bwMode="auto">
          <a:xfrm>
            <a:off x="2505075" y="4592638"/>
            <a:ext cx="1588" cy="2809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28" name="Rectangle 521"/>
          <p:cNvSpPr>
            <a:spLocks noChangeArrowheads="1"/>
          </p:cNvSpPr>
          <p:nvPr/>
        </p:nvSpPr>
        <p:spPr bwMode="auto">
          <a:xfrm>
            <a:off x="3873500" y="4592638"/>
            <a:ext cx="7938" cy="2809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29" name="Line 522"/>
          <p:cNvSpPr>
            <a:spLocks noChangeShapeType="1"/>
          </p:cNvSpPr>
          <p:nvPr/>
        </p:nvSpPr>
        <p:spPr bwMode="auto">
          <a:xfrm>
            <a:off x="3873500" y="4592638"/>
            <a:ext cx="1588" cy="2809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30" name="Rectangle 523"/>
          <p:cNvSpPr>
            <a:spLocks noChangeArrowheads="1"/>
          </p:cNvSpPr>
          <p:nvPr/>
        </p:nvSpPr>
        <p:spPr bwMode="auto">
          <a:xfrm>
            <a:off x="4548188" y="4592638"/>
            <a:ext cx="9525" cy="2809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31" name="Line 524"/>
          <p:cNvSpPr>
            <a:spLocks noChangeShapeType="1"/>
          </p:cNvSpPr>
          <p:nvPr/>
        </p:nvSpPr>
        <p:spPr bwMode="auto">
          <a:xfrm>
            <a:off x="4548188" y="4592638"/>
            <a:ext cx="1587" cy="2809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32" name="Rectangle 525"/>
          <p:cNvSpPr>
            <a:spLocks noChangeArrowheads="1"/>
          </p:cNvSpPr>
          <p:nvPr/>
        </p:nvSpPr>
        <p:spPr bwMode="auto">
          <a:xfrm>
            <a:off x="5192713" y="4592638"/>
            <a:ext cx="9525" cy="2809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33" name="Line 526"/>
          <p:cNvSpPr>
            <a:spLocks noChangeShapeType="1"/>
          </p:cNvSpPr>
          <p:nvPr/>
        </p:nvSpPr>
        <p:spPr bwMode="auto">
          <a:xfrm>
            <a:off x="5192713" y="4592638"/>
            <a:ext cx="1587" cy="2809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34" name="Rectangle 527"/>
          <p:cNvSpPr>
            <a:spLocks noChangeArrowheads="1"/>
          </p:cNvSpPr>
          <p:nvPr/>
        </p:nvSpPr>
        <p:spPr bwMode="auto">
          <a:xfrm>
            <a:off x="5934075" y="4592638"/>
            <a:ext cx="9525" cy="2809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35" name="Line 528"/>
          <p:cNvSpPr>
            <a:spLocks noChangeShapeType="1"/>
          </p:cNvSpPr>
          <p:nvPr/>
        </p:nvSpPr>
        <p:spPr bwMode="auto">
          <a:xfrm>
            <a:off x="5934075" y="4592638"/>
            <a:ext cx="1588" cy="2809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36" name="Rectangle 529"/>
          <p:cNvSpPr>
            <a:spLocks noChangeArrowheads="1"/>
          </p:cNvSpPr>
          <p:nvPr/>
        </p:nvSpPr>
        <p:spPr bwMode="auto">
          <a:xfrm>
            <a:off x="7329488" y="4592638"/>
            <a:ext cx="9525" cy="2809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37" name="Line 530"/>
          <p:cNvSpPr>
            <a:spLocks noChangeShapeType="1"/>
          </p:cNvSpPr>
          <p:nvPr/>
        </p:nvSpPr>
        <p:spPr bwMode="auto">
          <a:xfrm>
            <a:off x="7329488" y="4592638"/>
            <a:ext cx="1587" cy="2809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38" name="Rectangle 531"/>
          <p:cNvSpPr>
            <a:spLocks noChangeArrowheads="1"/>
          </p:cNvSpPr>
          <p:nvPr/>
        </p:nvSpPr>
        <p:spPr bwMode="auto">
          <a:xfrm>
            <a:off x="8191500" y="4592638"/>
            <a:ext cx="17463" cy="2809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39" name="Line 532"/>
          <p:cNvSpPr>
            <a:spLocks noChangeShapeType="1"/>
          </p:cNvSpPr>
          <p:nvPr/>
        </p:nvSpPr>
        <p:spPr bwMode="auto">
          <a:xfrm>
            <a:off x="8191500" y="4592638"/>
            <a:ext cx="1588" cy="2809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40" name="Rectangle 533"/>
          <p:cNvSpPr>
            <a:spLocks noChangeArrowheads="1"/>
          </p:cNvSpPr>
          <p:nvPr/>
        </p:nvSpPr>
        <p:spPr bwMode="auto">
          <a:xfrm>
            <a:off x="1008063" y="4883150"/>
            <a:ext cx="571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53650</a:t>
            </a:r>
            <a:endParaRPr lang="en-US"/>
          </a:p>
        </p:txBody>
      </p:sp>
      <p:sp>
        <p:nvSpPr>
          <p:cNvPr id="43141" name="Rectangle 534"/>
          <p:cNvSpPr>
            <a:spLocks noChangeArrowheads="1"/>
          </p:cNvSpPr>
          <p:nvPr/>
        </p:nvSpPr>
        <p:spPr bwMode="auto">
          <a:xfrm>
            <a:off x="1563688" y="48831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142" name="Rectangle 535"/>
          <p:cNvSpPr>
            <a:spLocks noChangeArrowheads="1"/>
          </p:cNvSpPr>
          <p:nvPr/>
        </p:nvSpPr>
        <p:spPr bwMode="auto">
          <a:xfrm>
            <a:off x="1722438" y="4873625"/>
            <a:ext cx="720725" cy="261938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43" name="Rectangle 536"/>
          <p:cNvSpPr>
            <a:spLocks noChangeArrowheads="1"/>
          </p:cNvSpPr>
          <p:nvPr/>
        </p:nvSpPr>
        <p:spPr bwMode="auto">
          <a:xfrm>
            <a:off x="1724025" y="4883150"/>
            <a:ext cx="546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Smith</a:t>
            </a:r>
            <a:endParaRPr lang="en-US"/>
          </a:p>
        </p:txBody>
      </p:sp>
      <p:sp>
        <p:nvSpPr>
          <p:cNvPr id="43144" name="Rectangle 537"/>
          <p:cNvSpPr>
            <a:spLocks noChangeArrowheads="1"/>
          </p:cNvSpPr>
          <p:nvPr/>
        </p:nvSpPr>
        <p:spPr bwMode="auto">
          <a:xfrm>
            <a:off x="2239963" y="48831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145" name="Rectangle 538"/>
          <p:cNvSpPr>
            <a:spLocks noChangeArrowheads="1"/>
          </p:cNvSpPr>
          <p:nvPr/>
        </p:nvSpPr>
        <p:spPr bwMode="auto">
          <a:xfrm>
            <a:off x="1660525" y="4873625"/>
            <a:ext cx="61913" cy="261938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46" name="Rectangle 539"/>
          <p:cNvSpPr>
            <a:spLocks noChangeArrowheads="1"/>
          </p:cNvSpPr>
          <p:nvPr/>
        </p:nvSpPr>
        <p:spPr bwMode="auto">
          <a:xfrm>
            <a:off x="2443163" y="4873625"/>
            <a:ext cx="61912" cy="261938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47" name="Rectangle 540"/>
          <p:cNvSpPr>
            <a:spLocks noChangeArrowheads="1"/>
          </p:cNvSpPr>
          <p:nvPr/>
        </p:nvSpPr>
        <p:spPr bwMode="auto">
          <a:xfrm>
            <a:off x="1660525" y="5135563"/>
            <a:ext cx="844550" cy="1746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48" name="Rectangle 541"/>
          <p:cNvSpPr>
            <a:spLocks noChangeArrowheads="1"/>
          </p:cNvSpPr>
          <p:nvPr/>
        </p:nvSpPr>
        <p:spPr bwMode="auto">
          <a:xfrm>
            <a:off x="2576513" y="4883150"/>
            <a:ext cx="9985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smith@ma</a:t>
            </a:r>
            <a:endParaRPr lang="en-US"/>
          </a:p>
        </p:txBody>
      </p:sp>
      <p:sp>
        <p:nvSpPr>
          <p:cNvPr id="43149" name="Rectangle 542"/>
          <p:cNvSpPr>
            <a:spLocks noChangeArrowheads="1"/>
          </p:cNvSpPr>
          <p:nvPr/>
        </p:nvSpPr>
        <p:spPr bwMode="auto">
          <a:xfrm>
            <a:off x="3514725" y="4883150"/>
            <a:ext cx="17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th</a:t>
            </a:r>
            <a:endParaRPr lang="en-US"/>
          </a:p>
        </p:txBody>
      </p:sp>
      <p:sp>
        <p:nvSpPr>
          <p:cNvPr id="43150" name="Rectangle 543"/>
          <p:cNvSpPr>
            <a:spLocks noChangeArrowheads="1"/>
          </p:cNvSpPr>
          <p:nvPr/>
        </p:nvSpPr>
        <p:spPr bwMode="auto">
          <a:xfrm>
            <a:off x="3687763" y="48831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151" name="Rectangle 544"/>
          <p:cNvSpPr>
            <a:spLocks noChangeArrowheads="1"/>
          </p:cNvSpPr>
          <p:nvPr/>
        </p:nvSpPr>
        <p:spPr bwMode="auto">
          <a:xfrm>
            <a:off x="3967163" y="4883150"/>
            <a:ext cx="228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19</a:t>
            </a:r>
            <a:endParaRPr lang="en-US"/>
          </a:p>
        </p:txBody>
      </p:sp>
      <p:sp>
        <p:nvSpPr>
          <p:cNvPr id="43152" name="Rectangle 545"/>
          <p:cNvSpPr>
            <a:spLocks noChangeArrowheads="1"/>
          </p:cNvSpPr>
          <p:nvPr/>
        </p:nvSpPr>
        <p:spPr bwMode="auto">
          <a:xfrm>
            <a:off x="4189413" y="48831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153" name="Rectangle 546"/>
          <p:cNvSpPr>
            <a:spLocks noChangeArrowheads="1"/>
          </p:cNvSpPr>
          <p:nvPr/>
        </p:nvSpPr>
        <p:spPr bwMode="auto">
          <a:xfrm>
            <a:off x="4621213" y="4883150"/>
            <a:ext cx="285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3.8</a:t>
            </a:r>
            <a:endParaRPr lang="en-US"/>
          </a:p>
        </p:txBody>
      </p:sp>
      <p:sp>
        <p:nvSpPr>
          <p:cNvPr id="43154" name="Rectangle 547"/>
          <p:cNvSpPr>
            <a:spLocks noChangeArrowheads="1"/>
          </p:cNvSpPr>
          <p:nvPr/>
        </p:nvSpPr>
        <p:spPr bwMode="auto">
          <a:xfrm>
            <a:off x="4900613" y="48831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155" name="Rectangle 548"/>
          <p:cNvSpPr>
            <a:spLocks noChangeArrowheads="1"/>
          </p:cNvSpPr>
          <p:nvPr/>
        </p:nvSpPr>
        <p:spPr bwMode="auto">
          <a:xfrm>
            <a:off x="5265738" y="4883150"/>
            <a:ext cx="571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53831</a:t>
            </a:r>
            <a:endParaRPr lang="en-US"/>
          </a:p>
        </p:txBody>
      </p:sp>
      <p:sp>
        <p:nvSpPr>
          <p:cNvPr id="43156" name="Rectangle 549"/>
          <p:cNvSpPr>
            <a:spLocks noChangeArrowheads="1"/>
          </p:cNvSpPr>
          <p:nvPr/>
        </p:nvSpPr>
        <p:spPr bwMode="auto">
          <a:xfrm>
            <a:off x="5821363" y="48831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157" name="Rectangle 550"/>
          <p:cNvSpPr>
            <a:spLocks noChangeArrowheads="1"/>
          </p:cNvSpPr>
          <p:nvPr/>
        </p:nvSpPr>
        <p:spPr bwMode="auto">
          <a:xfrm>
            <a:off x="6005513" y="4873625"/>
            <a:ext cx="1266825" cy="261938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58" name="Rectangle 551"/>
          <p:cNvSpPr>
            <a:spLocks noChangeArrowheads="1"/>
          </p:cNvSpPr>
          <p:nvPr/>
        </p:nvSpPr>
        <p:spPr bwMode="auto">
          <a:xfrm>
            <a:off x="6007100" y="4883150"/>
            <a:ext cx="1028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Reggae203</a:t>
            </a:r>
            <a:endParaRPr lang="en-US"/>
          </a:p>
        </p:txBody>
      </p:sp>
      <p:sp>
        <p:nvSpPr>
          <p:cNvPr id="43159" name="Rectangle 552"/>
          <p:cNvSpPr>
            <a:spLocks noChangeArrowheads="1"/>
          </p:cNvSpPr>
          <p:nvPr/>
        </p:nvSpPr>
        <p:spPr bwMode="auto">
          <a:xfrm>
            <a:off x="7002463" y="48831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160" name="Rectangle 553"/>
          <p:cNvSpPr>
            <a:spLocks noChangeArrowheads="1"/>
          </p:cNvSpPr>
          <p:nvPr/>
        </p:nvSpPr>
        <p:spPr bwMode="auto">
          <a:xfrm>
            <a:off x="5943600" y="4873625"/>
            <a:ext cx="61913" cy="261938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61" name="Rectangle 554"/>
          <p:cNvSpPr>
            <a:spLocks noChangeArrowheads="1"/>
          </p:cNvSpPr>
          <p:nvPr/>
        </p:nvSpPr>
        <p:spPr bwMode="auto">
          <a:xfrm>
            <a:off x="7272338" y="4873625"/>
            <a:ext cx="57150" cy="261938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62" name="Rectangle 555"/>
          <p:cNvSpPr>
            <a:spLocks noChangeArrowheads="1"/>
          </p:cNvSpPr>
          <p:nvPr/>
        </p:nvSpPr>
        <p:spPr bwMode="auto">
          <a:xfrm>
            <a:off x="5943600" y="5135563"/>
            <a:ext cx="1385888" cy="1746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63" name="Rectangle 556"/>
          <p:cNvSpPr>
            <a:spLocks noChangeArrowheads="1"/>
          </p:cNvSpPr>
          <p:nvPr/>
        </p:nvSpPr>
        <p:spPr bwMode="auto">
          <a:xfrm>
            <a:off x="7597775" y="4883150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B</a:t>
            </a:r>
            <a:endParaRPr lang="en-US"/>
          </a:p>
        </p:txBody>
      </p:sp>
      <p:sp>
        <p:nvSpPr>
          <p:cNvPr id="43164" name="Rectangle 557"/>
          <p:cNvSpPr>
            <a:spLocks noChangeArrowheads="1"/>
          </p:cNvSpPr>
          <p:nvPr/>
        </p:nvSpPr>
        <p:spPr bwMode="auto">
          <a:xfrm>
            <a:off x="7743825" y="48831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165" name="Rectangle 558"/>
          <p:cNvSpPr>
            <a:spLocks noChangeArrowheads="1"/>
          </p:cNvSpPr>
          <p:nvPr/>
        </p:nvSpPr>
        <p:spPr bwMode="auto">
          <a:xfrm>
            <a:off x="931863" y="4873625"/>
            <a:ext cx="17462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66" name="Line 559"/>
          <p:cNvSpPr>
            <a:spLocks noChangeShapeType="1"/>
          </p:cNvSpPr>
          <p:nvPr/>
        </p:nvSpPr>
        <p:spPr bwMode="auto">
          <a:xfrm>
            <a:off x="931863" y="4873625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67" name="Rectangle 560"/>
          <p:cNvSpPr>
            <a:spLocks noChangeArrowheads="1"/>
          </p:cNvSpPr>
          <p:nvPr/>
        </p:nvSpPr>
        <p:spPr bwMode="auto">
          <a:xfrm>
            <a:off x="1651000" y="4873625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68" name="Line 561"/>
          <p:cNvSpPr>
            <a:spLocks noChangeShapeType="1"/>
          </p:cNvSpPr>
          <p:nvPr/>
        </p:nvSpPr>
        <p:spPr bwMode="auto">
          <a:xfrm>
            <a:off x="1651000" y="4873625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69" name="Rectangle 562"/>
          <p:cNvSpPr>
            <a:spLocks noChangeArrowheads="1"/>
          </p:cNvSpPr>
          <p:nvPr/>
        </p:nvSpPr>
        <p:spPr bwMode="auto">
          <a:xfrm>
            <a:off x="2505075" y="4873625"/>
            <a:ext cx="7938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70" name="Line 563"/>
          <p:cNvSpPr>
            <a:spLocks noChangeShapeType="1"/>
          </p:cNvSpPr>
          <p:nvPr/>
        </p:nvSpPr>
        <p:spPr bwMode="auto">
          <a:xfrm>
            <a:off x="2505075" y="4873625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71" name="Rectangle 564"/>
          <p:cNvSpPr>
            <a:spLocks noChangeArrowheads="1"/>
          </p:cNvSpPr>
          <p:nvPr/>
        </p:nvSpPr>
        <p:spPr bwMode="auto">
          <a:xfrm>
            <a:off x="3873500" y="4873625"/>
            <a:ext cx="7938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72" name="Line 565"/>
          <p:cNvSpPr>
            <a:spLocks noChangeShapeType="1"/>
          </p:cNvSpPr>
          <p:nvPr/>
        </p:nvSpPr>
        <p:spPr bwMode="auto">
          <a:xfrm>
            <a:off x="3873500" y="4873625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73" name="Rectangle 566"/>
          <p:cNvSpPr>
            <a:spLocks noChangeArrowheads="1"/>
          </p:cNvSpPr>
          <p:nvPr/>
        </p:nvSpPr>
        <p:spPr bwMode="auto">
          <a:xfrm>
            <a:off x="4548188" y="4873625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74" name="Line 567"/>
          <p:cNvSpPr>
            <a:spLocks noChangeShapeType="1"/>
          </p:cNvSpPr>
          <p:nvPr/>
        </p:nvSpPr>
        <p:spPr bwMode="auto">
          <a:xfrm>
            <a:off x="4548188" y="4873625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75" name="Rectangle 568"/>
          <p:cNvSpPr>
            <a:spLocks noChangeArrowheads="1"/>
          </p:cNvSpPr>
          <p:nvPr/>
        </p:nvSpPr>
        <p:spPr bwMode="auto">
          <a:xfrm>
            <a:off x="5192713" y="4873625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76" name="Line 569"/>
          <p:cNvSpPr>
            <a:spLocks noChangeShapeType="1"/>
          </p:cNvSpPr>
          <p:nvPr/>
        </p:nvSpPr>
        <p:spPr bwMode="auto">
          <a:xfrm>
            <a:off x="5192713" y="4873625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77" name="Rectangle 570"/>
          <p:cNvSpPr>
            <a:spLocks noChangeArrowheads="1"/>
          </p:cNvSpPr>
          <p:nvPr/>
        </p:nvSpPr>
        <p:spPr bwMode="auto">
          <a:xfrm>
            <a:off x="5934075" y="4873625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78" name="Line 571"/>
          <p:cNvSpPr>
            <a:spLocks noChangeShapeType="1"/>
          </p:cNvSpPr>
          <p:nvPr/>
        </p:nvSpPr>
        <p:spPr bwMode="auto">
          <a:xfrm>
            <a:off x="5934075" y="4873625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79" name="Rectangle 572"/>
          <p:cNvSpPr>
            <a:spLocks noChangeArrowheads="1"/>
          </p:cNvSpPr>
          <p:nvPr/>
        </p:nvSpPr>
        <p:spPr bwMode="auto">
          <a:xfrm>
            <a:off x="7329488" y="4873625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80" name="Line 573"/>
          <p:cNvSpPr>
            <a:spLocks noChangeShapeType="1"/>
          </p:cNvSpPr>
          <p:nvPr/>
        </p:nvSpPr>
        <p:spPr bwMode="auto">
          <a:xfrm>
            <a:off x="7329488" y="4873625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81" name="Rectangle 574"/>
          <p:cNvSpPr>
            <a:spLocks noChangeArrowheads="1"/>
          </p:cNvSpPr>
          <p:nvPr/>
        </p:nvSpPr>
        <p:spPr bwMode="auto">
          <a:xfrm>
            <a:off x="8191500" y="4873625"/>
            <a:ext cx="17463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82" name="Line 575"/>
          <p:cNvSpPr>
            <a:spLocks noChangeShapeType="1"/>
          </p:cNvSpPr>
          <p:nvPr/>
        </p:nvSpPr>
        <p:spPr bwMode="auto">
          <a:xfrm>
            <a:off x="8191500" y="4873625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83" name="Rectangle 576"/>
          <p:cNvSpPr>
            <a:spLocks noChangeArrowheads="1"/>
          </p:cNvSpPr>
          <p:nvPr/>
        </p:nvSpPr>
        <p:spPr bwMode="auto">
          <a:xfrm>
            <a:off x="1008063" y="5153025"/>
            <a:ext cx="581025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84" name="Rectangle 577"/>
          <p:cNvSpPr>
            <a:spLocks noChangeArrowheads="1"/>
          </p:cNvSpPr>
          <p:nvPr/>
        </p:nvSpPr>
        <p:spPr bwMode="auto">
          <a:xfrm>
            <a:off x="1008063" y="5162550"/>
            <a:ext cx="5715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Times New Roman" pitchFamily="1" charset="0"/>
              </a:rPr>
              <a:t>53650</a:t>
            </a:r>
            <a:endParaRPr lang="en-US"/>
          </a:p>
        </p:txBody>
      </p:sp>
      <p:sp>
        <p:nvSpPr>
          <p:cNvPr id="43185" name="Rectangle 578"/>
          <p:cNvSpPr>
            <a:spLocks noChangeArrowheads="1"/>
          </p:cNvSpPr>
          <p:nvPr/>
        </p:nvSpPr>
        <p:spPr bwMode="auto">
          <a:xfrm>
            <a:off x="1563688" y="5162550"/>
            <a:ext cx="571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186" name="Rectangle 579"/>
          <p:cNvSpPr>
            <a:spLocks noChangeArrowheads="1"/>
          </p:cNvSpPr>
          <p:nvPr/>
        </p:nvSpPr>
        <p:spPr bwMode="auto">
          <a:xfrm>
            <a:off x="949325" y="5153025"/>
            <a:ext cx="58738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87" name="Rectangle 580"/>
          <p:cNvSpPr>
            <a:spLocks noChangeArrowheads="1"/>
          </p:cNvSpPr>
          <p:nvPr/>
        </p:nvSpPr>
        <p:spPr bwMode="auto">
          <a:xfrm>
            <a:off x="1589088" y="5153025"/>
            <a:ext cx="61912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88" name="Rectangle 581"/>
          <p:cNvSpPr>
            <a:spLocks noChangeArrowheads="1"/>
          </p:cNvSpPr>
          <p:nvPr/>
        </p:nvSpPr>
        <p:spPr bwMode="auto">
          <a:xfrm>
            <a:off x="949325" y="5414963"/>
            <a:ext cx="701675" cy="1746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89" name="Rectangle 582"/>
          <p:cNvSpPr>
            <a:spLocks noChangeArrowheads="1"/>
          </p:cNvSpPr>
          <p:nvPr/>
        </p:nvSpPr>
        <p:spPr bwMode="auto">
          <a:xfrm>
            <a:off x="1722438" y="5153025"/>
            <a:ext cx="720725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90" name="Rectangle 583"/>
          <p:cNvSpPr>
            <a:spLocks noChangeArrowheads="1"/>
          </p:cNvSpPr>
          <p:nvPr/>
        </p:nvSpPr>
        <p:spPr bwMode="auto">
          <a:xfrm>
            <a:off x="1724025" y="5162550"/>
            <a:ext cx="5461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Smith</a:t>
            </a:r>
            <a:endParaRPr lang="en-US"/>
          </a:p>
        </p:txBody>
      </p:sp>
      <p:sp>
        <p:nvSpPr>
          <p:cNvPr id="43191" name="Rectangle 584"/>
          <p:cNvSpPr>
            <a:spLocks noChangeArrowheads="1"/>
          </p:cNvSpPr>
          <p:nvPr/>
        </p:nvSpPr>
        <p:spPr bwMode="auto">
          <a:xfrm>
            <a:off x="2239963" y="5162550"/>
            <a:ext cx="571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192" name="Rectangle 585"/>
          <p:cNvSpPr>
            <a:spLocks noChangeArrowheads="1"/>
          </p:cNvSpPr>
          <p:nvPr/>
        </p:nvSpPr>
        <p:spPr bwMode="auto">
          <a:xfrm>
            <a:off x="1660525" y="5153025"/>
            <a:ext cx="61913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93" name="Rectangle 586"/>
          <p:cNvSpPr>
            <a:spLocks noChangeArrowheads="1"/>
          </p:cNvSpPr>
          <p:nvPr/>
        </p:nvSpPr>
        <p:spPr bwMode="auto">
          <a:xfrm>
            <a:off x="2443163" y="5153025"/>
            <a:ext cx="61912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94" name="Rectangle 587"/>
          <p:cNvSpPr>
            <a:spLocks noChangeArrowheads="1"/>
          </p:cNvSpPr>
          <p:nvPr/>
        </p:nvSpPr>
        <p:spPr bwMode="auto">
          <a:xfrm>
            <a:off x="1660525" y="5414963"/>
            <a:ext cx="844550" cy="1746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95" name="Rectangle 588"/>
          <p:cNvSpPr>
            <a:spLocks noChangeArrowheads="1"/>
          </p:cNvSpPr>
          <p:nvPr/>
        </p:nvSpPr>
        <p:spPr bwMode="auto">
          <a:xfrm>
            <a:off x="2576513" y="5153025"/>
            <a:ext cx="1230312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96" name="Rectangle 589"/>
          <p:cNvSpPr>
            <a:spLocks noChangeArrowheads="1"/>
          </p:cNvSpPr>
          <p:nvPr/>
        </p:nvSpPr>
        <p:spPr bwMode="auto">
          <a:xfrm>
            <a:off x="2576513" y="5162550"/>
            <a:ext cx="1176337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smith@math</a:t>
            </a:r>
            <a:endParaRPr lang="en-US"/>
          </a:p>
        </p:txBody>
      </p:sp>
      <p:sp>
        <p:nvSpPr>
          <p:cNvPr id="43197" name="Rectangle 590"/>
          <p:cNvSpPr>
            <a:spLocks noChangeArrowheads="1"/>
          </p:cNvSpPr>
          <p:nvPr/>
        </p:nvSpPr>
        <p:spPr bwMode="auto">
          <a:xfrm>
            <a:off x="3687763" y="5162550"/>
            <a:ext cx="571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198" name="Rectangle 591"/>
          <p:cNvSpPr>
            <a:spLocks noChangeArrowheads="1"/>
          </p:cNvSpPr>
          <p:nvPr/>
        </p:nvSpPr>
        <p:spPr bwMode="auto">
          <a:xfrm>
            <a:off x="2513013" y="5153025"/>
            <a:ext cx="63500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99" name="Rectangle 592"/>
          <p:cNvSpPr>
            <a:spLocks noChangeArrowheads="1"/>
          </p:cNvSpPr>
          <p:nvPr/>
        </p:nvSpPr>
        <p:spPr bwMode="auto">
          <a:xfrm>
            <a:off x="3806825" y="5153025"/>
            <a:ext cx="66675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00" name="Rectangle 593"/>
          <p:cNvSpPr>
            <a:spLocks noChangeArrowheads="1"/>
          </p:cNvSpPr>
          <p:nvPr/>
        </p:nvSpPr>
        <p:spPr bwMode="auto">
          <a:xfrm>
            <a:off x="2513013" y="5414963"/>
            <a:ext cx="1360487" cy="1746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01" name="Rectangle 594"/>
          <p:cNvSpPr>
            <a:spLocks noChangeArrowheads="1"/>
          </p:cNvSpPr>
          <p:nvPr/>
        </p:nvSpPr>
        <p:spPr bwMode="auto">
          <a:xfrm>
            <a:off x="3944938" y="5153025"/>
            <a:ext cx="546100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02" name="Rectangle 595"/>
          <p:cNvSpPr>
            <a:spLocks noChangeArrowheads="1"/>
          </p:cNvSpPr>
          <p:nvPr/>
        </p:nvSpPr>
        <p:spPr bwMode="auto">
          <a:xfrm>
            <a:off x="3967163" y="5162550"/>
            <a:ext cx="2286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19</a:t>
            </a:r>
            <a:endParaRPr lang="en-US"/>
          </a:p>
        </p:txBody>
      </p:sp>
      <p:sp>
        <p:nvSpPr>
          <p:cNvPr id="43203" name="Rectangle 596"/>
          <p:cNvSpPr>
            <a:spLocks noChangeArrowheads="1"/>
          </p:cNvSpPr>
          <p:nvPr/>
        </p:nvSpPr>
        <p:spPr bwMode="auto">
          <a:xfrm>
            <a:off x="4189413" y="5162550"/>
            <a:ext cx="571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204" name="Rectangle 597"/>
          <p:cNvSpPr>
            <a:spLocks noChangeArrowheads="1"/>
          </p:cNvSpPr>
          <p:nvPr/>
        </p:nvSpPr>
        <p:spPr bwMode="auto">
          <a:xfrm>
            <a:off x="3881438" y="5153025"/>
            <a:ext cx="63500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05" name="Rectangle 598"/>
          <p:cNvSpPr>
            <a:spLocks noChangeArrowheads="1"/>
          </p:cNvSpPr>
          <p:nvPr/>
        </p:nvSpPr>
        <p:spPr bwMode="auto">
          <a:xfrm>
            <a:off x="4491038" y="5153025"/>
            <a:ext cx="57150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06" name="Rectangle 599"/>
          <p:cNvSpPr>
            <a:spLocks noChangeArrowheads="1"/>
          </p:cNvSpPr>
          <p:nvPr/>
        </p:nvSpPr>
        <p:spPr bwMode="auto">
          <a:xfrm>
            <a:off x="3881438" y="5414963"/>
            <a:ext cx="666750" cy="1746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07" name="Rectangle 600"/>
          <p:cNvSpPr>
            <a:spLocks noChangeArrowheads="1"/>
          </p:cNvSpPr>
          <p:nvPr/>
        </p:nvSpPr>
        <p:spPr bwMode="auto">
          <a:xfrm>
            <a:off x="4619625" y="5153025"/>
            <a:ext cx="506413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08" name="Rectangle 601"/>
          <p:cNvSpPr>
            <a:spLocks noChangeArrowheads="1"/>
          </p:cNvSpPr>
          <p:nvPr/>
        </p:nvSpPr>
        <p:spPr bwMode="auto">
          <a:xfrm>
            <a:off x="4621213" y="5162550"/>
            <a:ext cx="2857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3.8</a:t>
            </a:r>
            <a:endParaRPr lang="en-US"/>
          </a:p>
        </p:txBody>
      </p:sp>
      <p:sp>
        <p:nvSpPr>
          <p:cNvPr id="43209" name="Rectangle 602"/>
          <p:cNvSpPr>
            <a:spLocks noChangeArrowheads="1"/>
          </p:cNvSpPr>
          <p:nvPr/>
        </p:nvSpPr>
        <p:spPr bwMode="auto">
          <a:xfrm>
            <a:off x="4900613" y="5162550"/>
            <a:ext cx="571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210" name="Rectangle 603"/>
          <p:cNvSpPr>
            <a:spLocks noChangeArrowheads="1"/>
          </p:cNvSpPr>
          <p:nvPr/>
        </p:nvSpPr>
        <p:spPr bwMode="auto">
          <a:xfrm>
            <a:off x="4557713" y="5153025"/>
            <a:ext cx="61912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11" name="Rectangle 604"/>
          <p:cNvSpPr>
            <a:spLocks noChangeArrowheads="1"/>
          </p:cNvSpPr>
          <p:nvPr/>
        </p:nvSpPr>
        <p:spPr bwMode="auto">
          <a:xfrm>
            <a:off x="5126038" y="5153025"/>
            <a:ext cx="66675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12" name="Rectangle 605"/>
          <p:cNvSpPr>
            <a:spLocks noChangeArrowheads="1"/>
          </p:cNvSpPr>
          <p:nvPr/>
        </p:nvSpPr>
        <p:spPr bwMode="auto">
          <a:xfrm>
            <a:off x="4557713" y="5414963"/>
            <a:ext cx="635000" cy="1746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13" name="Rectangle 606"/>
          <p:cNvSpPr>
            <a:spLocks noChangeArrowheads="1"/>
          </p:cNvSpPr>
          <p:nvPr/>
        </p:nvSpPr>
        <p:spPr bwMode="auto">
          <a:xfrm>
            <a:off x="5264150" y="5153025"/>
            <a:ext cx="608013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14" name="Rectangle 607"/>
          <p:cNvSpPr>
            <a:spLocks noChangeArrowheads="1"/>
          </p:cNvSpPr>
          <p:nvPr/>
        </p:nvSpPr>
        <p:spPr bwMode="auto">
          <a:xfrm>
            <a:off x="5265738" y="5162550"/>
            <a:ext cx="5715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Times New Roman" pitchFamily="1" charset="0"/>
              </a:rPr>
              <a:t>53650</a:t>
            </a:r>
            <a:endParaRPr lang="en-US"/>
          </a:p>
        </p:txBody>
      </p:sp>
      <p:sp>
        <p:nvSpPr>
          <p:cNvPr id="43215" name="Rectangle 609"/>
          <p:cNvSpPr>
            <a:spLocks noChangeArrowheads="1"/>
          </p:cNvSpPr>
          <p:nvPr/>
        </p:nvSpPr>
        <p:spPr bwMode="auto">
          <a:xfrm>
            <a:off x="5821363" y="5167313"/>
            <a:ext cx="571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216" name="Rectangle 610"/>
          <p:cNvSpPr>
            <a:spLocks noChangeArrowheads="1"/>
          </p:cNvSpPr>
          <p:nvPr/>
        </p:nvSpPr>
        <p:spPr bwMode="auto">
          <a:xfrm>
            <a:off x="5202238" y="5153025"/>
            <a:ext cx="61912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17" name="Rectangle 611"/>
          <p:cNvSpPr>
            <a:spLocks noChangeArrowheads="1"/>
          </p:cNvSpPr>
          <p:nvPr/>
        </p:nvSpPr>
        <p:spPr bwMode="auto">
          <a:xfrm>
            <a:off x="5872163" y="5153025"/>
            <a:ext cx="61912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18" name="Rectangle 612"/>
          <p:cNvSpPr>
            <a:spLocks noChangeArrowheads="1"/>
          </p:cNvSpPr>
          <p:nvPr/>
        </p:nvSpPr>
        <p:spPr bwMode="auto">
          <a:xfrm>
            <a:off x="5202238" y="5414963"/>
            <a:ext cx="731837" cy="1746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19" name="Rectangle 613"/>
          <p:cNvSpPr>
            <a:spLocks noChangeArrowheads="1"/>
          </p:cNvSpPr>
          <p:nvPr/>
        </p:nvSpPr>
        <p:spPr bwMode="auto">
          <a:xfrm>
            <a:off x="6005513" y="5153025"/>
            <a:ext cx="1266825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20" name="Rectangle 614"/>
          <p:cNvSpPr>
            <a:spLocks noChangeArrowheads="1"/>
          </p:cNvSpPr>
          <p:nvPr/>
        </p:nvSpPr>
        <p:spPr bwMode="auto">
          <a:xfrm>
            <a:off x="6007100" y="5162550"/>
            <a:ext cx="12319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Topology112</a:t>
            </a:r>
            <a:endParaRPr lang="en-US"/>
          </a:p>
        </p:txBody>
      </p:sp>
      <p:sp>
        <p:nvSpPr>
          <p:cNvPr id="43221" name="Rectangle 615"/>
          <p:cNvSpPr>
            <a:spLocks noChangeArrowheads="1"/>
          </p:cNvSpPr>
          <p:nvPr/>
        </p:nvSpPr>
        <p:spPr bwMode="auto">
          <a:xfrm>
            <a:off x="7202488" y="5162550"/>
            <a:ext cx="571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222" name="Rectangle 616"/>
          <p:cNvSpPr>
            <a:spLocks noChangeArrowheads="1"/>
          </p:cNvSpPr>
          <p:nvPr/>
        </p:nvSpPr>
        <p:spPr bwMode="auto">
          <a:xfrm>
            <a:off x="5943600" y="5153025"/>
            <a:ext cx="61913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23" name="Rectangle 617"/>
          <p:cNvSpPr>
            <a:spLocks noChangeArrowheads="1"/>
          </p:cNvSpPr>
          <p:nvPr/>
        </p:nvSpPr>
        <p:spPr bwMode="auto">
          <a:xfrm>
            <a:off x="7272338" y="5153025"/>
            <a:ext cx="57150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24" name="Rectangle 618"/>
          <p:cNvSpPr>
            <a:spLocks noChangeArrowheads="1"/>
          </p:cNvSpPr>
          <p:nvPr/>
        </p:nvSpPr>
        <p:spPr bwMode="auto">
          <a:xfrm>
            <a:off x="5943600" y="5414963"/>
            <a:ext cx="1385888" cy="1746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25" name="Rectangle 619"/>
          <p:cNvSpPr>
            <a:spLocks noChangeArrowheads="1"/>
          </p:cNvSpPr>
          <p:nvPr/>
        </p:nvSpPr>
        <p:spPr bwMode="auto">
          <a:xfrm>
            <a:off x="7400925" y="5153025"/>
            <a:ext cx="728663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26" name="Rectangle 620"/>
          <p:cNvSpPr>
            <a:spLocks noChangeArrowheads="1"/>
          </p:cNvSpPr>
          <p:nvPr/>
        </p:nvSpPr>
        <p:spPr bwMode="auto">
          <a:xfrm>
            <a:off x="7615238" y="5162550"/>
            <a:ext cx="1651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Times New Roman" pitchFamily="1" charset="0"/>
              </a:rPr>
              <a:t>A</a:t>
            </a:r>
            <a:endParaRPr lang="en-US"/>
          </a:p>
        </p:txBody>
      </p:sp>
      <p:sp>
        <p:nvSpPr>
          <p:cNvPr id="43227" name="Rectangle 621"/>
          <p:cNvSpPr>
            <a:spLocks noChangeArrowheads="1"/>
          </p:cNvSpPr>
          <p:nvPr/>
        </p:nvSpPr>
        <p:spPr bwMode="auto">
          <a:xfrm>
            <a:off x="7775575" y="5167313"/>
            <a:ext cx="571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228" name="Rectangle 622"/>
          <p:cNvSpPr>
            <a:spLocks noChangeArrowheads="1"/>
          </p:cNvSpPr>
          <p:nvPr/>
        </p:nvSpPr>
        <p:spPr bwMode="auto">
          <a:xfrm>
            <a:off x="7339013" y="5153025"/>
            <a:ext cx="61912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29" name="Rectangle 623"/>
          <p:cNvSpPr>
            <a:spLocks noChangeArrowheads="1"/>
          </p:cNvSpPr>
          <p:nvPr/>
        </p:nvSpPr>
        <p:spPr bwMode="auto">
          <a:xfrm>
            <a:off x="8129588" y="5153025"/>
            <a:ext cx="61912" cy="261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30" name="Rectangle 624"/>
          <p:cNvSpPr>
            <a:spLocks noChangeArrowheads="1"/>
          </p:cNvSpPr>
          <p:nvPr/>
        </p:nvSpPr>
        <p:spPr bwMode="auto">
          <a:xfrm>
            <a:off x="7339013" y="5414963"/>
            <a:ext cx="852487" cy="1746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31" name="Rectangle 625"/>
          <p:cNvSpPr>
            <a:spLocks noChangeArrowheads="1"/>
          </p:cNvSpPr>
          <p:nvPr/>
        </p:nvSpPr>
        <p:spPr bwMode="auto">
          <a:xfrm>
            <a:off x="931863" y="5153025"/>
            <a:ext cx="17462" cy="2794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32" name="Line 626"/>
          <p:cNvSpPr>
            <a:spLocks noChangeShapeType="1"/>
          </p:cNvSpPr>
          <p:nvPr/>
        </p:nvSpPr>
        <p:spPr bwMode="auto">
          <a:xfrm>
            <a:off x="931863" y="5153025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33" name="Rectangle 627"/>
          <p:cNvSpPr>
            <a:spLocks noChangeArrowheads="1"/>
          </p:cNvSpPr>
          <p:nvPr/>
        </p:nvSpPr>
        <p:spPr bwMode="auto">
          <a:xfrm>
            <a:off x="1651000" y="5153025"/>
            <a:ext cx="9525" cy="2794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34" name="Line 628"/>
          <p:cNvSpPr>
            <a:spLocks noChangeShapeType="1"/>
          </p:cNvSpPr>
          <p:nvPr/>
        </p:nvSpPr>
        <p:spPr bwMode="auto">
          <a:xfrm>
            <a:off x="1651000" y="5153025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35" name="Rectangle 629"/>
          <p:cNvSpPr>
            <a:spLocks noChangeArrowheads="1"/>
          </p:cNvSpPr>
          <p:nvPr/>
        </p:nvSpPr>
        <p:spPr bwMode="auto">
          <a:xfrm>
            <a:off x="2505075" y="5153025"/>
            <a:ext cx="7938" cy="2794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36" name="Line 630"/>
          <p:cNvSpPr>
            <a:spLocks noChangeShapeType="1"/>
          </p:cNvSpPr>
          <p:nvPr/>
        </p:nvSpPr>
        <p:spPr bwMode="auto">
          <a:xfrm>
            <a:off x="2505075" y="5153025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37" name="Rectangle 631"/>
          <p:cNvSpPr>
            <a:spLocks noChangeArrowheads="1"/>
          </p:cNvSpPr>
          <p:nvPr/>
        </p:nvSpPr>
        <p:spPr bwMode="auto">
          <a:xfrm>
            <a:off x="3873500" y="5153025"/>
            <a:ext cx="7938" cy="2794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38" name="Line 632"/>
          <p:cNvSpPr>
            <a:spLocks noChangeShapeType="1"/>
          </p:cNvSpPr>
          <p:nvPr/>
        </p:nvSpPr>
        <p:spPr bwMode="auto">
          <a:xfrm>
            <a:off x="3873500" y="5153025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39" name="Rectangle 633"/>
          <p:cNvSpPr>
            <a:spLocks noChangeArrowheads="1"/>
          </p:cNvSpPr>
          <p:nvPr/>
        </p:nvSpPr>
        <p:spPr bwMode="auto">
          <a:xfrm>
            <a:off x="4548188" y="5153025"/>
            <a:ext cx="9525" cy="2794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40" name="Line 634"/>
          <p:cNvSpPr>
            <a:spLocks noChangeShapeType="1"/>
          </p:cNvSpPr>
          <p:nvPr/>
        </p:nvSpPr>
        <p:spPr bwMode="auto">
          <a:xfrm>
            <a:off x="4548188" y="5153025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41" name="Rectangle 635"/>
          <p:cNvSpPr>
            <a:spLocks noChangeArrowheads="1"/>
          </p:cNvSpPr>
          <p:nvPr/>
        </p:nvSpPr>
        <p:spPr bwMode="auto">
          <a:xfrm>
            <a:off x="5192713" y="5153025"/>
            <a:ext cx="9525" cy="2794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42" name="Line 636"/>
          <p:cNvSpPr>
            <a:spLocks noChangeShapeType="1"/>
          </p:cNvSpPr>
          <p:nvPr/>
        </p:nvSpPr>
        <p:spPr bwMode="auto">
          <a:xfrm>
            <a:off x="5192713" y="5153025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43" name="Rectangle 637"/>
          <p:cNvSpPr>
            <a:spLocks noChangeArrowheads="1"/>
          </p:cNvSpPr>
          <p:nvPr/>
        </p:nvSpPr>
        <p:spPr bwMode="auto">
          <a:xfrm>
            <a:off x="5934075" y="5153025"/>
            <a:ext cx="9525" cy="2794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44" name="Line 638"/>
          <p:cNvSpPr>
            <a:spLocks noChangeShapeType="1"/>
          </p:cNvSpPr>
          <p:nvPr/>
        </p:nvSpPr>
        <p:spPr bwMode="auto">
          <a:xfrm>
            <a:off x="5934075" y="5153025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45" name="Rectangle 639"/>
          <p:cNvSpPr>
            <a:spLocks noChangeArrowheads="1"/>
          </p:cNvSpPr>
          <p:nvPr/>
        </p:nvSpPr>
        <p:spPr bwMode="auto">
          <a:xfrm>
            <a:off x="7329488" y="5153025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46" name="Line 640"/>
          <p:cNvSpPr>
            <a:spLocks noChangeShapeType="1"/>
          </p:cNvSpPr>
          <p:nvPr/>
        </p:nvSpPr>
        <p:spPr bwMode="auto">
          <a:xfrm>
            <a:off x="7329488" y="5153025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47" name="Rectangle 641"/>
          <p:cNvSpPr>
            <a:spLocks noChangeArrowheads="1"/>
          </p:cNvSpPr>
          <p:nvPr/>
        </p:nvSpPr>
        <p:spPr bwMode="auto">
          <a:xfrm>
            <a:off x="8191500" y="5153025"/>
            <a:ext cx="17463" cy="2794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48" name="Line 642"/>
          <p:cNvSpPr>
            <a:spLocks noChangeShapeType="1"/>
          </p:cNvSpPr>
          <p:nvPr/>
        </p:nvSpPr>
        <p:spPr bwMode="auto">
          <a:xfrm>
            <a:off x="8191500" y="5153025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49" name="Rectangle 643"/>
          <p:cNvSpPr>
            <a:spLocks noChangeArrowheads="1"/>
          </p:cNvSpPr>
          <p:nvPr/>
        </p:nvSpPr>
        <p:spPr bwMode="auto">
          <a:xfrm>
            <a:off x="1008063" y="5441950"/>
            <a:ext cx="571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53650</a:t>
            </a:r>
            <a:endParaRPr lang="en-US"/>
          </a:p>
        </p:txBody>
      </p:sp>
      <p:sp>
        <p:nvSpPr>
          <p:cNvPr id="43250" name="Rectangle 644"/>
          <p:cNvSpPr>
            <a:spLocks noChangeArrowheads="1"/>
          </p:cNvSpPr>
          <p:nvPr/>
        </p:nvSpPr>
        <p:spPr bwMode="auto">
          <a:xfrm>
            <a:off x="1563688" y="54419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251" name="Rectangle 645"/>
          <p:cNvSpPr>
            <a:spLocks noChangeArrowheads="1"/>
          </p:cNvSpPr>
          <p:nvPr/>
        </p:nvSpPr>
        <p:spPr bwMode="auto">
          <a:xfrm>
            <a:off x="1722438" y="5432425"/>
            <a:ext cx="720725" cy="261938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52" name="Rectangle 646"/>
          <p:cNvSpPr>
            <a:spLocks noChangeArrowheads="1"/>
          </p:cNvSpPr>
          <p:nvPr/>
        </p:nvSpPr>
        <p:spPr bwMode="auto">
          <a:xfrm>
            <a:off x="1724025" y="5441950"/>
            <a:ext cx="546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Smith</a:t>
            </a:r>
            <a:endParaRPr lang="en-US"/>
          </a:p>
        </p:txBody>
      </p:sp>
      <p:sp>
        <p:nvSpPr>
          <p:cNvPr id="43253" name="Rectangle 647"/>
          <p:cNvSpPr>
            <a:spLocks noChangeArrowheads="1"/>
          </p:cNvSpPr>
          <p:nvPr/>
        </p:nvSpPr>
        <p:spPr bwMode="auto">
          <a:xfrm>
            <a:off x="2239963" y="54419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254" name="Rectangle 648"/>
          <p:cNvSpPr>
            <a:spLocks noChangeArrowheads="1"/>
          </p:cNvSpPr>
          <p:nvPr/>
        </p:nvSpPr>
        <p:spPr bwMode="auto">
          <a:xfrm>
            <a:off x="1660525" y="5432425"/>
            <a:ext cx="61913" cy="261938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55" name="Rectangle 649"/>
          <p:cNvSpPr>
            <a:spLocks noChangeArrowheads="1"/>
          </p:cNvSpPr>
          <p:nvPr/>
        </p:nvSpPr>
        <p:spPr bwMode="auto">
          <a:xfrm>
            <a:off x="2443163" y="5432425"/>
            <a:ext cx="61912" cy="261938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56" name="Rectangle 650"/>
          <p:cNvSpPr>
            <a:spLocks noChangeArrowheads="1"/>
          </p:cNvSpPr>
          <p:nvPr/>
        </p:nvSpPr>
        <p:spPr bwMode="auto">
          <a:xfrm>
            <a:off x="1660525" y="5694363"/>
            <a:ext cx="844550" cy="17462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57" name="Rectangle 651"/>
          <p:cNvSpPr>
            <a:spLocks noChangeArrowheads="1"/>
          </p:cNvSpPr>
          <p:nvPr/>
        </p:nvSpPr>
        <p:spPr bwMode="auto">
          <a:xfrm>
            <a:off x="2576513" y="5441950"/>
            <a:ext cx="11763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smith@math</a:t>
            </a:r>
            <a:endParaRPr lang="en-US"/>
          </a:p>
        </p:txBody>
      </p:sp>
      <p:sp>
        <p:nvSpPr>
          <p:cNvPr id="43258" name="Rectangle 652"/>
          <p:cNvSpPr>
            <a:spLocks noChangeArrowheads="1"/>
          </p:cNvSpPr>
          <p:nvPr/>
        </p:nvSpPr>
        <p:spPr bwMode="auto">
          <a:xfrm>
            <a:off x="3687763" y="54419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259" name="Rectangle 653"/>
          <p:cNvSpPr>
            <a:spLocks noChangeArrowheads="1"/>
          </p:cNvSpPr>
          <p:nvPr/>
        </p:nvSpPr>
        <p:spPr bwMode="auto">
          <a:xfrm>
            <a:off x="3967163" y="5441950"/>
            <a:ext cx="228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19</a:t>
            </a:r>
            <a:endParaRPr lang="en-US"/>
          </a:p>
        </p:txBody>
      </p:sp>
      <p:sp>
        <p:nvSpPr>
          <p:cNvPr id="43260" name="Rectangle 654"/>
          <p:cNvSpPr>
            <a:spLocks noChangeArrowheads="1"/>
          </p:cNvSpPr>
          <p:nvPr/>
        </p:nvSpPr>
        <p:spPr bwMode="auto">
          <a:xfrm>
            <a:off x="4189413" y="54419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261" name="Rectangle 655"/>
          <p:cNvSpPr>
            <a:spLocks noChangeArrowheads="1"/>
          </p:cNvSpPr>
          <p:nvPr/>
        </p:nvSpPr>
        <p:spPr bwMode="auto">
          <a:xfrm>
            <a:off x="4621213" y="5441950"/>
            <a:ext cx="285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3.8</a:t>
            </a:r>
            <a:endParaRPr lang="en-US"/>
          </a:p>
        </p:txBody>
      </p:sp>
      <p:sp>
        <p:nvSpPr>
          <p:cNvPr id="43262" name="Rectangle 656"/>
          <p:cNvSpPr>
            <a:spLocks noChangeArrowheads="1"/>
          </p:cNvSpPr>
          <p:nvPr/>
        </p:nvSpPr>
        <p:spPr bwMode="auto">
          <a:xfrm>
            <a:off x="4900613" y="54419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263" name="Rectangle 657"/>
          <p:cNvSpPr>
            <a:spLocks noChangeArrowheads="1"/>
          </p:cNvSpPr>
          <p:nvPr/>
        </p:nvSpPr>
        <p:spPr bwMode="auto">
          <a:xfrm>
            <a:off x="5265738" y="5441950"/>
            <a:ext cx="571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53666</a:t>
            </a:r>
            <a:endParaRPr lang="en-US"/>
          </a:p>
        </p:txBody>
      </p:sp>
      <p:sp>
        <p:nvSpPr>
          <p:cNvPr id="43264" name="Rectangle 658"/>
          <p:cNvSpPr>
            <a:spLocks noChangeArrowheads="1"/>
          </p:cNvSpPr>
          <p:nvPr/>
        </p:nvSpPr>
        <p:spPr bwMode="auto">
          <a:xfrm>
            <a:off x="5821363" y="54419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265" name="Rectangle 659"/>
          <p:cNvSpPr>
            <a:spLocks noChangeArrowheads="1"/>
          </p:cNvSpPr>
          <p:nvPr/>
        </p:nvSpPr>
        <p:spPr bwMode="auto">
          <a:xfrm>
            <a:off x="6005513" y="5432425"/>
            <a:ext cx="1266825" cy="261938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66" name="Rectangle 660"/>
          <p:cNvSpPr>
            <a:spLocks noChangeArrowheads="1"/>
          </p:cNvSpPr>
          <p:nvPr/>
        </p:nvSpPr>
        <p:spPr bwMode="auto">
          <a:xfrm>
            <a:off x="6007100" y="5441950"/>
            <a:ext cx="1028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History105</a:t>
            </a:r>
            <a:endParaRPr lang="en-US"/>
          </a:p>
        </p:txBody>
      </p:sp>
      <p:sp>
        <p:nvSpPr>
          <p:cNvPr id="43267" name="Rectangle 661"/>
          <p:cNvSpPr>
            <a:spLocks noChangeArrowheads="1"/>
          </p:cNvSpPr>
          <p:nvPr/>
        </p:nvSpPr>
        <p:spPr bwMode="auto">
          <a:xfrm>
            <a:off x="6997700" y="54419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268" name="Rectangle 662"/>
          <p:cNvSpPr>
            <a:spLocks noChangeArrowheads="1"/>
          </p:cNvSpPr>
          <p:nvPr/>
        </p:nvSpPr>
        <p:spPr bwMode="auto">
          <a:xfrm>
            <a:off x="5943600" y="5432425"/>
            <a:ext cx="61913" cy="261938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69" name="Rectangle 663"/>
          <p:cNvSpPr>
            <a:spLocks noChangeArrowheads="1"/>
          </p:cNvSpPr>
          <p:nvPr/>
        </p:nvSpPr>
        <p:spPr bwMode="auto">
          <a:xfrm>
            <a:off x="7272338" y="5432425"/>
            <a:ext cx="57150" cy="261938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70" name="Rectangle 664"/>
          <p:cNvSpPr>
            <a:spLocks noChangeArrowheads="1"/>
          </p:cNvSpPr>
          <p:nvPr/>
        </p:nvSpPr>
        <p:spPr bwMode="auto">
          <a:xfrm>
            <a:off x="5943600" y="5694363"/>
            <a:ext cx="1385888" cy="17462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71" name="Rectangle 665"/>
          <p:cNvSpPr>
            <a:spLocks noChangeArrowheads="1"/>
          </p:cNvSpPr>
          <p:nvPr/>
        </p:nvSpPr>
        <p:spPr bwMode="auto">
          <a:xfrm>
            <a:off x="7615238" y="5441950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B</a:t>
            </a:r>
            <a:endParaRPr lang="en-US"/>
          </a:p>
        </p:txBody>
      </p:sp>
      <p:sp>
        <p:nvSpPr>
          <p:cNvPr id="43272" name="Rectangle 666"/>
          <p:cNvSpPr>
            <a:spLocks noChangeArrowheads="1"/>
          </p:cNvSpPr>
          <p:nvPr/>
        </p:nvSpPr>
        <p:spPr bwMode="auto">
          <a:xfrm>
            <a:off x="7762875" y="54419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273" name="Rectangle 667"/>
          <p:cNvSpPr>
            <a:spLocks noChangeArrowheads="1"/>
          </p:cNvSpPr>
          <p:nvPr/>
        </p:nvSpPr>
        <p:spPr bwMode="auto">
          <a:xfrm>
            <a:off x="931863" y="5432425"/>
            <a:ext cx="17462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74" name="Line 668"/>
          <p:cNvSpPr>
            <a:spLocks noChangeShapeType="1"/>
          </p:cNvSpPr>
          <p:nvPr/>
        </p:nvSpPr>
        <p:spPr bwMode="auto">
          <a:xfrm>
            <a:off x="931863" y="5432425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75" name="Rectangle 669"/>
          <p:cNvSpPr>
            <a:spLocks noChangeArrowheads="1"/>
          </p:cNvSpPr>
          <p:nvPr/>
        </p:nvSpPr>
        <p:spPr bwMode="auto">
          <a:xfrm>
            <a:off x="931863" y="5711825"/>
            <a:ext cx="7191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76" name="Line 670"/>
          <p:cNvSpPr>
            <a:spLocks noChangeShapeType="1"/>
          </p:cNvSpPr>
          <p:nvPr/>
        </p:nvSpPr>
        <p:spPr bwMode="auto">
          <a:xfrm>
            <a:off x="931863" y="5711825"/>
            <a:ext cx="719137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77" name="Rectangle 671"/>
          <p:cNvSpPr>
            <a:spLocks noChangeArrowheads="1"/>
          </p:cNvSpPr>
          <p:nvPr/>
        </p:nvSpPr>
        <p:spPr bwMode="auto">
          <a:xfrm>
            <a:off x="1651000" y="5432425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78" name="Line 672"/>
          <p:cNvSpPr>
            <a:spLocks noChangeShapeType="1"/>
          </p:cNvSpPr>
          <p:nvPr/>
        </p:nvSpPr>
        <p:spPr bwMode="auto">
          <a:xfrm>
            <a:off x="1651000" y="5432425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79" name="Rectangle 673"/>
          <p:cNvSpPr>
            <a:spLocks noChangeArrowheads="1"/>
          </p:cNvSpPr>
          <p:nvPr/>
        </p:nvSpPr>
        <p:spPr bwMode="auto">
          <a:xfrm>
            <a:off x="1651000" y="5711825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80" name="Line 674"/>
          <p:cNvSpPr>
            <a:spLocks noChangeShapeType="1"/>
          </p:cNvSpPr>
          <p:nvPr/>
        </p:nvSpPr>
        <p:spPr bwMode="auto">
          <a:xfrm>
            <a:off x="1651000" y="5711825"/>
            <a:ext cx="952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81" name="Line 675"/>
          <p:cNvSpPr>
            <a:spLocks noChangeShapeType="1"/>
          </p:cNvSpPr>
          <p:nvPr/>
        </p:nvSpPr>
        <p:spPr bwMode="auto">
          <a:xfrm>
            <a:off x="1651000" y="5711825"/>
            <a:ext cx="1588" cy="952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82" name="Rectangle 676"/>
          <p:cNvSpPr>
            <a:spLocks noChangeArrowheads="1"/>
          </p:cNvSpPr>
          <p:nvPr/>
        </p:nvSpPr>
        <p:spPr bwMode="auto">
          <a:xfrm>
            <a:off x="1660525" y="5711825"/>
            <a:ext cx="84455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83" name="Line 677"/>
          <p:cNvSpPr>
            <a:spLocks noChangeShapeType="1"/>
          </p:cNvSpPr>
          <p:nvPr/>
        </p:nvSpPr>
        <p:spPr bwMode="auto">
          <a:xfrm>
            <a:off x="1660525" y="5711825"/>
            <a:ext cx="844550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84" name="Rectangle 678"/>
          <p:cNvSpPr>
            <a:spLocks noChangeArrowheads="1"/>
          </p:cNvSpPr>
          <p:nvPr/>
        </p:nvSpPr>
        <p:spPr bwMode="auto">
          <a:xfrm>
            <a:off x="2505075" y="5432425"/>
            <a:ext cx="7938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85" name="Line 679"/>
          <p:cNvSpPr>
            <a:spLocks noChangeShapeType="1"/>
          </p:cNvSpPr>
          <p:nvPr/>
        </p:nvSpPr>
        <p:spPr bwMode="auto">
          <a:xfrm>
            <a:off x="2505075" y="5432425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86" name="Rectangle 680"/>
          <p:cNvSpPr>
            <a:spLocks noChangeArrowheads="1"/>
          </p:cNvSpPr>
          <p:nvPr/>
        </p:nvSpPr>
        <p:spPr bwMode="auto">
          <a:xfrm>
            <a:off x="2505075" y="5711825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87" name="Line 681"/>
          <p:cNvSpPr>
            <a:spLocks noChangeShapeType="1"/>
          </p:cNvSpPr>
          <p:nvPr/>
        </p:nvSpPr>
        <p:spPr bwMode="auto">
          <a:xfrm>
            <a:off x="2505075" y="5711825"/>
            <a:ext cx="7938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88" name="Line 682"/>
          <p:cNvSpPr>
            <a:spLocks noChangeShapeType="1"/>
          </p:cNvSpPr>
          <p:nvPr/>
        </p:nvSpPr>
        <p:spPr bwMode="auto">
          <a:xfrm>
            <a:off x="2505075" y="5711825"/>
            <a:ext cx="1588" cy="952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89" name="Rectangle 683"/>
          <p:cNvSpPr>
            <a:spLocks noChangeArrowheads="1"/>
          </p:cNvSpPr>
          <p:nvPr/>
        </p:nvSpPr>
        <p:spPr bwMode="auto">
          <a:xfrm>
            <a:off x="2513013" y="5711825"/>
            <a:ext cx="136048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90" name="Line 684"/>
          <p:cNvSpPr>
            <a:spLocks noChangeShapeType="1"/>
          </p:cNvSpPr>
          <p:nvPr/>
        </p:nvSpPr>
        <p:spPr bwMode="auto">
          <a:xfrm>
            <a:off x="2513013" y="5711825"/>
            <a:ext cx="1360487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91" name="Rectangle 685"/>
          <p:cNvSpPr>
            <a:spLocks noChangeArrowheads="1"/>
          </p:cNvSpPr>
          <p:nvPr/>
        </p:nvSpPr>
        <p:spPr bwMode="auto">
          <a:xfrm>
            <a:off x="3873500" y="5432425"/>
            <a:ext cx="7938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92" name="Line 686"/>
          <p:cNvSpPr>
            <a:spLocks noChangeShapeType="1"/>
          </p:cNvSpPr>
          <p:nvPr/>
        </p:nvSpPr>
        <p:spPr bwMode="auto">
          <a:xfrm>
            <a:off x="3873500" y="5432425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93" name="Rectangle 687"/>
          <p:cNvSpPr>
            <a:spLocks noChangeArrowheads="1"/>
          </p:cNvSpPr>
          <p:nvPr/>
        </p:nvSpPr>
        <p:spPr bwMode="auto">
          <a:xfrm>
            <a:off x="3873500" y="5711825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94" name="Line 688"/>
          <p:cNvSpPr>
            <a:spLocks noChangeShapeType="1"/>
          </p:cNvSpPr>
          <p:nvPr/>
        </p:nvSpPr>
        <p:spPr bwMode="auto">
          <a:xfrm>
            <a:off x="3873500" y="5711825"/>
            <a:ext cx="7938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95" name="Line 689"/>
          <p:cNvSpPr>
            <a:spLocks noChangeShapeType="1"/>
          </p:cNvSpPr>
          <p:nvPr/>
        </p:nvSpPr>
        <p:spPr bwMode="auto">
          <a:xfrm>
            <a:off x="3873500" y="5711825"/>
            <a:ext cx="1588" cy="952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96" name="Rectangle 690"/>
          <p:cNvSpPr>
            <a:spLocks noChangeArrowheads="1"/>
          </p:cNvSpPr>
          <p:nvPr/>
        </p:nvSpPr>
        <p:spPr bwMode="auto">
          <a:xfrm>
            <a:off x="3881438" y="5711825"/>
            <a:ext cx="66675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97" name="Line 691"/>
          <p:cNvSpPr>
            <a:spLocks noChangeShapeType="1"/>
          </p:cNvSpPr>
          <p:nvPr/>
        </p:nvSpPr>
        <p:spPr bwMode="auto">
          <a:xfrm>
            <a:off x="3881438" y="5711825"/>
            <a:ext cx="666750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98" name="Rectangle 692"/>
          <p:cNvSpPr>
            <a:spLocks noChangeArrowheads="1"/>
          </p:cNvSpPr>
          <p:nvPr/>
        </p:nvSpPr>
        <p:spPr bwMode="auto">
          <a:xfrm>
            <a:off x="4548188" y="5432425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99" name="Line 693"/>
          <p:cNvSpPr>
            <a:spLocks noChangeShapeType="1"/>
          </p:cNvSpPr>
          <p:nvPr/>
        </p:nvSpPr>
        <p:spPr bwMode="auto">
          <a:xfrm>
            <a:off x="4548188" y="5432425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00" name="Rectangle 694"/>
          <p:cNvSpPr>
            <a:spLocks noChangeArrowheads="1"/>
          </p:cNvSpPr>
          <p:nvPr/>
        </p:nvSpPr>
        <p:spPr bwMode="auto">
          <a:xfrm>
            <a:off x="4548188" y="5711825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01" name="Line 695"/>
          <p:cNvSpPr>
            <a:spLocks noChangeShapeType="1"/>
          </p:cNvSpPr>
          <p:nvPr/>
        </p:nvSpPr>
        <p:spPr bwMode="auto">
          <a:xfrm>
            <a:off x="4548188" y="5711825"/>
            <a:ext cx="952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02" name="Line 696"/>
          <p:cNvSpPr>
            <a:spLocks noChangeShapeType="1"/>
          </p:cNvSpPr>
          <p:nvPr/>
        </p:nvSpPr>
        <p:spPr bwMode="auto">
          <a:xfrm>
            <a:off x="4548188" y="5711825"/>
            <a:ext cx="1587" cy="952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03" name="Rectangle 697"/>
          <p:cNvSpPr>
            <a:spLocks noChangeArrowheads="1"/>
          </p:cNvSpPr>
          <p:nvPr/>
        </p:nvSpPr>
        <p:spPr bwMode="auto">
          <a:xfrm>
            <a:off x="4557713" y="5711825"/>
            <a:ext cx="6350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04" name="Line 698"/>
          <p:cNvSpPr>
            <a:spLocks noChangeShapeType="1"/>
          </p:cNvSpPr>
          <p:nvPr/>
        </p:nvSpPr>
        <p:spPr bwMode="auto">
          <a:xfrm>
            <a:off x="4557713" y="5711825"/>
            <a:ext cx="635000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05" name="Rectangle 699"/>
          <p:cNvSpPr>
            <a:spLocks noChangeArrowheads="1"/>
          </p:cNvSpPr>
          <p:nvPr/>
        </p:nvSpPr>
        <p:spPr bwMode="auto">
          <a:xfrm>
            <a:off x="5192713" y="5432425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06" name="Line 700"/>
          <p:cNvSpPr>
            <a:spLocks noChangeShapeType="1"/>
          </p:cNvSpPr>
          <p:nvPr/>
        </p:nvSpPr>
        <p:spPr bwMode="auto">
          <a:xfrm>
            <a:off x="5192713" y="5432425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07" name="Rectangle 701"/>
          <p:cNvSpPr>
            <a:spLocks noChangeArrowheads="1"/>
          </p:cNvSpPr>
          <p:nvPr/>
        </p:nvSpPr>
        <p:spPr bwMode="auto">
          <a:xfrm>
            <a:off x="5192713" y="5711825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08" name="Line 702"/>
          <p:cNvSpPr>
            <a:spLocks noChangeShapeType="1"/>
          </p:cNvSpPr>
          <p:nvPr/>
        </p:nvSpPr>
        <p:spPr bwMode="auto">
          <a:xfrm>
            <a:off x="5192713" y="5711825"/>
            <a:ext cx="952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09" name="Line 703"/>
          <p:cNvSpPr>
            <a:spLocks noChangeShapeType="1"/>
          </p:cNvSpPr>
          <p:nvPr/>
        </p:nvSpPr>
        <p:spPr bwMode="auto">
          <a:xfrm>
            <a:off x="5192713" y="5711825"/>
            <a:ext cx="1587" cy="952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10" name="Rectangle 704"/>
          <p:cNvSpPr>
            <a:spLocks noChangeArrowheads="1"/>
          </p:cNvSpPr>
          <p:nvPr/>
        </p:nvSpPr>
        <p:spPr bwMode="auto">
          <a:xfrm>
            <a:off x="5202238" y="5711825"/>
            <a:ext cx="7318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11" name="Line 705"/>
          <p:cNvSpPr>
            <a:spLocks noChangeShapeType="1"/>
          </p:cNvSpPr>
          <p:nvPr/>
        </p:nvSpPr>
        <p:spPr bwMode="auto">
          <a:xfrm>
            <a:off x="5202238" y="5711825"/>
            <a:ext cx="731837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12" name="Rectangle 706"/>
          <p:cNvSpPr>
            <a:spLocks noChangeArrowheads="1"/>
          </p:cNvSpPr>
          <p:nvPr/>
        </p:nvSpPr>
        <p:spPr bwMode="auto">
          <a:xfrm>
            <a:off x="5934075" y="5432425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13" name="Line 707"/>
          <p:cNvSpPr>
            <a:spLocks noChangeShapeType="1"/>
          </p:cNvSpPr>
          <p:nvPr/>
        </p:nvSpPr>
        <p:spPr bwMode="auto">
          <a:xfrm>
            <a:off x="5934075" y="5432425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14" name="Rectangle 708"/>
          <p:cNvSpPr>
            <a:spLocks noChangeArrowheads="1"/>
          </p:cNvSpPr>
          <p:nvPr/>
        </p:nvSpPr>
        <p:spPr bwMode="auto">
          <a:xfrm>
            <a:off x="5934075" y="5711825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15" name="Line 709"/>
          <p:cNvSpPr>
            <a:spLocks noChangeShapeType="1"/>
          </p:cNvSpPr>
          <p:nvPr/>
        </p:nvSpPr>
        <p:spPr bwMode="auto">
          <a:xfrm>
            <a:off x="5934075" y="5711825"/>
            <a:ext cx="952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16" name="Line 710"/>
          <p:cNvSpPr>
            <a:spLocks noChangeShapeType="1"/>
          </p:cNvSpPr>
          <p:nvPr/>
        </p:nvSpPr>
        <p:spPr bwMode="auto">
          <a:xfrm>
            <a:off x="5934075" y="5711825"/>
            <a:ext cx="1588" cy="952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17" name="Rectangle 711"/>
          <p:cNvSpPr>
            <a:spLocks noChangeArrowheads="1"/>
          </p:cNvSpPr>
          <p:nvPr/>
        </p:nvSpPr>
        <p:spPr bwMode="auto">
          <a:xfrm>
            <a:off x="5943600" y="5711825"/>
            <a:ext cx="13858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18" name="Line 712"/>
          <p:cNvSpPr>
            <a:spLocks noChangeShapeType="1"/>
          </p:cNvSpPr>
          <p:nvPr/>
        </p:nvSpPr>
        <p:spPr bwMode="auto">
          <a:xfrm>
            <a:off x="5943600" y="5711825"/>
            <a:ext cx="1385888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19" name="Rectangle 713"/>
          <p:cNvSpPr>
            <a:spLocks noChangeArrowheads="1"/>
          </p:cNvSpPr>
          <p:nvPr/>
        </p:nvSpPr>
        <p:spPr bwMode="auto">
          <a:xfrm>
            <a:off x="7329488" y="5432425"/>
            <a:ext cx="9525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20" name="Line 714"/>
          <p:cNvSpPr>
            <a:spLocks noChangeShapeType="1"/>
          </p:cNvSpPr>
          <p:nvPr/>
        </p:nvSpPr>
        <p:spPr bwMode="auto">
          <a:xfrm>
            <a:off x="7329488" y="5432425"/>
            <a:ext cx="1587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21" name="Rectangle 715"/>
          <p:cNvSpPr>
            <a:spLocks noChangeArrowheads="1"/>
          </p:cNvSpPr>
          <p:nvPr/>
        </p:nvSpPr>
        <p:spPr bwMode="auto">
          <a:xfrm>
            <a:off x="7329488" y="5711825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22" name="Line 716"/>
          <p:cNvSpPr>
            <a:spLocks noChangeShapeType="1"/>
          </p:cNvSpPr>
          <p:nvPr/>
        </p:nvSpPr>
        <p:spPr bwMode="auto">
          <a:xfrm>
            <a:off x="7329488" y="5711825"/>
            <a:ext cx="952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23" name="Line 717"/>
          <p:cNvSpPr>
            <a:spLocks noChangeShapeType="1"/>
          </p:cNvSpPr>
          <p:nvPr/>
        </p:nvSpPr>
        <p:spPr bwMode="auto">
          <a:xfrm>
            <a:off x="7329488" y="5711825"/>
            <a:ext cx="1587" cy="952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24" name="Rectangle 718"/>
          <p:cNvSpPr>
            <a:spLocks noChangeArrowheads="1"/>
          </p:cNvSpPr>
          <p:nvPr/>
        </p:nvSpPr>
        <p:spPr bwMode="auto">
          <a:xfrm>
            <a:off x="7339013" y="5711825"/>
            <a:ext cx="85248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25" name="Line 719"/>
          <p:cNvSpPr>
            <a:spLocks noChangeShapeType="1"/>
          </p:cNvSpPr>
          <p:nvPr/>
        </p:nvSpPr>
        <p:spPr bwMode="auto">
          <a:xfrm>
            <a:off x="7339013" y="5711825"/>
            <a:ext cx="852487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26" name="Rectangle 720"/>
          <p:cNvSpPr>
            <a:spLocks noChangeArrowheads="1"/>
          </p:cNvSpPr>
          <p:nvPr/>
        </p:nvSpPr>
        <p:spPr bwMode="auto">
          <a:xfrm>
            <a:off x="8191500" y="5432425"/>
            <a:ext cx="17463" cy="279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27" name="Line 721"/>
          <p:cNvSpPr>
            <a:spLocks noChangeShapeType="1"/>
          </p:cNvSpPr>
          <p:nvPr/>
        </p:nvSpPr>
        <p:spPr bwMode="auto">
          <a:xfrm>
            <a:off x="8191500" y="5432425"/>
            <a:ext cx="1588" cy="279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28" name="Rectangle 722"/>
          <p:cNvSpPr>
            <a:spLocks noChangeArrowheads="1"/>
          </p:cNvSpPr>
          <p:nvPr/>
        </p:nvSpPr>
        <p:spPr bwMode="auto">
          <a:xfrm>
            <a:off x="8191500" y="5711825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29" name="Line 723"/>
          <p:cNvSpPr>
            <a:spLocks noChangeShapeType="1"/>
          </p:cNvSpPr>
          <p:nvPr/>
        </p:nvSpPr>
        <p:spPr bwMode="auto">
          <a:xfrm>
            <a:off x="8191500" y="5711825"/>
            <a:ext cx="17463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30" name="Rectangle 724"/>
          <p:cNvSpPr>
            <a:spLocks noChangeArrowheads="1"/>
          </p:cNvSpPr>
          <p:nvPr/>
        </p:nvSpPr>
        <p:spPr bwMode="auto">
          <a:xfrm>
            <a:off x="919163" y="5730875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  <p:sp>
        <p:nvSpPr>
          <p:cNvPr id="43331" name="Rectangle 725"/>
          <p:cNvSpPr>
            <a:spLocks noChangeArrowheads="1"/>
          </p:cNvSpPr>
          <p:nvPr/>
        </p:nvSpPr>
        <p:spPr bwMode="auto">
          <a:xfrm>
            <a:off x="919163" y="6024563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" charset="0"/>
              </a:rPr>
              <a:t>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Models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4038600" cy="40767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DBMS models real world</a:t>
            </a:r>
          </a:p>
          <a:p>
            <a:pPr eaLnBrk="1" hangingPunct="1"/>
            <a:r>
              <a:rPr lang="en-US" sz="2400" i="1" dirty="0" smtClean="0"/>
              <a:t>Data Model</a:t>
            </a:r>
            <a:r>
              <a:rPr lang="en-US" sz="2400" dirty="0" smtClean="0"/>
              <a:t> is link between user’s view of the world and bits stored in computer</a:t>
            </a:r>
          </a:p>
          <a:p>
            <a:pPr eaLnBrk="1" hangingPunct="1"/>
            <a:r>
              <a:rPr lang="en-US" sz="2400" dirty="0" smtClean="0"/>
              <a:t>Many models exist</a:t>
            </a:r>
          </a:p>
          <a:p>
            <a:pPr eaLnBrk="1" hangingPunct="1"/>
            <a:r>
              <a:rPr lang="en-US" sz="2400" dirty="0" smtClean="0"/>
              <a:t>We will ground ourselves in the Relational Model</a:t>
            </a:r>
          </a:p>
          <a:p>
            <a:pPr lvl="1" eaLnBrk="1" hangingPunct="1"/>
            <a:r>
              <a:rPr lang="en-US" sz="2000" dirty="0" smtClean="0"/>
              <a:t>clean and common</a:t>
            </a:r>
          </a:p>
          <a:p>
            <a:pPr eaLnBrk="1" hangingPunct="1"/>
            <a:r>
              <a:rPr lang="en-US" sz="2400" dirty="0" smtClean="0"/>
              <a:t>But use the Entity-Relationship model as a </a:t>
            </a:r>
            <a:r>
              <a:rPr lang="en-US" sz="2400" dirty="0" smtClean="0"/>
              <a:t>middle ground for </a:t>
            </a:r>
            <a:r>
              <a:rPr lang="en-US" sz="2400" dirty="0" smtClean="0"/>
              <a:t>design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6248400" y="838200"/>
          <a:ext cx="677863" cy="2057400"/>
        </p:xfrm>
        <a:graphic>
          <a:graphicData uri="http://schemas.openxmlformats.org/presentationml/2006/ole">
            <p:oleObj spid="_x0000_s1026" name="Clip" r:id="rId4" imgW="1295640" imgH="3934080" progId="MS_ClipArt_Gallery.2">
              <p:embed/>
            </p:oleObj>
          </a:graphicData>
        </a:graphic>
      </p:graphicFrame>
      <p:sp>
        <p:nvSpPr>
          <p:cNvPr id="1030" name="Oval 5"/>
          <p:cNvSpPr>
            <a:spLocks noChangeArrowheads="1"/>
          </p:cNvSpPr>
          <p:nvPr/>
        </p:nvSpPr>
        <p:spPr bwMode="auto">
          <a:xfrm>
            <a:off x="6934200" y="533400"/>
            <a:ext cx="1219200" cy="609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Oval 6"/>
          <p:cNvSpPr>
            <a:spLocks noChangeArrowheads="1"/>
          </p:cNvSpPr>
          <p:nvPr/>
        </p:nvSpPr>
        <p:spPr bwMode="auto">
          <a:xfrm>
            <a:off x="6781800" y="839788"/>
            <a:ext cx="155575" cy="1555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Oval 7"/>
          <p:cNvSpPr>
            <a:spLocks noChangeArrowheads="1"/>
          </p:cNvSpPr>
          <p:nvPr/>
        </p:nvSpPr>
        <p:spPr bwMode="auto">
          <a:xfrm>
            <a:off x="6705600" y="9144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7315200" y="457200"/>
          <a:ext cx="319088" cy="685800"/>
        </p:xfrm>
        <a:graphic>
          <a:graphicData uri="http://schemas.openxmlformats.org/presentationml/2006/ole">
            <p:oleObj spid="_x0000_s1027" name="Clip" r:id="rId5" imgW="1857600" imgH="3995640" progId="MS_ClipArt_Gallery.2">
              <p:embed/>
            </p:oleObj>
          </a:graphicData>
        </a:graphic>
      </p:graphicFrame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6172200" y="5410200"/>
            <a:ext cx="914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 sz="2400"/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6172200" y="6019800"/>
            <a:ext cx="914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 sz="2400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6172200" y="5486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7086600" y="5486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6172200" y="5410200"/>
            <a:ext cx="9906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1010111101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4724400" y="3733800"/>
            <a:ext cx="441960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Student </a:t>
            </a:r>
            <a:r>
              <a:rPr lang="en-US" sz="1800" i="1">
                <a:solidFill>
                  <a:schemeClr val="tx1"/>
                </a:solidFill>
                <a:latin typeface="Times New Roman" pitchFamily="1" charset="0"/>
              </a:rPr>
              <a:t>(sid: string, name: string, login: string, age: integer, gpa:real)</a:t>
            </a:r>
          </a:p>
          <a:p>
            <a:pPr lvl="1"/>
            <a:endParaRPr lang="en-US" sz="1800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6629400" y="44958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6629400" y="30480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Model: Summary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tabular representation of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Simple and intuitive, currently the most widely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Object-relational support in most products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XML support added in SQL:2003, most systems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Integrity constraints can be specified by the DBA, based on application semantics.  DBMS checks for violations.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Two important ICs: primary and foreign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addition, we always have domain constraints.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Powerful query languages exist.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SQL is the standard commercial one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DDL - Data Definition Language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DML - Data Manipulation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Moment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Databases for Programmers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Programmers think about objects (structs)</a:t>
            </a:r>
          </a:p>
          <a:p>
            <a:pPr lvl="1" eaLnBrk="1" hangingPunct="1"/>
            <a:r>
              <a:rPr lang="en-US" smtClean="0"/>
              <a:t>Nested and interleaved</a:t>
            </a:r>
          </a:p>
          <a:p>
            <a:pPr eaLnBrk="1" hangingPunct="1"/>
            <a:r>
              <a:rPr lang="en-US" smtClean="0"/>
              <a:t>Often want to “persist” these things</a:t>
            </a:r>
          </a:p>
          <a:p>
            <a:pPr eaLnBrk="1" hangingPunct="1"/>
            <a:r>
              <a:rPr lang="en-US" smtClean="0"/>
              <a:t>Options</a:t>
            </a:r>
          </a:p>
          <a:p>
            <a:pPr lvl="1" eaLnBrk="1" hangingPunct="1"/>
            <a:r>
              <a:rPr lang="en-US" smtClean="0"/>
              <a:t>encode opaquely and store</a:t>
            </a:r>
          </a:p>
          <a:p>
            <a:pPr lvl="1" eaLnBrk="1" hangingPunct="1"/>
            <a:r>
              <a:rPr lang="en-US" smtClean="0"/>
              <a:t>translate to a structured form</a:t>
            </a:r>
          </a:p>
          <a:p>
            <a:pPr lvl="2" eaLnBrk="1" hangingPunct="1"/>
            <a:r>
              <a:rPr lang="en-US" smtClean="0"/>
              <a:t>relational DB, XML file</a:t>
            </a:r>
          </a:p>
          <a:p>
            <a:pPr lvl="1" eaLnBrk="1" hangingPunct="1"/>
            <a:r>
              <a:rPr lang="en-US" smtClean="0"/>
              <a:t>pros and cons?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Remember the Inequality!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storing indefinitely…use a flexible representation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828800" y="1524000"/>
          <a:ext cx="4800600" cy="1906588"/>
        </p:xfrm>
        <a:graphic>
          <a:graphicData uri="http://schemas.openxmlformats.org/presentationml/2006/ole">
            <p:oleObj spid="_x0000_s2050" name="Equation" r:id="rId3" imgW="927100" imgH="368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But YUCK!!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I “relationalize” my objects?</a:t>
            </a:r>
          </a:p>
          <a:p>
            <a:pPr eaLnBrk="1" hangingPunct="1"/>
            <a:r>
              <a:rPr lang="en-US" smtClean="0"/>
              <a:t>Have to write a converter for each class?</a:t>
            </a:r>
          </a:p>
          <a:p>
            <a:pPr eaLnBrk="1" hangingPunct="1"/>
            <a:r>
              <a:rPr lang="en-US" smtClean="0"/>
              <a:t>Think about when to save things into the DB?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Good news:</a:t>
            </a:r>
          </a:p>
          <a:p>
            <a:pPr lvl="1" eaLnBrk="1" hangingPunct="1"/>
            <a:r>
              <a:rPr lang="en-US" smtClean="0"/>
              <a:t>Can all be automated</a:t>
            </a:r>
          </a:p>
          <a:p>
            <a:pPr lvl="1" eaLnBrk="1" hangingPunct="1"/>
            <a:r>
              <a:rPr lang="en-US" smtClean="0"/>
              <a:t>With varying amounts of trouble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Object-Relational Mappings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Roughly:</a:t>
            </a:r>
          </a:p>
          <a:p>
            <a:pPr lvl="1" eaLnBrk="1" hangingPunct="1"/>
            <a:r>
              <a:rPr lang="en-US" smtClean="0"/>
              <a:t>Class ~ Entity Set</a:t>
            </a:r>
          </a:p>
          <a:p>
            <a:pPr lvl="1" eaLnBrk="1" hangingPunct="1"/>
            <a:r>
              <a:rPr lang="en-US" smtClean="0"/>
              <a:t>Instance ~ Entity</a:t>
            </a:r>
          </a:p>
          <a:p>
            <a:pPr lvl="1" eaLnBrk="1" hangingPunct="1"/>
            <a:r>
              <a:rPr lang="en-US" smtClean="0"/>
              <a:t>Data member ~ Attribute</a:t>
            </a:r>
          </a:p>
          <a:p>
            <a:pPr lvl="1" eaLnBrk="1" hangingPunct="1"/>
            <a:r>
              <a:rPr lang="en-US" smtClean="0"/>
              <a:t>Reference ~ Foreign Key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Details, details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have to map this down to tables</a:t>
            </a:r>
          </a:p>
          <a:p>
            <a:pPr eaLnBrk="1" hangingPunct="1"/>
            <a:r>
              <a:rPr lang="en-US" smtClean="0"/>
              <a:t>Which table holds which class of object?</a:t>
            </a:r>
          </a:p>
          <a:p>
            <a:pPr eaLnBrk="1" hangingPunct="1"/>
            <a:r>
              <a:rPr lang="en-US" smtClean="0"/>
              <a:t>What about relationships?</a:t>
            </a:r>
          </a:p>
          <a:p>
            <a:pPr eaLnBrk="1" hangingPunct="1"/>
            <a:r>
              <a:rPr lang="en-US" smtClean="0"/>
              <a:t>Solution #1: Declarative Configuration</a:t>
            </a:r>
          </a:p>
          <a:p>
            <a:pPr lvl="1" eaLnBrk="1" hangingPunct="1"/>
            <a:r>
              <a:rPr lang="en-US" smtClean="0"/>
              <a:t>Write a description file (often in XML)</a:t>
            </a:r>
          </a:p>
          <a:p>
            <a:pPr lvl="2" eaLnBrk="1" hangingPunct="1"/>
            <a:r>
              <a:rPr lang="en-US" smtClean="0"/>
              <a:t>E.g. Enterprise Java Beans (EJBs)</a:t>
            </a:r>
          </a:p>
          <a:p>
            <a:pPr eaLnBrk="1" hangingPunct="1"/>
            <a:r>
              <a:rPr lang="en-US" smtClean="0"/>
              <a:t>Solution #2: Convention</a:t>
            </a:r>
          </a:p>
          <a:p>
            <a:pPr lvl="1" eaLnBrk="1" hangingPunct="1"/>
            <a:r>
              <a:rPr lang="en-US" smtClean="0"/>
              <a:t>Agree to use some conventions</a:t>
            </a:r>
          </a:p>
          <a:p>
            <a:pPr lvl="2" eaLnBrk="1" hangingPunct="1"/>
            <a:r>
              <a:rPr lang="en-US" smtClean="0"/>
              <a:t>E.g. Rails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Ruby on Rails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Ruby: an OO scripting language</a:t>
            </a:r>
          </a:p>
          <a:p>
            <a:pPr lvl="1" eaLnBrk="1" hangingPunct="1"/>
            <a:r>
              <a:rPr lang="en-US" smtClean="0"/>
              <a:t>and a pretty nice one, too</a:t>
            </a:r>
          </a:p>
          <a:p>
            <a:pPr eaLnBrk="1" hangingPunct="1"/>
            <a:r>
              <a:rPr lang="en-US" smtClean="0"/>
              <a:t>Rails: a framework for web apps</a:t>
            </a:r>
          </a:p>
          <a:p>
            <a:pPr lvl="1" eaLnBrk="1" hangingPunct="1"/>
            <a:r>
              <a:rPr lang="en-US" smtClean="0"/>
              <a:t>“convention over configuration”</a:t>
            </a:r>
          </a:p>
          <a:p>
            <a:pPr lvl="2" eaLnBrk="1" hangingPunct="1"/>
            <a:r>
              <a:rPr lang="en-US" smtClean="0"/>
              <a:t>great for standard web-app stuff!</a:t>
            </a:r>
          </a:p>
          <a:p>
            <a:pPr lvl="1" eaLnBrk="1" hangingPunct="1"/>
            <a:r>
              <a:rPr lang="en-US" smtClean="0"/>
              <a:t>allows overriding as needed</a:t>
            </a:r>
          </a:p>
          <a:p>
            <a:pPr eaLnBrk="1" hangingPunct="1"/>
            <a:r>
              <a:rPr lang="en-US" smtClean="0"/>
              <a:t>Very ER-like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Rails and ER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Models</a:t>
            </a:r>
          </a:p>
          <a:p>
            <a:pPr lvl="1" eaLnBrk="1" hangingPunct="1"/>
            <a:r>
              <a:rPr lang="en-US" smtClean="0"/>
              <a:t>Employees</a:t>
            </a:r>
          </a:p>
          <a:p>
            <a:pPr lvl="1" eaLnBrk="1" hangingPunct="1"/>
            <a:r>
              <a:rPr lang="en-US" smtClean="0"/>
              <a:t>Departments</a:t>
            </a:r>
          </a:p>
        </p:txBody>
      </p:sp>
      <p:grpSp>
        <p:nvGrpSpPr>
          <p:cNvPr id="50180" name="Group 57"/>
          <p:cNvGrpSpPr>
            <a:grpSpLocks/>
          </p:cNvGrpSpPr>
          <p:nvPr/>
        </p:nvGrpSpPr>
        <p:grpSpPr bwMode="auto">
          <a:xfrm>
            <a:off x="990600" y="4191000"/>
            <a:ext cx="2762250" cy="1616075"/>
            <a:chOff x="576" y="960"/>
            <a:chExt cx="1740" cy="1018"/>
          </a:xfrm>
        </p:grpSpPr>
        <p:sp>
          <p:nvSpPr>
            <p:cNvPr id="50202" name="Freeform 6"/>
            <p:cNvSpPr>
              <a:spLocks/>
            </p:cNvSpPr>
            <p:nvPr/>
          </p:nvSpPr>
          <p:spPr bwMode="auto">
            <a:xfrm>
              <a:off x="1127" y="960"/>
              <a:ext cx="616" cy="303"/>
            </a:xfrm>
            <a:custGeom>
              <a:avLst/>
              <a:gdLst>
                <a:gd name="T0" fmla="*/ 525 w 528"/>
                <a:gd name="T1" fmla="*/ 123 h 270"/>
                <a:gd name="T2" fmla="*/ 517 w 528"/>
                <a:gd name="T3" fmla="*/ 100 h 270"/>
                <a:gd name="T4" fmla="*/ 501 w 528"/>
                <a:gd name="T5" fmla="*/ 78 h 270"/>
                <a:gd name="T6" fmla="*/ 478 w 528"/>
                <a:gd name="T7" fmla="*/ 57 h 270"/>
                <a:gd name="T8" fmla="*/ 449 w 528"/>
                <a:gd name="T9" fmla="*/ 40 h 270"/>
                <a:gd name="T10" fmla="*/ 414 w 528"/>
                <a:gd name="T11" fmla="*/ 24 h 270"/>
                <a:gd name="T12" fmla="*/ 374 w 528"/>
                <a:gd name="T13" fmla="*/ 14 h 270"/>
                <a:gd name="T14" fmla="*/ 331 w 528"/>
                <a:gd name="T15" fmla="*/ 5 h 270"/>
                <a:gd name="T16" fmla="*/ 286 w 528"/>
                <a:gd name="T17" fmla="*/ 1 h 270"/>
                <a:gd name="T18" fmla="*/ 240 w 528"/>
                <a:gd name="T19" fmla="*/ 1 h 270"/>
                <a:gd name="T20" fmla="*/ 195 w 528"/>
                <a:gd name="T21" fmla="*/ 5 h 270"/>
                <a:gd name="T22" fmla="*/ 152 w 528"/>
                <a:gd name="T23" fmla="*/ 14 h 270"/>
                <a:gd name="T24" fmla="*/ 112 w 528"/>
                <a:gd name="T25" fmla="*/ 24 h 270"/>
                <a:gd name="T26" fmla="*/ 77 w 528"/>
                <a:gd name="T27" fmla="*/ 40 h 270"/>
                <a:gd name="T28" fmla="*/ 48 w 528"/>
                <a:gd name="T29" fmla="*/ 57 h 270"/>
                <a:gd name="T30" fmla="*/ 25 w 528"/>
                <a:gd name="T31" fmla="*/ 78 h 270"/>
                <a:gd name="T32" fmla="*/ 9 w 528"/>
                <a:gd name="T33" fmla="*/ 100 h 270"/>
                <a:gd name="T34" fmla="*/ 1 w 528"/>
                <a:gd name="T35" fmla="*/ 123 h 270"/>
                <a:gd name="T36" fmla="*/ 1 w 528"/>
                <a:gd name="T37" fmla="*/ 145 h 270"/>
                <a:gd name="T38" fmla="*/ 9 w 528"/>
                <a:gd name="T39" fmla="*/ 168 h 270"/>
                <a:gd name="T40" fmla="*/ 25 w 528"/>
                <a:gd name="T41" fmla="*/ 190 h 270"/>
                <a:gd name="T42" fmla="*/ 48 w 528"/>
                <a:gd name="T43" fmla="*/ 211 h 270"/>
                <a:gd name="T44" fmla="*/ 77 w 528"/>
                <a:gd name="T45" fmla="*/ 228 h 270"/>
                <a:gd name="T46" fmla="*/ 112 w 528"/>
                <a:gd name="T47" fmla="*/ 244 h 270"/>
                <a:gd name="T48" fmla="*/ 152 w 528"/>
                <a:gd name="T49" fmla="*/ 256 h 270"/>
                <a:gd name="T50" fmla="*/ 195 w 528"/>
                <a:gd name="T51" fmla="*/ 264 h 270"/>
                <a:gd name="T52" fmla="*/ 240 w 528"/>
                <a:gd name="T53" fmla="*/ 267 h 270"/>
                <a:gd name="T54" fmla="*/ 286 w 528"/>
                <a:gd name="T55" fmla="*/ 267 h 270"/>
                <a:gd name="T56" fmla="*/ 331 w 528"/>
                <a:gd name="T57" fmla="*/ 264 h 270"/>
                <a:gd name="T58" fmla="*/ 374 w 528"/>
                <a:gd name="T59" fmla="*/ 256 h 270"/>
                <a:gd name="T60" fmla="*/ 414 w 528"/>
                <a:gd name="T61" fmla="*/ 244 h 270"/>
                <a:gd name="T62" fmla="*/ 449 w 528"/>
                <a:gd name="T63" fmla="*/ 228 h 270"/>
                <a:gd name="T64" fmla="*/ 478 w 528"/>
                <a:gd name="T65" fmla="*/ 211 h 270"/>
                <a:gd name="T66" fmla="*/ 501 w 528"/>
                <a:gd name="T67" fmla="*/ 190 h 270"/>
                <a:gd name="T68" fmla="*/ 517 w 528"/>
                <a:gd name="T69" fmla="*/ 168 h 270"/>
                <a:gd name="T70" fmla="*/ 525 w 528"/>
                <a:gd name="T71" fmla="*/ 145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8"/>
                <a:gd name="T109" fmla="*/ 0 h 270"/>
                <a:gd name="T110" fmla="*/ 528 w 528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8" h="270">
                  <a:moveTo>
                    <a:pt x="527" y="134"/>
                  </a:moveTo>
                  <a:lnTo>
                    <a:pt x="525" y="123"/>
                  </a:lnTo>
                  <a:lnTo>
                    <a:pt x="522" y="111"/>
                  </a:lnTo>
                  <a:lnTo>
                    <a:pt x="517" y="100"/>
                  </a:lnTo>
                  <a:lnTo>
                    <a:pt x="510" y="88"/>
                  </a:lnTo>
                  <a:lnTo>
                    <a:pt x="501" y="78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5" y="48"/>
                  </a:lnTo>
                  <a:lnTo>
                    <a:pt x="449" y="40"/>
                  </a:lnTo>
                  <a:lnTo>
                    <a:pt x="433" y="32"/>
                  </a:lnTo>
                  <a:lnTo>
                    <a:pt x="414" y="24"/>
                  </a:lnTo>
                  <a:lnTo>
                    <a:pt x="394" y="18"/>
                  </a:lnTo>
                  <a:lnTo>
                    <a:pt x="374" y="14"/>
                  </a:lnTo>
                  <a:lnTo>
                    <a:pt x="353" y="8"/>
                  </a:lnTo>
                  <a:lnTo>
                    <a:pt x="331" y="5"/>
                  </a:lnTo>
                  <a:lnTo>
                    <a:pt x="309" y="2"/>
                  </a:lnTo>
                  <a:lnTo>
                    <a:pt x="286" y="1"/>
                  </a:lnTo>
                  <a:lnTo>
                    <a:pt x="262" y="0"/>
                  </a:lnTo>
                  <a:lnTo>
                    <a:pt x="240" y="1"/>
                  </a:lnTo>
                  <a:lnTo>
                    <a:pt x="218" y="2"/>
                  </a:lnTo>
                  <a:lnTo>
                    <a:pt x="195" y="5"/>
                  </a:lnTo>
                  <a:lnTo>
                    <a:pt x="173" y="8"/>
                  </a:lnTo>
                  <a:lnTo>
                    <a:pt x="152" y="14"/>
                  </a:lnTo>
                  <a:lnTo>
                    <a:pt x="132" y="18"/>
                  </a:lnTo>
                  <a:lnTo>
                    <a:pt x="112" y="24"/>
                  </a:lnTo>
                  <a:lnTo>
                    <a:pt x="94" y="32"/>
                  </a:lnTo>
                  <a:lnTo>
                    <a:pt x="77" y="40"/>
                  </a:lnTo>
                  <a:lnTo>
                    <a:pt x="62" y="48"/>
                  </a:lnTo>
                  <a:lnTo>
                    <a:pt x="48" y="57"/>
                  </a:lnTo>
                  <a:lnTo>
                    <a:pt x="36" y="67"/>
                  </a:lnTo>
                  <a:lnTo>
                    <a:pt x="25" y="78"/>
                  </a:lnTo>
                  <a:lnTo>
                    <a:pt x="16" y="88"/>
                  </a:lnTo>
                  <a:lnTo>
                    <a:pt x="9" y="100"/>
                  </a:lnTo>
                  <a:lnTo>
                    <a:pt x="4" y="111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8"/>
                  </a:lnTo>
                  <a:lnTo>
                    <a:pt x="9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6" y="201"/>
                  </a:lnTo>
                  <a:lnTo>
                    <a:pt x="48" y="211"/>
                  </a:lnTo>
                  <a:lnTo>
                    <a:pt x="62" y="220"/>
                  </a:lnTo>
                  <a:lnTo>
                    <a:pt x="77" y="228"/>
                  </a:lnTo>
                  <a:lnTo>
                    <a:pt x="94" y="237"/>
                  </a:lnTo>
                  <a:lnTo>
                    <a:pt x="112" y="244"/>
                  </a:lnTo>
                  <a:lnTo>
                    <a:pt x="132" y="250"/>
                  </a:lnTo>
                  <a:lnTo>
                    <a:pt x="152" y="256"/>
                  </a:lnTo>
                  <a:lnTo>
                    <a:pt x="173" y="260"/>
                  </a:lnTo>
                  <a:lnTo>
                    <a:pt x="195" y="264"/>
                  </a:lnTo>
                  <a:lnTo>
                    <a:pt x="218" y="266"/>
                  </a:lnTo>
                  <a:lnTo>
                    <a:pt x="240" y="267"/>
                  </a:lnTo>
                  <a:lnTo>
                    <a:pt x="262" y="269"/>
                  </a:lnTo>
                  <a:lnTo>
                    <a:pt x="286" y="267"/>
                  </a:lnTo>
                  <a:lnTo>
                    <a:pt x="309" y="266"/>
                  </a:lnTo>
                  <a:lnTo>
                    <a:pt x="331" y="264"/>
                  </a:lnTo>
                  <a:lnTo>
                    <a:pt x="353" y="260"/>
                  </a:lnTo>
                  <a:lnTo>
                    <a:pt x="374" y="256"/>
                  </a:lnTo>
                  <a:lnTo>
                    <a:pt x="394" y="250"/>
                  </a:lnTo>
                  <a:lnTo>
                    <a:pt x="414" y="244"/>
                  </a:lnTo>
                  <a:lnTo>
                    <a:pt x="433" y="237"/>
                  </a:lnTo>
                  <a:lnTo>
                    <a:pt x="449" y="228"/>
                  </a:lnTo>
                  <a:lnTo>
                    <a:pt x="465" y="220"/>
                  </a:lnTo>
                  <a:lnTo>
                    <a:pt x="478" y="211"/>
                  </a:lnTo>
                  <a:lnTo>
                    <a:pt x="490" y="201"/>
                  </a:lnTo>
                  <a:lnTo>
                    <a:pt x="501" y="190"/>
                  </a:lnTo>
                  <a:lnTo>
                    <a:pt x="510" y="180"/>
                  </a:lnTo>
                  <a:lnTo>
                    <a:pt x="517" y="168"/>
                  </a:lnTo>
                  <a:lnTo>
                    <a:pt x="522" y="158"/>
                  </a:lnTo>
                  <a:lnTo>
                    <a:pt x="525" y="145"/>
                  </a:lnTo>
                  <a:lnTo>
                    <a:pt x="527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3" name="Freeform 10"/>
            <p:cNvSpPr>
              <a:spLocks/>
            </p:cNvSpPr>
            <p:nvPr/>
          </p:nvSpPr>
          <p:spPr bwMode="auto">
            <a:xfrm>
              <a:off x="576" y="1182"/>
              <a:ext cx="614" cy="303"/>
            </a:xfrm>
            <a:custGeom>
              <a:avLst/>
              <a:gdLst>
                <a:gd name="T0" fmla="*/ 523 w 526"/>
                <a:gd name="T1" fmla="*/ 123 h 270"/>
                <a:gd name="T2" fmla="*/ 516 w 526"/>
                <a:gd name="T3" fmla="*/ 100 h 270"/>
                <a:gd name="T4" fmla="*/ 500 w 526"/>
                <a:gd name="T5" fmla="*/ 77 h 270"/>
                <a:gd name="T6" fmla="*/ 477 w 526"/>
                <a:gd name="T7" fmla="*/ 57 h 270"/>
                <a:gd name="T8" fmla="*/ 447 w 526"/>
                <a:gd name="T9" fmla="*/ 40 h 270"/>
                <a:gd name="T10" fmla="*/ 413 w 526"/>
                <a:gd name="T11" fmla="*/ 24 h 270"/>
                <a:gd name="T12" fmla="*/ 373 w 526"/>
                <a:gd name="T13" fmla="*/ 12 h 270"/>
                <a:gd name="T14" fmla="*/ 330 w 526"/>
                <a:gd name="T15" fmla="*/ 4 h 270"/>
                <a:gd name="T16" fmla="*/ 284 w 526"/>
                <a:gd name="T17" fmla="*/ 1 h 270"/>
                <a:gd name="T18" fmla="*/ 240 w 526"/>
                <a:gd name="T19" fmla="*/ 1 h 270"/>
                <a:gd name="T20" fmla="*/ 194 w 526"/>
                <a:gd name="T21" fmla="*/ 4 h 270"/>
                <a:gd name="T22" fmla="*/ 151 w 526"/>
                <a:gd name="T23" fmla="*/ 12 h 270"/>
                <a:gd name="T24" fmla="*/ 111 w 526"/>
                <a:gd name="T25" fmla="*/ 24 h 270"/>
                <a:gd name="T26" fmla="*/ 77 w 526"/>
                <a:gd name="T27" fmla="*/ 40 h 270"/>
                <a:gd name="T28" fmla="*/ 47 w 526"/>
                <a:gd name="T29" fmla="*/ 57 h 270"/>
                <a:gd name="T30" fmla="*/ 25 w 526"/>
                <a:gd name="T31" fmla="*/ 77 h 270"/>
                <a:gd name="T32" fmla="*/ 8 w 526"/>
                <a:gd name="T33" fmla="*/ 100 h 270"/>
                <a:gd name="T34" fmla="*/ 1 w 526"/>
                <a:gd name="T35" fmla="*/ 123 h 270"/>
                <a:gd name="T36" fmla="*/ 1 w 526"/>
                <a:gd name="T37" fmla="*/ 145 h 270"/>
                <a:gd name="T38" fmla="*/ 8 w 526"/>
                <a:gd name="T39" fmla="*/ 168 h 270"/>
                <a:gd name="T40" fmla="*/ 25 w 526"/>
                <a:gd name="T41" fmla="*/ 190 h 270"/>
                <a:gd name="T42" fmla="*/ 47 w 526"/>
                <a:gd name="T43" fmla="*/ 211 h 270"/>
                <a:gd name="T44" fmla="*/ 77 w 526"/>
                <a:gd name="T45" fmla="*/ 228 h 270"/>
                <a:gd name="T46" fmla="*/ 111 w 526"/>
                <a:gd name="T47" fmla="*/ 244 h 270"/>
                <a:gd name="T48" fmla="*/ 151 w 526"/>
                <a:gd name="T49" fmla="*/ 254 h 270"/>
                <a:gd name="T50" fmla="*/ 194 w 526"/>
                <a:gd name="T51" fmla="*/ 263 h 270"/>
                <a:gd name="T52" fmla="*/ 240 w 526"/>
                <a:gd name="T53" fmla="*/ 267 h 270"/>
                <a:gd name="T54" fmla="*/ 284 w 526"/>
                <a:gd name="T55" fmla="*/ 267 h 270"/>
                <a:gd name="T56" fmla="*/ 330 w 526"/>
                <a:gd name="T57" fmla="*/ 263 h 270"/>
                <a:gd name="T58" fmla="*/ 373 w 526"/>
                <a:gd name="T59" fmla="*/ 254 h 270"/>
                <a:gd name="T60" fmla="*/ 413 w 526"/>
                <a:gd name="T61" fmla="*/ 244 h 270"/>
                <a:gd name="T62" fmla="*/ 447 w 526"/>
                <a:gd name="T63" fmla="*/ 228 h 270"/>
                <a:gd name="T64" fmla="*/ 477 w 526"/>
                <a:gd name="T65" fmla="*/ 211 h 270"/>
                <a:gd name="T66" fmla="*/ 500 w 526"/>
                <a:gd name="T67" fmla="*/ 190 h 270"/>
                <a:gd name="T68" fmla="*/ 516 w 526"/>
                <a:gd name="T69" fmla="*/ 168 h 270"/>
                <a:gd name="T70" fmla="*/ 523 w 526"/>
                <a:gd name="T71" fmla="*/ 145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70"/>
                <a:gd name="T110" fmla="*/ 526 w 526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70">
                  <a:moveTo>
                    <a:pt x="525" y="134"/>
                  </a:moveTo>
                  <a:lnTo>
                    <a:pt x="523" y="123"/>
                  </a:lnTo>
                  <a:lnTo>
                    <a:pt x="520" y="110"/>
                  </a:lnTo>
                  <a:lnTo>
                    <a:pt x="516" y="100"/>
                  </a:lnTo>
                  <a:lnTo>
                    <a:pt x="508" y="88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8"/>
                  </a:lnTo>
                  <a:lnTo>
                    <a:pt x="447" y="40"/>
                  </a:lnTo>
                  <a:lnTo>
                    <a:pt x="431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1" y="0"/>
                  </a:lnTo>
                  <a:lnTo>
                    <a:pt x="240" y="1"/>
                  </a:lnTo>
                  <a:lnTo>
                    <a:pt x="217" y="2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8"/>
                  </a:lnTo>
                  <a:lnTo>
                    <a:pt x="111" y="24"/>
                  </a:lnTo>
                  <a:lnTo>
                    <a:pt x="94" y="31"/>
                  </a:lnTo>
                  <a:lnTo>
                    <a:pt x="77" y="40"/>
                  </a:lnTo>
                  <a:lnTo>
                    <a:pt x="61" y="48"/>
                  </a:lnTo>
                  <a:lnTo>
                    <a:pt x="47" y="57"/>
                  </a:lnTo>
                  <a:lnTo>
                    <a:pt x="35" y="67"/>
                  </a:lnTo>
                  <a:lnTo>
                    <a:pt x="25" y="77"/>
                  </a:lnTo>
                  <a:lnTo>
                    <a:pt x="16" y="88"/>
                  </a:lnTo>
                  <a:lnTo>
                    <a:pt x="8" y="100"/>
                  </a:lnTo>
                  <a:lnTo>
                    <a:pt x="4" y="110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7"/>
                  </a:lnTo>
                  <a:lnTo>
                    <a:pt x="8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1"/>
                  </a:lnTo>
                  <a:lnTo>
                    <a:pt x="47" y="211"/>
                  </a:lnTo>
                  <a:lnTo>
                    <a:pt x="61" y="220"/>
                  </a:lnTo>
                  <a:lnTo>
                    <a:pt x="77" y="228"/>
                  </a:lnTo>
                  <a:lnTo>
                    <a:pt x="94" y="236"/>
                  </a:lnTo>
                  <a:lnTo>
                    <a:pt x="111" y="244"/>
                  </a:lnTo>
                  <a:lnTo>
                    <a:pt x="131" y="250"/>
                  </a:lnTo>
                  <a:lnTo>
                    <a:pt x="151" y="254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7" y="266"/>
                  </a:lnTo>
                  <a:lnTo>
                    <a:pt x="240" y="267"/>
                  </a:lnTo>
                  <a:lnTo>
                    <a:pt x="261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3" y="254"/>
                  </a:lnTo>
                  <a:lnTo>
                    <a:pt x="393" y="250"/>
                  </a:lnTo>
                  <a:lnTo>
                    <a:pt x="413" y="244"/>
                  </a:lnTo>
                  <a:lnTo>
                    <a:pt x="431" y="236"/>
                  </a:lnTo>
                  <a:lnTo>
                    <a:pt x="447" y="228"/>
                  </a:lnTo>
                  <a:lnTo>
                    <a:pt x="463" y="220"/>
                  </a:lnTo>
                  <a:lnTo>
                    <a:pt x="477" y="211"/>
                  </a:lnTo>
                  <a:lnTo>
                    <a:pt x="489" y="201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6" y="168"/>
                  </a:lnTo>
                  <a:lnTo>
                    <a:pt x="520" y="157"/>
                  </a:lnTo>
                  <a:lnTo>
                    <a:pt x="523" y="145"/>
                  </a:lnTo>
                  <a:lnTo>
                    <a:pt x="525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4" name="Freeform 11"/>
            <p:cNvSpPr>
              <a:spLocks/>
            </p:cNvSpPr>
            <p:nvPr/>
          </p:nvSpPr>
          <p:spPr bwMode="auto">
            <a:xfrm>
              <a:off x="1703" y="1182"/>
              <a:ext cx="613" cy="303"/>
            </a:xfrm>
            <a:custGeom>
              <a:avLst/>
              <a:gdLst>
                <a:gd name="T0" fmla="*/ 1 w 525"/>
                <a:gd name="T1" fmla="*/ 145 h 270"/>
                <a:gd name="T2" fmla="*/ 8 w 525"/>
                <a:gd name="T3" fmla="*/ 168 h 270"/>
                <a:gd name="T4" fmla="*/ 23 w 525"/>
                <a:gd name="T5" fmla="*/ 190 h 270"/>
                <a:gd name="T6" fmla="*/ 46 w 525"/>
                <a:gd name="T7" fmla="*/ 211 h 270"/>
                <a:gd name="T8" fmla="*/ 76 w 525"/>
                <a:gd name="T9" fmla="*/ 228 h 270"/>
                <a:gd name="T10" fmla="*/ 111 w 525"/>
                <a:gd name="T11" fmla="*/ 244 h 270"/>
                <a:gd name="T12" fmla="*/ 151 w 525"/>
                <a:gd name="T13" fmla="*/ 254 h 270"/>
                <a:gd name="T14" fmla="*/ 194 w 525"/>
                <a:gd name="T15" fmla="*/ 263 h 270"/>
                <a:gd name="T16" fmla="*/ 239 w 525"/>
                <a:gd name="T17" fmla="*/ 267 h 270"/>
                <a:gd name="T18" fmla="*/ 284 w 525"/>
                <a:gd name="T19" fmla="*/ 267 h 270"/>
                <a:gd name="T20" fmla="*/ 329 w 525"/>
                <a:gd name="T21" fmla="*/ 263 h 270"/>
                <a:gd name="T22" fmla="*/ 372 w 525"/>
                <a:gd name="T23" fmla="*/ 254 h 270"/>
                <a:gd name="T24" fmla="*/ 412 w 525"/>
                <a:gd name="T25" fmla="*/ 243 h 270"/>
                <a:gd name="T26" fmla="*/ 446 w 525"/>
                <a:gd name="T27" fmla="*/ 228 h 270"/>
                <a:gd name="T28" fmla="*/ 476 w 525"/>
                <a:gd name="T29" fmla="*/ 210 h 270"/>
                <a:gd name="T30" fmla="*/ 498 w 525"/>
                <a:gd name="T31" fmla="*/ 190 h 270"/>
                <a:gd name="T32" fmla="*/ 515 w 525"/>
                <a:gd name="T33" fmla="*/ 168 h 270"/>
                <a:gd name="T34" fmla="*/ 522 w 525"/>
                <a:gd name="T35" fmla="*/ 145 h 270"/>
                <a:gd name="T36" fmla="*/ 522 w 525"/>
                <a:gd name="T37" fmla="*/ 123 h 270"/>
                <a:gd name="T38" fmla="*/ 515 w 525"/>
                <a:gd name="T39" fmla="*/ 100 h 270"/>
                <a:gd name="T40" fmla="*/ 498 w 525"/>
                <a:gd name="T41" fmla="*/ 77 h 270"/>
                <a:gd name="T42" fmla="*/ 476 w 525"/>
                <a:gd name="T43" fmla="*/ 57 h 270"/>
                <a:gd name="T44" fmla="*/ 446 w 525"/>
                <a:gd name="T45" fmla="*/ 40 h 270"/>
                <a:gd name="T46" fmla="*/ 412 w 525"/>
                <a:gd name="T47" fmla="*/ 24 h 270"/>
                <a:gd name="T48" fmla="*/ 372 w 525"/>
                <a:gd name="T49" fmla="*/ 12 h 270"/>
                <a:gd name="T50" fmla="*/ 329 w 525"/>
                <a:gd name="T51" fmla="*/ 4 h 270"/>
                <a:gd name="T52" fmla="*/ 284 w 525"/>
                <a:gd name="T53" fmla="*/ 1 h 270"/>
                <a:gd name="T54" fmla="*/ 239 w 525"/>
                <a:gd name="T55" fmla="*/ 1 h 270"/>
                <a:gd name="T56" fmla="*/ 193 w 525"/>
                <a:gd name="T57" fmla="*/ 4 h 270"/>
                <a:gd name="T58" fmla="*/ 151 w 525"/>
                <a:gd name="T59" fmla="*/ 12 h 270"/>
                <a:gd name="T60" fmla="*/ 111 w 525"/>
                <a:gd name="T61" fmla="*/ 24 h 270"/>
                <a:gd name="T62" fmla="*/ 76 w 525"/>
                <a:gd name="T63" fmla="*/ 40 h 270"/>
                <a:gd name="T64" fmla="*/ 46 w 525"/>
                <a:gd name="T65" fmla="*/ 57 h 270"/>
                <a:gd name="T66" fmla="*/ 23 w 525"/>
                <a:gd name="T67" fmla="*/ 77 h 270"/>
                <a:gd name="T68" fmla="*/ 8 w 525"/>
                <a:gd name="T69" fmla="*/ 100 h 270"/>
                <a:gd name="T70" fmla="*/ 1 w 525"/>
                <a:gd name="T71" fmla="*/ 123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70"/>
                <a:gd name="T110" fmla="*/ 525 w 525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70">
                  <a:moveTo>
                    <a:pt x="0" y="134"/>
                  </a:moveTo>
                  <a:lnTo>
                    <a:pt x="1" y="145"/>
                  </a:lnTo>
                  <a:lnTo>
                    <a:pt x="3" y="157"/>
                  </a:lnTo>
                  <a:lnTo>
                    <a:pt x="8" y="168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1"/>
                  </a:lnTo>
                  <a:lnTo>
                    <a:pt x="46" y="211"/>
                  </a:lnTo>
                  <a:lnTo>
                    <a:pt x="60" y="220"/>
                  </a:lnTo>
                  <a:lnTo>
                    <a:pt x="76" y="228"/>
                  </a:lnTo>
                  <a:lnTo>
                    <a:pt x="93" y="236"/>
                  </a:lnTo>
                  <a:lnTo>
                    <a:pt x="111" y="244"/>
                  </a:lnTo>
                  <a:lnTo>
                    <a:pt x="130" y="250"/>
                  </a:lnTo>
                  <a:lnTo>
                    <a:pt x="151" y="254"/>
                  </a:lnTo>
                  <a:lnTo>
                    <a:pt x="171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7"/>
                  </a:lnTo>
                  <a:lnTo>
                    <a:pt x="262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29" y="263"/>
                  </a:lnTo>
                  <a:lnTo>
                    <a:pt x="351" y="260"/>
                  </a:lnTo>
                  <a:lnTo>
                    <a:pt x="372" y="254"/>
                  </a:lnTo>
                  <a:lnTo>
                    <a:pt x="392" y="250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8"/>
                  </a:lnTo>
                  <a:lnTo>
                    <a:pt x="462" y="220"/>
                  </a:lnTo>
                  <a:lnTo>
                    <a:pt x="476" y="210"/>
                  </a:lnTo>
                  <a:lnTo>
                    <a:pt x="489" y="201"/>
                  </a:lnTo>
                  <a:lnTo>
                    <a:pt x="498" y="190"/>
                  </a:lnTo>
                  <a:lnTo>
                    <a:pt x="507" y="180"/>
                  </a:lnTo>
                  <a:lnTo>
                    <a:pt x="515" y="168"/>
                  </a:lnTo>
                  <a:lnTo>
                    <a:pt x="519" y="157"/>
                  </a:lnTo>
                  <a:lnTo>
                    <a:pt x="522" y="145"/>
                  </a:lnTo>
                  <a:lnTo>
                    <a:pt x="524" y="134"/>
                  </a:lnTo>
                  <a:lnTo>
                    <a:pt x="522" y="123"/>
                  </a:lnTo>
                  <a:lnTo>
                    <a:pt x="519" y="110"/>
                  </a:lnTo>
                  <a:lnTo>
                    <a:pt x="515" y="100"/>
                  </a:lnTo>
                  <a:lnTo>
                    <a:pt x="507" y="88"/>
                  </a:lnTo>
                  <a:lnTo>
                    <a:pt x="498" y="77"/>
                  </a:lnTo>
                  <a:lnTo>
                    <a:pt x="489" y="67"/>
                  </a:lnTo>
                  <a:lnTo>
                    <a:pt x="476" y="57"/>
                  </a:lnTo>
                  <a:lnTo>
                    <a:pt x="462" y="48"/>
                  </a:lnTo>
                  <a:lnTo>
                    <a:pt x="446" y="40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8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2" y="0"/>
                  </a:lnTo>
                  <a:lnTo>
                    <a:pt x="239" y="1"/>
                  </a:lnTo>
                  <a:lnTo>
                    <a:pt x="216" y="2"/>
                  </a:lnTo>
                  <a:lnTo>
                    <a:pt x="193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40"/>
                  </a:lnTo>
                  <a:lnTo>
                    <a:pt x="60" y="48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100"/>
                  </a:lnTo>
                  <a:lnTo>
                    <a:pt x="3" y="110"/>
                  </a:lnTo>
                  <a:lnTo>
                    <a:pt x="1" y="123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5" name="Freeform 14"/>
            <p:cNvSpPr>
              <a:spLocks/>
            </p:cNvSpPr>
            <p:nvPr/>
          </p:nvSpPr>
          <p:spPr bwMode="auto">
            <a:xfrm>
              <a:off x="1051" y="1667"/>
              <a:ext cx="848" cy="311"/>
            </a:xfrm>
            <a:custGeom>
              <a:avLst/>
              <a:gdLst>
                <a:gd name="T0" fmla="*/ 726 w 727"/>
                <a:gd name="T1" fmla="*/ 276 h 277"/>
                <a:gd name="T2" fmla="*/ 726 w 727"/>
                <a:gd name="T3" fmla="*/ 0 h 277"/>
                <a:gd name="T4" fmla="*/ 0 w 727"/>
                <a:gd name="T5" fmla="*/ 0 h 277"/>
                <a:gd name="T6" fmla="*/ 0 w 727"/>
                <a:gd name="T7" fmla="*/ 276 h 277"/>
                <a:gd name="T8" fmla="*/ 726 w 727"/>
                <a:gd name="T9" fmla="*/ 276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7"/>
                <a:gd name="T16" fmla="*/ 0 h 277"/>
                <a:gd name="T17" fmla="*/ 727 w 727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7" h="277">
                  <a:moveTo>
                    <a:pt x="726" y="276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726" y="27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6" name="Rectangle 16"/>
            <p:cNvSpPr>
              <a:spLocks noChangeArrowheads="1"/>
            </p:cNvSpPr>
            <p:nvPr/>
          </p:nvSpPr>
          <p:spPr bwMode="auto">
            <a:xfrm>
              <a:off x="1796" y="1229"/>
              <a:ext cx="29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lot</a:t>
              </a:r>
            </a:p>
          </p:txBody>
        </p:sp>
        <p:sp>
          <p:nvSpPr>
            <p:cNvPr id="50207" name="Rectangle 21"/>
            <p:cNvSpPr>
              <a:spLocks noChangeArrowheads="1"/>
            </p:cNvSpPr>
            <p:nvPr/>
          </p:nvSpPr>
          <p:spPr bwMode="auto">
            <a:xfrm>
              <a:off x="1175" y="990"/>
              <a:ext cx="49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50208" name="Rectangle 24"/>
            <p:cNvSpPr>
              <a:spLocks noChangeArrowheads="1"/>
            </p:cNvSpPr>
            <p:nvPr/>
          </p:nvSpPr>
          <p:spPr bwMode="auto">
            <a:xfrm>
              <a:off x="1005" y="1713"/>
              <a:ext cx="87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Employees</a:t>
              </a:r>
            </a:p>
          </p:txBody>
        </p:sp>
        <p:sp>
          <p:nvSpPr>
            <p:cNvPr id="50209" name="Rectangle 25"/>
            <p:cNvSpPr>
              <a:spLocks noChangeArrowheads="1"/>
            </p:cNvSpPr>
            <p:nvPr/>
          </p:nvSpPr>
          <p:spPr bwMode="auto">
            <a:xfrm>
              <a:off x="639" y="1220"/>
              <a:ext cx="36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u="sng">
                  <a:solidFill>
                    <a:srgbClr val="000000"/>
                  </a:solidFill>
                  <a:latin typeface="Arial" charset="0"/>
                </a:rPr>
                <a:t>ssn</a:t>
              </a:r>
            </a:p>
          </p:txBody>
        </p:sp>
        <p:sp>
          <p:nvSpPr>
            <p:cNvPr id="50210" name="Line 26"/>
            <p:cNvSpPr>
              <a:spLocks noChangeShapeType="1"/>
            </p:cNvSpPr>
            <p:nvPr/>
          </p:nvSpPr>
          <p:spPr bwMode="auto">
            <a:xfrm>
              <a:off x="1410" y="1251"/>
              <a:ext cx="0" cy="37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1" name="Line 27"/>
            <p:cNvSpPr>
              <a:spLocks noChangeShapeType="1"/>
            </p:cNvSpPr>
            <p:nvPr/>
          </p:nvSpPr>
          <p:spPr bwMode="auto">
            <a:xfrm>
              <a:off x="854" y="1496"/>
              <a:ext cx="461" cy="1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2" name="Line 28"/>
            <p:cNvSpPr>
              <a:spLocks noChangeShapeType="1"/>
            </p:cNvSpPr>
            <p:nvPr/>
          </p:nvSpPr>
          <p:spPr bwMode="auto">
            <a:xfrm flipH="1">
              <a:off x="1718" y="1496"/>
              <a:ext cx="296" cy="15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3089275" y="5165725"/>
            <a:ext cx="2649538" cy="787400"/>
            <a:chOff x="1313" y="1705"/>
            <a:chExt cx="1430" cy="442"/>
          </a:xfrm>
        </p:grpSpPr>
        <p:sp>
          <p:nvSpPr>
            <p:cNvPr id="50198" name="Freeform 12"/>
            <p:cNvSpPr>
              <a:spLocks/>
            </p:cNvSpPr>
            <p:nvPr/>
          </p:nvSpPr>
          <p:spPr bwMode="auto">
            <a:xfrm>
              <a:off x="1689" y="1705"/>
              <a:ext cx="788" cy="442"/>
            </a:xfrm>
            <a:custGeom>
              <a:avLst/>
              <a:gdLst>
                <a:gd name="T0" fmla="*/ 0 w 788"/>
                <a:gd name="T1" fmla="*/ 221 h 442"/>
                <a:gd name="T2" fmla="*/ 388 w 788"/>
                <a:gd name="T3" fmla="*/ 0 h 442"/>
                <a:gd name="T4" fmla="*/ 787 w 788"/>
                <a:gd name="T5" fmla="*/ 229 h 442"/>
                <a:gd name="T6" fmla="*/ 388 w 788"/>
                <a:gd name="T7" fmla="*/ 441 h 442"/>
                <a:gd name="T8" fmla="*/ 0 w 788"/>
                <a:gd name="T9" fmla="*/ 221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8"/>
                <a:gd name="T16" fmla="*/ 0 h 442"/>
                <a:gd name="T17" fmla="*/ 788 w 788"/>
                <a:gd name="T18" fmla="*/ 442 h 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Rectangle 22"/>
            <p:cNvSpPr>
              <a:spLocks noChangeArrowheads="1"/>
            </p:cNvSpPr>
            <p:nvPr/>
          </p:nvSpPr>
          <p:spPr bwMode="auto">
            <a:xfrm>
              <a:off x="1717" y="1835"/>
              <a:ext cx="65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Works_In</a:t>
              </a:r>
            </a:p>
          </p:txBody>
        </p:sp>
        <p:sp>
          <p:nvSpPr>
            <p:cNvPr id="50200" name="Line 29"/>
            <p:cNvSpPr>
              <a:spLocks noChangeShapeType="1"/>
            </p:cNvSpPr>
            <p:nvPr/>
          </p:nvSpPr>
          <p:spPr bwMode="auto">
            <a:xfrm flipH="1">
              <a:off x="1313" y="1924"/>
              <a:ext cx="36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1" name="Line 30"/>
            <p:cNvSpPr>
              <a:spLocks noChangeShapeType="1"/>
            </p:cNvSpPr>
            <p:nvPr/>
          </p:nvSpPr>
          <p:spPr bwMode="auto">
            <a:xfrm>
              <a:off x="2477" y="1935"/>
              <a:ext cx="26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3886200" y="3962400"/>
            <a:ext cx="973138" cy="1190625"/>
            <a:chOff x="1716" y="1028"/>
            <a:chExt cx="525" cy="669"/>
          </a:xfrm>
        </p:grpSpPr>
        <p:sp>
          <p:nvSpPr>
            <p:cNvPr id="50195" name="Freeform 9"/>
            <p:cNvSpPr>
              <a:spLocks/>
            </p:cNvSpPr>
            <p:nvPr/>
          </p:nvSpPr>
          <p:spPr bwMode="auto">
            <a:xfrm>
              <a:off x="1716" y="1028"/>
              <a:ext cx="525" cy="269"/>
            </a:xfrm>
            <a:custGeom>
              <a:avLst/>
              <a:gdLst>
                <a:gd name="T0" fmla="*/ 1 w 525"/>
                <a:gd name="T1" fmla="*/ 146 h 269"/>
                <a:gd name="T2" fmla="*/ 8 w 525"/>
                <a:gd name="T3" fmla="*/ 169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9 h 269"/>
                <a:gd name="T10" fmla="*/ 111 w 525"/>
                <a:gd name="T11" fmla="*/ 243 h 269"/>
                <a:gd name="T12" fmla="*/ 151 w 525"/>
                <a:gd name="T13" fmla="*/ 256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3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9 h 269"/>
                <a:gd name="T34" fmla="*/ 524 w 525"/>
                <a:gd name="T35" fmla="*/ 146 h 269"/>
                <a:gd name="T36" fmla="*/ 524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7 h 269"/>
                <a:gd name="T44" fmla="*/ 447 w 525"/>
                <a:gd name="T45" fmla="*/ 38 h 269"/>
                <a:gd name="T46" fmla="*/ 413 w 525"/>
                <a:gd name="T47" fmla="*/ 24 h 269"/>
                <a:gd name="T48" fmla="*/ 372 w 525"/>
                <a:gd name="T49" fmla="*/ 12 h 269"/>
                <a:gd name="T50" fmla="*/ 330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6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0"/>
                  </a:lnTo>
                  <a:lnTo>
                    <a:pt x="47" y="210"/>
                  </a:lnTo>
                  <a:lnTo>
                    <a:pt x="60" y="220"/>
                  </a:lnTo>
                  <a:lnTo>
                    <a:pt x="77" y="229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50"/>
                  </a:lnTo>
                  <a:lnTo>
                    <a:pt x="151" y="256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3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2" y="255"/>
                  </a:lnTo>
                  <a:lnTo>
                    <a:pt x="393" y="250"/>
                  </a:lnTo>
                  <a:lnTo>
                    <a:pt x="413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5" y="169"/>
                  </a:lnTo>
                  <a:lnTo>
                    <a:pt x="520" y="157"/>
                  </a:lnTo>
                  <a:lnTo>
                    <a:pt x="524" y="146"/>
                  </a:lnTo>
                  <a:lnTo>
                    <a:pt x="524" y="134"/>
                  </a:lnTo>
                  <a:lnTo>
                    <a:pt x="524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2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0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1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1763" y="1070"/>
              <a:ext cx="41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since</a:t>
              </a:r>
            </a:p>
          </p:txBody>
        </p:sp>
        <p:sp>
          <p:nvSpPr>
            <p:cNvPr id="50197" name="Line 31"/>
            <p:cNvSpPr>
              <a:spLocks noChangeShapeType="1"/>
            </p:cNvSpPr>
            <p:nvPr/>
          </p:nvSpPr>
          <p:spPr bwMode="auto">
            <a:xfrm>
              <a:off x="1953" y="1307"/>
              <a:ext cx="117" cy="39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4876800" y="4191000"/>
            <a:ext cx="2760663" cy="1614488"/>
            <a:chOff x="2294" y="1186"/>
            <a:chExt cx="1490" cy="907"/>
          </a:xfrm>
        </p:grpSpPr>
        <p:sp>
          <p:nvSpPr>
            <p:cNvPr id="50184" name="Freeform 7"/>
            <p:cNvSpPr>
              <a:spLocks/>
            </p:cNvSpPr>
            <p:nvPr/>
          </p:nvSpPr>
          <p:spPr bwMode="auto">
            <a:xfrm>
              <a:off x="2294" y="1383"/>
              <a:ext cx="525" cy="269"/>
            </a:xfrm>
            <a:custGeom>
              <a:avLst/>
              <a:gdLst>
                <a:gd name="T0" fmla="*/ 522 w 525"/>
                <a:gd name="T1" fmla="*/ 121 h 269"/>
                <a:gd name="T2" fmla="*/ 515 w 525"/>
                <a:gd name="T3" fmla="*/ 98 h 269"/>
                <a:gd name="T4" fmla="*/ 500 w 525"/>
                <a:gd name="T5" fmla="*/ 77 h 269"/>
                <a:gd name="T6" fmla="*/ 476 w 525"/>
                <a:gd name="T7" fmla="*/ 57 h 269"/>
                <a:gd name="T8" fmla="*/ 446 w 525"/>
                <a:gd name="T9" fmla="*/ 38 h 269"/>
                <a:gd name="T10" fmla="*/ 412 w 525"/>
                <a:gd name="T11" fmla="*/ 24 h 269"/>
                <a:gd name="T12" fmla="*/ 372 w 525"/>
                <a:gd name="T13" fmla="*/ 12 h 269"/>
                <a:gd name="T14" fmla="*/ 329 w 525"/>
                <a:gd name="T15" fmla="*/ 4 h 269"/>
                <a:gd name="T16" fmla="*/ 284 w 525"/>
                <a:gd name="T17" fmla="*/ 0 h 269"/>
                <a:gd name="T18" fmla="*/ 239 w 525"/>
                <a:gd name="T19" fmla="*/ 0 h 269"/>
                <a:gd name="T20" fmla="*/ 194 w 525"/>
                <a:gd name="T21" fmla="*/ 4 h 269"/>
                <a:gd name="T22" fmla="*/ 151 w 525"/>
                <a:gd name="T23" fmla="*/ 12 h 269"/>
                <a:gd name="T24" fmla="*/ 111 w 525"/>
                <a:gd name="T25" fmla="*/ 24 h 269"/>
                <a:gd name="T26" fmla="*/ 76 w 525"/>
                <a:gd name="T27" fmla="*/ 38 h 269"/>
                <a:gd name="T28" fmla="*/ 46 w 525"/>
                <a:gd name="T29" fmla="*/ 57 h 269"/>
                <a:gd name="T30" fmla="*/ 23 w 525"/>
                <a:gd name="T31" fmla="*/ 77 h 269"/>
                <a:gd name="T32" fmla="*/ 8 w 525"/>
                <a:gd name="T33" fmla="*/ 98 h 269"/>
                <a:gd name="T34" fmla="*/ 1 w 525"/>
                <a:gd name="T35" fmla="*/ 121 h 269"/>
                <a:gd name="T36" fmla="*/ 1 w 525"/>
                <a:gd name="T37" fmla="*/ 144 h 269"/>
                <a:gd name="T38" fmla="*/ 8 w 525"/>
                <a:gd name="T39" fmla="*/ 167 h 269"/>
                <a:gd name="T40" fmla="*/ 23 w 525"/>
                <a:gd name="T41" fmla="*/ 190 h 269"/>
                <a:gd name="T42" fmla="*/ 46 w 525"/>
                <a:gd name="T43" fmla="*/ 210 h 269"/>
                <a:gd name="T44" fmla="*/ 76 w 525"/>
                <a:gd name="T45" fmla="*/ 227 h 269"/>
                <a:gd name="T46" fmla="*/ 111 w 525"/>
                <a:gd name="T47" fmla="*/ 243 h 269"/>
                <a:gd name="T48" fmla="*/ 151 w 525"/>
                <a:gd name="T49" fmla="*/ 255 h 269"/>
                <a:gd name="T50" fmla="*/ 194 w 525"/>
                <a:gd name="T51" fmla="*/ 263 h 269"/>
                <a:gd name="T52" fmla="*/ 239 w 525"/>
                <a:gd name="T53" fmla="*/ 268 h 269"/>
                <a:gd name="T54" fmla="*/ 284 w 525"/>
                <a:gd name="T55" fmla="*/ 268 h 269"/>
                <a:gd name="T56" fmla="*/ 329 w 525"/>
                <a:gd name="T57" fmla="*/ 263 h 269"/>
                <a:gd name="T58" fmla="*/ 372 w 525"/>
                <a:gd name="T59" fmla="*/ 255 h 269"/>
                <a:gd name="T60" fmla="*/ 412 w 525"/>
                <a:gd name="T61" fmla="*/ 243 h 269"/>
                <a:gd name="T62" fmla="*/ 446 w 525"/>
                <a:gd name="T63" fmla="*/ 227 h 269"/>
                <a:gd name="T64" fmla="*/ 476 w 525"/>
                <a:gd name="T65" fmla="*/ 210 h 269"/>
                <a:gd name="T66" fmla="*/ 500 w 525"/>
                <a:gd name="T67" fmla="*/ 190 h 269"/>
                <a:gd name="T68" fmla="*/ 515 w 525"/>
                <a:gd name="T69" fmla="*/ 167 h 269"/>
                <a:gd name="T70" fmla="*/ 522 w 525"/>
                <a:gd name="T71" fmla="*/ 144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Freeform 8"/>
            <p:cNvSpPr>
              <a:spLocks/>
            </p:cNvSpPr>
            <p:nvPr/>
          </p:nvSpPr>
          <p:spPr bwMode="auto">
            <a:xfrm>
              <a:off x="3259" y="1383"/>
              <a:ext cx="525" cy="269"/>
            </a:xfrm>
            <a:custGeom>
              <a:avLst/>
              <a:gdLst>
                <a:gd name="T0" fmla="*/ 1 w 525"/>
                <a:gd name="T1" fmla="*/ 144 h 269"/>
                <a:gd name="T2" fmla="*/ 8 w 525"/>
                <a:gd name="T3" fmla="*/ 167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7 h 269"/>
                <a:gd name="T10" fmla="*/ 111 w 525"/>
                <a:gd name="T11" fmla="*/ 243 h 269"/>
                <a:gd name="T12" fmla="*/ 151 w 525"/>
                <a:gd name="T13" fmla="*/ 255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2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7 h 269"/>
                <a:gd name="T34" fmla="*/ 522 w 525"/>
                <a:gd name="T35" fmla="*/ 144 h 269"/>
                <a:gd name="T36" fmla="*/ 522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5 h 269"/>
                <a:gd name="T44" fmla="*/ 447 w 525"/>
                <a:gd name="T45" fmla="*/ 38 h 269"/>
                <a:gd name="T46" fmla="*/ 412 w 525"/>
                <a:gd name="T47" fmla="*/ 22 h 269"/>
                <a:gd name="T48" fmla="*/ 372 w 525"/>
                <a:gd name="T49" fmla="*/ 12 h 269"/>
                <a:gd name="T50" fmla="*/ 329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Freeform 13"/>
            <p:cNvSpPr>
              <a:spLocks/>
            </p:cNvSpPr>
            <p:nvPr/>
          </p:nvSpPr>
          <p:spPr bwMode="auto">
            <a:xfrm>
              <a:off x="2766" y="1815"/>
              <a:ext cx="851" cy="278"/>
            </a:xfrm>
            <a:custGeom>
              <a:avLst/>
              <a:gdLst>
                <a:gd name="T0" fmla="*/ 850 w 851"/>
                <a:gd name="T1" fmla="*/ 277 h 278"/>
                <a:gd name="T2" fmla="*/ 850 w 851"/>
                <a:gd name="T3" fmla="*/ 0 h 278"/>
                <a:gd name="T4" fmla="*/ 0 w 851"/>
                <a:gd name="T5" fmla="*/ 0 h 278"/>
                <a:gd name="T6" fmla="*/ 0 w 851"/>
                <a:gd name="T7" fmla="*/ 277 h 278"/>
                <a:gd name="T8" fmla="*/ 850 w 851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1"/>
                <a:gd name="T16" fmla="*/ 0 h 278"/>
                <a:gd name="T17" fmla="*/ 851 w 851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Freeform 15"/>
            <p:cNvSpPr>
              <a:spLocks/>
            </p:cNvSpPr>
            <p:nvPr/>
          </p:nvSpPr>
          <p:spPr bwMode="auto">
            <a:xfrm>
              <a:off x="2766" y="1186"/>
              <a:ext cx="526" cy="269"/>
            </a:xfrm>
            <a:custGeom>
              <a:avLst/>
              <a:gdLst>
                <a:gd name="T0" fmla="*/ 523 w 526"/>
                <a:gd name="T1" fmla="*/ 121 h 269"/>
                <a:gd name="T2" fmla="*/ 516 w 526"/>
                <a:gd name="T3" fmla="*/ 98 h 269"/>
                <a:gd name="T4" fmla="*/ 501 w 526"/>
                <a:gd name="T5" fmla="*/ 77 h 269"/>
                <a:gd name="T6" fmla="*/ 478 w 526"/>
                <a:gd name="T7" fmla="*/ 57 h 269"/>
                <a:gd name="T8" fmla="*/ 448 w 526"/>
                <a:gd name="T9" fmla="*/ 38 h 269"/>
                <a:gd name="T10" fmla="*/ 412 w 526"/>
                <a:gd name="T11" fmla="*/ 24 h 269"/>
                <a:gd name="T12" fmla="*/ 373 w 526"/>
                <a:gd name="T13" fmla="*/ 12 h 269"/>
                <a:gd name="T14" fmla="*/ 330 w 526"/>
                <a:gd name="T15" fmla="*/ 4 h 269"/>
                <a:gd name="T16" fmla="*/ 285 w 526"/>
                <a:gd name="T17" fmla="*/ 0 h 269"/>
                <a:gd name="T18" fmla="*/ 239 w 526"/>
                <a:gd name="T19" fmla="*/ 0 h 269"/>
                <a:gd name="T20" fmla="*/ 194 w 526"/>
                <a:gd name="T21" fmla="*/ 4 h 269"/>
                <a:gd name="T22" fmla="*/ 151 w 526"/>
                <a:gd name="T23" fmla="*/ 12 h 269"/>
                <a:gd name="T24" fmla="*/ 112 w 526"/>
                <a:gd name="T25" fmla="*/ 24 h 269"/>
                <a:gd name="T26" fmla="*/ 76 w 526"/>
                <a:gd name="T27" fmla="*/ 38 h 269"/>
                <a:gd name="T28" fmla="*/ 46 w 526"/>
                <a:gd name="T29" fmla="*/ 57 h 269"/>
                <a:gd name="T30" fmla="*/ 23 w 526"/>
                <a:gd name="T31" fmla="*/ 77 h 269"/>
                <a:gd name="T32" fmla="*/ 8 w 526"/>
                <a:gd name="T33" fmla="*/ 98 h 269"/>
                <a:gd name="T34" fmla="*/ 1 w 526"/>
                <a:gd name="T35" fmla="*/ 121 h 269"/>
                <a:gd name="T36" fmla="*/ 1 w 526"/>
                <a:gd name="T37" fmla="*/ 146 h 269"/>
                <a:gd name="T38" fmla="*/ 8 w 526"/>
                <a:gd name="T39" fmla="*/ 169 h 269"/>
                <a:gd name="T40" fmla="*/ 23 w 526"/>
                <a:gd name="T41" fmla="*/ 190 h 269"/>
                <a:gd name="T42" fmla="*/ 46 w 526"/>
                <a:gd name="T43" fmla="*/ 210 h 269"/>
                <a:gd name="T44" fmla="*/ 76 w 526"/>
                <a:gd name="T45" fmla="*/ 229 h 269"/>
                <a:gd name="T46" fmla="*/ 112 w 526"/>
                <a:gd name="T47" fmla="*/ 243 h 269"/>
                <a:gd name="T48" fmla="*/ 151 w 526"/>
                <a:gd name="T49" fmla="*/ 256 h 269"/>
                <a:gd name="T50" fmla="*/ 194 w 526"/>
                <a:gd name="T51" fmla="*/ 263 h 269"/>
                <a:gd name="T52" fmla="*/ 239 w 526"/>
                <a:gd name="T53" fmla="*/ 268 h 269"/>
                <a:gd name="T54" fmla="*/ 285 w 526"/>
                <a:gd name="T55" fmla="*/ 268 h 269"/>
                <a:gd name="T56" fmla="*/ 330 w 526"/>
                <a:gd name="T57" fmla="*/ 263 h 269"/>
                <a:gd name="T58" fmla="*/ 373 w 526"/>
                <a:gd name="T59" fmla="*/ 256 h 269"/>
                <a:gd name="T60" fmla="*/ 412 w 526"/>
                <a:gd name="T61" fmla="*/ 243 h 269"/>
                <a:gd name="T62" fmla="*/ 448 w 526"/>
                <a:gd name="T63" fmla="*/ 229 h 269"/>
                <a:gd name="T64" fmla="*/ 478 w 526"/>
                <a:gd name="T65" fmla="*/ 210 h 269"/>
                <a:gd name="T66" fmla="*/ 501 w 526"/>
                <a:gd name="T67" fmla="*/ 190 h 269"/>
                <a:gd name="T68" fmla="*/ 516 w 526"/>
                <a:gd name="T69" fmla="*/ 169 h 269"/>
                <a:gd name="T70" fmla="*/ 523 w 526"/>
                <a:gd name="T71" fmla="*/ 146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69"/>
                <a:gd name="T110" fmla="*/ 526 w 526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8" name="Rectangle 17"/>
            <p:cNvSpPr>
              <a:spLocks noChangeArrowheads="1"/>
            </p:cNvSpPr>
            <p:nvPr/>
          </p:nvSpPr>
          <p:spPr bwMode="auto">
            <a:xfrm>
              <a:off x="2788" y="1211"/>
              <a:ext cx="49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dname</a:t>
              </a:r>
            </a:p>
          </p:txBody>
        </p:sp>
        <p:sp>
          <p:nvSpPr>
            <p:cNvPr id="50189" name="Rectangle 18"/>
            <p:cNvSpPr>
              <a:spLocks noChangeArrowheads="1"/>
            </p:cNvSpPr>
            <p:nvPr/>
          </p:nvSpPr>
          <p:spPr bwMode="auto">
            <a:xfrm>
              <a:off x="3240" y="1415"/>
              <a:ext cx="50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budget</a:t>
              </a:r>
            </a:p>
          </p:txBody>
        </p:sp>
        <p:sp>
          <p:nvSpPr>
            <p:cNvPr id="50190" name="Rectangle 19"/>
            <p:cNvSpPr>
              <a:spLocks noChangeArrowheads="1"/>
            </p:cNvSpPr>
            <p:nvPr/>
          </p:nvSpPr>
          <p:spPr bwMode="auto">
            <a:xfrm>
              <a:off x="2360" y="1417"/>
              <a:ext cx="28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u="sng">
                  <a:solidFill>
                    <a:srgbClr val="000000"/>
                  </a:solidFill>
                  <a:latin typeface="Arial" charset="0"/>
                </a:rPr>
                <a:t>did</a:t>
              </a:r>
            </a:p>
          </p:txBody>
        </p:sp>
        <p:sp>
          <p:nvSpPr>
            <p:cNvPr id="50191" name="Rectangle 23"/>
            <p:cNvSpPr>
              <a:spLocks noChangeArrowheads="1"/>
            </p:cNvSpPr>
            <p:nvPr/>
          </p:nvSpPr>
          <p:spPr bwMode="auto">
            <a:xfrm>
              <a:off x="2728" y="1849"/>
              <a:ext cx="85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Departments</a:t>
              </a:r>
            </a:p>
          </p:txBody>
        </p:sp>
        <p:sp>
          <p:nvSpPr>
            <p:cNvPr id="50192" name="Line 32"/>
            <p:cNvSpPr>
              <a:spLocks noChangeShapeType="1"/>
            </p:cNvSpPr>
            <p:nvPr/>
          </p:nvSpPr>
          <p:spPr bwMode="auto">
            <a:xfrm>
              <a:off x="2559" y="1669"/>
              <a:ext cx="350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3" name="Line 33"/>
            <p:cNvSpPr>
              <a:spLocks noChangeShapeType="1"/>
            </p:cNvSpPr>
            <p:nvPr/>
          </p:nvSpPr>
          <p:spPr bwMode="auto">
            <a:xfrm>
              <a:off x="3013" y="1470"/>
              <a:ext cx="75" cy="3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Line 34"/>
            <p:cNvSpPr>
              <a:spLocks noChangeShapeType="1"/>
            </p:cNvSpPr>
            <p:nvPr/>
          </p:nvSpPr>
          <p:spPr bwMode="auto">
            <a:xfrm flipH="1">
              <a:off x="3308" y="1650"/>
              <a:ext cx="200" cy="1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Rails “Models”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i="1" smtClean="0">
                <a:solidFill>
                  <a:srgbClr val="FF0000"/>
                </a:solidFill>
                <a:latin typeface="Consolas" pitchFamily="49" charset="0"/>
              </a:rPr>
              <a:t>app/models/state.rb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nsolas" pitchFamily="49" charset="0"/>
              </a:rPr>
              <a:t>class State &lt; ActiveRecord::Base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nsolas" pitchFamily="49" charset="0"/>
              </a:rPr>
              <a:t>  has_many :cities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nsolas" pitchFamily="49" charset="0"/>
              </a:rPr>
              <a:t>end</a:t>
            </a:r>
          </a:p>
          <a:p>
            <a:pPr eaLnBrk="1" hangingPunct="1">
              <a:buFontTx/>
              <a:buNone/>
            </a:pPr>
            <a:endParaRPr lang="en-US" sz="2800" smtClean="0">
              <a:latin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0000"/>
                </a:solidFill>
                <a:latin typeface="Consolas" pitchFamily="49" charset="0"/>
              </a:rPr>
              <a:t>app/models/city.rb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nsolas" pitchFamily="49" charset="0"/>
              </a:rPr>
              <a:t>class City &lt; ActiveRecord::Base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nsolas" pitchFamily="49" charset="0"/>
              </a:rPr>
              <a:t>  belongs_to :state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nsolas" pitchFamily="49" charset="0"/>
              </a:rPr>
              <a:t>end</a:t>
            </a:r>
          </a:p>
          <a:p>
            <a:pPr eaLnBrk="1" hangingPunct="1">
              <a:buFontTx/>
              <a:buNone/>
            </a:pPr>
            <a:endParaRPr lang="en-US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Study the Relational Model? 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Most widely used model.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“Legacy systems” in older models </a:t>
            </a:r>
          </a:p>
          <a:p>
            <a:pPr lvl="1" eaLnBrk="1" hangingPunct="1"/>
            <a:r>
              <a:rPr lang="en-US" sz="2400" dirty="0" smtClean="0"/>
              <a:t>e.g., IBM’s IMS</a:t>
            </a:r>
          </a:p>
          <a:p>
            <a:pPr eaLnBrk="1" hangingPunct="1"/>
            <a:r>
              <a:rPr lang="en-US" sz="2800" dirty="0" smtClean="0"/>
              <a:t>Object-oriented concepts merged in</a:t>
            </a:r>
          </a:p>
          <a:p>
            <a:pPr lvl="1" eaLnBrk="1" hangingPunct="1"/>
            <a:r>
              <a:rPr lang="en-US" sz="2400" dirty="0" smtClean="0"/>
              <a:t>“Object-Relational</a:t>
            </a:r>
            <a:r>
              <a:rPr lang="en-US" sz="2400" dirty="0" smtClean="0"/>
              <a:t>” – two variants</a:t>
            </a:r>
            <a:endParaRPr lang="en-US" sz="2400" dirty="0" smtClean="0"/>
          </a:p>
          <a:p>
            <a:pPr lvl="2" eaLnBrk="1" hangingPunct="1"/>
            <a:r>
              <a:rPr lang="en-US" sz="2000" dirty="0" smtClean="0"/>
              <a:t>Object model known to the DBMS</a:t>
            </a:r>
          </a:p>
          <a:p>
            <a:pPr lvl="2" eaLnBrk="1" hangingPunct="1"/>
            <a:r>
              <a:rPr lang="en-US" sz="2000" dirty="0" smtClean="0"/>
              <a:t>Object-Relational Mapping (ORM) outside the DBMS</a:t>
            </a:r>
          </a:p>
          <a:p>
            <a:pPr lvl="3" eaLnBrk="1" hangingPunct="1"/>
            <a:r>
              <a:rPr lang="en-US" sz="1600" dirty="0" smtClean="0"/>
              <a:t>A la Rails</a:t>
            </a:r>
          </a:p>
          <a:p>
            <a:pPr eaLnBrk="1" hangingPunct="1"/>
            <a:r>
              <a:rPr lang="en-US" sz="2800" dirty="0" smtClean="0"/>
              <a:t>XML features in most relational systems</a:t>
            </a:r>
          </a:p>
          <a:p>
            <a:pPr lvl="1" eaLnBrk="1" hangingPunct="1"/>
            <a:r>
              <a:rPr lang="en-US" sz="2400" dirty="0" smtClean="0"/>
              <a:t>Can export XML interfaces</a:t>
            </a:r>
          </a:p>
          <a:p>
            <a:pPr lvl="1" eaLnBrk="1" hangingPunct="1"/>
            <a:r>
              <a:rPr lang="en-US" sz="2400" dirty="0" smtClean="0"/>
              <a:t>Can provide XML storage/retrieval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More Complex Example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Further Reading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18 (through 18.3) in </a:t>
            </a:r>
            <a:r>
              <a:rPr lang="en-US" i="1" smtClean="0"/>
              <a:t>Agile Web Development with Rails</a:t>
            </a:r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>
              <a:solidFill>
                <a:schemeClr val="tx1"/>
              </a:solidFill>
              <a:latin typeface="Arial" charset="0"/>
            </a:endParaRPr>
          </a:p>
          <a:p>
            <a:pPr algn="r"/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Steps in Database Design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folHlink"/>
                </a:solidFill>
              </a:rPr>
              <a:t>Requirements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user needs; what must database do?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folHlink"/>
                </a:solidFill>
              </a:rPr>
              <a:t>Conceptual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high level </a:t>
            </a:r>
            <a:r>
              <a:rPr lang="en-US" sz="2400" dirty="0" smtClean="0"/>
              <a:t>description </a:t>
            </a:r>
            <a:r>
              <a:rPr lang="en-US" sz="2400" dirty="0" smtClean="0"/>
              <a:t>(often done w/ER model)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</a:t>
            </a:r>
            <a:r>
              <a:rPr lang="en-US" sz="2400" i="1" dirty="0" smtClean="0"/>
              <a:t>Rails </a:t>
            </a:r>
            <a:r>
              <a:rPr lang="en-US" sz="2400" i="1" dirty="0" smtClean="0"/>
              <a:t>encourages you to work </a:t>
            </a:r>
            <a:r>
              <a:rPr lang="en-US" sz="2400" i="1" dirty="0" smtClean="0"/>
              <a:t>here</a:t>
            </a:r>
            <a:endParaRPr lang="en-US" sz="2400" i="1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folHlink"/>
                </a:solidFill>
              </a:rPr>
              <a:t>Logical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translate ER into DBMS data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</a:t>
            </a:r>
            <a:r>
              <a:rPr lang="en-US" sz="2400" i="1" dirty="0" smtClean="0"/>
              <a:t>Rails </a:t>
            </a:r>
            <a:r>
              <a:rPr lang="en-US" sz="2400" i="1" dirty="0" smtClean="0"/>
              <a:t>requires you to work here </a:t>
            </a:r>
            <a:r>
              <a:rPr lang="en-US" sz="2400" i="1" dirty="0" smtClean="0"/>
              <a:t>too</a:t>
            </a:r>
            <a:endParaRPr lang="en-US" sz="2400" i="1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folHlink"/>
                </a:solidFill>
              </a:rPr>
              <a:t>Schema Refinement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/>
              <a:t> </a:t>
            </a:r>
            <a:r>
              <a:rPr lang="en-US" sz="2400" dirty="0" smtClean="0"/>
              <a:t>consistency, normalization</a:t>
            </a:r>
            <a:endParaRPr lang="en-US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folHlink"/>
                </a:solidFill>
              </a:rPr>
              <a:t>Physical Design</a:t>
            </a:r>
            <a:r>
              <a:rPr lang="en-US" sz="2400" dirty="0" smtClean="0"/>
              <a:t> - indexes, disk layout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folHlink"/>
                </a:solidFill>
              </a:rPr>
              <a:t>Security Design</a:t>
            </a:r>
            <a:r>
              <a:rPr lang="en-US" sz="2400" dirty="0" smtClean="0"/>
              <a:t> - who accesses what, and 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>
              <a:solidFill>
                <a:schemeClr val="tx1"/>
              </a:solidFill>
              <a:latin typeface="Arial" charset="0"/>
            </a:endParaRPr>
          </a:p>
          <a:p>
            <a:pPr algn="r"/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Conceptual Design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40386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150000"/>
              </a:lnSpc>
            </a:pPr>
            <a:r>
              <a:rPr lang="en-US" sz="2800" dirty="0" smtClean="0"/>
              <a:t>What are the </a:t>
            </a:r>
            <a:r>
              <a:rPr lang="en-US" sz="2800" i="1" dirty="0" smtClean="0">
                <a:solidFill>
                  <a:schemeClr val="accent2"/>
                </a:solidFill>
              </a:rPr>
              <a:t>entities</a:t>
            </a:r>
            <a:r>
              <a:rPr lang="en-US" sz="2800" dirty="0" smtClean="0"/>
              <a:t> and </a:t>
            </a:r>
            <a:r>
              <a:rPr lang="en-US" sz="2800" i="1" dirty="0" smtClean="0">
                <a:solidFill>
                  <a:schemeClr val="accent2"/>
                </a:solidFill>
              </a:rPr>
              <a:t>relationships</a:t>
            </a:r>
            <a:r>
              <a:rPr lang="en-US" sz="2800" dirty="0" smtClean="0"/>
              <a:t> in the enterprise?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 smtClean="0"/>
              <a:t>What information about these entities and relationships should we store in the database?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 smtClean="0"/>
              <a:t>What </a:t>
            </a:r>
            <a:r>
              <a:rPr lang="en-US" sz="2800" i="1" dirty="0" smtClean="0">
                <a:solidFill>
                  <a:schemeClr val="folHlink"/>
                </a:solidFill>
              </a:rPr>
              <a:t>integrity </a:t>
            </a:r>
            <a:r>
              <a:rPr lang="en-US" sz="2800" i="1" dirty="0" smtClean="0">
                <a:solidFill>
                  <a:schemeClr val="folHlink"/>
                </a:solidFill>
              </a:rPr>
              <a:t>constraints</a:t>
            </a:r>
            <a:r>
              <a:rPr lang="en-US" sz="2800" i="1" dirty="0" smtClean="0"/>
              <a:t> </a:t>
            </a:r>
            <a:r>
              <a:rPr lang="en-US" sz="2800" dirty="0" smtClean="0"/>
              <a:t>or </a:t>
            </a:r>
            <a:r>
              <a:rPr lang="en-US" sz="2800" i="1" dirty="0" smtClean="0">
                <a:solidFill>
                  <a:schemeClr val="folHlink"/>
                </a:solidFill>
              </a:rPr>
              <a:t>business rules</a:t>
            </a:r>
            <a:r>
              <a:rPr lang="en-US" sz="2800" i="1" dirty="0" smtClean="0"/>
              <a:t> </a:t>
            </a:r>
            <a:r>
              <a:rPr lang="en-US" sz="2800" i="1" dirty="0" smtClean="0"/>
              <a:t> </a:t>
            </a:r>
            <a:r>
              <a:rPr lang="en-US" sz="2800" dirty="0" smtClean="0"/>
              <a:t>hold</a:t>
            </a:r>
            <a:r>
              <a:rPr lang="en-US" sz="2800" dirty="0" smtClean="0"/>
              <a:t>? 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 smtClean="0"/>
              <a:t>A database `schema’ in the ER Model can be represented pictorially (</a:t>
            </a:r>
            <a:r>
              <a:rPr lang="en-US" sz="2800" i="1" dirty="0" smtClean="0"/>
              <a:t>ER diagrams</a:t>
            </a:r>
            <a:r>
              <a:rPr lang="en-US" sz="2800" dirty="0" smtClean="0"/>
              <a:t>).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 smtClean="0"/>
              <a:t>Can map an ER diagram into a relational schema.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>
              <a:solidFill>
                <a:schemeClr val="tx1"/>
              </a:solidFill>
              <a:latin typeface="Arial" charset="0"/>
            </a:endParaRPr>
          </a:p>
          <a:p>
            <a:pPr algn="r"/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ER Model Basics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2247900"/>
            <a:ext cx="8077200" cy="40767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800" i="1" u="sng" smtClean="0">
                <a:solidFill>
                  <a:schemeClr val="accent2"/>
                </a:solidFill>
              </a:rPr>
              <a:t>Entity</a:t>
            </a:r>
            <a:r>
              <a:rPr lang="en-US" sz="2800" i="1" smtClean="0">
                <a:solidFill>
                  <a:schemeClr val="accent2"/>
                </a:solidFill>
              </a:rPr>
              <a:t>:  </a:t>
            </a:r>
            <a:r>
              <a:rPr lang="en-US" sz="2800" smtClean="0"/>
              <a:t>Real-world object, distinguishable from other objects. An entity is described using a set of </a:t>
            </a:r>
            <a:r>
              <a:rPr lang="en-US" sz="2800" i="1" u="sng" smtClean="0">
                <a:solidFill>
                  <a:schemeClr val="accent2"/>
                </a:solidFill>
              </a:rPr>
              <a:t>attributes</a:t>
            </a:r>
            <a:r>
              <a:rPr lang="en-US" sz="2800" smtClean="0">
                <a:solidFill>
                  <a:schemeClr val="accent2"/>
                </a:solidFill>
              </a:rPr>
              <a:t>. 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i="1" u="sng" smtClean="0">
                <a:solidFill>
                  <a:schemeClr val="accent2"/>
                </a:solidFill>
              </a:rPr>
              <a:t>Entity Set</a:t>
            </a:r>
            <a:r>
              <a:rPr lang="en-US" sz="2800" smtClean="0">
                <a:solidFill>
                  <a:schemeClr val="accent2"/>
                </a:solidFill>
              </a:rPr>
              <a:t>:  </a:t>
            </a:r>
            <a:r>
              <a:rPr lang="en-US" sz="2800" smtClean="0"/>
              <a:t>A collection of similar entities.  E.g., all employees.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 entities in an entity set have the same set of attributes.  (Until we consider hierarchies, anyway!)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Each entity set has a </a:t>
            </a:r>
            <a:r>
              <a:rPr lang="en-US" i="1" smtClean="0">
                <a:solidFill>
                  <a:schemeClr val="accent2"/>
                </a:solidFill>
              </a:rPr>
              <a:t>key </a:t>
            </a:r>
            <a:r>
              <a:rPr lang="en-US" i="1" smtClean="0"/>
              <a:t>(underlined)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Each attribute has a </a:t>
            </a:r>
            <a:r>
              <a:rPr lang="en-US" i="1" smtClean="0">
                <a:solidFill>
                  <a:schemeClr val="accent2"/>
                </a:solidFill>
              </a:rPr>
              <a:t>domain</a:t>
            </a:r>
            <a:r>
              <a:rPr lang="en-US" smtClean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502150" y="311150"/>
            <a:ext cx="4406900" cy="1663700"/>
            <a:chOff x="2836" y="196"/>
            <a:chExt cx="2776" cy="1048"/>
          </a:xfrm>
        </p:grpSpPr>
        <p:grpSp>
          <p:nvGrpSpPr>
            <p:cNvPr id="12296" name="Group 8"/>
            <p:cNvGrpSpPr>
              <a:grpSpLocks/>
            </p:cNvGrpSpPr>
            <p:nvPr/>
          </p:nvGrpSpPr>
          <p:grpSpPr bwMode="auto">
            <a:xfrm>
              <a:off x="3700" y="916"/>
              <a:ext cx="1144" cy="328"/>
              <a:chOff x="3700" y="916"/>
              <a:chExt cx="1144" cy="328"/>
            </a:xfrm>
          </p:grpSpPr>
          <p:sp>
            <p:nvSpPr>
              <p:cNvPr id="12306" name="Rectangle 6"/>
              <p:cNvSpPr>
                <a:spLocks noChangeArrowheads="1"/>
              </p:cNvSpPr>
              <p:nvPr/>
            </p:nvSpPr>
            <p:spPr bwMode="auto">
              <a:xfrm>
                <a:off x="3700" y="916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7" name="Rectangle 7"/>
              <p:cNvSpPr>
                <a:spLocks noChangeArrowheads="1"/>
              </p:cNvSpPr>
              <p:nvPr/>
            </p:nvSpPr>
            <p:spPr bwMode="auto">
              <a:xfrm>
                <a:off x="3779" y="929"/>
                <a:ext cx="959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>
                    <a:solidFill>
                      <a:schemeClr val="tx2"/>
                    </a:solidFill>
                    <a:latin typeface="Arial" charset="0"/>
                  </a:rPr>
                  <a:t>Employees</a:t>
                </a:r>
              </a:p>
            </p:txBody>
          </p:sp>
        </p:grpSp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2836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3010" y="400"/>
              <a:ext cx="39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u="sng">
                  <a:solidFill>
                    <a:schemeClr val="tx2"/>
                  </a:solidFill>
                  <a:latin typeface="Arial" charset="0"/>
                </a:rPr>
                <a:t>ssn</a:t>
              </a:r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3892" y="19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4900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3923" y="257"/>
              <a:ext cx="53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solidFill>
                    <a:schemeClr val="tx2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5075" y="402"/>
              <a:ext cx="309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solidFill>
                    <a:schemeClr val="tx2"/>
                  </a:solidFill>
                  <a:latin typeface="Arial" charset="0"/>
                </a:rPr>
                <a:t>lot</a:t>
              </a:r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3220" y="676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4272" y="532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 flipV="1">
              <a:off x="4852" y="668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>
              <a:solidFill>
                <a:schemeClr val="tx1"/>
              </a:solidFill>
              <a:latin typeface="Arial" charset="0"/>
            </a:endParaRPr>
          </a:p>
          <a:p>
            <a:pPr algn="r"/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ER Model Basics (Contd.)</a:t>
            </a:r>
          </a:p>
        </p:txBody>
      </p:sp>
      <p:sp>
        <p:nvSpPr>
          <p:cNvPr id="1331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3505200"/>
            <a:ext cx="8991600" cy="3200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800" i="1" u="sng" smtClean="0">
                <a:solidFill>
                  <a:schemeClr val="accent2"/>
                </a:solidFill>
              </a:rPr>
              <a:t>Relationship</a:t>
            </a:r>
            <a:r>
              <a:rPr lang="en-US" sz="2800" smtClean="0">
                <a:solidFill>
                  <a:schemeClr val="accent2"/>
                </a:solidFill>
              </a:rPr>
              <a:t>:  </a:t>
            </a:r>
            <a:r>
              <a:rPr lang="en-US" sz="2800" smtClean="0"/>
              <a:t>Association among two or more entities.  E.g., Attishoo works in Pharmacy department.</a:t>
            </a:r>
          </a:p>
          <a:p>
            <a:pPr lvl="1" eaLnBrk="1" hangingPunct="1"/>
            <a:r>
              <a:rPr lang="en-US" sz="2400" smtClean="0"/>
              <a:t>relationships can have their own attributes.</a:t>
            </a:r>
          </a:p>
          <a:p>
            <a:pPr eaLnBrk="1" hangingPunct="1"/>
            <a:r>
              <a:rPr lang="en-US" sz="2800" i="1" u="sng" smtClean="0">
                <a:solidFill>
                  <a:schemeClr val="accent2"/>
                </a:solidFill>
              </a:rPr>
              <a:t>Relationship Set</a:t>
            </a:r>
            <a:r>
              <a:rPr lang="en-US" sz="2800" smtClean="0">
                <a:solidFill>
                  <a:schemeClr val="accent2"/>
                </a:solidFill>
              </a:rPr>
              <a:t>:  </a:t>
            </a:r>
            <a:r>
              <a:rPr lang="en-US" sz="2800" smtClean="0"/>
              <a:t>Collection of similar relationships.</a:t>
            </a:r>
          </a:p>
          <a:p>
            <a:pPr lvl="1" eaLnBrk="1" hangingPunct="1"/>
            <a:r>
              <a:rPr lang="en-US" sz="2400" smtClean="0"/>
              <a:t>An </a:t>
            </a:r>
            <a:r>
              <a:rPr lang="en-US" sz="2400" i="1" smtClean="0"/>
              <a:t>n-</a:t>
            </a:r>
            <a:r>
              <a:rPr lang="en-US" sz="2400" smtClean="0"/>
              <a:t>ary relationship set </a:t>
            </a:r>
            <a:r>
              <a:rPr lang="en-US" sz="2400" i="1" smtClean="0"/>
              <a:t>R</a:t>
            </a:r>
            <a:r>
              <a:rPr lang="en-US" sz="2400" smtClean="0"/>
              <a:t> relates </a:t>
            </a:r>
            <a:r>
              <a:rPr lang="en-US" sz="2400" i="1" smtClean="0"/>
              <a:t>n</a:t>
            </a:r>
            <a:r>
              <a:rPr lang="en-US" sz="2400" smtClean="0"/>
              <a:t> entity sets </a:t>
            </a:r>
            <a:r>
              <a:rPr lang="en-US" sz="2400" i="1" smtClean="0"/>
              <a:t>E</a:t>
            </a:r>
            <a:r>
              <a:rPr lang="en-US" sz="2400" i="1" baseline="-25000" smtClean="0"/>
              <a:t>1</a:t>
            </a:r>
            <a:r>
              <a:rPr lang="en-US" sz="2400" i="1" smtClean="0"/>
              <a:t> ... E</a:t>
            </a:r>
            <a:r>
              <a:rPr lang="en-US" sz="2400" i="1" baseline="-25000" smtClean="0"/>
              <a:t>n </a:t>
            </a:r>
            <a:r>
              <a:rPr lang="en-US" sz="2400" smtClean="0"/>
              <a:t>; each relationship in </a:t>
            </a:r>
            <a:r>
              <a:rPr lang="en-US" sz="2400" i="1" smtClean="0"/>
              <a:t>R</a:t>
            </a:r>
            <a:r>
              <a:rPr lang="en-US" sz="2400" smtClean="0"/>
              <a:t> involves entities </a:t>
            </a:r>
            <a:r>
              <a:rPr lang="en-US" sz="2400" i="1" smtClean="0"/>
              <a:t>e</a:t>
            </a:r>
            <a:r>
              <a:rPr lang="en-US" sz="2400" i="1" baseline="-25000" smtClean="0"/>
              <a:t>1</a:t>
            </a:r>
            <a:r>
              <a:rPr lang="en-US" sz="2400" smtClean="0"/>
              <a:t> </a:t>
            </a:r>
            <a:r>
              <a:rPr lang="en-US" sz="1800" smtClean="0">
                <a:sym typeface="Symbol" pitchFamily="18" charset="2"/>
              </a:rPr>
              <a:t></a:t>
            </a:r>
            <a:r>
              <a:rPr lang="en-US" sz="2400" smtClean="0"/>
              <a:t> </a:t>
            </a:r>
            <a:r>
              <a:rPr lang="en-US" sz="2400" i="1" smtClean="0"/>
              <a:t>E</a:t>
            </a:r>
            <a:r>
              <a:rPr lang="en-US" sz="2400" i="1" baseline="-25000" smtClean="0"/>
              <a:t>1</a:t>
            </a:r>
            <a:r>
              <a:rPr lang="en-US" sz="2400" smtClean="0"/>
              <a:t>, ..., </a:t>
            </a:r>
            <a:r>
              <a:rPr lang="en-US" sz="2400" i="1" smtClean="0"/>
              <a:t>e</a:t>
            </a:r>
            <a:r>
              <a:rPr lang="en-US" sz="2400" i="1" baseline="-25000" smtClean="0"/>
              <a:t>n</a:t>
            </a:r>
            <a:r>
              <a:rPr lang="en-US" sz="2400" smtClean="0"/>
              <a:t> </a:t>
            </a:r>
            <a:r>
              <a:rPr lang="en-US" sz="1800" smtClean="0">
                <a:sym typeface="Symbol" pitchFamily="18" charset="2"/>
              </a:rPr>
              <a:t></a:t>
            </a:r>
            <a:r>
              <a:rPr lang="en-US" sz="2400" smtClean="0"/>
              <a:t> </a:t>
            </a:r>
            <a:r>
              <a:rPr lang="en-US" sz="2400" i="1" smtClean="0"/>
              <a:t>E</a:t>
            </a:r>
            <a:r>
              <a:rPr lang="en-US" sz="2400" i="1" baseline="-25000" smtClean="0"/>
              <a:t>n</a:t>
            </a:r>
            <a:endParaRPr lang="en-US" sz="2400" smtClean="0"/>
          </a:p>
        </p:txBody>
      </p:sp>
      <p:grpSp>
        <p:nvGrpSpPr>
          <p:cNvPr id="13319" name="Group 57"/>
          <p:cNvGrpSpPr>
            <a:grpSpLocks/>
          </p:cNvGrpSpPr>
          <p:nvPr/>
        </p:nvGrpSpPr>
        <p:grpSpPr bwMode="auto">
          <a:xfrm>
            <a:off x="914400" y="1524000"/>
            <a:ext cx="2762250" cy="1616075"/>
            <a:chOff x="576" y="960"/>
            <a:chExt cx="1740" cy="1018"/>
          </a:xfrm>
        </p:grpSpPr>
        <p:sp>
          <p:nvSpPr>
            <p:cNvPr id="13341" name="Freeform 6"/>
            <p:cNvSpPr>
              <a:spLocks/>
            </p:cNvSpPr>
            <p:nvPr/>
          </p:nvSpPr>
          <p:spPr bwMode="auto">
            <a:xfrm>
              <a:off x="1127" y="960"/>
              <a:ext cx="616" cy="303"/>
            </a:xfrm>
            <a:custGeom>
              <a:avLst/>
              <a:gdLst>
                <a:gd name="T0" fmla="*/ 525 w 528"/>
                <a:gd name="T1" fmla="*/ 123 h 270"/>
                <a:gd name="T2" fmla="*/ 517 w 528"/>
                <a:gd name="T3" fmla="*/ 100 h 270"/>
                <a:gd name="T4" fmla="*/ 501 w 528"/>
                <a:gd name="T5" fmla="*/ 78 h 270"/>
                <a:gd name="T6" fmla="*/ 478 w 528"/>
                <a:gd name="T7" fmla="*/ 57 h 270"/>
                <a:gd name="T8" fmla="*/ 449 w 528"/>
                <a:gd name="T9" fmla="*/ 40 h 270"/>
                <a:gd name="T10" fmla="*/ 414 w 528"/>
                <a:gd name="T11" fmla="*/ 24 h 270"/>
                <a:gd name="T12" fmla="*/ 374 w 528"/>
                <a:gd name="T13" fmla="*/ 14 h 270"/>
                <a:gd name="T14" fmla="*/ 331 w 528"/>
                <a:gd name="T15" fmla="*/ 5 h 270"/>
                <a:gd name="T16" fmla="*/ 286 w 528"/>
                <a:gd name="T17" fmla="*/ 1 h 270"/>
                <a:gd name="T18" fmla="*/ 240 w 528"/>
                <a:gd name="T19" fmla="*/ 1 h 270"/>
                <a:gd name="T20" fmla="*/ 195 w 528"/>
                <a:gd name="T21" fmla="*/ 5 h 270"/>
                <a:gd name="T22" fmla="*/ 152 w 528"/>
                <a:gd name="T23" fmla="*/ 14 h 270"/>
                <a:gd name="T24" fmla="*/ 112 w 528"/>
                <a:gd name="T25" fmla="*/ 24 h 270"/>
                <a:gd name="T26" fmla="*/ 77 w 528"/>
                <a:gd name="T27" fmla="*/ 40 h 270"/>
                <a:gd name="T28" fmla="*/ 48 w 528"/>
                <a:gd name="T29" fmla="*/ 57 h 270"/>
                <a:gd name="T30" fmla="*/ 25 w 528"/>
                <a:gd name="T31" fmla="*/ 78 h 270"/>
                <a:gd name="T32" fmla="*/ 9 w 528"/>
                <a:gd name="T33" fmla="*/ 100 h 270"/>
                <a:gd name="T34" fmla="*/ 1 w 528"/>
                <a:gd name="T35" fmla="*/ 123 h 270"/>
                <a:gd name="T36" fmla="*/ 1 w 528"/>
                <a:gd name="T37" fmla="*/ 145 h 270"/>
                <a:gd name="T38" fmla="*/ 9 w 528"/>
                <a:gd name="T39" fmla="*/ 168 h 270"/>
                <a:gd name="T40" fmla="*/ 25 w 528"/>
                <a:gd name="T41" fmla="*/ 190 h 270"/>
                <a:gd name="T42" fmla="*/ 48 w 528"/>
                <a:gd name="T43" fmla="*/ 211 h 270"/>
                <a:gd name="T44" fmla="*/ 77 w 528"/>
                <a:gd name="T45" fmla="*/ 228 h 270"/>
                <a:gd name="T46" fmla="*/ 112 w 528"/>
                <a:gd name="T47" fmla="*/ 244 h 270"/>
                <a:gd name="T48" fmla="*/ 152 w 528"/>
                <a:gd name="T49" fmla="*/ 256 h 270"/>
                <a:gd name="T50" fmla="*/ 195 w 528"/>
                <a:gd name="T51" fmla="*/ 264 h 270"/>
                <a:gd name="T52" fmla="*/ 240 w 528"/>
                <a:gd name="T53" fmla="*/ 267 h 270"/>
                <a:gd name="T54" fmla="*/ 286 w 528"/>
                <a:gd name="T55" fmla="*/ 267 h 270"/>
                <a:gd name="T56" fmla="*/ 331 w 528"/>
                <a:gd name="T57" fmla="*/ 264 h 270"/>
                <a:gd name="T58" fmla="*/ 374 w 528"/>
                <a:gd name="T59" fmla="*/ 256 h 270"/>
                <a:gd name="T60" fmla="*/ 414 w 528"/>
                <a:gd name="T61" fmla="*/ 244 h 270"/>
                <a:gd name="T62" fmla="*/ 449 w 528"/>
                <a:gd name="T63" fmla="*/ 228 h 270"/>
                <a:gd name="T64" fmla="*/ 478 w 528"/>
                <a:gd name="T65" fmla="*/ 211 h 270"/>
                <a:gd name="T66" fmla="*/ 501 w 528"/>
                <a:gd name="T67" fmla="*/ 190 h 270"/>
                <a:gd name="T68" fmla="*/ 517 w 528"/>
                <a:gd name="T69" fmla="*/ 168 h 270"/>
                <a:gd name="T70" fmla="*/ 525 w 528"/>
                <a:gd name="T71" fmla="*/ 145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8"/>
                <a:gd name="T109" fmla="*/ 0 h 270"/>
                <a:gd name="T110" fmla="*/ 528 w 528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8" h="270">
                  <a:moveTo>
                    <a:pt x="527" y="134"/>
                  </a:moveTo>
                  <a:lnTo>
                    <a:pt x="525" y="123"/>
                  </a:lnTo>
                  <a:lnTo>
                    <a:pt x="522" y="111"/>
                  </a:lnTo>
                  <a:lnTo>
                    <a:pt x="517" y="100"/>
                  </a:lnTo>
                  <a:lnTo>
                    <a:pt x="510" y="88"/>
                  </a:lnTo>
                  <a:lnTo>
                    <a:pt x="501" y="78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5" y="48"/>
                  </a:lnTo>
                  <a:lnTo>
                    <a:pt x="449" y="40"/>
                  </a:lnTo>
                  <a:lnTo>
                    <a:pt x="433" y="32"/>
                  </a:lnTo>
                  <a:lnTo>
                    <a:pt x="414" y="24"/>
                  </a:lnTo>
                  <a:lnTo>
                    <a:pt x="394" y="18"/>
                  </a:lnTo>
                  <a:lnTo>
                    <a:pt x="374" y="14"/>
                  </a:lnTo>
                  <a:lnTo>
                    <a:pt x="353" y="8"/>
                  </a:lnTo>
                  <a:lnTo>
                    <a:pt x="331" y="5"/>
                  </a:lnTo>
                  <a:lnTo>
                    <a:pt x="309" y="2"/>
                  </a:lnTo>
                  <a:lnTo>
                    <a:pt x="286" y="1"/>
                  </a:lnTo>
                  <a:lnTo>
                    <a:pt x="262" y="0"/>
                  </a:lnTo>
                  <a:lnTo>
                    <a:pt x="240" y="1"/>
                  </a:lnTo>
                  <a:lnTo>
                    <a:pt x="218" y="2"/>
                  </a:lnTo>
                  <a:lnTo>
                    <a:pt x="195" y="5"/>
                  </a:lnTo>
                  <a:lnTo>
                    <a:pt x="173" y="8"/>
                  </a:lnTo>
                  <a:lnTo>
                    <a:pt x="152" y="14"/>
                  </a:lnTo>
                  <a:lnTo>
                    <a:pt x="132" y="18"/>
                  </a:lnTo>
                  <a:lnTo>
                    <a:pt x="112" y="24"/>
                  </a:lnTo>
                  <a:lnTo>
                    <a:pt x="94" y="32"/>
                  </a:lnTo>
                  <a:lnTo>
                    <a:pt x="77" y="40"/>
                  </a:lnTo>
                  <a:lnTo>
                    <a:pt x="62" y="48"/>
                  </a:lnTo>
                  <a:lnTo>
                    <a:pt x="48" y="57"/>
                  </a:lnTo>
                  <a:lnTo>
                    <a:pt x="36" y="67"/>
                  </a:lnTo>
                  <a:lnTo>
                    <a:pt x="25" y="78"/>
                  </a:lnTo>
                  <a:lnTo>
                    <a:pt x="16" y="88"/>
                  </a:lnTo>
                  <a:lnTo>
                    <a:pt x="9" y="100"/>
                  </a:lnTo>
                  <a:lnTo>
                    <a:pt x="4" y="111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8"/>
                  </a:lnTo>
                  <a:lnTo>
                    <a:pt x="9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6" y="201"/>
                  </a:lnTo>
                  <a:lnTo>
                    <a:pt x="48" y="211"/>
                  </a:lnTo>
                  <a:lnTo>
                    <a:pt x="62" y="220"/>
                  </a:lnTo>
                  <a:lnTo>
                    <a:pt x="77" y="228"/>
                  </a:lnTo>
                  <a:lnTo>
                    <a:pt x="94" y="237"/>
                  </a:lnTo>
                  <a:lnTo>
                    <a:pt x="112" y="244"/>
                  </a:lnTo>
                  <a:lnTo>
                    <a:pt x="132" y="250"/>
                  </a:lnTo>
                  <a:lnTo>
                    <a:pt x="152" y="256"/>
                  </a:lnTo>
                  <a:lnTo>
                    <a:pt x="173" y="260"/>
                  </a:lnTo>
                  <a:lnTo>
                    <a:pt x="195" y="264"/>
                  </a:lnTo>
                  <a:lnTo>
                    <a:pt x="218" y="266"/>
                  </a:lnTo>
                  <a:lnTo>
                    <a:pt x="240" y="267"/>
                  </a:lnTo>
                  <a:lnTo>
                    <a:pt x="262" y="269"/>
                  </a:lnTo>
                  <a:lnTo>
                    <a:pt x="286" y="267"/>
                  </a:lnTo>
                  <a:lnTo>
                    <a:pt x="309" y="266"/>
                  </a:lnTo>
                  <a:lnTo>
                    <a:pt x="331" y="264"/>
                  </a:lnTo>
                  <a:lnTo>
                    <a:pt x="353" y="260"/>
                  </a:lnTo>
                  <a:lnTo>
                    <a:pt x="374" y="256"/>
                  </a:lnTo>
                  <a:lnTo>
                    <a:pt x="394" y="250"/>
                  </a:lnTo>
                  <a:lnTo>
                    <a:pt x="414" y="244"/>
                  </a:lnTo>
                  <a:lnTo>
                    <a:pt x="433" y="237"/>
                  </a:lnTo>
                  <a:lnTo>
                    <a:pt x="449" y="228"/>
                  </a:lnTo>
                  <a:lnTo>
                    <a:pt x="465" y="220"/>
                  </a:lnTo>
                  <a:lnTo>
                    <a:pt x="478" y="211"/>
                  </a:lnTo>
                  <a:lnTo>
                    <a:pt x="490" y="201"/>
                  </a:lnTo>
                  <a:lnTo>
                    <a:pt x="501" y="190"/>
                  </a:lnTo>
                  <a:lnTo>
                    <a:pt x="510" y="180"/>
                  </a:lnTo>
                  <a:lnTo>
                    <a:pt x="517" y="168"/>
                  </a:lnTo>
                  <a:lnTo>
                    <a:pt x="522" y="158"/>
                  </a:lnTo>
                  <a:lnTo>
                    <a:pt x="525" y="145"/>
                  </a:lnTo>
                  <a:lnTo>
                    <a:pt x="527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Freeform 10"/>
            <p:cNvSpPr>
              <a:spLocks/>
            </p:cNvSpPr>
            <p:nvPr/>
          </p:nvSpPr>
          <p:spPr bwMode="auto">
            <a:xfrm>
              <a:off x="576" y="1182"/>
              <a:ext cx="614" cy="303"/>
            </a:xfrm>
            <a:custGeom>
              <a:avLst/>
              <a:gdLst>
                <a:gd name="T0" fmla="*/ 523 w 526"/>
                <a:gd name="T1" fmla="*/ 123 h 270"/>
                <a:gd name="T2" fmla="*/ 516 w 526"/>
                <a:gd name="T3" fmla="*/ 100 h 270"/>
                <a:gd name="T4" fmla="*/ 500 w 526"/>
                <a:gd name="T5" fmla="*/ 77 h 270"/>
                <a:gd name="T6" fmla="*/ 477 w 526"/>
                <a:gd name="T7" fmla="*/ 57 h 270"/>
                <a:gd name="T8" fmla="*/ 447 w 526"/>
                <a:gd name="T9" fmla="*/ 40 h 270"/>
                <a:gd name="T10" fmla="*/ 413 w 526"/>
                <a:gd name="T11" fmla="*/ 24 h 270"/>
                <a:gd name="T12" fmla="*/ 373 w 526"/>
                <a:gd name="T13" fmla="*/ 12 h 270"/>
                <a:gd name="T14" fmla="*/ 330 w 526"/>
                <a:gd name="T15" fmla="*/ 4 h 270"/>
                <a:gd name="T16" fmla="*/ 284 w 526"/>
                <a:gd name="T17" fmla="*/ 1 h 270"/>
                <a:gd name="T18" fmla="*/ 240 w 526"/>
                <a:gd name="T19" fmla="*/ 1 h 270"/>
                <a:gd name="T20" fmla="*/ 194 w 526"/>
                <a:gd name="T21" fmla="*/ 4 h 270"/>
                <a:gd name="T22" fmla="*/ 151 w 526"/>
                <a:gd name="T23" fmla="*/ 12 h 270"/>
                <a:gd name="T24" fmla="*/ 111 w 526"/>
                <a:gd name="T25" fmla="*/ 24 h 270"/>
                <a:gd name="T26" fmla="*/ 77 w 526"/>
                <a:gd name="T27" fmla="*/ 40 h 270"/>
                <a:gd name="T28" fmla="*/ 47 w 526"/>
                <a:gd name="T29" fmla="*/ 57 h 270"/>
                <a:gd name="T30" fmla="*/ 25 w 526"/>
                <a:gd name="T31" fmla="*/ 77 h 270"/>
                <a:gd name="T32" fmla="*/ 8 w 526"/>
                <a:gd name="T33" fmla="*/ 100 h 270"/>
                <a:gd name="T34" fmla="*/ 1 w 526"/>
                <a:gd name="T35" fmla="*/ 123 h 270"/>
                <a:gd name="T36" fmla="*/ 1 w 526"/>
                <a:gd name="T37" fmla="*/ 145 h 270"/>
                <a:gd name="T38" fmla="*/ 8 w 526"/>
                <a:gd name="T39" fmla="*/ 168 h 270"/>
                <a:gd name="T40" fmla="*/ 25 w 526"/>
                <a:gd name="T41" fmla="*/ 190 h 270"/>
                <a:gd name="T42" fmla="*/ 47 w 526"/>
                <a:gd name="T43" fmla="*/ 211 h 270"/>
                <a:gd name="T44" fmla="*/ 77 w 526"/>
                <a:gd name="T45" fmla="*/ 228 h 270"/>
                <a:gd name="T46" fmla="*/ 111 w 526"/>
                <a:gd name="T47" fmla="*/ 244 h 270"/>
                <a:gd name="T48" fmla="*/ 151 w 526"/>
                <a:gd name="T49" fmla="*/ 254 h 270"/>
                <a:gd name="T50" fmla="*/ 194 w 526"/>
                <a:gd name="T51" fmla="*/ 263 h 270"/>
                <a:gd name="T52" fmla="*/ 240 w 526"/>
                <a:gd name="T53" fmla="*/ 267 h 270"/>
                <a:gd name="T54" fmla="*/ 284 w 526"/>
                <a:gd name="T55" fmla="*/ 267 h 270"/>
                <a:gd name="T56" fmla="*/ 330 w 526"/>
                <a:gd name="T57" fmla="*/ 263 h 270"/>
                <a:gd name="T58" fmla="*/ 373 w 526"/>
                <a:gd name="T59" fmla="*/ 254 h 270"/>
                <a:gd name="T60" fmla="*/ 413 w 526"/>
                <a:gd name="T61" fmla="*/ 244 h 270"/>
                <a:gd name="T62" fmla="*/ 447 w 526"/>
                <a:gd name="T63" fmla="*/ 228 h 270"/>
                <a:gd name="T64" fmla="*/ 477 w 526"/>
                <a:gd name="T65" fmla="*/ 211 h 270"/>
                <a:gd name="T66" fmla="*/ 500 w 526"/>
                <a:gd name="T67" fmla="*/ 190 h 270"/>
                <a:gd name="T68" fmla="*/ 516 w 526"/>
                <a:gd name="T69" fmla="*/ 168 h 270"/>
                <a:gd name="T70" fmla="*/ 523 w 526"/>
                <a:gd name="T71" fmla="*/ 145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70"/>
                <a:gd name="T110" fmla="*/ 526 w 526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70">
                  <a:moveTo>
                    <a:pt x="525" y="134"/>
                  </a:moveTo>
                  <a:lnTo>
                    <a:pt x="523" y="123"/>
                  </a:lnTo>
                  <a:lnTo>
                    <a:pt x="520" y="110"/>
                  </a:lnTo>
                  <a:lnTo>
                    <a:pt x="516" y="100"/>
                  </a:lnTo>
                  <a:lnTo>
                    <a:pt x="508" y="88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8"/>
                  </a:lnTo>
                  <a:lnTo>
                    <a:pt x="447" y="40"/>
                  </a:lnTo>
                  <a:lnTo>
                    <a:pt x="431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1" y="0"/>
                  </a:lnTo>
                  <a:lnTo>
                    <a:pt x="240" y="1"/>
                  </a:lnTo>
                  <a:lnTo>
                    <a:pt x="217" y="2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8"/>
                  </a:lnTo>
                  <a:lnTo>
                    <a:pt x="111" y="24"/>
                  </a:lnTo>
                  <a:lnTo>
                    <a:pt x="94" y="31"/>
                  </a:lnTo>
                  <a:lnTo>
                    <a:pt x="77" y="40"/>
                  </a:lnTo>
                  <a:lnTo>
                    <a:pt x="61" y="48"/>
                  </a:lnTo>
                  <a:lnTo>
                    <a:pt x="47" y="57"/>
                  </a:lnTo>
                  <a:lnTo>
                    <a:pt x="35" y="67"/>
                  </a:lnTo>
                  <a:lnTo>
                    <a:pt x="25" y="77"/>
                  </a:lnTo>
                  <a:lnTo>
                    <a:pt x="16" y="88"/>
                  </a:lnTo>
                  <a:lnTo>
                    <a:pt x="8" y="100"/>
                  </a:lnTo>
                  <a:lnTo>
                    <a:pt x="4" y="110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7"/>
                  </a:lnTo>
                  <a:lnTo>
                    <a:pt x="8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1"/>
                  </a:lnTo>
                  <a:lnTo>
                    <a:pt x="47" y="211"/>
                  </a:lnTo>
                  <a:lnTo>
                    <a:pt x="61" y="220"/>
                  </a:lnTo>
                  <a:lnTo>
                    <a:pt x="77" y="228"/>
                  </a:lnTo>
                  <a:lnTo>
                    <a:pt x="94" y="236"/>
                  </a:lnTo>
                  <a:lnTo>
                    <a:pt x="111" y="244"/>
                  </a:lnTo>
                  <a:lnTo>
                    <a:pt x="131" y="250"/>
                  </a:lnTo>
                  <a:lnTo>
                    <a:pt x="151" y="254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7" y="266"/>
                  </a:lnTo>
                  <a:lnTo>
                    <a:pt x="240" y="267"/>
                  </a:lnTo>
                  <a:lnTo>
                    <a:pt x="261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3" y="254"/>
                  </a:lnTo>
                  <a:lnTo>
                    <a:pt x="393" y="250"/>
                  </a:lnTo>
                  <a:lnTo>
                    <a:pt x="413" y="244"/>
                  </a:lnTo>
                  <a:lnTo>
                    <a:pt x="431" y="236"/>
                  </a:lnTo>
                  <a:lnTo>
                    <a:pt x="447" y="228"/>
                  </a:lnTo>
                  <a:lnTo>
                    <a:pt x="463" y="220"/>
                  </a:lnTo>
                  <a:lnTo>
                    <a:pt x="477" y="211"/>
                  </a:lnTo>
                  <a:lnTo>
                    <a:pt x="489" y="201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6" y="168"/>
                  </a:lnTo>
                  <a:lnTo>
                    <a:pt x="520" y="157"/>
                  </a:lnTo>
                  <a:lnTo>
                    <a:pt x="523" y="145"/>
                  </a:lnTo>
                  <a:lnTo>
                    <a:pt x="525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Freeform 11"/>
            <p:cNvSpPr>
              <a:spLocks/>
            </p:cNvSpPr>
            <p:nvPr/>
          </p:nvSpPr>
          <p:spPr bwMode="auto">
            <a:xfrm>
              <a:off x="1703" y="1182"/>
              <a:ext cx="613" cy="303"/>
            </a:xfrm>
            <a:custGeom>
              <a:avLst/>
              <a:gdLst>
                <a:gd name="T0" fmla="*/ 1 w 525"/>
                <a:gd name="T1" fmla="*/ 145 h 270"/>
                <a:gd name="T2" fmla="*/ 8 w 525"/>
                <a:gd name="T3" fmla="*/ 168 h 270"/>
                <a:gd name="T4" fmla="*/ 23 w 525"/>
                <a:gd name="T5" fmla="*/ 190 h 270"/>
                <a:gd name="T6" fmla="*/ 46 w 525"/>
                <a:gd name="T7" fmla="*/ 211 h 270"/>
                <a:gd name="T8" fmla="*/ 76 w 525"/>
                <a:gd name="T9" fmla="*/ 228 h 270"/>
                <a:gd name="T10" fmla="*/ 111 w 525"/>
                <a:gd name="T11" fmla="*/ 244 h 270"/>
                <a:gd name="T12" fmla="*/ 151 w 525"/>
                <a:gd name="T13" fmla="*/ 254 h 270"/>
                <a:gd name="T14" fmla="*/ 194 w 525"/>
                <a:gd name="T15" fmla="*/ 263 h 270"/>
                <a:gd name="T16" fmla="*/ 239 w 525"/>
                <a:gd name="T17" fmla="*/ 267 h 270"/>
                <a:gd name="T18" fmla="*/ 284 w 525"/>
                <a:gd name="T19" fmla="*/ 267 h 270"/>
                <a:gd name="T20" fmla="*/ 329 w 525"/>
                <a:gd name="T21" fmla="*/ 263 h 270"/>
                <a:gd name="T22" fmla="*/ 372 w 525"/>
                <a:gd name="T23" fmla="*/ 254 h 270"/>
                <a:gd name="T24" fmla="*/ 412 w 525"/>
                <a:gd name="T25" fmla="*/ 243 h 270"/>
                <a:gd name="T26" fmla="*/ 446 w 525"/>
                <a:gd name="T27" fmla="*/ 228 h 270"/>
                <a:gd name="T28" fmla="*/ 476 w 525"/>
                <a:gd name="T29" fmla="*/ 210 h 270"/>
                <a:gd name="T30" fmla="*/ 498 w 525"/>
                <a:gd name="T31" fmla="*/ 190 h 270"/>
                <a:gd name="T32" fmla="*/ 515 w 525"/>
                <a:gd name="T33" fmla="*/ 168 h 270"/>
                <a:gd name="T34" fmla="*/ 522 w 525"/>
                <a:gd name="T35" fmla="*/ 145 h 270"/>
                <a:gd name="T36" fmla="*/ 522 w 525"/>
                <a:gd name="T37" fmla="*/ 123 h 270"/>
                <a:gd name="T38" fmla="*/ 515 w 525"/>
                <a:gd name="T39" fmla="*/ 100 h 270"/>
                <a:gd name="T40" fmla="*/ 498 w 525"/>
                <a:gd name="T41" fmla="*/ 77 h 270"/>
                <a:gd name="T42" fmla="*/ 476 w 525"/>
                <a:gd name="T43" fmla="*/ 57 h 270"/>
                <a:gd name="T44" fmla="*/ 446 w 525"/>
                <a:gd name="T45" fmla="*/ 40 h 270"/>
                <a:gd name="T46" fmla="*/ 412 w 525"/>
                <a:gd name="T47" fmla="*/ 24 h 270"/>
                <a:gd name="T48" fmla="*/ 372 w 525"/>
                <a:gd name="T49" fmla="*/ 12 h 270"/>
                <a:gd name="T50" fmla="*/ 329 w 525"/>
                <a:gd name="T51" fmla="*/ 4 h 270"/>
                <a:gd name="T52" fmla="*/ 284 w 525"/>
                <a:gd name="T53" fmla="*/ 1 h 270"/>
                <a:gd name="T54" fmla="*/ 239 w 525"/>
                <a:gd name="T55" fmla="*/ 1 h 270"/>
                <a:gd name="T56" fmla="*/ 193 w 525"/>
                <a:gd name="T57" fmla="*/ 4 h 270"/>
                <a:gd name="T58" fmla="*/ 151 w 525"/>
                <a:gd name="T59" fmla="*/ 12 h 270"/>
                <a:gd name="T60" fmla="*/ 111 w 525"/>
                <a:gd name="T61" fmla="*/ 24 h 270"/>
                <a:gd name="T62" fmla="*/ 76 w 525"/>
                <a:gd name="T63" fmla="*/ 40 h 270"/>
                <a:gd name="T64" fmla="*/ 46 w 525"/>
                <a:gd name="T65" fmla="*/ 57 h 270"/>
                <a:gd name="T66" fmla="*/ 23 w 525"/>
                <a:gd name="T67" fmla="*/ 77 h 270"/>
                <a:gd name="T68" fmla="*/ 8 w 525"/>
                <a:gd name="T69" fmla="*/ 100 h 270"/>
                <a:gd name="T70" fmla="*/ 1 w 525"/>
                <a:gd name="T71" fmla="*/ 123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70"/>
                <a:gd name="T110" fmla="*/ 525 w 525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70">
                  <a:moveTo>
                    <a:pt x="0" y="134"/>
                  </a:moveTo>
                  <a:lnTo>
                    <a:pt x="1" y="145"/>
                  </a:lnTo>
                  <a:lnTo>
                    <a:pt x="3" y="157"/>
                  </a:lnTo>
                  <a:lnTo>
                    <a:pt x="8" y="168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1"/>
                  </a:lnTo>
                  <a:lnTo>
                    <a:pt x="46" y="211"/>
                  </a:lnTo>
                  <a:lnTo>
                    <a:pt x="60" y="220"/>
                  </a:lnTo>
                  <a:lnTo>
                    <a:pt x="76" y="228"/>
                  </a:lnTo>
                  <a:lnTo>
                    <a:pt x="93" y="236"/>
                  </a:lnTo>
                  <a:lnTo>
                    <a:pt x="111" y="244"/>
                  </a:lnTo>
                  <a:lnTo>
                    <a:pt x="130" y="250"/>
                  </a:lnTo>
                  <a:lnTo>
                    <a:pt x="151" y="254"/>
                  </a:lnTo>
                  <a:lnTo>
                    <a:pt x="171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7"/>
                  </a:lnTo>
                  <a:lnTo>
                    <a:pt x="262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29" y="263"/>
                  </a:lnTo>
                  <a:lnTo>
                    <a:pt x="351" y="260"/>
                  </a:lnTo>
                  <a:lnTo>
                    <a:pt x="372" y="254"/>
                  </a:lnTo>
                  <a:lnTo>
                    <a:pt x="392" y="250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8"/>
                  </a:lnTo>
                  <a:lnTo>
                    <a:pt x="462" y="220"/>
                  </a:lnTo>
                  <a:lnTo>
                    <a:pt x="476" y="210"/>
                  </a:lnTo>
                  <a:lnTo>
                    <a:pt x="489" y="201"/>
                  </a:lnTo>
                  <a:lnTo>
                    <a:pt x="498" y="190"/>
                  </a:lnTo>
                  <a:lnTo>
                    <a:pt x="507" y="180"/>
                  </a:lnTo>
                  <a:lnTo>
                    <a:pt x="515" y="168"/>
                  </a:lnTo>
                  <a:lnTo>
                    <a:pt x="519" y="157"/>
                  </a:lnTo>
                  <a:lnTo>
                    <a:pt x="522" y="145"/>
                  </a:lnTo>
                  <a:lnTo>
                    <a:pt x="524" y="134"/>
                  </a:lnTo>
                  <a:lnTo>
                    <a:pt x="522" y="123"/>
                  </a:lnTo>
                  <a:lnTo>
                    <a:pt x="519" y="110"/>
                  </a:lnTo>
                  <a:lnTo>
                    <a:pt x="515" y="100"/>
                  </a:lnTo>
                  <a:lnTo>
                    <a:pt x="507" y="88"/>
                  </a:lnTo>
                  <a:lnTo>
                    <a:pt x="498" y="77"/>
                  </a:lnTo>
                  <a:lnTo>
                    <a:pt x="489" y="67"/>
                  </a:lnTo>
                  <a:lnTo>
                    <a:pt x="476" y="57"/>
                  </a:lnTo>
                  <a:lnTo>
                    <a:pt x="462" y="48"/>
                  </a:lnTo>
                  <a:lnTo>
                    <a:pt x="446" y="40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8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2" y="0"/>
                  </a:lnTo>
                  <a:lnTo>
                    <a:pt x="239" y="1"/>
                  </a:lnTo>
                  <a:lnTo>
                    <a:pt x="216" y="2"/>
                  </a:lnTo>
                  <a:lnTo>
                    <a:pt x="193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40"/>
                  </a:lnTo>
                  <a:lnTo>
                    <a:pt x="60" y="48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100"/>
                  </a:lnTo>
                  <a:lnTo>
                    <a:pt x="3" y="110"/>
                  </a:lnTo>
                  <a:lnTo>
                    <a:pt x="1" y="123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Freeform 14"/>
            <p:cNvSpPr>
              <a:spLocks/>
            </p:cNvSpPr>
            <p:nvPr/>
          </p:nvSpPr>
          <p:spPr bwMode="auto">
            <a:xfrm>
              <a:off x="1051" y="1667"/>
              <a:ext cx="848" cy="311"/>
            </a:xfrm>
            <a:custGeom>
              <a:avLst/>
              <a:gdLst>
                <a:gd name="T0" fmla="*/ 726 w 727"/>
                <a:gd name="T1" fmla="*/ 276 h 277"/>
                <a:gd name="T2" fmla="*/ 726 w 727"/>
                <a:gd name="T3" fmla="*/ 0 h 277"/>
                <a:gd name="T4" fmla="*/ 0 w 727"/>
                <a:gd name="T5" fmla="*/ 0 h 277"/>
                <a:gd name="T6" fmla="*/ 0 w 727"/>
                <a:gd name="T7" fmla="*/ 276 h 277"/>
                <a:gd name="T8" fmla="*/ 726 w 727"/>
                <a:gd name="T9" fmla="*/ 276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7"/>
                <a:gd name="T16" fmla="*/ 0 h 277"/>
                <a:gd name="T17" fmla="*/ 727 w 727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7" h="277">
                  <a:moveTo>
                    <a:pt x="726" y="276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726" y="27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Rectangle 16"/>
            <p:cNvSpPr>
              <a:spLocks noChangeArrowheads="1"/>
            </p:cNvSpPr>
            <p:nvPr/>
          </p:nvSpPr>
          <p:spPr bwMode="auto">
            <a:xfrm>
              <a:off x="1796" y="1229"/>
              <a:ext cx="29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lot</a:t>
              </a:r>
            </a:p>
          </p:txBody>
        </p:sp>
        <p:sp>
          <p:nvSpPr>
            <p:cNvPr id="13346" name="Rectangle 21"/>
            <p:cNvSpPr>
              <a:spLocks noChangeArrowheads="1"/>
            </p:cNvSpPr>
            <p:nvPr/>
          </p:nvSpPr>
          <p:spPr bwMode="auto">
            <a:xfrm>
              <a:off x="1175" y="990"/>
              <a:ext cx="49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13347" name="Rectangle 24"/>
            <p:cNvSpPr>
              <a:spLocks noChangeArrowheads="1"/>
            </p:cNvSpPr>
            <p:nvPr/>
          </p:nvSpPr>
          <p:spPr bwMode="auto">
            <a:xfrm>
              <a:off x="1005" y="1713"/>
              <a:ext cx="87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Employees</a:t>
              </a:r>
            </a:p>
          </p:txBody>
        </p:sp>
        <p:sp>
          <p:nvSpPr>
            <p:cNvPr id="13348" name="Rectangle 25"/>
            <p:cNvSpPr>
              <a:spLocks noChangeArrowheads="1"/>
            </p:cNvSpPr>
            <p:nvPr/>
          </p:nvSpPr>
          <p:spPr bwMode="auto">
            <a:xfrm>
              <a:off x="639" y="1220"/>
              <a:ext cx="36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u="sng">
                  <a:solidFill>
                    <a:srgbClr val="000000"/>
                  </a:solidFill>
                  <a:latin typeface="Arial" charset="0"/>
                </a:rPr>
                <a:t>ssn</a:t>
              </a:r>
            </a:p>
          </p:txBody>
        </p:sp>
        <p:sp>
          <p:nvSpPr>
            <p:cNvPr id="13349" name="Line 26"/>
            <p:cNvSpPr>
              <a:spLocks noChangeShapeType="1"/>
            </p:cNvSpPr>
            <p:nvPr/>
          </p:nvSpPr>
          <p:spPr bwMode="auto">
            <a:xfrm>
              <a:off x="1410" y="1251"/>
              <a:ext cx="0" cy="37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Line 27"/>
            <p:cNvSpPr>
              <a:spLocks noChangeShapeType="1"/>
            </p:cNvSpPr>
            <p:nvPr/>
          </p:nvSpPr>
          <p:spPr bwMode="auto">
            <a:xfrm>
              <a:off x="854" y="1496"/>
              <a:ext cx="461" cy="1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Line 28"/>
            <p:cNvSpPr>
              <a:spLocks noChangeShapeType="1"/>
            </p:cNvSpPr>
            <p:nvPr/>
          </p:nvSpPr>
          <p:spPr bwMode="auto">
            <a:xfrm flipH="1">
              <a:off x="1718" y="1496"/>
              <a:ext cx="296" cy="15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013075" y="2498725"/>
            <a:ext cx="2649538" cy="787400"/>
            <a:chOff x="1313" y="1705"/>
            <a:chExt cx="1430" cy="442"/>
          </a:xfrm>
        </p:grpSpPr>
        <p:sp>
          <p:nvSpPr>
            <p:cNvPr id="13337" name="Freeform 12"/>
            <p:cNvSpPr>
              <a:spLocks/>
            </p:cNvSpPr>
            <p:nvPr/>
          </p:nvSpPr>
          <p:spPr bwMode="auto">
            <a:xfrm>
              <a:off x="1689" y="1705"/>
              <a:ext cx="788" cy="442"/>
            </a:xfrm>
            <a:custGeom>
              <a:avLst/>
              <a:gdLst>
                <a:gd name="T0" fmla="*/ 0 w 788"/>
                <a:gd name="T1" fmla="*/ 221 h 442"/>
                <a:gd name="T2" fmla="*/ 388 w 788"/>
                <a:gd name="T3" fmla="*/ 0 h 442"/>
                <a:gd name="T4" fmla="*/ 787 w 788"/>
                <a:gd name="T5" fmla="*/ 229 h 442"/>
                <a:gd name="T6" fmla="*/ 388 w 788"/>
                <a:gd name="T7" fmla="*/ 441 h 442"/>
                <a:gd name="T8" fmla="*/ 0 w 788"/>
                <a:gd name="T9" fmla="*/ 221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8"/>
                <a:gd name="T16" fmla="*/ 0 h 442"/>
                <a:gd name="T17" fmla="*/ 788 w 788"/>
                <a:gd name="T18" fmla="*/ 442 h 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Rectangle 22"/>
            <p:cNvSpPr>
              <a:spLocks noChangeArrowheads="1"/>
            </p:cNvSpPr>
            <p:nvPr/>
          </p:nvSpPr>
          <p:spPr bwMode="auto">
            <a:xfrm>
              <a:off x="1717" y="1835"/>
              <a:ext cx="65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Works_In</a:t>
              </a:r>
            </a:p>
          </p:txBody>
        </p:sp>
        <p:sp>
          <p:nvSpPr>
            <p:cNvPr id="13339" name="Line 29"/>
            <p:cNvSpPr>
              <a:spLocks noChangeShapeType="1"/>
            </p:cNvSpPr>
            <p:nvPr/>
          </p:nvSpPr>
          <p:spPr bwMode="auto">
            <a:xfrm flipH="1">
              <a:off x="1313" y="1924"/>
              <a:ext cx="36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Line 30"/>
            <p:cNvSpPr>
              <a:spLocks noChangeShapeType="1"/>
            </p:cNvSpPr>
            <p:nvPr/>
          </p:nvSpPr>
          <p:spPr bwMode="auto">
            <a:xfrm>
              <a:off x="2477" y="1935"/>
              <a:ext cx="26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3810000" y="1295400"/>
            <a:ext cx="973138" cy="1190625"/>
            <a:chOff x="1716" y="1028"/>
            <a:chExt cx="525" cy="669"/>
          </a:xfrm>
        </p:grpSpPr>
        <p:sp>
          <p:nvSpPr>
            <p:cNvPr id="13334" name="Freeform 9"/>
            <p:cNvSpPr>
              <a:spLocks/>
            </p:cNvSpPr>
            <p:nvPr/>
          </p:nvSpPr>
          <p:spPr bwMode="auto">
            <a:xfrm>
              <a:off x="1716" y="1028"/>
              <a:ext cx="525" cy="269"/>
            </a:xfrm>
            <a:custGeom>
              <a:avLst/>
              <a:gdLst>
                <a:gd name="T0" fmla="*/ 1 w 525"/>
                <a:gd name="T1" fmla="*/ 146 h 269"/>
                <a:gd name="T2" fmla="*/ 8 w 525"/>
                <a:gd name="T3" fmla="*/ 169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9 h 269"/>
                <a:gd name="T10" fmla="*/ 111 w 525"/>
                <a:gd name="T11" fmla="*/ 243 h 269"/>
                <a:gd name="T12" fmla="*/ 151 w 525"/>
                <a:gd name="T13" fmla="*/ 256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3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9 h 269"/>
                <a:gd name="T34" fmla="*/ 524 w 525"/>
                <a:gd name="T35" fmla="*/ 146 h 269"/>
                <a:gd name="T36" fmla="*/ 524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7 h 269"/>
                <a:gd name="T44" fmla="*/ 447 w 525"/>
                <a:gd name="T45" fmla="*/ 38 h 269"/>
                <a:gd name="T46" fmla="*/ 413 w 525"/>
                <a:gd name="T47" fmla="*/ 24 h 269"/>
                <a:gd name="T48" fmla="*/ 372 w 525"/>
                <a:gd name="T49" fmla="*/ 12 h 269"/>
                <a:gd name="T50" fmla="*/ 330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6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0"/>
                  </a:lnTo>
                  <a:lnTo>
                    <a:pt x="47" y="210"/>
                  </a:lnTo>
                  <a:lnTo>
                    <a:pt x="60" y="220"/>
                  </a:lnTo>
                  <a:lnTo>
                    <a:pt x="77" y="229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50"/>
                  </a:lnTo>
                  <a:lnTo>
                    <a:pt x="151" y="256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3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2" y="255"/>
                  </a:lnTo>
                  <a:lnTo>
                    <a:pt x="393" y="250"/>
                  </a:lnTo>
                  <a:lnTo>
                    <a:pt x="413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5" y="169"/>
                  </a:lnTo>
                  <a:lnTo>
                    <a:pt x="520" y="157"/>
                  </a:lnTo>
                  <a:lnTo>
                    <a:pt x="524" y="146"/>
                  </a:lnTo>
                  <a:lnTo>
                    <a:pt x="524" y="134"/>
                  </a:lnTo>
                  <a:lnTo>
                    <a:pt x="524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2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0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1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Rectangle 20"/>
            <p:cNvSpPr>
              <a:spLocks noChangeArrowheads="1"/>
            </p:cNvSpPr>
            <p:nvPr/>
          </p:nvSpPr>
          <p:spPr bwMode="auto">
            <a:xfrm>
              <a:off x="1763" y="1070"/>
              <a:ext cx="41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since</a:t>
              </a:r>
            </a:p>
          </p:txBody>
        </p:sp>
        <p:sp>
          <p:nvSpPr>
            <p:cNvPr id="13336" name="Line 31"/>
            <p:cNvSpPr>
              <a:spLocks noChangeShapeType="1"/>
            </p:cNvSpPr>
            <p:nvPr/>
          </p:nvSpPr>
          <p:spPr bwMode="auto">
            <a:xfrm>
              <a:off x="1953" y="1307"/>
              <a:ext cx="117" cy="39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4800600" y="1524000"/>
            <a:ext cx="2760663" cy="1614488"/>
            <a:chOff x="2294" y="1186"/>
            <a:chExt cx="1490" cy="907"/>
          </a:xfrm>
        </p:grpSpPr>
        <p:sp>
          <p:nvSpPr>
            <p:cNvPr id="13323" name="Freeform 7"/>
            <p:cNvSpPr>
              <a:spLocks/>
            </p:cNvSpPr>
            <p:nvPr/>
          </p:nvSpPr>
          <p:spPr bwMode="auto">
            <a:xfrm>
              <a:off x="2294" y="1383"/>
              <a:ext cx="525" cy="269"/>
            </a:xfrm>
            <a:custGeom>
              <a:avLst/>
              <a:gdLst>
                <a:gd name="T0" fmla="*/ 522 w 525"/>
                <a:gd name="T1" fmla="*/ 121 h 269"/>
                <a:gd name="T2" fmla="*/ 515 w 525"/>
                <a:gd name="T3" fmla="*/ 98 h 269"/>
                <a:gd name="T4" fmla="*/ 500 w 525"/>
                <a:gd name="T5" fmla="*/ 77 h 269"/>
                <a:gd name="T6" fmla="*/ 476 w 525"/>
                <a:gd name="T7" fmla="*/ 57 h 269"/>
                <a:gd name="T8" fmla="*/ 446 w 525"/>
                <a:gd name="T9" fmla="*/ 38 h 269"/>
                <a:gd name="T10" fmla="*/ 412 w 525"/>
                <a:gd name="T11" fmla="*/ 24 h 269"/>
                <a:gd name="T12" fmla="*/ 372 w 525"/>
                <a:gd name="T13" fmla="*/ 12 h 269"/>
                <a:gd name="T14" fmla="*/ 329 w 525"/>
                <a:gd name="T15" fmla="*/ 4 h 269"/>
                <a:gd name="T16" fmla="*/ 284 w 525"/>
                <a:gd name="T17" fmla="*/ 0 h 269"/>
                <a:gd name="T18" fmla="*/ 239 w 525"/>
                <a:gd name="T19" fmla="*/ 0 h 269"/>
                <a:gd name="T20" fmla="*/ 194 w 525"/>
                <a:gd name="T21" fmla="*/ 4 h 269"/>
                <a:gd name="T22" fmla="*/ 151 w 525"/>
                <a:gd name="T23" fmla="*/ 12 h 269"/>
                <a:gd name="T24" fmla="*/ 111 w 525"/>
                <a:gd name="T25" fmla="*/ 24 h 269"/>
                <a:gd name="T26" fmla="*/ 76 w 525"/>
                <a:gd name="T27" fmla="*/ 38 h 269"/>
                <a:gd name="T28" fmla="*/ 46 w 525"/>
                <a:gd name="T29" fmla="*/ 57 h 269"/>
                <a:gd name="T30" fmla="*/ 23 w 525"/>
                <a:gd name="T31" fmla="*/ 77 h 269"/>
                <a:gd name="T32" fmla="*/ 8 w 525"/>
                <a:gd name="T33" fmla="*/ 98 h 269"/>
                <a:gd name="T34" fmla="*/ 1 w 525"/>
                <a:gd name="T35" fmla="*/ 121 h 269"/>
                <a:gd name="T36" fmla="*/ 1 w 525"/>
                <a:gd name="T37" fmla="*/ 144 h 269"/>
                <a:gd name="T38" fmla="*/ 8 w 525"/>
                <a:gd name="T39" fmla="*/ 167 h 269"/>
                <a:gd name="T40" fmla="*/ 23 w 525"/>
                <a:gd name="T41" fmla="*/ 190 h 269"/>
                <a:gd name="T42" fmla="*/ 46 w 525"/>
                <a:gd name="T43" fmla="*/ 210 h 269"/>
                <a:gd name="T44" fmla="*/ 76 w 525"/>
                <a:gd name="T45" fmla="*/ 227 h 269"/>
                <a:gd name="T46" fmla="*/ 111 w 525"/>
                <a:gd name="T47" fmla="*/ 243 h 269"/>
                <a:gd name="T48" fmla="*/ 151 w 525"/>
                <a:gd name="T49" fmla="*/ 255 h 269"/>
                <a:gd name="T50" fmla="*/ 194 w 525"/>
                <a:gd name="T51" fmla="*/ 263 h 269"/>
                <a:gd name="T52" fmla="*/ 239 w 525"/>
                <a:gd name="T53" fmla="*/ 268 h 269"/>
                <a:gd name="T54" fmla="*/ 284 w 525"/>
                <a:gd name="T55" fmla="*/ 268 h 269"/>
                <a:gd name="T56" fmla="*/ 329 w 525"/>
                <a:gd name="T57" fmla="*/ 263 h 269"/>
                <a:gd name="T58" fmla="*/ 372 w 525"/>
                <a:gd name="T59" fmla="*/ 255 h 269"/>
                <a:gd name="T60" fmla="*/ 412 w 525"/>
                <a:gd name="T61" fmla="*/ 243 h 269"/>
                <a:gd name="T62" fmla="*/ 446 w 525"/>
                <a:gd name="T63" fmla="*/ 227 h 269"/>
                <a:gd name="T64" fmla="*/ 476 w 525"/>
                <a:gd name="T65" fmla="*/ 210 h 269"/>
                <a:gd name="T66" fmla="*/ 500 w 525"/>
                <a:gd name="T67" fmla="*/ 190 h 269"/>
                <a:gd name="T68" fmla="*/ 515 w 525"/>
                <a:gd name="T69" fmla="*/ 167 h 269"/>
                <a:gd name="T70" fmla="*/ 522 w 525"/>
                <a:gd name="T71" fmla="*/ 144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Freeform 8"/>
            <p:cNvSpPr>
              <a:spLocks/>
            </p:cNvSpPr>
            <p:nvPr/>
          </p:nvSpPr>
          <p:spPr bwMode="auto">
            <a:xfrm>
              <a:off x="3259" y="1383"/>
              <a:ext cx="525" cy="269"/>
            </a:xfrm>
            <a:custGeom>
              <a:avLst/>
              <a:gdLst>
                <a:gd name="T0" fmla="*/ 1 w 525"/>
                <a:gd name="T1" fmla="*/ 144 h 269"/>
                <a:gd name="T2" fmla="*/ 8 w 525"/>
                <a:gd name="T3" fmla="*/ 167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7 h 269"/>
                <a:gd name="T10" fmla="*/ 111 w 525"/>
                <a:gd name="T11" fmla="*/ 243 h 269"/>
                <a:gd name="T12" fmla="*/ 151 w 525"/>
                <a:gd name="T13" fmla="*/ 255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2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7 h 269"/>
                <a:gd name="T34" fmla="*/ 522 w 525"/>
                <a:gd name="T35" fmla="*/ 144 h 269"/>
                <a:gd name="T36" fmla="*/ 522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5 h 269"/>
                <a:gd name="T44" fmla="*/ 447 w 525"/>
                <a:gd name="T45" fmla="*/ 38 h 269"/>
                <a:gd name="T46" fmla="*/ 412 w 525"/>
                <a:gd name="T47" fmla="*/ 22 h 269"/>
                <a:gd name="T48" fmla="*/ 372 w 525"/>
                <a:gd name="T49" fmla="*/ 12 h 269"/>
                <a:gd name="T50" fmla="*/ 329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Freeform 13"/>
            <p:cNvSpPr>
              <a:spLocks/>
            </p:cNvSpPr>
            <p:nvPr/>
          </p:nvSpPr>
          <p:spPr bwMode="auto">
            <a:xfrm>
              <a:off x="2766" y="1815"/>
              <a:ext cx="851" cy="278"/>
            </a:xfrm>
            <a:custGeom>
              <a:avLst/>
              <a:gdLst>
                <a:gd name="T0" fmla="*/ 850 w 851"/>
                <a:gd name="T1" fmla="*/ 277 h 278"/>
                <a:gd name="T2" fmla="*/ 850 w 851"/>
                <a:gd name="T3" fmla="*/ 0 h 278"/>
                <a:gd name="T4" fmla="*/ 0 w 851"/>
                <a:gd name="T5" fmla="*/ 0 h 278"/>
                <a:gd name="T6" fmla="*/ 0 w 851"/>
                <a:gd name="T7" fmla="*/ 277 h 278"/>
                <a:gd name="T8" fmla="*/ 850 w 851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1"/>
                <a:gd name="T16" fmla="*/ 0 h 278"/>
                <a:gd name="T17" fmla="*/ 851 w 851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Freeform 15"/>
            <p:cNvSpPr>
              <a:spLocks/>
            </p:cNvSpPr>
            <p:nvPr/>
          </p:nvSpPr>
          <p:spPr bwMode="auto">
            <a:xfrm>
              <a:off x="2766" y="1186"/>
              <a:ext cx="526" cy="269"/>
            </a:xfrm>
            <a:custGeom>
              <a:avLst/>
              <a:gdLst>
                <a:gd name="T0" fmla="*/ 523 w 526"/>
                <a:gd name="T1" fmla="*/ 121 h 269"/>
                <a:gd name="T2" fmla="*/ 516 w 526"/>
                <a:gd name="T3" fmla="*/ 98 h 269"/>
                <a:gd name="T4" fmla="*/ 501 w 526"/>
                <a:gd name="T5" fmla="*/ 77 h 269"/>
                <a:gd name="T6" fmla="*/ 478 w 526"/>
                <a:gd name="T7" fmla="*/ 57 h 269"/>
                <a:gd name="T8" fmla="*/ 448 w 526"/>
                <a:gd name="T9" fmla="*/ 38 h 269"/>
                <a:gd name="T10" fmla="*/ 412 w 526"/>
                <a:gd name="T11" fmla="*/ 24 h 269"/>
                <a:gd name="T12" fmla="*/ 373 w 526"/>
                <a:gd name="T13" fmla="*/ 12 h 269"/>
                <a:gd name="T14" fmla="*/ 330 w 526"/>
                <a:gd name="T15" fmla="*/ 4 h 269"/>
                <a:gd name="T16" fmla="*/ 285 w 526"/>
                <a:gd name="T17" fmla="*/ 0 h 269"/>
                <a:gd name="T18" fmla="*/ 239 w 526"/>
                <a:gd name="T19" fmla="*/ 0 h 269"/>
                <a:gd name="T20" fmla="*/ 194 w 526"/>
                <a:gd name="T21" fmla="*/ 4 h 269"/>
                <a:gd name="T22" fmla="*/ 151 w 526"/>
                <a:gd name="T23" fmla="*/ 12 h 269"/>
                <a:gd name="T24" fmla="*/ 112 w 526"/>
                <a:gd name="T25" fmla="*/ 24 h 269"/>
                <a:gd name="T26" fmla="*/ 76 w 526"/>
                <a:gd name="T27" fmla="*/ 38 h 269"/>
                <a:gd name="T28" fmla="*/ 46 w 526"/>
                <a:gd name="T29" fmla="*/ 57 h 269"/>
                <a:gd name="T30" fmla="*/ 23 w 526"/>
                <a:gd name="T31" fmla="*/ 77 h 269"/>
                <a:gd name="T32" fmla="*/ 8 w 526"/>
                <a:gd name="T33" fmla="*/ 98 h 269"/>
                <a:gd name="T34" fmla="*/ 1 w 526"/>
                <a:gd name="T35" fmla="*/ 121 h 269"/>
                <a:gd name="T36" fmla="*/ 1 w 526"/>
                <a:gd name="T37" fmla="*/ 146 h 269"/>
                <a:gd name="T38" fmla="*/ 8 w 526"/>
                <a:gd name="T39" fmla="*/ 169 h 269"/>
                <a:gd name="T40" fmla="*/ 23 w 526"/>
                <a:gd name="T41" fmla="*/ 190 h 269"/>
                <a:gd name="T42" fmla="*/ 46 w 526"/>
                <a:gd name="T43" fmla="*/ 210 h 269"/>
                <a:gd name="T44" fmla="*/ 76 w 526"/>
                <a:gd name="T45" fmla="*/ 229 h 269"/>
                <a:gd name="T46" fmla="*/ 112 w 526"/>
                <a:gd name="T47" fmla="*/ 243 h 269"/>
                <a:gd name="T48" fmla="*/ 151 w 526"/>
                <a:gd name="T49" fmla="*/ 256 h 269"/>
                <a:gd name="T50" fmla="*/ 194 w 526"/>
                <a:gd name="T51" fmla="*/ 263 h 269"/>
                <a:gd name="T52" fmla="*/ 239 w 526"/>
                <a:gd name="T53" fmla="*/ 268 h 269"/>
                <a:gd name="T54" fmla="*/ 285 w 526"/>
                <a:gd name="T55" fmla="*/ 268 h 269"/>
                <a:gd name="T56" fmla="*/ 330 w 526"/>
                <a:gd name="T57" fmla="*/ 263 h 269"/>
                <a:gd name="T58" fmla="*/ 373 w 526"/>
                <a:gd name="T59" fmla="*/ 256 h 269"/>
                <a:gd name="T60" fmla="*/ 412 w 526"/>
                <a:gd name="T61" fmla="*/ 243 h 269"/>
                <a:gd name="T62" fmla="*/ 448 w 526"/>
                <a:gd name="T63" fmla="*/ 229 h 269"/>
                <a:gd name="T64" fmla="*/ 478 w 526"/>
                <a:gd name="T65" fmla="*/ 210 h 269"/>
                <a:gd name="T66" fmla="*/ 501 w 526"/>
                <a:gd name="T67" fmla="*/ 190 h 269"/>
                <a:gd name="T68" fmla="*/ 516 w 526"/>
                <a:gd name="T69" fmla="*/ 169 h 269"/>
                <a:gd name="T70" fmla="*/ 523 w 526"/>
                <a:gd name="T71" fmla="*/ 146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69"/>
                <a:gd name="T110" fmla="*/ 526 w 526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Rectangle 17"/>
            <p:cNvSpPr>
              <a:spLocks noChangeArrowheads="1"/>
            </p:cNvSpPr>
            <p:nvPr/>
          </p:nvSpPr>
          <p:spPr bwMode="auto">
            <a:xfrm>
              <a:off x="2788" y="1211"/>
              <a:ext cx="49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dname</a:t>
              </a:r>
            </a:p>
          </p:txBody>
        </p:sp>
        <p:sp>
          <p:nvSpPr>
            <p:cNvPr id="13328" name="Rectangle 18"/>
            <p:cNvSpPr>
              <a:spLocks noChangeArrowheads="1"/>
            </p:cNvSpPr>
            <p:nvPr/>
          </p:nvSpPr>
          <p:spPr bwMode="auto">
            <a:xfrm>
              <a:off x="3240" y="1415"/>
              <a:ext cx="50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budget</a:t>
              </a:r>
            </a:p>
          </p:txBody>
        </p:sp>
        <p:sp>
          <p:nvSpPr>
            <p:cNvPr id="13329" name="Rectangle 19"/>
            <p:cNvSpPr>
              <a:spLocks noChangeArrowheads="1"/>
            </p:cNvSpPr>
            <p:nvPr/>
          </p:nvSpPr>
          <p:spPr bwMode="auto">
            <a:xfrm>
              <a:off x="2360" y="1417"/>
              <a:ext cx="28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u="sng">
                  <a:solidFill>
                    <a:srgbClr val="000000"/>
                  </a:solidFill>
                  <a:latin typeface="Arial" charset="0"/>
                </a:rPr>
                <a:t>did</a:t>
              </a:r>
            </a:p>
          </p:txBody>
        </p:sp>
        <p:sp>
          <p:nvSpPr>
            <p:cNvPr id="13330" name="Rectangle 23"/>
            <p:cNvSpPr>
              <a:spLocks noChangeArrowheads="1"/>
            </p:cNvSpPr>
            <p:nvPr/>
          </p:nvSpPr>
          <p:spPr bwMode="auto">
            <a:xfrm>
              <a:off x="2728" y="1849"/>
              <a:ext cx="85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Departments</a:t>
              </a:r>
            </a:p>
          </p:txBody>
        </p:sp>
        <p:sp>
          <p:nvSpPr>
            <p:cNvPr id="13331" name="Line 32"/>
            <p:cNvSpPr>
              <a:spLocks noChangeShapeType="1"/>
            </p:cNvSpPr>
            <p:nvPr/>
          </p:nvSpPr>
          <p:spPr bwMode="auto">
            <a:xfrm>
              <a:off x="2559" y="1669"/>
              <a:ext cx="350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Line 33"/>
            <p:cNvSpPr>
              <a:spLocks noChangeShapeType="1"/>
            </p:cNvSpPr>
            <p:nvPr/>
          </p:nvSpPr>
          <p:spPr bwMode="auto">
            <a:xfrm>
              <a:off x="3013" y="1470"/>
              <a:ext cx="75" cy="3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Line 34"/>
            <p:cNvSpPr>
              <a:spLocks noChangeShapeType="1"/>
            </p:cNvSpPr>
            <p:nvPr/>
          </p:nvSpPr>
          <p:spPr bwMode="auto">
            <a:xfrm flipH="1">
              <a:off x="3308" y="1650"/>
              <a:ext cx="200" cy="1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1">
  <a:themeElements>
    <a:clrScheme name="CS186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21E8"/>
      </a:accent1>
      <a:accent2>
        <a:srgbClr val="C00000"/>
      </a:accent2>
      <a:accent3>
        <a:srgbClr val="FFFFFF"/>
      </a:accent3>
      <a:accent4>
        <a:srgbClr val="000000"/>
      </a:accent4>
      <a:accent5>
        <a:srgbClr val="AAABF2"/>
      </a:accent5>
      <a:accent6>
        <a:srgbClr val="E78A5C"/>
      </a:accent6>
      <a:hlink>
        <a:srgbClr val="CC3300"/>
      </a:hlink>
      <a:folHlink>
        <a:srgbClr val="1B1DB2"/>
      </a:folHlink>
    </a:clrScheme>
    <a:fontScheme name="lecture1">
      <a:majorFont>
        <a:latin typeface="Tahoma"/>
        <a:ea typeface="Osaka"/>
        <a:cs typeface=""/>
      </a:majorFont>
      <a:minorFont>
        <a:latin typeface="Tahoma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1" charset="0"/>
          </a:defRPr>
        </a:defPPr>
      </a:lstStyle>
    </a:lnDef>
  </a:objectDefaults>
  <a:extraClrSchemeLst>
    <a:extraClrScheme>
      <a:clrScheme name="lectu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3340</TotalTime>
  <Words>3266</Words>
  <PresentationFormat>On-screen Show (4:3)</PresentationFormat>
  <Paragraphs>918</Paragraphs>
  <Slides>51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Book Antiqua</vt:lpstr>
      <vt:lpstr>Osaka</vt:lpstr>
      <vt:lpstr>Arial</vt:lpstr>
      <vt:lpstr>Tahoma</vt:lpstr>
      <vt:lpstr>Times</vt:lpstr>
      <vt:lpstr>Times New Roman</vt:lpstr>
      <vt:lpstr>Symbol</vt:lpstr>
      <vt:lpstr>Arial Black</vt:lpstr>
      <vt:lpstr>Lucida Console</vt:lpstr>
      <vt:lpstr>Monotype Sorts</vt:lpstr>
      <vt:lpstr>Consolas</vt:lpstr>
      <vt:lpstr>lecture1</vt:lpstr>
      <vt:lpstr>Microsoft Clip Gallery</vt:lpstr>
      <vt:lpstr>Microsoft Equation</vt:lpstr>
      <vt:lpstr>Entity-Relationship Diagrams and the Relational Model </vt:lpstr>
      <vt:lpstr>Review</vt:lpstr>
      <vt:lpstr>Review</vt:lpstr>
      <vt:lpstr>Data Models</vt:lpstr>
      <vt:lpstr>Why Study the Relational Model? </vt:lpstr>
      <vt:lpstr>Steps in Database Design</vt:lpstr>
      <vt:lpstr>Conceptual Design</vt:lpstr>
      <vt:lpstr>ER Model Basics</vt:lpstr>
      <vt:lpstr>ER Model Basics (Contd.)</vt:lpstr>
      <vt:lpstr>ER Model Basics (Cont.)</vt:lpstr>
      <vt:lpstr>Key Constraints</vt:lpstr>
      <vt:lpstr>Participation Constraints</vt:lpstr>
      <vt:lpstr>Weak Entities</vt:lpstr>
      <vt:lpstr>Binary vs. Ternary Relationships</vt:lpstr>
      <vt:lpstr>Binary vs. Ternary Relationships (Contd.)</vt:lpstr>
      <vt:lpstr>Binary vs. Ternary Relationships (Contd.)</vt:lpstr>
      <vt:lpstr>Summary so far</vt:lpstr>
      <vt:lpstr>Administrivia</vt:lpstr>
      <vt:lpstr>Other Rails Resources</vt:lpstr>
      <vt:lpstr>Relational Database: Definitions</vt:lpstr>
      <vt:lpstr>Ex: Instance of Students Relation</vt:lpstr>
      <vt:lpstr>SQL - A language for Relational DBs</vt:lpstr>
      <vt:lpstr>SQL Overview</vt:lpstr>
      <vt:lpstr>Creating Relations in SQL</vt:lpstr>
      <vt:lpstr>Table Creation (continued)</vt:lpstr>
      <vt:lpstr>Adding and Deleting Tuples</vt:lpstr>
      <vt:lpstr>Keys</vt:lpstr>
      <vt:lpstr>Primary Keys</vt:lpstr>
      <vt:lpstr>Primary and Candidate Keys in SQL</vt:lpstr>
      <vt:lpstr>Foreign Keys, Referential Integrity</vt:lpstr>
      <vt:lpstr>Foreign Keys in SQL</vt:lpstr>
      <vt:lpstr>Enforcing Referential Integrity</vt:lpstr>
      <vt:lpstr>Integrity Constraints (ICs)</vt:lpstr>
      <vt:lpstr>Where do ICs Come From?</vt:lpstr>
      <vt:lpstr>Relational Query Languages</vt:lpstr>
      <vt:lpstr>The SQL Query Language</vt:lpstr>
      <vt:lpstr> Querying Multiple Relations</vt:lpstr>
      <vt:lpstr>Semantics of a Query</vt:lpstr>
      <vt:lpstr>Cross-product of Students and Enrolled Instances</vt:lpstr>
      <vt:lpstr>Relational Model: Summary</vt:lpstr>
      <vt:lpstr>Internet Moment</vt:lpstr>
      <vt:lpstr>Databases for Programmers</vt:lpstr>
      <vt:lpstr>Remember the Inequality!</vt:lpstr>
      <vt:lpstr>But YUCK!!</vt:lpstr>
      <vt:lpstr>Object-Relational Mappings</vt:lpstr>
      <vt:lpstr>Details, details</vt:lpstr>
      <vt:lpstr>Ruby on Rails</vt:lpstr>
      <vt:lpstr>Rails and ER</vt:lpstr>
      <vt:lpstr>Some Rails “Models”</vt:lpstr>
      <vt:lpstr>A More Complex Example</vt:lpstr>
      <vt:lpstr>Further Reading</vt:lpstr>
    </vt:vector>
  </TitlesOfParts>
  <Company>Joe Hellerstein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 </dc:title>
  <cp:lastModifiedBy>Joe Hellerstein</cp:lastModifiedBy>
  <cp:revision>21</cp:revision>
  <dcterms:modified xsi:type="dcterms:W3CDTF">2007-08-30T07:26:24Z</dcterms:modified>
</cp:coreProperties>
</file>