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9"/>
  </p:notesMasterIdLst>
  <p:handoutMasterIdLst>
    <p:handoutMasterId r:id="rId30"/>
  </p:handoutMasterIdLst>
  <p:sldIdLst>
    <p:sldId id="256" r:id="rId2"/>
    <p:sldId id="339" r:id="rId3"/>
    <p:sldId id="301" r:id="rId4"/>
    <p:sldId id="340" r:id="rId5"/>
    <p:sldId id="315" r:id="rId6"/>
    <p:sldId id="327" r:id="rId7"/>
    <p:sldId id="299" r:id="rId8"/>
    <p:sldId id="302" r:id="rId9"/>
    <p:sldId id="303" r:id="rId10"/>
    <p:sldId id="338" r:id="rId11"/>
    <p:sldId id="304" r:id="rId12"/>
    <p:sldId id="262" r:id="rId13"/>
    <p:sldId id="261" r:id="rId14"/>
    <p:sldId id="263" r:id="rId15"/>
    <p:sldId id="289" r:id="rId16"/>
    <p:sldId id="333" r:id="rId17"/>
    <p:sldId id="264" r:id="rId18"/>
    <p:sldId id="265" r:id="rId19"/>
    <p:sldId id="329" r:id="rId20"/>
    <p:sldId id="328" r:id="rId21"/>
    <p:sldId id="330" r:id="rId22"/>
    <p:sldId id="266" r:id="rId23"/>
    <p:sldId id="337" r:id="rId24"/>
    <p:sldId id="267" r:id="rId25"/>
    <p:sldId id="268" r:id="rId26"/>
    <p:sldId id="270" r:id="rId27"/>
    <p:sldId id="310" r:id="rId28"/>
  </p:sldIdLst>
  <p:sldSz cx="9144000" cy="6858000" type="letter"/>
  <p:notesSz cx="69342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rgbClr val="CF0E30"/>
        </a:solidFill>
        <a:latin typeface="Book Antiqua" pitchFamily="6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CF0E30"/>
        </a:solidFill>
        <a:latin typeface="Book Antiqua" pitchFamily="6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CF0E30"/>
        </a:solidFill>
        <a:latin typeface="Book Antiqua" pitchFamily="6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CF0E30"/>
        </a:solidFill>
        <a:latin typeface="Book Antiqua" pitchFamily="6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CF0E30"/>
        </a:solidFill>
        <a:latin typeface="Book Antiqua" pitchFamily="6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CF0E30"/>
        </a:solidFill>
        <a:latin typeface="Book Antiqua" pitchFamily="6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CF0E30"/>
        </a:solidFill>
        <a:latin typeface="Book Antiqua" pitchFamily="6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CF0E30"/>
        </a:solidFill>
        <a:latin typeface="Book Antiqua" pitchFamily="6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CF0E30"/>
        </a:solidFill>
        <a:latin typeface="Book Antiqua" pitchFamily="6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800040"/>
    <a:srgbClr val="008040"/>
    <a:srgbClr val="FEEC9E"/>
    <a:srgbClr val="6600CC"/>
    <a:srgbClr val="FF0000"/>
    <a:srgbClr val="00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406" autoAdjust="0"/>
  </p:normalViewPr>
  <p:slideViewPr>
    <p:cSldViewPr>
      <p:cViewPr varScale="1">
        <p:scale>
          <a:sx n="54" d="100"/>
          <a:sy n="54" d="100"/>
        </p:scale>
        <p:origin x="-84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93" tIns="0" rIns="19293" bIns="0" numCol="1" anchor="t" anchorCtr="0" compatLnSpc="1">
            <a:prstTxWarp prst="textNoShape">
              <a:avLst/>
            </a:prstTxWarp>
          </a:bodyPr>
          <a:lstStyle>
            <a:lvl1pPr defTabSz="927100">
              <a:defRPr sz="100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51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93" tIns="0" rIns="19293" bIns="0" numCol="1" anchor="t" anchorCtr="0" compatLnSpc="1">
            <a:prstTxWarp prst="textNoShape">
              <a:avLst/>
            </a:prstTxWarp>
          </a:bodyPr>
          <a:lstStyle>
            <a:lvl1pPr algn="r" defTabSz="927100">
              <a:defRPr sz="100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051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93" tIns="0" rIns="19293" bIns="0" numCol="1" anchor="b" anchorCtr="0" compatLnSpc="1">
            <a:prstTxWarp prst="textNoShape">
              <a:avLst/>
            </a:prstTxWarp>
          </a:bodyPr>
          <a:lstStyle>
            <a:lvl1pPr defTabSz="927100">
              <a:defRPr sz="100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8820150"/>
            <a:ext cx="30051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93" tIns="0" rIns="19293" bIns="0" numCol="1" anchor="b" anchorCtr="0" compatLnSpc="1">
            <a:prstTxWarp prst="textNoShape">
              <a:avLst/>
            </a:prstTxWarp>
          </a:bodyPr>
          <a:lstStyle>
            <a:lvl1pPr algn="r" defTabSz="927100">
              <a:defRPr sz="1000" i="1"/>
            </a:lvl1pPr>
          </a:lstStyle>
          <a:p>
            <a:fld id="{8445027A-998F-4027-99E1-4E6ADE98A79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93" tIns="0" rIns="19293" bIns="0" numCol="1" anchor="t" anchorCtr="0" compatLnSpc="1">
            <a:prstTxWarp prst="textNoShape">
              <a:avLst/>
            </a:prstTxWarp>
          </a:bodyPr>
          <a:lstStyle>
            <a:lvl1pPr defTabSz="927100">
              <a:defRPr sz="1000" i="1">
                <a:solidFill>
                  <a:schemeClr val="tx1"/>
                </a:solidFill>
                <a:latin typeface="Times New Roman" pitchFamily="64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93" tIns="0" rIns="19293" bIns="0" numCol="1" anchor="t" anchorCtr="0" compatLnSpc="1">
            <a:prstTxWarp prst="textNoShape">
              <a:avLst/>
            </a:prstTxWarp>
          </a:bodyPr>
          <a:lstStyle>
            <a:lvl1pPr algn="r" defTabSz="927100">
              <a:defRPr sz="1000" i="1">
                <a:solidFill>
                  <a:schemeClr val="tx1"/>
                </a:solidFill>
                <a:latin typeface="Times New Roman" pitchFamily="64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51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93" tIns="0" rIns="19293" bIns="0" numCol="1" anchor="b" anchorCtr="0" compatLnSpc="1">
            <a:prstTxWarp prst="textNoShape">
              <a:avLst/>
            </a:prstTxWarp>
          </a:bodyPr>
          <a:lstStyle>
            <a:lvl1pPr defTabSz="927100">
              <a:defRPr sz="1000" i="1">
                <a:solidFill>
                  <a:schemeClr val="tx1"/>
                </a:solidFill>
                <a:latin typeface="Times New Roman" pitchFamily="64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820150"/>
            <a:ext cx="30051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93" tIns="0" rIns="19293" bIns="0" numCol="1" anchor="b" anchorCtr="0" compatLnSpc="1">
            <a:prstTxWarp prst="textNoShape">
              <a:avLst/>
            </a:prstTxWarp>
          </a:bodyPr>
          <a:lstStyle>
            <a:lvl1pPr algn="r" defTabSz="927100">
              <a:defRPr sz="1000" i="1">
                <a:solidFill>
                  <a:schemeClr val="tx1"/>
                </a:solidFill>
                <a:latin typeface="Times New Roman" pitchFamily="64" charset="0"/>
              </a:defRPr>
            </a:lvl1pPr>
          </a:lstStyle>
          <a:p>
            <a:fld id="{14FA1FD9-A79E-4952-9612-BBC1CA2A95E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410075"/>
            <a:ext cx="508635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59" tIns="46631" rIns="93259" bIns="466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notes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695325"/>
            <a:ext cx="4646612" cy="34845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6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6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6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6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6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6FF7BF-4EA7-49F6-902B-66B7B43E207A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The slides for this text are organized into several modules. Each lecture contains about enough material for a 1.25 hour class period.  (The time estimate is very approximate--it will vary with the instructor, and lectures also differ in length; so use this as a rough guideline.)  This covers Lectures 3 and 4  (of 6) in Module (3). </a:t>
            </a:r>
          </a:p>
          <a:p>
            <a:endParaRPr lang="en-US"/>
          </a:p>
          <a:p>
            <a:r>
              <a:rPr lang="en-US"/>
              <a:t>Module (1):  Introduction (DBMS, Relational Model)</a:t>
            </a:r>
          </a:p>
          <a:p>
            <a:r>
              <a:rPr lang="en-US"/>
              <a:t>Module (2):  Storage and File Organizations (Disks, Buffering, Indexes)</a:t>
            </a:r>
          </a:p>
          <a:p>
            <a:r>
              <a:rPr lang="en-US"/>
              <a:t>Module (3):  Database Concepts (Relational Queries, DDL/ICs, Views and Security)</a:t>
            </a:r>
          </a:p>
          <a:p>
            <a:r>
              <a:rPr lang="en-US"/>
              <a:t>Module (4):  Relational Implementation (Query Evaluation, Optimization)</a:t>
            </a:r>
          </a:p>
          <a:p>
            <a:r>
              <a:rPr lang="en-US"/>
              <a:t>Module (5): Database Design (ER Model, Normalization, Physical Design, Tuning)</a:t>
            </a:r>
          </a:p>
          <a:p>
            <a:r>
              <a:rPr lang="en-US"/>
              <a:t>Module (6): Transaction Processing (Concurrency Control, Recovery)</a:t>
            </a:r>
          </a:p>
          <a:p>
            <a:r>
              <a:rPr lang="en-US"/>
              <a:t>Module (7): Advanced Topics</a:t>
            </a:r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18D14B-9B5B-492F-AEAE-D89F0FC3C427}" type="slidenum">
              <a:rPr lang="en-US"/>
              <a:pPr/>
              <a:t>10</a:t>
            </a:fld>
            <a:endParaRPr lang="en-US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096" y="694667"/>
            <a:ext cx="4626010" cy="3484611"/>
          </a:xfrm>
          <a:ln w="12700" cap="flat">
            <a:solidFill>
              <a:schemeClr val="tx1"/>
            </a:solidFill>
          </a:ln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4560" y="4409758"/>
            <a:ext cx="5085080" cy="4177665"/>
          </a:xfrm>
          <a:ln/>
        </p:spPr>
        <p:txBody>
          <a:bodyPr lIns="93309" tIns="46655" rIns="93309" bIns="4665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9B5EE9-0D67-405A-A800-0081C1BC5111}" type="slidenum">
              <a:rPr lang="en-US"/>
              <a:pPr/>
              <a:t>11</a:t>
            </a:fld>
            <a:endParaRPr lang="en-US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D9AF7F-794D-49B6-A24E-67316DBC878A}" type="slidenum">
              <a:rPr lang="en-US"/>
              <a:pPr/>
              <a:t>12</a:t>
            </a:fld>
            <a:endParaRPr 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6EC1BC-4B9A-4FFD-91E6-C6FC6547D0D0}" type="slidenum">
              <a:rPr lang="en-US"/>
              <a:pPr/>
              <a:t>13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9A58F1-BDD0-4DE6-88EB-8940A633E826}" type="slidenum">
              <a:rPr lang="en-US"/>
              <a:pPr/>
              <a:t>14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01130C-A0F1-44CD-8EC6-9587B6896DC9}" type="slidenum">
              <a:rPr lang="en-US"/>
              <a:pPr/>
              <a:t>15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25B7FC-DCD0-4482-B45E-1C4CD373623D}" type="slidenum">
              <a:rPr lang="en-US"/>
              <a:pPr/>
              <a:t>16</a:t>
            </a:fld>
            <a:endParaRPr lang="en-US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310931-836A-4D96-BD40-571EA6E5650F}" type="slidenum">
              <a:rPr lang="en-US"/>
              <a:pPr/>
              <a:t>17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649A6D-AED1-472A-B2D2-7A3E5A1060A1}" type="slidenum">
              <a:rPr lang="en-US"/>
              <a:pPr/>
              <a:t>18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35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BA490A-EA10-409D-B933-4E93B8DC3FA4}" type="slidenum">
              <a:rPr lang="en-US"/>
              <a:pPr/>
              <a:t>19</a:t>
            </a:fld>
            <a:endParaRPr lang="en-US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3BF087-B521-46D2-B64A-6F5A36B1E5FE}" type="slidenum">
              <a:rPr lang="en-US"/>
              <a:pPr/>
              <a:t>2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96913"/>
            <a:ext cx="4641850" cy="3481387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4560" y="4409758"/>
            <a:ext cx="5085080" cy="417766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8D0442-19F3-44F6-AB5E-7785CF9A36F8}" type="slidenum">
              <a:rPr lang="en-US"/>
              <a:pPr/>
              <a:t>20</a:t>
            </a:fld>
            <a:endParaRPr lang="en-US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B69E01-7610-4575-A1EF-C8FB30EA424D}" type="slidenum">
              <a:rPr lang="en-US"/>
              <a:pPr/>
              <a:t>21</a:t>
            </a:fld>
            <a:endParaRPr lang="en-US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41F3A4-56AB-4689-8D4E-BE369BB97B80}" type="slidenum">
              <a:rPr lang="en-US"/>
              <a:pPr/>
              <a:t>22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4777B1-AD71-45F7-B78E-B0D388B38B88}" type="slidenum">
              <a:rPr lang="en-US"/>
              <a:pPr/>
              <a:t>23</a:t>
            </a:fld>
            <a:endParaRPr lang="en-US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A770C9-AEF9-48EA-846E-790A429FF0E6}" type="slidenum">
              <a:rPr lang="en-US"/>
              <a:pPr/>
              <a:t>24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FE2982-1096-4B0A-944D-D19F4BFC0D74}" type="slidenum">
              <a:rPr lang="en-US"/>
              <a:pPr/>
              <a:t>25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E9BD7D-6DB0-4145-8686-10A4E3698CD2}" type="slidenum">
              <a:rPr lang="en-US"/>
              <a:pPr/>
              <a:t>26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F02491-32D8-4E3C-8B92-16F16A55D15F}" type="slidenum">
              <a:rPr lang="en-US"/>
              <a:pPr/>
              <a:t>27</a:t>
            </a:fld>
            <a:endParaRPr lang="en-US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3619E4-78F4-4E08-B223-A8755F10E6CF}" type="slidenum">
              <a:rPr lang="en-US"/>
              <a:pPr/>
              <a:t>3</a:t>
            </a:fld>
            <a:endParaRPr lang="en-US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3619E4-78F4-4E08-B223-A8755F10E6CF}" type="slidenum">
              <a:rPr lang="en-US"/>
              <a:pPr/>
              <a:t>4</a:t>
            </a:fld>
            <a:endParaRPr lang="en-US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63D24B-B624-4FE2-AB11-1A9E2AA74E80}" type="slidenum">
              <a:rPr lang="en-US"/>
              <a:pPr/>
              <a:t>5</a:t>
            </a:fld>
            <a:endParaRPr lang="en-US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4FD847-7D47-44BF-936A-B0F4B5602680}" type="slidenum">
              <a:rPr lang="en-US"/>
              <a:pPr/>
              <a:t>6</a:t>
            </a:fld>
            <a:endParaRPr lang="en-US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EDD318-2FAF-4F45-A752-E40A4526FFF1}" type="slidenum">
              <a:rPr lang="en-US"/>
              <a:pPr/>
              <a:t>7</a:t>
            </a:fld>
            <a:endParaRPr lang="en-US"/>
          </a:p>
        </p:txBody>
      </p:sp>
      <p:sp>
        <p:nvSpPr>
          <p:cNvPr id="9625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6259" name="Rectangle 102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62EE0F-5AC2-44EC-B5D3-AF097EBB3051}" type="slidenum">
              <a:rPr lang="en-US"/>
              <a:pPr/>
              <a:t>8</a:t>
            </a:fld>
            <a:endParaRPr lang="en-US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A6FEBF-5494-4B67-B552-70A8192F9F8A}" type="slidenum">
              <a:rPr lang="en-US"/>
              <a:pPr/>
              <a:t>9</a:t>
            </a:fld>
            <a:endParaRPr lang="en-US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5181600" cy="1143000"/>
          </a:xfrm>
        </p:spPr>
        <p:txBody>
          <a:bodyPr/>
          <a:lstStyle>
            <a:lvl1pPr algn="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90600" y="3581400"/>
            <a:ext cx="4876800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1722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pitchFamily="64" charset="0"/>
              </a:defRPr>
            </a:lvl1pPr>
          </a:lstStyle>
          <a:p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172200"/>
            <a:ext cx="2895600" cy="457200"/>
          </a:xfrm>
        </p:spPr>
        <p:txBody>
          <a:bodyPr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093A0D9-EA5B-482E-B436-206B5851A3A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6567" name="Line 7"/>
          <p:cNvSpPr>
            <a:spLocks noChangeShapeType="1"/>
          </p:cNvSpPr>
          <p:nvPr/>
        </p:nvSpPr>
        <p:spPr bwMode="auto">
          <a:xfrm>
            <a:off x="873125" y="6000750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6568" name="Group 8"/>
          <p:cNvGrpSpPr>
            <a:grpSpLocks/>
          </p:cNvGrpSpPr>
          <p:nvPr/>
        </p:nvGrpSpPr>
        <p:grpSpPr bwMode="auto">
          <a:xfrm>
            <a:off x="6022975" y="4114800"/>
            <a:ext cx="3121025" cy="2708275"/>
            <a:chOff x="3794" y="2614"/>
            <a:chExt cx="1966" cy="1706"/>
          </a:xfrm>
        </p:grpSpPr>
        <p:sp>
          <p:nvSpPr>
            <p:cNvPr id="66569" name="Oval 9"/>
            <p:cNvSpPr>
              <a:spLocks noChangeArrowheads="1"/>
            </p:cNvSpPr>
            <p:nvPr/>
          </p:nvSpPr>
          <p:spPr bwMode="auto">
            <a:xfrm>
              <a:off x="3794" y="3840"/>
              <a:ext cx="1966" cy="480"/>
            </a:xfrm>
            <a:prstGeom prst="ellipse">
              <a:avLst/>
            </a:prstGeom>
            <a:gradFill rotWithShape="0">
              <a:gsLst>
                <a:gs pos="0">
                  <a:srgbClr val="666633">
                    <a:gamma/>
                    <a:shade val="46275"/>
                    <a:invGamma/>
                  </a:srgbClr>
                </a:gs>
                <a:gs pos="50000">
                  <a:srgbClr val="666633"/>
                </a:gs>
                <a:gs pos="100000">
                  <a:srgbClr val="666633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0" name="Rectangle 10"/>
            <p:cNvSpPr>
              <a:spLocks noChangeArrowheads="1"/>
            </p:cNvSpPr>
            <p:nvPr/>
          </p:nvSpPr>
          <p:spPr bwMode="auto">
            <a:xfrm>
              <a:off x="3794" y="2879"/>
              <a:ext cx="1966" cy="1200"/>
            </a:xfrm>
            <a:prstGeom prst="rect">
              <a:avLst/>
            </a:prstGeom>
            <a:gradFill rotWithShape="0">
              <a:gsLst>
                <a:gs pos="0">
                  <a:srgbClr val="666633">
                    <a:gamma/>
                    <a:shade val="46275"/>
                    <a:invGamma/>
                  </a:srgbClr>
                </a:gs>
                <a:gs pos="50000">
                  <a:srgbClr val="666633"/>
                </a:gs>
                <a:gs pos="100000">
                  <a:srgbClr val="666633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66571" name="Object 11"/>
            <p:cNvGraphicFramePr>
              <a:graphicFrameLocks noChangeAspect="1"/>
            </p:cNvGraphicFramePr>
            <p:nvPr/>
          </p:nvGraphicFramePr>
          <p:xfrm>
            <a:off x="3794" y="2614"/>
            <a:ext cx="1966" cy="481"/>
          </p:xfrm>
          <a:graphic>
            <a:graphicData uri="http://schemas.openxmlformats.org/presentationml/2006/ole">
              <p:oleObj spid="_x0000_s66571" name="ClipArt" r:id="rId3" imgW="1663920" imgH="1666440" progId="">
                <p:embed/>
              </p:oleObj>
            </a:graphicData>
          </a:graphic>
        </p:graphicFrame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0F6F00-6699-4631-878D-D58ECC17CB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E63F5A3-E0BF-448C-BF11-C38F9A70F1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33413" y="6453188"/>
            <a:ext cx="2895600" cy="4032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172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E808A83-5F94-41A6-AE21-D4E2E99BE2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4B7C052-834D-4CC5-9D55-59B8DCD9CE7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5D30F1F-5CCD-4D54-B9E6-B695AC0391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53314F3-6AF0-4A37-998D-6C440F97B2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952ED7-9DC3-4E1C-B7B5-9A524C321E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3EF832F-593A-441E-8963-36167532E2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DBAFEA7-33DC-4E06-B2F8-0C8A8943C0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0D12B26-B4E1-41C4-B728-917479F71F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E33306-88B9-4283-8CEE-B4DF812C90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3413" y="6453188"/>
            <a:ext cx="28956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2"/>
                </a:solidFill>
                <a:latin typeface="Times New Roman" pitchFamily="64" charset="0"/>
              </a:defRPr>
            </a:lvl1pPr>
          </a:lstStyle>
          <a:p>
            <a:endParaRPr lang="en-US">
              <a:solidFill>
                <a:schemeClr val="tx1"/>
              </a:solidFill>
            </a:endParaRPr>
          </a:p>
          <a:p>
            <a:endParaRPr lang="en-US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64" charset="0"/>
              </a:defRPr>
            </a:lvl1pPr>
          </a:lstStyle>
          <a:p>
            <a:fld id="{22B3F3DE-78C6-4E05-A4D9-BC3BA5BDAEC6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65542" name="Group 6"/>
          <p:cNvGrpSpPr>
            <a:grpSpLocks/>
          </p:cNvGrpSpPr>
          <p:nvPr/>
        </p:nvGrpSpPr>
        <p:grpSpPr bwMode="auto">
          <a:xfrm>
            <a:off x="152400" y="152400"/>
            <a:ext cx="838200" cy="762000"/>
            <a:chOff x="3794" y="2614"/>
            <a:chExt cx="1966" cy="1706"/>
          </a:xfrm>
        </p:grpSpPr>
        <p:sp>
          <p:nvSpPr>
            <p:cNvPr id="65543" name="Oval 7"/>
            <p:cNvSpPr>
              <a:spLocks noChangeArrowheads="1"/>
            </p:cNvSpPr>
            <p:nvPr/>
          </p:nvSpPr>
          <p:spPr bwMode="auto">
            <a:xfrm>
              <a:off x="3794" y="3840"/>
              <a:ext cx="1966" cy="480"/>
            </a:xfrm>
            <a:prstGeom prst="ellipse">
              <a:avLst/>
            </a:prstGeom>
            <a:gradFill rotWithShape="0">
              <a:gsLst>
                <a:gs pos="0">
                  <a:srgbClr val="666633">
                    <a:gamma/>
                    <a:shade val="46275"/>
                    <a:invGamma/>
                  </a:srgbClr>
                </a:gs>
                <a:gs pos="50000">
                  <a:srgbClr val="666633"/>
                </a:gs>
                <a:gs pos="100000">
                  <a:srgbClr val="666633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4" name="Rectangle 8"/>
            <p:cNvSpPr>
              <a:spLocks noChangeArrowheads="1"/>
            </p:cNvSpPr>
            <p:nvPr/>
          </p:nvSpPr>
          <p:spPr bwMode="auto">
            <a:xfrm>
              <a:off x="3794" y="2879"/>
              <a:ext cx="1966" cy="1200"/>
            </a:xfrm>
            <a:prstGeom prst="rect">
              <a:avLst/>
            </a:prstGeom>
            <a:gradFill rotWithShape="0">
              <a:gsLst>
                <a:gs pos="0">
                  <a:srgbClr val="666633">
                    <a:gamma/>
                    <a:shade val="46275"/>
                    <a:invGamma/>
                  </a:srgbClr>
                </a:gs>
                <a:gs pos="50000">
                  <a:srgbClr val="666633"/>
                </a:gs>
                <a:gs pos="100000">
                  <a:srgbClr val="666633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65545" name="Object 9"/>
            <p:cNvGraphicFramePr>
              <a:graphicFrameLocks noChangeAspect="1"/>
            </p:cNvGraphicFramePr>
            <p:nvPr/>
          </p:nvGraphicFramePr>
          <p:xfrm>
            <a:off x="3794" y="2614"/>
            <a:ext cx="1966" cy="481"/>
          </p:xfrm>
          <a:graphic>
            <a:graphicData uri="http://schemas.openxmlformats.org/presentationml/2006/ole">
              <p:oleObj spid="_x0000_s65545" name="ClipArt" r:id="rId15" imgW="1663920" imgH="1666440" progId="">
                <p:embed/>
              </p:oleObj>
            </a:graphicData>
          </a:graphic>
        </p:graphicFrame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ahoma" pitchFamily="6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ahoma" pitchFamily="6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ahoma" pitchFamily="6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ahoma" pitchFamily="6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ahoma" pitchFamily="6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ahoma" pitchFamily="6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ahoma" pitchFamily="6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CC"/>
          </a:solidFill>
          <a:latin typeface="Tahoma" pitchFamily="6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CNxq0L0z2A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990600"/>
            <a:ext cx="7620000" cy="1143000"/>
          </a:xfrm>
          <a:noFill/>
          <a:ln/>
        </p:spPr>
        <p:txBody>
          <a:bodyPr/>
          <a:lstStyle/>
          <a:p>
            <a:r>
              <a:rPr lang="en-US"/>
              <a:t>SQL:  The Query Language  </a:t>
            </a:r>
            <a:br>
              <a:rPr lang="en-US"/>
            </a:br>
            <a:r>
              <a:rPr lang="en-US"/>
              <a:t>Part 1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2743200"/>
            <a:ext cx="5943600" cy="1752600"/>
          </a:xfrm>
          <a:noFill/>
          <a:ln/>
        </p:spPr>
        <p:txBody>
          <a:bodyPr/>
          <a:lstStyle/>
          <a:p>
            <a:pPr marL="342900" indent="-342900"/>
            <a:r>
              <a:rPr lang="en-US"/>
              <a:t>R &amp;G - Chapter 5 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457200" y="4876800"/>
            <a:ext cx="4191000" cy="1565275"/>
          </a:xfrm>
          <a:prstGeom prst="rect">
            <a:avLst/>
          </a:prstGeom>
          <a:noFill/>
          <a:ln w="12700">
            <a:solidFill>
              <a:srgbClr val="8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/>
              <a:t>The important thing is not to</a:t>
            </a:r>
          </a:p>
          <a:p>
            <a:r>
              <a:rPr lang="en-US"/>
              <a:t>stop questioning.</a:t>
            </a:r>
          </a:p>
          <a:p>
            <a:endParaRPr lang="en-US"/>
          </a:p>
          <a:p>
            <a:r>
              <a:rPr lang="en-US"/>
              <a:t>		</a:t>
            </a:r>
            <a:r>
              <a:rPr lang="en-US">
                <a:solidFill>
                  <a:schemeClr val="tx1"/>
                </a:solidFill>
              </a:rPr>
              <a:t>Albert Einstein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419100"/>
            <a:ext cx="7772400" cy="1104900"/>
          </a:xfrm>
          <a:noFill/>
          <a:ln/>
        </p:spPr>
        <p:txBody>
          <a:bodyPr/>
          <a:lstStyle/>
          <a:p>
            <a:r>
              <a:rPr lang="en-US"/>
              <a:t>Basic SQL Query</a:t>
            </a:r>
          </a:p>
        </p:txBody>
      </p:sp>
      <p:sp>
        <p:nvSpPr>
          <p:cNvPr id="143363" name="Rectangle 3"/>
          <p:cNvSpPr>
            <a:spLocks noChangeArrowheads="1"/>
          </p:cNvSpPr>
          <p:nvPr/>
        </p:nvSpPr>
        <p:spPr bwMode="auto">
          <a:xfrm>
            <a:off x="2286000" y="3048000"/>
            <a:ext cx="4371975" cy="1200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2000">
                <a:solidFill>
                  <a:schemeClr val="accent2"/>
                </a:solidFill>
                <a:latin typeface="Book Antiqua" pitchFamily="18" charset="0"/>
              </a:rPr>
              <a:t>SELECT        [DISTINCT]  </a:t>
            </a:r>
            <a:r>
              <a:rPr lang="en-US" sz="2400" i="1">
                <a:solidFill>
                  <a:schemeClr val="accent2"/>
                </a:solidFill>
                <a:latin typeface="Book Antiqua" pitchFamily="18" charset="0"/>
              </a:rPr>
              <a:t>target-list</a:t>
            </a:r>
            <a:endParaRPr lang="en-US" sz="2400">
              <a:solidFill>
                <a:schemeClr val="accent2"/>
              </a:solidFill>
              <a:latin typeface="Book Antiqua" pitchFamily="18" charset="0"/>
            </a:endParaRPr>
          </a:p>
          <a:p>
            <a:pPr eaLnBrk="0" hangingPunct="0"/>
            <a:r>
              <a:rPr lang="en-US" sz="2000">
                <a:solidFill>
                  <a:schemeClr val="accent2"/>
                </a:solidFill>
                <a:latin typeface="Book Antiqua" pitchFamily="18" charset="0"/>
              </a:rPr>
              <a:t>FROM</a:t>
            </a:r>
            <a:r>
              <a:rPr lang="en-US" sz="2400">
                <a:solidFill>
                  <a:schemeClr val="accent2"/>
                </a:solidFill>
                <a:latin typeface="Book Antiqua" pitchFamily="18" charset="0"/>
              </a:rPr>
              <a:t>         </a:t>
            </a:r>
            <a:r>
              <a:rPr lang="en-US" sz="2400" i="1">
                <a:solidFill>
                  <a:schemeClr val="accent2"/>
                </a:solidFill>
                <a:latin typeface="Book Antiqua" pitchFamily="18" charset="0"/>
              </a:rPr>
              <a:t>relation-list</a:t>
            </a:r>
            <a:endParaRPr lang="en-US" sz="2400">
              <a:solidFill>
                <a:schemeClr val="accent2"/>
              </a:solidFill>
              <a:latin typeface="Book Antiqua" pitchFamily="18" charset="0"/>
            </a:endParaRPr>
          </a:p>
          <a:p>
            <a:pPr eaLnBrk="0" hangingPunct="0"/>
            <a:r>
              <a:rPr lang="en-US" sz="2000">
                <a:solidFill>
                  <a:schemeClr val="accent2"/>
                </a:solidFill>
                <a:latin typeface="Book Antiqua" pitchFamily="18" charset="0"/>
              </a:rPr>
              <a:t>WHERE        </a:t>
            </a:r>
            <a:r>
              <a:rPr lang="en-US" sz="2400" i="1">
                <a:solidFill>
                  <a:schemeClr val="accent2"/>
                </a:solidFill>
                <a:latin typeface="Book Antiqua" pitchFamily="18" charset="0"/>
              </a:rPr>
              <a:t>qualification</a:t>
            </a:r>
          </a:p>
        </p:txBody>
      </p:sp>
      <p:sp>
        <p:nvSpPr>
          <p:cNvPr id="143364" name="Text Box 4"/>
          <p:cNvSpPr txBox="1">
            <a:spLocks noChangeArrowheads="1"/>
          </p:cNvSpPr>
          <p:nvPr/>
        </p:nvSpPr>
        <p:spPr bwMode="auto">
          <a:xfrm>
            <a:off x="4800600" y="4876800"/>
            <a:ext cx="4148138" cy="1187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400" i="1" u="sng">
                <a:solidFill>
                  <a:schemeClr val="accent2"/>
                </a:solidFill>
                <a:latin typeface="Book Antiqua" pitchFamily="18" charset="0"/>
              </a:rPr>
              <a:t>relation-list</a:t>
            </a:r>
            <a:r>
              <a:rPr lang="en-US" sz="2400">
                <a:latin typeface="Book Antiqua" pitchFamily="18" charset="0"/>
              </a:rPr>
              <a:t> : A list of relation names, possibly with a </a:t>
            </a:r>
            <a:r>
              <a:rPr lang="en-US" sz="2400" i="1">
                <a:solidFill>
                  <a:schemeClr val="accent2"/>
                </a:solidFill>
                <a:latin typeface="Book Antiqua" pitchFamily="18" charset="0"/>
              </a:rPr>
              <a:t>range-variable</a:t>
            </a:r>
            <a:r>
              <a:rPr lang="en-US" sz="2400">
                <a:latin typeface="Book Antiqua" pitchFamily="18" charset="0"/>
              </a:rPr>
              <a:t> after each name</a:t>
            </a:r>
          </a:p>
        </p:txBody>
      </p:sp>
      <p:sp>
        <p:nvSpPr>
          <p:cNvPr id="143365" name="Text Box 5"/>
          <p:cNvSpPr txBox="1">
            <a:spLocks noChangeArrowheads="1"/>
          </p:cNvSpPr>
          <p:nvPr/>
        </p:nvSpPr>
        <p:spPr bwMode="auto">
          <a:xfrm>
            <a:off x="5029200" y="1524000"/>
            <a:ext cx="4191000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400" i="1" u="sng">
                <a:solidFill>
                  <a:schemeClr val="accent2"/>
                </a:solidFill>
                <a:latin typeface="Book Antiqua" pitchFamily="18" charset="0"/>
              </a:rPr>
              <a:t>target-list</a:t>
            </a:r>
            <a:r>
              <a:rPr lang="en-US" sz="2400">
                <a:latin typeface="Book Antiqua" pitchFamily="18" charset="0"/>
              </a:rPr>
              <a:t> : A list of attributes of tables in </a:t>
            </a:r>
            <a:r>
              <a:rPr lang="en-US" sz="2400" i="1">
                <a:latin typeface="Book Antiqua" pitchFamily="18" charset="0"/>
              </a:rPr>
              <a:t>relation-list</a:t>
            </a:r>
          </a:p>
        </p:txBody>
      </p:sp>
      <p:sp>
        <p:nvSpPr>
          <p:cNvPr id="143366" name="Text Box 6"/>
          <p:cNvSpPr txBox="1">
            <a:spLocks noChangeArrowheads="1"/>
          </p:cNvSpPr>
          <p:nvPr/>
        </p:nvSpPr>
        <p:spPr bwMode="auto">
          <a:xfrm>
            <a:off x="152400" y="1524000"/>
            <a:ext cx="4724400" cy="2073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000" i="1" u="sng" dirty="0">
                <a:solidFill>
                  <a:schemeClr val="accent2"/>
                </a:solidFill>
                <a:latin typeface="Book Antiqua" pitchFamily="18" charset="0"/>
              </a:rPr>
              <a:t>DISTINCT</a:t>
            </a:r>
            <a:r>
              <a:rPr lang="en-US" sz="2000" dirty="0">
                <a:latin typeface="Book Antiqua" pitchFamily="18" charset="0"/>
              </a:rPr>
              <a:t>: optional keyword indicating answer should not contain duplicates. </a:t>
            </a:r>
            <a:r>
              <a:rPr lang="en-US" sz="2000" b="1" dirty="0">
                <a:latin typeface="Book Antiqua" pitchFamily="18" charset="0"/>
              </a:rPr>
              <a:t> </a:t>
            </a:r>
          </a:p>
          <a:p>
            <a:pPr lvl="1" eaLnBrk="0" hangingPunct="0"/>
            <a:r>
              <a:rPr lang="en-US" sz="2000" dirty="0">
                <a:latin typeface="Book Antiqua" pitchFamily="18" charset="0"/>
              </a:rPr>
              <a:t>In SQL, default is that duplicates are </a:t>
            </a:r>
            <a:r>
              <a:rPr lang="en-US" sz="2000" i="1" u="sng" dirty="0">
                <a:latin typeface="Book Antiqua" pitchFamily="18" charset="0"/>
              </a:rPr>
              <a:t>not</a:t>
            </a:r>
            <a:r>
              <a:rPr lang="en-US" sz="2000" dirty="0">
                <a:latin typeface="Book Antiqua" pitchFamily="18" charset="0"/>
              </a:rPr>
              <a:t> eliminated! (Result is called a “</a:t>
            </a:r>
            <a:r>
              <a:rPr lang="en-US" sz="2000" dirty="0" err="1">
                <a:latin typeface="Book Antiqua" pitchFamily="18" charset="0"/>
              </a:rPr>
              <a:t>multiset</a:t>
            </a:r>
            <a:r>
              <a:rPr lang="en-US" sz="2000" dirty="0">
                <a:latin typeface="Book Antiqua" pitchFamily="18" charset="0"/>
              </a:rPr>
              <a:t>”)</a:t>
            </a:r>
          </a:p>
          <a:p>
            <a:pPr eaLnBrk="0" hangingPunct="0">
              <a:spcBef>
                <a:spcPct val="50000"/>
              </a:spcBef>
            </a:pPr>
            <a:endParaRPr lang="en-US" sz="2000" dirty="0">
              <a:solidFill>
                <a:srgbClr val="CF0E30"/>
              </a:solidFill>
              <a:latin typeface="Book Antiqua" pitchFamily="18" charset="0"/>
            </a:endParaRPr>
          </a:p>
        </p:txBody>
      </p:sp>
      <p:sp>
        <p:nvSpPr>
          <p:cNvPr id="143367" name="Text Box 7"/>
          <p:cNvSpPr txBox="1">
            <a:spLocks noChangeArrowheads="1"/>
          </p:cNvSpPr>
          <p:nvPr/>
        </p:nvSpPr>
        <p:spPr bwMode="auto">
          <a:xfrm>
            <a:off x="228600" y="4784725"/>
            <a:ext cx="4267200" cy="2073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000" i="1" u="sng">
                <a:solidFill>
                  <a:schemeClr val="accent2"/>
                </a:solidFill>
                <a:latin typeface="Book Antiqua" pitchFamily="18" charset="0"/>
              </a:rPr>
              <a:t>qualification</a:t>
            </a:r>
            <a:r>
              <a:rPr lang="en-US" sz="2000">
                <a:latin typeface="Book Antiqua" pitchFamily="18" charset="0"/>
              </a:rPr>
              <a:t> : Comparisons combined using AND, OR and NOT.  Comparisons are Attr </a:t>
            </a:r>
            <a:r>
              <a:rPr lang="en-US" sz="2000" i="1">
                <a:latin typeface="Book Antiqua" pitchFamily="18" charset="0"/>
              </a:rPr>
              <a:t>op</a:t>
            </a:r>
            <a:r>
              <a:rPr lang="en-US" sz="2000">
                <a:latin typeface="Book Antiqua" pitchFamily="18" charset="0"/>
              </a:rPr>
              <a:t> const or Attr1 </a:t>
            </a:r>
            <a:r>
              <a:rPr lang="en-US" sz="2000" i="1">
                <a:latin typeface="Book Antiqua" pitchFamily="18" charset="0"/>
              </a:rPr>
              <a:t>op</a:t>
            </a:r>
            <a:r>
              <a:rPr lang="en-US" sz="2000">
                <a:latin typeface="Book Antiqua" pitchFamily="18" charset="0"/>
              </a:rPr>
              <a:t> Attr2, where </a:t>
            </a:r>
            <a:r>
              <a:rPr lang="en-US" sz="2000" i="1">
                <a:latin typeface="Book Antiqua" pitchFamily="18" charset="0"/>
              </a:rPr>
              <a:t>op</a:t>
            </a:r>
            <a:r>
              <a:rPr lang="en-US" sz="2000">
                <a:latin typeface="Book Antiqua" pitchFamily="18" charset="0"/>
              </a:rPr>
              <a:t> is one of </a:t>
            </a:r>
            <a:r>
              <a:rPr lang="en-US" sz="2000">
                <a:latin typeface="Symbol" pitchFamily="18" charset="2"/>
                <a:sym typeface="Symbol" pitchFamily="18" charset="2"/>
              </a:rPr>
              <a:t>,,,, </a:t>
            </a:r>
            <a:r>
              <a:rPr lang="en-US" sz="2000">
                <a:latin typeface="Tahoma" pitchFamily="34" charset="0"/>
                <a:sym typeface="Symbol" pitchFamily="18" charset="2"/>
              </a:rPr>
              <a:t>etc.</a:t>
            </a:r>
            <a:endParaRPr lang="en-US" sz="2000">
              <a:latin typeface="Book Antiqua" pitchFamily="18" charset="0"/>
              <a:sym typeface="Symbol" pitchFamily="18" charset="2"/>
            </a:endParaRPr>
          </a:p>
          <a:p>
            <a:pPr eaLnBrk="0" hangingPunct="0">
              <a:spcBef>
                <a:spcPct val="50000"/>
              </a:spcBef>
            </a:pPr>
            <a:endParaRPr lang="en-US" sz="2000">
              <a:solidFill>
                <a:srgbClr val="CF0E30"/>
              </a:solidFill>
              <a:latin typeface="Book Antiqua" pitchFamily="18" charset="0"/>
            </a:endParaRPr>
          </a:p>
        </p:txBody>
      </p:sp>
      <p:sp>
        <p:nvSpPr>
          <p:cNvPr id="143368" name="Line 8"/>
          <p:cNvSpPr>
            <a:spLocks noChangeShapeType="1"/>
          </p:cNvSpPr>
          <p:nvPr/>
        </p:nvSpPr>
        <p:spPr bwMode="auto">
          <a:xfrm flipH="1">
            <a:off x="2743200" y="4191000"/>
            <a:ext cx="1905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369" name="Line 9"/>
          <p:cNvSpPr>
            <a:spLocks noChangeShapeType="1"/>
          </p:cNvSpPr>
          <p:nvPr/>
        </p:nvSpPr>
        <p:spPr bwMode="auto">
          <a:xfrm>
            <a:off x="5257800" y="3657600"/>
            <a:ext cx="16764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370" name="Line 10"/>
          <p:cNvSpPr>
            <a:spLocks noChangeShapeType="1"/>
          </p:cNvSpPr>
          <p:nvPr/>
        </p:nvSpPr>
        <p:spPr bwMode="auto">
          <a:xfrm flipV="1">
            <a:off x="6019800" y="2286000"/>
            <a:ext cx="685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371" name="Line 11"/>
          <p:cNvSpPr>
            <a:spLocks noChangeShapeType="1"/>
          </p:cNvSpPr>
          <p:nvPr/>
        </p:nvSpPr>
        <p:spPr bwMode="auto">
          <a:xfrm flipH="1" flipV="1">
            <a:off x="3429000" y="2819400"/>
            <a:ext cx="914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697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69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181100"/>
            <a:ext cx="8686800" cy="4076700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b="0" dirty="0"/>
          </a:p>
          <a:p>
            <a:pPr lvl="1">
              <a:buFontTx/>
              <a:buNone/>
            </a:pPr>
            <a:r>
              <a:rPr lang="en-US" dirty="0">
                <a:solidFill>
                  <a:srgbClr val="FF0000"/>
                </a:solidFill>
              </a:rPr>
              <a:t>1.</a:t>
            </a:r>
            <a:r>
              <a:rPr lang="en-US" dirty="0"/>
              <a:t> FROM : compute </a:t>
            </a:r>
            <a:r>
              <a:rPr lang="en-US" i="1" u="sng" dirty="0"/>
              <a:t>cross product</a:t>
            </a:r>
            <a:r>
              <a:rPr lang="en-US" dirty="0"/>
              <a:t> of tables.</a:t>
            </a:r>
          </a:p>
          <a:p>
            <a:pPr lvl="1">
              <a:buFontTx/>
              <a:buNone/>
            </a:pPr>
            <a:r>
              <a:rPr lang="en-US" dirty="0">
                <a:solidFill>
                  <a:srgbClr val="FF0000"/>
                </a:solidFill>
              </a:rPr>
              <a:t>2.</a:t>
            </a:r>
            <a:r>
              <a:rPr lang="en-US" dirty="0"/>
              <a:t> WHERE : Check conditions, discard </a:t>
            </a:r>
            <a:r>
              <a:rPr lang="en-US" dirty="0" err="1"/>
              <a:t>tuples</a:t>
            </a:r>
            <a:r>
              <a:rPr lang="en-US" dirty="0"/>
              <a:t> that fail.</a:t>
            </a:r>
          </a:p>
          <a:p>
            <a:pPr lvl="1">
              <a:buFontTx/>
              <a:buNone/>
            </a:pPr>
            <a:r>
              <a:rPr lang="en-US" dirty="0">
                <a:solidFill>
                  <a:srgbClr val="FF0000"/>
                </a:solidFill>
              </a:rPr>
              <a:t>3.</a:t>
            </a:r>
            <a:r>
              <a:rPr lang="en-US" dirty="0"/>
              <a:t> SELECT : Delete unwanted fields.</a:t>
            </a:r>
          </a:p>
          <a:p>
            <a:pPr lvl="1">
              <a:buFontTx/>
              <a:buNone/>
            </a:pPr>
            <a:r>
              <a:rPr lang="en-US" dirty="0">
                <a:solidFill>
                  <a:srgbClr val="FF0000"/>
                </a:solidFill>
              </a:rPr>
              <a:t>4.</a:t>
            </a:r>
            <a:r>
              <a:rPr lang="en-US" dirty="0"/>
              <a:t> DISTINCT </a:t>
            </a:r>
            <a:r>
              <a:rPr lang="en-US" i="1" dirty="0"/>
              <a:t>(optional)</a:t>
            </a:r>
            <a:r>
              <a:rPr lang="en-US" dirty="0"/>
              <a:t> : eliminate duplicate rows.</a:t>
            </a:r>
          </a:p>
          <a:p>
            <a:endParaRPr lang="en-US" b="0" dirty="0"/>
          </a:p>
          <a:p>
            <a:pPr>
              <a:buFontTx/>
              <a:buNone/>
            </a:pPr>
            <a:r>
              <a:rPr lang="en-US" b="0" i="1" dirty="0">
                <a:solidFill>
                  <a:schemeClr val="accent2"/>
                </a:solidFill>
              </a:rPr>
              <a:t>Note: </a:t>
            </a:r>
            <a:r>
              <a:rPr lang="en-US" b="0" dirty="0"/>
              <a:t>Probably the least efficient way to compute a query! </a:t>
            </a:r>
          </a:p>
          <a:p>
            <a:pPr lvl="1"/>
            <a:r>
              <a:rPr lang="en-US" i="1" dirty="0"/>
              <a:t>Query optimizer</a:t>
            </a:r>
            <a:r>
              <a:rPr lang="en-US" dirty="0"/>
              <a:t> will find more efficient ways to get the </a:t>
            </a:r>
            <a:r>
              <a:rPr lang="en-US" i="1" dirty="0">
                <a:solidFill>
                  <a:srgbClr val="0033CC"/>
                </a:solidFill>
              </a:rPr>
              <a:t>same answer</a:t>
            </a:r>
            <a:r>
              <a:rPr lang="en-US" dirty="0">
                <a:solidFill>
                  <a:srgbClr val="0033CC"/>
                </a:solidFill>
              </a:rPr>
              <a:t>.</a:t>
            </a:r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1143000"/>
          </a:xfrm>
        </p:spPr>
        <p:txBody>
          <a:bodyPr/>
          <a:lstStyle/>
          <a:p>
            <a:r>
              <a:rPr lang="en-US"/>
              <a:t>Query Semantics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648200" y="228600"/>
            <a:ext cx="4371975" cy="1200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2000">
                <a:solidFill>
                  <a:schemeClr val="accent2"/>
                </a:solidFill>
                <a:latin typeface="Book Antiqua" pitchFamily="18" charset="0"/>
              </a:rPr>
              <a:t>SELECT        [DISTINCT]  </a:t>
            </a:r>
            <a:r>
              <a:rPr lang="en-US" sz="2400" i="1">
                <a:solidFill>
                  <a:schemeClr val="accent2"/>
                </a:solidFill>
                <a:latin typeface="Book Antiqua" pitchFamily="18" charset="0"/>
              </a:rPr>
              <a:t>target-list</a:t>
            </a:r>
            <a:endParaRPr lang="en-US" sz="2400">
              <a:solidFill>
                <a:schemeClr val="accent2"/>
              </a:solidFill>
              <a:latin typeface="Book Antiqua" pitchFamily="18" charset="0"/>
            </a:endParaRPr>
          </a:p>
          <a:p>
            <a:pPr eaLnBrk="0" hangingPunct="0"/>
            <a:r>
              <a:rPr lang="en-US" sz="2000">
                <a:solidFill>
                  <a:schemeClr val="accent2"/>
                </a:solidFill>
                <a:latin typeface="Book Antiqua" pitchFamily="18" charset="0"/>
              </a:rPr>
              <a:t>FROM</a:t>
            </a:r>
            <a:r>
              <a:rPr lang="en-US" sz="2400">
                <a:solidFill>
                  <a:schemeClr val="accent2"/>
                </a:solidFill>
                <a:latin typeface="Book Antiqua" pitchFamily="18" charset="0"/>
              </a:rPr>
              <a:t>         </a:t>
            </a:r>
            <a:r>
              <a:rPr lang="en-US" sz="2400" i="1">
                <a:solidFill>
                  <a:schemeClr val="accent2"/>
                </a:solidFill>
                <a:latin typeface="Book Antiqua" pitchFamily="18" charset="0"/>
              </a:rPr>
              <a:t>relation-list</a:t>
            </a:r>
            <a:endParaRPr lang="en-US" sz="2400">
              <a:solidFill>
                <a:schemeClr val="accent2"/>
              </a:solidFill>
              <a:latin typeface="Book Antiqua" pitchFamily="18" charset="0"/>
            </a:endParaRPr>
          </a:p>
          <a:p>
            <a:pPr eaLnBrk="0" hangingPunct="0"/>
            <a:r>
              <a:rPr lang="en-US" sz="2000">
                <a:solidFill>
                  <a:schemeClr val="accent2"/>
                </a:solidFill>
                <a:latin typeface="Book Antiqua" pitchFamily="18" charset="0"/>
              </a:rPr>
              <a:t>WHERE        </a:t>
            </a:r>
            <a:r>
              <a:rPr lang="en-US" sz="2400" i="1">
                <a:solidFill>
                  <a:schemeClr val="accent2"/>
                </a:solidFill>
                <a:latin typeface="Book Antiqua" pitchFamily="18" charset="0"/>
              </a:rPr>
              <a:t>qualification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1" grpId="0" uiExpand="1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14300"/>
            <a:ext cx="8001000" cy="1104900"/>
          </a:xfrm>
          <a:noFill/>
          <a:ln/>
        </p:spPr>
        <p:txBody>
          <a:bodyPr/>
          <a:lstStyle/>
          <a:p>
            <a:r>
              <a:rPr lang="en-US" sz="3200" dirty="0"/>
              <a:t>Find sailors who’ve reserved at least one boat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505200"/>
            <a:ext cx="8229600" cy="2895600"/>
          </a:xfrm>
          <a:noFill/>
          <a:ln/>
        </p:spPr>
        <p:txBody>
          <a:bodyPr/>
          <a:lstStyle/>
          <a:p>
            <a:r>
              <a:rPr lang="en-US" sz="2800" b="0" dirty="0"/>
              <a:t>Would adding DISTINCT to this query make a difference?</a:t>
            </a:r>
          </a:p>
          <a:p>
            <a:r>
              <a:rPr lang="en-US" sz="2800" b="0" dirty="0"/>
              <a:t>What is the effect of replacing </a:t>
            </a:r>
            <a:r>
              <a:rPr lang="en-US" sz="2800" b="0" i="1" dirty="0"/>
              <a:t>S.sid</a:t>
            </a:r>
            <a:r>
              <a:rPr lang="en-US" sz="2800" b="0" dirty="0"/>
              <a:t> by </a:t>
            </a:r>
            <a:r>
              <a:rPr lang="en-US" sz="2800" b="0" i="1" dirty="0" err="1"/>
              <a:t>S.sname</a:t>
            </a:r>
            <a:r>
              <a:rPr lang="en-US" sz="2800" b="0" dirty="0"/>
              <a:t> in the SELECT clause?  </a:t>
            </a:r>
          </a:p>
          <a:p>
            <a:pPr lvl="1"/>
            <a:r>
              <a:rPr lang="en-US" dirty="0"/>
              <a:t>Would adding </a:t>
            </a:r>
            <a:r>
              <a:rPr lang="en-US" sz="2000" dirty="0"/>
              <a:t>DISTINCT</a:t>
            </a:r>
            <a:r>
              <a:rPr lang="en-US" dirty="0"/>
              <a:t> to this variant of the query make a difference?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429000" y="1447800"/>
            <a:ext cx="4730462" cy="138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800" dirty="0" smtClean="0">
                <a:solidFill>
                  <a:srgbClr val="6600CC"/>
                </a:solidFill>
                <a:latin typeface="Lucida Console" pitchFamily="49" charset="0"/>
              </a:rPr>
              <a:t>S.sid</a:t>
            </a:r>
            <a:endParaRPr lang="en-US" sz="2800" dirty="0">
              <a:solidFill>
                <a:srgbClr val="6600CC"/>
              </a:solidFill>
              <a:latin typeface="Lucida Console" pitchFamily="49" charset="0"/>
            </a:endParaRPr>
          </a:p>
          <a:p>
            <a:r>
              <a:rPr lang="en-US" sz="2800" dirty="0" smtClean="0">
                <a:solidFill>
                  <a:srgbClr val="6600CC"/>
                </a:solidFill>
                <a:latin typeface="Lucida Console" pitchFamily="49" charset="0"/>
              </a:rPr>
              <a:t>Sailors </a:t>
            </a:r>
            <a:r>
              <a:rPr lang="en-US" sz="2800" dirty="0">
                <a:solidFill>
                  <a:srgbClr val="6600CC"/>
                </a:solidFill>
                <a:latin typeface="Lucida Console" pitchFamily="49" charset="0"/>
              </a:rPr>
              <a:t>S, Reserves R</a:t>
            </a:r>
          </a:p>
          <a:p>
            <a:r>
              <a:rPr lang="en-US" sz="2800" dirty="0" smtClean="0">
                <a:solidFill>
                  <a:srgbClr val="6600CC"/>
                </a:solidFill>
                <a:latin typeface="Lucida Console" pitchFamily="49" charset="0"/>
              </a:rPr>
              <a:t>S.sid=R.sid</a:t>
            </a:r>
            <a:endParaRPr lang="en-US" sz="2800" dirty="0">
              <a:solidFill>
                <a:srgbClr val="6600CC"/>
              </a:solidFill>
              <a:latin typeface="Lucida Console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905000" y="1447800"/>
            <a:ext cx="1484381" cy="138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800" dirty="0" smtClean="0">
                <a:solidFill>
                  <a:srgbClr val="6600CC"/>
                </a:solidFill>
                <a:latin typeface="Lucida Console" pitchFamily="49" charset="0"/>
              </a:rPr>
              <a:t>SELECT</a:t>
            </a:r>
            <a:endParaRPr lang="en-US" sz="2800" dirty="0">
              <a:solidFill>
                <a:srgbClr val="6600CC"/>
              </a:solidFill>
              <a:latin typeface="Lucida Console" pitchFamily="49" charset="0"/>
            </a:endParaRPr>
          </a:p>
          <a:p>
            <a:r>
              <a:rPr lang="en-US" sz="2800" dirty="0" smtClean="0">
                <a:solidFill>
                  <a:srgbClr val="6600CC"/>
                </a:solidFill>
                <a:latin typeface="Lucida Console" pitchFamily="49" charset="0"/>
              </a:rPr>
              <a:t>FROM</a:t>
            </a:r>
            <a:endParaRPr lang="en-US" sz="2800" dirty="0">
              <a:solidFill>
                <a:srgbClr val="6600CC"/>
              </a:solidFill>
              <a:latin typeface="Lucida Console" pitchFamily="49" charset="0"/>
            </a:endParaRPr>
          </a:p>
          <a:p>
            <a:r>
              <a:rPr lang="en-US" sz="2800" dirty="0" smtClean="0">
                <a:solidFill>
                  <a:srgbClr val="6600CC"/>
                </a:solidFill>
                <a:latin typeface="Lucida Console" pitchFamily="49" charset="0"/>
              </a:rPr>
              <a:t>WHERE</a:t>
            </a:r>
            <a:endParaRPr lang="en-US" sz="2800" dirty="0">
              <a:solidFill>
                <a:srgbClr val="6600CC"/>
              </a:solidFill>
              <a:latin typeface="Lucida Console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About Range Variables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05800" cy="1752600"/>
          </a:xfrm>
          <a:noFill/>
          <a:ln/>
        </p:spPr>
        <p:txBody>
          <a:bodyPr/>
          <a:lstStyle/>
          <a:p>
            <a:r>
              <a:rPr lang="en-US" sz="2800" b="0"/>
              <a:t>Needed when ambiguity could arise. </a:t>
            </a:r>
            <a:r>
              <a:rPr lang="en-US"/>
              <a:t> </a:t>
            </a:r>
          </a:p>
          <a:p>
            <a:pPr lvl="1"/>
            <a:r>
              <a:rPr lang="en-US"/>
              <a:t>e.g., same table used multiple times in FROM      (“self-join”)</a:t>
            </a:r>
            <a:endParaRPr lang="en-US" sz="2800" b="1"/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1063625" y="2895600"/>
            <a:ext cx="7251985" cy="1200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dirty="0">
                <a:solidFill>
                  <a:srgbClr val="6600CC"/>
                </a:solidFill>
                <a:latin typeface="Lucida Console" pitchFamily="49" charset="0"/>
              </a:rPr>
              <a:t>SELECT  </a:t>
            </a:r>
            <a:r>
              <a:rPr lang="en-US" dirty="0" err="1">
                <a:solidFill>
                  <a:srgbClr val="6600CC"/>
                </a:solidFill>
                <a:latin typeface="Lucida Console" pitchFamily="49" charset="0"/>
              </a:rPr>
              <a:t>x.sname</a:t>
            </a:r>
            <a:r>
              <a:rPr lang="en-US" dirty="0">
                <a:solidFill>
                  <a:srgbClr val="6600CC"/>
                </a:solidFill>
                <a:latin typeface="Lucida Console" pitchFamily="49" charset="0"/>
              </a:rPr>
              <a:t>, </a:t>
            </a:r>
            <a:r>
              <a:rPr lang="en-US" dirty="0" err="1">
                <a:solidFill>
                  <a:srgbClr val="6600CC"/>
                </a:solidFill>
                <a:latin typeface="Lucida Console" pitchFamily="49" charset="0"/>
              </a:rPr>
              <a:t>x.age</a:t>
            </a:r>
            <a:r>
              <a:rPr lang="en-US" dirty="0">
                <a:solidFill>
                  <a:srgbClr val="6600CC"/>
                </a:solidFill>
                <a:latin typeface="Lucida Console" pitchFamily="49" charset="0"/>
              </a:rPr>
              <a:t>, </a:t>
            </a:r>
            <a:r>
              <a:rPr lang="en-US" dirty="0" err="1">
                <a:solidFill>
                  <a:srgbClr val="6600CC"/>
                </a:solidFill>
                <a:latin typeface="Lucida Console" pitchFamily="49" charset="0"/>
              </a:rPr>
              <a:t>y.sname</a:t>
            </a:r>
            <a:r>
              <a:rPr lang="en-US" dirty="0">
                <a:solidFill>
                  <a:srgbClr val="6600CC"/>
                </a:solidFill>
                <a:latin typeface="Lucida Console" pitchFamily="49" charset="0"/>
              </a:rPr>
              <a:t>, </a:t>
            </a:r>
            <a:r>
              <a:rPr lang="en-US" dirty="0" err="1">
                <a:solidFill>
                  <a:srgbClr val="6600CC"/>
                </a:solidFill>
                <a:latin typeface="Lucida Console" pitchFamily="49" charset="0"/>
              </a:rPr>
              <a:t>y.age</a:t>
            </a:r>
            <a:endParaRPr lang="en-US" dirty="0">
              <a:solidFill>
                <a:srgbClr val="6600CC"/>
              </a:solidFill>
              <a:latin typeface="Lucida Console" pitchFamily="49" charset="0"/>
            </a:endParaRPr>
          </a:p>
          <a:p>
            <a:r>
              <a:rPr lang="en-US" dirty="0" smtClean="0">
                <a:solidFill>
                  <a:srgbClr val="6600CC"/>
                </a:solidFill>
                <a:latin typeface="Lucida Console" pitchFamily="49" charset="0"/>
              </a:rPr>
              <a:t>FROM    Sailors </a:t>
            </a:r>
            <a:r>
              <a:rPr lang="en-US" dirty="0">
                <a:solidFill>
                  <a:srgbClr val="6600CC"/>
                </a:solidFill>
                <a:latin typeface="Lucida Console" pitchFamily="49" charset="0"/>
              </a:rPr>
              <a:t>x, Sailors y</a:t>
            </a:r>
          </a:p>
          <a:p>
            <a:r>
              <a:rPr lang="en-US" dirty="0" smtClean="0">
                <a:solidFill>
                  <a:srgbClr val="6600CC"/>
                </a:solidFill>
                <a:latin typeface="Lucida Console" pitchFamily="49" charset="0"/>
              </a:rPr>
              <a:t>WHERE   </a:t>
            </a:r>
            <a:r>
              <a:rPr lang="en-US" dirty="0" err="1" smtClean="0">
                <a:solidFill>
                  <a:srgbClr val="6600CC"/>
                </a:solidFill>
                <a:latin typeface="Lucida Console" pitchFamily="49" charset="0"/>
              </a:rPr>
              <a:t>x.age</a:t>
            </a:r>
            <a:r>
              <a:rPr lang="en-US" dirty="0" smtClean="0">
                <a:solidFill>
                  <a:srgbClr val="6600CC"/>
                </a:solidFill>
                <a:latin typeface="Lucida Console" pitchFamily="49" charset="0"/>
              </a:rPr>
              <a:t> </a:t>
            </a:r>
            <a:r>
              <a:rPr lang="en-US" dirty="0">
                <a:solidFill>
                  <a:srgbClr val="6600CC"/>
                </a:solidFill>
                <a:latin typeface="Lucida Console" pitchFamily="49" charset="0"/>
              </a:rPr>
              <a:t>&gt; </a:t>
            </a:r>
            <a:r>
              <a:rPr lang="en-US" dirty="0" err="1">
                <a:solidFill>
                  <a:srgbClr val="6600CC"/>
                </a:solidFill>
                <a:latin typeface="Lucida Console" pitchFamily="49" charset="0"/>
              </a:rPr>
              <a:t>y.age</a:t>
            </a:r>
            <a:endParaRPr lang="en-US" dirty="0">
              <a:solidFill>
                <a:srgbClr val="6600CC"/>
              </a:solidFill>
              <a:latin typeface="Lucida Console" pitchFamily="49" charset="0"/>
            </a:endParaRPr>
          </a:p>
        </p:txBody>
      </p:sp>
      <p:graphicFrame>
        <p:nvGraphicFramePr>
          <p:cNvPr id="14350" name="Group 14"/>
          <p:cNvGraphicFramePr>
            <a:graphicFrameLocks noGrp="1"/>
          </p:cNvGraphicFramePr>
          <p:nvPr/>
        </p:nvGraphicFramePr>
        <p:xfrm>
          <a:off x="2286000" y="4800600"/>
          <a:ext cx="4343400" cy="1584960"/>
        </p:xfrm>
        <a:graphic>
          <a:graphicData uri="http://schemas.openxmlformats.org/drawingml/2006/table">
            <a:tbl>
              <a:tblPr/>
              <a:tblGrid>
                <a:gridCol w="1085850"/>
                <a:gridCol w="1085850"/>
                <a:gridCol w="1085850"/>
                <a:gridCol w="108585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sid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6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sname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rating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Fred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Jim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Nancy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2209800" y="4343400"/>
            <a:ext cx="11493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Sailors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Arithmetic Expressions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304800" y="2438400"/>
            <a:ext cx="8686800" cy="1196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SELECT </a:t>
            </a:r>
            <a:r>
              <a:rPr lang="en-US" dirty="0" err="1">
                <a:solidFill>
                  <a:schemeClr val="tx1"/>
                </a:solidFill>
                <a:latin typeface="Lucida Console" pitchFamily="49" charset="0"/>
              </a:rPr>
              <a:t>S.age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, </a:t>
            </a:r>
            <a:r>
              <a:rPr lang="en-US" dirty="0">
                <a:solidFill>
                  <a:srgbClr val="6600CC"/>
                </a:solidFill>
                <a:latin typeface="Lucida Console" pitchFamily="49" charset="0"/>
              </a:rPr>
              <a:t>S.age-5 AS age1, 2*</a:t>
            </a:r>
            <a:r>
              <a:rPr lang="en-US" dirty="0" err="1">
                <a:solidFill>
                  <a:srgbClr val="6600CC"/>
                </a:solidFill>
                <a:latin typeface="Lucida Console" pitchFamily="49" charset="0"/>
              </a:rPr>
              <a:t>S.age</a:t>
            </a:r>
            <a:r>
              <a:rPr lang="en-US" dirty="0">
                <a:solidFill>
                  <a:srgbClr val="6600CC"/>
                </a:solidFill>
                <a:latin typeface="Lucida Console" pitchFamily="49" charset="0"/>
              </a:rPr>
              <a:t> AS age2</a:t>
            </a:r>
          </a:p>
          <a:p>
            <a:r>
              <a:rPr lang="en-US" dirty="0" smtClean="0">
                <a:solidFill>
                  <a:schemeClr val="tx1"/>
                </a:solidFill>
                <a:latin typeface="Lucida Console" pitchFamily="49" charset="0"/>
              </a:rPr>
              <a:t>FROM   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Sailors S</a:t>
            </a:r>
          </a:p>
          <a:p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WHERE  </a:t>
            </a:r>
            <a:r>
              <a:rPr lang="en-US" dirty="0" err="1">
                <a:solidFill>
                  <a:schemeClr val="tx1"/>
                </a:solidFill>
                <a:latin typeface="Lucida Console" pitchFamily="49" charset="0"/>
              </a:rPr>
              <a:t>S.sname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 = ‘</a:t>
            </a:r>
            <a:r>
              <a:rPr lang="en-US" dirty="0" err="1">
                <a:solidFill>
                  <a:schemeClr val="tx1"/>
                </a:solidFill>
                <a:latin typeface="Lucida Console" pitchFamily="49" charset="0"/>
              </a:rPr>
              <a:t>dustin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’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228600" y="4375150"/>
            <a:ext cx="8763000" cy="1196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SELECT </a:t>
            </a:r>
            <a:r>
              <a:rPr lang="en-US" dirty="0" smtClean="0">
                <a:solidFill>
                  <a:schemeClr val="tx1"/>
                </a:solidFill>
                <a:latin typeface="Lucida Console" pitchFamily="49" charset="0"/>
              </a:rPr>
              <a:t>S1.sname 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AS name1, S2.sname AS name2</a:t>
            </a:r>
          </a:p>
          <a:p>
            <a:r>
              <a:rPr lang="en-US" dirty="0" smtClean="0">
                <a:solidFill>
                  <a:schemeClr val="tx1"/>
                </a:solidFill>
                <a:latin typeface="Lucida Console" pitchFamily="49" charset="0"/>
              </a:rPr>
              <a:t>FROM   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Sailors S1, Sailors S2</a:t>
            </a:r>
          </a:p>
          <a:p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WHERE  </a:t>
            </a:r>
            <a:r>
              <a:rPr lang="en-US" dirty="0">
                <a:solidFill>
                  <a:srgbClr val="6600CC"/>
                </a:solidFill>
                <a:latin typeface="Lucida Console" pitchFamily="49" charset="0"/>
              </a:rPr>
              <a:t>2*S1.rating = S2.rating - 1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String Comparisons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8915400" cy="3657600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 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pPr lvl="1">
              <a:buFontTx/>
              <a:buNone/>
            </a:pPr>
            <a:r>
              <a:rPr lang="en-US" sz="2800"/>
              <a:t>`</a:t>
            </a:r>
            <a:r>
              <a:rPr lang="en-US" sz="2800">
                <a:solidFill>
                  <a:schemeClr val="accent2"/>
                </a:solidFill>
              </a:rPr>
              <a:t>_</a:t>
            </a:r>
            <a:r>
              <a:rPr lang="en-US" sz="2800"/>
              <a:t>’ stands for any one character and `</a:t>
            </a:r>
            <a:r>
              <a:rPr lang="en-US" sz="2800">
                <a:solidFill>
                  <a:schemeClr val="accent2"/>
                </a:solidFill>
              </a:rPr>
              <a:t>%</a:t>
            </a:r>
            <a:r>
              <a:rPr lang="en-US" sz="2800"/>
              <a:t>’ stands for 0 or more arbitrary characters.</a:t>
            </a:r>
            <a:r>
              <a:rPr lang="en-US"/>
              <a:t>  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838200" y="2057400"/>
            <a:ext cx="5020605" cy="12009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SELECT </a:t>
            </a:r>
            <a:r>
              <a:rPr lang="en-US" dirty="0" err="1">
                <a:solidFill>
                  <a:schemeClr val="tx1"/>
                </a:solidFill>
                <a:latin typeface="Lucida Console" pitchFamily="49" charset="0"/>
              </a:rPr>
              <a:t>S.sname</a:t>
            </a:r>
            <a:endParaRPr lang="en-US" dirty="0">
              <a:solidFill>
                <a:schemeClr val="tx1"/>
              </a:solidFill>
              <a:latin typeface="Lucida Console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Lucida Console" pitchFamily="49" charset="0"/>
              </a:rPr>
              <a:t>FROM   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Sailors S</a:t>
            </a:r>
          </a:p>
          <a:p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WHERE  </a:t>
            </a:r>
            <a:r>
              <a:rPr lang="en-US" dirty="0" err="1">
                <a:solidFill>
                  <a:srgbClr val="6600CC"/>
                </a:solidFill>
                <a:latin typeface="Lucida Console" pitchFamily="49" charset="0"/>
              </a:rPr>
              <a:t>S.sname</a:t>
            </a:r>
            <a:r>
              <a:rPr lang="en-US" dirty="0">
                <a:solidFill>
                  <a:srgbClr val="6600CC"/>
                </a:solidFill>
                <a:latin typeface="Lucida Console" pitchFamily="49" charset="0"/>
              </a:rPr>
              <a:t> LIKE ‘B_%B’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title"/>
          </p:nvPr>
        </p:nvSpPr>
        <p:spPr>
          <a:xfrm>
            <a:off x="1143000" y="38100"/>
            <a:ext cx="7391400" cy="1104900"/>
          </a:xfrm>
          <a:noFill/>
          <a:ln/>
        </p:spPr>
        <p:txBody>
          <a:bodyPr/>
          <a:lstStyle/>
          <a:p>
            <a:r>
              <a:rPr lang="en-US"/>
              <a:t>Intermission</a:t>
            </a:r>
          </a:p>
        </p:txBody>
      </p:sp>
      <p:sp>
        <p:nvSpPr>
          <p:cNvPr id="179208" name="Text Box 8"/>
          <p:cNvSpPr txBox="1">
            <a:spLocks noChangeArrowheads="1"/>
          </p:cNvSpPr>
          <p:nvPr/>
        </p:nvSpPr>
        <p:spPr bwMode="auto">
          <a:xfrm>
            <a:off x="990600" y="2743200"/>
            <a:ext cx="7086600" cy="1004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Why are Databases useful?</a:t>
            </a:r>
          </a:p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hlinkClick r:id="rId3"/>
              </a:rPr>
              <a:t>Here</a:t>
            </a:r>
            <a:r>
              <a:rPr lang="en-US" dirty="0">
                <a:solidFill>
                  <a:schemeClr val="tx1"/>
                </a:solidFill>
              </a:rPr>
              <a:t>’s why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8077200" cy="1104900"/>
          </a:xfrm>
          <a:noFill/>
          <a:ln/>
        </p:spPr>
        <p:txBody>
          <a:bodyPr/>
          <a:lstStyle/>
          <a:p>
            <a:r>
              <a:rPr lang="en-US" sz="2400"/>
              <a:t>Find sid’s of sailors who’ve reserved a red </a:t>
            </a:r>
            <a:r>
              <a:rPr lang="en-US" sz="2400" b="1" u="sng">
                <a:solidFill>
                  <a:srgbClr val="FF0000"/>
                </a:solidFill>
              </a:rPr>
              <a:t>or</a:t>
            </a:r>
            <a:r>
              <a:rPr lang="en-US" sz="2400"/>
              <a:t> a green boat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914400" y="1381125"/>
            <a:ext cx="6464300" cy="19396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SELECT R.sid</a:t>
            </a:r>
          </a:p>
          <a:p>
            <a:r>
              <a:rPr lang="en-US" dirty="0" smtClean="0">
                <a:solidFill>
                  <a:schemeClr val="tx1"/>
                </a:solidFill>
                <a:latin typeface="Lucida Console" pitchFamily="49" charset="0"/>
              </a:rPr>
              <a:t>FROM   Boats 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B, Reserves R</a:t>
            </a:r>
          </a:p>
          <a:p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WHERE </a:t>
            </a:r>
            <a:r>
              <a:rPr lang="en-US" dirty="0" smtClean="0">
                <a:solidFill>
                  <a:schemeClr val="tx1"/>
                </a:solidFill>
                <a:latin typeface="Lucida Console" pitchFamily="49" charset="0"/>
              </a:rPr>
              <a:t> R.bid=B.bid 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AND </a:t>
            </a:r>
          </a:p>
          <a:p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         </a:t>
            </a:r>
            <a:r>
              <a:rPr lang="en-US" dirty="0" smtClean="0">
                <a:solidFill>
                  <a:schemeClr val="tx1"/>
                </a:solidFill>
                <a:latin typeface="Lucida Console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Lucida Console" pitchFamily="49" charset="0"/>
              </a:rPr>
              <a:t>B.color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=‘</a:t>
            </a:r>
            <a:r>
              <a:rPr lang="en-US" dirty="0">
                <a:solidFill>
                  <a:srgbClr val="FF0000"/>
                </a:solidFill>
                <a:latin typeface="Lucida Console" pitchFamily="49" charset="0"/>
              </a:rPr>
              <a:t>red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’ </a:t>
            </a:r>
            <a:r>
              <a:rPr lang="en-US" b="1" dirty="0">
                <a:solidFill>
                  <a:srgbClr val="6600CC"/>
                </a:solidFill>
                <a:latin typeface="Lucida Console" pitchFamily="49" charset="0"/>
              </a:rPr>
              <a:t>OR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Lucida Console" pitchFamily="49" charset="0"/>
              </a:rPr>
              <a:t>   </a:t>
            </a:r>
          </a:p>
          <a:p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Lucida Console" pitchFamily="49" charset="0"/>
              </a:rPr>
              <a:t>         </a:t>
            </a:r>
            <a:r>
              <a:rPr lang="en-US" dirty="0" err="1" smtClean="0">
                <a:solidFill>
                  <a:schemeClr val="tx1"/>
                </a:solidFill>
                <a:latin typeface="Lucida Console" pitchFamily="49" charset="0"/>
              </a:rPr>
              <a:t>B.color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=‘</a:t>
            </a:r>
            <a:r>
              <a:rPr lang="en-US" dirty="0">
                <a:solidFill>
                  <a:schemeClr val="accent2"/>
                </a:solidFill>
                <a:latin typeface="Lucida Console" pitchFamily="49" charset="0"/>
              </a:rPr>
              <a:t>green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’)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914400" y="3733800"/>
            <a:ext cx="6324600" cy="2555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Lucida Console" pitchFamily="49" charset="0"/>
              </a:rPr>
              <a:t>SELECT R.sid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Lucida Console" pitchFamily="49" charset="0"/>
              </a:rPr>
              <a:t>FROM   Boats </a:t>
            </a:r>
            <a:r>
              <a:rPr lang="en-US" sz="2000" dirty="0">
                <a:solidFill>
                  <a:schemeClr val="tx1"/>
                </a:solidFill>
                <a:latin typeface="Lucida Console" pitchFamily="49" charset="0"/>
              </a:rPr>
              <a:t>B, Reserves R</a:t>
            </a:r>
          </a:p>
          <a:p>
            <a:r>
              <a:rPr lang="en-US" sz="2000" dirty="0">
                <a:solidFill>
                  <a:schemeClr val="tx1"/>
                </a:solidFill>
                <a:latin typeface="Lucida Console" pitchFamily="49" charset="0"/>
              </a:rPr>
              <a:t>WHERE </a:t>
            </a:r>
            <a:r>
              <a:rPr lang="en-US" sz="2000" dirty="0" smtClean="0">
                <a:solidFill>
                  <a:schemeClr val="tx1"/>
                </a:solidFill>
                <a:latin typeface="Lucida Console" pitchFamily="49" charset="0"/>
              </a:rPr>
              <a:t> R.bid=B.bid </a:t>
            </a:r>
            <a:r>
              <a:rPr lang="en-US" sz="2000" dirty="0">
                <a:solidFill>
                  <a:schemeClr val="tx1"/>
                </a:solidFill>
                <a:latin typeface="Lucida Console" pitchFamily="49" charset="0"/>
              </a:rPr>
              <a:t>AND </a:t>
            </a:r>
            <a:r>
              <a:rPr lang="en-US" sz="2000" dirty="0" smtClean="0">
                <a:solidFill>
                  <a:schemeClr val="tx1"/>
                </a:solidFill>
                <a:latin typeface="Lucida Console" pitchFamily="49" charset="0"/>
              </a:rPr>
              <a:t> </a:t>
            </a:r>
          </a:p>
          <a:p>
            <a:r>
              <a:rPr lang="en-US" sz="2000" dirty="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Lucida Console" pitchFamily="49" charset="0"/>
              </a:rPr>
              <a:t>      </a:t>
            </a:r>
            <a:r>
              <a:rPr lang="en-US" sz="2000" dirty="0" err="1" smtClean="0">
                <a:solidFill>
                  <a:schemeClr val="tx1"/>
                </a:solidFill>
                <a:latin typeface="Lucida Console" pitchFamily="49" charset="0"/>
              </a:rPr>
              <a:t>B.color</a:t>
            </a:r>
            <a:r>
              <a:rPr lang="en-US" sz="2000" dirty="0">
                <a:solidFill>
                  <a:schemeClr val="tx1"/>
                </a:solidFill>
                <a:latin typeface="Lucida Console" pitchFamily="49" charset="0"/>
              </a:rPr>
              <a:t>=‘</a:t>
            </a: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red</a:t>
            </a:r>
            <a:r>
              <a:rPr lang="en-US" sz="2000" dirty="0">
                <a:solidFill>
                  <a:schemeClr val="tx1"/>
                </a:solidFill>
                <a:latin typeface="Lucida Console" pitchFamily="49" charset="0"/>
              </a:rPr>
              <a:t>’  </a:t>
            </a:r>
          </a:p>
          <a:p>
            <a:r>
              <a:rPr lang="en-US" sz="2000" b="1" dirty="0">
                <a:solidFill>
                  <a:srgbClr val="6600CC"/>
                </a:solidFill>
                <a:latin typeface="Lucida Console" pitchFamily="49" charset="0"/>
              </a:rPr>
              <a:t>UNION</a:t>
            </a:r>
            <a:r>
              <a:rPr lang="en-US" sz="2000" b="1" dirty="0">
                <a:solidFill>
                  <a:schemeClr val="accent2"/>
                </a:solidFill>
                <a:latin typeface="Lucida Console" pitchFamily="49" charset="0"/>
              </a:rPr>
              <a:t> </a:t>
            </a:r>
          </a:p>
          <a:p>
            <a:r>
              <a:rPr lang="en-US" sz="2000" dirty="0">
                <a:solidFill>
                  <a:schemeClr val="tx1"/>
                </a:solidFill>
                <a:latin typeface="Lucida Console" pitchFamily="49" charset="0"/>
              </a:rPr>
              <a:t>SELECT R.sid</a:t>
            </a:r>
            <a:endParaRPr lang="en-US" sz="2000" b="1" dirty="0">
              <a:solidFill>
                <a:schemeClr val="tx1"/>
              </a:solidFill>
              <a:latin typeface="Lucida Console" pitchFamily="49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Lucida Console" pitchFamily="49" charset="0"/>
              </a:rPr>
              <a:t>FROM   Boats </a:t>
            </a:r>
            <a:r>
              <a:rPr lang="en-US" sz="2000" dirty="0">
                <a:solidFill>
                  <a:schemeClr val="tx1"/>
                </a:solidFill>
                <a:latin typeface="Lucida Console" pitchFamily="49" charset="0"/>
              </a:rPr>
              <a:t>B, Reserves R</a:t>
            </a:r>
          </a:p>
          <a:p>
            <a:r>
              <a:rPr lang="en-US" sz="2000" dirty="0">
                <a:solidFill>
                  <a:schemeClr val="tx1"/>
                </a:solidFill>
                <a:latin typeface="Lucida Console" pitchFamily="49" charset="0"/>
              </a:rPr>
              <a:t>WHERE </a:t>
            </a:r>
            <a:r>
              <a:rPr lang="en-US" sz="2000" dirty="0" smtClean="0">
                <a:solidFill>
                  <a:schemeClr val="tx1"/>
                </a:solidFill>
                <a:latin typeface="Lucida Console" pitchFamily="49" charset="0"/>
              </a:rPr>
              <a:t> R.bid=B.bid </a:t>
            </a:r>
            <a:r>
              <a:rPr lang="en-US" sz="2000" dirty="0">
                <a:solidFill>
                  <a:schemeClr val="tx1"/>
                </a:solidFill>
                <a:latin typeface="Lucida Console" pitchFamily="49" charset="0"/>
              </a:rPr>
              <a:t>AND </a:t>
            </a:r>
            <a:r>
              <a:rPr lang="en-US" sz="2000" dirty="0" err="1">
                <a:solidFill>
                  <a:schemeClr val="tx1"/>
                </a:solidFill>
                <a:latin typeface="Lucida Console" pitchFamily="49" charset="0"/>
              </a:rPr>
              <a:t>B.color</a:t>
            </a:r>
            <a:r>
              <a:rPr lang="en-US" sz="2000" dirty="0">
                <a:solidFill>
                  <a:schemeClr val="tx1"/>
                </a:solidFill>
                <a:latin typeface="Lucida Console" pitchFamily="49" charset="0"/>
              </a:rPr>
              <a:t>=‘</a:t>
            </a:r>
            <a:r>
              <a:rPr lang="en-US" sz="2000" dirty="0">
                <a:solidFill>
                  <a:schemeClr val="accent2"/>
                </a:solidFill>
                <a:latin typeface="Lucida Console" pitchFamily="49" charset="0"/>
              </a:rPr>
              <a:t>green</a:t>
            </a:r>
            <a:r>
              <a:rPr lang="en-US" sz="2000" dirty="0">
                <a:solidFill>
                  <a:schemeClr val="tx1"/>
                </a:solidFill>
                <a:latin typeface="Lucida Console" pitchFamily="49" charset="0"/>
              </a:rPr>
              <a:t>’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1371600" y="3133725"/>
            <a:ext cx="1074738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3200"/>
              <a:t>... or: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1143000" y="2514600"/>
            <a:ext cx="7010400" cy="15703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SELECT R.sid</a:t>
            </a:r>
          </a:p>
          <a:p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FROM </a:t>
            </a:r>
            <a:r>
              <a:rPr lang="en-US" dirty="0" smtClean="0">
                <a:solidFill>
                  <a:schemeClr val="tx1"/>
                </a:solidFill>
                <a:latin typeface="Lucida Console" pitchFamily="49" charset="0"/>
              </a:rPr>
              <a:t>  Boats </a:t>
            </a:r>
            <a:r>
              <a:rPr lang="en-US" dirty="0" err="1">
                <a:solidFill>
                  <a:schemeClr val="tx1"/>
                </a:solidFill>
                <a:latin typeface="Lucida Console" pitchFamily="49" charset="0"/>
              </a:rPr>
              <a:t>B,Reserves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 R</a:t>
            </a:r>
          </a:p>
          <a:p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WHERE </a:t>
            </a:r>
            <a:r>
              <a:rPr lang="en-US" dirty="0" smtClean="0">
                <a:solidFill>
                  <a:schemeClr val="tx1"/>
                </a:solidFill>
                <a:latin typeface="Lucida Console" pitchFamily="49" charset="0"/>
              </a:rPr>
              <a:t> R.bid=B.bid 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AND </a:t>
            </a:r>
          </a:p>
          <a:p>
            <a:r>
              <a:rPr lang="en-US" dirty="0" smtClean="0">
                <a:solidFill>
                  <a:schemeClr val="tx1"/>
                </a:solidFill>
                <a:latin typeface="Lucida Console" pitchFamily="49" charset="0"/>
              </a:rPr>
              <a:t>  (</a:t>
            </a:r>
            <a:r>
              <a:rPr lang="en-US" dirty="0" err="1">
                <a:solidFill>
                  <a:schemeClr val="tx1"/>
                </a:solidFill>
                <a:latin typeface="Lucida Console" pitchFamily="49" charset="0"/>
              </a:rPr>
              <a:t>B.color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=‘</a:t>
            </a:r>
            <a:r>
              <a:rPr lang="en-US" dirty="0" smtClean="0">
                <a:solidFill>
                  <a:srgbClr val="FF0000"/>
                </a:solidFill>
                <a:latin typeface="Lucida Console" pitchFamily="49" charset="0"/>
              </a:rPr>
              <a:t>red</a:t>
            </a:r>
            <a:r>
              <a:rPr lang="en-US" dirty="0" smtClean="0">
                <a:solidFill>
                  <a:schemeClr val="tx1"/>
                </a:solidFill>
                <a:latin typeface="Lucida Console" pitchFamily="49" charset="0"/>
              </a:rPr>
              <a:t>’ </a:t>
            </a:r>
            <a:r>
              <a:rPr lang="en-US" b="1" dirty="0" smtClean="0">
                <a:solidFill>
                  <a:srgbClr val="6600CC"/>
                </a:solidFill>
                <a:latin typeface="Lucida Console" pitchFamily="49" charset="0"/>
              </a:rPr>
              <a:t>AND</a:t>
            </a:r>
            <a:r>
              <a:rPr lang="en-US" dirty="0" smtClean="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Lucida Console" pitchFamily="49" charset="0"/>
              </a:rPr>
              <a:t>B.color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=‘</a:t>
            </a:r>
            <a:r>
              <a:rPr lang="en-US" dirty="0">
                <a:solidFill>
                  <a:schemeClr val="accent2"/>
                </a:solidFill>
                <a:latin typeface="Lucida Console" pitchFamily="49" charset="0"/>
              </a:rPr>
              <a:t>green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’)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14300"/>
            <a:ext cx="8001000" cy="1104900"/>
          </a:xfrm>
          <a:noFill/>
          <a:ln/>
        </p:spPr>
        <p:txBody>
          <a:bodyPr/>
          <a:lstStyle/>
          <a:p>
            <a:r>
              <a:rPr lang="en-US" sz="2400"/>
              <a:t>Find sid’s of sailors who’ve reserved a red </a:t>
            </a:r>
            <a:r>
              <a:rPr lang="en-US" sz="2400" b="1" u="sng">
                <a:solidFill>
                  <a:schemeClr val="accent2"/>
                </a:solidFill>
              </a:rPr>
              <a:t>and</a:t>
            </a:r>
            <a:r>
              <a:rPr lang="en-US" sz="2400"/>
              <a:t> a green boat</a:t>
            </a:r>
          </a:p>
        </p:txBody>
      </p:sp>
      <p:grpSp>
        <p:nvGrpSpPr>
          <p:cNvPr id="22539" name="Group 11"/>
          <p:cNvGrpSpPr>
            <a:grpSpLocks/>
          </p:cNvGrpSpPr>
          <p:nvPr/>
        </p:nvGrpSpPr>
        <p:grpSpPr bwMode="auto">
          <a:xfrm>
            <a:off x="922338" y="2514600"/>
            <a:ext cx="7459662" cy="1600200"/>
            <a:chOff x="581" y="2016"/>
            <a:chExt cx="4699" cy="1008"/>
          </a:xfrm>
        </p:grpSpPr>
        <p:sp>
          <p:nvSpPr>
            <p:cNvPr id="22537" name="Line 9"/>
            <p:cNvSpPr>
              <a:spLocks noChangeShapeType="1"/>
            </p:cNvSpPr>
            <p:nvPr/>
          </p:nvSpPr>
          <p:spPr bwMode="auto">
            <a:xfrm>
              <a:off x="624" y="2016"/>
              <a:ext cx="4656" cy="100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38" name="Line 10"/>
            <p:cNvSpPr>
              <a:spLocks noChangeShapeType="1"/>
            </p:cNvSpPr>
            <p:nvPr/>
          </p:nvSpPr>
          <p:spPr bwMode="auto">
            <a:xfrm rot="-1324625">
              <a:off x="581" y="2120"/>
              <a:ext cx="4653" cy="79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60773" name="Rectangle 5"/>
          <p:cNvSpPr>
            <a:spLocks noGrp="1" noChangeArrowheads="1"/>
          </p:cNvSpPr>
          <p:nvPr>
            <p:ph type="title"/>
          </p:nvPr>
        </p:nvSpPr>
        <p:spPr>
          <a:xfrm>
            <a:off x="1066800" y="30163"/>
            <a:ext cx="8001000" cy="1104900"/>
          </a:xfrm>
          <a:noFill/>
          <a:ln/>
        </p:spPr>
        <p:txBody>
          <a:bodyPr/>
          <a:lstStyle/>
          <a:p>
            <a:r>
              <a:rPr lang="en-US" sz="2400"/>
              <a:t>Find sid’s of sailors who’ve reserved a red </a:t>
            </a:r>
            <a:r>
              <a:rPr lang="en-US" sz="2400" b="1" u="sng">
                <a:solidFill>
                  <a:schemeClr val="accent2"/>
                </a:solidFill>
              </a:rPr>
              <a:t>and</a:t>
            </a:r>
            <a:r>
              <a:rPr lang="en-US" sz="2400"/>
              <a:t> a green boat</a:t>
            </a:r>
          </a:p>
        </p:txBody>
      </p:sp>
      <p:sp>
        <p:nvSpPr>
          <p:cNvPr id="160774" name="Rectangle 6"/>
          <p:cNvSpPr>
            <a:spLocks noChangeArrowheads="1"/>
          </p:cNvSpPr>
          <p:nvPr/>
        </p:nvSpPr>
        <p:spPr bwMode="auto">
          <a:xfrm>
            <a:off x="990600" y="1905000"/>
            <a:ext cx="7467600" cy="411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SELECT S.sid</a:t>
            </a:r>
          </a:p>
          <a:p>
            <a:r>
              <a:rPr lang="en-US" dirty="0" smtClean="0">
                <a:solidFill>
                  <a:schemeClr val="tx1"/>
                </a:solidFill>
                <a:latin typeface="Lucida Console" pitchFamily="49" charset="0"/>
              </a:rPr>
              <a:t>FROM   Sailors 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S, Boats B, Reserves R</a:t>
            </a:r>
          </a:p>
          <a:p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WHERE </a:t>
            </a:r>
            <a:r>
              <a:rPr lang="en-US" dirty="0" smtClean="0">
                <a:solidFill>
                  <a:schemeClr val="tx1"/>
                </a:solidFill>
                <a:latin typeface="Lucida Console" pitchFamily="49" charset="0"/>
              </a:rPr>
              <a:t> S.sid=R.sid </a:t>
            </a:r>
            <a:endParaRPr lang="en-US" dirty="0">
              <a:solidFill>
                <a:schemeClr val="tx1"/>
              </a:solidFill>
              <a:latin typeface="Lucida Console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	    AND R.bid=B.bid</a:t>
            </a:r>
          </a:p>
          <a:p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	    AND </a:t>
            </a:r>
            <a:r>
              <a:rPr lang="en-US" dirty="0" err="1">
                <a:solidFill>
                  <a:schemeClr val="tx1"/>
                </a:solidFill>
                <a:latin typeface="Lucida Console" pitchFamily="49" charset="0"/>
              </a:rPr>
              <a:t>B.color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=‘red’</a:t>
            </a:r>
          </a:p>
          <a:p>
            <a:r>
              <a:rPr lang="en-US" b="1" dirty="0">
                <a:solidFill>
                  <a:srgbClr val="6600CC"/>
                </a:solidFill>
                <a:latin typeface="Lucida Console" pitchFamily="49" charset="0"/>
              </a:rPr>
              <a:t>INTERSECT</a:t>
            </a:r>
            <a:endParaRPr lang="en-US" dirty="0">
              <a:solidFill>
                <a:schemeClr val="tx1"/>
              </a:solidFill>
              <a:latin typeface="Lucida Console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SELECT S.sid</a:t>
            </a:r>
          </a:p>
          <a:p>
            <a:r>
              <a:rPr lang="en-US" dirty="0" smtClean="0">
                <a:solidFill>
                  <a:schemeClr val="tx1"/>
                </a:solidFill>
                <a:latin typeface="Lucida Console" pitchFamily="49" charset="0"/>
              </a:rPr>
              <a:t>FROM   Sailors 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S, Boats B, Reserves R</a:t>
            </a:r>
          </a:p>
          <a:p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WHERE </a:t>
            </a:r>
            <a:r>
              <a:rPr lang="en-US" dirty="0" smtClean="0">
                <a:solidFill>
                  <a:schemeClr val="tx1"/>
                </a:solidFill>
                <a:latin typeface="Lucida Console" pitchFamily="49" charset="0"/>
              </a:rPr>
              <a:t> S.sid=R.sid </a:t>
            </a:r>
            <a:endParaRPr lang="en-US" dirty="0">
              <a:solidFill>
                <a:schemeClr val="tx1"/>
              </a:solidFill>
              <a:latin typeface="Lucida Console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	    AND R.bid=B.bid</a:t>
            </a:r>
          </a:p>
          <a:p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         </a:t>
            </a:r>
            <a:r>
              <a:rPr lang="en-US" dirty="0" smtClean="0">
                <a:solidFill>
                  <a:schemeClr val="tx1"/>
                </a:solidFill>
                <a:latin typeface="Lucida Console" pitchFamily="49" charset="0"/>
              </a:rPr>
              <a:t>AND </a:t>
            </a:r>
            <a:r>
              <a:rPr lang="en-US" dirty="0" err="1">
                <a:solidFill>
                  <a:schemeClr val="tx1"/>
                </a:solidFill>
                <a:latin typeface="Lucida Console" pitchFamily="49" charset="0"/>
              </a:rPr>
              <a:t>B.color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=‘green’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772400" cy="914400"/>
          </a:xfrm>
        </p:spPr>
        <p:txBody>
          <a:bodyPr/>
          <a:lstStyle/>
          <a:p>
            <a:r>
              <a:rPr lang="en-US"/>
              <a:t>Review</a:t>
            </a:r>
          </a:p>
        </p:txBody>
      </p:sp>
      <p:sp>
        <p:nvSpPr>
          <p:cNvPr id="75804" name="Rectangle 28"/>
          <p:cNvSpPr>
            <a:spLocks noChangeArrowheads="1"/>
          </p:cNvSpPr>
          <p:nvPr/>
        </p:nvSpPr>
        <p:spPr bwMode="auto">
          <a:xfrm>
            <a:off x="685800" y="1676400"/>
            <a:ext cx="7620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dirty="0" smtClean="0">
                <a:solidFill>
                  <a:schemeClr val="tx1"/>
                </a:solidFill>
                <a:latin typeface="Tahoma" pitchFamily="34" charset="0"/>
              </a:rPr>
              <a:t>Relational Algebra (Operational Semantics)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dirty="0" smtClean="0">
                <a:solidFill>
                  <a:schemeClr val="tx1"/>
                </a:solidFill>
                <a:latin typeface="Tahoma" pitchFamily="34" charset="0"/>
              </a:rPr>
              <a:t>Given a query, how to mix and match the relational algebra operators to answer it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dirty="0" smtClean="0">
                <a:solidFill>
                  <a:schemeClr val="tx1"/>
                </a:solidFill>
                <a:latin typeface="Tahoma" pitchFamily="34" charset="0"/>
              </a:rPr>
              <a:t>Used for query optimization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dirty="0" smtClean="0">
                <a:solidFill>
                  <a:schemeClr val="tx1"/>
                </a:solidFill>
                <a:latin typeface="Tahoma" pitchFamily="34" charset="0"/>
              </a:rPr>
              <a:t>Relational Calculus (Declarative Semantics)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dirty="0" smtClean="0">
                <a:solidFill>
                  <a:schemeClr val="tx1"/>
                </a:solidFill>
                <a:latin typeface="Tahoma" pitchFamily="34" charset="0"/>
              </a:rPr>
              <a:t>Given a query, what do I want my answer set to include?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</a:rPr>
              <a:t>Algebra </a:t>
            </a:r>
            <a:r>
              <a:rPr lang="en-US" sz="2400" dirty="0">
                <a:solidFill>
                  <a:schemeClr val="tx1"/>
                </a:solidFill>
                <a:latin typeface="Tahoma" pitchFamily="34" charset="0"/>
              </a:rPr>
              <a:t>and safe calculus are simple and powerful models for query languages for relational model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solidFill>
                  <a:schemeClr val="tx1"/>
                </a:solidFill>
                <a:latin typeface="Tahoma" pitchFamily="34" charset="0"/>
              </a:rPr>
              <a:t>Have same expressive power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</a:rPr>
              <a:t>SQL</a:t>
            </a:r>
            <a:r>
              <a:rPr lang="en-US" sz="2400" b="1" i="1" dirty="0" smtClean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ahoma" pitchFamily="34" charset="0"/>
              </a:rPr>
              <a:t>can express every query that is expressible in relational algebra/calculus.  (and more)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59749" name="Rectangle 5"/>
          <p:cNvSpPr>
            <a:spLocks noChangeArrowheads="1"/>
          </p:cNvSpPr>
          <p:nvPr/>
        </p:nvSpPr>
        <p:spPr bwMode="auto">
          <a:xfrm>
            <a:off x="228600" y="1371600"/>
            <a:ext cx="8839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chemeClr val="tx1"/>
                </a:solidFill>
                <a:latin typeface="Tahoma" pitchFamily="64" charset="0"/>
              </a:rPr>
              <a:t>Could use a self-join:</a:t>
            </a:r>
          </a:p>
        </p:txBody>
      </p:sp>
      <p:sp>
        <p:nvSpPr>
          <p:cNvPr id="159750" name="Rectangle 6"/>
          <p:cNvSpPr>
            <a:spLocks noChangeArrowheads="1"/>
          </p:cNvSpPr>
          <p:nvPr/>
        </p:nvSpPr>
        <p:spPr bwMode="auto">
          <a:xfrm>
            <a:off x="533400" y="2895600"/>
            <a:ext cx="8511946" cy="246285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200" dirty="0">
                <a:solidFill>
                  <a:schemeClr val="tx1"/>
                </a:solidFill>
                <a:latin typeface="Lucida Console" pitchFamily="49" charset="0"/>
              </a:rPr>
              <a:t>SELECT R1.sid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Lucida Console" pitchFamily="49" charset="0"/>
              </a:rPr>
              <a:t>FROM   Boats </a:t>
            </a:r>
            <a:r>
              <a:rPr lang="en-US" sz="2200" dirty="0">
                <a:solidFill>
                  <a:schemeClr val="tx1"/>
                </a:solidFill>
                <a:latin typeface="Lucida Console" pitchFamily="49" charset="0"/>
              </a:rPr>
              <a:t>B1, Reserves R1,</a:t>
            </a:r>
          </a:p>
          <a:p>
            <a:r>
              <a:rPr lang="en-US" sz="2200" dirty="0">
                <a:solidFill>
                  <a:schemeClr val="tx1"/>
                </a:solidFill>
                <a:latin typeface="Lucida Console" pitchFamily="49" charset="0"/>
              </a:rPr>
              <a:t>       </a:t>
            </a:r>
            <a:r>
              <a:rPr lang="en-US" sz="2200" dirty="0" smtClean="0">
                <a:solidFill>
                  <a:schemeClr val="tx1"/>
                </a:solidFill>
                <a:latin typeface="Lucida Console" pitchFamily="49" charset="0"/>
              </a:rPr>
              <a:t>Boats </a:t>
            </a:r>
            <a:r>
              <a:rPr lang="en-US" sz="2200" dirty="0">
                <a:solidFill>
                  <a:schemeClr val="tx1"/>
                </a:solidFill>
                <a:latin typeface="Lucida Console" pitchFamily="49" charset="0"/>
              </a:rPr>
              <a:t>B2, Reserves R2</a:t>
            </a:r>
          </a:p>
          <a:p>
            <a:r>
              <a:rPr lang="en-US" sz="2200" dirty="0">
                <a:solidFill>
                  <a:schemeClr val="tx1"/>
                </a:solidFill>
                <a:latin typeface="Lucida Console" pitchFamily="49" charset="0"/>
              </a:rPr>
              <a:t>WHERE R1.sid=R2.sid</a:t>
            </a:r>
          </a:p>
          <a:p>
            <a:r>
              <a:rPr lang="en-US" sz="2200" dirty="0">
                <a:solidFill>
                  <a:schemeClr val="tx1"/>
                </a:solidFill>
                <a:latin typeface="Lucida Console" pitchFamily="49" charset="0"/>
              </a:rPr>
              <a:t>        </a:t>
            </a:r>
            <a:r>
              <a:rPr lang="en-US" sz="2200" dirty="0" smtClean="0">
                <a:solidFill>
                  <a:schemeClr val="tx1"/>
                </a:solidFill>
                <a:latin typeface="Lucida Console" pitchFamily="49" charset="0"/>
              </a:rPr>
              <a:t>AND </a:t>
            </a:r>
            <a:r>
              <a:rPr lang="en-US" sz="2200" dirty="0">
                <a:solidFill>
                  <a:schemeClr val="tx1"/>
                </a:solidFill>
                <a:latin typeface="Lucida Console" pitchFamily="49" charset="0"/>
              </a:rPr>
              <a:t>R1.bid=B1.bid </a:t>
            </a:r>
          </a:p>
          <a:p>
            <a:r>
              <a:rPr lang="en-US" sz="2200" dirty="0">
                <a:solidFill>
                  <a:schemeClr val="tx1"/>
                </a:solidFill>
                <a:latin typeface="Lucida Console" pitchFamily="49" charset="0"/>
              </a:rPr>
              <a:t>        </a:t>
            </a:r>
            <a:r>
              <a:rPr lang="en-US" sz="2200" dirty="0" smtClean="0">
                <a:solidFill>
                  <a:schemeClr val="tx1"/>
                </a:solidFill>
                <a:latin typeface="Lucida Console" pitchFamily="49" charset="0"/>
              </a:rPr>
              <a:t>AND </a:t>
            </a:r>
            <a:r>
              <a:rPr lang="en-US" sz="2200" dirty="0">
                <a:solidFill>
                  <a:schemeClr val="tx1"/>
                </a:solidFill>
                <a:latin typeface="Lucida Console" pitchFamily="49" charset="0"/>
              </a:rPr>
              <a:t>R2.bid=B2.bid</a:t>
            </a:r>
          </a:p>
          <a:p>
            <a:r>
              <a:rPr lang="en-US" sz="2200" dirty="0">
                <a:solidFill>
                  <a:schemeClr val="tx1"/>
                </a:solidFill>
                <a:latin typeface="Lucida Console" pitchFamily="49" charset="0"/>
              </a:rPr>
              <a:t>        </a:t>
            </a:r>
            <a:r>
              <a:rPr lang="en-US" sz="2200" dirty="0" smtClean="0">
                <a:solidFill>
                  <a:schemeClr val="tx1"/>
                </a:solidFill>
                <a:latin typeface="Lucida Console" pitchFamily="49" charset="0"/>
              </a:rPr>
              <a:t>AND </a:t>
            </a:r>
            <a:r>
              <a:rPr lang="en-US" sz="2200" dirty="0">
                <a:solidFill>
                  <a:schemeClr val="tx1"/>
                </a:solidFill>
                <a:latin typeface="Lucida Console" pitchFamily="49" charset="0"/>
              </a:rPr>
              <a:t>(B1.color=‘red’ </a:t>
            </a:r>
            <a:r>
              <a:rPr lang="en-US" sz="2200" dirty="0">
                <a:solidFill>
                  <a:schemeClr val="accent2"/>
                </a:solidFill>
                <a:latin typeface="Lucida Console" pitchFamily="49" charset="0"/>
              </a:rPr>
              <a:t>AND</a:t>
            </a:r>
            <a:r>
              <a:rPr lang="en-US" sz="2200" dirty="0">
                <a:solidFill>
                  <a:schemeClr val="tx1"/>
                </a:solidFill>
                <a:latin typeface="Lucida Console" pitchFamily="49" charset="0"/>
              </a:rPr>
              <a:t> B2.color=‘green’)</a:t>
            </a:r>
          </a:p>
        </p:txBody>
      </p:sp>
      <p:sp>
        <p:nvSpPr>
          <p:cNvPr id="159751" name="Rectangle 7"/>
          <p:cNvSpPr>
            <a:spLocks noGrp="1" noChangeArrowheads="1"/>
          </p:cNvSpPr>
          <p:nvPr>
            <p:ph type="title"/>
          </p:nvPr>
        </p:nvSpPr>
        <p:spPr>
          <a:xfrm>
            <a:off x="1066800" y="30163"/>
            <a:ext cx="8001000" cy="1104900"/>
          </a:xfrm>
          <a:noFill/>
          <a:ln/>
        </p:spPr>
        <p:txBody>
          <a:bodyPr/>
          <a:lstStyle/>
          <a:p>
            <a:r>
              <a:rPr lang="en-US" sz="2400"/>
              <a:t>Find sid’s of sailors who’ve reserved a red </a:t>
            </a:r>
            <a:r>
              <a:rPr lang="en-US" sz="2400" b="1" u="sng">
                <a:solidFill>
                  <a:schemeClr val="accent2"/>
                </a:solidFill>
              </a:rPr>
              <a:t>and</a:t>
            </a:r>
            <a:r>
              <a:rPr lang="en-US" sz="2400"/>
              <a:t> a green boat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0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title"/>
          </p:nvPr>
        </p:nvSpPr>
        <p:spPr>
          <a:xfrm>
            <a:off x="1066800" y="30163"/>
            <a:ext cx="8001000" cy="1104900"/>
          </a:xfrm>
          <a:noFill/>
          <a:ln/>
        </p:spPr>
        <p:txBody>
          <a:bodyPr/>
          <a:lstStyle/>
          <a:p>
            <a:r>
              <a:rPr lang="en-US" sz="2400"/>
              <a:t>Find sid’s of sailors who have </a:t>
            </a:r>
            <a:r>
              <a:rPr lang="en-US" sz="2400" u="sng"/>
              <a:t>not</a:t>
            </a:r>
            <a:r>
              <a:rPr lang="en-US" sz="2400"/>
              <a:t> reserved a boat</a:t>
            </a:r>
          </a:p>
        </p:txBody>
      </p:sp>
      <p:sp>
        <p:nvSpPr>
          <p:cNvPr id="176135" name="Rectangle 7"/>
          <p:cNvSpPr>
            <a:spLocks noChangeArrowheads="1"/>
          </p:cNvSpPr>
          <p:nvPr/>
        </p:nvSpPr>
        <p:spPr bwMode="auto">
          <a:xfrm>
            <a:off x="1905000" y="2514600"/>
            <a:ext cx="5410200" cy="30476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SELECT S.sid</a:t>
            </a:r>
          </a:p>
          <a:p>
            <a:r>
              <a:rPr lang="en-US" dirty="0" smtClean="0">
                <a:solidFill>
                  <a:schemeClr val="tx1"/>
                </a:solidFill>
                <a:latin typeface="Lucida Console" pitchFamily="49" charset="0"/>
              </a:rPr>
              <a:t>FROM   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Sailors </a:t>
            </a:r>
            <a:r>
              <a:rPr lang="en-US" dirty="0" smtClean="0">
                <a:solidFill>
                  <a:schemeClr val="tx1"/>
                </a:solidFill>
                <a:latin typeface="Lucida Console" pitchFamily="49" charset="0"/>
              </a:rPr>
              <a:t>S</a:t>
            </a:r>
          </a:p>
          <a:p>
            <a:endParaRPr lang="en-US" dirty="0">
              <a:solidFill>
                <a:schemeClr val="tx1"/>
              </a:solidFill>
              <a:latin typeface="Lucida Console" pitchFamily="49" charset="0"/>
            </a:endParaRPr>
          </a:p>
          <a:p>
            <a:r>
              <a:rPr lang="en-US" b="1" dirty="0" smtClean="0">
                <a:solidFill>
                  <a:srgbClr val="6600CC"/>
                </a:solidFill>
                <a:latin typeface="Lucida Console" pitchFamily="49" charset="0"/>
              </a:rPr>
              <a:t>EXCEPT</a:t>
            </a:r>
          </a:p>
          <a:p>
            <a:endParaRPr lang="en-US" dirty="0">
              <a:solidFill>
                <a:schemeClr val="tx1"/>
              </a:solidFill>
              <a:latin typeface="Lucida Console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SELECT S.sid</a:t>
            </a:r>
          </a:p>
          <a:p>
            <a:r>
              <a:rPr lang="en-US" dirty="0" smtClean="0">
                <a:solidFill>
                  <a:schemeClr val="tx1"/>
                </a:solidFill>
                <a:latin typeface="Lucida Console" pitchFamily="49" charset="0"/>
              </a:rPr>
              <a:t>FROM   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Sailors S, Reserves R</a:t>
            </a:r>
          </a:p>
          <a:p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WHERE  S.sid=R.sid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8100"/>
            <a:ext cx="7239000" cy="1104900"/>
          </a:xfrm>
          <a:noFill/>
          <a:ln/>
        </p:spPr>
        <p:txBody>
          <a:bodyPr/>
          <a:lstStyle/>
          <a:p>
            <a:r>
              <a:rPr lang="en-US"/>
              <a:t>Nested Queries: IN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981200" y="2514600"/>
            <a:ext cx="4276812" cy="23089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SELECT </a:t>
            </a:r>
            <a:r>
              <a:rPr lang="en-US" dirty="0" err="1" smtClean="0">
                <a:solidFill>
                  <a:schemeClr val="tx1"/>
                </a:solidFill>
                <a:latin typeface="Lucida Console" pitchFamily="49" charset="0"/>
              </a:rPr>
              <a:t>S.sname</a:t>
            </a:r>
            <a:endParaRPr lang="en-US" dirty="0">
              <a:solidFill>
                <a:schemeClr val="tx1"/>
              </a:solidFill>
              <a:latin typeface="Lucida Console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Lucida Console" pitchFamily="49" charset="0"/>
              </a:rPr>
              <a:t>FROM   Sailors 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S</a:t>
            </a:r>
          </a:p>
          <a:p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WHERE  S.sid </a:t>
            </a:r>
            <a:r>
              <a:rPr lang="en-US" b="1" dirty="0">
                <a:solidFill>
                  <a:schemeClr val="tx1"/>
                </a:solidFill>
                <a:latin typeface="Lucida Console" pitchFamily="49" charset="0"/>
              </a:rPr>
              <a:t>IN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 </a:t>
            </a:r>
            <a:endParaRPr lang="en-US" dirty="0" smtClean="0">
              <a:solidFill>
                <a:schemeClr val="tx1"/>
              </a:solidFill>
              <a:latin typeface="Lucida Console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Lucida Console" pitchFamily="49" charset="0"/>
              </a:rPr>
              <a:t>  (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SELECT  R.sid</a:t>
            </a:r>
          </a:p>
          <a:p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    </a:t>
            </a:r>
            <a:r>
              <a:rPr lang="en-US" dirty="0" smtClean="0">
                <a:solidFill>
                  <a:schemeClr val="tx1"/>
                </a:solidFill>
                <a:latin typeface="Lucida Console" pitchFamily="49" charset="0"/>
              </a:rPr>
              <a:t>FROM    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Reserves R</a:t>
            </a:r>
          </a:p>
          <a:p>
            <a:r>
              <a:rPr lang="en-US" dirty="0" smtClean="0">
                <a:solidFill>
                  <a:schemeClr val="tx1"/>
                </a:solidFill>
                <a:latin typeface="Lucida Console" pitchFamily="49" charset="0"/>
              </a:rPr>
              <a:t>    WHERE  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R.bid=103)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838200" y="1905000"/>
            <a:ext cx="65198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800" i="1">
                <a:solidFill>
                  <a:schemeClr val="accent2"/>
                </a:solidFill>
              </a:rPr>
              <a:t>Names of sailors who’ve reserved boat #103: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86370" name="Rectangle 2"/>
          <p:cNvSpPr>
            <a:spLocks noChangeArrowheads="1"/>
          </p:cNvSpPr>
          <p:nvPr/>
        </p:nvSpPr>
        <p:spPr bwMode="auto">
          <a:xfrm>
            <a:off x="2057400" y="2514600"/>
            <a:ext cx="4462760" cy="23089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SELECT  </a:t>
            </a:r>
            <a:r>
              <a:rPr lang="en-US" dirty="0" err="1">
                <a:solidFill>
                  <a:schemeClr val="tx1"/>
                </a:solidFill>
                <a:latin typeface="Lucida Console" pitchFamily="49" charset="0"/>
              </a:rPr>
              <a:t>S.sname</a:t>
            </a:r>
            <a:endParaRPr lang="en-US" dirty="0">
              <a:solidFill>
                <a:schemeClr val="tx1"/>
              </a:solidFill>
              <a:latin typeface="Lucida Console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Lucida Console" pitchFamily="49" charset="0"/>
              </a:rPr>
              <a:t>FROM    Sailors 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S</a:t>
            </a:r>
          </a:p>
          <a:p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WHERE  </a:t>
            </a:r>
            <a:r>
              <a:rPr lang="en-US" dirty="0" smtClean="0">
                <a:solidFill>
                  <a:schemeClr val="tx1"/>
                </a:solidFill>
                <a:latin typeface="Lucida Console" pitchFamily="49" charset="0"/>
              </a:rPr>
              <a:t> S.sid </a:t>
            </a:r>
            <a:r>
              <a:rPr lang="en-US" b="1" dirty="0">
                <a:solidFill>
                  <a:schemeClr val="tx1"/>
                </a:solidFill>
                <a:latin typeface="Lucida Console" pitchFamily="49" charset="0"/>
              </a:rPr>
              <a:t>NOT IN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 </a:t>
            </a:r>
            <a:endParaRPr lang="en-US" dirty="0" smtClean="0">
              <a:solidFill>
                <a:schemeClr val="tx1"/>
              </a:solidFill>
              <a:latin typeface="Lucida Console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Lucida Console" pitchFamily="49" charset="0"/>
              </a:rPr>
              <a:t>   (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SELECT  R.sid</a:t>
            </a:r>
          </a:p>
          <a:p>
            <a:r>
              <a:rPr lang="en-US" dirty="0" smtClean="0">
                <a:solidFill>
                  <a:schemeClr val="tx1"/>
                </a:solidFill>
                <a:latin typeface="Lucida Console" pitchFamily="49" charset="0"/>
              </a:rPr>
              <a:t>     FROM    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Reserves R</a:t>
            </a:r>
          </a:p>
          <a:p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Lucida Console" pitchFamily="49" charset="0"/>
              </a:rPr>
              <a:t>WHERE  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R.bid=103)</a:t>
            </a:r>
          </a:p>
        </p:txBody>
      </p:sp>
      <p:sp>
        <p:nvSpPr>
          <p:cNvPr id="186371" name="Rectangle 3"/>
          <p:cNvSpPr>
            <a:spLocks noChangeArrowheads="1"/>
          </p:cNvSpPr>
          <p:nvPr/>
        </p:nvSpPr>
        <p:spPr bwMode="auto">
          <a:xfrm>
            <a:off x="457200" y="1905000"/>
            <a:ext cx="7143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800" i="1">
                <a:solidFill>
                  <a:schemeClr val="accent2"/>
                </a:solidFill>
              </a:rPr>
              <a:t>Names of sailors who’ve </a:t>
            </a:r>
            <a:r>
              <a:rPr lang="en-US" sz="2800" b="1" i="1" u="sng">
                <a:solidFill>
                  <a:schemeClr val="accent2"/>
                </a:solidFill>
              </a:rPr>
              <a:t>not</a:t>
            </a:r>
            <a:r>
              <a:rPr lang="en-US" sz="2800" b="1" i="1">
                <a:solidFill>
                  <a:schemeClr val="accent2"/>
                </a:solidFill>
              </a:rPr>
              <a:t> </a:t>
            </a:r>
            <a:r>
              <a:rPr lang="en-US" sz="2800" i="1">
                <a:solidFill>
                  <a:schemeClr val="accent2"/>
                </a:solidFill>
              </a:rPr>
              <a:t>reserved boat #103:</a:t>
            </a:r>
          </a:p>
        </p:txBody>
      </p:sp>
      <p:sp>
        <p:nvSpPr>
          <p:cNvPr id="186372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38100"/>
            <a:ext cx="7239000" cy="1104900"/>
          </a:xfrm>
          <a:noFill/>
          <a:ln/>
        </p:spPr>
        <p:txBody>
          <a:bodyPr/>
          <a:lstStyle/>
          <a:p>
            <a:r>
              <a:rPr lang="en-US"/>
              <a:t>Nested Queries: NOT 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"/>
            <a:ext cx="7391400" cy="1104900"/>
          </a:xfrm>
          <a:noFill/>
          <a:ln/>
        </p:spPr>
        <p:txBody>
          <a:bodyPr/>
          <a:lstStyle/>
          <a:p>
            <a:r>
              <a:rPr lang="en-US"/>
              <a:t>Nested Queries with Correlation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4572000"/>
            <a:ext cx="8915400" cy="1905000"/>
          </a:xfrm>
          <a:noFill/>
          <a:ln/>
        </p:spPr>
        <p:txBody>
          <a:bodyPr/>
          <a:lstStyle/>
          <a:p>
            <a:endParaRPr lang="en-US"/>
          </a:p>
          <a:p>
            <a:r>
              <a:rPr lang="en-US"/>
              <a:t>Subquery must be recomputed for each Sailors tuple.</a:t>
            </a:r>
          </a:p>
          <a:p>
            <a:pPr lvl="1"/>
            <a:r>
              <a:rPr lang="en-US"/>
              <a:t>Think of subquery as a function call that runs a query!</a:t>
            </a:r>
          </a:p>
          <a:p>
            <a:r>
              <a:rPr lang="en-US"/>
              <a:t>Also: NOT EXISTS.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990600" y="2209800"/>
            <a:ext cx="7623882" cy="23089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SELECT  </a:t>
            </a:r>
            <a:r>
              <a:rPr lang="en-US" dirty="0" err="1">
                <a:solidFill>
                  <a:schemeClr val="tx1"/>
                </a:solidFill>
                <a:latin typeface="Lucida Console" pitchFamily="49" charset="0"/>
              </a:rPr>
              <a:t>S.sname</a:t>
            </a:r>
            <a:endParaRPr lang="en-US" dirty="0">
              <a:solidFill>
                <a:schemeClr val="tx1"/>
              </a:solidFill>
              <a:latin typeface="Lucida Console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FROM  </a:t>
            </a:r>
            <a:r>
              <a:rPr lang="en-US" dirty="0" smtClean="0">
                <a:solidFill>
                  <a:schemeClr val="tx1"/>
                </a:solidFill>
                <a:latin typeface="Lucida Console" pitchFamily="49" charset="0"/>
              </a:rPr>
              <a:t>  Sailors 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S</a:t>
            </a:r>
          </a:p>
          <a:p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WHERE </a:t>
            </a:r>
            <a:r>
              <a:rPr lang="en-US" b="1" dirty="0">
                <a:solidFill>
                  <a:schemeClr val="tx1"/>
                </a:solidFill>
                <a:latin typeface="Lucida Console" pitchFamily="49" charset="0"/>
              </a:rPr>
              <a:t>EXISTS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     </a:t>
            </a:r>
            <a:r>
              <a:rPr lang="en-US" dirty="0" smtClean="0">
                <a:solidFill>
                  <a:schemeClr val="tx1"/>
                </a:solidFill>
                <a:latin typeface="Lucida Console" pitchFamily="49" charset="0"/>
              </a:rPr>
              <a:t> (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SELECT  *</a:t>
            </a:r>
            <a:endParaRPr lang="en-US" dirty="0">
              <a:solidFill>
                <a:srgbClr val="0033CC"/>
              </a:solidFill>
              <a:latin typeface="Lucida Console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       </a:t>
            </a:r>
            <a:r>
              <a:rPr lang="en-US" dirty="0" smtClean="0">
                <a:solidFill>
                  <a:schemeClr val="tx1"/>
                </a:solidFill>
                <a:latin typeface="Lucida Console" pitchFamily="49" charset="0"/>
              </a:rPr>
              <a:t>FROM  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Reserves R</a:t>
            </a:r>
          </a:p>
          <a:p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       </a:t>
            </a:r>
            <a:r>
              <a:rPr lang="en-US" dirty="0" smtClean="0">
                <a:solidFill>
                  <a:schemeClr val="tx1"/>
                </a:solidFill>
                <a:latin typeface="Lucida Console" pitchFamily="49" charset="0"/>
              </a:rPr>
              <a:t>WHERE 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R.bid=103 AND </a:t>
            </a:r>
            <a:r>
              <a:rPr lang="en-US" dirty="0">
                <a:solidFill>
                  <a:srgbClr val="0033CC"/>
                </a:solidFill>
                <a:latin typeface="Lucida Console" pitchFamily="49" charset="0"/>
              </a:rPr>
              <a:t>S.sid=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R.sid)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762000" y="1462088"/>
            <a:ext cx="65198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800" i="1">
                <a:solidFill>
                  <a:schemeClr val="accent2"/>
                </a:solidFill>
              </a:rPr>
              <a:t>Names of sailors who’ve reserved boat #103:</a:t>
            </a:r>
          </a:p>
        </p:txBody>
      </p:sp>
      <p:sp>
        <p:nvSpPr>
          <p:cNvPr id="26630" name="Arc 6"/>
          <p:cNvSpPr>
            <a:spLocks/>
          </p:cNvSpPr>
          <p:nvPr/>
        </p:nvSpPr>
        <p:spPr bwMode="auto">
          <a:xfrm>
            <a:off x="4343400" y="2765425"/>
            <a:ext cx="2209800" cy="12731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More on Set-Comparison Operators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077200" cy="4648200"/>
          </a:xfrm>
          <a:noFill/>
          <a:ln/>
        </p:spPr>
        <p:txBody>
          <a:bodyPr/>
          <a:lstStyle/>
          <a:p>
            <a:r>
              <a:rPr lang="en-US" b="0" dirty="0"/>
              <a:t>we’ve seen: </a:t>
            </a:r>
            <a:r>
              <a:rPr lang="en-US" dirty="0">
                <a:solidFill>
                  <a:srgbClr val="800040"/>
                </a:solidFill>
              </a:rPr>
              <a:t>IN, </a:t>
            </a:r>
            <a:r>
              <a:rPr lang="en-US" dirty="0" smtClean="0">
                <a:solidFill>
                  <a:srgbClr val="800040"/>
                </a:solidFill>
              </a:rPr>
              <a:t>EXISTS</a:t>
            </a:r>
            <a:endParaRPr lang="en-US" dirty="0"/>
          </a:p>
          <a:p>
            <a:r>
              <a:rPr lang="en-US" b="0" dirty="0"/>
              <a:t>can also have: </a:t>
            </a:r>
            <a:r>
              <a:rPr lang="en-US" dirty="0">
                <a:solidFill>
                  <a:srgbClr val="800040"/>
                </a:solidFill>
              </a:rPr>
              <a:t>NOT IN, NOT </a:t>
            </a:r>
            <a:r>
              <a:rPr lang="en-US" dirty="0" smtClean="0">
                <a:solidFill>
                  <a:srgbClr val="800040"/>
                </a:solidFill>
              </a:rPr>
              <a:t>EXISTS</a:t>
            </a:r>
            <a:endParaRPr lang="en-US" dirty="0">
              <a:solidFill>
                <a:srgbClr val="800040"/>
              </a:solidFill>
            </a:endParaRPr>
          </a:p>
          <a:p>
            <a:r>
              <a:rPr lang="en-US" b="0" dirty="0"/>
              <a:t>other forms: </a:t>
            </a:r>
            <a:r>
              <a:rPr lang="en-US" i="1" dirty="0">
                <a:solidFill>
                  <a:srgbClr val="800040"/>
                </a:solidFill>
              </a:rPr>
              <a:t>op</a:t>
            </a:r>
            <a:r>
              <a:rPr lang="en-US" dirty="0">
                <a:solidFill>
                  <a:srgbClr val="800040"/>
                </a:solidFill>
              </a:rPr>
              <a:t> ANY, </a:t>
            </a:r>
            <a:r>
              <a:rPr lang="en-US" i="1" dirty="0">
                <a:solidFill>
                  <a:srgbClr val="800040"/>
                </a:solidFill>
              </a:rPr>
              <a:t>op</a:t>
            </a:r>
            <a:r>
              <a:rPr lang="en-US" dirty="0">
                <a:solidFill>
                  <a:srgbClr val="800040"/>
                </a:solidFill>
              </a:rPr>
              <a:t> ALL</a:t>
            </a:r>
            <a:endParaRPr lang="en-US" dirty="0"/>
          </a:p>
          <a:p>
            <a:pPr>
              <a:buFontTx/>
              <a:buNone/>
            </a:pPr>
            <a:endParaRPr lang="en-US" sz="1000" dirty="0"/>
          </a:p>
          <a:p>
            <a:endParaRPr lang="en-US" dirty="0"/>
          </a:p>
          <a:p>
            <a:r>
              <a:rPr lang="en-US" dirty="0"/>
              <a:t>Find sailors whose rating is greater than that of some sailor called Horatio: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981200" y="4267200"/>
            <a:ext cx="5578450" cy="23089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SELECT </a:t>
            </a:r>
            <a:r>
              <a:rPr lang="en-US" dirty="0" smtClean="0">
                <a:solidFill>
                  <a:schemeClr val="tx1"/>
                </a:solidFill>
                <a:latin typeface="Lucida Console" pitchFamily="49" charset="0"/>
              </a:rPr>
              <a:t>*</a:t>
            </a:r>
            <a:endParaRPr lang="en-US" dirty="0">
              <a:solidFill>
                <a:schemeClr val="tx1"/>
              </a:solidFill>
              <a:latin typeface="Lucida Console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Lucida Console" pitchFamily="49" charset="0"/>
              </a:rPr>
              <a:t>FROM   Sailors 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S</a:t>
            </a:r>
          </a:p>
          <a:p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WHERE  </a:t>
            </a:r>
            <a:r>
              <a:rPr lang="en-US" dirty="0" err="1">
                <a:solidFill>
                  <a:schemeClr val="tx1"/>
                </a:solidFill>
                <a:latin typeface="Lucida Console" pitchFamily="49" charset="0"/>
              </a:rPr>
              <a:t>S.rating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Lucida Console" pitchFamily="49" charset="0"/>
              </a:rPr>
              <a:t>&gt; ANY </a:t>
            </a:r>
            <a:endParaRPr lang="en-US" dirty="0" smtClean="0">
              <a:solidFill>
                <a:schemeClr val="accent2"/>
              </a:solidFill>
              <a:latin typeface="Lucida Console" pitchFamily="49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Lucida Console" pitchFamily="49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Lucida Console" pitchFamily="49" charset="0"/>
              </a:rPr>
              <a:t>  </a:t>
            </a:r>
            <a:r>
              <a:rPr lang="en-US" dirty="0" smtClean="0">
                <a:solidFill>
                  <a:schemeClr val="tx1"/>
                </a:solidFill>
                <a:latin typeface="Lucida Console" pitchFamily="49" charset="0"/>
              </a:rPr>
              <a:t>(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SELECT  S2.rating</a:t>
            </a:r>
          </a:p>
          <a:p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Lucida Console" pitchFamily="49" charset="0"/>
              </a:rPr>
              <a:t>   FROM  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Sailors S2</a:t>
            </a:r>
          </a:p>
          <a:p>
            <a:r>
              <a:rPr lang="en-US" dirty="0" smtClean="0">
                <a:solidFill>
                  <a:schemeClr val="tx1"/>
                </a:solidFill>
                <a:latin typeface="Lucida Console" pitchFamily="49" charset="0"/>
              </a:rPr>
              <a:t>    WHERE 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S2.sname=‘Horatio’)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A Tough One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517525" y="3032125"/>
            <a:ext cx="857250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SELECT</a:t>
            </a:r>
            <a:r>
              <a:rPr lang="en-US">
                <a:solidFill>
                  <a:schemeClr val="tx1"/>
                </a:solidFill>
              </a:rPr>
              <a:t>  S.sname</a:t>
            </a:r>
          </a:p>
          <a:p>
            <a:r>
              <a:rPr lang="en-US" sz="2000">
                <a:solidFill>
                  <a:schemeClr val="tx1"/>
                </a:solidFill>
              </a:rPr>
              <a:t>FROM</a:t>
            </a:r>
            <a:r>
              <a:rPr lang="en-US">
                <a:solidFill>
                  <a:schemeClr val="tx1"/>
                </a:solidFill>
              </a:rPr>
              <a:t>  Sailors S</a:t>
            </a:r>
          </a:p>
          <a:p>
            <a:r>
              <a:rPr lang="en-US" sz="2000">
                <a:solidFill>
                  <a:schemeClr val="tx1"/>
                </a:solidFill>
              </a:rPr>
              <a:t>WHERE  NOT EXISTS  </a:t>
            </a:r>
            <a:r>
              <a:rPr lang="en-US">
                <a:solidFill>
                  <a:schemeClr val="tx1"/>
                </a:solidFill>
              </a:rPr>
              <a:t>(</a:t>
            </a:r>
            <a:r>
              <a:rPr lang="en-US" sz="2000">
                <a:solidFill>
                  <a:schemeClr val="tx1"/>
                </a:solidFill>
              </a:rPr>
              <a:t>SELECT</a:t>
            </a:r>
            <a:r>
              <a:rPr lang="en-US">
                <a:solidFill>
                  <a:schemeClr val="tx1"/>
                </a:solidFill>
              </a:rPr>
              <a:t>  B.bid</a:t>
            </a:r>
          </a:p>
          <a:p>
            <a:r>
              <a:rPr lang="en-US">
                <a:solidFill>
                  <a:schemeClr val="tx1"/>
                </a:solidFill>
              </a:rPr>
              <a:t>                                    </a:t>
            </a:r>
            <a:r>
              <a:rPr lang="en-US" sz="2000">
                <a:solidFill>
                  <a:schemeClr val="tx1"/>
                </a:solidFill>
              </a:rPr>
              <a:t>FROM</a:t>
            </a:r>
            <a:r>
              <a:rPr lang="en-US">
                <a:solidFill>
                  <a:schemeClr val="tx1"/>
                </a:solidFill>
              </a:rPr>
              <a:t>  Boats B </a:t>
            </a:r>
          </a:p>
          <a:p>
            <a:r>
              <a:rPr lang="en-US">
                <a:solidFill>
                  <a:schemeClr val="tx1"/>
                </a:solidFill>
              </a:rPr>
              <a:t>                                    </a:t>
            </a:r>
            <a:r>
              <a:rPr lang="en-US" sz="2000">
                <a:solidFill>
                  <a:schemeClr val="tx1"/>
                </a:solidFill>
              </a:rPr>
              <a:t>WHERE  NOT EXISTS  </a:t>
            </a:r>
            <a:r>
              <a:rPr lang="en-US">
                <a:solidFill>
                  <a:schemeClr val="tx1"/>
                </a:solidFill>
              </a:rPr>
              <a:t>(</a:t>
            </a:r>
            <a:r>
              <a:rPr lang="en-US" sz="2000">
                <a:solidFill>
                  <a:schemeClr val="tx1"/>
                </a:solidFill>
              </a:rPr>
              <a:t>SELECT</a:t>
            </a:r>
            <a:r>
              <a:rPr lang="en-US">
                <a:solidFill>
                  <a:schemeClr val="tx1"/>
                </a:solidFill>
              </a:rPr>
              <a:t>  R.bid</a:t>
            </a:r>
          </a:p>
          <a:p>
            <a:r>
              <a:rPr lang="en-US">
                <a:solidFill>
                  <a:schemeClr val="tx1"/>
                </a:solidFill>
              </a:rPr>
              <a:t>                                                                        </a:t>
            </a:r>
            <a:r>
              <a:rPr lang="en-US" sz="2000">
                <a:solidFill>
                  <a:schemeClr val="tx1"/>
                </a:solidFill>
              </a:rPr>
              <a:t>FROM</a:t>
            </a:r>
            <a:r>
              <a:rPr lang="en-US">
                <a:solidFill>
                  <a:schemeClr val="tx1"/>
                </a:solidFill>
              </a:rPr>
              <a:t>  Reserves R</a:t>
            </a:r>
          </a:p>
          <a:p>
            <a:r>
              <a:rPr lang="en-US">
                <a:solidFill>
                  <a:schemeClr val="tx1"/>
                </a:solidFill>
              </a:rPr>
              <a:t>                                                                        </a:t>
            </a:r>
            <a:r>
              <a:rPr lang="en-US" sz="2000">
                <a:solidFill>
                  <a:schemeClr val="tx1"/>
                </a:solidFill>
              </a:rPr>
              <a:t>WHERE</a:t>
            </a:r>
            <a:r>
              <a:rPr lang="en-US">
                <a:solidFill>
                  <a:schemeClr val="tx1"/>
                </a:solidFill>
              </a:rPr>
              <a:t>  R.bid=B.bid</a:t>
            </a:r>
          </a:p>
          <a:p>
            <a:r>
              <a:rPr lang="en-US">
                <a:solidFill>
                  <a:schemeClr val="tx1"/>
                </a:solidFill>
              </a:rPr>
              <a:t>   </a:t>
            </a:r>
            <a:r>
              <a:rPr lang="en-US" sz="2000">
                <a:solidFill>
                  <a:schemeClr val="tx1"/>
                </a:solidFill>
              </a:rPr>
              <a:t>                                                                                           AND </a:t>
            </a:r>
            <a:r>
              <a:rPr lang="en-US">
                <a:solidFill>
                  <a:schemeClr val="tx1"/>
                </a:solidFill>
              </a:rPr>
              <a:t>R.sid=S.sid))</a:t>
            </a: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3200400" y="3352800"/>
            <a:ext cx="2789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i="1">
                <a:solidFill>
                  <a:srgbClr val="0033CC"/>
                </a:solidFill>
              </a:rPr>
              <a:t>Sailors S such that ...</a:t>
            </a:r>
            <a:endParaRPr lang="en-US" i="1">
              <a:solidFill>
                <a:schemeClr val="tx1"/>
              </a:solidFill>
            </a:endParaRP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5348288" y="3886200"/>
            <a:ext cx="36433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i="1">
                <a:solidFill>
                  <a:srgbClr val="0033CC"/>
                </a:solidFill>
              </a:rPr>
              <a:t>there is no boat B without ...</a:t>
            </a: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838200" y="4953000"/>
            <a:ext cx="4875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i="1">
                <a:solidFill>
                  <a:srgbClr val="0033CC"/>
                </a:solidFill>
              </a:rPr>
              <a:t>a Reserves tuple showing S reserved B</a:t>
            </a:r>
            <a:endParaRPr lang="en-US" i="1">
              <a:solidFill>
                <a:schemeClr val="tx1"/>
              </a:solidFill>
            </a:endParaRPr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577850" y="1452563"/>
            <a:ext cx="6208713" cy="52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800"/>
              <a:t>Find sailors who’ve reserved all boats</a:t>
            </a:r>
            <a:r>
              <a:rPr lang="en-US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/>
      <p:bldP spid="32774" grpId="0"/>
      <p:bldP spid="32775" grpId="0"/>
      <p:bldP spid="3277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1143000"/>
          </a:xfrm>
        </p:spPr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4114800"/>
          </a:xfrm>
        </p:spPr>
        <p:txBody>
          <a:bodyPr/>
          <a:lstStyle/>
          <a:p>
            <a:r>
              <a:rPr lang="en-US" b="0"/>
              <a:t>Relational model has </a:t>
            </a:r>
            <a:r>
              <a:rPr lang="en-US" b="0">
                <a:solidFill>
                  <a:schemeClr val="accent2"/>
                </a:solidFill>
              </a:rPr>
              <a:t>well-defined query semantics</a:t>
            </a:r>
            <a:endParaRPr lang="en-US" b="0"/>
          </a:p>
          <a:p>
            <a:endParaRPr lang="en-US" sz="1000" b="0"/>
          </a:p>
          <a:p>
            <a:r>
              <a:rPr lang="en-US" b="0"/>
              <a:t>SQL provides functionality close to basic relational model</a:t>
            </a:r>
          </a:p>
          <a:p>
            <a:pPr lvl="1">
              <a:buFontTx/>
              <a:buNone/>
            </a:pPr>
            <a:r>
              <a:rPr lang="en-US" i="1"/>
              <a:t>(some differences in duplicate handling, null values, set operators, …)</a:t>
            </a:r>
            <a:endParaRPr lang="en-US"/>
          </a:p>
          <a:p>
            <a:pPr lvl="1"/>
            <a:endParaRPr lang="en-US" sz="1000"/>
          </a:p>
          <a:p>
            <a:r>
              <a:rPr lang="en-US" b="0"/>
              <a:t>Typically, many ways to write a query</a:t>
            </a:r>
          </a:p>
          <a:p>
            <a:pPr lvl="1"/>
            <a:r>
              <a:rPr lang="en-US">
                <a:solidFill>
                  <a:schemeClr val="accent2"/>
                </a:solidFill>
              </a:rPr>
              <a:t>DBMS figures out a fast way to execute a query, regardless of how it is written</a:t>
            </a:r>
            <a:r>
              <a:rPr lang="en-US"/>
              <a:t>.</a:t>
            </a:r>
          </a:p>
          <a:p>
            <a:endParaRPr lang="en-US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2390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0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Relational Query Languages</a:t>
            </a:r>
          </a:p>
        </p:txBody>
      </p:sp>
      <p:pic>
        <p:nvPicPr>
          <p:cNvPr id="123910" name="Picture 6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971800"/>
            <a:ext cx="854232" cy="810768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752600" y="30480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SQL Query</a:t>
            </a:r>
            <a:endParaRPr lang="en-US" dirty="0"/>
          </a:p>
        </p:txBody>
      </p:sp>
      <p:grpSp>
        <p:nvGrpSpPr>
          <p:cNvPr id="123911" name="Group 7"/>
          <p:cNvGrpSpPr>
            <a:grpSpLocks/>
          </p:cNvGrpSpPr>
          <p:nvPr/>
        </p:nvGrpSpPr>
        <p:grpSpPr bwMode="auto">
          <a:xfrm>
            <a:off x="3810000" y="3048000"/>
            <a:ext cx="774700" cy="604838"/>
            <a:chOff x="1632" y="1248"/>
            <a:chExt cx="2682" cy="2286"/>
          </a:xfrm>
        </p:grpSpPr>
        <p:sp>
          <p:nvSpPr>
            <p:cNvPr id="123912" name="Gear"/>
            <p:cNvSpPr>
              <a:spLocks noEditPoints="1" noChangeArrowheads="1"/>
            </p:cNvSpPr>
            <p:nvPr/>
          </p:nvSpPr>
          <p:spPr bwMode="auto">
            <a:xfrm>
              <a:off x="3119" y="1248"/>
              <a:ext cx="1195" cy="1048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123913" name="AutoShape 9"/>
            <p:cNvSpPr>
              <a:spLocks noEditPoints="1" noChangeArrowheads="1"/>
            </p:cNvSpPr>
            <p:nvPr/>
          </p:nvSpPr>
          <p:spPr bwMode="auto">
            <a:xfrm>
              <a:off x="1632" y="1680"/>
              <a:ext cx="1429" cy="1253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123914" name="AutoShape 10"/>
            <p:cNvSpPr>
              <a:spLocks noEditPoints="1" noChangeArrowheads="1"/>
            </p:cNvSpPr>
            <p:nvPr/>
          </p:nvSpPr>
          <p:spPr bwMode="auto">
            <a:xfrm>
              <a:off x="2559" y="2142"/>
              <a:ext cx="1588" cy="1392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943600" y="152400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Rel. Algebra Query  1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5943600" y="266700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Rel. Algebra Query  2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5943600" y="449580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Rel. Algebra Query  n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6324600" y="3352800"/>
            <a:ext cx="91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</a:p>
        </p:txBody>
      </p:sp>
      <p:pic>
        <p:nvPicPr>
          <p:cNvPr id="123915" name="Picture 11" descr="C:\Program Files\Microsoft Office\MEDIA\CAGCAT10\j0222015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1200" y="5867400"/>
            <a:ext cx="690658" cy="693738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6781800" y="5791200"/>
            <a:ext cx="236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Pick the cheapest one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 bwMode="auto">
          <a:xfrm rot="5400000" flipH="1" flipV="1">
            <a:off x="4800600" y="2133600"/>
            <a:ext cx="1143000" cy="990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4953000" y="3124200"/>
            <a:ext cx="83820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16200000" flipH="1">
            <a:off x="4838700" y="3771900"/>
            <a:ext cx="990600" cy="914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3352800" y="3352800"/>
            <a:ext cx="3810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0" name="Right Brace 29"/>
          <p:cNvSpPr/>
          <p:nvPr/>
        </p:nvSpPr>
        <p:spPr bwMode="auto">
          <a:xfrm>
            <a:off x="6553200" y="4800600"/>
            <a:ext cx="152400" cy="1066800"/>
          </a:xfrm>
          <a:prstGeom prst="rightBrac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CF0E30"/>
              </a:solidFill>
              <a:effectLst/>
              <a:latin typeface="Book Antiqua" pitchFamily="64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 rot="5400000">
            <a:off x="6477000" y="5638800"/>
            <a:ext cx="3048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17" grpId="0"/>
      <p:bldP spid="20" grpId="0"/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2390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0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Relational Query Languages</a:t>
            </a:r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001000" cy="48768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Two sublanguages: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DDL – Data Definition Language</a:t>
            </a:r>
          </a:p>
          <a:p>
            <a:pPr lvl="2">
              <a:lnSpc>
                <a:spcPct val="90000"/>
              </a:lnSpc>
            </a:pPr>
            <a:r>
              <a:rPr lang="en-US" sz="2400" dirty="0"/>
              <a:t>Define and modify schema (at all 3 levels)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DML – Data Manipulation Language</a:t>
            </a:r>
          </a:p>
          <a:p>
            <a:pPr lvl="2">
              <a:lnSpc>
                <a:spcPct val="90000"/>
              </a:lnSpc>
            </a:pPr>
            <a:r>
              <a:rPr lang="en-US" sz="2400" dirty="0"/>
              <a:t>Queries can be written intuitively.</a:t>
            </a:r>
          </a:p>
          <a:p>
            <a:pPr lvl="2"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dirty="0"/>
              <a:t>DBMS is responsible for efficient evaluation.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key: precise semantics for relational queries.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Optimizer can re-order operations, without affecting query answer.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Choices driven by “cost model”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The SQL Query Language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153400" cy="5257800"/>
          </a:xfrm>
          <a:noFill/>
          <a:ln/>
        </p:spPr>
        <p:txBody>
          <a:bodyPr/>
          <a:lstStyle/>
          <a:p>
            <a:r>
              <a:rPr lang="en-US" sz="2800" b="0"/>
              <a:t>The most widely used relational query language.  </a:t>
            </a:r>
          </a:p>
          <a:p>
            <a:r>
              <a:rPr lang="en-US" sz="2800" b="0"/>
              <a:t>Standardized </a:t>
            </a:r>
          </a:p>
          <a:p>
            <a:pPr lvl="1">
              <a:buFontTx/>
              <a:buNone/>
            </a:pPr>
            <a:r>
              <a:rPr lang="en-US"/>
              <a:t>(although most systems add their own “special sauce”  -- including PostgreSQL)</a:t>
            </a:r>
            <a:endParaRPr lang="en-US" sz="2800" b="1"/>
          </a:p>
          <a:p>
            <a:r>
              <a:rPr lang="en-US" sz="2800" b="0"/>
              <a:t>We will study </a:t>
            </a:r>
            <a:r>
              <a:rPr lang="en-US" sz="2800"/>
              <a:t>SQL92</a:t>
            </a:r>
            <a:r>
              <a:rPr lang="en-US" sz="2800" b="0"/>
              <a:t> -- a basic subset</a:t>
            </a:r>
            <a:endParaRPr lang="en-US" sz="2800"/>
          </a:p>
          <a:p>
            <a:endParaRPr lang="en-US" sz="2800" b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772400" cy="1143000"/>
          </a:xfrm>
        </p:spPr>
        <p:txBody>
          <a:bodyPr/>
          <a:lstStyle/>
          <a:p>
            <a:r>
              <a:rPr lang="en-US"/>
              <a:t>Example Database</a:t>
            </a:r>
          </a:p>
        </p:txBody>
      </p:sp>
      <p:graphicFrame>
        <p:nvGraphicFramePr>
          <p:cNvPr id="158724" name="Group 4"/>
          <p:cNvGraphicFramePr>
            <a:graphicFrameLocks noGrp="1"/>
          </p:cNvGraphicFramePr>
          <p:nvPr/>
        </p:nvGraphicFramePr>
        <p:xfrm>
          <a:off x="381000" y="2286000"/>
          <a:ext cx="4343400" cy="1584960"/>
        </p:xfrm>
        <a:graphic>
          <a:graphicData uri="http://schemas.openxmlformats.org/drawingml/2006/table">
            <a:tbl>
              <a:tblPr/>
              <a:tblGrid>
                <a:gridCol w="1085850"/>
                <a:gridCol w="1085850"/>
                <a:gridCol w="1085850"/>
                <a:gridCol w="108585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sname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rating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Fred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Jim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Nancy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8751" name="Rectangle 31"/>
          <p:cNvSpPr>
            <a:spLocks noChangeArrowheads="1"/>
          </p:cNvSpPr>
          <p:nvPr/>
        </p:nvSpPr>
        <p:spPr bwMode="auto">
          <a:xfrm>
            <a:off x="304800" y="1828800"/>
            <a:ext cx="11493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Sailors</a:t>
            </a:r>
          </a:p>
        </p:txBody>
      </p:sp>
      <p:graphicFrame>
        <p:nvGraphicFramePr>
          <p:cNvPr id="158752" name="Group 32"/>
          <p:cNvGraphicFramePr>
            <a:graphicFrameLocks noGrp="1"/>
          </p:cNvGraphicFramePr>
          <p:nvPr/>
        </p:nvGraphicFramePr>
        <p:xfrm>
          <a:off x="3124200" y="5062538"/>
          <a:ext cx="3257550" cy="1188720"/>
        </p:xfrm>
        <a:graphic>
          <a:graphicData uri="http://schemas.openxmlformats.org/drawingml/2006/table">
            <a:tbl>
              <a:tblPr/>
              <a:tblGrid>
                <a:gridCol w="1085850"/>
                <a:gridCol w="1085850"/>
                <a:gridCol w="108585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bid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day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102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9/12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102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9/13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8770" name="Rectangle 50"/>
          <p:cNvSpPr>
            <a:spLocks noChangeArrowheads="1"/>
          </p:cNvSpPr>
          <p:nvPr/>
        </p:nvSpPr>
        <p:spPr bwMode="auto">
          <a:xfrm>
            <a:off x="3048000" y="4605338"/>
            <a:ext cx="14208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Reserves</a:t>
            </a:r>
          </a:p>
        </p:txBody>
      </p:sp>
      <p:graphicFrame>
        <p:nvGraphicFramePr>
          <p:cNvPr id="158803" name="Group 83"/>
          <p:cNvGraphicFramePr>
            <a:graphicFrameLocks noGrp="1"/>
          </p:cNvGraphicFramePr>
          <p:nvPr/>
        </p:nvGraphicFramePr>
        <p:xfrm>
          <a:off x="5334000" y="2286000"/>
          <a:ext cx="3429000" cy="1584960"/>
        </p:xfrm>
        <a:graphic>
          <a:graphicData uri="http://schemas.openxmlformats.org/drawingml/2006/table">
            <a:tbl>
              <a:tblPr/>
              <a:tblGrid>
                <a:gridCol w="857250"/>
                <a:gridCol w="1581150"/>
                <a:gridCol w="99060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bid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bname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color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Nina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102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Pinta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blue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103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Santa Maria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8798" name="Rectangle 78"/>
          <p:cNvSpPr>
            <a:spLocks noChangeArrowheads="1"/>
          </p:cNvSpPr>
          <p:nvPr/>
        </p:nvSpPr>
        <p:spPr bwMode="auto">
          <a:xfrm>
            <a:off x="5257800" y="1828800"/>
            <a:ext cx="946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Boats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smtClean="0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772400" cy="1143000"/>
          </a:xfrm>
          <a:noFill/>
          <a:ln/>
        </p:spPr>
        <p:txBody>
          <a:bodyPr/>
          <a:lstStyle/>
          <a:p>
            <a:r>
              <a:rPr lang="en-US" smtClean="0"/>
              <a:t>The SQL DDL</a:t>
            </a:r>
            <a:endParaRPr lang="en-US"/>
          </a:p>
        </p:txBody>
      </p:sp>
      <p:sp>
        <p:nvSpPr>
          <p:cNvPr id="95241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219200"/>
            <a:ext cx="5638800" cy="51054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0" dirty="0" smtClean="0">
                <a:latin typeface="Lucida Console" pitchFamily="49" charset="0"/>
              </a:rPr>
              <a:t>CREATE TABLE Sailors (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0" dirty="0" smtClean="0">
                <a:latin typeface="Lucida Console" pitchFamily="49" charset="0"/>
              </a:rPr>
              <a:t>   </a:t>
            </a:r>
            <a:r>
              <a:rPr lang="en-US" sz="1800" b="0" dirty="0" err="1" smtClean="0">
                <a:latin typeface="Lucida Console" pitchFamily="49" charset="0"/>
              </a:rPr>
              <a:t>sid</a:t>
            </a:r>
            <a:r>
              <a:rPr lang="en-US" sz="1800" b="0" dirty="0" smtClean="0">
                <a:latin typeface="Lucida Console" pitchFamily="49" charset="0"/>
              </a:rPr>
              <a:t> INTEGER, 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0" dirty="0" smtClean="0">
                <a:latin typeface="Lucida Console" pitchFamily="49" charset="0"/>
              </a:rPr>
              <a:t>   </a:t>
            </a:r>
            <a:r>
              <a:rPr lang="en-US" sz="1800" b="0" dirty="0" err="1" smtClean="0">
                <a:latin typeface="Lucida Console" pitchFamily="49" charset="0"/>
              </a:rPr>
              <a:t>sname</a:t>
            </a:r>
            <a:r>
              <a:rPr lang="en-US" sz="1800" b="0" dirty="0" smtClean="0">
                <a:latin typeface="Lucida Console" pitchFamily="49" charset="0"/>
              </a:rPr>
              <a:t> CHAR(20),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0" dirty="0" smtClean="0">
                <a:latin typeface="Lucida Console" pitchFamily="49" charset="0"/>
              </a:rPr>
              <a:t>   rating INTEGER,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0" dirty="0" smtClean="0">
                <a:latin typeface="Lucida Console" pitchFamily="49" charset="0"/>
              </a:rPr>
              <a:t>   age REAL,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0" dirty="0" smtClean="0">
                <a:latin typeface="Lucida Console" pitchFamily="49" charset="0"/>
              </a:rPr>
              <a:t>   PRIMARY KEY </a:t>
            </a:r>
            <a:r>
              <a:rPr lang="en-US" sz="1800" b="0" dirty="0" err="1" smtClean="0">
                <a:latin typeface="Lucida Console" pitchFamily="49" charset="0"/>
              </a:rPr>
              <a:t>sid</a:t>
            </a:r>
            <a:r>
              <a:rPr lang="en-US" sz="1800" b="0" dirty="0" smtClean="0">
                <a:latin typeface="Lucida Console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b="0" dirty="0" smtClean="0">
              <a:latin typeface="Lucida Console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0" dirty="0" smtClean="0">
                <a:latin typeface="Lucida Console" pitchFamily="49" charset="0"/>
              </a:rPr>
              <a:t>CREATE TABLE Boats (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0" dirty="0" smtClean="0">
                <a:latin typeface="Lucida Console" pitchFamily="49" charset="0"/>
              </a:rPr>
              <a:t>   bid INTEGER,     	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0" dirty="0" smtClean="0">
                <a:latin typeface="Lucida Console" pitchFamily="49" charset="0"/>
              </a:rPr>
              <a:t>   </a:t>
            </a:r>
            <a:r>
              <a:rPr lang="en-US" sz="1800" b="0" dirty="0" err="1" smtClean="0">
                <a:latin typeface="Lucida Console" pitchFamily="49" charset="0"/>
              </a:rPr>
              <a:t>bname</a:t>
            </a:r>
            <a:r>
              <a:rPr lang="en-US" sz="1800" b="0" dirty="0" smtClean="0">
                <a:latin typeface="Lucida Console" pitchFamily="49" charset="0"/>
              </a:rPr>
              <a:t> CHAR (20),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0" dirty="0" smtClean="0">
                <a:latin typeface="Lucida Console" pitchFamily="49" charset="0"/>
              </a:rPr>
              <a:t>   color CHAR(10)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0" dirty="0" smtClean="0">
                <a:latin typeface="Lucida Console" pitchFamily="49" charset="0"/>
              </a:rPr>
              <a:t>   PRIMARY KEY bid);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b="0" dirty="0" smtClean="0">
              <a:latin typeface="Lucida Console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0" dirty="0" smtClean="0">
                <a:latin typeface="Lucida Console" pitchFamily="49" charset="0"/>
              </a:rPr>
              <a:t> CREATE TABLE Reserves (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0" dirty="0" smtClean="0">
                <a:latin typeface="Lucida Console" pitchFamily="49" charset="0"/>
              </a:rPr>
              <a:t>   </a:t>
            </a:r>
            <a:r>
              <a:rPr lang="en-US" sz="1800" b="0" dirty="0" err="1" smtClean="0">
                <a:latin typeface="Lucida Console" pitchFamily="49" charset="0"/>
              </a:rPr>
              <a:t>sid</a:t>
            </a:r>
            <a:r>
              <a:rPr lang="en-US" sz="1800" b="0" dirty="0" smtClean="0">
                <a:latin typeface="Lucida Console" pitchFamily="49" charset="0"/>
              </a:rPr>
              <a:t> INTEGER,    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0" dirty="0" smtClean="0">
                <a:latin typeface="Lucida Console" pitchFamily="49" charset="0"/>
              </a:rPr>
              <a:t>   bid INTEGER,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0" dirty="0" smtClean="0">
                <a:latin typeface="Lucida Console" pitchFamily="49" charset="0"/>
              </a:rPr>
              <a:t>   day DATE,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0" dirty="0" smtClean="0">
                <a:latin typeface="Lucida Console" pitchFamily="49" charset="0"/>
              </a:rPr>
              <a:t>  PRIMARY KEY (</a:t>
            </a:r>
            <a:r>
              <a:rPr lang="en-US" sz="1800" b="0" dirty="0" err="1" smtClean="0">
                <a:latin typeface="Lucida Console" pitchFamily="49" charset="0"/>
              </a:rPr>
              <a:t>sid</a:t>
            </a:r>
            <a:r>
              <a:rPr lang="en-US" sz="1800" b="0" dirty="0" smtClean="0">
                <a:latin typeface="Lucida Console" pitchFamily="49" charset="0"/>
              </a:rPr>
              <a:t>, bid, date),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0" dirty="0" smtClean="0">
                <a:latin typeface="Lucida Console" pitchFamily="49" charset="0"/>
              </a:rPr>
              <a:t>  FOREIGN KEY </a:t>
            </a:r>
            <a:r>
              <a:rPr lang="en-US" sz="1800" b="0" dirty="0" err="1" smtClean="0">
                <a:latin typeface="Lucida Console" pitchFamily="49" charset="0"/>
              </a:rPr>
              <a:t>sid</a:t>
            </a:r>
            <a:r>
              <a:rPr lang="en-US" sz="1800" b="0" dirty="0" smtClean="0">
                <a:latin typeface="Lucida Console" pitchFamily="49" charset="0"/>
              </a:rPr>
              <a:t> REFERENCES Sailors,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0" dirty="0" smtClean="0">
                <a:latin typeface="Lucida Console" pitchFamily="49" charset="0"/>
              </a:rPr>
              <a:t>  FOREIGN KEY bid REFERENCES Boats);</a:t>
            </a:r>
          </a:p>
          <a:p>
            <a:pPr>
              <a:lnSpc>
                <a:spcPct val="90000"/>
              </a:lnSpc>
            </a:pPr>
            <a:endParaRPr lang="en-US" sz="1800" b="0" dirty="0">
              <a:latin typeface="Lucida Console" pitchFamily="49" charset="0"/>
            </a:endParaRPr>
          </a:p>
        </p:txBody>
      </p:sp>
      <p:graphicFrame>
        <p:nvGraphicFramePr>
          <p:cNvPr id="95278" name="Group 46"/>
          <p:cNvGraphicFramePr>
            <a:graphicFrameLocks noGrp="1"/>
          </p:cNvGraphicFramePr>
          <p:nvPr/>
        </p:nvGraphicFramePr>
        <p:xfrm>
          <a:off x="5715000" y="990600"/>
          <a:ext cx="3200400" cy="1341120"/>
        </p:xfrm>
        <a:graphic>
          <a:graphicData uri="http://schemas.openxmlformats.org/drawingml/2006/table">
            <a:tbl>
              <a:tblPr/>
              <a:tblGrid>
                <a:gridCol w="609600"/>
                <a:gridCol w="990600"/>
                <a:gridCol w="800100"/>
                <a:gridCol w="800100"/>
              </a:tblGrid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sid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6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sname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rating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Fred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Jim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Nancy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5302" name="Group 70"/>
          <p:cNvGraphicFramePr>
            <a:graphicFrameLocks noGrp="1"/>
          </p:cNvGraphicFramePr>
          <p:nvPr/>
        </p:nvGraphicFramePr>
        <p:xfrm>
          <a:off x="5715000" y="2895600"/>
          <a:ext cx="3200400" cy="1341120"/>
        </p:xfrm>
        <a:graphic>
          <a:graphicData uri="http://schemas.openxmlformats.org/drawingml/2006/table">
            <a:tbl>
              <a:tblPr/>
              <a:tblGrid>
                <a:gridCol w="800100"/>
                <a:gridCol w="1474788"/>
                <a:gridCol w="925512"/>
              </a:tblGrid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bid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bname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color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Nina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102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Pinta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blue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103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Santa Maria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5322" name="Group 90"/>
          <p:cNvGraphicFramePr>
            <a:graphicFrameLocks noGrp="1"/>
          </p:cNvGraphicFramePr>
          <p:nvPr/>
        </p:nvGraphicFramePr>
        <p:xfrm>
          <a:off x="5715000" y="5029200"/>
          <a:ext cx="3200400" cy="1028700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  <a:gridCol w="106680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bid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day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6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102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9/12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102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9/13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95324" name="AutoShape 92"/>
          <p:cNvCxnSpPr>
            <a:cxnSpLocks noChangeShapeType="1"/>
            <a:stCxn id="0" idx="1"/>
            <a:endCxn id="0" idx="1"/>
          </p:cNvCxnSpPr>
          <p:nvPr/>
        </p:nvCxnSpPr>
        <p:spPr bwMode="auto">
          <a:xfrm rot="10800000" flipH="1">
            <a:off x="5715000" y="1158875"/>
            <a:ext cx="1588" cy="4041775"/>
          </a:xfrm>
          <a:prstGeom prst="curvedConnector3">
            <a:avLst>
              <a:gd name="adj1" fmla="val -25500005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95326" name="AutoShape 94"/>
          <p:cNvCxnSpPr>
            <a:cxnSpLocks noChangeShapeType="1"/>
            <a:stCxn id="0" idx="0"/>
            <a:endCxn id="0" idx="0"/>
          </p:cNvCxnSpPr>
          <p:nvPr/>
        </p:nvCxnSpPr>
        <p:spPr bwMode="auto">
          <a:xfrm rot="5400000" flipH="1">
            <a:off x="5648325" y="3362325"/>
            <a:ext cx="2133600" cy="1200150"/>
          </a:xfrm>
          <a:prstGeom prst="curvedConnector3">
            <a:avLst>
              <a:gd name="adj1" fmla="val 110713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95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95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  The SQL DML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7772400" cy="4114800"/>
          </a:xfrm>
          <a:noFill/>
          <a:ln/>
        </p:spPr>
        <p:txBody>
          <a:bodyPr/>
          <a:lstStyle/>
          <a:p>
            <a:endParaRPr lang="en-US" sz="2800" b="0"/>
          </a:p>
          <a:p>
            <a:r>
              <a:rPr lang="en-US" sz="2800" b="0"/>
              <a:t>Find all 18-year-old sailors:</a:t>
            </a:r>
          </a:p>
          <a:p>
            <a:endParaRPr lang="en-US" sz="2800" b="0"/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2590800" y="3275013"/>
            <a:ext cx="3138488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800">
                <a:solidFill>
                  <a:srgbClr val="800040"/>
                </a:solidFill>
                <a:latin typeface="Lucida Console" pitchFamily="49" charset="0"/>
              </a:rPr>
              <a:t>SELECT *</a:t>
            </a:r>
          </a:p>
          <a:p>
            <a:r>
              <a:rPr lang="en-US" sz="2800">
                <a:solidFill>
                  <a:srgbClr val="800040"/>
                </a:solidFill>
                <a:latin typeface="Lucida Console" pitchFamily="49" charset="0"/>
              </a:rPr>
              <a:t>  FROM  Sailors S</a:t>
            </a:r>
          </a:p>
          <a:p>
            <a:r>
              <a:rPr lang="en-US" sz="2800">
                <a:solidFill>
                  <a:srgbClr val="800040"/>
                </a:solidFill>
                <a:latin typeface="Lucida Console" pitchFamily="49" charset="0"/>
              </a:rPr>
              <a:t>WHERE S.age=18</a:t>
            </a:r>
          </a:p>
        </p:txBody>
      </p:sp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381000" y="5029200"/>
            <a:ext cx="8680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Char char="•"/>
            </a:pPr>
            <a:r>
              <a:rPr lang="en-US">
                <a:solidFill>
                  <a:schemeClr val="tx1"/>
                </a:solidFill>
                <a:latin typeface="Tahoma" pitchFamily="64" charset="0"/>
              </a:rPr>
              <a:t> </a:t>
            </a:r>
            <a:r>
              <a:rPr lang="en-US" sz="2800">
                <a:solidFill>
                  <a:schemeClr val="tx1"/>
                </a:solidFill>
                <a:latin typeface="Tahoma" pitchFamily="64" charset="0"/>
              </a:rPr>
              <a:t>To find just names and ratings, replace the first line:</a:t>
            </a:r>
          </a:p>
        </p:txBody>
      </p:sp>
      <p:sp>
        <p:nvSpPr>
          <p:cNvPr id="124934" name="Rectangle 6"/>
          <p:cNvSpPr>
            <a:spLocks noChangeArrowheads="1"/>
          </p:cNvSpPr>
          <p:nvPr/>
        </p:nvSpPr>
        <p:spPr bwMode="auto">
          <a:xfrm>
            <a:off x="2514600" y="5881688"/>
            <a:ext cx="44926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800">
                <a:solidFill>
                  <a:srgbClr val="800040"/>
                </a:solidFill>
                <a:latin typeface="Lucida Console" pitchFamily="49" charset="0"/>
              </a:rPr>
              <a:t>SELECT S.sname, S.rating</a:t>
            </a:r>
          </a:p>
        </p:txBody>
      </p:sp>
      <p:graphicFrame>
        <p:nvGraphicFramePr>
          <p:cNvPr id="124936" name="Group 8"/>
          <p:cNvGraphicFramePr>
            <a:graphicFrameLocks noGrp="1"/>
          </p:cNvGraphicFramePr>
          <p:nvPr/>
        </p:nvGraphicFramePr>
        <p:xfrm>
          <a:off x="4648200" y="552450"/>
          <a:ext cx="4343400" cy="1584960"/>
        </p:xfrm>
        <a:graphic>
          <a:graphicData uri="http://schemas.openxmlformats.org/drawingml/2006/table">
            <a:tbl>
              <a:tblPr/>
              <a:tblGrid>
                <a:gridCol w="1085850"/>
                <a:gridCol w="1085850"/>
                <a:gridCol w="1085850"/>
                <a:gridCol w="108585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sname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rating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Fred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Jim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Nancy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4963" name="Rectangle 35"/>
          <p:cNvSpPr>
            <a:spLocks noChangeArrowheads="1"/>
          </p:cNvSpPr>
          <p:nvPr/>
        </p:nvSpPr>
        <p:spPr bwMode="auto">
          <a:xfrm>
            <a:off x="4572000" y="95250"/>
            <a:ext cx="11493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Sailors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772400" cy="1143000"/>
          </a:xfrm>
          <a:noFill/>
          <a:ln/>
        </p:spPr>
        <p:txBody>
          <a:bodyPr/>
          <a:lstStyle/>
          <a:p>
            <a:r>
              <a:rPr lang="en-US"/>
              <a:t> Querying Multiple Relations</a:t>
            </a:r>
          </a:p>
        </p:txBody>
      </p:sp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1447800" y="1522413"/>
            <a:ext cx="7110921" cy="138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800" dirty="0">
                <a:solidFill>
                  <a:srgbClr val="800040"/>
                </a:solidFill>
                <a:latin typeface="Lucida Console" pitchFamily="49" charset="0"/>
              </a:rPr>
              <a:t>SELECT </a:t>
            </a:r>
            <a:r>
              <a:rPr lang="en-US" sz="2800" dirty="0" err="1">
                <a:solidFill>
                  <a:srgbClr val="800040"/>
                </a:solidFill>
                <a:latin typeface="Lucida Console" pitchFamily="49" charset="0"/>
              </a:rPr>
              <a:t>S.sname</a:t>
            </a:r>
            <a:endParaRPr lang="en-US" sz="2800" dirty="0">
              <a:solidFill>
                <a:srgbClr val="800040"/>
              </a:solidFill>
              <a:latin typeface="Lucida Console" pitchFamily="49" charset="0"/>
            </a:endParaRPr>
          </a:p>
          <a:p>
            <a:r>
              <a:rPr lang="en-US" sz="2800" dirty="0" smtClean="0">
                <a:solidFill>
                  <a:srgbClr val="800040"/>
                </a:solidFill>
                <a:latin typeface="Lucida Console" pitchFamily="49" charset="0"/>
              </a:rPr>
              <a:t>FROM   Sailors </a:t>
            </a:r>
            <a:r>
              <a:rPr lang="en-US" sz="2800" dirty="0">
                <a:solidFill>
                  <a:srgbClr val="800040"/>
                </a:solidFill>
                <a:latin typeface="Lucida Console" pitchFamily="49" charset="0"/>
              </a:rPr>
              <a:t>S, Reserves R</a:t>
            </a:r>
          </a:p>
          <a:p>
            <a:r>
              <a:rPr lang="en-US" sz="2800" dirty="0">
                <a:solidFill>
                  <a:srgbClr val="800040"/>
                </a:solidFill>
                <a:latin typeface="Lucida Console" pitchFamily="49" charset="0"/>
              </a:rPr>
              <a:t>WHERE </a:t>
            </a:r>
            <a:r>
              <a:rPr lang="en-US" sz="2800" dirty="0" smtClean="0">
                <a:solidFill>
                  <a:srgbClr val="800040"/>
                </a:solidFill>
                <a:latin typeface="Lucida Console" pitchFamily="49" charset="0"/>
              </a:rPr>
              <a:t> S.sid=R.sid </a:t>
            </a:r>
            <a:r>
              <a:rPr lang="en-US" sz="2800" dirty="0">
                <a:solidFill>
                  <a:srgbClr val="800040"/>
                </a:solidFill>
                <a:latin typeface="Lucida Console" pitchFamily="49" charset="0"/>
              </a:rPr>
              <a:t>AND R.bid=102</a:t>
            </a:r>
          </a:p>
        </p:txBody>
      </p:sp>
      <p:graphicFrame>
        <p:nvGraphicFramePr>
          <p:cNvPr id="126008" name="Group 56"/>
          <p:cNvGraphicFramePr>
            <a:graphicFrameLocks noGrp="1"/>
          </p:cNvGraphicFramePr>
          <p:nvPr/>
        </p:nvGraphicFramePr>
        <p:xfrm>
          <a:off x="457200" y="4591050"/>
          <a:ext cx="4343400" cy="1584960"/>
        </p:xfrm>
        <a:graphic>
          <a:graphicData uri="http://schemas.openxmlformats.org/drawingml/2006/table">
            <a:tbl>
              <a:tblPr/>
              <a:tblGrid>
                <a:gridCol w="1085850"/>
                <a:gridCol w="1085850"/>
                <a:gridCol w="1085850"/>
                <a:gridCol w="108585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sname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rating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Fred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Jim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Nancy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6009" name="Rectangle 57"/>
          <p:cNvSpPr>
            <a:spLocks noChangeArrowheads="1"/>
          </p:cNvSpPr>
          <p:nvPr/>
        </p:nvSpPr>
        <p:spPr bwMode="auto">
          <a:xfrm>
            <a:off x="381000" y="4133850"/>
            <a:ext cx="11493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Sailors</a:t>
            </a:r>
          </a:p>
        </p:txBody>
      </p:sp>
      <p:graphicFrame>
        <p:nvGraphicFramePr>
          <p:cNvPr id="126039" name="Group 87"/>
          <p:cNvGraphicFramePr>
            <a:graphicFrameLocks noGrp="1"/>
          </p:cNvGraphicFramePr>
          <p:nvPr/>
        </p:nvGraphicFramePr>
        <p:xfrm>
          <a:off x="5505450" y="4572000"/>
          <a:ext cx="3257550" cy="1188720"/>
        </p:xfrm>
        <a:graphic>
          <a:graphicData uri="http://schemas.openxmlformats.org/drawingml/2006/table">
            <a:tbl>
              <a:tblPr/>
              <a:tblGrid>
                <a:gridCol w="1085850"/>
                <a:gridCol w="1085850"/>
                <a:gridCol w="108585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bid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day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102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9/12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102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64" charset="0"/>
                        </a:rPr>
                        <a:t>9/13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6037" name="Rectangle 85"/>
          <p:cNvSpPr>
            <a:spLocks noChangeArrowheads="1"/>
          </p:cNvSpPr>
          <p:nvPr/>
        </p:nvSpPr>
        <p:spPr bwMode="auto">
          <a:xfrm>
            <a:off x="5429250" y="4114800"/>
            <a:ext cx="14208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Reserves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pter8-2.full">
  <a:themeElements>
    <a:clrScheme name="">
      <a:dk1>
        <a:srgbClr val="000000"/>
      </a:dk1>
      <a:lt1>
        <a:srgbClr val="FFFFFF"/>
      </a:lt1>
      <a:dk2>
        <a:srgbClr val="000000"/>
      </a:dk2>
      <a:lt2>
        <a:srgbClr val="868686"/>
      </a:lt2>
      <a:accent1>
        <a:srgbClr val="3366FF"/>
      </a:accent1>
      <a:accent2>
        <a:srgbClr val="009900"/>
      </a:accent2>
      <a:accent3>
        <a:srgbClr val="FFFFFF"/>
      </a:accent3>
      <a:accent4>
        <a:srgbClr val="000000"/>
      </a:accent4>
      <a:accent5>
        <a:srgbClr val="ADB8FF"/>
      </a:accent5>
      <a:accent6>
        <a:srgbClr val="008A00"/>
      </a:accent6>
      <a:hlink>
        <a:srgbClr val="FCCD04"/>
      </a:hlink>
      <a:folHlink>
        <a:srgbClr val="CCCCCC"/>
      </a:folHlink>
    </a:clrScheme>
    <a:fontScheme name="chapter8-2.full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CF0E30"/>
            </a:solidFill>
            <a:effectLst/>
            <a:latin typeface="Book Antiqua" pitchFamily="6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CF0E30"/>
            </a:solidFill>
            <a:effectLst/>
            <a:latin typeface="Book Antiqua" pitchFamily="64" charset="0"/>
          </a:defRPr>
        </a:defPPr>
      </a:lstStyle>
    </a:lnDef>
  </a:objectDefaults>
  <a:extraClrSchemeLst>
    <a:extraClrScheme>
      <a:clrScheme name="chapter8-2.full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8-2.full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8-2.full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C:\users\jmh\school\cs186\chapter8-2.full.ppt</Template>
  <TotalTime>1490425128</TotalTime>
  <Pages>30</Pages>
  <Words>1509</Words>
  <Application>Microsoft PowerPoint 4.0</Application>
  <PresentationFormat>Letter Paper (8.5x11 in)</PresentationFormat>
  <Paragraphs>418</Paragraphs>
  <Slides>27</Slides>
  <Notes>27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chapter8-2.full</vt:lpstr>
      <vt:lpstr>ClipArt</vt:lpstr>
      <vt:lpstr>SQL:  The Query Language   Part 1</vt:lpstr>
      <vt:lpstr>Review</vt:lpstr>
      <vt:lpstr>Relational Query Languages</vt:lpstr>
      <vt:lpstr>Relational Query Languages</vt:lpstr>
      <vt:lpstr>The SQL Query Language</vt:lpstr>
      <vt:lpstr>Example Database</vt:lpstr>
      <vt:lpstr>The SQL DDL</vt:lpstr>
      <vt:lpstr>  The SQL DML</vt:lpstr>
      <vt:lpstr> Querying Multiple Relations</vt:lpstr>
      <vt:lpstr>Basic SQL Query</vt:lpstr>
      <vt:lpstr>Query Semantics</vt:lpstr>
      <vt:lpstr>Find sailors who’ve reserved at least one boat</vt:lpstr>
      <vt:lpstr>About Range Variables</vt:lpstr>
      <vt:lpstr>Arithmetic Expressions</vt:lpstr>
      <vt:lpstr>String Comparisons</vt:lpstr>
      <vt:lpstr>Intermission</vt:lpstr>
      <vt:lpstr>Find sid’s of sailors who’ve reserved a red or a green boat</vt:lpstr>
      <vt:lpstr>Find sid’s of sailors who’ve reserved a red and a green boat</vt:lpstr>
      <vt:lpstr>Find sid’s of sailors who’ve reserved a red and a green boat</vt:lpstr>
      <vt:lpstr>Find sid’s of sailors who’ve reserved a red and a green boat</vt:lpstr>
      <vt:lpstr>Find sid’s of sailors who have not reserved a boat</vt:lpstr>
      <vt:lpstr>Nested Queries: IN</vt:lpstr>
      <vt:lpstr>Nested Queries: NOT IN</vt:lpstr>
      <vt:lpstr>Nested Queries with Correlation</vt:lpstr>
      <vt:lpstr>More on Set-Comparison Operators</vt:lpstr>
      <vt:lpstr>A Tough One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Queries</dc:title>
  <dc:subject>Database Management Systems</dc:subject>
  <dc:creator>Raghu Ramakrishnan</dc:creator>
  <cp:keywords>Module 3, Lectures 3 and 4</cp:keywords>
  <dc:description/>
  <cp:lastModifiedBy>Eirinaios Michelakis</cp:lastModifiedBy>
  <cp:revision>141</cp:revision>
  <cp:lastPrinted>2009-04-22T19:24:48Z</cp:lastPrinted>
  <dcterms:created xsi:type="dcterms:W3CDTF">1997-01-12T19:06:00Z</dcterms:created>
  <dcterms:modified xsi:type="dcterms:W3CDTF">2007-10-04T06:43:55Z</dcterms:modified>
</cp:coreProperties>
</file>