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9" r:id="rId2"/>
    <p:sldId id="281" r:id="rId3"/>
    <p:sldId id="288" r:id="rId4"/>
    <p:sldId id="289" r:id="rId5"/>
    <p:sldId id="290" r:id="rId6"/>
    <p:sldId id="285" r:id="rId7"/>
    <p:sldId id="286" r:id="rId8"/>
    <p:sldId id="291" r:id="rId9"/>
    <p:sldId id="292" r:id="rId10"/>
    <p:sldId id="275" r:id="rId11"/>
    <p:sldId id="278" r:id="rId12"/>
    <p:sldId id="276" r:id="rId13"/>
    <p:sldId id="277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ED549-0FC6-D64B-978C-ED18C73516F8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EC0A6-2850-D147-9A65-4202BC91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2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7D80A-A8FE-DFF0-F07F-0ACF753A0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EB4529-831E-71FE-B785-BE181DA610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62C066-46AB-028F-3C8B-219ECB1A8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AB996-DD86-C36F-4EEF-1ECB8E0222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45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9D202-3B42-0520-EFE4-6015F8221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9F0B2B-53FD-A809-DD52-F4994AA83E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DE0E93-03F1-E62B-A1D9-A425EB4193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E6EDE-73A3-3AC5-1184-E43587973E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47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FA2E4-3B39-EF36-F6B3-8877F72CE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732F7E-F0FC-A9DC-7363-B82FB96703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DA9964-4C1F-D75A-D162-844E90E5AB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052A0-E728-1F2B-A028-91D6E83EB4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48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A106E-3FBE-2746-55A6-1160AA7E0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DD41D1-B0D6-01BC-5939-BEC4F0C1AD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D82BCA-39C4-B9DF-7749-574525FEF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9B8E2-C6B3-DF62-D86E-4B095671EB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41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6618E-D79A-CF07-C8D0-DC31DF38B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DA63DF-99EB-86DA-A942-599DE8C42B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60E808-2F99-3782-F62B-3DB34FE3E8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E0B5D-24A5-16F6-28C8-3EFD7C9CB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12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8BD26-B1C5-7003-2418-BA04DEAC2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840E17-4F8F-13C4-F4FB-F879048BCF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B77F58-81A2-5B40-ED2B-1104609E40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D8FC8-C259-3921-65A6-081C664086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87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D3091-8EC6-8E52-0F87-B4BC316A3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55A0A0-9C53-F366-5946-3583C9C712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6B6DB5-6026-9A60-865E-309E60D2FB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87D72-4BE1-397A-9715-A2C3B3A1D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74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5CF20-94C0-931A-2DBD-C66D7985F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9F063B-764F-55D9-5181-DAADBDEA42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2695CF-505C-5762-237F-5065CDC554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BA1CC-1778-AA17-54A4-1E558ED3E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12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8FB5C-0B2A-2DDD-318D-6DBFA5AAC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A6DC94-D58F-CB23-C1A4-9AEA477AF4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D89A44-D25A-A327-A1C7-2CD19F269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4B0DD-9E6E-44B5-9F91-0729434FDB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94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93398-4541-0E2D-C669-B4BB7FF0E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C837FE-6A29-B86B-3F93-8974426DFE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EA18E4-E4AB-025A-E2C6-DE0D32BB24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16AC4-6718-A2DF-D608-EA8EEACC14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19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72582-DBDC-A5F4-E1C1-E9FE861A8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9AD666-6497-E360-19EB-5B245186AB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41F1D7-06C0-47C2-E0D0-C508B6E86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81201-8D45-A721-A794-A1F05733B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27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DECDB-0EBB-9BF1-8FC9-86224231D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E27985-BF10-AB7D-71FF-7F5F8D2C5D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D91A13-93CE-7793-0C09-2B9201EE84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87542-95AA-043E-A637-283468BA37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96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9D5EA-EECD-7BBE-F3AE-6CD354E70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E53D2F-8709-63F5-692E-F207F6FA3D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17B8E7-8C99-C07E-47C3-8A4111309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49532-7C3E-4420-73BD-21FFE58F08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73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23606-A0D3-F628-4A14-BB2B1D832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FB3E7F-7C48-AAE4-0767-8857241F0D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11033D-2A91-1C09-160D-49F9D8DFA0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EB19B-C8EF-568F-CAA5-69435BA76E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80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7AA7-E3F9-0AC9-9C7F-A994D5261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642B9-784C-A596-01DB-04466A197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CF2FC-B66B-2256-44B8-DFF8FBF1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6F7F3-60D0-C0DE-15D9-3D4A2D03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9EED1-B4B4-368F-702B-C3D18DA0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1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92B1-8299-6829-8438-B01D2725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E6B84-BE12-E506-E7C7-707BF6349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3A6B1-5BB0-DAEA-0514-C3B4D92F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B5E0-BAB7-D498-E94F-7FA02680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7031A-B3B9-BC75-377E-9404A2B7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3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DFA7B-B005-659F-B98C-8092BC748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D62F-B4B1-1D30-2F93-F379DEDAA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817D3-33FA-2FBD-26A2-21BEE0FE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9F2A8-3C4E-693E-C46F-94901986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9FBB4-3127-48FB-8757-AB4FC30C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DDAB-BF2C-94D0-84FA-67061B5C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8E7C6-25C4-D384-6934-54E06D87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F8441-EE41-DC99-5310-E97807EB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3D4-40B0-3840-540B-29A81257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8AF61-9E29-F00D-9F37-6FCDAB27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1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1EE9-72EA-90A0-94B5-9282EC64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D81E1-D22F-F598-0CC3-69063D098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E018D-3E4C-BD1F-7255-A6A7CC3E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0FCA8-F05E-0E41-5E3A-BFCAD812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0D4D7-E33C-A4F9-B6FF-77A20E39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5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5426-DC54-60A2-EE5E-D5F32C4C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61275-A352-D901-8DD7-939BA683C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71F5E-1620-123E-ABA0-6D18F91B1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ADBA7-CC43-CA4C-288B-B4AF9C12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0E1CA-EF50-59C2-4C75-D96B79C1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C12B2-77F7-06B1-00B8-20F0DFB1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6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0555-F7D7-C285-55CC-A88753EF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15829-FE90-343F-9CD4-683DE3E6E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813FC-45EE-694B-7998-E225EFEAC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40FB5-3199-66C0-1514-FF2A594F5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2761C-4396-05E5-B18A-BE100852E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691171-CFD4-6EF5-E4D7-8F8EC268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8/14/25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A770D-7BFF-F1D0-4B38-4D121DF7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9B3AF-B276-028F-3EF1-58BB9541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7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601E-8ADB-65A9-502E-A56C11F6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5A4D4-3748-AE9F-FCBA-E77F8CEC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454CB-0FB0-2C5D-8538-107E4695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AA782-12C1-B38A-A91C-9495686C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4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5798A-10E2-C2CA-32AE-5C559592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8/14/25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B3472-FE71-F20E-C019-64D9CC4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8E31C-5E2D-D9B7-4ED0-43E63CEE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3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0F1F-BF1D-18C7-8895-158BBB74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53E03-A598-1620-8A16-709BF2E39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CFFF0-A056-5229-7947-F77412006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D461E-7725-F48B-5663-C8A32BAA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47E33-849F-7F41-D48B-0F250939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DE197-FF69-11AB-9B8B-5110B02E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0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9050-1BCD-99E5-7225-7F050AB3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0A0EE-1892-13B4-E8FA-8D87F074F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B389A-F8D8-5DF7-E5FC-56BCE6AA7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12387-AC72-44F4-EAB3-095D80EA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A1D17-6D5B-41C1-6F1F-7C98C61F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451D5-7F3A-DDEF-791F-4955E06D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5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90321-A99F-6DA3-E9BD-80A764F3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D4A3B-A157-DB49-1E25-92DB0C9A9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4B270-24ED-950C-C5ED-6667BCC06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7D8EBE-1699-E345-8270-758E129D34E6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AA1BE-6DDB-2E18-A7AD-E757704BD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79081-B5AD-4B57-A393-AB9E2C677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1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A5108-D457-92F9-18F6-F5E85056E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76DB87-8210-3AEF-2B84-C91B58DC97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35375" y="1784973"/>
            <a:ext cx="8721250" cy="294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4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932 -0.23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-1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328526-D41C-6530-33A1-C8DB170D6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82F4BCC-BD67-DC98-297E-E920A110F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454" y="1320906"/>
            <a:ext cx="5291667" cy="4947708"/>
          </a:xfrm>
          <a:prstGeom prst="rect">
            <a:avLst/>
          </a:prstGeom>
          <a:solidFill>
            <a:srgbClr val="EAEAEB">
              <a:alpha val="99000"/>
            </a:srgbClr>
          </a:solidFill>
        </p:spPr>
      </p:pic>
      <p:pic>
        <p:nvPicPr>
          <p:cNvPr id="3" name="Picture 2" descr="A hexagon with a sign and a arrow&#10;&#10;Description automatically generated">
            <a:extLst>
              <a:ext uri="{FF2B5EF4-FFF2-40B4-BE49-F238E27FC236}">
                <a16:creationId xmlns:a16="http://schemas.microsoft.com/office/drawing/2014/main" id="{48FF060C-23CF-09A1-A547-6484DA79C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633" y="2423160"/>
            <a:ext cx="2384755" cy="2743200"/>
          </a:xfrm>
          <a:prstGeom prst="rect">
            <a:avLst/>
          </a:prstGeom>
        </p:spPr>
      </p:pic>
      <p:pic>
        <p:nvPicPr>
          <p:cNvPr id="4" name="Picture 4" descr="Hex logo for Quarto - a white circle segmented into quarters next to the text Quarto on a blue background.">
            <a:extLst>
              <a:ext uri="{FF2B5EF4-FFF2-40B4-BE49-F238E27FC236}">
                <a16:creationId xmlns:a16="http://schemas.microsoft.com/office/drawing/2014/main" id="{5C400ECE-1343-7989-1A9B-8AD11516E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53" y="2423160"/>
            <a:ext cx="237678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9242D9-D73D-4BB1-A0E3-95E1DF362804}"/>
              </a:ext>
            </a:extLst>
          </p:cNvPr>
          <p:cNvSpPr txBox="1"/>
          <p:nvPr/>
        </p:nvSpPr>
        <p:spPr>
          <a:xfrm>
            <a:off x="2894953" y="3071485"/>
            <a:ext cx="7152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AFB6F6-C224-8059-14D9-94A7F6B7AC70}"/>
              </a:ext>
            </a:extLst>
          </p:cNvPr>
          <p:cNvSpPr txBox="1"/>
          <p:nvPr/>
        </p:nvSpPr>
        <p:spPr>
          <a:xfrm>
            <a:off x="6195807" y="3071485"/>
            <a:ext cx="7056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C3136E-AB1F-69A6-017E-D4B2AB8969A7}"/>
              </a:ext>
            </a:extLst>
          </p:cNvPr>
          <p:cNvSpPr txBox="1"/>
          <p:nvPr/>
        </p:nvSpPr>
        <p:spPr>
          <a:xfrm>
            <a:off x="0" y="18570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ira Sans Condensed Medium" panose="020B0603050000020004" pitchFamily="34" charset="0"/>
              </a:rPr>
              <a:t>R package that renders Quarto files into surveys</a:t>
            </a:r>
          </a:p>
        </p:txBody>
      </p:sp>
    </p:spTree>
    <p:extLst>
      <p:ext uri="{BB962C8B-B14F-4D97-AF65-F5344CB8AC3E}">
        <p14:creationId xmlns:p14="http://schemas.microsoft.com/office/powerpoint/2010/main" val="1215931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4C025D-830B-0E30-2157-3AEA55088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BCC3D4E-EB47-C5A9-56D9-A49E0DBA3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454" y="1320906"/>
            <a:ext cx="5291667" cy="4947708"/>
          </a:xfrm>
          <a:prstGeom prst="rect">
            <a:avLst/>
          </a:prstGeom>
          <a:solidFill>
            <a:srgbClr val="EAEAEB">
              <a:alpha val="99000"/>
            </a:srgbClr>
          </a:solidFill>
        </p:spPr>
      </p:pic>
      <p:pic>
        <p:nvPicPr>
          <p:cNvPr id="3" name="Picture 2" descr="A hexagon with a sign and a arrow&#10;&#10;Description automatically generated">
            <a:extLst>
              <a:ext uri="{FF2B5EF4-FFF2-40B4-BE49-F238E27FC236}">
                <a16:creationId xmlns:a16="http://schemas.microsoft.com/office/drawing/2014/main" id="{9E08CEF3-96E8-A137-CB14-5268E8574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633" y="2423160"/>
            <a:ext cx="2384755" cy="2743200"/>
          </a:xfrm>
          <a:prstGeom prst="rect">
            <a:avLst/>
          </a:prstGeom>
        </p:spPr>
      </p:pic>
      <p:pic>
        <p:nvPicPr>
          <p:cNvPr id="4" name="Picture 4" descr="Hex logo for Quarto - a white circle segmented into quarters next to the text Quarto on a blue background.">
            <a:extLst>
              <a:ext uri="{FF2B5EF4-FFF2-40B4-BE49-F238E27FC236}">
                <a16:creationId xmlns:a16="http://schemas.microsoft.com/office/drawing/2014/main" id="{3BC54550-CDB5-388F-D22C-A72E6A1A6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53" y="2423160"/>
            <a:ext cx="237678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02F5C4-7056-7B90-1DFE-52D718234550}"/>
              </a:ext>
            </a:extLst>
          </p:cNvPr>
          <p:cNvSpPr txBox="1"/>
          <p:nvPr/>
        </p:nvSpPr>
        <p:spPr>
          <a:xfrm>
            <a:off x="2894953" y="3071485"/>
            <a:ext cx="7152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1FE4A1-E93B-C00B-B70C-C9B56C25D224}"/>
              </a:ext>
            </a:extLst>
          </p:cNvPr>
          <p:cNvSpPr txBox="1"/>
          <p:nvPr/>
        </p:nvSpPr>
        <p:spPr>
          <a:xfrm>
            <a:off x="6195807" y="3071485"/>
            <a:ext cx="7056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66611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B89D66-015D-AEE8-0A18-BB4BF51BD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041F572-CAE2-FD19-80B3-4522E5BE8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454" y="1320906"/>
            <a:ext cx="5291667" cy="4947708"/>
          </a:xfrm>
          <a:prstGeom prst="rect">
            <a:avLst/>
          </a:prstGeom>
          <a:solidFill>
            <a:srgbClr val="EAEAEB">
              <a:alpha val="99000"/>
            </a:srgbClr>
          </a:solidFill>
        </p:spPr>
      </p:pic>
      <p:pic>
        <p:nvPicPr>
          <p:cNvPr id="3" name="Picture 2" descr="A hexagon with a sign and a arrow&#10;&#10;Description automatically generated">
            <a:extLst>
              <a:ext uri="{FF2B5EF4-FFF2-40B4-BE49-F238E27FC236}">
                <a16:creationId xmlns:a16="http://schemas.microsoft.com/office/drawing/2014/main" id="{C80F439F-25F2-3A57-140A-7BEF01623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161" y="1364786"/>
            <a:ext cx="1681019" cy="1933687"/>
          </a:xfrm>
          <a:prstGeom prst="rect">
            <a:avLst/>
          </a:prstGeom>
        </p:spPr>
      </p:pic>
      <p:pic>
        <p:nvPicPr>
          <p:cNvPr id="4" name="Picture 4" descr="Hex logo for Quarto - a white circle segmented into quarters next to the text Quarto on a blue background.">
            <a:extLst>
              <a:ext uri="{FF2B5EF4-FFF2-40B4-BE49-F238E27FC236}">
                <a16:creationId xmlns:a16="http://schemas.microsoft.com/office/drawing/2014/main" id="{26E4E4F3-8EEB-F543-A27D-284DFF32C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97" y="1364786"/>
            <a:ext cx="1675397" cy="193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1D2F7D-827A-1E49-B2D6-4933B17646C1}"/>
              </a:ext>
            </a:extLst>
          </p:cNvPr>
          <p:cNvSpPr txBox="1"/>
          <p:nvPr/>
        </p:nvSpPr>
        <p:spPr>
          <a:xfrm>
            <a:off x="2840343" y="1618306"/>
            <a:ext cx="5041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3227CA-1995-FE2B-16B7-5EEA844B91E9}"/>
              </a:ext>
            </a:extLst>
          </p:cNvPr>
          <p:cNvSpPr txBox="1"/>
          <p:nvPr/>
        </p:nvSpPr>
        <p:spPr>
          <a:xfrm>
            <a:off x="6195807" y="3071485"/>
            <a:ext cx="7056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=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5565892-9E67-BA90-749D-6307707074AB}"/>
              </a:ext>
            </a:extLst>
          </p:cNvPr>
          <p:cNvSpPr/>
          <p:nvPr/>
        </p:nvSpPr>
        <p:spPr>
          <a:xfrm>
            <a:off x="304799" y="450929"/>
            <a:ext cx="5791201" cy="5956142"/>
          </a:xfrm>
          <a:prstGeom prst="roundRect">
            <a:avLst>
              <a:gd name="adj" fmla="val 71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Fira Sans Condensed Medium" panose="020B0603050000020004" pitchFamily="34" charset="0"/>
                <a:ea typeface="Roboto" panose="02000000000000000000" pitchFamily="2" charset="0"/>
              </a:rPr>
              <a:t>Shiny App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E4B383E-F81A-2551-C1E9-1E085801FBBC}"/>
              </a:ext>
            </a:extLst>
          </p:cNvPr>
          <p:cNvSpPr/>
          <p:nvPr/>
        </p:nvSpPr>
        <p:spPr>
          <a:xfrm>
            <a:off x="623988" y="1198581"/>
            <a:ext cx="5152822" cy="2286000"/>
          </a:xfrm>
          <a:prstGeom prst="roundRect">
            <a:avLst>
              <a:gd name="adj" fmla="val 7170"/>
            </a:avLst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Fira Sans Condensed Medium" panose="020B0603050000020004" pitchFamily="34" charset="0"/>
                <a:ea typeface="Roboto" panose="02000000000000000000" pitchFamily="2" charset="0"/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03262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BB4CA3-F301-769F-ACBA-2ED3CF9A7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7BE279EC-6724-85F3-5F36-61642A4AC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454" y="1320906"/>
            <a:ext cx="5291667" cy="4947708"/>
          </a:xfrm>
          <a:prstGeom prst="rect">
            <a:avLst/>
          </a:prstGeom>
          <a:solidFill>
            <a:srgbClr val="EAEAEB">
              <a:alpha val="99000"/>
            </a:srgbClr>
          </a:solidFill>
        </p:spPr>
      </p:pic>
      <p:pic>
        <p:nvPicPr>
          <p:cNvPr id="3" name="Picture 2" descr="A hexagon with a sign and a arrow&#10;&#10;Description automatically generated">
            <a:extLst>
              <a:ext uri="{FF2B5EF4-FFF2-40B4-BE49-F238E27FC236}">
                <a16:creationId xmlns:a16="http://schemas.microsoft.com/office/drawing/2014/main" id="{E5E5EEB2-93B7-7383-C260-00D433172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161" y="1364786"/>
            <a:ext cx="1681019" cy="1933687"/>
          </a:xfrm>
          <a:prstGeom prst="rect">
            <a:avLst/>
          </a:prstGeom>
        </p:spPr>
      </p:pic>
      <p:pic>
        <p:nvPicPr>
          <p:cNvPr id="4" name="Picture 4" descr="Hex logo for Quarto - a white circle segmented into quarters next to the text Quarto on a blue background.">
            <a:extLst>
              <a:ext uri="{FF2B5EF4-FFF2-40B4-BE49-F238E27FC236}">
                <a16:creationId xmlns:a16="http://schemas.microsoft.com/office/drawing/2014/main" id="{F48376A8-14A7-4AB1-8772-A72E51D29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97" y="1364786"/>
            <a:ext cx="1675397" cy="193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D958CD-E7CF-8476-5D46-DD1E1B732EC2}"/>
              </a:ext>
            </a:extLst>
          </p:cNvPr>
          <p:cNvSpPr txBox="1"/>
          <p:nvPr/>
        </p:nvSpPr>
        <p:spPr>
          <a:xfrm>
            <a:off x="2840343" y="1618306"/>
            <a:ext cx="5041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727F68-CC7C-2272-1902-BF775310FC66}"/>
              </a:ext>
            </a:extLst>
          </p:cNvPr>
          <p:cNvSpPr txBox="1"/>
          <p:nvPr/>
        </p:nvSpPr>
        <p:spPr>
          <a:xfrm>
            <a:off x="6195807" y="3071485"/>
            <a:ext cx="7056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=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B521354-026B-F292-B356-C0B62F998E76}"/>
              </a:ext>
            </a:extLst>
          </p:cNvPr>
          <p:cNvSpPr/>
          <p:nvPr/>
        </p:nvSpPr>
        <p:spPr>
          <a:xfrm>
            <a:off x="304799" y="450929"/>
            <a:ext cx="5791201" cy="5956142"/>
          </a:xfrm>
          <a:prstGeom prst="roundRect">
            <a:avLst>
              <a:gd name="adj" fmla="val 71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Fira Sans Condensed Medium" panose="020B0603050000020004" pitchFamily="34" charset="0"/>
                <a:ea typeface="Roboto" panose="02000000000000000000" pitchFamily="2" charset="0"/>
              </a:rPr>
              <a:t>Shiny App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82461BA-1D89-58B3-F299-47D567AC9AFC}"/>
              </a:ext>
            </a:extLst>
          </p:cNvPr>
          <p:cNvSpPr/>
          <p:nvPr/>
        </p:nvSpPr>
        <p:spPr>
          <a:xfrm>
            <a:off x="623988" y="1198581"/>
            <a:ext cx="5152822" cy="2286000"/>
          </a:xfrm>
          <a:prstGeom prst="roundRect">
            <a:avLst>
              <a:gd name="adj" fmla="val 7170"/>
            </a:avLst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Fira Sans Condensed Medium" panose="020B0603050000020004" pitchFamily="34" charset="0"/>
                <a:ea typeface="Roboto" panose="02000000000000000000" pitchFamily="2" charset="0"/>
              </a:rPr>
              <a:t>UI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0052733-5A8A-847F-7A2A-78BB70004BC4}"/>
              </a:ext>
            </a:extLst>
          </p:cNvPr>
          <p:cNvSpPr/>
          <p:nvPr/>
        </p:nvSpPr>
        <p:spPr>
          <a:xfrm>
            <a:off x="623988" y="3804210"/>
            <a:ext cx="5152822" cy="2286000"/>
          </a:xfrm>
          <a:prstGeom prst="roundRect">
            <a:avLst>
              <a:gd name="adj" fmla="val 7170"/>
            </a:avLst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Fira Sans Condensed Medium" panose="020B0603050000020004" pitchFamily="34" charset="0"/>
                <a:ea typeface="Roboto" panose="02000000000000000000" pitchFamily="2" charset="0"/>
              </a:rPr>
              <a:t>Server</a:t>
            </a:r>
          </a:p>
        </p:txBody>
      </p:sp>
      <p:pic>
        <p:nvPicPr>
          <p:cNvPr id="12" name="Picture 11" descr="A hexagon with a sign and a arrow&#10;&#10;Description automatically generated">
            <a:extLst>
              <a:ext uri="{FF2B5EF4-FFF2-40B4-BE49-F238E27FC236}">
                <a16:creationId xmlns:a16="http://schemas.microsoft.com/office/drawing/2014/main" id="{4C066B4D-4BB2-1C00-0093-0C0166E92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160" y="3980366"/>
            <a:ext cx="1681019" cy="1933687"/>
          </a:xfrm>
          <a:prstGeom prst="rect">
            <a:avLst/>
          </a:prstGeom>
        </p:spPr>
      </p:pic>
      <p:pic>
        <p:nvPicPr>
          <p:cNvPr id="14" name="Picture 13" descr="A blue hexagon with white text&#10;&#10;Description automatically generated">
            <a:extLst>
              <a:ext uri="{FF2B5EF4-FFF2-40B4-BE49-F238E27FC236}">
                <a16:creationId xmlns:a16="http://schemas.microsoft.com/office/drawing/2014/main" id="{657DD70C-2907-E108-7380-F0A15E2AC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073" y="3980366"/>
            <a:ext cx="1672321" cy="19385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95A0D9-2302-7304-3D0B-CCDB95C10242}"/>
              </a:ext>
            </a:extLst>
          </p:cNvPr>
          <p:cNvSpPr txBox="1"/>
          <p:nvPr/>
        </p:nvSpPr>
        <p:spPr>
          <a:xfrm>
            <a:off x="2812612" y="4232233"/>
            <a:ext cx="5041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79784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4ABA3B-B34B-AC7C-DC58-2DBE6EE0B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6872ADC-FD48-F8C1-3C7A-9892BF44A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083" y="955146"/>
            <a:ext cx="5291667" cy="4947708"/>
          </a:xfrm>
          <a:prstGeom prst="rect">
            <a:avLst/>
          </a:prstGeom>
          <a:solidFill>
            <a:srgbClr val="EAEAEB">
              <a:alpha val="99000"/>
            </a:srgbClr>
          </a:solidFill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109CDF5-A2CA-88C8-D167-245DC06C894A}"/>
              </a:ext>
            </a:extLst>
          </p:cNvPr>
          <p:cNvGrpSpPr/>
          <p:nvPr/>
        </p:nvGrpSpPr>
        <p:grpSpPr>
          <a:xfrm>
            <a:off x="604126" y="91827"/>
            <a:ext cx="4138739" cy="6674346"/>
            <a:chOff x="233564" y="285582"/>
            <a:chExt cx="4138739" cy="6674346"/>
          </a:xfrm>
          <a:effectLst>
            <a:outerShdw blurRad="317500" dist="38100" dir="2700000" sx="102000" sy="102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5E42451-4717-88FC-975F-A126B907A2AD}"/>
                </a:ext>
              </a:extLst>
            </p:cNvPr>
            <p:cNvSpPr txBox="1"/>
            <p:nvPr/>
          </p:nvSpPr>
          <p:spPr>
            <a:xfrm>
              <a:off x="233564" y="285582"/>
              <a:ext cx="4138739" cy="73211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tIns="0" rtlCol="0">
              <a:spAutoFit/>
            </a:bodyPr>
            <a:lstStyle/>
            <a:p>
              <a:pPr algn="r"/>
              <a:r>
                <a:rPr lang="en-US" sz="2000" dirty="0" err="1">
                  <a:solidFill>
                    <a:schemeClr val="bg1"/>
                  </a:solidFill>
                  <a:latin typeface="Fira Sans Condensed Medium" panose="020B0603050000020004" pitchFamily="34" charset="0"/>
                </a:rPr>
                <a:t>survey.qmd</a:t>
              </a:r>
              <a:endParaRPr lang="en-US" sz="2000" dirty="0">
                <a:solidFill>
                  <a:schemeClr val="bg1"/>
                </a:solidFill>
                <a:latin typeface="Fira Sans Condensed Medium" panose="020B0603050000020004" pitchFamily="34" charset="0"/>
              </a:endParaRPr>
            </a:p>
            <a:p>
              <a:pPr algn="r"/>
              <a:endParaRPr lang="en-US" sz="2000" dirty="0">
                <a:solidFill>
                  <a:schemeClr val="bg1"/>
                </a:solidFill>
                <a:latin typeface="Fira Sans Condensed Medium" panose="020B06030500000200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A128A2-5242-55F6-3CFF-D4147CD390D0}"/>
                </a:ext>
              </a:extLst>
            </p:cNvPr>
            <p:cNvSpPr txBox="1"/>
            <p:nvPr/>
          </p:nvSpPr>
          <p:spPr>
            <a:xfrm>
              <a:off x="233565" y="651640"/>
              <a:ext cx="4138738" cy="6308288"/>
            </a:xfrm>
            <a:prstGeom prst="roundRect">
              <a:avLst>
                <a:gd name="adj" fmla="val 277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Monaco" pitchFamily="2" charset="77"/>
                </a:rPr>
                <a:t>---</a:t>
              </a:r>
            </a:p>
            <a:p>
              <a:r>
                <a:rPr lang="en-US" sz="1600" dirty="0">
                  <a:latin typeface="Monaco" pitchFamily="2" charset="77"/>
                </a:rPr>
                <a:t>format: html</a:t>
              </a:r>
            </a:p>
            <a:p>
              <a:r>
                <a:rPr lang="en-US" sz="1600" dirty="0">
                  <a:latin typeface="Monaco" pitchFamily="2" charset="77"/>
                </a:rPr>
                <a:t>echo: false</a:t>
              </a:r>
            </a:p>
            <a:p>
              <a:r>
                <a:rPr lang="en-US" sz="1600" dirty="0">
                  <a:latin typeface="Monaco" pitchFamily="2" charset="77"/>
                </a:rPr>
                <a:t>warning: false</a:t>
              </a:r>
            </a:p>
            <a:p>
              <a:r>
                <a:rPr lang="en-US" sz="1600" dirty="0">
                  <a:latin typeface="Monaco" pitchFamily="2" charset="77"/>
                </a:rPr>
                <a:t>---</a:t>
              </a:r>
            </a:p>
            <a:p>
              <a:endParaRPr lang="en-US" sz="1600" dirty="0">
                <a:latin typeface="Monaco" pitchFamily="2" charset="77"/>
              </a:endParaRPr>
            </a:p>
            <a:p>
              <a:r>
                <a:rPr lang="en-US" sz="1600" dirty="0">
                  <a:latin typeface="Monaco" pitchFamily="2" charset="77"/>
                </a:rPr>
                <a:t>```{r}</a:t>
              </a:r>
            </a:p>
            <a:p>
              <a:r>
                <a:rPr lang="en-US" sz="1600" dirty="0">
                  <a:latin typeface="Monaco" pitchFamily="2" charset="77"/>
                </a:rPr>
                <a:t>library(</a:t>
              </a:r>
              <a:r>
                <a:rPr lang="en-US" sz="1600" dirty="0" err="1">
                  <a:latin typeface="Monaco" pitchFamily="2" charset="77"/>
                </a:rPr>
                <a:t>surveydown</a:t>
              </a:r>
              <a:r>
                <a:rPr lang="en-US" sz="1600" dirty="0">
                  <a:latin typeface="Monaco" pitchFamily="2" charset="77"/>
                </a:rPr>
                <a:t>)</a:t>
              </a:r>
            </a:p>
            <a:p>
              <a:r>
                <a:rPr lang="en-US" sz="1600" dirty="0">
                  <a:latin typeface="Monaco" pitchFamily="2" charset="77"/>
                </a:rPr>
                <a:t>```</a:t>
              </a:r>
            </a:p>
            <a:p>
              <a:endParaRPr lang="en-US" sz="1600" dirty="0">
                <a:latin typeface="Monaco" pitchFamily="2" charset="77"/>
              </a:endParaRPr>
            </a:p>
            <a:p>
              <a:r>
                <a:rPr lang="en-US" sz="1600" dirty="0">
                  <a:latin typeface="Monaco" pitchFamily="2" charset="77"/>
                </a:rPr>
                <a:t>::: {.</a:t>
              </a:r>
              <a:r>
                <a:rPr lang="en-US" sz="1600" dirty="0" err="1">
                  <a:latin typeface="Monaco" pitchFamily="2" charset="77"/>
                </a:rPr>
                <a:t>sd_page</a:t>
              </a:r>
              <a:r>
                <a:rPr lang="en-US" sz="1600" dirty="0">
                  <a:latin typeface="Monaco" pitchFamily="2" charset="77"/>
                </a:rPr>
                <a:t> id=welcome}</a:t>
              </a:r>
            </a:p>
            <a:p>
              <a:endParaRPr lang="en-US" sz="1600" dirty="0">
                <a:latin typeface="Monaco" pitchFamily="2" charset="77"/>
              </a:endParaRPr>
            </a:p>
            <a:p>
              <a:r>
                <a:rPr lang="en-US" sz="1600" dirty="0">
                  <a:latin typeface="Monaco" pitchFamily="2" charset="77"/>
                </a:rPr>
                <a:t># Welcome to our survey!</a:t>
              </a:r>
            </a:p>
            <a:p>
              <a:endParaRPr lang="en-US" sz="1600" dirty="0">
                <a:latin typeface="Monaco" pitchFamily="2" charset="77"/>
              </a:endParaRPr>
            </a:p>
            <a:p>
              <a:r>
                <a:rPr lang="en-US" sz="1600" dirty="0">
                  <a:latin typeface="Monaco" pitchFamily="2" charset="77"/>
                </a:rPr>
                <a:t>```{r}</a:t>
              </a:r>
            </a:p>
            <a:p>
              <a:r>
                <a:rPr lang="en-US" sz="1600" dirty="0" err="1">
                  <a:latin typeface="Monaco" pitchFamily="2" charset="77"/>
                </a:rPr>
                <a:t>sd_question</a:t>
              </a:r>
              <a:r>
                <a:rPr lang="en-US" sz="1600" dirty="0">
                  <a:latin typeface="Monaco" pitchFamily="2" charset="77"/>
                </a:rPr>
                <a:t>(</a:t>
              </a:r>
            </a:p>
            <a:p>
              <a:r>
                <a:rPr lang="en-US" sz="1600" dirty="0">
                  <a:latin typeface="Monaco" pitchFamily="2" charset="77"/>
                </a:rPr>
                <a:t>  type  = "text",</a:t>
              </a:r>
            </a:p>
            <a:p>
              <a:r>
                <a:rPr lang="en-US" sz="1600" dirty="0">
                  <a:latin typeface="Monaco" pitchFamily="2" charset="77"/>
                </a:rPr>
                <a:t>  id    = "name",</a:t>
              </a:r>
            </a:p>
            <a:p>
              <a:r>
                <a:rPr lang="en-US" sz="1600" dirty="0">
                  <a:latin typeface="Monaco" pitchFamily="2" charset="77"/>
                </a:rPr>
                <a:t>  label = "What's your name?"</a:t>
              </a:r>
            </a:p>
            <a:p>
              <a:r>
                <a:rPr lang="en-US" sz="1600" dirty="0">
                  <a:latin typeface="Monaco" pitchFamily="2" charset="77"/>
                </a:rPr>
                <a:t>)</a:t>
              </a:r>
            </a:p>
            <a:p>
              <a:endParaRPr lang="en-US" sz="1600" dirty="0">
                <a:latin typeface="Monaco" pitchFamily="2" charset="77"/>
              </a:endParaRPr>
            </a:p>
            <a:p>
              <a:r>
                <a:rPr lang="en-US" sz="1600" dirty="0" err="1">
                  <a:latin typeface="Monaco" pitchFamily="2" charset="77"/>
                </a:rPr>
                <a:t>sd_next</a:t>
              </a:r>
              <a:r>
                <a:rPr lang="en-US" sz="1600" dirty="0">
                  <a:latin typeface="Monaco" pitchFamily="2" charset="77"/>
                </a:rPr>
                <a:t>()</a:t>
              </a:r>
            </a:p>
            <a:p>
              <a:r>
                <a:rPr lang="en-US" sz="1600" dirty="0">
                  <a:latin typeface="Monaco" pitchFamily="2" charset="77"/>
                </a:rPr>
                <a:t>```</a:t>
              </a:r>
            </a:p>
            <a:p>
              <a:endParaRPr lang="en-US" sz="1600" dirty="0">
                <a:latin typeface="Monaco" pitchFamily="2" charset="77"/>
              </a:endParaRPr>
            </a:p>
            <a:p>
              <a:r>
                <a:rPr lang="en-US" sz="1600" dirty="0">
                  <a:latin typeface="Monaco" pitchFamily="2" charset="77"/>
                </a:rPr>
                <a:t>:::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D6E9ACB-610F-33F6-A8AF-ACA718C7F372}"/>
              </a:ext>
            </a:extLst>
          </p:cNvPr>
          <p:cNvSpPr/>
          <p:nvPr/>
        </p:nvSpPr>
        <p:spPr>
          <a:xfrm>
            <a:off x="5449614" y="3097924"/>
            <a:ext cx="1292772" cy="66215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239F1-06FD-2F0C-B3C2-25B3E4BD5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A10AC5-20A1-DE75-6691-2170D4C88A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4" t="16290" r="33856" b="16277"/>
          <a:stretch/>
        </p:blipFill>
        <p:spPr bwMode="auto">
          <a:xfrm>
            <a:off x="99191" y="349878"/>
            <a:ext cx="2283041" cy="178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1C6604-7965-D4DB-A9E9-51F83472D15F}"/>
              </a:ext>
            </a:extLst>
          </p:cNvPr>
          <p:cNvSpPr txBox="1"/>
          <p:nvPr/>
        </p:nvSpPr>
        <p:spPr>
          <a:xfrm>
            <a:off x="4309293" y="438516"/>
            <a:ext cx="35734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80000"/>
              <a:buFont typeface=".Apple Color Emoji UI"/>
              <a:buChar char="❌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Reproducibility</a:t>
            </a:r>
          </a:p>
          <a:p>
            <a:pPr marL="457200" indent="-457200">
              <a:buSzPct val="80000"/>
              <a:buFont typeface=".Apple Color Emoji UI"/>
              <a:buChar char="❌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Version Control </a:t>
            </a:r>
          </a:p>
          <a:p>
            <a:pPr marL="457200" indent="-457200">
              <a:buSzPct val="80000"/>
              <a:buFont typeface=".Apple Color Emoji UI"/>
              <a:buChar char="❌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Open Source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CB02DC-B67D-DA0D-9D00-79DF0F2EC8F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35375" y="2560687"/>
            <a:ext cx="8721250" cy="2945741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C8F328E-36D3-A3C2-EC00-AEEE4B8B35B9}"/>
              </a:ext>
            </a:extLst>
          </p:cNvPr>
          <p:cNvSpPr/>
          <p:nvPr/>
        </p:nvSpPr>
        <p:spPr>
          <a:xfrm>
            <a:off x="1654794" y="2474984"/>
            <a:ext cx="6722053" cy="3031444"/>
          </a:xfrm>
          <a:prstGeom prst="roundRect">
            <a:avLst>
              <a:gd name="adj" fmla="val 7170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08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932 -0.23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-1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9BCCC-898C-A497-EA89-704F0DCC5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0572415-EC19-105F-EAE6-0BDF017B595E}"/>
              </a:ext>
            </a:extLst>
          </p:cNvPr>
          <p:cNvSpPr txBox="1"/>
          <p:nvPr/>
        </p:nvSpPr>
        <p:spPr>
          <a:xfrm>
            <a:off x="4309293" y="438516"/>
            <a:ext cx="35734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Reproducibility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Version Control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Open Source</a:t>
            </a:r>
          </a:p>
        </p:txBody>
      </p:sp>
      <p:pic>
        <p:nvPicPr>
          <p:cNvPr id="6" name="Picture 6" descr="Tidyverse - Wikipedia">
            <a:extLst>
              <a:ext uri="{FF2B5EF4-FFF2-40B4-BE49-F238E27FC236}">
                <a16:creationId xmlns:a16="http://schemas.microsoft.com/office/drawing/2014/main" id="{E96B78FD-4514-0269-55FD-95536D542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82" y="176457"/>
            <a:ext cx="1812669" cy="209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5BA943-6693-234A-955D-1E20B14BD84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35375" y="2560687"/>
            <a:ext cx="8721250" cy="2945741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ACFAA0D-56B2-DB97-28CF-1A4FE8B66A46}"/>
              </a:ext>
            </a:extLst>
          </p:cNvPr>
          <p:cNvSpPr/>
          <p:nvPr/>
        </p:nvSpPr>
        <p:spPr>
          <a:xfrm>
            <a:off x="1654794" y="2474984"/>
            <a:ext cx="6722053" cy="3031444"/>
          </a:xfrm>
          <a:prstGeom prst="roundRect">
            <a:avLst>
              <a:gd name="adj" fmla="val 7170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89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932 -0.23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-1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F05B1-0FE0-EF13-2486-B5B0A95FD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40EBED-EC48-FFCA-EB5A-78123C949122}"/>
              </a:ext>
            </a:extLst>
          </p:cNvPr>
          <p:cNvSpPr txBox="1"/>
          <p:nvPr/>
        </p:nvSpPr>
        <p:spPr>
          <a:xfrm>
            <a:off x="4309293" y="438516"/>
            <a:ext cx="35734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80000"/>
              <a:buFont typeface=".Apple Color Emoji UI"/>
              <a:buChar char="❌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Reproducibility</a:t>
            </a:r>
          </a:p>
          <a:p>
            <a:pPr marL="457200" indent="-457200">
              <a:buSzPct val="80000"/>
              <a:buFont typeface=".Apple Color Emoji UI"/>
              <a:buChar char="❌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Version Control </a:t>
            </a:r>
          </a:p>
          <a:p>
            <a:pPr marL="457200" indent="-457200">
              <a:buSzPct val="80000"/>
              <a:buFont typeface=".Apple Color Emoji UI"/>
              <a:buChar char="❌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Open Source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BA2FC6-A379-5E43-FB54-F3697D206E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35375" y="2560687"/>
            <a:ext cx="8721250" cy="2945741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D2DDE60-FBFE-CBCA-2915-E8996B881C96}"/>
              </a:ext>
            </a:extLst>
          </p:cNvPr>
          <p:cNvSpPr/>
          <p:nvPr/>
        </p:nvSpPr>
        <p:spPr>
          <a:xfrm>
            <a:off x="8376847" y="2474984"/>
            <a:ext cx="2141672" cy="3031444"/>
          </a:xfrm>
          <a:prstGeom prst="roundRect">
            <a:avLst>
              <a:gd name="adj" fmla="val 7170"/>
            </a:avLst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5FBA9-8F3D-3FF6-F550-13F55BD208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83" t="16283" r="4205" b="16283"/>
          <a:stretch/>
        </p:blipFill>
        <p:spPr bwMode="auto">
          <a:xfrm>
            <a:off x="1872221" y="342849"/>
            <a:ext cx="1801009" cy="150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4C94071-7854-C8E8-ABC3-1B97E1104E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5" t="16290" r="65282" b="16277"/>
          <a:stretch/>
        </p:blipFill>
        <p:spPr bwMode="auto">
          <a:xfrm>
            <a:off x="71212" y="342850"/>
            <a:ext cx="1801009" cy="150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55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932 -0.23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-1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7C86A-35FA-EB66-A05B-D4ECAEA02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Hex logo for Quarto - a white circle segmented into quarters next to the text Quarto on a blue background.">
            <a:extLst>
              <a:ext uri="{FF2B5EF4-FFF2-40B4-BE49-F238E27FC236}">
                <a16:creationId xmlns:a16="http://schemas.microsoft.com/office/drawing/2014/main" id="{34FBB79A-420A-2A94-8174-EC804BA7D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48" y="176457"/>
            <a:ext cx="1814103" cy="209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059445-FBE4-B005-E17F-EE4E6176853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35375" y="2560687"/>
            <a:ext cx="8721250" cy="2945741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D3173F-6012-586B-9210-C9E3259A68C8}"/>
              </a:ext>
            </a:extLst>
          </p:cNvPr>
          <p:cNvSpPr/>
          <p:nvPr/>
        </p:nvSpPr>
        <p:spPr>
          <a:xfrm>
            <a:off x="8376847" y="2474984"/>
            <a:ext cx="2141672" cy="3031444"/>
          </a:xfrm>
          <a:prstGeom prst="roundRect">
            <a:avLst>
              <a:gd name="adj" fmla="val 7170"/>
            </a:avLst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C59203-C39A-09D8-1DA6-9EDDBAE593E2}"/>
              </a:ext>
            </a:extLst>
          </p:cNvPr>
          <p:cNvSpPr txBox="1"/>
          <p:nvPr/>
        </p:nvSpPr>
        <p:spPr>
          <a:xfrm>
            <a:off x="4309293" y="438516"/>
            <a:ext cx="35734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Reproducibility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Version Control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144805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932 -0.23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-1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729EE-0EEC-B0FE-E66A-5D882FFF0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FDA00A3-CA17-CCDD-7C48-B8FDAC589F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35375" y="1784973"/>
            <a:ext cx="8721250" cy="294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1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932 -0.23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-1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8BD14-0D06-8720-08FC-873038FFB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407445C-06E2-D98B-B1E3-A10EF213FF86}"/>
              </a:ext>
            </a:extLst>
          </p:cNvPr>
          <p:cNvGrpSpPr/>
          <p:nvPr/>
        </p:nvGrpSpPr>
        <p:grpSpPr>
          <a:xfrm>
            <a:off x="547832" y="2623747"/>
            <a:ext cx="2347036" cy="2831890"/>
            <a:chOff x="789569" y="1860698"/>
            <a:chExt cx="2347036" cy="2831890"/>
          </a:xfrm>
        </p:grpSpPr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05155851-1BF7-8D93-89A4-B4B05CF966CD}"/>
                </a:ext>
              </a:extLst>
            </p:cNvPr>
            <p:cNvCxnSpPr>
              <a:cxnSpLocks/>
            </p:cNvCxnSpPr>
            <p:nvPr/>
          </p:nvCxnSpPr>
          <p:spPr>
            <a:xfrm>
              <a:off x="2742033" y="2975183"/>
              <a:ext cx="394572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E975A06-DFA9-45DD-ABFE-444861E998B8}"/>
                </a:ext>
              </a:extLst>
            </p:cNvPr>
            <p:cNvSpPr txBox="1"/>
            <p:nvPr/>
          </p:nvSpPr>
          <p:spPr>
            <a:xfrm>
              <a:off x="789569" y="4354034"/>
              <a:ext cx="7633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Fira Sans Condensed Medium" panose="020B0603050000020004" pitchFamily="34" charset="0"/>
                  <a:ea typeface="Roboto" panose="02000000000000000000" pitchFamily="2" charset="0"/>
                </a:rPr>
                <a:t>Survey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7F6D83DB-B20C-56B0-86CC-0ABA929E77DF}"/>
                </a:ext>
              </a:extLst>
            </p:cNvPr>
            <p:cNvSpPr/>
            <p:nvPr/>
          </p:nvSpPr>
          <p:spPr>
            <a:xfrm>
              <a:off x="860681" y="1860698"/>
              <a:ext cx="1881352" cy="2530549"/>
            </a:xfrm>
            <a:prstGeom prst="roundRect">
              <a:avLst>
                <a:gd name="adj" fmla="val 717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Collect</a:t>
              </a:r>
            </a:p>
            <a:p>
              <a:pPr algn="ctr"/>
              <a:r>
                <a:rPr lang="en-US" sz="2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Data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F2D3133-674A-C25C-0A78-F0184B9D38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94868" y="2560687"/>
            <a:ext cx="8721250" cy="294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2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932 -0.23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-1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7F590-1FF1-A155-B324-C7C655933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0F8B04A-8F1C-4489-CE83-98AD1C1E7C17}"/>
              </a:ext>
            </a:extLst>
          </p:cNvPr>
          <p:cNvGrpSpPr/>
          <p:nvPr/>
        </p:nvGrpSpPr>
        <p:grpSpPr>
          <a:xfrm>
            <a:off x="547832" y="2623747"/>
            <a:ext cx="2347036" cy="2831890"/>
            <a:chOff x="789569" y="1860698"/>
            <a:chExt cx="2347036" cy="2831890"/>
          </a:xfrm>
        </p:grpSpPr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3F8ACA1F-4F44-9B7E-FA6A-CF8714F00F88}"/>
                </a:ext>
              </a:extLst>
            </p:cNvPr>
            <p:cNvCxnSpPr>
              <a:cxnSpLocks/>
            </p:cNvCxnSpPr>
            <p:nvPr/>
          </p:nvCxnSpPr>
          <p:spPr>
            <a:xfrm>
              <a:off x="2742033" y="2975183"/>
              <a:ext cx="394572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CE7AFE8-E5F2-B93E-A0E4-D0098FAB9F35}"/>
                </a:ext>
              </a:extLst>
            </p:cNvPr>
            <p:cNvSpPr txBox="1"/>
            <p:nvPr/>
          </p:nvSpPr>
          <p:spPr>
            <a:xfrm>
              <a:off x="789569" y="4354034"/>
              <a:ext cx="7633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Fira Sans Condensed Medium" panose="020B0603050000020004" pitchFamily="34" charset="0"/>
                  <a:ea typeface="Roboto" panose="02000000000000000000" pitchFamily="2" charset="0"/>
                </a:rPr>
                <a:t>Survey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BD58C55-67DD-41E5-24E9-DE0E717DB25B}"/>
                </a:ext>
              </a:extLst>
            </p:cNvPr>
            <p:cNvSpPr/>
            <p:nvPr/>
          </p:nvSpPr>
          <p:spPr>
            <a:xfrm>
              <a:off x="860681" y="1860698"/>
              <a:ext cx="1881352" cy="2530549"/>
            </a:xfrm>
            <a:prstGeom prst="roundRect">
              <a:avLst>
                <a:gd name="adj" fmla="val 717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Collect</a:t>
              </a:r>
            </a:p>
            <a:p>
              <a:pPr algn="ctr"/>
              <a:r>
                <a:rPr lang="en-US" sz="2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Data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8EC09B8-518B-F6DB-5CF9-41146DAFF7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94868" y="2560687"/>
            <a:ext cx="8721250" cy="29457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2E8201-485E-7FB6-B16B-89809EF7AE7E}"/>
              </a:ext>
            </a:extLst>
          </p:cNvPr>
          <p:cNvSpPr txBox="1"/>
          <p:nvPr/>
        </p:nvSpPr>
        <p:spPr>
          <a:xfrm>
            <a:off x="4309293" y="438516"/>
            <a:ext cx="35734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80000"/>
              <a:buFont typeface=".Apple Color Emoji UI"/>
              <a:buChar char="❌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Reproducibility</a:t>
            </a:r>
          </a:p>
          <a:p>
            <a:pPr marL="457200" indent="-457200">
              <a:buSzPct val="80000"/>
              <a:buFont typeface=".Apple Color Emoji UI"/>
              <a:buChar char="❌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Version Control </a:t>
            </a:r>
          </a:p>
          <a:p>
            <a:pPr marL="457200" indent="-457200">
              <a:buSzPct val="80000"/>
              <a:buFont typeface=".Apple Color Emoji UI"/>
              <a:buChar char="❌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Open Source</a:t>
            </a:r>
          </a:p>
        </p:txBody>
      </p:sp>
      <p:pic>
        <p:nvPicPr>
          <p:cNvPr id="8" name="Picture 4" descr="Google Forms - Workforce EdTech">
            <a:extLst>
              <a:ext uri="{FF2B5EF4-FFF2-40B4-BE49-F238E27FC236}">
                <a16:creationId xmlns:a16="http://schemas.microsoft.com/office/drawing/2014/main" id="{44A39429-2FA9-28C0-093B-EE0431FBD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73" y="568478"/>
            <a:ext cx="1411257" cy="141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Qualtrics, a pioneer in Experience Management (XM) | SOM">
            <a:extLst>
              <a:ext uri="{FF2B5EF4-FFF2-40B4-BE49-F238E27FC236}">
                <a16:creationId xmlns:a16="http://schemas.microsoft.com/office/drawing/2014/main" id="{4A1F7D68-4875-70A2-6E91-97026FCA5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941" y="907945"/>
            <a:ext cx="2110834" cy="59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54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932 -0.23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-1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EE6B0-7E5C-C103-1657-6C09DB0B4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hexagon with a sign and a arrow&#10;&#10;Description automatically generated">
            <a:extLst>
              <a:ext uri="{FF2B5EF4-FFF2-40B4-BE49-F238E27FC236}">
                <a16:creationId xmlns:a16="http://schemas.microsoft.com/office/drawing/2014/main" id="{8DEB7923-2C20-1CF0-BA92-0479B51A8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47" y="169456"/>
            <a:ext cx="1814104" cy="208677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F019A77-D354-8A8B-AB60-53476A065311}"/>
              </a:ext>
            </a:extLst>
          </p:cNvPr>
          <p:cNvGrpSpPr/>
          <p:nvPr/>
        </p:nvGrpSpPr>
        <p:grpSpPr>
          <a:xfrm>
            <a:off x="547832" y="2623747"/>
            <a:ext cx="2347036" cy="2831890"/>
            <a:chOff x="789569" y="1860698"/>
            <a:chExt cx="2347036" cy="2831890"/>
          </a:xfrm>
        </p:grpSpPr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29167F0C-FFA7-1ABA-E288-2F438E85D921}"/>
                </a:ext>
              </a:extLst>
            </p:cNvPr>
            <p:cNvCxnSpPr>
              <a:cxnSpLocks/>
            </p:cNvCxnSpPr>
            <p:nvPr/>
          </p:nvCxnSpPr>
          <p:spPr>
            <a:xfrm>
              <a:off x="2742033" y="2975183"/>
              <a:ext cx="394572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0F7D2F-CA32-FC71-C7D3-FDEDCF76EA9C}"/>
                </a:ext>
              </a:extLst>
            </p:cNvPr>
            <p:cNvSpPr txBox="1"/>
            <p:nvPr/>
          </p:nvSpPr>
          <p:spPr>
            <a:xfrm>
              <a:off x="789569" y="4354034"/>
              <a:ext cx="7633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Fira Sans Condensed Medium" panose="020B0603050000020004" pitchFamily="34" charset="0"/>
                  <a:ea typeface="Roboto" panose="02000000000000000000" pitchFamily="2" charset="0"/>
                </a:rPr>
                <a:t>Survey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97FEECE6-ABC3-51AB-0C11-5CA1E4BC99F9}"/>
                </a:ext>
              </a:extLst>
            </p:cNvPr>
            <p:cNvSpPr/>
            <p:nvPr/>
          </p:nvSpPr>
          <p:spPr>
            <a:xfrm>
              <a:off x="860681" y="1860698"/>
              <a:ext cx="1881352" cy="2530549"/>
            </a:xfrm>
            <a:prstGeom prst="roundRect">
              <a:avLst>
                <a:gd name="adj" fmla="val 717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Collect</a:t>
              </a:r>
            </a:p>
            <a:p>
              <a:pPr algn="ctr"/>
              <a:r>
                <a:rPr lang="en-US" sz="2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Data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AEB48B6-6282-35CD-8E52-4DDAC180F2B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94868" y="2560687"/>
            <a:ext cx="8721250" cy="29457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65E3EB-94F4-59D9-5CA6-3E0F59C0E569}"/>
              </a:ext>
            </a:extLst>
          </p:cNvPr>
          <p:cNvSpPr txBox="1"/>
          <p:nvPr/>
        </p:nvSpPr>
        <p:spPr>
          <a:xfrm>
            <a:off x="4309293" y="438516"/>
            <a:ext cx="35734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Reproducibility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Version Control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327991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932 -0.23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-1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148</Words>
  <Application>Microsoft Macintosh PowerPoint</Application>
  <PresentationFormat>Widescreen</PresentationFormat>
  <Paragraphs>82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.Apple Color Emoji UI</vt:lpstr>
      <vt:lpstr>Aptos</vt:lpstr>
      <vt:lpstr>Aptos Display</vt:lpstr>
      <vt:lpstr>Arial</vt:lpstr>
      <vt:lpstr>Fira Sans Condensed Medium</vt:lpstr>
      <vt:lpstr>Monaco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Helveston</dc:creator>
  <cp:lastModifiedBy>John Helveston</cp:lastModifiedBy>
  <cp:revision>91</cp:revision>
  <dcterms:created xsi:type="dcterms:W3CDTF">2025-07-20T11:28:46Z</dcterms:created>
  <dcterms:modified xsi:type="dcterms:W3CDTF">2025-08-14T16:18:35Z</dcterms:modified>
</cp:coreProperties>
</file>