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7" r:id="rId1"/>
  </p:sldMasterIdLst>
  <p:notesMasterIdLst>
    <p:notesMasterId r:id="rId3"/>
  </p:notesMasterIdLst>
  <p:sldIdLst>
    <p:sldId id="132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72381"/>
  </p:normalViewPr>
  <p:slideViewPr>
    <p:cSldViewPr snapToGrid="0">
      <p:cViewPr varScale="1">
        <p:scale>
          <a:sx n="91" d="100"/>
          <a:sy n="91" d="100"/>
        </p:scale>
        <p:origin x="2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F4F0-0A07-BD4D-B0FA-613DB0822F3C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3371-35F0-834D-87B4-1AAD5DA1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6D785-7618-DA83-296F-FD29B4F06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7C843-C632-EB06-066B-1A4BBFAA5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6AF6C-ABEA-3C52-7444-149C6CFE2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36E2-B22F-F4EC-95A1-EE91380C6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3371-35F0-834D-87B4-1AAD5DA1571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D86-DF86-9844-95E7-2C8B3EA0F473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629A-2C07-CD4B-8178-A0C10222411F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233B-6632-854D-882F-AACEA7F8B4A1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B269-B747-1E4A-A5CE-3FCB82C81F5B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76F2-78CF-EF49-B513-E370DCB7751D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6FA-174E-014D-9C15-0F216053B161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2725-73D2-AF41-A9ED-63228C8D3B46}" type="datetime1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25FE-41D7-3745-A46A-3E869BF2DA32}" type="datetime1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6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F4F7-2609-8E4F-80E4-49A1C89B8226}" type="datetime1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A8A-C4D3-7248-8C87-09C1C70F5A59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C236-6327-7447-B1B8-DEC387E74C05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study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3D91-4A8C-A845-BDAD-DEE77D4A521E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study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E9E2-C592-7247-BD1E-1308BFEC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31F1-289B-7E7E-E1D7-8FA748B8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F5FC-7DBF-ABD4-0C11-1FE5E35D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94" y="274475"/>
            <a:ext cx="11008905" cy="10724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PEV “access burden”: additional travel time to see a BEV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CA5A-37BF-3EDB-1C0A-ED5DF4A2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B1E9E2-C592-7247-BD1E-1308BFECB140}" type="slidenum">
              <a:rPr lang="en-US" smtClean="0"/>
              <a:pPr>
                <a:spcAft>
                  <a:spcPts val="600"/>
                </a:spcAft>
              </a:pPr>
              <a:t>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9F0ED-55D1-DDF5-5026-E0731337D191}"/>
                  </a:ext>
                </a:extLst>
              </p:cNvPr>
              <p:cNvSpPr txBox="1"/>
              <p:nvPr/>
            </p:nvSpPr>
            <p:spPr>
              <a:xfrm>
                <a:off x="247135" y="1565073"/>
                <a:ext cx="501594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“Access burden”</a:t>
                </a:r>
                <a:r>
                  <a:rPr lang="en-US" sz="2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Find closest CV and BEV dealerships from census tract centroid.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Compute road travel time* to each dealership: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PEV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Compute “Burden” as difference in travel time: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PEV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9F0ED-55D1-DDF5-5026-E0731337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35" y="1565073"/>
                <a:ext cx="5015942" cy="3785652"/>
              </a:xfrm>
              <a:prstGeom prst="rect">
                <a:avLst/>
              </a:prstGeom>
              <a:blipFill>
                <a:blip r:embed="rId3"/>
                <a:stretch>
                  <a:fillRect l="-1768" t="-1338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58FB04-9B40-D3BF-C46A-7B3159463B18}"/>
              </a:ext>
            </a:extLst>
          </p:cNvPr>
          <p:cNvSpPr txBox="1"/>
          <p:nvPr/>
        </p:nvSpPr>
        <p:spPr>
          <a:xfrm>
            <a:off x="500504" y="5250368"/>
            <a:ext cx="42251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*Road travel times obtained using </a:t>
            </a:r>
          </a:p>
          <a:p>
            <a:r>
              <a:rPr lang="en-US" sz="2000" dirty="0"/>
              <a:t>  Open Street Road Map (OSRM)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685DE7E-BDE7-893D-F13A-C5078F2DEFA4}"/>
              </a:ext>
            </a:extLst>
          </p:cNvPr>
          <p:cNvSpPr/>
          <p:nvPr/>
        </p:nvSpPr>
        <p:spPr>
          <a:xfrm>
            <a:off x="8413266" y="4317965"/>
            <a:ext cx="1621971" cy="1328057"/>
          </a:xfrm>
          <a:custGeom>
            <a:avLst/>
            <a:gdLst>
              <a:gd name="connsiteX0" fmla="*/ 283028 w 1621971"/>
              <a:gd name="connsiteY0" fmla="*/ 32657 h 1328057"/>
              <a:gd name="connsiteX1" fmla="*/ 0 w 1621971"/>
              <a:gd name="connsiteY1" fmla="*/ 816429 h 1328057"/>
              <a:gd name="connsiteX2" fmla="*/ 740228 w 1621971"/>
              <a:gd name="connsiteY2" fmla="*/ 1328057 h 1328057"/>
              <a:gd name="connsiteX3" fmla="*/ 1621971 w 1621971"/>
              <a:gd name="connsiteY3" fmla="*/ 402772 h 1328057"/>
              <a:gd name="connsiteX4" fmla="*/ 1121228 w 1621971"/>
              <a:gd name="connsiteY4" fmla="*/ 0 h 1328057"/>
              <a:gd name="connsiteX5" fmla="*/ 544285 w 1621971"/>
              <a:gd name="connsiteY5" fmla="*/ 402772 h 1328057"/>
              <a:gd name="connsiteX6" fmla="*/ 337457 w 1621971"/>
              <a:gd name="connsiteY6" fmla="*/ 10886 h 1328057"/>
              <a:gd name="connsiteX7" fmla="*/ 283028 w 1621971"/>
              <a:gd name="connsiteY7" fmla="*/ 32657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1971" h="1328057">
                <a:moveTo>
                  <a:pt x="283028" y="32657"/>
                </a:moveTo>
                <a:lnTo>
                  <a:pt x="0" y="816429"/>
                </a:lnTo>
                <a:lnTo>
                  <a:pt x="740228" y="1328057"/>
                </a:lnTo>
                <a:lnTo>
                  <a:pt x="1621971" y="402772"/>
                </a:lnTo>
                <a:lnTo>
                  <a:pt x="1121228" y="0"/>
                </a:lnTo>
                <a:lnTo>
                  <a:pt x="544285" y="402772"/>
                </a:lnTo>
                <a:lnTo>
                  <a:pt x="337457" y="10886"/>
                </a:lnTo>
                <a:lnTo>
                  <a:pt x="283028" y="3265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864FD-41C9-0A7D-176D-513B8AFF8D02}"/>
              </a:ext>
            </a:extLst>
          </p:cNvPr>
          <p:cNvSpPr/>
          <p:nvPr/>
        </p:nvSpPr>
        <p:spPr>
          <a:xfrm>
            <a:off x="9099065" y="4922121"/>
            <a:ext cx="119743" cy="1197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F2958-5D0E-ACEF-ADF6-AE8BC4C479A2}"/>
              </a:ext>
            </a:extLst>
          </p:cNvPr>
          <p:cNvSpPr txBox="1"/>
          <p:nvPr/>
        </p:nvSpPr>
        <p:spPr>
          <a:xfrm>
            <a:off x="8215310" y="5651718"/>
            <a:ext cx="145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C15FE-8877-693C-3EC6-7459600AC66D}"/>
              </a:ext>
            </a:extLst>
          </p:cNvPr>
          <p:cNvSpPr txBox="1"/>
          <p:nvPr/>
        </p:nvSpPr>
        <p:spPr>
          <a:xfrm>
            <a:off x="8605413" y="4952489"/>
            <a:ext cx="105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0F5CA7-69CA-FFFE-07EE-B88D4C704FB0}"/>
              </a:ext>
            </a:extLst>
          </p:cNvPr>
          <p:cNvGrpSpPr/>
          <p:nvPr/>
        </p:nvGrpSpPr>
        <p:grpSpPr>
          <a:xfrm>
            <a:off x="10764581" y="2521823"/>
            <a:ext cx="407574" cy="587830"/>
            <a:chOff x="7304315" y="2122715"/>
            <a:chExt cx="407574" cy="5878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2E0F2F-3E72-BA96-C08B-2FD21AF5A486}"/>
                </a:ext>
              </a:extLst>
            </p:cNvPr>
            <p:cNvSpPr/>
            <p:nvPr/>
          </p:nvSpPr>
          <p:spPr>
            <a:xfrm>
              <a:off x="7304315" y="2122715"/>
              <a:ext cx="407574" cy="5878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372A5D-1717-90C0-20A9-ED12143274D0}"/>
                </a:ext>
              </a:extLst>
            </p:cNvPr>
            <p:cNvSpPr/>
            <p:nvPr/>
          </p:nvSpPr>
          <p:spPr>
            <a:xfrm>
              <a:off x="7339570" y="2147107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C3C7DD-137C-CB5E-35BD-1CD47E3D56FC}"/>
                </a:ext>
              </a:extLst>
            </p:cNvPr>
            <p:cNvSpPr/>
            <p:nvPr/>
          </p:nvSpPr>
          <p:spPr>
            <a:xfrm>
              <a:off x="7544425" y="2147107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648C14-38DF-1305-780E-E447246C82EC}"/>
                </a:ext>
              </a:extLst>
            </p:cNvPr>
            <p:cNvSpPr/>
            <p:nvPr/>
          </p:nvSpPr>
          <p:spPr>
            <a:xfrm>
              <a:off x="7339570" y="2341043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691900-4766-983B-26C4-27D24C93FE01}"/>
                </a:ext>
              </a:extLst>
            </p:cNvPr>
            <p:cNvSpPr/>
            <p:nvPr/>
          </p:nvSpPr>
          <p:spPr>
            <a:xfrm>
              <a:off x="7545572" y="2341043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ECCDB1-61B7-920A-BB40-4659879EFB8B}"/>
                </a:ext>
              </a:extLst>
            </p:cNvPr>
            <p:cNvSpPr/>
            <p:nvPr/>
          </p:nvSpPr>
          <p:spPr>
            <a:xfrm>
              <a:off x="7339570" y="2510079"/>
              <a:ext cx="119743" cy="11974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828E13-BAED-2261-C2F6-A08D154A885E}"/>
                </a:ext>
              </a:extLst>
            </p:cNvPr>
            <p:cNvSpPr/>
            <p:nvPr/>
          </p:nvSpPr>
          <p:spPr>
            <a:xfrm>
              <a:off x="7544425" y="2510078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EFEBBB-932B-98EA-1644-E943C258636E}"/>
              </a:ext>
            </a:extLst>
          </p:cNvPr>
          <p:cNvGrpSpPr/>
          <p:nvPr/>
        </p:nvGrpSpPr>
        <p:grpSpPr>
          <a:xfrm>
            <a:off x="7142679" y="3646589"/>
            <a:ext cx="407574" cy="587830"/>
            <a:chOff x="7304315" y="2122715"/>
            <a:chExt cx="407574" cy="5878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92734-1A75-8C2D-7F62-F1953EE1199A}"/>
                </a:ext>
              </a:extLst>
            </p:cNvPr>
            <p:cNvSpPr/>
            <p:nvPr/>
          </p:nvSpPr>
          <p:spPr>
            <a:xfrm>
              <a:off x="7304315" y="2122715"/>
              <a:ext cx="407574" cy="5878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4A77953-EDCA-19D5-404C-D7EF51C25B42}"/>
                </a:ext>
              </a:extLst>
            </p:cNvPr>
            <p:cNvSpPr/>
            <p:nvPr/>
          </p:nvSpPr>
          <p:spPr>
            <a:xfrm>
              <a:off x="7339570" y="2147107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1729FB-934D-A6BC-2C32-896C928DD19A}"/>
                </a:ext>
              </a:extLst>
            </p:cNvPr>
            <p:cNvSpPr/>
            <p:nvPr/>
          </p:nvSpPr>
          <p:spPr>
            <a:xfrm>
              <a:off x="7544425" y="2147107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75288A-EA41-DD17-D32F-6843AFBFC647}"/>
                </a:ext>
              </a:extLst>
            </p:cNvPr>
            <p:cNvSpPr/>
            <p:nvPr/>
          </p:nvSpPr>
          <p:spPr>
            <a:xfrm>
              <a:off x="7339570" y="2341043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BF2C6D-3663-FA33-CC66-88951A44278A}"/>
                </a:ext>
              </a:extLst>
            </p:cNvPr>
            <p:cNvSpPr/>
            <p:nvPr/>
          </p:nvSpPr>
          <p:spPr>
            <a:xfrm>
              <a:off x="7545572" y="2341043"/>
              <a:ext cx="119743" cy="119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F55575-1534-79B4-6E79-18B6C9955F52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9201272" y="3118509"/>
            <a:ext cx="1563309" cy="1821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A1B6AF-E7E8-71E5-DBDB-8C0285D97536}"/>
              </a:ext>
            </a:extLst>
          </p:cNvPr>
          <p:cNvCxnSpPr>
            <a:cxnSpLocks/>
          </p:cNvCxnSpPr>
          <p:nvPr/>
        </p:nvCxnSpPr>
        <p:spPr>
          <a:xfrm flipH="1" flipV="1">
            <a:off x="7585508" y="4120467"/>
            <a:ext cx="1511429" cy="8290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29B3A7-BCA7-45D3-50C3-334071FAF79E}"/>
              </a:ext>
            </a:extLst>
          </p:cNvPr>
          <p:cNvSpPr txBox="1"/>
          <p:nvPr/>
        </p:nvSpPr>
        <p:spPr>
          <a:xfrm>
            <a:off x="10157382" y="1818076"/>
            <a:ext cx="16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Closest dealer with a </a:t>
            </a:r>
            <a:r>
              <a:rPr lang="en-US" b="1" dirty="0">
                <a:solidFill>
                  <a:srgbClr val="00B050"/>
                </a:solidFill>
              </a:rPr>
              <a:t>PEV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4D262C-B08A-C366-577F-F90E6E30B065}"/>
              </a:ext>
            </a:extLst>
          </p:cNvPr>
          <p:cNvSpPr txBox="1"/>
          <p:nvPr/>
        </p:nvSpPr>
        <p:spPr>
          <a:xfrm>
            <a:off x="6541962" y="2949956"/>
            <a:ext cx="151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Closest dealer with a 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95EF5-E1D9-08D0-BD8A-16B16D042D40}"/>
                  </a:ext>
                </a:extLst>
              </p:cNvPr>
              <p:cNvSpPr txBox="1"/>
              <p:nvPr/>
            </p:nvSpPr>
            <p:spPr>
              <a:xfrm>
                <a:off x="10022697" y="3901685"/>
                <a:ext cx="667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PEV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95EF5-E1D9-08D0-BD8A-16B16D042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697" y="3901685"/>
                <a:ext cx="6671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AC2DA5-A4DD-8A50-1C57-BD2CCB412832}"/>
                  </a:ext>
                </a:extLst>
              </p:cNvPr>
              <p:cNvSpPr txBox="1"/>
              <p:nvPr/>
            </p:nvSpPr>
            <p:spPr>
              <a:xfrm>
                <a:off x="7660606" y="4350312"/>
                <a:ext cx="554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AC2DA5-A4DD-8A50-1C57-BD2CCB41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06" y="4350312"/>
                <a:ext cx="554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63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20226</TotalTime>
  <Words>84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Roboto</vt:lpstr>
      <vt:lpstr>Office 2013 - 2022 Theme</vt:lpstr>
      <vt:lpstr>PEV “access burden”: additional travel time to see a BEV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Path to Sustainable Transportation: Essays on Transit Adoption and Electric Vehicle Utilization and Supply</dc:title>
  <dc:creator>Zhao, Lujin</dc:creator>
  <cp:lastModifiedBy>John Helveston</cp:lastModifiedBy>
  <cp:revision>43</cp:revision>
  <cp:lastPrinted>2023-11-13T07:55:47Z</cp:lastPrinted>
  <dcterms:created xsi:type="dcterms:W3CDTF">2023-11-10T06:21:48Z</dcterms:created>
  <dcterms:modified xsi:type="dcterms:W3CDTF">2025-03-07T21:16:59Z</dcterms:modified>
</cp:coreProperties>
</file>