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8D1F-A6A4-BD4B-801C-854BF1433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23C67-4A79-6241-BE34-CD5425308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2D5F8-0382-8B44-98D2-E14221CF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0B103-CE52-ED49-9F3D-ACF1DFD98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B49E-C736-634A-8ABE-3E666FC8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1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3D33-203A-5E4D-B05F-DB0D2363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E3961-A10F-7C4F-93D9-AEBB846C2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20222-1E86-D844-BF2C-FB40A50F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D1153-1160-8F44-8BFF-F2D6D60B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B50C5-56EC-FB49-A774-EC15182F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0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4BCA-8C1A-DE4E-940D-00E94E63F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73772-76FD-EE4F-A344-0DC5964C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D5434-9C8B-CF44-B09A-11FB11E9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2CB6C-0A27-EE4C-8E22-2E7B2BCC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BF855-DD07-DA45-BEF7-5C654D4E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5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47CE-6456-6A49-8FD9-A9C00BEE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9F7BE-BDF6-BD4E-B349-293CDDC3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D3C1D-1A7D-F54B-995F-9D6980A0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C76CE-3E8B-1C4B-B670-F7434A20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BAA57-D68C-DD4F-962C-ED81386B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9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BC47-D450-0A44-B7C7-37582269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1E21E-50D2-A544-9836-13B02BAAC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8DE50-05DA-7A48-9504-28FDF4B7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2487B-24F2-6D42-9AAA-E68EFA73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BF921-4A5C-614F-ADA2-8C3AAD18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4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829B-E875-C140-B04D-43FE1538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52895-9144-AF49-BBCA-F9FCB4BBC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1590A-630D-7447-B770-E0D7524E5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D60FA-F4E5-7F4C-A524-52AC2BB8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F5986-98ED-6C4A-9FFF-A44003F7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25160-0675-F146-A50C-ED7A5AE9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6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C84E-917E-9845-9B1E-28E3A50C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D2CA0-0132-E842-B986-44020F49F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1CBC0-934F-3E4E-8A31-AA5702221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9FFCB-C411-7F46-AFB9-06B09F0F1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567AA-A62B-E349-B2CA-EE5D2CDD3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DCC49-FBB6-E849-B051-3B6B7703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3/8/24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8E34CB-B938-004D-A23C-4D3C38E8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6D95D-0D9C-884F-A01A-CF56E404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7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1DAC-1519-7D40-AC78-A73537B7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CF250-9386-CE43-BFC3-E672DAD5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7A020-E483-284C-BC12-F900191D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89D50-6099-3C47-8062-61E3A6D8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5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733A4-E3E6-7749-808A-42A00DC3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3/8/24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28D05-48F3-0D46-8DF4-DC7C744C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3AD6D-0EA1-3E42-A200-BA171D11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2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6F7D-B887-364A-BFE2-9869A734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66AF2-44A0-9049-A446-02F377CD9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4EC56-3964-554A-873D-927568041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6FCBF-5226-9B40-9C5B-B6A7C320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A3EB3-52B1-024B-9C7B-CA85267B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D46C9-7F95-F245-BFD7-0917B592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90A1-96B3-7447-B6E7-4259AFD2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6EB4A-1825-6C4E-9637-AF1899513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49E82-94C9-2948-9147-5053310B6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3723D-DA52-4042-967E-F9D87C7E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A72A3-6418-E242-99B8-E8752B2D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B0799-DD71-CE4F-927B-9AC207C2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B25E1-7B5D-7941-9E70-9FE82D00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039AC-D423-0C4C-888B-1AD7DF86B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E3F93-0EE7-1347-ADB9-5D93F610B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D0E17-2838-A145-B77B-30A12BBE4FE3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6FE9B-9374-7540-A165-3E1D6C6FC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1C6A1-8E3A-684D-929B-55312EA95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0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D9A6B1-A21D-984A-93FE-C3885CCC04F7}"/>
              </a:ext>
            </a:extLst>
          </p:cNvPr>
          <p:cNvSpPr/>
          <p:nvPr/>
        </p:nvSpPr>
        <p:spPr>
          <a:xfrm>
            <a:off x="6327228" y="743407"/>
            <a:ext cx="57701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inter"/>
              </a:rPr>
              <a:t>Hitchcock’s rule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: The size of any object on your slide should be proportional to its importance to the story at that moment.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inter"/>
              </a:rPr>
              <a:t>Slide titles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: A single statement about what slide means (in big font!).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inter"/>
              </a:rPr>
              <a:t>Use large font sizes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 (&gt;40 titles, &gt;24 text).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inter"/>
              </a:rPr>
              <a:t>Use fonts as pre-attentive attributes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, e.g. san-serifs for slide text, italic serif for quotes.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Consider using a </a:t>
            </a:r>
            <a:r>
              <a:rPr lang="en-US" b="1" dirty="0">
                <a:solidFill>
                  <a:srgbClr val="000000"/>
                </a:solidFill>
                <a:latin typeface="inter"/>
              </a:rPr>
              <a:t>light-colored background 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(tan / gray)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Use </a:t>
            </a:r>
            <a:r>
              <a:rPr lang="en-US" b="1" dirty="0">
                <a:solidFill>
                  <a:srgbClr val="000000"/>
                </a:solidFill>
                <a:latin typeface="inter"/>
              </a:rPr>
              <a:t>high contrast 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between font and background color.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Don’t use silly fonts like Comic Sans, Papyrus,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inter"/>
              </a:rPr>
              <a:t>1 slide, 1 idea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: Break up main points into multiple slides.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inter"/>
              </a:rPr>
              <a:t>Slide numbers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: bottom-left or bottom-right.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inter"/>
              </a:rPr>
              <a:t>Remove “chart junk”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: logos, etc. (exception: small footers).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Consider using handouts.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A9A483-1689-A34A-A14D-3FE4343BCBE7}"/>
              </a:ext>
            </a:extLst>
          </p:cNvPr>
          <p:cNvSpPr/>
          <p:nvPr/>
        </p:nvSpPr>
        <p:spPr>
          <a:xfrm>
            <a:off x="6416566" y="214783"/>
            <a:ext cx="1755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Fira Sans Condensed Medium" panose="020B0603050000020004" pitchFamily="34" charset="0"/>
              </a:rPr>
              <a:t>Slide Design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53F9EE-48D0-8A45-833B-091C417ADAAC}"/>
              </a:ext>
            </a:extLst>
          </p:cNvPr>
          <p:cNvSpPr/>
          <p:nvPr/>
        </p:nvSpPr>
        <p:spPr>
          <a:xfrm>
            <a:off x="320566" y="711452"/>
            <a:ext cx="60066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“A single (static) visualization will rarely tell an entire story” – Clause O. Wilke (2019), </a:t>
            </a:r>
            <a:r>
              <a:rPr lang="en-US" dirty="0" err="1">
                <a:solidFill>
                  <a:srgbClr val="000000"/>
                </a:solidFill>
                <a:latin typeface="inter"/>
              </a:rPr>
              <a:t>Chp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. 29.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Use </a:t>
            </a:r>
            <a:r>
              <a:rPr lang="en-US" b="1" dirty="0">
                <a:solidFill>
                  <a:srgbClr val="000000"/>
                </a:solidFill>
                <a:latin typeface="inter"/>
              </a:rPr>
              <a:t>layers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 or </a:t>
            </a:r>
            <a:r>
              <a:rPr lang="en-US" b="1" dirty="0">
                <a:solidFill>
                  <a:srgbClr val="000000"/>
                </a:solidFill>
                <a:latin typeface="inter"/>
              </a:rPr>
              <a:t>animation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 to build tension / provide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Make charts for the generals (i.e. keep it simple).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Build up towards complex figures.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Be consistent, but don't be repetitive.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9C38DE-B9FE-3348-BA5A-BDF1D64430BB}"/>
              </a:ext>
            </a:extLst>
          </p:cNvPr>
          <p:cNvSpPr/>
          <p:nvPr/>
        </p:nvSpPr>
        <p:spPr>
          <a:xfrm>
            <a:off x="479572" y="218145"/>
            <a:ext cx="2015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Fira Sans Condensed Medium" panose="020B0603050000020004" pitchFamily="34" charset="0"/>
              </a:rPr>
              <a:t>Telling a Story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08A9062-ACE8-634E-B7D4-272D83E0A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79" y="2491446"/>
            <a:ext cx="5831521" cy="249123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D7CA5A2-6456-424B-8C66-A9DE81DC7CA5}"/>
              </a:ext>
            </a:extLst>
          </p:cNvPr>
          <p:cNvSpPr/>
          <p:nvPr/>
        </p:nvSpPr>
        <p:spPr>
          <a:xfrm>
            <a:off x="479572" y="5652928"/>
            <a:ext cx="90533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"/>
              </a:rPr>
              <a:t>Tell a story, talk about </a:t>
            </a:r>
            <a:r>
              <a:rPr lang="en-US" b="1" dirty="0">
                <a:solidFill>
                  <a:srgbClr val="000000"/>
                </a:solidFill>
                <a:latin typeface="inter"/>
              </a:rPr>
              <a:t>people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 (“Imagine...”).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"/>
              </a:rPr>
              <a:t>Use</a:t>
            </a:r>
            <a:r>
              <a:rPr lang="en-US" b="1" dirty="0">
                <a:solidFill>
                  <a:srgbClr val="000000"/>
                </a:solidFill>
                <a:latin typeface="inter"/>
              </a:rPr>
              <a:t> a shocking </a:t>
            </a:r>
            <a:r>
              <a:rPr lang="en-US" b="1">
                <a:solidFill>
                  <a:srgbClr val="000000"/>
                </a:solidFill>
                <a:latin typeface="inter"/>
              </a:rPr>
              <a:t>factoid </a:t>
            </a:r>
            <a:r>
              <a:rPr lang="en-US">
                <a:solidFill>
                  <a:srgbClr val="000000"/>
                </a:solidFill>
                <a:latin typeface="inter"/>
              </a:rPr>
              <a:t>(“40k people die in car accidents every year...”).</a:t>
            </a:r>
            <a:endParaRPr lang="en-US" dirty="0">
              <a:solidFill>
                <a:srgbClr val="000000"/>
              </a:solidFill>
              <a:latin typeface="inter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"/>
              </a:rPr>
              <a:t>Ask a question that matters to the audience (“Have you ever...?”).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340ED5-DA51-1C4E-B1CD-6B934264321B}"/>
              </a:ext>
            </a:extLst>
          </p:cNvPr>
          <p:cNvSpPr/>
          <p:nvPr/>
        </p:nvSpPr>
        <p:spPr>
          <a:xfrm>
            <a:off x="479572" y="5118271"/>
            <a:ext cx="2425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Fira Sans Condensed Medium" panose="020B0603050000020004" pitchFamily="34" charset="0"/>
              </a:rPr>
              <a:t>Starting a Speech</a:t>
            </a:r>
          </a:p>
        </p:txBody>
      </p:sp>
    </p:spTree>
    <p:extLst>
      <p:ext uri="{BB962C8B-B14F-4D97-AF65-F5344CB8AC3E}">
        <p14:creationId xmlns:p14="http://schemas.microsoft.com/office/powerpoint/2010/main" val="171670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252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inter</vt:lpstr>
      <vt:lpstr>Arial</vt:lpstr>
      <vt:lpstr>Calibri</vt:lpstr>
      <vt:lpstr>Calibri Light</vt:lpstr>
      <vt:lpstr>Fira Sans Condensed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Helveston, John Paul</dc:creator>
  <cp:lastModifiedBy>Helveston, John Paul</cp:lastModifiedBy>
  <cp:revision>28</cp:revision>
  <dcterms:created xsi:type="dcterms:W3CDTF">2020-04-04T14:37:40Z</dcterms:created>
  <dcterms:modified xsi:type="dcterms:W3CDTF">2024-03-08T16:16:24Z</dcterms:modified>
</cp:coreProperties>
</file>