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6"/>
  </p:normalViewPr>
  <p:slideViewPr>
    <p:cSldViewPr snapToGrid="0" snapToObjects="1" showGuides="1">
      <p:cViewPr>
        <p:scale>
          <a:sx n="140" d="100"/>
          <a:sy n="140" d="100"/>
        </p:scale>
        <p:origin x="368" y="-288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233B-7966-EA4E-9CDE-1495B60D5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B41B1-EE5C-7643-9D77-7E68A820A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722A-390B-B248-A14F-1F405202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1175-714F-1B4D-97FB-65CEB5AD9B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EB19-1919-214F-9E21-DD090AB1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80FF3-5193-8341-931A-CC2BDBF9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3819-39CD-084A-8B2F-1D411F09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ABE-16D8-F241-98E4-4624160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AD6C9-92E7-1341-A7E1-059AB2AD2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6B990-1228-764C-B23B-5E6AB887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1175-714F-1B4D-97FB-65CEB5AD9B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4A0C-FC6B-6D4D-8A87-8185676F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A4F3-1450-9641-BE1C-FD3D689A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3819-39CD-084A-8B2F-1D411F09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C14EE-EFB8-B542-9ABC-04DCF2610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60CF-C946-5943-9EBF-D6D765265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05C4-2530-6248-959C-9B8C90B3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1175-714F-1B4D-97FB-65CEB5AD9B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5F06-7A9F-1648-9039-0CB5D36B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D7BD-4B30-8A45-B62D-61A3D639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3819-39CD-084A-8B2F-1D411F09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2BC4-05C3-E14C-B116-4B23A24E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2378-4117-294E-B974-9C62641B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DCB92-A2DA-0D4D-BE0F-A1EB45E1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1175-714F-1B4D-97FB-65CEB5AD9B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9677D-C477-2B49-8F16-D27D12E3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2CA7-E1BF-DA45-B63A-700F7067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3819-39CD-084A-8B2F-1D411F09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8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8CE-07D8-014E-9826-A0968EB0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8C5D-2923-1748-94E7-351EBB93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A2CD-FBF3-094C-B255-DEA49BDA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1175-714F-1B4D-97FB-65CEB5AD9B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A48D-69FF-B54C-8E53-302549D8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2AA55-C9DE-C443-9E34-4DEDCF15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3819-39CD-084A-8B2F-1D411F09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3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8CB1-F92D-6746-BE2A-50E3479C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B184-9EAC-2349-9D1E-2446C0504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C7E3E-6209-E648-867C-0A7B70F7F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AB52-E17E-D443-BF8C-F749952D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1175-714F-1B4D-97FB-65CEB5AD9B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EE4CD-E965-7747-B861-2BFB543B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935BC-EBFD-9748-9B9A-0B43894B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3819-39CD-084A-8B2F-1D411F09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1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F7FA-1673-8045-80F1-0D6C0E01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187D6-5468-5649-AE2B-9A3EFFCF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65B80-E2A3-5E43-9EC0-CAC64DB61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0558C-31A6-0945-AD1E-05584F2CC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AAACD-AFD3-DC46-886F-A369B65ED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F586E-9332-D548-A780-C0C0403C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1175-714F-1B4D-97FB-65CEB5AD9B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B380C-2B1C-3C45-A243-191D3F1C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64F6E-0F6F-5840-9A86-5E733683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3819-39CD-084A-8B2F-1D411F09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9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9723-FBF3-C842-BD0E-E8A47C7C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BE215-F8C4-9245-A7D6-7395023A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1175-714F-1B4D-97FB-65CEB5AD9B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F7A9B-635B-354A-AE3C-4C714651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9EDF0-F8F9-FC41-94B9-7417BF83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3819-39CD-084A-8B2F-1D411F09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3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3419F-797F-4B46-8D5C-FA2E43BF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1175-714F-1B4D-97FB-65CEB5AD9B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7DF5A-4DAC-0C40-BE1E-630F1761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9F145-3EF5-9149-AB12-CB13954F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3819-39CD-084A-8B2F-1D411F09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0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D392-11D6-9745-9E11-E63A7BC3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C9A3-6C94-2B4F-86E8-A68C6AC2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AB019-84CF-BC41-9B79-82F02A5A5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7FBF5-BE4F-AA40-BCFA-0A9D6FC2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1175-714F-1B4D-97FB-65CEB5AD9B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A5255-37D2-CC49-A4FA-F0694949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6A3F2-0AC3-BF4D-9A64-81BC5134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3819-39CD-084A-8B2F-1D411F09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5424-6101-4242-A767-095EAF03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9A6C6-30BC-E244-97B5-464FDA8A2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BE86A-DED4-1249-B579-835487E92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309FE-56F1-F146-8517-6ADF7538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1175-714F-1B4D-97FB-65CEB5AD9B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032EE-3BDA-9E41-9B84-B2762C59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A7A11-1786-BB4C-8F91-D17BF62E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3819-39CD-084A-8B2F-1D411F09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07DA4-7D9A-3D4A-A62D-7C1F7A54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F80FE-9E7F-9E4A-B313-73E45BD6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B9F0-0636-E840-8C0B-8176D17E1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1175-714F-1B4D-97FB-65CEB5AD9B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2B7A7-B689-8148-B529-815455AC9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4809-829C-D54C-B367-C9314854E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E3819-39CD-084A-8B2F-1D411F09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5E0914-7CDD-6F47-9E99-6B98374E1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93640"/>
              </p:ext>
            </p:extLst>
          </p:nvPr>
        </p:nvGraphicFramePr>
        <p:xfrm>
          <a:off x="1826132" y="1530157"/>
          <a:ext cx="8539735" cy="4450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7393">
                  <a:extLst>
                    <a:ext uri="{9D8B030D-6E8A-4147-A177-3AD203B41FA5}">
                      <a16:colId xmlns:a16="http://schemas.microsoft.com/office/drawing/2014/main" val="3114550381"/>
                    </a:ext>
                  </a:extLst>
                </a:gridCol>
                <a:gridCol w="2518474">
                  <a:extLst>
                    <a:ext uri="{9D8B030D-6E8A-4147-A177-3AD203B41FA5}">
                      <a16:colId xmlns:a16="http://schemas.microsoft.com/office/drawing/2014/main" val="3091044017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822648839"/>
                    </a:ext>
                  </a:extLst>
                </a:gridCol>
                <a:gridCol w="3996563">
                  <a:extLst>
                    <a:ext uri="{9D8B030D-6E8A-4147-A177-3AD203B41FA5}">
                      <a16:colId xmlns:a16="http://schemas.microsoft.com/office/drawing/2014/main" val="3428532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Attribute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Levels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Description / 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587533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Car Price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10, 20, 30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USD $ (Parking + Gas)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32864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Car Ride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30, 45, 60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Minutes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4198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Car Ride Time Uncertainty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0.05, 0.1, 0.2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Percentage, ± to ride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8057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Uber Price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10, 20, 30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Ride fare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8348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Uber Wait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Additional wait time (added to Car Ride Time)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624833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Uber Ride Time Uncertainty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0.05, 0.1, 0.2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Percentage, ± to ride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646593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Bus Price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2, 5, 8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USD $ ticket fare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9824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Bus Ride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45, 60, 75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Minutes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72976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Bus Ride Time Uncertainty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0.05, 0.1, 0.2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Percentage, ± to ride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254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 Transfers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0, 1, 2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 bus transfers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97758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Last Mile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5, 10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Minutes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868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AD73F7-17B0-6F4B-8644-7117259B1906}"/>
              </a:ext>
            </a:extLst>
          </p:cNvPr>
          <p:cNvSpPr txBox="1"/>
          <p:nvPr/>
        </p:nvSpPr>
        <p:spPr>
          <a:xfrm>
            <a:off x="4081762" y="480951"/>
            <a:ext cx="402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Current Design of Experiment: </a:t>
            </a:r>
          </a:p>
          <a:p>
            <a:pPr algn="ctr"/>
            <a:r>
              <a:rPr lang="en-US" sz="2400" dirty="0"/>
              <a:t>39,000 combinations</a:t>
            </a:r>
          </a:p>
        </p:txBody>
      </p:sp>
    </p:spTree>
    <p:extLst>
      <p:ext uri="{BB962C8B-B14F-4D97-AF65-F5344CB8AC3E}">
        <p14:creationId xmlns:p14="http://schemas.microsoft.com/office/powerpoint/2010/main" val="266474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835A3D-58A0-1D4E-8B97-9C880C495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06250"/>
              </p:ext>
            </p:extLst>
          </p:nvPr>
        </p:nvGraphicFramePr>
        <p:xfrm>
          <a:off x="3266004" y="2303549"/>
          <a:ext cx="5442019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58492">
                  <a:extLst>
                    <a:ext uri="{9D8B030D-6E8A-4147-A177-3AD203B41FA5}">
                      <a16:colId xmlns:a16="http://schemas.microsoft.com/office/drawing/2014/main" val="3114550381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3091044017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2822648839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3428532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Uber / Lyft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587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328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 Time (min)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 – 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 – 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 – 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419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walking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8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transfers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348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E095862-2D07-A449-A37A-2E5D5630AC58}"/>
              </a:ext>
            </a:extLst>
          </p:cNvPr>
          <p:cNvSpPr txBox="1"/>
          <p:nvPr/>
        </p:nvSpPr>
        <p:spPr>
          <a:xfrm>
            <a:off x="4522157" y="397824"/>
            <a:ext cx="2929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 Question</a:t>
            </a:r>
          </a:p>
          <a:p>
            <a:pPr algn="ctr"/>
            <a:r>
              <a:rPr lang="en-US" sz="2400" dirty="0"/>
              <a:t>(generated from DOE)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E5F2D-F85F-0647-A847-72E382F1DC8E}"/>
              </a:ext>
            </a:extLst>
          </p:cNvPr>
          <p:cNvSpPr txBox="1"/>
          <p:nvPr/>
        </p:nvSpPr>
        <p:spPr>
          <a:xfrm>
            <a:off x="3395566" y="1841884"/>
            <a:ext cx="518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Which travel mode would you choose?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069FB1-8167-6448-8EB7-5FA847F5B6D4}"/>
              </a:ext>
            </a:extLst>
          </p:cNvPr>
          <p:cNvSpPr/>
          <p:nvPr/>
        </p:nvSpPr>
        <p:spPr>
          <a:xfrm>
            <a:off x="5883103" y="4232441"/>
            <a:ext cx="220717" cy="220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85087-9108-E441-BA47-1F0663494594}"/>
              </a:ext>
            </a:extLst>
          </p:cNvPr>
          <p:cNvSpPr/>
          <p:nvPr/>
        </p:nvSpPr>
        <p:spPr>
          <a:xfrm>
            <a:off x="6971397" y="4232441"/>
            <a:ext cx="220717" cy="220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FA0ADE-AFC6-B74A-80F8-C6BB80E0FF21}"/>
              </a:ext>
            </a:extLst>
          </p:cNvPr>
          <p:cNvSpPr/>
          <p:nvPr/>
        </p:nvSpPr>
        <p:spPr>
          <a:xfrm>
            <a:off x="8059691" y="4232441"/>
            <a:ext cx="220717" cy="220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835A3D-58A0-1D4E-8B97-9C880C495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92658"/>
              </p:ext>
            </p:extLst>
          </p:nvPr>
        </p:nvGraphicFramePr>
        <p:xfrm>
          <a:off x="3266004" y="2303549"/>
          <a:ext cx="5442019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58492">
                  <a:extLst>
                    <a:ext uri="{9D8B030D-6E8A-4147-A177-3AD203B41FA5}">
                      <a16:colId xmlns:a16="http://schemas.microsoft.com/office/drawing/2014/main" val="3114550381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3091044017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2822648839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3428532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Uber / Lyft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587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$2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328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 Time (min)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 – 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45 – 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43 – 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419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walking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8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transfers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348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E095862-2D07-A449-A37A-2E5D5630AC58}"/>
              </a:ext>
            </a:extLst>
          </p:cNvPr>
          <p:cNvSpPr txBox="1"/>
          <p:nvPr/>
        </p:nvSpPr>
        <p:spPr>
          <a:xfrm>
            <a:off x="4522157" y="397824"/>
            <a:ext cx="2929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 Question</a:t>
            </a:r>
          </a:p>
          <a:p>
            <a:pPr algn="ctr"/>
            <a:r>
              <a:rPr lang="en-US" sz="2400" dirty="0"/>
              <a:t>(generated from DOE)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E5F2D-F85F-0647-A847-72E382F1DC8E}"/>
              </a:ext>
            </a:extLst>
          </p:cNvPr>
          <p:cNvSpPr txBox="1"/>
          <p:nvPr/>
        </p:nvSpPr>
        <p:spPr>
          <a:xfrm>
            <a:off x="3395566" y="1841884"/>
            <a:ext cx="518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Which travel mode would you choose?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069FB1-8167-6448-8EB7-5FA847F5B6D4}"/>
              </a:ext>
            </a:extLst>
          </p:cNvPr>
          <p:cNvSpPr/>
          <p:nvPr/>
        </p:nvSpPr>
        <p:spPr>
          <a:xfrm>
            <a:off x="5883103" y="4232441"/>
            <a:ext cx="220717" cy="220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85087-9108-E441-BA47-1F0663494594}"/>
              </a:ext>
            </a:extLst>
          </p:cNvPr>
          <p:cNvSpPr/>
          <p:nvPr/>
        </p:nvSpPr>
        <p:spPr>
          <a:xfrm>
            <a:off x="6971397" y="4232441"/>
            <a:ext cx="220717" cy="220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FA0ADE-AFC6-B74A-80F8-C6BB80E0FF21}"/>
              </a:ext>
            </a:extLst>
          </p:cNvPr>
          <p:cNvSpPr/>
          <p:nvPr/>
        </p:nvSpPr>
        <p:spPr>
          <a:xfrm>
            <a:off x="8059691" y="4232441"/>
            <a:ext cx="220717" cy="220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2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AD73F7-17B0-6F4B-8644-7117259B1906}"/>
              </a:ext>
            </a:extLst>
          </p:cNvPr>
          <p:cNvSpPr txBox="1"/>
          <p:nvPr/>
        </p:nvSpPr>
        <p:spPr>
          <a:xfrm>
            <a:off x="4631144" y="325088"/>
            <a:ext cx="2929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 Question</a:t>
            </a:r>
          </a:p>
          <a:p>
            <a:pPr algn="ctr"/>
            <a:r>
              <a:rPr lang="en-US" sz="2400" dirty="0"/>
              <a:t>(generated from DOE)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44E6D-4016-014C-96AA-B49C0EF263B7}"/>
              </a:ext>
            </a:extLst>
          </p:cNvPr>
          <p:cNvSpPr txBox="1"/>
          <p:nvPr/>
        </p:nvSpPr>
        <p:spPr>
          <a:xfrm>
            <a:off x="3504553" y="1769148"/>
            <a:ext cx="518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Which travel mode would you choose?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DC777D8-1459-4E48-855D-2F0B9DF5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90919"/>
              </p:ext>
            </p:extLst>
          </p:nvPr>
        </p:nvGraphicFramePr>
        <p:xfrm>
          <a:off x="7633761" y="2319865"/>
          <a:ext cx="2083435" cy="395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289475305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6973630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Option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29009"/>
                  </a:ext>
                </a:extLst>
              </a:tr>
              <a:tr h="2582565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5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Price: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$5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487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 – 72 min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21742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91FF5086-D234-9447-95BE-784C7258C150}"/>
              </a:ext>
            </a:extLst>
          </p:cNvPr>
          <p:cNvSpPr/>
          <p:nvPr/>
        </p:nvSpPr>
        <p:spPr>
          <a:xfrm>
            <a:off x="8562522" y="6378069"/>
            <a:ext cx="220717" cy="220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165B42E-A77D-B44E-91CC-6955DE1DA7A1}"/>
              </a:ext>
            </a:extLst>
          </p:cNvPr>
          <p:cNvSpPr/>
          <p:nvPr/>
        </p:nvSpPr>
        <p:spPr>
          <a:xfrm>
            <a:off x="7925762" y="2885197"/>
            <a:ext cx="220717" cy="2207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1543B5-E023-6B47-9C57-422B33B68269}"/>
              </a:ext>
            </a:extLst>
          </p:cNvPr>
          <p:cNvSpPr/>
          <p:nvPr/>
        </p:nvSpPr>
        <p:spPr>
          <a:xfrm>
            <a:off x="7925762" y="4845392"/>
            <a:ext cx="220717" cy="2207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6725FB-5AB7-8346-B5E2-947DCC91A1E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036120" y="3105914"/>
            <a:ext cx="0" cy="1286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D236A3-6B24-4243-B33D-8F4676691D2D}"/>
              </a:ext>
            </a:extLst>
          </p:cNvPr>
          <p:cNvSpPr txBox="1"/>
          <p:nvPr/>
        </p:nvSpPr>
        <p:spPr>
          <a:xfrm>
            <a:off x="8232693" y="2876373"/>
            <a:ext cx="464226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27D5A-F59F-D54F-A6B0-8B37EE6AAA51}"/>
              </a:ext>
            </a:extLst>
          </p:cNvPr>
          <p:cNvSpPr txBox="1"/>
          <p:nvPr/>
        </p:nvSpPr>
        <p:spPr>
          <a:xfrm>
            <a:off x="8232693" y="32037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E8E9F7D-1B07-9346-A6D3-029A21B17E43}"/>
              </a:ext>
            </a:extLst>
          </p:cNvPr>
          <p:cNvSpPr>
            <a:spLocks noChangeAspect="1"/>
          </p:cNvSpPr>
          <p:nvPr/>
        </p:nvSpPr>
        <p:spPr>
          <a:xfrm>
            <a:off x="7967540" y="3680628"/>
            <a:ext cx="137160" cy="13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BA2575-C189-4049-A564-708FEF8C5E1A}"/>
              </a:ext>
            </a:extLst>
          </p:cNvPr>
          <p:cNvSpPr txBox="1"/>
          <p:nvPr/>
        </p:nvSpPr>
        <p:spPr>
          <a:xfrm>
            <a:off x="8232693" y="39800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FCACCF-C710-0848-B1B3-0BF126F13B1E}"/>
              </a:ext>
            </a:extLst>
          </p:cNvPr>
          <p:cNvSpPr txBox="1"/>
          <p:nvPr/>
        </p:nvSpPr>
        <p:spPr>
          <a:xfrm>
            <a:off x="8232693" y="4836568"/>
            <a:ext cx="391103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81C026-3DCF-F94C-9665-C338E3DE2DF7}"/>
              </a:ext>
            </a:extLst>
          </p:cNvPr>
          <p:cNvSpPr txBox="1"/>
          <p:nvPr/>
        </p:nvSpPr>
        <p:spPr>
          <a:xfrm>
            <a:off x="8232693" y="3630026"/>
            <a:ext cx="1162630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400" dirty="0"/>
              <a:t>Transfer buses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0B3695-CF54-EB4D-8EDC-B9DADF083158}"/>
              </a:ext>
            </a:extLst>
          </p:cNvPr>
          <p:cNvSpPr>
            <a:spLocks noChangeAspect="1"/>
          </p:cNvSpPr>
          <p:nvPr/>
        </p:nvSpPr>
        <p:spPr>
          <a:xfrm>
            <a:off x="7967540" y="4392502"/>
            <a:ext cx="137160" cy="13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04FD6B-2475-4340-BCD0-C1CEED3B887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8036120" y="4544902"/>
            <a:ext cx="1" cy="30049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27B75D3-EBCA-8449-8CB1-0E5237923E3A}"/>
              </a:ext>
            </a:extLst>
          </p:cNvPr>
          <p:cNvSpPr txBox="1"/>
          <p:nvPr/>
        </p:nvSpPr>
        <p:spPr>
          <a:xfrm>
            <a:off x="8232693" y="445836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 5 min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606C8888-EFD2-9145-8AB3-658C4ECD0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2020"/>
              </p:ext>
            </p:extLst>
          </p:nvPr>
        </p:nvGraphicFramePr>
        <p:xfrm>
          <a:off x="5307613" y="2319865"/>
          <a:ext cx="2083435" cy="395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289475305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6973630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29009"/>
                  </a:ext>
                </a:extLst>
              </a:tr>
              <a:tr h="2582565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5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Price: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$20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487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32 – 38 min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21742"/>
                  </a:ext>
                </a:extLst>
              </a:tr>
            </a:tbl>
          </a:graphicData>
        </a:graphic>
      </p:graphicFrame>
      <p:sp>
        <p:nvSpPr>
          <p:cNvPr id="74" name="Oval 73">
            <a:extLst>
              <a:ext uri="{FF2B5EF4-FFF2-40B4-BE49-F238E27FC236}">
                <a16:creationId xmlns:a16="http://schemas.microsoft.com/office/drawing/2014/main" id="{9D0EE5A0-CB3A-A44A-8A1E-7CA1ECBFBAC9}"/>
              </a:ext>
            </a:extLst>
          </p:cNvPr>
          <p:cNvSpPr/>
          <p:nvPr/>
        </p:nvSpPr>
        <p:spPr>
          <a:xfrm>
            <a:off x="6236374" y="6378069"/>
            <a:ext cx="220717" cy="220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A17BA75-054E-044C-B471-FD9033232A8D}"/>
              </a:ext>
            </a:extLst>
          </p:cNvPr>
          <p:cNvSpPr/>
          <p:nvPr/>
        </p:nvSpPr>
        <p:spPr>
          <a:xfrm>
            <a:off x="5599614" y="2885197"/>
            <a:ext cx="220717" cy="2207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0F4D68C-7D41-0340-82A8-8503EA024252}"/>
              </a:ext>
            </a:extLst>
          </p:cNvPr>
          <p:cNvSpPr/>
          <p:nvPr/>
        </p:nvSpPr>
        <p:spPr>
          <a:xfrm>
            <a:off x="5599614" y="4845392"/>
            <a:ext cx="220717" cy="2207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D4A874-58F0-D540-AD7C-78BABBCDE670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5709972" y="3105914"/>
            <a:ext cx="1" cy="1739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F01ED62-3A05-214C-BE07-6FD6D959071A}"/>
              </a:ext>
            </a:extLst>
          </p:cNvPr>
          <p:cNvSpPr txBox="1"/>
          <p:nvPr/>
        </p:nvSpPr>
        <p:spPr>
          <a:xfrm>
            <a:off x="5906545" y="2876373"/>
            <a:ext cx="464226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AD87643-AE0B-354B-9910-D27CF17AF73F}"/>
              </a:ext>
            </a:extLst>
          </p:cNvPr>
          <p:cNvSpPr txBox="1"/>
          <p:nvPr/>
        </p:nvSpPr>
        <p:spPr>
          <a:xfrm>
            <a:off x="5906545" y="3817788"/>
            <a:ext cx="118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Uber / Lyft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F6457-773C-0E4D-B558-408F8C92A843}"/>
              </a:ext>
            </a:extLst>
          </p:cNvPr>
          <p:cNvSpPr txBox="1"/>
          <p:nvPr/>
        </p:nvSpPr>
        <p:spPr>
          <a:xfrm>
            <a:off x="5906545" y="4836568"/>
            <a:ext cx="391103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0AEB1CF4-AAC6-6644-938D-1A369BCD4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78981"/>
              </p:ext>
            </p:extLst>
          </p:nvPr>
        </p:nvGraphicFramePr>
        <p:xfrm>
          <a:off x="2902305" y="2319865"/>
          <a:ext cx="2083435" cy="395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289475305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6973630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29009"/>
                  </a:ext>
                </a:extLst>
              </a:tr>
              <a:tr h="2582565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5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Price: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$10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487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24 – 36 min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21742"/>
                  </a:ext>
                </a:extLst>
              </a:tr>
            </a:tbl>
          </a:graphicData>
        </a:graphic>
      </p:graphicFrame>
      <p:sp>
        <p:nvSpPr>
          <p:cNvPr id="88" name="Oval 87">
            <a:extLst>
              <a:ext uri="{FF2B5EF4-FFF2-40B4-BE49-F238E27FC236}">
                <a16:creationId xmlns:a16="http://schemas.microsoft.com/office/drawing/2014/main" id="{CD066B93-8BF0-AB46-A00E-754D579483DD}"/>
              </a:ext>
            </a:extLst>
          </p:cNvPr>
          <p:cNvSpPr/>
          <p:nvPr/>
        </p:nvSpPr>
        <p:spPr>
          <a:xfrm>
            <a:off x="3831066" y="6378069"/>
            <a:ext cx="220717" cy="220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561AE23-3899-A642-BFDA-8325D6D4E6DA}"/>
              </a:ext>
            </a:extLst>
          </p:cNvPr>
          <p:cNvSpPr/>
          <p:nvPr/>
        </p:nvSpPr>
        <p:spPr>
          <a:xfrm>
            <a:off x="3194306" y="2885197"/>
            <a:ext cx="220717" cy="2207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79A6544-607D-9F44-AEB8-5265E4AEC246}"/>
              </a:ext>
            </a:extLst>
          </p:cNvPr>
          <p:cNvSpPr/>
          <p:nvPr/>
        </p:nvSpPr>
        <p:spPr>
          <a:xfrm>
            <a:off x="3194306" y="4845392"/>
            <a:ext cx="220717" cy="2207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F2272D-5917-F947-B501-C45D3EDC8786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3304664" y="3105914"/>
            <a:ext cx="1" cy="1739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69C75EE-2697-434B-AA54-6B90FECDB30B}"/>
              </a:ext>
            </a:extLst>
          </p:cNvPr>
          <p:cNvSpPr txBox="1"/>
          <p:nvPr/>
        </p:nvSpPr>
        <p:spPr>
          <a:xfrm>
            <a:off x="3501237" y="2876373"/>
            <a:ext cx="464226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F7112E-5316-F14B-9679-1A24ECA10C12}"/>
              </a:ext>
            </a:extLst>
          </p:cNvPr>
          <p:cNvSpPr txBox="1"/>
          <p:nvPr/>
        </p:nvSpPr>
        <p:spPr>
          <a:xfrm>
            <a:off x="3501237" y="381778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94F8C4-1501-2841-AB03-7A45981F7FE9}"/>
              </a:ext>
            </a:extLst>
          </p:cNvPr>
          <p:cNvSpPr txBox="1"/>
          <p:nvPr/>
        </p:nvSpPr>
        <p:spPr>
          <a:xfrm>
            <a:off x="3501237" y="4836568"/>
            <a:ext cx="391103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828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AD73F7-17B0-6F4B-8644-7117259B1906}"/>
              </a:ext>
            </a:extLst>
          </p:cNvPr>
          <p:cNvSpPr txBox="1"/>
          <p:nvPr/>
        </p:nvSpPr>
        <p:spPr>
          <a:xfrm>
            <a:off x="4631144" y="325088"/>
            <a:ext cx="2929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 Question</a:t>
            </a:r>
          </a:p>
          <a:p>
            <a:pPr algn="ctr"/>
            <a:r>
              <a:rPr lang="en-US" sz="2400" dirty="0"/>
              <a:t>(generated from DOE)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44E6D-4016-014C-96AA-B49C0EF263B7}"/>
              </a:ext>
            </a:extLst>
          </p:cNvPr>
          <p:cNvSpPr txBox="1"/>
          <p:nvPr/>
        </p:nvSpPr>
        <p:spPr>
          <a:xfrm>
            <a:off x="3504553" y="1769148"/>
            <a:ext cx="518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Which travel mode would you choose?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DC777D8-1459-4E48-855D-2F0B9DF5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59676"/>
              </p:ext>
            </p:extLst>
          </p:nvPr>
        </p:nvGraphicFramePr>
        <p:xfrm>
          <a:off x="7633761" y="2319865"/>
          <a:ext cx="2083435" cy="395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289475305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6973630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Option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29009"/>
                  </a:ext>
                </a:extLst>
              </a:tr>
              <a:tr h="2582565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5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Price: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$2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487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43 – 47 min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21742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91FF5086-D234-9447-95BE-784C7258C150}"/>
              </a:ext>
            </a:extLst>
          </p:cNvPr>
          <p:cNvSpPr/>
          <p:nvPr/>
        </p:nvSpPr>
        <p:spPr>
          <a:xfrm>
            <a:off x="8562522" y="6378069"/>
            <a:ext cx="220717" cy="220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165B42E-A77D-B44E-91CC-6955DE1DA7A1}"/>
              </a:ext>
            </a:extLst>
          </p:cNvPr>
          <p:cNvSpPr/>
          <p:nvPr/>
        </p:nvSpPr>
        <p:spPr>
          <a:xfrm>
            <a:off x="7925762" y="2885197"/>
            <a:ext cx="220717" cy="2207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1543B5-E023-6B47-9C57-422B33B68269}"/>
              </a:ext>
            </a:extLst>
          </p:cNvPr>
          <p:cNvSpPr/>
          <p:nvPr/>
        </p:nvSpPr>
        <p:spPr>
          <a:xfrm>
            <a:off x="7925762" y="4845392"/>
            <a:ext cx="220717" cy="2207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6725FB-5AB7-8346-B5E2-947DCC91A1E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036120" y="3105914"/>
            <a:ext cx="0" cy="1286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D236A3-6B24-4243-B33D-8F4676691D2D}"/>
              </a:ext>
            </a:extLst>
          </p:cNvPr>
          <p:cNvSpPr txBox="1"/>
          <p:nvPr/>
        </p:nvSpPr>
        <p:spPr>
          <a:xfrm>
            <a:off x="8232693" y="2876373"/>
            <a:ext cx="464226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27D5A-F59F-D54F-A6B0-8B37EE6AAA51}"/>
              </a:ext>
            </a:extLst>
          </p:cNvPr>
          <p:cNvSpPr txBox="1"/>
          <p:nvPr/>
        </p:nvSpPr>
        <p:spPr>
          <a:xfrm>
            <a:off x="8232693" y="364140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FCACCF-C710-0848-B1B3-0BF126F13B1E}"/>
              </a:ext>
            </a:extLst>
          </p:cNvPr>
          <p:cNvSpPr txBox="1"/>
          <p:nvPr/>
        </p:nvSpPr>
        <p:spPr>
          <a:xfrm>
            <a:off x="8232693" y="4836568"/>
            <a:ext cx="391103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0B3695-CF54-EB4D-8EDC-B9DADF083158}"/>
              </a:ext>
            </a:extLst>
          </p:cNvPr>
          <p:cNvSpPr>
            <a:spLocks noChangeAspect="1"/>
          </p:cNvSpPr>
          <p:nvPr/>
        </p:nvSpPr>
        <p:spPr>
          <a:xfrm>
            <a:off x="7967540" y="4392502"/>
            <a:ext cx="137160" cy="13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04FD6B-2475-4340-BCD0-C1CEED3B887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8036120" y="4544902"/>
            <a:ext cx="1" cy="30049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27B75D3-EBCA-8449-8CB1-0E5237923E3A}"/>
              </a:ext>
            </a:extLst>
          </p:cNvPr>
          <p:cNvSpPr txBox="1"/>
          <p:nvPr/>
        </p:nvSpPr>
        <p:spPr>
          <a:xfrm>
            <a:off x="8232693" y="446751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 5 min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606C8888-EFD2-9145-8AB3-658C4ECD0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93293"/>
              </p:ext>
            </p:extLst>
          </p:nvPr>
        </p:nvGraphicFramePr>
        <p:xfrm>
          <a:off x="5307613" y="2319865"/>
          <a:ext cx="2083435" cy="395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289475305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6973630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29009"/>
                  </a:ext>
                </a:extLst>
              </a:tr>
              <a:tr h="2582565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5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Price: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$10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487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45 – 55 min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21742"/>
                  </a:ext>
                </a:extLst>
              </a:tr>
            </a:tbl>
          </a:graphicData>
        </a:graphic>
      </p:graphicFrame>
      <p:sp>
        <p:nvSpPr>
          <p:cNvPr id="74" name="Oval 73">
            <a:extLst>
              <a:ext uri="{FF2B5EF4-FFF2-40B4-BE49-F238E27FC236}">
                <a16:creationId xmlns:a16="http://schemas.microsoft.com/office/drawing/2014/main" id="{9D0EE5A0-CB3A-A44A-8A1E-7CA1ECBFBAC9}"/>
              </a:ext>
            </a:extLst>
          </p:cNvPr>
          <p:cNvSpPr/>
          <p:nvPr/>
        </p:nvSpPr>
        <p:spPr>
          <a:xfrm>
            <a:off x="6236374" y="6378069"/>
            <a:ext cx="220717" cy="220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A17BA75-054E-044C-B471-FD9033232A8D}"/>
              </a:ext>
            </a:extLst>
          </p:cNvPr>
          <p:cNvSpPr/>
          <p:nvPr/>
        </p:nvSpPr>
        <p:spPr>
          <a:xfrm>
            <a:off x="5599614" y="2885197"/>
            <a:ext cx="220717" cy="2207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0F4D68C-7D41-0340-82A8-8503EA024252}"/>
              </a:ext>
            </a:extLst>
          </p:cNvPr>
          <p:cNvSpPr/>
          <p:nvPr/>
        </p:nvSpPr>
        <p:spPr>
          <a:xfrm>
            <a:off x="5599614" y="4845392"/>
            <a:ext cx="220717" cy="2207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D4A874-58F0-D540-AD7C-78BABBCDE670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5709972" y="3105914"/>
            <a:ext cx="1" cy="1739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F01ED62-3A05-214C-BE07-6FD6D959071A}"/>
              </a:ext>
            </a:extLst>
          </p:cNvPr>
          <p:cNvSpPr txBox="1"/>
          <p:nvPr/>
        </p:nvSpPr>
        <p:spPr>
          <a:xfrm>
            <a:off x="5906545" y="2876373"/>
            <a:ext cx="464226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AD87643-AE0B-354B-9910-D27CF17AF73F}"/>
              </a:ext>
            </a:extLst>
          </p:cNvPr>
          <p:cNvSpPr txBox="1"/>
          <p:nvPr/>
        </p:nvSpPr>
        <p:spPr>
          <a:xfrm>
            <a:off x="5906545" y="3817788"/>
            <a:ext cx="118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Uber / Lyft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F6457-773C-0E4D-B558-408F8C92A843}"/>
              </a:ext>
            </a:extLst>
          </p:cNvPr>
          <p:cNvSpPr txBox="1"/>
          <p:nvPr/>
        </p:nvSpPr>
        <p:spPr>
          <a:xfrm>
            <a:off x="5906545" y="4836568"/>
            <a:ext cx="391103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0AEB1CF4-AAC6-6644-938D-1A369BCD4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28968"/>
              </p:ext>
            </p:extLst>
          </p:nvPr>
        </p:nvGraphicFramePr>
        <p:xfrm>
          <a:off x="2902305" y="2319865"/>
          <a:ext cx="2083435" cy="395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289475305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6973630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29009"/>
                  </a:ext>
                </a:extLst>
              </a:tr>
              <a:tr h="2582565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5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Price: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$10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487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 – 50 min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21742"/>
                  </a:ext>
                </a:extLst>
              </a:tr>
            </a:tbl>
          </a:graphicData>
        </a:graphic>
      </p:graphicFrame>
      <p:sp>
        <p:nvSpPr>
          <p:cNvPr id="88" name="Oval 87">
            <a:extLst>
              <a:ext uri="{FF2B5EF4-FFF2-40B4-BE49-F238E27FC236}">
                <a16:creationId xmlns:a16="http://schemas.microsoft.com/office/drawing/2014/main" id="{CD066B93-8BF0-AB46-A00E-754D579483DD}"/>
              </a:ext>
            </a:extLst>
          </p:cNvPr>
          <p:cNvSpPr/>
          <p:nvPr/>
        </p:nvSpPr>
        <p:spPr>
          <a:xfrm>
            <a:off x="3831066" y="6378069"/>
            <a:ext cx="220717" cy="220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561AE23-3899-A642-BFDA-8325D6D4E6DA}"/>
              </a:ext>
            </a:extLst>
          </p:cNvPr>
          <p:cNvSpPr/>
          <p:nvPr/>
        </p:nvSpPr>
        <p:spPr>
          <a:xfrm>
            <a:off x="3194306" y="2885197"/>
            <a:ext cx="220717" cy="2207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79A6544-607D-9F44-AEB8-5265E4AEC246}"/>
              </a:ext>
            </a:extLst>
          </p:cNvPr>
          <p:cNvSpPr/>
          <p:nvPr/>
        </p:nvSpPr>
        <p:spPr>
          <a:xfrm>
            <a:off x="3194306" y="4845392"/>
            <a:ext cx="220717" cy="2207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F2272D-5917-F947-B501-C45D3EDC8786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3304664" y="3105914"/>
            <a:ext cx="1" cy="1739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69C75EE-2697-434B-AA54-6B90FECDB30B}"/>
              </a:ext>
            </a:extLst>
          </p:cNvPr>
          <p:cNvSpPr txBox="1"/>
          <p:nvPr/>
        </p:nvSpPr>
        <p:spPr>
          <a:xfrm>
            <a:off x="3501237" y="2876373"/>
            <a:ext cx="464226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F7112E-5316-F14B-9679-1A24ECA10C12}"/>
              </a:ext>
            </a:extLst>
          </p:cNvPr>
          <p:cNvSpPr txBox="1"/>
          <p:nvPr/>
        </p:nvSpPr>
        <p:spPr>
          <a:xfrm>
            <a:off x="3501237" y="381778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94F8C4-1501-2841-AB03-7A45981F7FE9}"/>
              </a:ext>
            </a:extLst>
          </p:cNvPr>
          <p:cNvSpPr txBox="1"/>
          <p:nvPr/>
        </p:nvSpPr>
        <p:spPr>
          <a:xfrm>
            <a:off x="3501237" y="4836568"/>
            <a:ext cx="391103" cy="238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074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383</Words>
  <Application>Microsoft Macintosh PowerPoint</Application>
  <PresentationFormat>Widescreen</PresentationFormat>
  <Paragraphs>144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Helveston</dc:creator>
  <cp:lastModifiedBy>John Helveston</cp:lastModifiedBy>
  <cp:revision>21</cp:revision>
  <dcterms:created xsi:type="dcterms:W3CDTF">2019-07-26T14:00:17Z</dcterms:created>
  <dcterms:modified xsi:type="dcterms:W3CDTF">2019-07-26T15:36:30Z</dcterms:modified>
</cp:coreProperties>
</file>