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X" initials="J" lastIdx="1" clrIdx="0">
    <p:extLst>
      <p:ext uri="{19B8F6BF-5375-455C-9EA6-DF929625EA0E}">
        <p15:presenceInfo xmlns:p15="http://schemas.microsoft.com/office/powerpoint/2012/main" userId="JH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ortfolio%20de%20Projetos\projeto_tabela_dinamic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ortfolio%20de%20Projetos\projeto_tabela_dinamic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ortfolio%20de%20Projetos\projeto_tabela_dinamic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ortfolio%20de%20Projetos\projeto_tabela_dinamic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omunidade%20DS\Portfolio%20de%20Projetos\projeto_tabela_dinamic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[projeto_tabela_dinamica.xlsx]Analise_1!Tabela dinâmica1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Quantidade</a:t>
            </a:r>
            <a:r>
              <a:rPr lang="en-US" baseline="0"/>
              <a:t> de Pedidos por Mês</a:t>
            </a:r>
          </a:p>
          <a:p>
            <a:pPr>
              <a:defRPr/>
            </a:pPr>
            <a:r>
              <a:rPr lang="en-US" sz="1100" baseline="0"/>
              <a:t>Período: 2014 - 2017</a:t>
            </a:r>
          </a:p>
        </c:rich>
      </c:tx>
      <c:layout>
        <c:manualLayout>
          <c:xMode val="edge"/>
          <c:yMode val="edge"/>
          <c:x val="0.39471174312166196"/>
          <c:y val="3.003793621306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Analise_1!$C$2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Analise_1!$B$3:$B$15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Analise_1!$C$3:$C$15</c:f>
              <c:numCache>
                <c:formatCode>General</c:formatCode>
                <c:ptCount val="12"/>
                <c:pt idx="0">
                  <c:v>381</c:v>
                </c:pt>
                <c:pt idx="1">
                  <c:v>300</c:v>
                </c:pt>
                <c:pt idx="2">
                  <c:v>696</c:v>
                </c:pt>
                <c:pt idx="3">
                  <c:v>668</c:v>
                </c:pt>
                <c:pt idx="4">
                  <c:v>735</c:v>
                </c:pt>
                <c:pt idx="5">
                  <c:v>717</c:v>
                </c:pt>
                <c:pt idx="6">
                  <c:v>710</c:v>
                </c:pt>
                <c:pt idx="7">
                  <c:v>706</c:v>
                </c:pt>
                <c:pt idx="8">
                  <c:v>1383</c:v>
                </c:pt>
                <c:pt idx="9">
                  <c:v>819</c:v>
                </c:pt>
                <c:pt idx="10">
                  <c:v>1471</c:v>
                </c:pt>
                <c:pt idx="11">
                  <c:v>1408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F7-47DE-95D9-E89132ECD52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86016639"/>
        <c:axId val="286005599"/>
      </c:lineChart>
      <c:catAx>
        <c:axId val="2860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6005599"/>
        <c:crosses val="autoZero"/>
        <c:auto val="1"/>
        <c:lblAlgn val="ctr"/>
        <c:lblOffset val="100"/>
        <c:noMultiLvlLbl val="0"/>
      </c:catAx>
      <c:valAx>
        <c:axId val="2860055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Número</a:t>
                </a:r>
                <a:r>
                  <a:rPr lang="pt-BR" baseline="0"/>
                  <a:t> de Pedidos</a:t>
                </a:r>
                <a:endParaRPr lang="pt-BR"/>
              </a:p>
            </c:rich>
          </c:tx>
          <c:layout>
            <c:manualLayout>
              <c:xMode val="edge"/>
              <c:yMode val="edge"/>
              <c:x val="8.7369800168013816E-3"/>
              <c:y val="0.389079400327878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860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[projeto_tabela_dinamica.xlsx]Analise_1!Tabela dinâmica4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Quantidade de Clientes Únicos por Mês</a:t>
            </a:r>
          </a:p>
          <a:p>
            <a:pPr>
              <a:defRPr/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Período: 2014 - 2017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Analise_1!$C$19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Analise_1!$B$20:$B$32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Analise_1!$C$20:$C$32</c:f>
              <c:numCache>
                <c:formatCode>General</c:formatCode>
                <c:ptCount val="12"/>
                <c:pt idx="0">
                  <c:v>159</c:v>
                </c:pt>
                <c:pt idx="1">
                  <c:v>146</c:v>
                </c:pt>
                <c:pt idx="2">
                  <c:v>290</c:v>
                </c:pt>
                <c:pt idx="3">
                  <c:v>282</c:v>
                </c:pt>
                <c:pt idx="4">
                  <c:v>301</c:v>
                </c:pt>
                <c:pt idx="5">
                  <c:v>290</c:v>
                </c:pt>
                <c:pt idx="6">
                  <c:v>281</c:v>
                </c:pt>
                <c:pt idx="7">
                  <c:v>280</c:v>
                </c:pt>
                <c:pt idx="8">
                  <c:v>459</c:v>
                </c:pt>
                <c:pt idx="9">
                  <c:v>323</c:v>
                </c:pt>
                <c:pt idx="10">
                  <c:v>483</c:v>
                </c:pt>
                <c:pt idx="11">
                  <c:v>454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67-4D13-B965-0A6AAB2B52B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8850399"/>
        <c:axId val="668851359"/>
      </c:lineChart>
      <c:catAx>
        <c:axId val="66885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8851359"/>
        <c:crosses val="autoZero"/>
        <c:auto val="1"/>
        <c:lblAlgn val="ctr"/>
        <c:lblOffset val="100"/>
        <c:noMultiLvlLbl val="0"/>
      </c:catAx>
      <c:valAx>
        <c:axId val="66885135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Números de Clientes Únicos</a:t>
                </a:r>
              </a:p>
            </c:rich>
          </c:tx>
          <c:layout>
            <c:manualLayout>
              <c:xMode val="edge"/>
              <c:yMode val="edge"/>
              <c:x val="8.6563630559693544E-3"/>
              <c:y val="0.360150019964187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8850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[projeto_tabela_dinamica.xlsx]Analise_1!Tabela dinâmica11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Quantidade</a:t>
            </a:r>
            <a:r>
              <a:rPr lang="en-US" baseline="0"/>
              <a:t> de Pedidos por Itens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Analise_1!$F$19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Analise_1!$E$20:$E$34</c:f>
              <c:strCache>
                <c:ptCount val="1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</c:strCache>
            </c:strRef>
          </c:cat>
          <c:val>
            <c:numRef>
              <c:f>Analise_1!$F$20:$F$34</c:f>
              <c:numCache>
                <c:formatCode>General</c:formatCode>
                <c:ptCount val="14"/>
                <c:pt idx="0">
                  <c:v>899</c:v>
                </c:pt>
                <c:pt idx="1">
                  <c:v>2402</c:v>
                </c:pt>
                <c:pt idx="2">
                  <c:v>2409</c:v>
                </c:pt>
                <c:pt idx="3">
                  <c:v>1191</c:v>
                </c:pt>
                <c:pt idx="4">
                  <c:v>1230</c:v>
                </c:pt>
                <c:pt idx="5">
                  <c:v>572</c:v>
                </c:pt>
                <c:pt idx="6">
                  <c:v>606</c:v>
                </c:pt>
                <c:pt idx="7">
                  <c:v>257</c:v>
                </c:pt>
                <c:pt idx="8">
                  <c:v>258</c:v>
                </c:pt>
                <c:pt idx="9">
                  <c:v>57</c:v>
                </c:pt>
                <c:pt idx="10">
                  <c:v>34</c:v>
                </c:pt>
                <c:pt idx="11">
                  <c:v>23</c:v>
                </c:pt>
                <c:pt idx="12">
                  <c:v>27</c:v>
                </c:pt>
                <c:pt idx="1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27-4306-83B5-B4917E6DCE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07136079"/>
        <c:axId val="1207152879"/>
      </c:barChart>
      <c:catAx>
        <c:axId val="1207136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Itens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07152879"/>
        <c:crosses val="autoZero"/>
        <c:auto val="1"/>
        <c:lblAlgn val="ctr"/>
        <c:lblOffset val="100"/>
        <c:noMultiLvlLbl val="0"/>
      </c:catAx>
      <c:valAx>
        <c:axId val="12071528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Pedidos</a:t>
                </a:r>
              </a:p>
            </c:rich>
          </c:tx>
          <c:layout>
            <c:manualLayout>
              <c:xMode val="edge"/>
              <c:yMode val="edge"/>
              <c:x val="1.0842108607400038E-2"/>
              <c:y val="0.270808490440691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207136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/>
              <a:t>Média de Pedidos</a:t>
            </a:r>
            <a:r>
              <a:rPr lang="pt-BR" baseline="0"/>
              <a:t> por Clientes Únicos</a:t>
            </a:r>
          </a:p>
          <a:p>
            <a:pPr>
              <a:defRPr/>
            </a:pPr>
            <a:r>
              <a:rPr lang="pt-BR" sz="1100" baseline="0"/>
              <a:t>Período: 2014 - 2017</a:t>
            </a:r>
            <a:endParaRPr lang="pt-BR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Analise_1!$F$3</c:f>
              <c:strCache>
                <c:ptCount val="1"/>
                <c:pt idx="0">
                  <c:v>Pedidos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Analise_1!$E$4:$E$15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Analise_1!$F$4:$F$15</c:f>
              <c:numCache>
                <c:formatCode>0</c:formatCode>
                <c:ptCount val="12"/>
                <c:pt idx="0">
                  <c:v>381</c:v>
                </c:pt>
                <c:pt idx="1">
                  <c:v>300</c:v>
                </c:pt>
                <c:pt idx="2">
                  <c:v>696</c:v>
                </c:pt>
                <c:pt idx="3">
                  <c:v>668</c:v>
                </c:pt>
                <c:pt idx="4">
                  <c:v>735</c:v>
                </c:pt>
                <c:pt idx="5">
                  <c:v>717</c:v>
                </c:pt>
                <c:pt idx="6">
                  <c:v>710</c:v>
                </c:pt>
                <c:pt idx="7">
                  <c:v>706</c:v>
                </c:pt>
                <c:pt idx="8">
                  <c:v>1383</c:v>
                </c:pt>
                <c:pt idx="9">
                  <c:v>819</c:v>
                </c:pt>
                <c:pt idx="10">
                  <c:v>1471</c:v>
                </c:pt>
                <c:pt idx="11" formatCode="General">
                  <c:v>1408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E-45F0-9AA2-77CB2C27B3D2}"/>
            </c:ext>
          </c:extLst>
        </c:ser>
        <c:ser>
          <c:idx val="1"/>
          <c:order val="1"/>
          <c:tx>
            <c:strRef>
              <c:f>Analise_1!$G$3</c:f>
              <c:strCache>
                <c:ptCount val="1"/>
                <c:pt idx="0">
                  <c:v>Clientes Únicos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Analise_1!$E$4:$E$15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Analise_1!$G$4:$G$15</c:f>
              <c:numCache>
                <c:formatCode>0</c:formatCode>
                <c:ptCount val="12"/>
                <c:pt idx="0">
                  <c:v>159</c:v>
                </c:pt>
                <c:pt idx="1">
                  <c:v>146</c:v>
                </c:pt>
                <c:pt idx="2">
                  <c:v>290</c:v>
                </c:pt>
                <c:pt idx="3">
                  <c:v>282</c:v>
                </c:pt>
                <c:pt idx="4">
                  <c:v>301</c:v>
                </c:pt>
                <c:pt idx="5">
                  <c:v>290</c:v>
                </c:pt>
                <c:pt idx="6">
                  <c:v>281</c:v>
                </c:pt>
                <c:pt idx="7">
                  <c:v>280</c:v>
                </c:pt>
                <c:pt idx="8">
                  <c:v>459</c:v>
                </c:pt>
                <c:pt idx="9">
                  <c:v>323</c:v>
                </c:pt>
                <c:pt idx="10">
                  <c:v>483</c:v>
                </c:pt>
                <c:pt idx="11" formatCode="General">
                  <c:v>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E-45F0-9AA2-77CB2C27B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52752239"/>
        <c:axId val="752762319"/>
      </c:barChart>
      <c:lineChart>
        <c:grouping val="standard"/>
        <c:varyColors val="0"/>
        <c:ser>
          <c:idx val="2"/>
          <c:order val="2"/>
          <c:tx>
            <c:strRef>
              <c:f>Analise_1!$H$3</c:f>
              <c:strCache>
                <c:ptCount val="1"/>
                <c:pt idx="0">
                  <c:v>Média</c:v>
                </c:pt>
              </c:strCache>
            </c:strRef>
          </c:tx>
          <c:spPr>
            <a:ln w="28575" cap="rnd">
              <a:solidFill>
                <a:schemeClr val="accent5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Analise_1!$E$4:$E$15</c:f>
              <c:strCache>
                <c:ptCount val="12"/>
                <c:pt idx="0">
                  <c:v>jan</c:v>
                </c:pt>
                <c:pt idx="1">
                  <c:v>fev</c:v>
                </c:pt>
                <c:pt idx="2">
                  <c:v>mar</c:v>
                </c:pt>
                <c:pt idx="3">
                  <c:v>abr</c:v>
                </c:pt>
                <c:pt idx="4">
                  <c:v>mai</c:v>
                </c:pt>
                <c:pt idx="5">
                  <c:v>jun</c:v>
                </c:pt>
                <c:pt idx="6">
                  <c:v>jul</c:v>
                </c:pt>
                <c:pt idx="7">
                  <c:v>ago</c:v>
                </c:pt>
                <c:pt idx="8">
                  <c:v>set</c:v>
                </c:pt>
                <c:pt idx="9">
                  <c:v>out</c:v>
                </c:pt>
                <c:pt idx="10">
                  <c:v>nov</c:v>
                </c:pt>
                <c:pt idx="11">
                  <c:v>dez</c:v>
                </c:pt>
              </c:strCache>
            </c:strRef>
          </c:cat>
          <c:val>
            <c:numRef>
              <c:f>Analise_1!$H$4:$H$15</c:f>
              <c:numCache>
                <c:formatCode>0.0</c:formatCode>
                <c:ptCount val="12"/>
                <c:pt idx="0">
                  <c:v>2.3962264150943398</c:v>
                </c:pt>
                <c:pt idx="1">
                  <c:v>2.0547945205479454</c:v>
                </c:pt>
                <c:pt idx="2">
                  <c:v>2.4</c:v>
                </c:pt>
                <c:pt idx="3">
                  <c:v>2.3687943262411348</c:v>
                </c:pt>
                <c:pt idx="4">
                  <c:v>2.441860465116279</c:v>
                </c:pt>
                <c:pt idx="5">
                  <c:v>2.4724137931034482</c:v>
                </c:pt>
                <c:pt idx="6">
                  <c:v>2.5266903914590748</c:v>
                </c:pt>
                <c:pt idx="7">
                  <c:v>2.5214285714285714</c:v>
                </c:pt>
                <c:pt idx="8">
                  <c:v>3.0130718954248366</c:v>
                </c:pt>
                <c:pt idx="9">
                  <c:v>2.5356037151702786</c:v>
                </c:pt>
                <c:pt idx="10">
                  <c:v>3.0455486542443064</c:v>
                </c:pt>
                <c:pt idx="11">
                  <c:v>3.1013215859030838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8E-45F0-9AA2-77CB2C27B3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52764719"/>
        <c:axId val="752763279"/>
      </c:lineChart>
      <c:catAx>
        <c:axId val="75275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2762319"/>
        <c:crosses val="autoZero"/>
        <c:auto val="1"/>
        <c:lblAlgn val="ctr"/>
        <c:lblOffset val="100"/>
        <c:noMultiLvlLbl val="0"/>
      </c:catAx>
      <c:valAx>
        <c:axId val="7527623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Quantidade de Pedidos</a:t>
                </a:r>
              </a:p>
            </c:rich>
          </c:tx>
          <c:layout>
            <c:manualLayout>
              <c:xMode val="edge"/>
              <c:yMode val="edge"/>
              <c:x val="7.0446070187854763E-3"/>
              <c:y val="0.34309319481984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2752239"/>
        <c:crosses val="autoZero"/>
        <c:crossBetween val="between"/>
      </c:valAx>
      <c:valAx>
        <c:axId val="7527632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Média</a:t>
                </a:r>
              </a:p>
            </c:rich>
          </c:tx>
          <c:layout>
            <c:manualLayout>
              <c:xMode val="edge"/>
              <c:yMode val="edge"/>
              <c:x val="0.97744866760747695"/>
              <c:y val="0.472014243553289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52764719"/>
        <c:crosses val="max"/>
        <c:crossBetween val="between"/>
      </c:valAx>
      <c:catAx>
        <c:axId val="75276471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527632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[projeto_tabela_dinamica.xlsx]Analise_1!Tabela dinâmica12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Percentual Modalidade</a:t>
            </a:r>
            <a:r>
              <a:rPr lang="en-US" baseline="0"/>
              <a:t> de Entrega</a:t>
            </a:r>
            <a:endParaRPr lang="en-US"/>
          </a:p>
        </c:rich>
      </c:tx>
      <c:layout>
        <c:manualLayout>
          <c:xMode val="edge"/>
          <c:yMode val="edge"/>
          <c:x val="0.30033685404884353"/>
          <c:y val="3.80262526744765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270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tint val="58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4.2769733232498483E-2"/>
              <c:y val="8.54728054826480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tint val="86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5.024800925308065E-2"/>
              <c:y val="3.60309128025663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shade val="86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5.802675089342646E-2"/>
              <c:y val="-4.52088801399825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shade val="58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282107745006445E-2"/>
                  <c:h val="0.12956036745406824"/>
                </c:manualLayout>
              </c15:layout>
            </c:ext>
          </c:extLst>
        </c:dLbl>
      </c:pivotFmt>
      <c:pivotFmt>
        <c:idx val="11"/>
        <c:spPr>
          <a:solidFill>
            <a:schemeClr val="accent1"/>
          </a:solidFill>
          <a:ln w="1270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tint val="58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4.2769733232498483E-2"/>
              <c:y val="8.54728054826480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tint val="86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5.024800925308065E-2"/>
              <c:y val="3.60309128025663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shade val="86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5.802675089342646E-2"/>
              <c:y val="-4.52088801399825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shade val="58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282107745006445E-2"/>
                  <c:h val="0.12956036745406824"/>
                </c:manualLayout>
              </c15:layout>
            </c:ext>
          </c:extLst>
        </c:dLbl>
      </c:pivotFmt>
      <c:pivotFmt>
        <c:idx val="16"/>
        <c:spPr>
          <a:solidFill>
            <a:schemeClr val="accent1"/>
          </a:solidFill>
          <a:ln w="1270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tint val="58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4.2769733232498483E-2"/>
              <c:y val="8.547280548264800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tint val="86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5.024800925308065E-2"/>
              <c:y val="3.60309128025663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shade val="86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layout>
            <c:manualLayout>
              <c:x val="-5.802675089342646E-2"/>
              <c:y val="-4.520888013998258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shade val="58000"/>
            </a:schemeClr>
          </a:solidFill>
          <a:ln w="12700">
            <a:solidFill>
              <a:schemeClr val="lt1"/>
            </a:solidFill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4282107745006445E-2"/>
                  <c:h val="0.12956036745406824"/>
                </c:manualLayout>
              </c15:layout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Analise_1!$I$19</c:f>
              <c:strCache>
                <c:ptCount val="1"/>
                <c:pt idx="0">
                  <c:v>Total</c:v>
                </c:pt>
              </c:strCache>
            </c:strRef>
          </c:tx>
          <c:spPr>
            <a:ln w="12700"/>
          </c:spPr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12E-4602-8B88-B7993B88ACB7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12E-4602-8B88-B7993B88ACB7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12E-4602-8B88-B7993B88ACB7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270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12E-4602-8B88-B7993B88ACB7}"/>
              </c:ext>
            </c:extLst>
          </c:dPt>
          <c:dLbls>
            <c:dLbl>
              <c:idx val="0"/>
              <c:layout>
                <c:manualLayout>
                  <c:x val="-6.6418345169570736E-2"/>
                  <c:y val="0.1153510050280812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2E-4602-8B88-B7993B88ACB7}"/>
                </c:ext>
              </c:extLst>
            </c:dLbl>
            <c:dLbl>
              <c:idx val="1"/>
              <c:layout>
                <c:manualLayout>
                  <c:x val="-6.995525061239842E-2"/>
                  <c:y val="4.599040913445640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2E-4602-8B88-B7993B88ACB7}"/>
                </c:ext>
              </c:extLst>
            </c:dLbl>
            <c:dLbl>
              <c:idx val="2"/>
              <c:layout>
                <c:manualLayout>
                  <c:x val="-8.5616915572656466E-2"/>
                  <c:y val="-7.17673306731251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2E-4602-8B88-B7993B88ACB7}"/>
                </c:ext>
              </c:extLst>
            </c:dLbl>
            <c:dLbl>
              <c:idx val="3"/>
              <c:layout>
                <c:manualLayout>
                  <c:x val="0.20242254668985182"/>
                  <c:y val="-6.557156356725826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5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4BF9B06-EDC5-4AC5-90E7-F5DF38926D29}" type="VALUE">
                      <a:rPr lang="en-US" sz="1500"/>
                      <a:pPr>
                        <a:defRPr sz="1500">
                          <a:solidFill>
                            <a:schemeClr val="bg1"/>
                          </a:solidFill>
                        </a:defRPr>
                      </a:pPr>
                      <a:t>[VALOR]</a:t>
                    </a:fld>
                    <a:endParaRPr lang="pt-BR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5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552096151440939"/>
                      <c:h val="0.195956622833788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12E-4602-8B88-B7993B88AC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Analise_1!$H$20:$H$24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Analise_1!$I$20:$I$24</c:f>
              <c:numCache>
                <c:formatCode>0%</c:formatCode>
                <c:ptCount val="4"/>
                <c:pt idx="0">
                  <c:v>0.15389233540124075</c:v>
                </c:pt>
                <c:pt idx="1">
                  <c:v>5.4332599559735843E-2</c:v>
                </c:pt>
                <c:pt idx="2">
                  <c:v>0.19461677006203723</c:v>
                </c:pt>
                <c:pt idx="3">
                  <c:v>0.59715829497698614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2E-4602-8B88-B7993B88A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55447157146106"/>
          <c:y val="0.10048424852601544"/>
          <c:w val="0.59877626525497873"/>
          <c:h val="8.2315452952086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38A97-F0D8-2937-876E-7CF1F91AF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14FE07-5A57-CEE1-2BD9-E22E3BB69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487FF7-32CE-1242-E4A9-56B0FFEC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40230-C876-2E37-DAB7-9F60E87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99B07E-9DED-290D-218B-2A47189C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D57ED-C6C9-D9B4-EDBF-13314998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182684-D6D3-5320-A2FC-F56362BD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8EEE0-1728-0D6F-3375-988C54A9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C835FB-B94C-C9D8-6265-775E65855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753592-9A52-9FD5-06C2-2978716B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D9E96C-8A4C-AD18-E508-3FD90AE95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8F1365-E8F7-E6B4-1D66-3F72233FF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2D504C-83A0-37A6-2826-B7D945CE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E6A857-6E72-4068-83E7-8C1D5A87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4FB9A-9FC5-98B9-AD86-E2BE80C6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98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9AB53-C6D5-DD21-5AA4-96760CA6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0750F-D586-D1E2-D6FF-183A6E763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BF0E84-827C-026A-8938-BF1879FA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0C4BA-859F-CFF3-A8EF-DF559A79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BE6DBC-71D2-97FE-0F26-DDFE2F94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49666-17B0-6B5F-D76E-CEE33D48E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0A9591-09C7-F433-1D18-E977F0FA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C736C-584F-F573-3F4D-008602D4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5FB1A-39B3-6206-997F-201718BE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5B6653-AF89-4B32-81C9-A0958C13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4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FB0EC-F9E8-2B69-9C31-ED2D55CDF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D7AD40-76A3-ED18-C460-3902AF3C0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581BDD-14E1-95E0-A0EC-2E7665B6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3AD539-94BB-F90D-0FC6-4AEB6F0F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E4B6E0-548B-281C-03EC-E77DD755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2F3C00-2023-206F-7BE7-DB028EBF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39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0F4C6-8D88-70A0-935E-66BBD69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F1D83-1207-F3FC-7F45-0234F1A9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F2E660-EC07-D6EE-A3D7-73F1AC92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A05EAE-9AAB-C47C-F4D2-91DABED90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12C6A8-1A78-6148-B1BA-9F6DFC42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7937F3-8FED-D3CE-4BDF-EFCEC6F4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D7E257-F88D-FA89-9EA0-A111591C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DB1E682-5E7B-53E3-37D9-64DE9824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4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173A4-5F5C-9AC9-E3A9-D3158A9C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CB53944-E2A1-2D8C-5871-C3C1DEE0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F9BA1-D9DE-DDD0-A106-7E3547FE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DDFDC5-B053-72CB-9A46-08673208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2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BBAAF-037B-4189-4AAE-860B87B0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109783-BD00-0903-CAD6-55D2D39A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BE1DED-265E-4C1C-4A8D-1D4AE8A8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97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F7E14-D42A-2CC5-FA5B-68604F19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1A35C-E500-8C3B-5724-12B312B9E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04DBDD-BB68-748E-F922-75EA4B3B0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6531CF-8375-6928-CC8D-1A321FA2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D5695F-66B7-5B66-0FE8-6E5EA230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43CFAA-C40B-8553-BE32-FB7A1529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03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8922C-8F2D-0DEB-A77D-D3D621DE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7ED812-DC90-3321-4907-1909E0C6E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DC2A41-889F-5D28-50BC-B2971C32E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006F6-96A3-17BF-A3DB-291131D5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E3E078-2C77-23E4-550E-F744EC65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707AD0-5FFC-31B5-3209-8F959B9D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3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7519AD-9D48-7E55-7A96-36F2D4AF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E0C395-3C9D-1A9B-EB96-BA9A1EA6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C69EBC-FADB-8CF4-6A16-BA9D34ED1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B47F1-74C6-4B67-84EC-EBCE02D4D559}" type="datetimeFigureOut">
              <a:rPr lang="pt-BR" smtClean="0"/>
              <a:t>23/10/2025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4A4AF6-37D5-1B03-C5FE-2B97E86D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CEAC3-AB36-AAB8-88DF-8F490A33B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BF28-7E3F-4CF0-BA95-931894B05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703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DDD2D62-4765-B82A-A2C2-48338E77F796}"/>
              </a:ext>
            </a:extLst>
          </p:cNvPr>
          <p:cNvSpPr txBox="1"/>
          <p:nvPr/>
        </p:nvSpPr>
        <p:spPr>
          <a:xfrm>
            <a:off x="2672723" y="2721114"/>
            <a:ext cx="6846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Análise Descritiva</a:t>
            </a:r>
          </a:p>
        </p:txBody>
      </p:sp>
    </p:spTree>
    <p:extLst>
      <p:ext uri="{BB962C8B-B14F-4D97-AF65-F5344CB8AC3E}">
        <p14:creationId xmlns:p14="http://schemas.microsoft.com/office/powerpoint/2010/main" val="127084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8FF27B9A-868F-F209-0744-52E04FC5E412}"/>
              </a:ext>
            </a:extLst>
          </p:cNvPr>
          <p:cNvSpPr txBox="1"/>
          <p:nvPr/>
        </p:nvSpPr>
        <p:spPr>
          <a:xfrm>
            <a:off x="538899" y="1166842"/>
            <a:ext cx="111142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b="0" i="0" u="none" strike="noStrike" baseline="0" dirty="0">
                <a:latin typeface="Inter-Regular"/>
              </a:rPr>
              <a:t>A </a:t>
            </a:r>
            <a:r>
              <a:rPr lang="pt-BR" dirty="0">
                <a:solidFill>
                  <a:schemeClr val="accent1"/>
                </a:solidFill>
                <a:latin typeface="Inter-Regular"/>
              </a:rPr>
              <a:t>X </a:t>
            </a:r>
            <a:r>
              <a:rPr lang="pt-BR" sz="1800" b="0" i="0" u="none" strike="noStrike" baseline="0" dirty="0">
                <a:solidFill>
                  <a:schemeClr val="accent1"/>
                </a:solidFill>
                <a:latin typeface="Inter-Regular"/>
              </a:rPr>
              <a:t>Store </a:t>
            </a:r>
            <a:r>
              <a:rPr lang="pt-BR" sz="1800" b="0" i="0" u="none" strike="noStrike" baseline="0" dirty="0">
                <a:latin typeface="Inter-Regular"/>
              </a:rPr>
              <a:t>é uma rede de supermercado com várias unidades físicas espalhadas por todo, com o objetivo de fornecer alimentos e comercializar os mais diversos produtos para consumo.</a:t>
            </a:r>
          </a:p>
          <a:p>
            <a:pPr algn="just"/>
            <a:endParaRPr lang="pt-BR" dirty="0">
              <a:latin typeface="Inter-Regular"/>
            </a:endParaRPr>
          </a:p>
          <a:p>
            <a:pPr algn="just"/>
            <a:r>
              <a:rPr lang="pt-BR" dirty="0">
                <a:latin typeface="Inter-Regular"/>
              </a:rPr>
              <a:t>O time de gerentes da X Store decidiu construir um time de dados para facilitar as decisões da empresa com relação ao abastecimento de produtos das lojas e também das vendas. </a:t>
            </a:r>
          </a:p>
          <a:p>
            <a:pPr algn="just"/>
            <a:endParaRPr lang="pt-BR" dirty="0">
              <a:latin typeface="Inter-Regular"/>
            </a:endParaRPr>
          </a:p>
          <a:p>
            <a:pPr algn="just"/>
            <a:r>
              <a:rPr lang="pt-BR" dirty="0">
                <a:latin typeface="Inter-Regular"/>
              </a:rPr>
              <a:t>Hoje, os gerentes tem acessos a algumas planilhas de dados com informações pontuais que ajudam nas decisões, </a:t>
            </a:r>
            <a:r>
              <a:rPr lang="pt-BR" u="sng" dirty="0">
                <a:latin typeface="Inter-Regular"/>
              </a:rPr>
              <a:t>mas eles gostariam de que todos os dados da empresa fossem integrados de modo com que cada área acompanhasse os mesmos indicadores.</a:t>
            </a:r>
          </a:p>
          <a:p>
            <a:pPr algn="just"/>
            <a:endParaRPr lang="pt-BR" dirty="0">
              <a:solidFill>
                <a:srgbClr val="000000"/>
              </a:solidFill>
              <a:latin typeface="Inter-Regular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Inter-Regular"/>
              </a:rPr>
              <a:t>Desafio:</a:t>
            </a:r>
          </a:p>
          <a:p>
            <a:pPr algn="just"/>
            <a:endParaRPr lang="pt-BR" b="1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Inter-Regular"/>
              </a:rPr>
              <a:t>Analisar os pedidos de compras e trazer insights para a área de negócio: </a:t>
            </a:r>
            <a:r>
              <a:rPr lang="pt-BR" b="1" dirty="0">
                <a:solidFill>
                  <a:schemeClr val="accent1"/>
                </a:solidFill>
                <a:latin typeface="Inter-Regular"/>
              </a:rPr>
              <a:t>Como estão indo os pedidos da X Store?</a:t>
            </a:r>
          </a:p>
          <a:p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923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EEC535F-3533-703B-D670-5027E83E8E88}"/>
              </a:ext>
            </a:extLst>
          </p:cNvPr>
          <p:cNvSpPr txBox="1"/>
          <p:nvPr/>
        </p:nvSpPr>
        <p:spPr>
          <a:xfrm>
            <a:off x="464779" y="94029"/>
            <a:ext cx="884918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2000" b="1" dirty="0"/>
              <a:t>Premissas:</a:t>
            </a:r>
          </a:p>
          <a:p>
            <a:pPr lvl="1"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Foram coletados dados do período de 2014 a 2017 do arquivo Excel “orders.csv”</a:t>
            </a:r>
          </a:p>
          <a:p>
            <a:pPr algn="just"/>
            <a:endParaRPr lang="pt-B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Definição do Fato: Coluna “</a:t>
            </a:r>
            <a:r>
              <a:rPr lang="pt-BR" sz="1400" dirty="0" err="1"/>
              <a:t>Order</a:t>
            </a:r>
            <a:r>
              <a:rPr lang="pt-BR" sz="1400" dirty="0"/>
              <a:t> ID”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Definição das Dimensões: Colunas “</a:t>
            </a:r>
            <a:r>
              <a:rPr lang="en-US" sz="1400" dirty="0"/>
              <a:t>Order Date”, “Ship Date”, “Ship Mode”, “Customer ID”, “Product ID”, “Quantity”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Combinação Fato x Dimensão: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400" dirty="0"/>
          </a:p>
          <a:p>
            <a:pPr lvl="1" algn="just"/>
            <a:r>
              <a:rPr lang="pt-BR" sz="1400" dirty="0"/>
              <a:t>1. Fato x Dimensão tempo ( “</a:t>
            </a:r>
            <a:r>
              <a:rPr lang="pt-BR" sz="1400" dirty="0" err="1"/>
              <a:t>Order</a:t>
            </a:r>
            <a:r>
              <a:rPr lang="pt-BR" sz="1400" dirty="0"/>
              <a:t> ID x </a:t>
            </a:r>
            <a:r>
              <a:rPr lang="pt-BR" sz="1400" dirty="0" err="1"/>
              <a:t>Order</a:t>
            </a:r>
            <a:r>
              <a:rPr lang="pt-BR" sz="1400" dirty="0"/>
              <a:t> Date” )</a:t>
            </a:r>
          </a:p>
          <a:p>
            <a:pPr lvl="1" algn="just"/>
            <a:r>
              <a:rPr lang="pt-BR" sz="1400" dirty="0"/>
              <a:t>	</a:t>
            </a:r>
          </a:p>
          <a:p>
            <a:pPr lvl="1" algn="just"/>
            <a:r>
              <a:rPr lang="pt-BR" sz="1400" dirty="0"/>
              <a:t>	</a:t>
            </a:r>
            <a:r>
              <a:rPr lang="pt-BR" sz="1400" b="1" dirty="0"/>
              <a:t>Quantidade de pedidos por Mês</a:t>
            </a:r>
          </a:p>
          <a:p>
            <a:pPr lvl="1" algn="just"/>
            <a:endParaRPr lang="pt-BR" sz="1400" b="1" dirty="0"/>
          </a:p>
          <a:p>
            <a:pPr lvl="1" algn="just"/>
            <a:r>
              <a:rPr lang="pt-BR" sz="1400" dirty="0"/>
              <a:t>2. Fato x Dimensão tempo ( “</a:t>
            </a:r>
            <a:r>
              <a:rPr lang="pt-BR" sz="1400" dirty="0" err="1"/>
              <a:t>Customer</a:t>
            </a:r>
            <a:r>
              <a:rPr lang="pt-BR" sz="1400" dirty="0"/>
              <a:t> ID x </a:t>
            </a:r>
            <a:r>
              <a:rPr lang="pt-BR" sz="1400" dirty="0" err="1"/>
              <a:t>Order</a:t>
            </a:r>
            <a:r>
              <a:rPr lang="pt-BR" sz="1400" dirty="0"/>
              <a:t> Date” )</a:t>
            </a:r>
          </a:p>
          <a:p>
            <a:pPr lvl="1" algn="just"/>
            <a:r>
              <a:rPr lang="pt-BR" sz="1400" dirty="0"/>
              <a:t>	</a:t>
            </a:r>
          </a:p>
          <a:p>
            <a:pPr lvl="1" algn="just"/>
            <a:r>
              <a:rPr lang="pt-BR" sz="1400" dirty="0"/>
              <a:t>	</a:t>
            </a:r>
            <a:r>
              <a:rPr lang="pt-BR" sz="1400" b="1" dirty="0"/>
              <a:t>Quantidade de Clientes únicos por Mês</a:t>
            </a:r>
          </a:p>
          <a:p>
            <a:pPr lvl="1" algn="just"/>
            <a:endParaRPr lang="pt-BR" sz="1400" dirty="0"/>
          </a:p>
          <a:p>
            <a:pPr lvl="1" algn="just"/>
            <a:r>
              <a:rPr lang="pt-BR" sz="1400" dirty="0"/>
              <a:t>3. Fato x Dimensão Produto ( “ </a:t>
            </a:r>
            <a:r>
              <a:rPr lang="pt-BR" sz="1400" dirty="0" err="1"/>
              <a:t>Product</a:t>
            </a:r>
            <a:r>
              <a:rPr lang="pt-BR" sz="1400" dirty="0"/>
              <a:t> ID x </a:t>
            </a:r>
            <a:r>
              <a:rPr lang="pt-BR" sz="1400" dirty="0" err="1"/>
              <a:t>Quantity</a:t>
            </a:r>
            <a:r>
              <a:rPr lang="pt-BR" sz="1400" dirty="0"/>
              <a:t>” )</a:t>
            </a:r>
          </a:p>
          <a:p>
            <a:pPr lvl="1" algn="just"/>
            <a:r>
              <a:rPr lang="pt-BR" sz="1400" dirty="0"/>
              <a:t>	</a:t>
            </a:r>
          </a:p>
          <a:p>
            <a:pPr lvl="1" algn="just"/>
            <a:r>
              <a:rPr lang="pt-BR" sz="1400" dirty="0"/>
              <a:t>	</a:t>
            </a:r>
            <a:r>
              <a:rPr lang="pt-BR" sz="1400" b="1" dirty="0"/>
              <a:t>Quantidade de Pedidos por quantidade de itens</a:t>
            </a:r>
          </a:p>
          <a:p>
            <a:pPr lvl="1" algn="just"/>
            <a:endParaRPr lang="pt-BR" sz="1400" dirty="0"/>
          </a:p>
          <a:p>
            <a:pPr lvl="1" algn="just"/>
            <a:r>
              <a:rPr lang="pt-BR" sz="1400" dirty="0"/>
              <a:t>4. Fato x Dimensão Cliente ( “</a:t>
            </a:r>
            <a:r>
              <a:rPr lang="pt-BR" sz="1400" dirty="0" err="1"/>
              <a:t>Order</a:t>
            </a:r>
            <a:r>
              <a:rPr lang="pt-BR" sz="1400" dirty="0"/>
              <a:t> ID x </a:t>
            </a:r>
            <a:r>
              <a:rPr lang="pt-BR" sz="1400" dirty="0" err="1"/>
              <a:t>Customer</a:t>
            </a:r>
            <a:r>
              <a:rPr lang="pt-BR" sz="1400" dirty="0"/>
              <a:t> ID”)</a:t>
            </a:r>
          </a:p>
          <a:p>
            <a:pPr lvl="1" algn="just"/>
            <a:endParaRPr lang="pt-BR" sz="1400" dirty="0"/>
          </a:p>
          <a:p>
            <a:pPr lvl="1" algn="just"/>
            <a:r>
              <a:rPr lang="pt-BR" sz="1400" dirty="0"/>
              <a:t>	</a:t>
            </a:r>
            <a:r>
              <a:rPr lang="pt-BR" sz="1400" b="1" dirty="0"/>
              <a:t>Média de Pedidos por Clientes únicos</a:t>
            </a:r>
          </a:p>
          <a:p>
            <a:pPr lvl="1" algn="just"/>
            <a:endParaRPr lang="pt-BR" sz="1400" dirty="0"/>
          </a:p>
          <a:p>
            <a:pPr lvl="1" algn="just"/>
            <a:r>
              <a:rPr lang="pt-BR" sz="1400" dirty="0"/>
              <a:t>5. Fato x Dimensão Pedido (“</a:t>
            </a:r>
            <a:r>
              <a:rPr lang="pt-BR" sz="1400" dirty="0" err="1"/>
              <a:t>Order</a:t>
            </a:r>
            <a:r>
              <a:rPr lang="pt-BR" sz="1400" dirty="0"/>
              <a:t> ID x </a:t>
            </a:r>
            <a:r>
              <a:rPr lang="pt-BR" sz="1400" dirty="0" err="1"/>
              <a:t>Ship</a:t>
            </a:r>
            <a:r>
              <a:rPr lang="pt-BR" sz="1400" dirty="0"/>
              <a:t> </a:t>
            </a:r>
            <a:r>
              <a:rPr lang="pt-BR" sz="1400" dirty="0" err="1"/>
              <a:t>Mode</a:t>
            </a:r>
            <a:r>
              <a:rPr lang="pt-BR" sz="1400" dirty="0"/>
              <a:t>” )</a:t>
            </a:r>
          </a:p>
          <a:p>
            <a:pPr lvl="1" algn="just"/>
            <a:endParaRPr lang="pt-BR" sz="1400" dirty="0"/>
          </a:p>
          <a:p>
            <a:pPr lvl="1" algn="just"/>
            <a:r>
              <a:rPr lang="pt-BR" sz="1400" dirty="0"/>
              <a:t>	</a:t>
            </a:r>
            <a:r>
              <a:rPr lang="pt-BR" sz="1400" b="1" dirty="0"/>
              <a:t>Percentual de Pedido por modalidade de entrega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pt-BR" dirty="0"/>
          </a:p>
          <a:p>
            <a:pPr marL="800100" lvl="1" indent="-3429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543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C684F3C-E451-0D01-49F3-3AC4DF7DE62F}"/>
              </a:ext>
            </a:extLst>
          </p:cNvPr>
          <p:cNvSpPr txBox="1"/>
          <p:nvPr/>
        </p:nvSpPr>
        <p:spPr>
          <a:xfrm>
            <a:off x="352425" y="181542"/>
            <a:ext cx="4700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Analise 1: Quantidade de Pedidos por Mês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59C61943-B7CF-411F-965B-9A7FACCE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547921"/>
              </p:ext>
            </p:extLst>
          </p:nvPr>
        </p:nvGraphicFramePr>
        <p:xfrm>
          <a:off x="352425" y="883310"/>
          <a:ext cx="11487150" cy="4214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A7D7416-9F7F-CF1E-9366-0914D6B72E32}"/>
              </a:ext>
            </a:extLst>
          </p:cNvPr>
          <p:cNvSpPr txBox="1"/>
          <p:nvPr/>
        </p:nvSpPr>
        <p:spPr>
          <a:xfrm>
            <a:off x="352425" y="5734054"/>
            <a:ext cx="1148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linha de tendencia mostra um crescimento positivo no período analisado.</a:t>
            </a:r>
          </a:p>
          <a:p>
            <a:pPr algn="ctr"/>
            <a:r>
              <a:rPr lang="pt-BR" dirty="0"/>
              <a:t>Havendo um aumento nos pedidos nos meses de </a:t>
            </a:r>
            <a:r>
              <a:rPr lang="pt-BR" b="1" dirty="0"/>
              <a:t>Setembro</a:t>
            </a:r>
            <a:r>
              <a:rPr lang="pt-BR" dirty="0"/>
              <a:t>, </a:t>
            </a:r>
            <a:r>
              <a:rPr lang="pt-BR" b="1" dirty="0"/>
              <a:t>Novembro</a:t>
            </a:r>
            <a:r>
              <a:rPr lang="pt-BR" dirty="0"/>
              <a:t> e </a:t>
            </a:r>
            <a:r>
              <a:rPr lang="pt-BR" b="1" dirty="0"/>
              <a:t>Dezembro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17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0EF8855-ED13-B4C0-66BF-F9D2E5993BE7}"/>
              </a:ext>
            </a:extLst>
          </p:cNvPr>
          <p:cNvSpPr txBox="1"/>
          <p:nvPr/>
        </p:nvSpPr>
        <p:spPr>
          <a:xfrm>
            <a:off x="471948" y="186813"/>
            <a:ext cx="5475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Analise 2: Quantidade de Clientes Únicos por Mês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496963AB-6515-445E-B104-C539BE27B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029667"/>
              </p:ext>
            </p:extLst>
          </p:nvPr>
        </p:nvGraphicFramePr>
        <p:xfrm>
          <a:off x="457200" y="931746"/>
          <a:ext cx="11277600" cy="382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286C965-B69C-FACC-55C8-85588DD8E7BE}"/>
              </a:ext>
            </a:extLst>
          </p:cNvPr>
          <p:cNvSpPr txBox="1"/>
          <p:nvPr/>
        </p:nvSpPr>
        <p:spPr>
          <a:xfrm>
            <a:off x="471949" y="5279923"/>
            <a:ext cx="1126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analise 1 e 2 tem correlação positiva, mostrando que o número de Pedidos aumenta quando o número de Clientes também aumenta. ( Os gráficos são quase iguais )</a:t>
            </a:r>
          </a:p>
        </p:txBody>
      </p:sp>
    </p:spTree>
    <p:extLst>
      <p:ext uri="{BB962C8B-B14F-4D97-AF65-F5344CB8AC3E}">
        <p14:creationId xmlns:p14="http://schemas.microsoft.com/office/powerpoint/2010/main" val="382297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D00FE1B-965C-415C-AB2A-1FBF2F86B7FB}"/>
              </a:ext>
            </a:extLst>
          </p:cNvPr>
          <p:cNvSpPr txBox="1"/>
          <p:nvPr/>
        </p:nvSpPr>
        <p:spPr>
          <a:xfrm>
            <a:off x="301658" y="282804"/>
            <a:ext cx="473559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Analise 3: Quantidade de Pedidos por Item</a:t>
            </a:r>
          </a:p>
          <a:p>
            <a:endParaRPr lang="pt-BR" dirty="0"/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B0899046-497E-4894-8E63-28A8246D7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98125"/>
              </p:ext>
            </p:extLst>
          </p:nvPr>
        </p:nvGraphicFramePr>
        <p:xfrm>
          <a:off x="524758" y="959912"/>
          <a:ext cx="11142482" cy="3590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0D8A3B81-7AA2-59CD-72F9-70B38CDD882E}"/>
              </a:ext>
            </a:extLst>
          </p:cNvPr>
          <p:cNvSpPr txBox="1"/>
          <p:nvPr/>
        </p:nvSpPr>
        <p:spPr>
          <a:xfrm>
            <a:off x="1328208" y="5128646"/>
            <a:ext cx="9535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gráfico mostra a concentração no número de itens por pedido de cada cliente.</a:t>
            </a:r>
          </a:p>
          <a:p>
            <a:pPr algn="ctr"/>
            <a:r>
              <a:rPr lang="pt-BR" dirty="0"/>
              <a:t> A maior parte dos pedidos fica concentrado em 2 (</a:t>
            </a:r>
            <a:r>
              <a:rPr lang="pt-BR" b="1" dirty="0"/>
              <a:t>2.402 Pedidos</a:t>
            </a:r>
            <a:r>
              <a:rPr lang="pt-BR" dirty="0"/>
              <a:t>) e 3 (</a:t>
            </a:r>
            <a:r>
              <a:rPr lang="pt-BR" b="1" dirty="0"/>
              <a:t>2.409 Pedidos</a:t>
            </a:r>
            <a:r>
              <a:rPr lang="pt-BR" dirty="0"/>
              <a:t>) itens por pedidos respectivamente.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72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8811E85D-6105-47C5-B844-8D51D76CEF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44044"/>
              </p:ext>
            </p:extLst>
          </p:nvPr>
        </p:nvGraphicFramePr>
        <p:xfrm>
          <a:off x="298514" y="743264"/>
          <a:ext cx="11594969" cy="3800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F8E85FCB-173B-3E0B-8A89-DE537A3D46AA}"/>
              </a:ext>
            </a:extLst>
          </p:cNvPr>
          <p:cNvSpPr txBox="1"/>
          <p:nvPr/>
        </p:nvSpPr>
        <p:spPr>
          <a:xfrm>
            <a:off x="254524" y="113122"/>
            <a:ext cx="5280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Analise 4: Média de Pedidos por Clientes Únicos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4C6DAB6-A058-9017-2D11-86CDC5395758}"/>
              </a:ext>
            </a:extLst>
          </p:cNvPr>
          <p:cNvSpPr txBox="1"/>
          <p:nvPr/>
        </p:nvSpPr>
        <p:spPr>
          <a:xfrm>
            <a:off x="1709242" y="5468405"/>
            <a:ext cx="877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média de pedidos por cliente fica em torno de 2. </a:t>
            </a:r>
          </a:p>
          <a:p>
            <a:pPr algn="ctr"/>
            <a:r>
              <a:rPr lang="pt-BR" dirty="0"/>
              <a:t>Os meses de </a:t>
            </a:r>
            <a:r>
              <a:rPr lang="pt-BR" b="1" dirty="0"/>
              <a:t>Setembro</a:t>
            </a:r>
            <a:r>
              <a:rPr lang="pt-BR" dirty="0"/>
              <a:t>, </a:t>
            </a:r>
            <a:r>
              <a:rPr lang="pt-BR" b="1" dirty="0"/>
              <a:t>Novembro</a:t>
            </a:r>
            <a:r>
              <a:rPr lang="pt-BR" dirty="0"/>
              <a:t> e </a:t>
            </a:r>
            <a:r>
              <a:rPr lang="pt-BR" b="1" dirty="0"/>
              <a:t>Dezembro</a:t>
            </a:r>
            <a:r>
              <a:rPr lang="pt-BR" dirty="0"/>
              <a:t> puxam essa média pra cima chegando a 3.</a:t>
            </a:r>
          </a:p>
        </p:txBody>
      </p:sp>
    </p:spTree>
    <p:extLst>
      <p:ext uri="{BB962C8B-B14F-4D97-AF65-F5344CB8AC3E}">
        <p14:creationId xmlns:p14="http://schemas.microsoft.com/office/powerpoint/2010/main" val="3745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720B241-7015-4F19-A2B6-ED585C3EE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714487"/>
              </p:ext>
            </p:extLst>
          </p:nvPr>
        </p:nvGraphicFramePr>
        <p:xfrm>
          <a:off x="2555564" y="777446"/>
          <a:ext cx="7080872" cy="4366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5C041F3-70FD-6538-9EC1-9B55A5C2D677}"/>
              </a:ext>
            </a:extLst>
          </p:cNvPr>
          <p:cNvSpPr txBox="1"/>
          <p:nvPr/>
        </p:nvSpPr>
        <p:spPr>
          <a:xfrm>
            <a:off x="320511" y="197963"/>
            <a:ext cx="53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Analise 5: Percentual da Modalidade de Entrega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163FE4-C0B2-1884-9D95-CC163B677BA4}"/>
              </a:ext>
            </a:extLst>
          </p:cNvPr>
          <p:cNvSpPr txBox="1"/>
          <p:nvPr/>
        </p:nvSpPr>
        <p:spPr>
          <a:xfrm>
            <a:off x="2823148" y="5322904"/>
            <a:ext cx="6545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A maior porcentagem de clientes, </a:t>
            </a:r>
            <a:r>
              <a:rPr lang="pt-BR" b="1" dirty="0"/>
              <a:t>60%, </a:t>
            </a:r>
            <a:r>
              <a:rPr lang="pt-BR" dirty="0"/>
              <a:t>preferem a entrega normal. </a:t>
            </a:r>
          </a:p>
          <a:p>
            <a:pPr algn="ctr"/>
            <a:r>
              <a:rPr lang="pt-BR" dirty="0"/>
              <a:t>Aceitam esperar o prazo padrão de 5 dias uteis.</a:t>
            </a:r>
          </a:p>
          <a:p>
            <a:pPr algn="ctr"/>
            <a:r>
              <a:rPr lang="pt-BR" dirty="0"/>
              <a:t>E apenas </a:t>
            </a:r>
            <a:r>
              <a:rPr lang="pt-BR" b="1" dirty="0"/>
              <a:t>5%</a:t>
            </a:r>
            <a:r>
              <a:rPr lang="pt-BR" dirty="0"/>
              <a:t> querem receber o produto no mesmo dia.</a:t>
            </a:r>
          </a:p>
        </p:txBody>
      </p:sp>
    </p:spTree>
    <p:extLst>
      <p:ext uri="{BB962C8B-B14F-4D97-AF65-F5344CB8AC3E}">
        <p14:creationId xmlns:p14="http://schemas.microsoft.com/office/powerpoint/2010/main" val="26437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01A74A4-54A1-9D84-C7E8-F2EDAE3DEF4C}"/>
              </a:ext>
            </a:extLst>
          </p:cNvPr>
          <p:cNvSpPr txBox="1"/>
          <p:nvPr/>
        </p:nvSpPr>
        <p:spPr>
          <a:xfrm>
            <a:off x="4515599" y="2644170"/>
            <a:ext cx="316080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Jhemerson Oliveira</a:t>
            </a:r>
          </a:p>
          <a:p>
            <a:pPr algn="ctr"/>
            <a:r>
              <a:rPr lang="pt-BR" sz="1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Analista de Dados</a:t>
            </a:r>
          </a:p>
        </p:txBody>
      </p:sp>
    </p:spTree>
    <p:extLst>
      <p:ext uri="{BB962C8B-B14F-4D97-AF65-F5344CB8AC3E}">
        <p14:creationId xmlns:p14="http://schemas.microsoft.com/office/powerpoint/2010/main" val="36794855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575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Inter-Regular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JHX</dc:creator>
  <cp:lastModifiedBy>JHX</cp:lastModifiedBy>
  <cp:revision>7</cp:revision>
  <dcterms:created xsi:type="dcterms:W3CDTF">2025-08-21T00:30:49Z</dcterms:created>
  <dcterms:modified xsi:type="dcterms:W3CDTF">2025-10-23T23:24:14Z</dcterms:modified>
</cp:coreProperties>
</file>