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unidade%20DS\Projeto%20Aluno%20DS\Excel\Projeto%20aluno%20-%20produto%20x%20Localiza&#231;&#227;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unidade%20DS\Projeto%20Aluno%20DS\Excel\Projeto%20aluno%20-%20produto%20x%20Localiza&#231;&#227;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unidade%20DS\Projeto%20Aluno%20DS\Excel\Projeto%20aluno%20-%20produto%20x%20Localiza&#231;&#227;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HX\Desktop\Projeto%20Aluno%20DS\Excel\Projeto%20do%20aluno%20-%20RF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Analise!$B$3:$B$12</c:f>
              <c:strCache>
                <c:ptCount val="10"/>
                <c:pt idx="0">
                  <c:v>Canon imageCLASS 2200 Advanced Copier</c:v>
                </c:pt>
                <c:pt idx="1">
                  <c:v>Fellowes PB500 Electric Punch Plastic Comb Binding Machine with Manual Bind</c:v>
                </c:pt>
                <c:pt idx="2">
                  <c:v>Cisco TelePresence System EX90 Videoconferencing Unit</c:v>
                </c:pt>
                <c:pt idx="3">
                  <c:v>HON 5400 Series Task Chairs for Big and Tall</c:v>
                </c:pt>
                <c:pt idx="4">
                  <c:v>GBC DocuBind TL300 Electric Binding System</c:v>
                </c:pt>
                <c:pt idx="5">
                  <c:v>GBC Ibimaster 500 Manual ProClick Binding System</c:v>
                </c:pt>
                <c:pt idx="6">
                  <c:v>Hewlett Packard LaserJet 3310 Copier</c:v>
                </c:pt>
                <c:pt idx="7">
                  <c:v>HP Designjet T520 Inkjet Large Format Printer - 24" Color</c:v>
                </c:pt>
                <c:pt idx="8">
                  <c:v>GBC DocuBind P400 Electric Binding System</c:v>
                </c:pt>
                <c:pt idx="9">
                  <c:v>High Speed Automatic Electric Letter Opener</c:v>
                </c:pt>
              </c:strCache>
            </c:strRef>
          </c:cat>
          <c:val>
            <c:numRef>
              <c:f>Analise!$C$3:$C$12</c:f>
              <c:numCache>
                <c:formatCode>_-[$$-409]* #,##0_ ;_-[$$-409]* \-#,##0\ ;_-[$$-409]* "-"??_ ;_-@_ </c:formatCode>
                <c:ptCount val="10"/>
                <c:pt idx="0">
                  <c:v>61599.824000000001</c:v>
                </c:pt>
                <c:pt idx="1">
                  <c:v>27453.383999999998</c:v>
                </c:pt>
                <c:pt idx="2">
                  <c:v>22638.48</c:v>
                </c:pt>
                <c:pt idx="3">
                  <c:v>21870.576000000001</c:v>
                </c:pt>
                <c:pt idx="4">
                  <c:v>19823.478999999999</c:v>
                </c:pt>
                <c:pt idx="5">
                  <c:v>19024.5</c:v>
                </c:pt>
                <c:pt idx="6">
                  <c:v>18839.686000000002</c:v>
                </c:pt>
                <c:pt idx="7">
                  <c:v>18374.895</c:v>
                </c:pt>
                <c:pt idx="8">
                  <c:v>17965.067999999999</c:v>
                </c:pt>
                <c:pt idx="9">
                  <c:v>17030.312000000002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26-4C09-BC54-396C1DF173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3319872"/>
        <c:axId val="733320352"/>
      </c:barChart>
      <c:catAx>
        <c:axId val="733319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3320352"/>
        <c:crosses val="autoZero"/>
        <c:auto val="1"/>
        <c:lblAlgn val="ctr"/>
        <c:lblOffset val="100"/>
        <c:noMultiLvlLbl val="0"/>
      </c:catAx>
      <c:valAx>
        <c:axId val="733320352"/>
        <c:scaling>
          <c:orientation val="minMax"/>
        </c:scaling>
        <c:delete val="0"/>
        <c:axPos val="l"/>
        <c:numFmt formatCode="_-[$$-409]* #,##0_ ;_-[$$-409]* \-#,##0\ ;_-[$$-409]* &quot;-&quot;??_ ;_-@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331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Analise!$E$3:$E$12</c:f>
              <c:strCache>
                <c:ptCount val="10"/>
                <c:pt idx="0">
                  <c:v>Eureka Disposable Bags for Sanitaire Vibra Groomer I Upright Vac</c:v>
                </c:pt>
                <c:pt idx="1">
                  <c:v>Avery 5</c:v>
                </c:pt>
                <c:pt idx="2">
                  <c:v>Xerox 20</c:v>
                </c:pt>
                <c:pt idx="3">
                  <c:v>Grip Seal Envelopes</c:v>
                </c:pt>
                <c:pt idx="4">
                  <c:v>Avery Hi-Liter Pen Style Six-Color Fluorescent Set</c:v>
                </c:pt>
                <c:pt idx="5">
                  <c:v>Xerox 1989</c:v>
                </c:pt>
                <c:pt idx="6">
                  <c:v>4009 Highlighters</c:v>
                </c:pt>
                <c:pt idx="7">
                  <c:v>Stockwell Gold Paper Clips</c:v>
                </c:pt>
                <c:pt idx="8">
                  <c:v>Newell 308</c:v>
                </c:pt>
                <c:pt idx="9">
                  <c:v>Avery 484</c:v>
                </c:pt>
              </c:strCache>
            </c:strRef>
          </c:cat>
          <c:val>
            <c:numRef>
              <c:f>Analise!$F$3:$F$12</c:f>
              <c:numCache>
                <c:formatCode>_-[$$-409]* #,##0.00_ ;_-[$$-409]* \-#,##0.00\ ;_-[$$-409]* "-"??_ ;_-@_ </c:formatCode>
                <c:ptCount val="10"/>
                <c:pt idx="0">
                  <c:v>1.6240000000000001</c:v>
                </c:pt>
                <c:pt idx="1">
                  <c:v>5.76</c:v>
                </c:pt>
                <c:pt idx="2">
                  <c:v>6.48</c:v>
                </c:pt>
                <c:pt idx="3">
                  <c:v>7.0720000000000001</c:v>
                </c:pt>
                <c:pt idx="4">
                  <c:v>7.7</c:v>
                </c:pt>
                <c:pt idx="5">
                  <c:v>7.968</c:v>
                </c:pt>
                <c:pt idx="6">
                  <c:v>8.0399999999999991</c:v>
                </c:pt>
                <c:pt idx="7">
                  <c:v>8.0960000000000001</c:v>
                </c:pt>
                <c:pt idx="8">
                  <c:v>8.4</c:v>
                </c:pt>
                <c:pt idx="9">
                  <c:v>9.2159999999999993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B-4C61-A733-77A843E5E1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16863648"/>
        <c:axId val="1416865568"/>
      </c:barChart>
      <c:catAx>
        <c:axId val="141686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6865568"/>
        <c:crosses val="autoZero"/>
        <c:auto val="1"/>
        <c:lblAlgn val="ctr"/>
        <c:lblOffset val="100"/>
        <c:noMultiLvlLbl val="0"/>
      </c:catAx>
      <c:valAx>
        <c:axId val="1416865568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686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Analise!$H$3:$H$6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Analise!$I$3:$I$6</c:f>
              <c:numCache>
                <c:formatCode>_-[$$-409]* #,##0_ ;_-[$$-409]* \-#,##0\ ;_-[$$-409]* "-"??_ ;_-@_ </c:formatCode>
                <c:ptCount val="4"/>
                <c:pt idx="0">
                  <c:v>725457.82449999999</c:v>
                </c:pt>
                <c:pt idx="1">
                  <c:v>678781.24</c:v>
                </c:pt>
                <c:pt idx="2">
                  <c:v>501239.89079999999</c:v>
                </c:pt>
                <c:pt idx="3">
                  <c:v>391721.90500000003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E-4E60-BE79-BB8ED7B9AA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16819968"/>
        <c:axId val="1416809888"/>
      </c:barChart>
      <c:catAx>
        <c:axId val="141681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6809888"/>
        <c:crosses val="autoZero"/>
        <c:auto val="1"/>
        <c:lblAlgn val="ctr"/>
        <c:lblOffset val="100"/>
        <c:noMultiLvlLbl val="0"/>
      </c:catAx>
      <c:valAx>
        <c:axId val="1416809888"/>
        <c:scaling>
          <c:orientation val="minMax"/>
        </c:scaling>
        <c:delete val="0"/>
        <c:axPos val="l"/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681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'Analise RFM'!$D$4:$E$10</cx:f>
        <cx:lvl ptCount="7">
          <cx:pt idx="0">FIÉIS EM POTENCIAL</cx:pt>
          <cx:pt idx="1">CLIENTES FIÉIS</cx:pt>
          <cx:pt idx="2">NOVOS CLIENTES</cx:pt>
          <cx:pt idx="3">CAMPEÕES</cx:pt>
          <cx:pt idx="4">QUASE DORMENTES</cx:pt>
          <cx:pt idx="5">PRECISAM DE ATENÇÃO</cx:pt>
          <cx:pt idx="6">CLIENTES PROMISSORES</cx:pt>
        </cx:lvl>
        <cx:lvl ptCount="7">
          <cx:pt idx="0">C</cx:pt>
          <cx:pt idx="1">B</cx:pt>
          <cx:pt idx="2">D</cx:pt>
          <cx:pt idx="3">A</cx:pt>
          <cx:pt idx="4">G</cx:pt>
          <cx:pt idx="5">F</cx:pt>
          <cx:pt idx="6">E</cx:pt>
        </cx:lvl>
      </cx:strDim>
      <cx:numDim type="size">
        <cx:f>'Analise RFM'!$F$4:$F$10</cx:f>
        <cx:lvl ptCount="7" formatCode="0%">
          <cx:pt idx="0">0.52896725440806047</cx:pt>
          <cx:pt idx="1">0.29848866498740556</cx:pt>
          <cx:pt idx="2">0.064231738035264482</cx:pt>
          <cx:pt idx="3">0.042821158690176324</cx:pt>
          <cx:pt idx="4">0.035264483627204031</cx:pt>
          <cx:pt idx="5">0.021410579345088162</cx:pt>
          <cx:pt idx="6">0.0088161209068010078</cx:pt>
        </cx:lvl>
      </cx:numDim>
    </cx:data>
  </cx:chartData>
  <cx:chart>
    <cx:plotArea>
      <cx:plotAreaRegion>
        <cx:series layoutId="treemap" uniqueId="{DFF37B14-7952-426D-84A6-AC411B14E99B}">
          <cx:tx>
            <cx:txData>
              <cx:f>'Analise RFM'!$F$3</cx:f>
              <cx:v>Clientes por segmento</cx:v>
            </cx:txData>
          </cx:tx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/>
                </a:pPr>
                <a:endParaRPr lang="pt-BR" sz="1400" b="0" i="0" u="none" strike="noStrike" baseline="0">
                  <a:solidFill>
                    <a:prstClr val="white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51B45-8704-8EFF-C026-1EBB035D9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1233F3-7AA4-8F9D-4F66-59F62FAD3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9DF78-07FC-70EE-6220-856D2A5C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E89EC8-7F2E-0D94-0902-15EE0602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AFB003-2BB2-2A0F-77C3-1F3E769C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16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047D5-71B8-AE5F-3788-3326E42C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107F12-C536-1EBA-CD43-75F96298F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5EE889-9FBD-BFC6-6A8A-39976C90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7C9B6B-1C57-E786-A17F-D1C8B8C4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B5CD26-601C-2968-6372-358FAACC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A8A9E4-801B-6BDD-AE17-0AD257661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D427DA-C9D9-22FE-E035-1C40238B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EE0DC-F75E-3DC6-347B-EFE0206A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E1E88-5EA0-5DEB-736E-F655EB30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17CF54-AB22-73A2-E8F4-C2EBB00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86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0C809-9CBA-C450-C0AF-89AC8CF9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E0368-E51F-2161-8AAB-3C8EA60C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C428D-E79F-3729-C37C-43E6E584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3865B-1402-D04B-C220-2BDE45EB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E64A3-F1EE-AFFA-6E09-9BADCC32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2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AA718-F412-18BD-C049-B219BE1C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B8D741-A335-987B-650A-36165015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8D623A-8D4B-D4E7-1431-20D5921D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0F2C0-B69E-CEE2-F087-C662DF00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2C6CF-7FCD-6659-F1D1-8862B79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0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1905F-7F5F-1F93-ED66-50448648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2A5E28-7077-90D7-4985-DEB30D6F2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F7B491-9E28-1C91-A15F-80B5B947E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94ECBB-C652-8BF1-4972-372F6C1B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11B93-6FD0-3DF8-C76F-A6A6B83D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B52269-1B44-A2D6-582D-A25478A6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1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B3C72-04F9-971E-D964-DF2597FD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0CDE15-A7A8-F785-57DE-D78A4D2F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C0812E-D1E0-F32A-3BA7-6EFA0B74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F4772B-9C88-2186-42C8-871636519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4B3050-9389-C90B-4E12-A02CFA07A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77A596-8474-926E-5DFB-6D745908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13FB4B-D877-55B6-A4C2-C4FCF4C5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029446-76C5-7D53-DDA2-FDCE3054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E021-696F-85E9-277C-42DEF730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E1F298-F1A6-B12C-5CBD-811B41B3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E29CB9-1B6D-1F03-0A95-C96403E0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6BBBBA-4D77-72B3-E51D-60B51F0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36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772B9C-44A0-02E2-9930-F714601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AB2810-5648-E7C2-0913-24921A1E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569A47-8182-2A30-53F4-9970DB39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8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E2605-A710-2052-79CC-D4952F87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4B62F-A923-FB5F-139C-A8694435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75E90D-82F1-88B1-D985-6D73A7673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771F18-80DB-8E76-0338-2D3C2A1D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5778D3-54EE-D3E5-3B30-7192942B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31DB70-AC89-E008-8D63-E29969EF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0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3C9B9-21E7-F0B1-1AB9-D40122CB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83FB47-09C0-FA7C-8A24-032087789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071F0C-1631-A4F3-19FB-16DCEB593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0CB807-E2E5-3C48-17B5-33EAB64A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B4AECB-3D0A-F0D1-9749-91E9D54E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1C0F62-B0F2-4EF2-01A0-443FA903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9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1A2964-CD33-0E9A-1D26-0A2540D2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1C5309-21F4-C771-70F0-E408C5DD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56F20-830A-5B5D-345A-2445237D9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BF3E2-DD83-46C5-AFBE-83C725619944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25168-AC01-FCE0-0F66-F11720CFC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1B51C-4709-7551-70D6-EF837AA07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874EE-CCAB-472C-8612-894545BC6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14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81565-4FF6-5627-0314-03E866A6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440" y="2448877"/>
            <a:ext cx="5405120" cy="980123"/>
          </a:xfrm>
        </p:spPr>
        <p:txBody>
          <a:bodyPr/>
          <a:lstStyle/>
          <a:p>
            <a:r>
              <a:rPr lang="pt-BR" dirty="0">
                <a:latin typeface="+mn-lt"/>
              </a:rPr>
              <a:t>Projeto Store X</a:t>
            </a:r>
          </a:p>
        </p:txBody>
      </p:sp>
    </p:spTree>
    <p:extLst>
      <p:ext uri="{BB962C8B-B14F-4D97-AF65-F5344CB8AC3E}">
        <p14:creationId xmlns:p14="http://schemas.microsoft.com/office/powerpoint/2010/main" val="221999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03F910F-0F6E-6F16-C747-108504F4A31B}"/>
              </a:ext>
            </a:extLst>
          </p:cNvPr>
          <p:cNvSpPr txBox="1"/>
          <p:nvPr/>
        </p:nvSpPr>
        <p:spPr>
          <a:xfrm>
            <a:off x="2626360" y="766732"/>
            <a:ext cx="693928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u="none" strike="noStrike" baseline="0" dirty="0">
                <a:solidFill>
                  <a:srgbClr val="000000"/>
                </a:solidFill>
              </a:rPr>
              <a:t>A </a:t>
            </a:r>
            <a:r>
              <a:rPr lang="pt-BR" sz="2000" b="1" dirty="0">
                <a:solidFill>
                  <a:srgbClr val="000000"/>
                </a:solidFill>
              </a:rPr>
              <a:t>Store X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, uma das maiores redes de supermercados do país, enfrenta desafios relacionados à retenção de clientes e à melhoria das suas estratégias de vendas. A empresa possui dados ricos sobre seus clientes, pedidos, localizações e produtos, mas precisa de uma análise detalhada para tomar decisões baseadas em dados.</a:t>
            </a:r>
          </a:p>
          <a:p>
            <a:pPr algn="just"/>
            <a:endParaRPr lang="pt-BR" sz="20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pt-BR" sz="2000" b="0" i="0" u="none" strike="noStrike" baseline="0" dirty="0">
                <a:solidFill>
                  <a:srgbClr val="000000"/>
                </a:solidFill>
              </a:rPr>
              <a:t>O time de gestão identificou três áreas principais para foco:</a:t>
            </a:r>
          </a:p>
          <a:p>
            <a:pPr algn="just"/>
            <a:endParaRPr lang="pt-BR" sz="20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pt-BR" sz="2000" b="0" i="0" u="none" strike="noStrike" baseline="0" dirty="0">
                <a:solidFill>
                  <a:srgbClr val="000000"/>
                </a:solidFill>
              </a:rPr>
              <a:t>1. </a:t>
            </a:r>
            <a:r>
              <a:rPr lang="pt-BR" sz="2000" b="1" i="0" u="none" strike="noStrike" baseline="0" dirty="0">
                <a:solidFill>
                  <a:srgbClr val="000000"/>
                </a:solidFill>
              </a:rPr>
              <a:t>Retenção de Clientes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: Monitorar a interação de clientes ao longo do tempo (Análise de </a:t>
            </a:r>
            <a:r>
              <a:rPr lang="pt-BR" sz="2000" b="0" i="0" u="none" strike="noStrike" baseline="0" dirty="0" err="1">
                <a:solidFill>
                  <a:srgbClr val="000000"/>
                </a:solidFill>
              </a:rPr>
              <a:t>Cohort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).</a:t>
            </a:r>
          </a:p>
          <a:p>
            <a:pPr algn="just"/>
            <a:endParaRPr lang="pt-BR" sz="2000" b="1" i="0" u="none" strike="noStrike" baseline="0" dirty="0">
              <a:solidFill>
                <a:srgbClr val="F19708"/>
              </a:solidFill>
            </a:endParaRPr>
          </a:p>
          <a:p>
            <a:pPr algn="just"/>
            <a:r>
              <a:rPr lang="pt-BR" sz="2000" b="0" i="0" u="none" strike="noStrike" baseline="0" dirty="0">
                <a:solidFill>
                  <a:srgbClr val="000000"/>
                </a:solidFill>
              </a:rPr>
              <a:t>2. </a:t>
            </a:r>
            <a:r>
              <a:rPr lang="pt-BR" sz="2000" b="1" i="0" u="none" strike="noStrike" baseline="0" dirty="0">
                <a:solidFill>
                  <a:srgbClr val="000000"/>
                </a:solidFill>
              </a:rPr>
              <a:t>Segmentação de Clientes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: Identificar grupos específicos de clientes com base no comportamento de compra (RFM).</a:t>
            </a:r>
          </a:p>
          <a:p>
            <a:pPr algn="just"/>
            <a:endParaRPr lang="pt-BR" sz="2000" b="0" i="0" u="none" strike="noStrike" baseline="0" dirty="0">
              <a:solidFill>
                <a:srgbClr val="000000"/>
              </a:solidFill>
            </a:endParaRPr>
          </a:p>
          <a:p>
            <a:pPr algn="just"/>
            <a:r>
              <a:rPr lang="pt-BR" sz="2000" b="0" i="0" u="none" strike="noStrike" baseline="0" dirty="0">
                <a:solidFill>
                  <a:srgbClr val="000000"/>
                </a:solidFill>
              </a:rPr>
              <a:t>3. </a:t>
            </a:r>
            <a:r>
              <a:rPr lang="pt-BR" sz="2000" b="1" i="0" u="none" strike="noStrike" baseline="0" dirty="0">
                <a:solidFill>
                  <a:srgbClr val="000000"/>
                </a:solidFill>
              </a:rPr>
              <a:t>Desempenho de Produtos e Localizações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: Avaliar quais produtos e lojas geram maior impacto no faturamento.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659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9AC39D3-E2C7-A51A-7781-FC2361CE8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07497"/>
              </p:ext>
            </p:extLst>
          </p:nvPr>
        </p:nvGraphicFramePr>
        <p:xfrm>
          <a:off x="129458" y="1370377"/>
          <a:ext cx="7205099" cy="4117246"/>
        </p:xfrm>
        <a:graphic>
          <a:graphicData uri="http://schemas.openxmlformats.org/drawingml/2006/table">
            <a:tbl>
              <a:tblPr/>
              <a:tblGrid>
                <a:gridCol w="693391">
                  <a:extLst>
                    <a:ext uri="{9D8B030D-6E8A-4147-A177-3AD203B41FA5}">
                      <a16:colId xmlns:a16="http://schemas.microsoft.com/office/drawing/2014/main" val="2627486716"/>
                    </a:ext>
                  </a:extLst>
                </a:gridCol>
                <a:gridCol w="493077">
                  <a:extLst>
                    <a:ext uri="{9D8B030D-6E8A-4147-A177-3AD203B41FA5}">
                      <a16:colId xmlns:a16="http://schemas.microsoft.com/office/drawing/2014/main" val="372277704"/>
                    </a:ext>
                  </a:extLst>
                </a:gridCol>
                <a:gridCol w="480751">
                  <a:extLst>
                    <a:ext uri="{9D8B030D-6E8A-4147-A177-3AD203B41FA5}">
                      <a16:colId xmlns:a16="http://schemas.microsoft.com/office/drawing/2014/main" val="1534791665"/>
                    </a:ext>
                  </a:extLst>
                </a:gridCol>
                <a:gridCol w="610184">
                  <a:extLst>
                    <a:ext uri="{9D8B030D-6E8A-4147-A177-3AD203B41FA5}">
                      <a16:colId xmlns:a16="http://schemas.microsoft.com/office/drawing/2014/main" val="970153286"/>
                    </a:ext>
                  </a:extLst>
                </a:gridCol>
                <a:gridCol w="434525">
                  <a:extLst>
                    <a:ext uri="{9D8B030D-6E8A-4147-A177-3AD203B41FA5}">
                      <a16:colId xmlns:a16="http://schemas.microsoft.com/office/drawing/2014/main" val="893249848"/>
                    </a:ext>
                  </a:extLst>
                </a:gridCol>
                <a:gridCol w="332828">
                  <a:extLst>
                    <a:ext uri="{9D8B030D-6E8A-4147-A177-3AD203B41FA5}">
                      <a16:colId xmlns:a16="http://schemas.microsoft.com/office/drawing/2014/main" val="653675996"/>
                    </a:ext>
                  </a:extLst>
                </a:gridCol>
                <a:gridCol w="351318">
                  <a:extLst>
                    <a:ext uri="{9D8B030D-6E8A-4147-A177-3AD203B41FA5}">
                      <a16:colId xmlns:a16="http://schemas.microsoft.com/office/drawing/2014/main" val="2598124724"/>
                    </a:ext>
                  </a:extLst>
                </a:gridCol>
                <a:gridCol w="406789">
                  <a:extLst>
                    <a:ext uri="{9D8B030D-6E8A-4147-A177-3AD203B41FA5}">
                      <a16:colId xmlns:a16="http://schemas.microsoft.com/office/drawing/2014/main" val="3127911094"/>
                    </a:ext>
                  </a:extLst>
                </a:gridCol>
                <a:gridCol w="369808">
                  <a:extLst>
                    <a:ext uri="{9D8B030D-6E8A-4147-A177-3AD203B41FA5}">
                      <a16:colId xmlns:a16="http://schemas.microsoft.com/office/drawing/2014/main" val="1492914315"/>
                    </a:ext>
                  </a:extLst>
                </a:gridCol>
                <a:gridCol w="471505">
                  <a:extLst>
                    <a:ext uri="{9D8B030D-6E8A-4147-A177-3AD203B41FA5}">
                      <a16:colId xmlns:a16="http://schemas.microsoft.com/office/drawing/2014/main" val="3333411559"/>
                    </a:ext>
                  </a:extLst>
                </a:gridCol>
                <a:gridCol w="647165">
                  <a:extLst>
                    <a:ext uri="{9D8B030D-6E8A-4147-A177-3AD203B41FA5}">
                      <a16:colId xmlns:a16="http://schemas.microsoft.com/office/drawing/2014/main" val="2786582284"/>
                    </a:ext>
                  </a:extLst>
                </a:gridCol>
                <a:gridCol w="545468">
                  <a:extLst>
                    <a:ext uri="{9D8B030D-6E8A-4147-A177-3AD203B41FA5}">
                      <a16:colId xmlns:a16="http://schemas.microsoft.com/office/drawing/2014/main" val="82849197"/>
                    </a:ext>
                  </a:extLst>
                </a:gridCol>
                <a:gridCol w="684145">
                  <a:extLst>
                    <a:ext uri="{9D8B030D-6E8A-4147-A177-3AD203B41FA5}">
                      <a16:colId xmlns:a16="http://schemas.microsoft.com/office/drawing/2014/main" val="1766302898"/>
                    </a:ext>
                  </a:extLst>
                </a:gridCol>
                <a:gridCol w="684145">
                  <a:extLst>
                    <a:ext uri="{9D8B030D-6E8A-4147-A177-3AD203B41FA5}">
                      <a16:colId xmlns:a16="http://schemas.microsoft.com/office/drawing/2014/main" val="2608475777"/>
                    </a:ext>
                  </a:extLst>
                </a:gridCol>
              </a:tblGrid>
              <a:tr h="294089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Período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Meses de Analise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0347"/>
                  </a:ext>
                </a:extLst>
              </a:tr>
              <a:tr h="2940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Janeiro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Fevereiro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Março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Abril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Junho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Julho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Agosto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Setembro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Outubro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Novembro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Dezembro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373003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58494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544845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16303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44319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54585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68160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207422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35603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7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37804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D3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6648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45285"/>
                  </a:ext>
                </a:extLst>
              </a:tr>
              <a:tr h="29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2014-12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3886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8BF8981-C196-78E0-AD56-D428C2216587}"/>
              </a:ext>
            </a:extLst>
          </p:cNvPr>
          <p:cNvSpPr txBox="1"/>
          <p:nvPr/>
        </p:nvSpPr>
        <p:spPr>
          <a:xfrm>
            <a:off x="7486773" y="936958"/>
            <a:ext cx="296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Meses de Maior e Menor Retenção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7B9822-C5ED-E07C-28BE-F50DEB22B10C}"/>
              </a:ext>
            </a:extLst>
          </p:cNvPr>
          <p:cNvSpPr txBox="1"/>
          <p:nvPr/>
        </p:nvSpPr>
        <p:spPr>
          <a:xfrm>
            <a:off x="7486773" y="1304394"/>
            <a:ext cx="44104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/>
              <a:t>Mês de maior retenção: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/>
          </a:p>
          <a:p>
            <a:pPr algn="just"/>
            <a:r>
              <a:rPr lang="pt-BR" sz="1400" dirty="0"/>
              <a:t>Após realizar a análise de </a:t>
            </a:r>
            <a:r>
              <a:rPr lang="pt-BR" sz="1400" dirty="0" err="1"/>
              <a:t>Cohort</a:t>
            </a:r>
            <a:r>
              <a:rPr lang="pt-BR" sz="1400" dirty="0"/>
              <a:t>, identificamos que o maior índice de retenção ocorreu no </a:t>
            </a:r>
            <a:r>
              <a:rPr lang="pt-BR" sz="1400" dirty="0" err="1"/>
              <a:t>Cohort</a:t>
            </a:r>
            <a:r>
              <a:rPr lang="pt-BR" sz="1400" dirty="0"/>
              <a:t>  de </a:t>
            </a:r>
            <a:r>
              <a:rPr lang="pt-BR" sz="1400" b="1" dirty="0"/>
              <a:t>Abril de 2014</a:t>
            </a:r>
            <a:r>
              <a:rPr lang="pt-BR" sz="1400" dirty="0"/>
              <a:t>, com taxas de retenção superiores a </a:t>
            </a:r>
            <a:r>
              <a:rPr lang="pt-BR" sz="1400" b="1" dirty="0"/>
              <a:t>80% no décimo segundo mês subsequente</a:t>
            </a:r>
            <a:r>
              <a:rPr lang="pt-BR" sz="1400" dirty="0"/>
              <a:t>. </a:t>
            </a:r>
          </a:p>
          <a:p>
            <a:pPr algn="just"/>
            <a:r>
              <a:rPr lang="pt-BR" sz="1400" dirty="0"/>
              <a:t>Esses resultados podem estar associados a campanhas promocionais específicas realizadas no início do ano, como liquidações de estoque.</a:t>
            </a:r>
          </a:p>
          <a:p>
            <a:pPr algn="just"/>
            <a:endParaRPr lang="pt-B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/>
              <a:t>Meses de menor retenção:</a:t>
            </a:r>
          </a:p>
          <a:p>
            <a:endParaRPr lang="pt-BR" sz="1400" dirty="0"/>
          </a:p>
          <a:p>
            <a:pPr algn="just"/>
            <a:r>
              <a:rPr lang="pt-BR" sz="1400" dirty="0"/>
              <a:t>Após realizar a análise de </a:t>
            </a:r>
            <a:r>
              <a:rPr lang="pt-BR" sz="1400" dirty="0" err="1"/>
              <a:t>Cohort</a:t>
            </a:r>
            <a:r>
              <a:rPr lang="pt-BR" sz="1400" dirty="0"/>
              <a:t>, identificamos que </a:t>
            </a:r>
            <a:r>
              <a:rPr lang="pt-BR" sz="1400" b="1" dirty="0"/>
              <a:t>existem muitos meses com resultado 0%</a:t>
            </a:r>
            <a:r>
              <a:rPr lang="pt-BR" sz="1400" dirty="0"/>
              <a:t> em relação ao mês subsequente.</a:t>
            </a:r>
          </a:p>
          <a:p>
            <a:pPr algn="just"/>
            <a:endParaRPr lang="pt-BR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/>
              <a:t>Recomendação: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Criar campanhas urgentes para melhorar o cenário. </a:t>
            </a:r>
          </a:p>
          <a:p>
            <a:pPr algn="just"/>
            <a:r>
              <a:rPr lang="pt-BR" sz="1400" dirty="0"/>
              <a:t>Campanhas personalizados, descontos para clientes recentes e programas de fidelidade.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9E4E1D-25CA-2DA9-1B8C-721E7B386602}"/>
              </a:ext>
            </a:extLst>
          </p:cNvPr>
          <p:cNvSpPr txBox="1"/>
          <p:nvPr/>
        </p:nvSpPr>
        <p:spPr>
          <a:xfrm>
            <a:off x="5118007" y="275302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de </a:t>
            </a:r>
            <a:r>
              <a:rPr lang="pt-BR" sz="2400" b="1" dirty="0" err="1"/>
              <a:t>Cohort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4935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Gráfico 1">
                <a:extLst>
                  <a:ext uri="{FF2B5EF4-FFF2-40B4-BE49-F238E27FC236}">
                    <a16:creationId xmlns:a16="http://schemas.microsoft.com/office/drawing/2014/main" id="{4DEA1E9B-69CF-A55C-8DC8-16C0EDACBD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75391961"/>
                  </p:ext>
                </p:extLst>
              </p:nvPr>
            </p:nvGraphicFramePr>
            <p:xfrm>
              <a:off x="101600" y="487680"/>
              <a:ext cx="7426960" cy="61975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Gráfico 1">
                <a:extLst>
                  <a:ext uri="{FF2B5EF4-FFF2-40B4-BE49-F238E27FC236}">
                    <a16:creationId xmlns:a16="http://schemas.microsoft.com/office/drawing/2014/main" id="{4DEA1E9B-69CF-A55C-8DC8-16C0EDACBD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00" y="487680"/>
                <a:ext cx="7426960" cy="619759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A25E6AAB-3BCE-CA94-10AC-3AEEB8E0C977}"/>
              </a:ext>
            </a:extLst>
          </p:cNvPr>
          <p:cNvSpPr txBox="1"/>
          <p:nvPr/>
        </p:nvSpPr>
        <p:spPr>
          <a:xfrm>
            <a:off x="5231179" y="46335"/>
            <a:ext cx="172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Matriz RFM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CE42CA-2D69-6386-56B3-D2D76B1D5A98}"/>
              </a:ext>
            </a:extLst>
          </p:cNvPr>
          <p:cNvSpPr txBox="1"/>
          <p:nvPr/>
        </p:nvSpPr>
        <p:spPr>
          <a:xfrm>
            <a:off x="7528560" y="1305341"/>
            <a:ext cx="45618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Análise RFM: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800" b="1" dirty="0"/>
          </a:p>
          <a:p>
            <a:r>
              <a:rPr lang="pt-BR" sz="1800" dirty="0"/>
              <a:t>Clientes </a:t>
            </a:r>
            <a:r>
              <a:rPr lang="pt-BR" sz="1800" b="1" dirty="0"/>
              <a:t>Fieis em Potencial</a:t>
            </a:r>
            <a:r>
              <a:rPr lang="pt-BR" sz="1800" dirty="0"/>
              <a:t> e </a:t>
            </a:r>
            <a:r>
              <a:rPr lang="pt-BR" sz="1800" b="1" dirty="0"/>
              <a:t>Clientes Fieis</a:t>
            </a:r>
            <a:r>
              <a:rPr lang="pt-BR" sz="1800" dirty="0"/>
              <a:t> representam mais de </a:t>
            </a:r>
            <a:r>
              <a:rPr lang="pt-BR" sz="1800" b="1" dirty="0"/>
              <a:t>70%</a:t>
            </a:r>
            <a:r>
              <a:rPr lang="pt-BR" sz="1800" dirty="0"/>
              <a:t> dos grupos de clientes.</a:t>
            </a:r>
          </a:p>
          <a:p>
            <a:endParaRPr lang="pt-BR" dirty="0"/>
          </a:p>
          <a:p>
            <a:r>
              <a:rPr lang="pt-BR" dirty="0"/>
              <a:t>Os demais grupos de clientes representam </a:t>
            </a:r>
            <a:r>
              <a:rPr lang="pt-BR" b="1" dirty="0"/>
              <a:t>menos</a:t>
            </a:r>
            <a:r>
              <a:rPr lang="pt-BR" dirty="0"/>
              <a:t> de </a:t>
            </a:r>
            <a:r>
              <a:rPr lang="pt-BR" b="1" dirty="0"/>
              <a:t>20%.</a:t>
            </a:r>
            <a:endParaRPr lang="pt-BR" sz="1800" b="1" dirty="0"/>
          </a:p>
          <a:p>
            <a:pPr algn="just"/>
            <a:endParaRPr lang="pt-BR" sz="18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800" b="1" dirty="0"/>
              <a:t>Recomendação: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Criar campanhas para os seguintes grupos de clientes: </a:t>
            </a:r>
            <a:r>
              <a:rPr lang="pt-BR" sz="1800" b="1" dirty="0"/>
              <a:t>Novos clientes, Quase dormentes, Precisam de atenção e Clientes promissores.</a:t>
            </a:r>
          </a:p>
        </p:txBody>
      </p:sp>
    </p:spTree>
    <p:extLst>
      <p:ext uri="{BB962C8B-B14F-4D97-AF65-F5344CB8AC3E}">
        <p14:creationId xmlns:p14="http://schemas.microsoft.com/office/powerpoint/2010/main" val="283324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B74D640-22BB-7B9A-D504-90A75903401C}"/>
              </a:ext>
            </a:extLst>
          </p:cNvPr>
          <p:cNvSpPr txBox="1"/>
          <p:nvPr/>
        </p:nvSpPr>
        <p:spPr>
          <a:xfrm>
            <a:off x="8422640" y="1225401"/>
            <a:ext cx="3606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Produtos mais vendidos</a:t>
            </a:r>
            <a:r>
              <a:rPr lang="pt-BR" sz="1800" b="1" dirty="0"/>
              <a:t>: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Canon </a:t>
            </a:r>
            <a:r>
              <a:rPr lang="pt-BR" b="1" dirty="0" err="1"/>
              <a:t>Image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dirty="0"/>
              <a:t>, com </a:t>
            </a:r>
            <a:r>
              <a:rPr lang="pt-BR" b="1" dirty="0"/>
              <a:t>$61k</a:t>
            </a:r>
            <a:r>
              <a:rPr lang="pt-BR" dirty="0"/>
              <a:t>, o   </a:t>
            </a:r>
            <a:r>
              <a:rPr lang="pt-BR" b="1" dirty="0"/>
              <a:t>dobro</a:t>
            </a:r>
            <a:r>
              <a:rPr lang="pt-BR" dirty="0"/>
              <a:t> do valor do segundo produto mais vendido, </a:t>
            </a:r>
            <a:r>
              <a:rPr lang="pt-BR" b="1" dirty="0" err="1"/>
              <a:t>Fellowers</a:t>
            </a:r>
            <a:r>
              <a:rPr lang="pt-BR" b="1" dirty="0"/>
              <a:t> PB500</a:t>
            </a:r>
            <a:r>
              <a:rPr lang="pt-BR" dirty="0"/>
              <a:t>, com </a:t>
            </a:r>
            <a:r>
              <a:rPr lang="pt-BR" b="1" dirty="0"/>
              <a:t>$27K.</a:t>
            </a:r>
            <a:endParaRPr lang="pt-BR" sz="1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just"/>
            <a:endParaRPr lang="pt-BR" sz="18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800" b="1" dirty="0"/>
              <a:t>Recomendação: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Criar </a:t>
            </a:r>
            <a:r>
              <a:rPr lang="pt-BR" sz="1800" b="1" dirty="0"/>
              <a:t>promoções e cupons</a:t>
            </a:r>
            <a:r>
              <a:rPr lang="pt-BR" sz="1800" dirty="0"/>
              <a:t> de descontos para os demais produtos que estão </a:t>
            </a:r>
            <a:r>
              <a:rPr lang="pt-BR" sz="1800" b="1" dirty="0"/>
              <a:t>abaixo</a:t>
            </a:r>
            <a:r>
              <a:rPr lang="pt-BR" sz="1800" dirty="0"/>
              <a:t> dos </a:t>
            </a:r>
            <a:r>
              <a:rPr lang="pt-BR" sz="1800" b="1" dirty="0"/>
              <a:t>$30K </a:t>
            </a:r>
            <a:r>
              <a:rPr lang="pt-BR" sz="1800" dirty="0"/>
              <a:t>em vendas.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B3289E-462D-CEA7-82AE-63988F2131EA}"/>
              </a:ext>
            </a:extLst>
          </p:cNvPr>
          <p:cNvSpPr txBox="1"/>
          <p:nvPr/>
        </p:nvSpPr>
        <p:spPr>
          <a:xfrm>
            <a:off x="4441733" y="314960"/>
            <a:ext cx="34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Top 10 produtos mais vendidos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E64CF3F-1E6C-4653-805D-4734B0E6C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540524"/>
              </p:ext>
            </p:extLst>
          </p:nvPr>
        </p:nvGraphicFramePr>
        <p:xfrm>
          <a:off x="0" y="1225401"/>
          <a:ext cx="8267700" cy="518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0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9AFA9C1-8D8C-5A8E-F055-48CFC627A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50779"/>
              </p:ext>
            </p:extLst>
          </p:nvPr>
        </p:nvGraphicFramePr>
        <p:xfrm>
          <a:off x="354567" y="1667510"/>
          <a:ext cx="7457440" cy="3522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1E3626F-3EB4-53F7-1FF5-19CB559DBBA7}"/>
              </a:ext>
            </a:extLst>
          </p:cNvPr>
          <p:cNvSpPr txBox="1"/>
          <p:nvPr/>
        </p:nvSpPr>
        <p:spPr>
          <a:xfrm>
            <a:off x="4368283" y="294640"/>
            <a:ext cx="360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Top 10 produtos menos vendidos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937681-AF89-3CF3-374F-724E74A4966F}"/>
              </a:ext>
            </a:extLst>
          </p:cNvPr>
          <p:cNvSpPr txBox="1"/>
          <p:nvPr/>
        </p:nvSpPr>
        <p:spPr>
          <a:xfrm>
            <a:off x="7823716" y="1386116"/>
            <a:ext cx="41752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800" b="1" dirty="0"/>
              <a:t>Recomendação: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algn="just"/>
            <a:r>
              <a:rPr lang="pt-BR" sz="1800" dirty="0"/>
              <a:t>P</a:t>
            </a:r>
            <a:r>
              <a:rPr lang="pt-BR" dirty="0"/>
              <a:t>oderia analisar a necessidade da comercialização desses produtos.</a:t>
            </a:r>
          </a:p>
          <a:p>
            <a:pPr algn="just"/>
            <a:endParaRPr lang="pt-BR" sz="1800" dirty="0"/>
          </a:p>
          <a:p>
            <a:pPr algn="just"/>
            <a:r>
              <a:rPr lang="pt-BR" dirty="0"/>
              <a:t>Encerrar a comercialização dos produtos com menos vendas e mobilizar esforços para os produtos com maior número de vendas e maior valor.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Verificar a possibilidade da </a:t>
            </a:r>
            <a:r>
              <a:rPr lang="pt-BR" dirty="0"/>
              <a:t>adição de novo produtos no catalogo.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8946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1F99207-C873-4854-6775-3DCFD1383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386720"/>
              </p:ext>
            </p:extLst>
          </p:nvPr>
        </p:nvGraphicFramePr>
        <p:xfrm>
          <a:off x="137458" y="1131793"/>
          <a:ext cx="7005022" cy="459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B0F7504A-5453-8858-8A4B-7175644F5696}"/>
              </a:ext>
            </a:extLst>
          </p:cNvPr>
          <p:cNvSpPr txBox="1"/>
          <p:nvPr/>
        </p:nvSpPr>
        <p:spPr>
          <a:xfrm>
            <a:off x="5082036" y="568960"/>
            <a:ext cx="233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Vendas por Região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B54A0D-7B6B-9CCA-C108-277022092BD4}"/>
              </a:ext>
            </a:extLst>
          </p:cNvPr>
          <p:cNvSpPr txBox="1"/>
          <p:nvPr/>
        </p:nvSpPr>
        <p:spPr>
          <a:xfrm>
            <a:off x="7233920" y="1503740"/>
            <a:ext cx="46251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b="1" dirty="0"/>
              <a:t>Vendas por Região: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West</a:t>
            </a:r>
            <a:r>
              <a:rPr lang="pt-BR" dirty="0"/>
              <a:t> e </a:t>
            </a:r>
            <a:r>
              <a:rPr lang="pt-BR" b="1" dirty="0"/>
              <a:t>East</a:t>
            </a:r>
            <a:r>
              <a:rPr lang="pt-BR" dirty="0"/>
              <a:t> representam </a:t>
            </a:r>
            <a:r>
              <a:rPr lang="pt-BR" b="1" dirty="0"/>
              <a:t>60%</a:t>
            </a:r>
            <a:r>
              <a:rPr lang="pt-BR" dirty="0"/>
              <a:t> do total por região.</a:t>
            </a:r>
          </a:p>
          <a:p>
            <a:pPr algn="just"/>
            <a:endParaRPr lang="pt-BR" b="1" dirty="0"/>
          </a:p>
          <a:p>
            <a:pPr algn="just"/>
            <a:endParaRPr lang="pt-BR" sz="18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800" b="1" dirty="0"/>
              <a:t>Recomendação: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algn="just"/>
            <a:r>
              <a:rPr lang="pt-BR" dirty="0"/>
              <a:t>Realizar ajustes nas operações das regiões </a:t>
            </a:r>
            <a:r>
              <a:rPr lang="pt-BR" b="1" dirty="0"/>
              <a:t>Central</a:t>
            </a:r>
            <a:r>
              <a:rPr lang="pt-BR" dirty="0"/>
              <a:t> e </a:t>
            </a:r>
            <a:r>
              <a:rPr lang="pt-BR" b="1" dirty="0"/>
              <a:t>South</a:t>
            </a:r>
            <a:r>
              <a:rPr lang="pt-BR" dirty="0"/>
              <a:t> para alavancar as vendas.</a:t>
            </a:r>
          </a:p>
          <a:p>
            <a:pPr algn="just"/>
            <a:endParaRPr lang="pt-BR" sz="1800" dirty="0"/>
          </a:p>
          <a:p>
            <a:pPr algn="just"/>
            <a:r>
              <a:rPr lang="pt-BR" dirty="0"/>
              <a:t>Representam </a:t>
            </a:r>
            <a:r>
              <a:rPr lang="pt-BR" b="1" dirty="0"/>
              <a:t>38%</a:t>
            </a:r>
            <a:r>
              <a:rPr lang="pt-BR" dirty="0"/>
              <a:t> em relação as regiões West e East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34176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795</Words>
  <Application>Microsoft Office PowerPoint</Application>
  <PresentationFormat>Widescreen</PresentationFormat>
  <Paragraphs>246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Tema do Office</vt:lpstr>
      <vt:lpstr>Projeto Store 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JHX</dc:creator>
  <cp:lastModifiedBy>JHX</cp:lastModifiedBy>
  <cp:revision>8</cp:revision>
  <dcterms:created xsi:type="dcterms:W3CDTF">2025-09-13T15:23:52Z</dcterms:created>
  <dcterms:modified xsi:type="dcterms:W3CDTF">2025-10-23T21:05:22Z</dcterms:modified>
</cp:coreProperties>
</file>