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74" r:id="rId5"/>
    <p:sldId id="269" r:id="rId6"/>
    <p:sldId id="259" r:id="rId7"/>
    <p:sldId id="260" r:id="rId8"/>
    <p:sldId id="278" r:id="rId9"/>
    <p:sldId id="267" r:id="rId10"/>
    <p:sldId id="273" r:id="rId11"/>
    <p:sldId id="268" r:id="rId12"/>
    <p:sldId id="275" r:id="rId13"/>
    <p:sldId id="277" r:id="rId14"/>
    <p:sldId id="264" r:id="rId1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6"/>
    <p:restoredTop sz="96423"/>
  </p:normalViewPr>
  <p:slideViewPr>
    <p:cSldViewPr>
      <p:cViewPr varScale="1">
        <p:scale>
          <a:sx n="106" d="100"/>
          <a:sy n="106" d="100"/>
        </p:scale>
        <p:origin x="264" y="102"/>
      </p:cViewPr>
      <p:guideLst>
        <p:guide orient="horz" pos="2341"/>
        <p:guide pos="2878"/>
      </p:guideLst>
    </p:cSldViewPr>
  </p:slideViewPr>
  <p:notesTextViewPr>
    <p:cViewPr>
      <p:scale>
        <a:sx n="87" d="100"/>
        <a:sy n="87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900" y="-90"/>
      </p:cViewPr>
      <p:guideLst>
        <p:guide orient="horz" pos="3108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0DAC019-18D5-4974-ADC1-C829DE870491}" type="datetime1">
              <a:rPr lang="ko-KR" altLang="en-US"/>
              <a:pPr lvl="0">
                <a:defRPr lang="ko-KR" altLang="en-US"/>
              </a:pPr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79F6EA3-24A1-4852-8B8E-AD7195AB881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12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A448482-2751-44C1-8019-6AEED55B4518}" type="datetime1">
              <a:rPr lang="ko-KR" altLang="en-US"/>
              <a:pPr lvl="0">
                <a:defRPr lang="ko-KR" altLang="en-US"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A131792-534C-46A9-A9C6-3325B8C071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17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A131792-534C-46A9-A9C6-3325B8C0718C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7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A131792-534C-46A9-A9C6-3325B8C0718C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8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A131792-534C-46A9-A9C6-3325B8C0718C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9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 lang="ko-KR" altLang="en-US"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A131792-534C-46A9-A9C6-3325B8C0718C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9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A131792-534C-46A9-A9C6-3325B8C0718C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A131792-534C-46A9-A9C6-3325B8C0718C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5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A131792-534C-46A9-A9C6-3325B8C0718C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2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 rot="16200000">
            <a:off x="3089189" y="-2693901"/>
            <a:ext cx="2965622" cy="8353425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5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2528888"/>
            <a:ext cx="9151938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0" y="3095625"/>
            <a:ext cx="9151938" cy="3762375"/>
          </a:xfrm>
          <a:prstGeom prst="rect">
            <a:avLst/>
          </a:prstGeom>
          <a:solidFill>
            <a:srgbClr val="F1F1F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 userDrawn="1"/>
        </p:nvSpPr>
        <p:spPr bwMode="auto">
          <a:xfrm>
            <a:off x="0" y="2727325"/>
            <a:ext cx="9151938" cy="3762375"/>
          </a:xfrm>
          <a:prstGeom prst="rect">
            <a:avLst/>
          </a:prstGeom>
          <a:solidFill>
            <a:srgbClr val="046C8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171926" y="5805264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727784" y="0"/>
            <a:ext cx="2965622" cy="6858000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6786438" y="-8691"/>
            <a:ext cx="2357562" cy="5643154"/>
          </a:xfrm>
          <a:prstGeom prst="line">
            <a:avLst/>
          </a:prstGeom>
          <a:ln w="127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 rot="5400000">
            <a:off x="-2098364" y="1899084"/>
            <a:ext cx="6858000" cy="3059832"/>
          </a:xfrm>
          <a:prstGeom prst="rect">
            <a:avLst/>
          </a:prstGeom>
          <a:solidFill>
            <a:srgbClr val="F1F1F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-199280" y="1376772"/>
            <a:ext cx="4139952" cy="864095"/>
          </a:xfrm>
          <a:prstGeom prst="rect">
            <a:avLst/>
          </a:prstGeom>
          <a:solidFill>
            <a:srgbClr val="046C8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 rot="10800000" flipH="1">
            <a:off x="3688644" y="2240868"/>
            <a:ext cx="252028" cy="396044"/>
          </a:xfrm>
          <a:prstGeom prst="rtTriangle">
            <a:avLst/>
          </a:prstGeom>
          <a:solidFill>
            <a:srgbClr val="03566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rgbClr val="046C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 rot="5400000">
            <a:off x="2329673" y="-1142999"/>
            <a:ext cx="4484653" cy="9144000"/>
          </a:xfrm>
          <a:prstGeom prst="rect">
            <a:avLst/>
          </a:prstGeom>
          <a:solidFill>
            <a:srgbClr val="F1F1F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005826" y="1862826"/>
            <a:ext cx="3132348" cy="3132348"/>
          </a:xfrm>
          <a:prstGeom prst="rect">
            <a:avLst/>
          </a:prstGeom>
          <a:solidFill>
            <a:srgbClr val="046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 rot="5400000">
            <a:off x="5143500" y="-3271800"/>
            <a:ext cx="728700" cy="7272300"/>
          </a:xfrm>
          <a:prstGeom prst="rect">
            <a:avLst/>
          </a:prstGeom>
          <a:solidFill>
            <a:srgbClr val="F1F1F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1"/>
            <a:ext cx="1943708" cy="728700"/>
          </a:xfrm>
          <a:prstGeom prst="rect">
            <a:avLst/>
          </a:prstGeom>
          <a:solidFill>
            <a:srgbClr val="046C8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793582"/>
            <a:ext cx="9144000" cy="0"/>
          </a:xfrm>
          <a:prstGeom prst="line">
            <a:avLst/>
          </a:prstGeom>
          <a:ln>
            <a:solidFill>
              <a:srgbClr val="046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-3969" y="1808820"/>
            <a:ext cx="9151938" cy="3600399"/>
            <a:chOff x="0" y="1268760"/>
            <a:chExt cx="9151938" cy="3600399"/>
          </a:xfrm>
        </p:grpSpPr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0" y="1268760"/>
              <a:ext cx="9151938" cy="2628292"/>
            </a:xfrm>
            <a:prstGeom prst="rect">
              <a:avLst/>
            </a:prstGeom>
            <a:solidFill>
              <a:srgbClr val="046C8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 rot="16200000">
              <a:off x="4083448" y="-195363"/>
              <a:ext cx="985042" cy="9144001"/>
            </a:xfrm>
            <a:prstGeom prst="rect">
              <a:avLst/>
            </a:prstGeom>
            <a:pattFill prst="lg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4171926" y="5874571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1196752"/>
            <a:ext cx="7416824" cy="86409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lnSpc>
                <a:spcPct val="110000"/>
              </a:lnSpc>
              <a:defRPr lang="ko-KR" altLang="en-US"/>
            </a:pPr>
            <a:r>
              <a:rPr lang="en-US" altLang="ko-KR" sz="4400" b="1">
                <a:solidFill>
                  <a:srgbClr val="046C88"/>
                </a:solidFill>
                <a:latin typeface="+mn-ea"/>
                <a:cs typeface="Arial"/>
              </a:rPr>
              <a:t>TreeChat (</a:t>
            </a:r>
            <a:r>
              <a:rPr lang="ko-KR" altLang="en-US" sz="3600" b="1">
                <a:solidFill>
                  <a:srgbClr val="046C88"/>
                </a:solidFill>
                <a:latin typeface="+mn-ea"/>
                <a:cs typeface="Arial"/>
              </a:rPr>
              <a:t>트리챗</a:t>
            </a:r>
            <a:r>
              <a:rPr lang="en-US" altLang="ko-KR" sz="4400" b="1">
                <a:solidFill>
                  <a:srgbClr val="046C88"/>
                </a:solidFill>
                <a:latin typeface="+mn-ea"/>
                <a:cs typeface="Arial"/>
              </a:rPr>
              <a:t>)</a:t>
            </a:r>
            <a:endParaRPr lang="ko-KR" altLang="en-US" sz="4400" b="1">
              <a:solidFill>
                <a:srgbClr val="046C88"/>
              </a:solidFill>
              <a:latin typeface="+mn-ea"/>
              <a:cs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58348" y="5805264"/>
            <a:ext cx="1019317" cy="4191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3588" y="2060848"/>
            <a:ext cx="7416824" cy="6721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>
              <a:lnSpc>
                <a:spcPct val="110000"/>
              </a:lnSpc>
              <a:defRPr lang="ko-KR" altLang="en-US"/>
            </a:pPr>
            <a:r>
              <a:rPr lang="en-US" altLang="ko-KR" sz="3200" b="1" dirty="0">
                <a:solidFill>
                  <a:srgbClr val="046C88"/>
                </a:solidFill>
                <a:latin typeface="+mn-ea"/>
                <a:cs typeface="Arial"/>
              </a:rPr>
              <a:t>Social Service Organization Chatting</a:t>
            </a:r>
            <a:endParaRPr lang="ko-KR" altLang="en-US" sz="3200" b="1" dirty="0">
              <a:solidFill>
                <a:srgbClr val="046C88"/>
              </a:solidFill>
              <a:latin typeface="+mn-ea"/>
              <a:cs typeface="Arial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660232" y="4482338"/>
            <a:ext cx="2088232" cy="1727200"/>
            <a:chOff x="6300192" y="4149725"/>
            <a:chExt cx="2736304" cy="1727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372200" y="4938739"/>
              <a:ext cx="1966273" cy="242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6372200" y="5331688"/>
              <a:ext cx="1966273" cy="617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부제목 2"/>
            <p:cNvSpPr txBox="1"/>
            <p:nvPr/>
          </p:nvSpPr>
          <p:spPr>
            <a:xfrm>
              <a:off x="6300192" y="4149725"/>
              <a:ext cx="2736304" cy="1727200"/>
            </a:xfrm>
            <a:prstGeom prst="rect">
              <a:avLst/>
            </a:prstGeom>
            <a:ln>
              <a:noFill/>
            </a:ln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ct val="69000"/>
                </a:spcBef>
                <a:buNone/>
                <a:defRPr lang="ko-KR" altLang="en-US"/>
              </a:pPr>
              <a:r>
                <a:rPr lang="ko-KR" altLang="en-US" sz="1050" b="1" spc="-52" dirty="0" smtClean="0">
                  <a:solidFill>
                    <a:schemeClr val="bg1"/>
                  </a:solidFill>
                  <a:latin typeface="나눔고딕"/>
                  <a:ea typeface="나눔고딕"/>
                </a:rPr>
                <a:t>졸업작품 결과 발표</a:t>
              </a:r>
              <a:endParaRPr lang="en-US" altLang="ko-KR" sz="1050" b="1" spc="-52" dirty="0" smtClean="0"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marL="0" indent="0">
                <a:lnSpc>
                  <a:spcPct val="150000"/>
                </a:lnSpc>
                <a:spcBef>
                  <a:spcPct val="69000"/>
                </a:spcBef>
                <a:buNone/>
                <a:defRPr lang="ko-KR" altLang="en-US"/>
              </a:pPr>
              <a:r>
                <a:rPr lang="en-US" altLang="ko-KR" sz="1200" b="1" spc="-52" dirty="0" smtClean="0">
                  <a:solidFill>
                    <a:schemeClr val="bg1"/>
                  </a:solidFill>
                  <a:latin typeface="나눔고딕"/>
                  <a:ea typeface="나눔고딕"/>
                </a:rPr>
                <a:t>2018</a:t>
              </a:r>
              <a:r>
                <a:rPr lang="en-US" altLang="ko-KR" sz="1200" b="1" spc="-52" dirty="0">
                  <a:solidFill>
                    <a:schemeClr val="bg1"/>
                  </a:solidFill>
                  <a:latin typeface="나눔고딕"/>
                  <a:ea typeface="나눔고딕"/>
                </a:rPr>
                <a:t>. </a:t>
              </a:r>
              <a:r>
                <a:rPr lang="en-US" altLang="ko-KR" sz="1200" b="1" spc="-52" dirty="0" smtClean="0">
                  <a:solidFill>
                    <a:schemeClr val="bg1"/>
                  </a:solidFill>
                  <a:latin typeface="나눔고딕"/>
                  <a:ea typeface="나눔고딕"/>
                </a:rPr>
                <a:t>06. 05</a:t>
              </a:r>
              <a:endParaRPr lang="ko-KR" altLang="en-US" sz="1200" b="1" spc="-52" dirty="0"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marL="0" indent="0">
                <a:lnSpc>
                  <a:spcPct val="150000"/>
                </a:lnSpc>
                <a:spcBef>
                  <a:spcPct val="69000"/>
                </a:spcBef>
                <a:buNone/>
                <a:defRPr lang="ko-KR" altLang="en-US"/>
              </a:pPr>
              <a:r>
                <a:rPr lang="ko-KR" altLang="en-US" sz="1200" b="1" spc="-52" dirty="0" smtClean="0">
                  <a:solidFill>
                    <a:schemeClr val="bg1"/>
                  </a:solidFill>
                  <a:latin typeface="나눔고딕"/>
                  <a:ea typeface="나눔고딕"/>
                </a:rPr>
                <a:t>정해민 박준혁 한재용</a:t>
              </a:r>
              <a:endParaRPr lang="en-US" altLang="ko-KR" sz="1200" b="1" spc="-52" dirty="0"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marL="0" indent="0">
                <a:lnSpc>
                  <a:spcPct val="150000"/>
                </a:lnSpc>
                <a:spcBef>
                  <a:spcPct val="69000"/>
                </a:spcBef>
                <a:buNone/>
                <a:defRPr lang="ko-KR" altLang="en-US"/>
              </a:pPr>
              <a:endParaRPr lang="en-US" altLang="ko-KR" sz="1200" b="1" spc="-52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372200" y="4562819"/>
              <a:ext cx="1966273" cy="242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)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 dirty="0" smtClean="0">
                <a:solidFill>
                  <a:srgbClr val="046C88"/>
                </a:solidFill>
                <a:latin typeface="+mn-ea"/>
              </a:rPr>
              <a:t>대화</a:t>
            </a:r>
            <a:endParaRPr lang="en-US" altLang="ko-KR" sz="3200" b="1" dirty="0">
              <a:solidFill>
                <a:srgbClr val="046C88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1088740"/>
            <a:ext cx="3636272" cy="55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 dirty="0" smtClean="0">
                <a:solidFill>
                  <a:srgbClr val="046C88"/>
                </a:solidFill>
                <a:latin typeface="+mn-ea"/>
              </a:rPr>
              <a:t>대화</a:t>
            </a:r>
            <a:endParaRPr lang="ko-KR" altLang="en-US" sz="3200" b="1" dirty="0">
              <a:solidFill>
                <a:srgbClr val="046C8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)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69" y="1047732"/>
            <a:ext cx="6872868" cy="53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5" y="1277938"/>
            <a:ext cx="5829300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)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 dirty="0" smtClean="0">
                <a:solidFill>
                  <a:srgbClr val="046C88"/>
                </a:solidFill>
                <a:latin typeface="+mn-ea"/>
              </a:rPr>
              <a:t>대화</a:t>
            </a:r>
            <a:endParaRPr lang="ko-KR" altLang="en-US" sz="3200" b="1" dirty="0">
              <a:solidFill>
                <a:srgbClr val="046C8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225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7"/>
          <p:cNvSpPr txBox="1"/>
          <p:nvPr/>
        </p:nvSpPr>
        <p:spPr>
          <a:xfrm>
            <a:off x="2560562" y="2502773"/>
            <a:ext cx="4022877" cy="1015663"/>
          </a:xfrm>
          <a:prstGeom prst="rect">
            <a:avLst/>
          </a:prstGeom>
          <a:noFill/>
        </p:spPr>
        <p:txBody>
          <a:bodyPr wrap="none" rtlCol="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시 연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6"/>
          <p:cNvSpPr txBox="1"/>
          <p:nvPr/>
        </p:nvSpPr>
        <p:spPr>
          <a:xfrm>
            <a:off x="0" y="4113076"/>
            <a:ext cx="9144000" cy="4320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5877272"/>
            <a:ext cx="1152128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7"/>
          <p:cNvSpPr txBox="1"/>
          <p:nvPr/>
        </p:nvSpPr>
        <p:spPr>
          <a:xfrm>
            <a:off x="2560562" y="2502773"/>
            <a:ext cx="4022877" cy="1015663"/>
          </a:xfrm>
          <a:prstGeom prst="rect">
            <a:avLst/>
          </a:prstGeom>
          <a:noFill/>
        </p:spPr>
        <p:txBody>
          <a:bodyPr wrap="none" rtlCol="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Thank you</a:t>
            </a:r>
          </a:p>
        </p:txBody>
      </p:sp>
      <p:sp>
        <p:nvSpPr>
          <p:cNvPr id="4" name="TextBox 36"/>
          <p:cNvSpPr txBox="1"/>
          <p:nvPr/>
        </p:nvSpPr>
        <p:spPr>
          <a:xfrm>
            <a:off x="0" y="4113076"/>
            <a:ext cx="9144000" cy="4320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5877272"/>
            <a:ext cx="1152128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8"/>
          <p:cNvSpPr txBox="1"/>
          <p:nvPr/>
        </p:nvSpPr>
        <p:spPr>
          <a:xfrm>
            <a:off x="4441364" y="1790587"/>
            <a:ext cx="3515012" cy="353314"/>
          </a:xfrm>
          <a:prstGeom prst="rect">
            <a:avLst/>
          </a:prstGeom>
          <a:noFill/>
        </p:spPr>
        <p:txBody>
          <a:bodyPr wrap="none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 lang="ko-KR" altLang="en-US"/>
            </a:pPr>
            <a:r>
              <a:rPr lang="en-US" altLang="ko-KR" sz="1200" b="1" spc="305">
                <a:solidFill>
                  <a:srgbClr val="046C88"/>
                </a:solidFill>
                <a:latin typeface="+mn-ea"/>
              </a:rPr>
              <a:t>Social Service</a:t>
            </a:r>
          </a:p>
          <a:p>
            <a:pPr algn="r">
              <a:lnSpc>
                <a:spcPct val="90000"/>
              </a:lnSpc>
              <a:defRPr lang="ko-KR" altLang="en-US"/>
            </a:pPr>
            <a:r>
              <a:rPr lang="en-US" altLang="ko-KR" sz="1200" b="1" spc="305">
                <a:solidFill>
                  <a:srgbClr val="046C88"/>
                </a:solidFill>
                <a:latin typeface="+mn-ea"/>
              </a:rPr>
              <a:t>Organization Chatting</a:t>
            </a:r>
          </a:p>
        </p:txBody>
      </p:sp>
      <p:sp>
        <p:nvSpPr>
          <p:cNvPr id="9" name="TextBox 37"/>
          <p:cNvSpPr txBox="1"/>
          <p:nvPr/>
        </p:nvSpPr>
        <p:spPr>
          <a:xfrm>
            <a:off x="683568" y="1467366"/>
            <a:ext cx="3106923" cy="715317"/>
          </a:xfrm>
          <a:prstGeom prst="rect">
            <a:avLst/>
          </a:prstGeom>
          <a:noFill/>
        </p:spPr>
        <p:txBody>
          <a:bodyPr wrap="none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lang="ko-KR" altLang="en-US"/>
            </a:pPr>
            <a:r>
              <a:rPr lang="en-US" altLang="ko-KR" sz="4400" b="1">
                <a:solidFill>
                  <a:schemeClr val="bg1"/>
                </a:solidFill>
                <a:latin typeface="+mn-ea"/>
              </a:rPr>
              <a:t>CONTENTS</a:t>
            </a:r>
          </a:p>
        </p:txBody>
      </p:sp>
      <p:sp>
        <p:nvSpPr>
          <p:cNvPr id="10" name="TextBox 58"/>
          <p:cNvSpPr txBox="1"/>
          <p:nvPr/>
        </p:nvSpPr>
        <p:spPr>
          <a:xfrm>
            <a:off x="4441364" y="2143901"/>
            <a:ext cx="3515012" cy="384999"/>
          </a:xfrm>
          <a:prstGeom prst="rect">
            <a:avLst/>
          </a:prstGeom>
          <a:noFill/>
        </p:spPr>
        <p:txBody>
          <a:bodyPr wrap="none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 lang="ko-KR" altLang="en-US"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+mn-ea"/>
              </a:rPr>
              <a:t>’18 Capstone Design Project</a:t>
            </a:r>
          </a:p>
        </p:txBody>
      </p:sp>
      <p:sp>
        <p:nvSpPr>
          <p:cNvPr id="11" name="TextBox 58"/>
          <p:cNvSpPr txBox="1"/>
          <p:nvPr/>
        </p:nvSpPr>
        <p:spPr>
          <a:xfrm>
            <a:off x="4441364" y="1340768"/>
            <a:ext cx="3515012" cy="449818"/>
          </a:xfrm>
          <a:prstGeom prst="rect">
            <a:avLst/>
          </a:prstGeom>
          <a:noFill/>
        </p:spPr>
        <p:txBody>
          <a:bodyPr wrap="none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 lang="ko-KR" altLang="en-US"/>
            </a:pPr>
            <a:r>
              <a:rPr lang="en-US" altLang="ko-KR" sz="2800" b="1" spc="285">
                <a:solidFill>
                  <a:srgbClr val="046C88"/>
                </a:solidFill>
                <a:latin typeface="+mn-ea"/>
              </a:rPr>
              <a:t>TreeChat (</a:t>
            </a:r>
            <a:r>
              <a:rPr lang="ko-KR" altLang="en-US" sz="2800" b="1" spc="285">
                <a:solidFill>
                  <a:srgbClr val="046C88"/>
                </a:solidFill>
                <a:latin typeface="+mn-ea"/>
              </a:rPr>
              <a:t>트리챗</a:t>
            </a:r>
            <a:r>
              <a:rPr lang="en-US" altLang="ko-KR" sz="2800" b="1" spc="285">
                <a:solidFill>
                  <a:srgbClr val="046C88"/>
                </a:solidFill>
                <a:latin typeface="+mn-ea"/>
              </a:rPr>
              <a:t>)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709914" y="3660073"/>
            <a:ext cx="3102446" cy="1893163"/>
            <a:chOff x="4709914" y="3322179"/>
            <a:chExt cx="3102446" cy="1893163"/>
          </a:xfrm>
        </p:grpSpPr>
        <p:sp>
          <p:nvSpPr>
            <p:cNvPr id="25" name="TextBox 52"/>
            <p:cNvSpPr txBox="1"/>
            <p:nvPr/>
          </p:nvSpPr>
          <p:spPr>
            <a:xfrm>
              <a:off x="4716016" y="3322179"/>
              <a:ext cx="309634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10000"/>
                </a:spcAft>
                <a:buClr>
                  <a:srgbClr val="977399"/>
                </a:buClr>
                <a:defRPr lang="ko-KR" altLang="en-US"/>
              </a:pPr>
              <a:r>
                <a:rPr lang="en-US" altLang="ko-KR" sz="1600" b="1" dirty="0">
                  <a:latin typeface="+mn-ea"/>
                </a:rPr>
                <a:t>Ⅰ. </a:t>
              </a:r>
              <a:r>
                <a:rPr lang="ko-KR" altLang="en-US" sz="1600" b="1" dirty="0" smtClean="0">
                  <a:latin typeface="+mn-ea"/>
                </a:rPr>
                <a:t>필요성</a:t>
              </a:r>
              <a:endParaRPr lang="en-US" altLang="ko-KR" sz="1600" b="1" dirty="0">
                <a:latin typeface="+mn-ea"/>
              </a:endParaRPr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709914" y="3862782"/>
              <a:ext cx="3096344" cy="3387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10000"/>
                </a:spcAft>
                <a:buClr>
                  <a:srgbClr val="977399"/>
                </a:buClr>
                <a:defRPr lang="ko-KR" altLang="en-US"/>
              </a:pPr>
              <a:r>
                <a:rPr lang="en-US" altLang="ko-KR" sz="1600" b="1" dirty="0">
                  <a:latin typeface="+mn-ea"/>
                </a:rPr>
                <a:t>Ⅱ. </a:t>
              </a:r>
              <a:r>
                <a:rPr lang="ko-KR" altLang="en-US" sz="1600" b="1" dirty="0" smtClean="0">
                  <a:latin typeface="+mn-ea"/>
                </a:rPr>
                <a:t>구성도</a:t>
              </a:r>
              <a:endParaRPr lang="en-US" altLang="ko-KR" sz="1600" b="1" dirty="0">
                <a:latin typeface="+mn-ea"/>
              </a:endParaRPr>
            </a:p>
          </p:txBody>
        </p:sp>
        <p:sp>
          <p:nvSpPr>
            <p:cNvPr id="27" name="TextBox 54"/>
            <p:cNvSpPr txBox="1"/>
            <p:nvPr/>
          </p:nvSpPr>
          <p:spPr>
            <a:xfrm>
              <a:off x="4716016" y="4358441"/>
              <a:ext cx="309634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10000"/>
                </a:spcAft>
                <a:buClr>
                  <a:srgbClr val="977399"/>
                </a:buClr>
                <a:defRPr lang="ko-KR" altLang="en-US"/>
              </a:pPr>
              <a:r>
                <a:rPr lang="en-US" altLang="ko-KR" sz="1600" b="1" dirty="0">
                  <a:latin typeface="+mn-ea"/>
                </a:rPr>
                <a:t>Ⅲ. </a:t>
              </a:r>
              <a:r>
                <a:rPr lang="ko-KR" altLang="en-US" sz="1600" b="1" dirty="0" smtClean="0">
                  <a:latin typeface="+mn-ea"/>
                </a:rPr>
                <a:t>보안</a:t>
              </a:r>
              <a:endParaRPr lang="en-US" altLang="ko-KR" sz="1600" b="1" dirty="0">
                <a:latin typeface="+mn-ea"/>
              </a:endParaRPr>
            </a:p>
          </p:txBody>
        </p:sp>
        <p:sp>
          <p:nvSpPr>
            <p:cNvPr id="28" name="TextBox 55"/>
            <p:cNvSpPr txBox="1"/>
            <p:nvPr/>
          </p:nvSpPr>
          <p:spPr>
            <a:xfrm>
              <a:off x="4716016" y="4876572"/>
              <a:ext cx="3096344" cy="3387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10000"/>
                </a:spcAft>
                <a:buClr>
                  <a:srgbClr val="977399"/>
                </a:buClr>
                <a:defRPr lang="ko-KR" altLang="en-US"/>
              </a:pPr>
              <a:r>
                <a:rPr lang="en-US" altLang="ko-KR" sz="1600" b="1" dirty="0">
                  <a:latin typeface="+mn-ea"/>
                </a:rPr>
                <a:t>Ⅳ</a:t>
              </a:r>
              <a:r>
                <a:rPr lang="en-US" altLang="ko-KR" sz="1600" b="1">
                  <a:latin typeface="+mn-ea"/>
                </a:rPr>
                <a:t>. </a:t>
              </a:r>
              <a:r>
                <a:rPr lang="ko-KR" altLang="en-US" sz="1600" b="1" dirty="0" smtClean="0">
                  <a:latin typeface="+mn-ea"/>
                </a:rPr>
                <a:t>대화</a:t>
              </a:r>
              <a:r>
                <a:rPr lang="en-US" altLang="ko-KR" sz="1600" b="1" dirty="0" smtClean="0">
                  <a:latin typeface="+mn-ea"/>
                </a:rPr>
                <a:t> </a:t>
              </a:r>
              <a:endParaRPr lang="en-US" altLang="ko-KR" sz="1600" b="1" dirty="0">
                <a:latin typeface="+mn-ea"/>
              </a:endParaRPr>
            </a:p>
          </p:txBody>
        </p:sp>
      </p:grpSp>
      <p:sp>
        <p:nvSpPr>
          <p:cNvPr id="12" name="TextBox 55"/>
          <p:cNvSpPr txBox="1"/>
          <p:nvPr/>
        </p:nvSpPr>
        <p:spPr>
          <a:xfrm>
            <a:off x="4716016" y="5754526"/>
            <a:ext cx="3096344" cy="3387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10000"/>
              </a:spcAft>
              <a:buClr>
                <a:srgbClr val="977399"/>
              </a:buClr>
              <a:defRPr lang="ko-KR" altLang="en-US"/>
            </a:pPr>
            <a:r>
              <a:rPr lang="en-US" altLang="ko-KR" sz="1600" b="1" dirty="0" smtClean="0">
                <a:latin typeface="+mn-ea"/>
              </a:rPr>
              <a:t>Ⅵ. </a:t>
            </a:r>
            <a:r>
              <a:rPr lang="ko-KR" altLang="en-US" sz="1600" b="1" dirty="0" smtClean="0">
                <a:latin typeface="+mn-ea"/>
              </a:rPr>
              <a:t>시연</a:t>
            </a:r>
            <a:endParaRPr lang="en-US" altLang="ko-KR" sz="16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>
                <a:solidFill>
                  <a:srgbClr val="046C88"/>
                </a:solidFill>
                <a:latin typeface="+mn-ea"/>
              </a:rPr>
              <a:t>필요성</a:t>
            </a:r>
            <a:endParaRPr lang="en-US" altLang="ko-KR" sz="3200" b="1">
              <a:solidFill>
                <a:srgbClr val="046C8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트리챗)</a:t>
            </a:r>
          </a:p>
          <a:p>
            <a:pPr lvl="0" algn="r">
              <a:defRPr lang="ko-KR" altLang="en-US"/>
            </a:pPr>
            <a:r>
              <a:rPr lang="en-US" altLang="ko-KR" sz="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548" y="1304764"/>
            <a:ext cx="8316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dirty="0" smtClean="0"/>
              <a:t>프로그램 사용을 위한 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설치과정의 번거로움</a:t>
            </a: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dirty="0" smtClean="0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dirty="0"/>
              <a:t>매 업데이트 마다 패키지 재설치</a:t>
            </a: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dirty="0" smtClean="0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dirty="0" smtClean="0"/>
              <a:t>플랫폼의 종류에 따른 개발 시간 및 비용 증가</a:t>
            </a:r>
            <a:endParaRPr lang="en-US" altLang="ko-KR" dirty="0" smtClean="0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dirty="0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dirty="0"/>
              <a:t>지나치게 많은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dirty="0" smtClean="0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dirty="0"/>
              <a:t>단체 </a:t>
            </a:r>
            <a:r>
              <a:rPr lang="ko-KR" altLang="en-US" dirty="0" err="1"/>
              <a:t>채팅방</a:t>
            </a:r>
            <a:r>
              <a:rPr lang="ko-KR" altLang="en-US" dirty="0"/>
              <a:t> 내에서의 </a:t>
            </a:r>
            <a:r>
              <a:rPr lang="ko-KR" altLang="en-US" dirty="0" smtClean="0"/>
              <a:t>자유로운 </a:t>
            </a:r>
            <a:r>
              <a:rPr lang="ko-KR" altLang="en-US" dirty="0"/>
              <a:t>채팅 불가</a:t>
            </a: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78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9" r="14827"/>
          <a:stretch/>
        </p:blipFill>
        <p:spPr>
          <a:xfrm>
            <a:off x="1223628" y="1268760"/>
            <a:ext cx="6912768" cy="46825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>
                <a:solidFill>
                  <a:srgbClr val="046C88"/>
                </a:solidFill>
                <a:latin typeface="+mn-ea"/>
              </a:rPr>
              <a:t>필요성</a:t>
            </a:r>
            <a:endParaRPr lang="en-US" altLang="ko-KR" sz="3200" b="1">
              <a:solidFill>
                <a:srgbClr val="046C88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트리챗)</a:t>
            </a:r>
          </a:p>
          <a:p>
            <a:pPr lvl="0" algn="r">
              <a:defRPr lang="ko-KR" altLang="en-US"/>
            </a:pPr>
            <a:r>
              <a:rPr lang="en-US" altLang="ko-KR" sz="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</p:spTree>
    <p:extLst>
      <p:ext uri="{BB962C8B-B14F-4D97-AF65-F5344CB8AC3E}">
        <p14:creationId xmlns:p14="http://schemas.microsoft.com/office/powerpoint/2010/main" val="20163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124744"/>
            <a:ext cx="8487026" cy="5004556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 dirty="0" smtClean="0">
                <a:solidFill>
                  <a:srgbClr val="046C88"/>
                </a:solidFill>
                <a:latin typeface="+mn-ea"/>
              </a:rPr>
              <a:t>구성도</a:t>
            </a:r>
            <a:endParaRPr lang="ko-KR" altLang="en-US" sz="3200" b="1" dirty="0">
              <a:solidFill>
                <a:srgbClr val="046C8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트리챗)</a:t>
            </a:r>
          </a:p>
          <a:p>
            <a:pPr lvl="0" algn="r">
              <a:defRPr lang="ko-KR" altLang="en-US"/>
            </a:pPr>
            <a:r>
              <a:rPr lang="en-US" altLang="ko-KR" sz="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</p:spTree>
    <p:extLst>
      <p:ext uri="{BB962C8B-B14F-4D97-AF65-F5344CB8AC3E}">
        <p14:creationId xmlns:p14="http://schemas.microsoft.com/office/powerpoint/2010/main" val="53455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 dirty="0" smtClean="0">
                <a:solidFill>
                  <a:srgbClr val="046C88"/>
                </a:solidFill>
                <a:latin typeface="+mn-ea"/>
              </a:rPr>
              <a:t>보안</a:t>
            </a:r>
            <a:endParaRPr lang="ko-KR" altLang="en-US" sz="3200" b="1" dirty="0">
              <a:solidFill>
                <a:srgbClr val="046C88"/>
              </a:solidFill>
              <a:latin typeface="+mn-ea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트리챗)</a:t>
            </a:r>
          </a:p>
          <a:p>
            <a:pPr lvl="0" algn="r">
              <a:defRPr lang="ko-KR" altLang="en-US"/>
            </a:pPr>
            <a:r>
              <a:rPr lang="en-US" altLang="ko-KR" sz="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8539" y="1311151"/>
            <a:ext cx="114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HTTPS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604" y="1808820"/>
            <a:ext cx="3400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프로토콜         </a:t>
            </a:r>
            <a:r>
              <a:rPr lang="en-US" altLang="ko-KR" dirty="0" smtClean="0"/>
              <a:t>:  TLS 1.2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키 교환            </a:t>
            </a:r>
            <a:r>
              <a:rPr lang="en-US" altLang="ko-KR" dirty="0" smtClean="0"/>
              <a:t>:  ECDHE_RSA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키 교환 그룹  </a:t>
            </a:r>
            <a:r>
              <a:rPr lang="en-US" altLang="ko-KR" dirty="0" smtClean="0"/>
              <a:t>:  P-256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암호화             </a:t>
            </a:r>
            <a:r>
              <a:rPr lang="en-US" altLang="ko-KR" dirty="0" smtClean="0"/>
              <a:t>:  AES_256_GCM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89861"/>
            <a:ext cx="4097449" cy="4787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 dirty="0" smtClean="0">
                <a:solidFill>
                  <a:srgbClr val="046C88"/>
                </a:solidFill>
                <a:latin typeface="+mn-ea"/>
              </a:rPr>
              <a:t>보안</a:t>
            </a:r>
            <a:endParaRPr lang="ko-KR" altLang="en-US" sz="3200" b="1" dirty="0">
              <a:solidFill>
                <a:srgbClr val="046C88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3682" y="2539636"/>
            <a:ext cx="1275144" cy="45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2400">
                <a:solidFill>
                  <a:schemeClr val="bg1"/>
                </a:solidFill>
                <a:latin typeface="+mn-ea"/>
              </a:rPr>
              <a:t>상태바</a:t>
            </a:r>
            <a:endParaRPr lang="en-US" altLang="ko-KR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)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232756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데이터베이스 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7604" y="1796623"/>
            <a:ext cx="4507060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비밀번호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SHA_3 512 + Salt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채팅 메시지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AES_256_CBC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663" y="1427291"/>
            <a:ext cx="3895725" cy="847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55" y="4329100"/>
            <a:ext cx="4734713" cy="17863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826" y="2272575"/>
            <a:ext cx="4600575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85741256" descr="EMB0000329c3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8" y="910893"/>
            <a:ext cx="5403775" cy="594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)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 dirty="0" smtClean="0">
                <a:solidFill>
                  <a:srgbClr val="046C88"/>
                </a:solidFill>
                <a:latin typeface="+mn-ea"/>
              </a:rPr>
              <a:t>데이터베이스</a:t>
            </a:r>
            <a:endParaRPr lang="ko-KR" altLang="en-US" sz="3200" b="1" dirty="0">
              <a:solidFill>
                <a:srgbClr val="046C8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721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 rotWithShape="1">
          <a:blip r:embed="rId2"/>
          <a:srcRect t="6570"/>
          <a:stretch/>
        </p:blipFill>
        <p:spPr>
          <a:xfrm>
            <a:off x="788825" y="1016732"/>
            <a:ext cx="7560000" cy="540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TextBox 1"/>
          <p:cNvSpPr txBox="1"/>
          <p:nvPr/>
        </p:nvSpPr>
        <p:spPr>
          <a:xfrm>
            <a:off x="2113916" y="118397"/>
            <a:ext cx="4006496" cy="519292"/>
          </a:xfrm>
          <a:prstGeom prst="rect">
            <a:avLst/>
          </a:prstGeom>
          <a:noFill/>
        </p:spPr>
        <p:txBody>
          <a:bodyPr wrap="none" lIns="72000" tIns="0" anchor="b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 sz="3200" b="1" dirty="0" smtClean="0">
                <a:solidFill>
                  <a:srgbClr val="046C88"/>
                </a:solidFill>
                <a:latin typeface="+mn-ea"/>
              </a:rPr>
              <a:t>대화</a:t>
            </a:r>
            <a:endParaRPr lang="ko-KR" altLang="en-US" sz="3200" b="1" dirty="0">
              <a:solidFill>
                <a:srgbClr val="046C8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9665"/>
            <a:ext cx="1653498" cy="547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TreeChat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트리챗</a:t>
            </a:r>
            <a:r>
              <a:rPr lang="ko-KR" alt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)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Social Service </a:t>
            </a:r>
          </a:p>
          <a:p>
            <a:pPr lvl="0" algn="r">
              <a:defRPr lang="ko-KR" altLang="en-US"/>
            </a:pPr>
            <a:r>
              <a:rPr lang="en-US" altLang="ko-K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Organization Chatting</a:t>
            </a:r>
          </a:p>
        </p:txBody>
      </p:sp>
    </p:spTree>
    <p:extLst>
      <p:ext uri="{BB962C8B-B14F-4D97-AF65-F5344CB8AC3E}">
        <p14:creationId xmlns:p14="http://schemas.microsoft.com/office/powerpoint/2010/main" val="22490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209</Words>
  <Application>Microsoft Office PowerPoint</Application>
  <PresentationFormat>화면 슬라이드 쇼(4:3)</PresentationFormat>
  <Paragraphs>87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맑은 고딕</vt:lpstr>
      <vt:lpstr>Arial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정해민 정해민</cp:lastModifiedBy>
  <cp:revision>340</cp:revision>
  <cp:lastPrinted>2018-11-20T06:22:39Z</cp:lastPrinted>
  <dcterms:created xsi:type="dcterms:W3CDTF">2015-03-27T04:47:41Z</dcterms:created>
  <dcterms:modified xsi:type="dcterms:W3CDTF">2018-11-20T06:22:56Z</dcterms:modified>
</cp:coreProperties>
</file>