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5" r:id="rId3"/>
    <p:sldId id="257" r:id="rId4"/>
    <p:sldId id="308" r:id="rId5"/>
    <p:sldId id="309" r:id="rId6"/>
    <p:sldId id="310" r:id="rId7"/>
    <p:sldId id="297" r:id="rId8"/>
    <p:sldId id="311" r:id="rId9"/>
    <p:sldId id="327" r:id="rId10"/>
    <p:sldId id="328" r:id="rId11"/>
    <p:sldId id="291" r:id="rId12"/>
    <p:sldId id="321" r:id="rId13"/>
    <p:sldId id="317" r:id="rId14"/>
    <p:sldId id="318" r:id="rId15"/>
    <p:sldId id="324" r:id="rId16"/>
    <p:sldId id="319" r:id="rId17"/>
    <p:sldId id="320" r:id="rId18"/>
    <p:sldId id="322" r:id="rId19"/>
    <p:sldId id="323" r:id="rId20"/>
    <p:sldId id="326" r:id="rId21"/>
    <p:sldId id="280" r:id="rId22"/>
    <p:sldId id="272" r:id="rId23"/>
    <p:sldId id="286" r:id="rId24"/>
    <p:sldId id="287" r:id="rId25"/>
    <p:sldId id="298" r:id="rId26"/>
    <p:sldId id="289" r:id="rId27"/>
    <p:sldId id="290" r:id="rId28"/>
    <p:sldId id="299" r:id="rId29"/>
    <p:sldId id="316" r:id="rId30"/>
    <p:sldId id="313" r:id="rId31"/>
    <p:sldId id="273" r:id="rId32"/>
    <p:sldId id="284" r:id="rId33"/>
    <p:sldId id="295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3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-52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B506A-1EF9-074F-BED1-2E8166D4412D}" type="datetimeFigureOut">
              <a:t>6/19/13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592CC-794B-3449-B290-4DF0DC1EA3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5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6C1-3B32-E140-A878-F8EED6A9A749}" type="datetimeFigureOut">
              <a:rPr lang="en-US" smtClean="0"/>
              <a:t>6/19/13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9713F-C436-EC4C-9B96-DB26EF6B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4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  brush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  brush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  brush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pointed out that if nodes</a:t>
            </a:r>
            <a:r>
              <a:rPr lang="en-US" baseline="0" dirty="0" smtClean="0"/>
              <a:t> can go arbitrarily close to the pole, that all of the bearings to neighbors would converge to the value ‘south’ or 180.</a:t>
            </a:r>
          </a:p>
          <a:p>
            <a:r>
              <a:rPr lang="en-US" baseline="0" dirty="0" smtClean="0"/>
              <a:t>The regular cubed sphere (at least with 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=even) doesn’t behave that way, but what about a refined grid with a transition zone over a pole?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wants to know what happens if the 2</a:t>
            </a:r>
            <a:r>
              <a:rPr lang="en-US" baseline="30000" dirty="0" smtClean="0"/>
              <a:t>nd</a:t>
            </a:r>
            <a:r>
              <a:rPr lang="en-US" dirty="0" smtClean="0"/>
              <a:t> closest node is not one that</a:t>
            </a:r>
            <a:r>
              <a:rPr lang="en-US" baseline="0" dirty="0" smtClean="0"/>
              <a:t> defines the enclosing quad.</a:t>
            </a:r>
          </a:p>
          <a:p>
            <a:r>
              <a:rPr lang="en-US" baseline="0" dirty="0" smtClean="0"/>
              <a:t>Is that possible?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1943" y="6323130"/>
            <a:ext cx="17635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CESM/AMWG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2884" y="6324600"/>
            <a:ext cx="44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ncar-logo-me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Dartboard7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934200" y="6248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nsf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941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992" y="349078"/>
            <a:ext cx="5915204" cy="1950152"/>
          </a:xfrm>
        </p:spPr>
        <p:txBody>
          <a:bodyPr>
            <a:normAutofit/>
          </a:bodyPr>
          <a:lstStyle/>
          <a:p>
            <a:r>
              <a:rPr lang="en-US" dirty="0"/>
              <a:t>Data Assimilation with SE-CAM and DART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606040"/>
            <a:ext cx="6400800" cy="17526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Kevin Raeder</a:t>
            </a:r>
            <a:r>
              <a:rPr lang="en-US" baseline="30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Jeffrey L. Anderson</a:t>
            </a:r>
            <a:r>
              <a:rPr lang="en-US" baseline="30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</a:t>
            </a:r>
          </a:p>
          <a:p>
            <a:r>
              <a:rPr lang="en-US">
                <a:solidFill>
                  <a:schemeClr val="tx1"/>
                </a:solidFill>
              </a:rPr>
              <a:t>Colin Zarzycki</a:t>
            </a:r>
            <a:r>
              <a:rPr lang="en-US" baseline="30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974381"/>
            <a:ext cx="3166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/>
              <a:t>1</a:t>
            </a:r>
            <a:r>
              <a:rPr lang="en-US" sz="2400"/>
              <a:t> NCAR/CISL/IMAGe</a:t>
            </a:r>
          </a:p>
          <a:p>
            <a:r>
              <a:rPr lang="en-US" sz="2400" baseline="30000"/>
              <a:t>2</a:t>
            </a:r>
            <a:r>
              <a:rPr lang="en-US" sz="2400"/>
              <a:t> University of Michigan</a:t>
            </a:r>
            <a:endParaRPr lang="en-US" sz="2400" baseline="30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8485" y="1756073"/>
            <a:ext cx="3012258" cy="3245774"/>
            <a:chOff x="5988485" y="1756073"/>
            <a:chExt cx="3012258" cy="3245774"/>
          </a:xfrm>
        </p:grpSpPr>
        <p:sp>
          <p:nvSpPr>
            <p:cNvPr id="26" name="TextBox 25"/>
            <p:cNvSpPr txBox="1"/>
            <p:nvPr/>
          </p:nvSpPr>
          <p:spPr>
            <a:xfrm>
              <a:off x="5988485" y="454018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(0,0)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53378" y="2675885"/>
              <a:ext cx="1857662" cy="184734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4506" y="4230206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(1,0)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4506" y="251844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7148" y="2217738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(0,1)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88485" y="3558640"/>
              <a:ext cx="369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42106" y="4540182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242106" y="1756073"/>
              <a:ext cx="698835" cy="461665"/>
              <a:chOff x="6979352" y="1282679"/>
              <a:chExt cx="698835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181537" y="1347789"/>
                <a:ext cx="496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,m)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80386" y="1282679"/>
                <a:ext cx="535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rush Script MT"/>
                  </a:rPr>
                  <a:t>l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79352" y="1343522"/>
                <a:ext cx="25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</a:t>
                </a: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2505339" y="23963"/>
            <a:ext cx="414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Intermediate maps prevent this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9011" y="457805"/>
            <a:ext cx="6677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Now observations in the original cell map into the unit square.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9818" y="1695773"/>
            <a:ext cx="3323776" cy="3246594"/>
            <a:chOff x="892487" y="2123699"/>
            <a:chExt cx="3323776" cy="3246594"/>
          </a:xfrm>
        </p:grpSpPr>
        <p:cxnSp>
          <p:nvCxnSpPr>
            <p:cNvPr id="60" name="Straight Connector 59"/>
            <p:cNvCxnSpPr>
              <a:endCxn id="62" idx="6"/>
            </p:cNvCxnSpPr>
            <p:nvPr/>
          </p:nvCxnSpPr>
          <p:spPr>
            <a:xfrm flipH="1" flipV="1">
              <a:off x="954081" y="2846132"/>
              <a:ext cx="697404" cy="184165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62" idx="7"/>
            </p:cNvCxnSpPr>
            <p:nvPr/>
          </p:nvCxnSpPr>
          <p:spPr>
            <a:xfrm flipH="1" flipV="1">
              <a:off x="972559" y="2821745"/>
              <a:ext cx="2217316" cy="2848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rot="3651266">
              <a:off x="889730" y="2768585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3651266">
              <a:off x="3166687" y="3084565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3651266">
              <a:off x="1608129" y="4642773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 flipV="1">
              <a:off x="1651484" y="4702376"/>
              <a:ext cx="1951048" cy="5929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7" idx="0"/>
            </p:cNvCxnSpPr>
            <p:nvPr/>
          </p:nvCxnSpPr>
          <p:spPr>
            <a:xfrm flipH="1" flipV="1">
              <a:off x="3189874" y="3106610"/>
              <a:ext cx="451666" cy="216454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 rot="3651266">
              <a:off x="3563643" y="5250024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54081" y="2491931"/>
              <a:ext cx="567599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</a:t>
              </a:r>
              <a:r>
                <a:rPr lang="en-US" baseline="-25000"/>
                <a:t>1</a:t>
              </a:r>
              <a:r>
                <a:rPr lang="en-US"/>
                <a:t>,y</a:t>
              </a:r>
              <a:r>
                <a:rPr lang="en-US" baseline="-25000"/>
                <a:t>1</a:t>
              </a:r>
              <a:r>
                <a:rPr lang="en-US"/>
                <a:t>)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98710" y="5096025"/>
              <a:ext cx="517553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</a:t>
              </a:r>
              <a:r>
                <a:rPr lang="en-US" baseline="-25000"/>
                <a:t>3</a:t>
              </a:r>
              <a:r>
                <a:rPr lang="en-US"/>
                <a:t>,0)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72926" y="4687790"/>
              <a:ext cx="470952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(0,0)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69845" y="2666860"/>
              <a:ext cx="567599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</a:t>
              </a:r>
              <a:r>
                <a:rPr lang="en-US" baseline="-25000"/>
                <a:t>2</a:t>
              </a:r>
              <a:r>
                <a:rPr lang="en-US"/>
                <a:t>,y</a:t>
              </a:r>
              <a:r>
                <a:rPr lang="en-US" baseline="-25000"/>
                <a:t>2</a:t>
              </a:r>
              <a:r>
                <a:rPr lang="en-US"/>
                <a:t>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29008" y="2123699"/>
              <a:ext cx="58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(x,y)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36553" y="761322"/>
            <a:ext cx="4080094" cy="1335799"/>
            <a:chOff x="2836553" y="761322"/>
            <a:chExt cx="4080094" cy="1335799"/>
          </a:xfrm>
        </p:grpSpPr>
        <p:sp>
          <p:nvSpPr>
            <p:cNvPr id="46" name="TextBox 45"/>
            <p:cNvSpPr txBox="1"/>
            <p:nvPr/>
          </p:nvSpPr>
          <p:spPr>
            <a:xfrm>
              <a:off x="5762005" y="761322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35814" y="784024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7773" y="1234108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0401" y="1244780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89918" y="827134"/>
              <a:ext cx="121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 = a</a:t>
              </a:r>
              <a:r>
                <a:rPr lang="en-US" baseline="-25000"/>
                <a:t>0</a:t>
              </a:r>
              <a:r>
                <a:rPr lang="en-US"/>
                <a:t> + a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5616" y="834981"/>
              <a:ext cx="181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a</a:t>
              </a:r>
              <a:r>
                <a:rPr lang="en-US" baseline="-25000"/>
                <a:t>2</a:t>
              </a:r>
              <a:r>
                <a:rPr lang="en-US"/>
                <a:t>*m +  a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65205" y="1303715"/>
              <a:ext cx="1241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 = b</a:t>
              </a:r>
              <a:r>
                <a:rPr lang="en-US" baseline="-25000"/>
                <a:t>0</a:t>
              </a:r>
              <a:r>
                <a:rPr lang="en-US"/>
                <a:t> + b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77310" y="1314387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b</a:t>
              </a:r>
              <a:r>
                <a:rPr lang="en-US" baseline="-25000"/>
                <a:t>2</a:t>
              </a:r>
              <a:r>
                <a:rPr lang="en-US"/>
                <a:t>*m +  b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3234215" y="924875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234215" y="1378581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475904" y="1378581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836553" y="1782406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027278" y="1727789"/>
              <a:ext cx="3889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0 by choice of (x,y) coordinate system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217021" y="344334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44019" y="5045026"/>
            <a:ext cx="7975655" cy="1198335"/>
            <a:chOff x="644019" y="5160006"/>
            <a:chExt cx="7975655" cy="1198335"/>
          </a:xfrm>
        </p:grpSpPr>
        <p:sp>
          <p:nvSpPr>
            <p:cNvPr id="84" name="TextBox 83"/>
            <p:cNvSpPr txBox="1"/>
            <p:nvPr/>
          </p:nvSpPr>
          <p:spPr>
            <a:xfrm>
              <a:off x="644019" y="5160006"/>
              <a:ext cx="797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</a:t>
              </a:r>
              <a:r>
                <a:rPr lang="en-US"/>
                <a:t>se the 4 corner mappings to generate 3 equations in 3 unknowns (e.g. a</a:t>
              </a:r>
              <a:r>
                <a:rPr lang="en-US" baseline="-25000"/>
                <a:t>n</a:t>
              </a:r>
              <a:r>
                <a:rPr lang="en-US"/>
                <a:t>).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15761" y="5644194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9818" y="5434091"/>
              <a:ext cx="4554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Solve for a</a:t>
              </a:r>
              <a:r>
                <a:rPr lang="en-US" baseline="-25000"/>
                <a:t>n</a:t>
              </a:r>
              <a:r>
                <a:rPr lang="en-US"/>
                <a:t> in terms of the 4 x</a:t>
              </a:r>
              <a:r>
                <a:rPr lang="en-US" baseline="-25000"/>
                <a:t>n</a:t>
              </a:r>
              <a:r>
                <a:rPr lang="en-US"/>
                <a:t>.  Repeat for b</a:t>
              </a:r>
              <a:r>
                <a:rPr lang="en-US" baseline="-25000"/>
                <a:t>n</a:t>
              </a:r>
              <a:r>
                <a:rPr lang="en-US"/>
                <a:t>. 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178" y="5712010"/>
              <a:ext cx="62614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/>
                <a:t>Solve the resulting 2 equations in     and m for any given (mapped) observation location (x</a:t>
              </a:r>
              <a:r>
                <a:rPr lang="en-US" baseline="-25000"/>
                <a:t>o</a:t>
              </a:r>
              <a:r>
                <a:rPr lang="en-US"/>
                <a:t>,y</a:t>
              </a:r>
              <a:r>
                <a:rPr lang="en-US" baseline="-25000"/>
                <a:t>o</a:t>
              </a:r>
              <a:r>
                <a:rPr lang="en-US"/>
                <a:t>).</a:t>
              </a:r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97373" y="3373974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13" name="Straight Arrow Connector 12"/>
          <p:cNvCxnSpPr>
            <a:stCxn id="64" idx="2"/>
            <a:endCxn id="7" idx="2"/>
          </p:cNvCxnSpPr>
          <p:nvPr/>
        </p:nvCxnSpPr>
        <p:spPr>
          <a:xfrm flipV="1">
            <a:off x="1397449" y="3743306"/>
            <a:ext cx="13760" cy="474211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2" idx="6"/>
          </p:cNvCxnSpPr>
          <p:nvPr/>
        </p:nvCxnSpPr>
        <p:spPr>
          <a:xfrm>
            <a:off x="720804" y="2418206"/>
            <a:ext cx="568207" cy="1025134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5"/>
          </p:cNvCxnSpPr>
          <p:nvPr/>
        </p:nvCxnSpPr>
        <p:spPr>
          <a:xfrm flipH="1">
            <a:off x="1625045" y="2737033"/>
            <a:ext cx="1341832" cy="706307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1"/>
          </p:cNvCxnSpPr>
          <p:nvPr/>
        </p:nvCxnSpPr>
        <p:spPr>
          <a:xfrm flipH="1" flipV="1">
            <a:off x="1625045" y="3743306"/>
            <a:ext cx="1758802" cy="107861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453378" y="2678684"/>
            <a:ext cx="151344" cy="961983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453378" y="3927972"/>
            <a:ext cx="151344" cy="59525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916647" y="3927972"/>
            <a:ext cx="1394393" cy="59525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916647" y="2675885"/>
            <a:ext cx="1394393" cy="964783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88976" y="355864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</p:spTree>
    <p:extLst>
      <p:ext uri="{BB962C8B-B14F-4D97-AF65-F5344CB8AC3E}">
        <p14:creationId xmlns:p14="http://schemas.microsoft.com/office/powerpoint/2010/main" val="5443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43"/>
            <a:ext cx="8229600" cy="491590"/>
          </a:xfrm>
        </p:spPr>
        <p:txBody>
          <a:bodyPr>
            <a:normAutofit/>
          </a:bodyPr>
          <a:lstStyle/>
          <a:p>
            <a:r>
              <a:rPr lang="en-US" sz="2400"/>
              <a:t>Summary of 3-Maps Interpolation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0707" y="797716"/>
            <a:ext cx="8036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Once for each grid , map each cell from (lon,lat) to the unit square (</a:t>
            </a:r>
            <a:r>
              <a:rPr lang="en-US" sz="2000">
                <a:latin typeface="Brush Script MT"/>
              </a:rPr>
              <a:t>l</a:t>
            </a:r>
            <a:r>
              <a:rPr lang="en-US" sz="2000"/>
              <a:t>,m), using each corner as an origin.  This mapping is stored as only 6 numbers - a</a:t>
            </a:r>
            <a:r>
              <a:rPr lang="en-US" sz="2000" baseline="-25000"/>
              <a:t>1,2,3</a:t>
            </a:r>
            <a:r>
              <a:rPr lang="en-US" sz="2000"/>
              <a:t>, b</a:t>
            </a:r>
            <a:r>
              <a:rPr lang="en-US" sz="2000" baseline="-25000"/>
              <a:t>1,2</a:t>
            </a:r>
            <a:r>
              <a:rPr lang="en-US" sz="2000"/>
              <a:t>, and β</a:t>
            </a:r>
            <a:r>
              <a:rPr lang="en-US" sz="2000" baseline="-25000">
                <a:solidFill>
                  <a:srgbClr val="FF0000"/>
                </a:solidFill>
              </a:rPr>
              <a:t>3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-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at each corner</a:t>
            </a:r>
            <a:r>
              <a:rPr lang="en-US" sz="200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707" y="1914383"/>
            <a:ext cx="79846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Also store the lists of corners of each cell, and which cells  use each corner.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43"/>
            <a:ext cx="8229600" cy="491590"/>
          </a:xfrm>
        </p:spPr>
        <p:txBody>
          <a:bodyPr>
            <a:normAutofit/>
          </a:bodyPr>
          <a:lstStyle/>
          <a:p>
            <a:r>
              <a:rPr lang="en-US" sz="2400"/>
              <a:t>Summary of 3-Maps Interpolation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707" y="3169920"/>
            <a:ext cx="339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It’s certainly complicated.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707" y="3836908"/>
            <a:ext cx="25714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Does it even work?</a:t>
            </a:r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0707" y="797716"/>
            <a:ext cx="8036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Once for each grid , map each cell from (lon,lat) to the unit square (</a:t>
            </a:r>
            <a:r>
              <a:rPr lang="en-US" sz="2000">
                <a:latin typeface="Brush Script MT"/>
              </a:rPr>
              <a:t>l</a:t>
            </a:r>
            <a:r>
              <a:rPr lang="en-US" sz="2000"/>
              <a:t>,m), using each corner as an origin.  This mapping is stored as only 6 numbers - a</a:t>
            </a:r>
            <a:r>
              <a:rPr lang="en-US" sz="2000" baseline="-25000"/>
              <a:t>1,2,3</a:t>
            </a:r>
            <a:r>
              <a:rPr lang="en-US" sz="2000"/>
              <a:t>, b</a:t>
            </a:r>
            <a:r>
              <a:rPr lang="en-US" sz="2000" baseline="-25000"/>
              <a:t>1,2</a:t>
            </a:r>
            <a:r>
              <a:rPr lang="en-US" sz="2000"/>
              <a:t>, and β</a:t>
            </a:r>
            <a:r>
              <a:rPr lang="en-US" sz="2000" baseline="-25000">
                <a:solidFill>
                  <a:srgbClr val="FF0000"/>
                </a:solidFill>
              </a:rPr>
              <a:t>3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-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at each corner</a:t>
            </a:r>
            <a:r>
              <a:rPr lang="en-US" sz="200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707" y="1914383"/>
            <a:ext cx="79846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Also store the lists of corners of each cell, and which cells  use each corner.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7200" y="1740170"/>
            <a:ext cx="8229600" cy="4501032"/>
            <a:chOff x="457200" y="1740170"/>
            <a:chExt cx="8229600" cy="4501032"/>
          </a:xfrm>
        </p:grpSpPr>
        <p:pic>
          <p:nvPicPr>
            <p:cNvPr id="5" name="Picture 4" descr="T.1deg_400hPa_interptest.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3" t="13072" r="16959" b="60630"/>
            <a:stretch/>
          </p:blipFill>
          <p:spPr>
            <a:xfrm>
              <a:off x="457200" y="1988398"/>
              <a:ext cx="8229600" cy="4252804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5730005" y="2795689"/>
              <a:ext cx="2331408" cy="1606981"/>
            </a:xfrm>
            <a:custGeom>
              <a:avLst/>
              <a:gdLst>
                <a:gd name="connsiteX0" fmla="*/ 213458 w 1921120"/>
                <a:gd name="connsiteY0" fmla="*/ 1280623 h 1365998"/>
                <a:gd name="connsiteX1" fmla="*/ 181439 w 1921120"/>
                <a:gd name="connsiteY1" fmla="*/ 586952 h 1365998"/>
                <a:gd name="connsiteX2" fmla="*/ 149420 w 1921120"/>
                <a:gd name="connsiteY2" fmla="*/ 469562 h 1365998"/>
                <a:gd name="connsiteX3" fmla="*/ 85383 w 1921120"/>
                <a:gd name="connsiteY3" fmla="*/ 384187 h 1365998"/>
                <a:gd name="connsiteX4" fmla="*/ 53364 w 1921120"/>
                <a:gd name="connsiteY4" fmla="*/ 288140 h 1365998"/>
                <a:gd name="connsiteX5" fmla="*/ 0 w 1921120"/>
                <a:gd name="connsiteY5" fmla="*/ 192094 h 1365998"/>
                <a:gd name="connsiteX6" fmla="*/ 0 w 1921120"/>
                <a:gd name="connsiteY6" fmla="*/ 192094 h 1365998"/>
                <a:gd name="connsiteX7" fmla="*/ 0 w 1921120"/>
                <a:gd name="connsiteY7" fmla="*/ 96047 h 1365998"/>
                <a:gd name="connsiteX8" fmla="*/ 0 w 1921120"/>
                <a:gd name="connsiteY8" fmla="*/ 96047 h 1365998"/>
                <a:gd name="connsiteX9" fmla="*/ 138747 w 1921120"/>
                <a:gd name="connsiteY9" fmla="*/ 32016 h 1365998"/>
                <a:gd name="connsiteX10" fmla="*/ 426915 w 1921120"/>
                <a:gd name="connsiteY10" fmla="*/ 10672 h 1365998"/>
                <a:gd name="connsiteX11" fmla="*/ 896523 w 1921120"/>
                <a:gd name="connsiteY11" fmla="*/ 0 h 1365998"/>
                <a:gd name="connsiteX12" fmla="*/ 1291420 w 1921120"/>
                <a:gd name="connsiteY12" fmla="*/ 53360 h 1365998"/>
                <a:gd name="connsiteX13" fmla="*/ 1600934 w 1921120"/>
                <a:gd name="connsiteY13" fmla="*/ 149406 h 1365998"/>
                <a:gd name="connsiteX14" fmla="*/ 1803718 w 1921120"/>
                <a:gd name="connsiteY14" fmla="*/ 288140 h 1365998"/>
                <a:gd name="connsiteX15" fmla="*/ 1921120 w 1921120"/>
                <a:gd name="connsiteY15" fmla="*/ 533593 h 1365998"/>
                <a:gd name="connsiteX16" fmla="*/ 1921120 w 1921120"/>
                <a:gd name="connsiteY16" fmla="*/ 715014 h 1365998"/>
                <a:gd name="connsiteX17" fmla="*/ 1899774 w 1921120"/>
                <a:gd name="connsiteY17" fmla="*/ 1056514 h 1365998"/>
                <a:gd name="connsiteX18" fmla="*/ 1899774 w 1921120"/>
                <a:gd name="connsiteY18" fmla="*/ 1259279 h 1365998"/>
                <a:gd name="connsiteX19" fmla="*/ 1899774 w 1921120"/>
                <a:gd name="connsiteY19" fmla="*/ 1259279 h 1365998"/>
                <a:gd name="connsiteX20" fmla="*/ 1835737 w 1921120"/>
                <a:gd name="connsiteY20" fmla="*/ 1333982 h 1365998"/>
                <a:gd name="connsiteX21" fmla="*/ 1419494 w 1921120"/>
                <a:gd name="connsiteY21" fmla="*/ 1365998 h 1365998"/>
                <a:gd name="connsiteX22" fmla="*/ 789794 w 1921120"/>
                <a:gd name="connsiteY22" fmla="*/ 1365998 h 1365998"/>
                <a:gd name="connsiteX23" fmla="*/ 341532 w 1921120"/>
                <a:gd name="connsiteY23" fmla="*/ 1333982 h 1365998"/>
                <a:gd name="connsiteX24" fmla="*/ 341532 w 1921120"/>
                <a:gd name="connsiteY24" fmla="*/ 1333982 h 1365998"/>
                <a:gd name="connsiteX25" fmla="*/ 213458 w 1921120"/>
                <a:gd name="connsiteY25" fmla="*/ 1280623 h 136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1120" h="1365998">
                  <a:moveTo>
                    <a:pt x="213458" y="1280623"/>
                  </a:moveTo>
                  <a:lnTo>
                    <a:pt x="181439" y="586952"/>
                  </a:lnTo>
                  <a:lnTo>
                    <a:pt x="149420" y="469562"/>
                  </a:lnTo>
                  <a:lnTo>
                    <a:pt x="85383" y="384187"/>
                  </a:lnTo>
                  <a:lnTo>
                    <a:pt x="53364" y="288140"/>
                  </a:lnTo>
                  <a:lnTo>
                    <a:pt x="0" y="192094"/>
                  </a:lnTo>
                  <a:lnTo>
                    <a:pt x="0" y="192094"/>
                  </a:lnTo>
                  <a:lnTo>
                    <a:pt x="0" y="96047"/>
                  </a:lnTo>
                  <a:lnTo>
                    <a:pt x="0" y="96047"/>
                  </a:lnTo>
                  <a:lnTo>
                    <a:pt x="138747" y="32016"/>
                  </a:lnTo>
                  <a:lnTo>
                    <a:pt x="426915" y="10672"/>
                  </a:lnTo>
                  <a:lnTo>
                    <a:pt x="896523" y="0"/>
                  </a:lnTo>
                  <a:lnTo>
                    <a:pt x="1291420" y="53360"/>
                  </a:lnTo>
                  <a:lnTo>
                    <a:pt x="1600934" y="149406"/>
                  </a:lnTo>
                  <a:lnTo>
                    <a:pt x="1803718" y="288140"/>
                  </a:lnTo>
                  <a:lnTo>
                    <a:pt x="1921120" y="533593"/>
                  </a:lnTo>
                  <a:lnTo>
                    <a:pt x="1921120" y="715014"/>
                  </a:lnTo>
                  <a:lnTo>
                    <a:pt x="1899774" y="1056514"/>
                  </a:lnTo>
                  <a:lnTo>
                    <a:pt x="1899774" y="1259279"/>
                  </a:lnTo>
                  <a:lnTo>
                    <a:pt x="1899774" y="1259279"/>
                  </a:lnTo>
                  <a:lnTo>
                    <a:pt x="1835737" y="1333982"/>
                  </a:lnTo>
                  <a:lnTo>
                    <a:pt x="1419494" y="1365998"/>
                  </a:lnTo>
                  <a:lnTo>
                    <a:pt x="789794" y="1365998"/>
                  </a:lnTo>
                  <a:lnTo>
                    <a:pt x="341532" y="1333982"/>
                  </a:lnTo>
                  <a:lnTo>
                    <a:pt x="341532" y="1333982"/>
                  </a:lnTo>
                  <a:lnTo>
                    <a:pt x="213458" y="128062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085189" y="3078455"/>
              <a:ext cx="1834096" cy="1102410"/>
            </a:xfrm>
            <a:custGeom>
              <a:avLst/>
              <a:gdLst>
                <a:gd name="connsiteX0" fmla="*/ 213458 w 1921120"/>
                <a:gd name="connsiteY0" fmla="*/ 1280623 h 1365998"/>
                <a:gd name="connsiteX1" fmla="*/ 181439 w 1921120"/>
                <a:gd name="connsiteY1" fmla="*/ 586952 h 1365998"/>
                <a:gd name="connsiteX2" fmla="*/ 149420 w 1921120"/>
                <a:gd name="connsiteY2" fmla="*/ 469562 h 1365998"/>
                <a:gd name="connsiteX3" fmla="*/ 85383 w 1921120"/>
                <a:gd name="connsiteY3" fmla="*/ 384187 h 1365998"/>
                <a:gd name="connsiteX4" fmla="*/ 53364 w 1921120"/>
                <a:gd name="connsiteY4" fmla="*/ 288140 h 1365998"/>
                <a:gd name="connsiteX5" fmla="*/ 0 w 1921120"/>
                <a:gd name="connsiteY5" fmla="*/ 192094 h 1365998"/>
                <a:gd name="connsiteX6" fmla="*/ 0 w 1921120"/>
                <a:gd name="connsiteY6" fmla="*/ 192094 h 1365998"/>
                <a:gd name="connsiteX7" fmla="*/ 0 w 1921120"/>
                <a:gd name="connsiteY7" fmla="*/ 96047 h 1365998"/>
                <a:gd name="connsiteX8" fmla="*/ 0 w 1921120"/>
                <a:gd name="connsiteY8" fmla="*/ 96047 h 1365998"/>
                <a:gd name="connsiteX9" fmla="*/ 138747 w 1921120"/>
                <a:gd name="connsiteY9" fmla="*/ 32016 h 1365998"/>
                <a:gd name="connsiteX10" fmla="*/ 426915 w 1921120"/>
                <a:gd name="connsiteY10" fmla="*/ 10672 h 1365998"/>
                <a:gd name="connsiteX11" fmla="*/ 896523 w 1921120"/>
                <a:gd name="connsiteY11" fmla="*/ 0 h 1365998"/>
                <a:gd name="connsiteX12" fmla="*/ 1291420 w 1921120"/>
                <a:gd name="connsiteY12" fmla="*/ 53360 h 1365998"/>
                <a:gd name="connsiteX13" fmla="*/ 1600934 w 1921120"/>
                <a:gd name="connsiteY13" fmla="*/ 149406 h 1365998"/>
                <a:gd name="connsiteX14" fmla="*/ 1803718 w 1921120"/>
                <a:gd name="connsiteY14" fmla="*/ 288140 h 1365998"/>
                <a:gd name="connsiteX15" fmla="*/ 1921120 w 1921120"/>
                <a:gd name="connsiteY15" fmla="*/ 533593 h 1365998"/>
                <a:gd name="connsiteX16" fmla="*/ 1921120 w 1921120"/>
                <a:gd name="connsiteY16" fmla="*/ 715014 h 1365998"/>
                <a:gd name="connsiteX17" fmla="*/ 1899774 w 1921120"/>
                <a:gd name="connsiteY17" fmla="*/ 1056514 h 1365998"/>
                <a:gd name="connsiteX18" fmla="*/ 1899774 w 1921120"/>
                <a:gd name="connsiteY18" fmla="*/ 1259279 h 1365998"/>
                <a:gd name="connsiteX19" fmla="*/ 1899774 w 1921120"/>
                <a:gd name="connsiteY19" fmla="*/ 1259279 h 1365998"/>
                <a:gd name="connsiteX20" fmla="*/ 1835737 w 1921120"/>
                <a:gd name="connsiteY20" fmla="*/ 1333982 h 1365998"/>
                <a:gd name="connsiteX21" fmla="*/ 1419494 w 1921120"/>
                <a:gd name="connsiteY21" fmla="*/ 1365998 h 1365998"/>
                <a:gd name="connsiteX22" fmla="*/ 789794 w 1921120"/>
                <a:gd name="connsiteY22" fmla="*/ 1365998 h 1365998"/>
                <a:gd name="connsiteX23" fmla="*/ 341532 w 1921120"/>
                <a:gd name="connsiteY23" fmla="*/ 1333982 h 1365998"/>
                <a:gd name="connsiteX24" fmla="*/ 341532 w 1921120"/>
                <a:gd name="connsiteY24" fmla="*/ 1333982 h 1365998"/>
                <a:gd name="connsiteX25" fmla="*/ 213458 w 1921120"/>
                <a:gd name="connsiteY25" fmla="*/ 1280623 h 136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1120" h="1365998">
                  <a:moveTo>
                    <a:pt x="213458" y="1280623"/>
                  </a:moveTo>
                  <a:lnTo>
                    <a:pt x="181439" y="586952"/>
                  </a:lnTo>
                  <a:lnTo>
                    <a:pt x="149420" y="469562"/>
                  </a:lnTo>
                  <a:lnTo>
                    <a:pt x="85383" y="384187"/>
                  </a:lnTo>
                  <a:lnTo>
                    <a:pt x="53364" y="288140"/>
                  </a:lnTo>
                  <a:lnTo>
                    <a:pt x="0" y="192094"/>
                  </a:lnTo>
                  <a:lnTo>
                    <a:pt x="0" y="192094"/>
                  </a:lnTo>
                  <a:lnTo>
                    <a:pt x="0" y="96047"/>
                  </a:lnTo>
                  <a:lnTo>
                    <a:pt x="0" y="96047"/>
                  </a:lnTo>
                  <a:lnTo>
                    <a:pt x="138747" y="32016"/>
                  </a:lnTo>
                  <a:lnTo>
                    <a:pt x="426915" y="10672"/>
                  </a:lnTo>
                  <a:lnTo>
                    <a:pt x="896523" y="0"/>
                  </a:lnTo>
                  <a:lnTo>
                    <a:pt x="1291420" y="53360"/>
                  </a:lnTo>
                  <a:lnTo>
                    <a:pt x="1600934" y="149406"/>
                  </a:lnTo>
                  <a:lnTo>
                    <a:pt x="1803718" y="288140"/>
                  </a:lnTo>
                  <a:lnTo>
                    <a:pt x="1921120" y="533593"/>
                  </a:lnTo>
                  <a:lnTo>
                    <a:pt x="1921120" y="715014"/>
                  </a:lnTo>
                  <a:lnTo>
                    <a:pt x="1899774" y="1056514"/>
                  </a:lnTo>
                  <a:lnTo>
                    <a:pt x="1899774" y="1259279"/>
                  </a:lnTo>
                  <a:lnTo>
                    <a:pt x="1899774" y="1259279"/>
                  </a:lnTo>
                  <a:lnTo>
                    <a:pt x="1835737" y="1333982"/>
                  </a:lnTo>
                  <a:lnTo>
                    <a:pt x="1419494" y="1365998"/>
                  </a:lnTo>
                  <a:lnTo>
                    <a:pt x="789794" y="1365998"/>
                  </a:lnTo>
                  <a:lnTo>
                    <a:pt x="341532" y="1333982"/>
                  </a:lnTo>
                  <a:lnTo>
                    <a:pt x="341532" y="1333982"/>
                  </a:lnTo>
                  <a:lnTo>
                    <a:pt x="213458" y="128062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408356" y="3274577"/>
              <a:ext cx="1308145" cy="757918"/>
            </a:xfrm>
            <a:custGeom>
              <a:avLst/>
              <a:gdLst>
                <a:gd name="connsiteX0" fmla="*/ 213458 w 1921120"/>
                <a:gd name="connsiteY0" fmla="*/ 1280623 h 1365998"/>
                <a:gd name="connsiteX1" fmla="*/ 181439 w 1921120"/>
                <a:gd name="connsiteY1" fmla="*/ 586952 h 1365998"/>
                <a:gd name="connsiteX2" fmla="*/ 149420 w 1921120"/>
                <a:gd name="connsiteY2" fmla="*/ 469562 h 1365998"/>
                <a:gd name="connsiteX3" fmla="*/ 85383 w 1921120"/>
                <a:gd name="connsiteY3" fmla="*/ 384187 h 1365998"/>
                <a:gd name="connsiteX4" fmla="*/ 53364 w 1921120"/>
                <a:gd name="connsiteY4" fmla="*/ 288140 h 1365998"/>
                <a:gd name="connsiteX5" fmla="*/ 0 w 1921120"/>
                <a:gd name="connsiteY5" fmla="*/ 192094 h 1365998"/>
                <a:gd name="connsiteX6" fmla="*/ 0 w 1921120"/>
                <a:gd name="connsiteY6" fmla="*/ 192094 h 1365998"/>
                <a:gd name="connsiteX7" fmla="*/ 0 w 1921120"/>
                <a:gd name="connsiteY7" fmla="*/ 96047 h 1365998"/>
                <a:gd name="connsiteX8" fmla="*/ 0 w 1921120"/>
                <a:gd name="connsiteY8" fmla="*/ 96047 h 1365998"/>
                <a:gd name="connsiteX9" fmla="*/ 138747 w 1921120"/>
                <a:gd name="connsiteY9" fmla="*/ 32016 h 1365998"/>
                <a:gd name="connsiteX10" fmla="*/ 426915 w 1921120"/>
                <a:gd name="connsiteY10" fmla="*/ 10672 h 1365998"/>
                <a:gd name="connsiteX11" fmla="*/ 896523 w 1921120"/>
                <a:gd name="connsiteY11" fmla="*/ 0 h 1365998"/>
                <a:gd name="connsiteX12" fmla="*/ 1291420 w 1921120"/>
                <a:gd name="connsiteY12" fmla="*/ 53360 h 1365998"/>
                <a:gd name="connsiteX13" fmla="*/ 1600934 w 1921120"/>
                <a:gd name="connsiteY13" fmla="*/ 149406 h 1365998"/>
                <a:gd name="connsiteX14" fmla="*/ 1803718 w 1921120"/>
                <a:gd name="connsiteY14" fmla="*/ 288140 h 1365998"/>
                <a:gd name="connsiteX15" fmla="*/ 1921120 w 1921120"/>
                <a:gd name="connsiteY15" fmla="*/ 533593 h 1365998"/>
                <a:gd name="connsiteX16" fmla="*/ 1921120 w 1921120"/>
                <a:gd name="connsiteY16" fmla="*/ 715014 h 1365998"/>
                <a:gd name="connsiteX17" fmla="*/ 1899774 w 1921120"/>
                <a:gd name="connsiteY17" fmla="*/ 1056514 h 1365998"/>
                <a:gd name="connsiteX18" fmla="*/ 1899774 w 1921120"/>
                <a:gd name="connsiteY18" fmla="*/ 1259279 h 1365998"/>
                <a:gd name="connsiteX19" fmla="*/ 1899774 w 1921120"/>
                <a:gd name="connsiteY19" fmla="*/ 1259279 h 1365998"/>
                <a:gd name="connsiteX20" fmla="*/ 1835737 w 1921120"/>
                <a:gd name="connsiteY20" fmla="*/ 1333982 h 1365998"/>
                <a:gd name="connsiteX21" fmla="*/ 1419494 w 1921120"/>
                <a:gd name="connsiteY21" fmla="*/ 1365998 h 1365998"/>
                <a:gd name="connsiteX22" fmla="*/ 789794 w 1921120"/>
                <a:gd name="connsiteY22" fmla="*/ 1365998 h 1365998"/>
                <a:gd name="connsiteX23" fmla="*/ 341532 w 1921120"/>
                <a:gd name="connsiteY23" fmla="*/ 1333982 h 1365998"/>
                <a:gd name="connsiteX24" fmla="*/ 341532 w 1921120"/>
                <a:gd name="connsiteY24" fmla="*/ 1333982 h 1365998"/>
                <a:gd name="connsiteX25" fmla="*/ 213458 w 1921120"/>
                <a:gd name="connsiteY25" fmla="*/ 1280623 h 136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1120" h="1365998">
                  <a:moveTo>
                    <a:pt x="213458" y="1280623"/>
                  </a:moveTo>
                  <a:lnTo>
                    <a:pt x="181439" y="586952"/>
                  </a:lnTo>
                  <a:lnTo>
                    <a:pt x="149420" y="469562"/>
                  </a:lnTo>
                  <a:lnTo>
                    <a:pt x="85383" y="384187"/>
                  </a:lnTo>
                  <a:lnTo>
                    <a:pt x="53364" y="288140"/>
                  </a:lnTo>
                  <a:lnTo>
                    <a:pt x="0" y="192094"/>
                  </a:lnTo>
                  <a:lnTo>
                    <a:pt x="0" y="192094"/>
                  </a:lnTo>
                  <a:lnTo>
                    <a:pt x="0" y="96047"/>
                  </a:lnTo>
                  <a:lnTo>
                    <a:pt x="0" y="96047"/>
                  </a:lnTo>
                  <a:lnTo>
                    <a:pt x="138747" y="32016"/>
                  </a:lnTo>
                  <a:lnTo>
                    <a:pt x="426915" y="10672"/>
                  </a:lnTo>
                  <a:lnTo>
                    <a:pt x="896523" y="0"/>
                  </a:lnTo>
                  <a:lnTo>
                    <a:pt x="1291420" y="53360"/>
                  </a:lnTo>
                  <a:lnTo>
                    <a:pt x="1600934" y="149406"/>
                  </a:lnTo>
                  <a:lnTo>
                    <a:pt x="1803718" y="288140"/>
                  </a:lnTo>
                  <a:lnTo>
                    <a:pt x="1921120" y="533593"/>
                  </a:lnTo>
                  <a:lnTo>
                    <a:pt x="1921120" y="715014"/>
                  </a:lnTo>
                  <a:lnTo>
                    <a:pt x="1899774" y="1056514"/>
                  </a:lnTo>
                  <a:lnTo>
                    <a:pt x="1899774" y="1259279"/>
                  </a:lnTo>
                  <a:lnTo>
                    <a:pt x="1899774" y="1259279"/>
                  </a:lnTo>
                  <a:lnTo>
                    <a:pt x="1835737" y="1333982"/>
                  </a:lnTo>
                  <a:lnTo>
                    <a:pt x="1419494" y="1365998"/>
                  </a:lnTo>
                  <a:lnTo>
                    <a:pt x="789794" y="1365998"/>
                  </a:lnTo>
                  <a:lnTo>
                    <a:pt x="341532" y="1333982"/>
                  </a:lnTo>
                  <a:lnTo>
                    <a:pt x="341532" y="1333982"/>
                  </a:lnTo>
                  <a:lnTo>
                    <a:pt x="213458" y="128062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3599180"/>
              <a:ext cx="228600" cy="2286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59200" y="1740170"/>
              <a:ext cx="1103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 400 hPa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7767"/>
          </a:xfrm>
        </p:spPr>
        <p:txBody>
          <a:bodyPr>
            <a:normAutofit/>
          </a:bodyPr>
          <a:lstStyle/>
          <a:p>
            <a:r>
              <a:rPr lang="en-US" sz="2800"/>
              <a:t>Refined grid interpolation for Katrina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779" y="984355"/>
            <a:ext cx="8508029" cy="843655"/>
          </a:xfrm>
        </p:spPr>
        <p:txBody>
          <a:bodyPr>
            <a:normAutofit/>
          </a:bodyPr>
          <a:lstStyle/>
          <a:p>
            <a:r>
              <a:rPr lang="en-US" sz="2000"/>
              <a:t>~1-degree global + 3 nested grids down to ~1/8-degree.</a:t>
            </a:r>
          </a:p>
          <a:p>
            <a:r>
              <a:rPr lang="en-US" sz="2000"/>
              <a:t>Test method by interpolating SE-CAM forecast to a global, 1/10-degree grid.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833" y="605051"/>
            <a:ext cx="7187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Colin Zarzycki (U Mich) provided the grid and case details for a test</a:t>
            </a:r>
            <a:r>
              <a:rPr lang="en-US"/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730005" y="3827780"/>
            <a:ext cx="1356595" cy="3025671"/>
          </a:xfrm>
          <a:prstGeom prst="line">
            <a:avLst/>
          </a:prstGeom>
          <a:ln>
            <a:solidFill>
              <a:srgbClr val="008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15200" y="3827780"/>
            <a:ext cx="823383" cy="3025671"/>
          </a:xfrm>
          <a:prstGeom prst="line">
            <a:avLst/>
          </a:prstGeom>
          <a:ln>
            <a:solidFill>
              <a:srgbClr val="008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0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9" y="427235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293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1943" y="425172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1415" y="3820112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0080" y="7010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115" y="4374110"/>
            <a:ext cx="48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lon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549907" y="22987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" name="Picture 12" descr="caminput_T_400hPa_293-303x13.5-22.d63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25926" r="9771" b="25555"/>
          <a:stretch/>
        </p:blipFill>
        <p:spPr>
          <a:xfrm>
            <a:off x="89246" y="882528"/>
            <a:ext cx="4440834" cy="35744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1999" y="254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1/8-degree SE-CAM output</a:t>
            </a:r>
          </a:p>
        </p:txBody>
      </p:sp>
    </p:spTree>
    <p:extLst>
      <p:ext uri="{BB962C8B-B14F-4D97-AF65-F5344CB8AC3E}">
        <p14:creationId xmlns:p14="http://schemas.microsoft.com/office/powerpoint/2010/main" val="203192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5090583" y="0"/>
            <a:ext cx="236004" cy="885764"/>
          </a:xfrm>
          <a:prstGeom prst="line">
            <a:avLst/>
          </a:prstGeom>
          <a:ln>
            <a:solidFill>
              <a:srgbClr val="008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70900" y="0"/>
            <a:ext cx="196850" cy="885764"/>
          </a:xfrm>
          <a:prstGeom prst="line">
            <a:avLst/>
          </a:prstGeom>
          <a:ln>
            <a:solidFill>
              <a:srgbClr val="008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90938" y="403652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293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1633" y="40232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1415" y="3820112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0080" y="7010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199" y="4004778"/>
            <a:ext cx="48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lon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549907" y="22987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 descr="T.1deg_400hPa_293-303x13.5-22_jetcolor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12916" r="16757" b="43001"/>
          <a:stretch/>
        </p:blipFill>
        <p:spPr>
          <a:xfrm>
            <a:off x="4995335" y="882527"/>
            <a:ext cx="3756248" cy="3222065"/>
          </a:xfrm>
          <a:prstGeom prst="rect">
            <a:avLst/>
          </a:prstGeom>
        </p:spPr>
      </p:pic>
      <p:pic>
        <p:nvPicPr>
          <p:cNvPr id="13" name="Picture 12" descr="caminput_T_400hPa_293-303x13.5-22.d63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25926" r="9771" b="25555"/>
          <a:stretch/>
        </p:blipFill>
        <p:spPr>
          <a:xfrm>
            <a:off x="89246" y="882528"/>
            <a:ext cx="4440834" cy="35744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1999" y="254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1/8-degree SE-CAM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0917" y="254000"/>
            <a:ext cx="26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1/10-degree interpolation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4830233"/>
            <a:ext cx="715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Preliminary assimilations with this grid and case indicate that refined grids can be used in data assimilation using SE-CAM.</a:t>
            </a:r>
          </a:p>
        </p:txBody>
      </p:sp>
    </p:spTree>
    <p:extLst>
      <p:ext uri="{BB962C8B-B14F-4D97-AF65-F5344CB8AC3E}">
        <p14:creationId xmlns:p14="http://schemas.microsoft.com/office/powerpoint/2010/main" val="15329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538162"/>
          </a:xfrm>
        </p:spPr>
        <p:txBody>
          <a:bodyPr>
            <a:normAutofit/>
          </a:bodyPr>
          <a:lstStyle/>
          <a:p>
            <a:r>
              <a:rPr lang="en-US" sz="2400"/>
              <a:t>“Perfect Model” Assimilation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2800"/>
            <a:ext cx="7962900" cy="3928533"/>
          </a:xfrm>
        </p:spPr>
        <p:txBody>
          <a:bodyPr>
            <a:normAutofit/>
          </a:bodyPr>
          <a:lstStyle/>
          <a:p>
            <a:r>
              <a:rPr lang="en-US" sz="2000"/>
              <a:t>A free run of the ~1-degree (ne30, np4) SE-CAM is used as the truth.</a:t>
            </a:r>
          </a:p>
          <a:p>
            <a:r>
              <a:rPr lang="en-US" sz="2000"/>
              <a:t>T, U, and V, observations are taken on 15 levels at 600 approximately uniformly distributed locations at 0Z and 12Z. </a:t>
            </a:r>
          </a:p>
          <a:p>
            <a:r>
              <a:rPr lang="en-US" sz="2000"/>
              <a:t>Random, reasonable, observational error is added to each.</a:t>
            </a:r>
          </a:p>
          <a:p>
            <a:r>
              <a:rPr lang="en-US" sz="2000"/>
              <a:t>An assimilation is performed using 80 members in CESM1_1_1’s multi-instance capability.</a:t>
            </a:r>
          </a:p>
          <a:p>
            <a:r>
              <a:rPr lang="en-US" sz="2000"/>
              <a:t>Get the initial ensemble from random, round-off, T perturbations of a single model state.</a:t>
            </a:r>
          </a:p>
          <a:p>
            <a:r>
              <a:rPr lang="en-US" sz="2000"/>
              <a:t>I allotted 5 nodes/instance, 400 nodes total, and it finished each forecast in ~11 min and each assimilation in ~8 min. 1 node/instance would have worked.  </a:t>
            </a:r>
          </a:p>
          <a:p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4432300" cy="944562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“Perfect Model” Assimilation Example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5540"/>
            <a:ext cx="3322319" cy="51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It’s a fast and easy test; </a:t>
            </a:r>
          </a:p>
        </p:txBody>
      </p:sp>
      <p:pic>
        <p:nvPicPr>
          <p:cNvPr id="5" name="Picture 4" descr="RADIOSONDE_HORIZONTAL_WIND_rmse_totalspread_evolution_200hPa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48518" r="5338" b="31297"/>
          <a:stretch/>
        </p:blipFill>
        <p:spPr>
          <a:xfrm>
            <a:off x="679450" y="4406900"/>
            <a:ext cx="8050402" cy="245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117" y="3955534"/>
            <a:ext cx="30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 hPa horizontal wind error.</a:t>
            </a:r>
          </a:p>
        </p:txBody>
      </p:sp>
      <p:pic>
        <p:nvPicPr>
          <p:cNvPr id="7" name="Picture 6" descr="RADIOSONDE_TEMPERATURE_rmse_bias_profile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t="50741" r="48235" b="7408"/>
          <a:stretch/>
        </p:blipFill>
        <p:spPr>
          <a:xfrm>
            <a:off x="5105400" y="281911"/>
            <a:ext cx="3352800" cy="3967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1354" y="3311659"/>
            <a:ext cx="336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Temperature bias at obs locations</a:t>
            </a: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4169833" y="3048001"/>
            <a:ext cx="935567" cy="44832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62896" y="1896348"/>
            <a:ext cx="294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truth = a natural model state.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7" y="1527016"/>
            <a:ext cx="185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few observations,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401670"/>
            <a:ext cx="303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Not enough days yet to evaluate and claim success.</a:t>
            </a:r>
            <a:r>
              <a:rPr lang="en-US">
                <a:solidFill>
                  <a:srgbClr val="008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645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660082"/>
          </a:xfrm>
        </p:spPr>
        <p:txBody>
          <a:bodyPr>
            <a:normAutofit/>
          </a:bodyPr>
          <a:lstStyle/>
          <a:p>
            <a:r>
              <a:rPr lang="en-US" sz="28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440" y="929640"/>
            <a:ext cx="691896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/>
              <a:t>Tools exist to use SE-CAM in data assimilation.</a:t>
            </a:r>
          </a:p>
          <a:p>
            <a:pPr>
              <a:buFont typeface="Wingdings" charset="2"/>
              <a:buChar char="Ø"/>
            </a:pPr>
            <a:r>
              <a:rPr lang="en-US" sz="2400"/>
              <a:t>Refined grids are not a mechanical problem.</a:t>
            </a:r>
          </a:p>
          <a:p>
            <a:pPr>
              <a:buFont typeface="Wingdings" charset="2"/>
              <a:buChar char="Ø"/>
            </a:pPr>
            <a:r>
              <a:rPr lang="en-US" sz="2400"/>
              <a:t>Current interpolation scheme works, but efficiency needs to be compared with other schemes.</a:t>
            </a:r>
          </a:p>
          <a:p>
            <a:pPr>
              <a:buFont typeface="Wingdings" charset="2"/>
              <a:buChar char="Ø"/>
            </a:pP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8"/>
            <a:ext cx="8229600" cy="538162"/>
          </a:xfrm>
        </p:spPr>
        <p:txBody>
          <a:bodyPr>
            <a:normAutofit/>
          </a:bodyPr>
          <a:lstStyle/>
          <a:p>
            <a:r>
              <a:rPr lang="en-US" sz="280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40" y="960121"/>
            <a:ext cx="7691120" cy="193548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"/>
            </a:pPr>
            <a:r>
              <a:rPr lang="en-US" sz="2400"/>
              <a:t>Timing tests vs. other interpolation schemes.</a:t>
            </a:r>
          </a:p>
          <a:p>
            <a:pPr>
              <a:buFont typeface="Wingdings" charset="2"/>
              <a:buChar char=""/>
            </a:pPr>
            <a:r>
              <a:rPr lang="en-US" sz="2400"/>
              <a:t>Assimilations with comprehensive real observation sets.</a:t>
            </a:r>
          </a:p>
          <a:p>
            <a:pPr>
              <a:buFont typeface="Wingdings" charset="2"/>
              <a:buChar char=""/>
            </a:pPr>
            <a:r>
              <a:rPr lang="en-US" sz="2400"/>
              <a:t>Comparison against FV assimilations.</a:t>
            </a:r>
          </a:p>
          <a:p>
            <a:pPr>
              <a:buFont typeface="Wingdings" charset="2"/>
              <a:buChar char=""/>
            </a:pPr>
            <a:r>
              <a:rPr lang="en-US" sz="2400"/>
              <a:t>The usual data assimilation pursuits: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2692400"/>
            <a:ext cx="6199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/>
              <a:t>generate initial conditions for forecast studies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400"/>
              <a:t>identify model biases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400"/>
              <a:t>sensitivity studies of atmospheric phenomena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400"/>
              <a:t>observation system simulation experiments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400"/>
              <a:t> . . .</a:t>
            </a:r>
          </a:p>
          <a:p>
            <a:pPr marL="285750" indent="-285750">
              <a:buFont typeface="Wingdings" charset="2"/>
              <a:buChar char="q"/>
            </a:pPr>
            <a:endParaRPr lang="en-US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6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55"/>
            <a:ext cx="8229600" cy="614362"/>
          </a:xfrm>
        </p:spPr>
        <p:txBody>
          <a:bodyPr>
            <a:normAutofit/>
          </a:bodyPr>
          <a:lstStyle/>
          <a:p>
            <a:r>
              <a:rPr lang="en-US" sz="280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867"/>
            <a:ext cx="8229600" cy="3077634"/>
          </a:xfrm>
        </p:spPr>
        <p:txBody>
          <a:bodyPr>
            <a:normAutofit/>
          </a:bodyPr>
          <a:lstStyle/>
          <a:p>
            <a:r>
              <a:rPr lang="en-US" sz="2400"/>
              <a:t>SE-CAM is/will be the default for "1-degree" and finer CAMs.</a:t>
            </a:r>
          </a:p>
          <a:p>
            <a:r>
              <a:rPr lang="en-US" sz="2400"/>
              <a:t>Refined mesh studies will add to the desire to use CAM in forecast mode for synoptic studies.</a:t>
            </a:r>
          </a:p>
          <a:p>
            <a:r>
              <a:rPr lang="en-US" sz="2400"/>
              <a:t>DA can help with evaluation of SE-CAM.</a:t>
            </a:r>
          </a:p>
          <a:p>
            <a:r>
              <a:rPr lang="en-US" sz="2400"/>
              <a:t>We need the good scaling to make use of current and future supercomputers.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1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9762" b="9762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913088" y="377866"/>
            <a:ext cx="5867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Refined mesh grid: all elements are 4-sided, but 3-6 elements may share a </a:t>
            </a:r>
            <a:r>
              <a:rPr lang="en-US" sz="2400" dirty="0" smtClean="0">
                <a:solidFill>
                  <a:srgbClr val="FF0000"/>
                </a:solidFill>
              </a:rPr>
              <a:t>node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089464" y="2455371"/>
            <a:ext cx="115876" cy="1205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30445" y="2272192"/>
            <a:ext cx="115876" cy="1205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97225" y="470801"/>
            <a:ext cx="2725735" cy="2840443"/>
            <a:chOff x="706800" y="379499"/>
            <a:chExt cx="2725735" cy="284044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06800" y="379499"/>
              <a:ext cx="1117681" cy="65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706800" y="379499"/>
              <a:ext cx="192530" cy="11048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09838" y="1487999"/>
              <a:ext cx="1285308" cy="4488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813796" y="1036097"/>
              <a:ext cx="381350" cy="900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1824481" y="890854"/>
              <a:ext cx="831149" cy="1452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655630" y="878632"/>
              <a:ext cx="90834" cy="5120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2195146" y="1390728"/>
              <a:ext cx="551318" cy="5461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746464" y="1390728"/>
              <a:ext cx="556276" cy="2110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195146" y="1936858"/>
              <a:ext cx="899416" cy="397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2195146" y="1936858"/>
              <a:ext cx="90834" cy="904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891348" y="1484312"/>
              <a:ext cx="90834" cy="10547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3094562" y="2334397"/>
              <a:ext cx="337973" cy="885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79302" y="2539036"/>
              <a:ext cx="1306678" cy="3018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274793" y="2840902"/>
              <a:ext cx="1157742" cy="379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094562" y="1601743"/>
              <a:ext cx="208178" cy="7326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07346" y="797490"/>
            <a:ext cx="635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elements at the boundary between coarse grid and refined grid.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85783" y="1693045"/>
            <a:ext cx="605934" cy="6060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409714" y="1693045"/>
            <a:ext cx="1076069" cy="1796691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09714" y="2299142"/>
            <a:ext cx="1076069" cy="3784869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091717" y="1693045"/>
            <a:ext cx="1228469" cy="1796691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091717" y="2299142"/>
            <a:ext cx="1228469" cy="3784869"/>
          </a:xfrm>
          <a:prstGeom prst="line">
            <a:avLst/>
          </a:prstGeom>
          <a:ln w="127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858709" y="330572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rgbClr val="3366FF"/>
                </a:solidFill>
              </a:rPr>
              <a:t>element</a:t>
            </a:r>
            <a:r>
              <a:rPr lang="en-US" dirty="0"/>
              <a:t> has </a:t>
            </a:r>
            <a:r>
              <a:rPr lang="en-US" dirty="0">
                <a:solidFill>
                  <a:srgbClr val="FF0000"/>
                </a:solidFill>
              </a:rPr>
              <a:t>nodes</a:t>
            </a:r>
            <a:r>
              <a:rPr lang="en-US" dirty="0"/>
              <a:t> on its corners, edges, and </a:t>
            </a:r>
            <a:r>
              <a:rPr lang="en-US" dirty="0" smtClean="0"/>
              <a:t>interior.</a:t>
            </a:r>
          </a:p>
          <a:p>
            <a:r>
              <a:rPr lang="en-US" dirty="0" smtClean="0"/>
              <a:t>The nodes form a 3x3 quilt of </a:t>
            </a:r>
            <a:r>
              <a:rPr lang="en-US" dirty="0" smtClean="0">
                <a:solidFill>
                  <a:srgbClr val="008000"/>
                </a:solidFill>
              </a:rPr>
              <a:t>quadrilaterals</a:t>
            </a:r>
            <a:r>
              <a:rPr lang="en-US" dirty="0" smtClean="0"/>
              <a:t> within each element (shown earlier).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3858709" y="4702414"/>
            <a:ext cx="4561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node, store the </a:t>
            </a:r>
            <a:r>
              <a:rPr lang="en-US" dirty="0"/>
              <a:t>the number of quads </a:t>
            </a:r>
            <a:endParaRPr lang="en-US" dirty="0" smtClean="0"/>
          </a:p>
          <a:p>
            <a:r>
              <a:rPr lang="en-US" dirty="0" smtClean="0"/>
              <a:t>and the list of quads which use it as a corner,</a:t>
            </a:r>
          </a:p>
          <a:p>
            <a:r>
              <a:rPr lang="en-US" dirty="0" smtClean="0"/>
              <a:t>once before any assimilation.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9714" y="3489736"/>
            <a:ext cx="2910472" cy="2594275"/>
            <a:chOff x="409714" y="3489736"/>
            <a:chExt cx="2910472" cy="2594275"/>
          </a:xfrm>
        </p:grpSpPr>
        <p:grpSp>
          <p:nvGrpSpPr>
            <p:cNvPr id="165" name="Group 164"/>
            <p:cNvGrpSpPr/>
            <p:nvPr/>
          </p:nvGrpSpPr>
          <p:grpSpPr>
            <a:xfrm>
              <a:off x="409714" y="3489736"/>
              <a:ext cx="2910472" cy="2594275"/>
              <a:chOff x="409714" y="3489736"/>
              <a:chExt cx="2910472" cy="2594275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409714" y="4095833"/>
                <a:ext cx="1501335" cy="54613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414906" y="3489736"/>
                <a:ext cx="496143" cy="1152227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1911049" y="3489736"/>
                <a:ext cx="1111911" cy="1152227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11049" y="4641963"/>
                <a:ext cx="1409137" cy="620333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1911049" y="4641963"/>
                <a:ext cx="180668" cy="1442048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409714" y="3489736"/>
                <a:ext cx="2910472" cy="2594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857348" y="4590670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399945" y="4831339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84316" y="5495583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935275" y="4277863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537069" y="3820890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378335" y="4040748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870066" y="4222778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2684987" y="5560663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042676" y="5152127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2811" y="3489736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023942" y="3489736"/>
                <a:ext cx="107401" cy="1101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stCxn id="131" idx="6"/>
                <a:endCxn id="132" idx="1"/>
              </p:cNvCxnSpPr>
              <p:nvPr/>
            </p:nvCxnSpPr>
            <p:spPr>
              <a:xfrm>
                <a:off x="1964749" y="4645755"/>
                <a:ext cx="450925" cy="2017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stCxn id="131" idx="1"/>
                <a:endCxn id="135" idx="5"/>
              </p:cNvCxnSpPr>
              <p:nvPr/>
            </p:nvCxnSpPr>
            <p:spPr>
              <a:xfrm flipH="1" flipV="1">
                <a:off x="1628741" y="3914925"/>
                <a:ext cx="244336" cy="6918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1" idx="3"/>
                <a:endCxn id="133" idx="1"/>
              </p:cNvCxnSpPr>
              <p:nvPr/>
            </p:nvCxnSpPr>
            <p:spPr>
              <a:xfrm>
                <a:off x="1873077" y="4684705"/>
                <a:ext cx="126968" cy="8270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31" idx="6"/>
                <a:endCxn id="136" idx="3"/>
              </p:cNvCxnSpPr>
              <p:nvPr/>
            </p:nvCxnSpPr>
            <p:spPr>
              <a:xfrm flipV="1">
                <a:off x="1964749" y="4134783"/>
                <a:ext cx="429315" cy="5109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31" idx="2"/>
                <a:endCxn id="134" idx="6"/>
              </p:cNvCxnSpPr>
              <p:nvPr/>
            </p:nvCxnSpPr>
            <p:spPr>
              <a:xfrm flipH="1" flipV="1">
                <a:off x="1042676" y="4332948"/>
                <a:ext cx="814672" cy="3128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>
              <a:stCxn id="131" idx="4"/>
              <a:endCxn id="133" idx="0"/>
            </p:cNvCxnSpPr>
            <p:nvPr/>
          </p:nvCxnSpPr>
          <p:spPr>
            <a:xfrm>
              <a:off x="1911049" y="4700839"/>
              <a:ext cx="126968" cy="79474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9" idx="5"/>
              <a:endCxn id="133" idx="2"/>
            </p:cNvCxnSpPr>
            <p:nvPr/>
          </p:nvCxnSpPr>
          <p:spPr>
            <a:xfrm>
              <a:off x="1134348" y="5246162"/>
              <a:ext cx="849968" cy="30450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34" idx="4"/>
              <a:endCxn id="139" idx="0"/>
            </p:cNvCxnSpPr>
            <p:nvPr/>
          </p:nvCxnSpPr>
          <p:spPr>
            <a:xfrm>
              <a:off x="988976" y="4388032"/>
              <a:ext cx="107401" cy="76409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31" idx="2"/>
              <a:endCxn id="134" idx="5"/>
            </p:cNvCxnSpPr>
            <p:nvPr/>
          </p:nvCxnSpPr>
          <p:spPr>
            <a:xfrm flipH="1" flipV="1">
              <a:off x="1026947" y="4371898"/>
              <a:ext cx="830401" cy="273857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6456" y="4782795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9406" y="5061496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1897" y="4331507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3569" y="3819781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6377" y="3908531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88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774"/>
            <a:ext cx="8229600" cy="575411"/>
          </a:xfrm>
        </p:spPr>
        <p:txBody>
          <a:bodyPr>
            <a:normAutofit fontScale="90000"/>
          </a:bodyPr>
          <a:lstStyle/>
          <a:p>
            <a:r>
              <a:rPr lang="en-US" sz="2400"/>
              <a:t>The Goal; interpolate fields from nodes to an observation location</a:t>
            </a:r>
          </a:p>
        </p:txBody>
      </p:sp>
      <p:cxnSp>
        <p:nvCxnSpPr>
          <p:cNvPr id="18" name="Straight Connector 17"/>
          <p:cNvCxnSpPr>
            <a:endCxn id="21" idx="1"/>
          </p:cNvCxnSpPr>
          <p:nvPr/>
        </p:nvCxnSpPr>
        <p:spPr>
          <a:xfrm flipH="1" flipV="1">
            <a:off x="2496654" y="3163439"/>
            <a:ext cx="55058" cy="52336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73849" y="3139424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02514" y="3425403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57940" y="4486392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36933" y="2673809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09476" y="1993602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29229" y="2320862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42191" y="2591814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73845" y="4583264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92654" y="3975156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69392" y="1500677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15394" y="1500677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1"/>
          </p:cNvCxnSpPr>
          <p:nvPr/>
        </p:nvCxnSpPr>
        <p:spPr>
          <a:xfrm flipH="1" flipV="1">
            <a:off x="2281280" y="3717649"/>
            <a:ext cx="399465" cy="79275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448375" y="3661648"/>
            <a:ext cx="716822" cy="3509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25050" y="3279396"/>
            <a:ext cx="183501" cy="24228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14794" y="2841126"/>
            <a:ext cx="1023825" cy="65653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1" idx="4"/>
            <a:endCxn id="23" idx="0"/>
          </p:cNvCxnSpPr>
          <p:nvPr/>
        </p:nvCxnSpPr>
        <p:spPr>
          <a:xfrm>
            <a:off x="2551710" y="3303411"/>
            <a:ext cx="184091" cy="118298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9" idx="5"/>
            <a:endCxn id="23" idx="2"/>
          </p:cNvCxnSpPr>
          <p:nvPr/>
        </p:nvCxnSpPr>
        <p:spPr>
          <a:xfrm>
            <a:off x="1425570" y="4115128"/>
            <a:ext cx="1232370" cy="4532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4" idx="4"/>
            <a:endCxn id="29" idx="0"/>
          </p:cNvCxnSpPr>
          <p:nvPr/>
        </p:nvCxnSpPr>
        <p:spPr>
          <a:xfrm>
            <a:off x="1214794" y="2837796"/>
            <a:ext cx="155721" cy="11373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2"/>
            <a:endCxn id="24" idx="6"/>
          </p:cNvCxnSpPr>
          <p:nvPr/>
        </p:nvCxnSpPr>
        <p:spPr>
          <a:xfrm flipH="1" flipV="1">
            <a:off x="1292654" y="2755803"/>
            <a:ext cx="1181195" cy="46561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1612" y="3425403"/>
            <a:ext cx="607007" cy="549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4809" y="3840251"/>
            <a:ext cx="607007" cy="549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8912" y="2753658"/>
            <a:ext cx="946269" cy="549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9372" y="1991951"/>
            <a:ext cx="607007" cy="549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0515" y="2124056"/>
            <a:ext cx="607007" cy="549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7200" y="336880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105" name="Straight Connector 104"/>
          <p:cNvCxnSpPr>
            <a:stCxn id="30" idx="4"/>
            <a:endCxn id="24" idx="1"/>
          </p:cNvCxnSpPr>
          <p:nvPr/>
        </p:nvCxnSpPr>
        <p:spPr>
          <a:xfrm>
            <a:off x="747253" y="1664664"/>
            <a:ext cx="412485" cy="10331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21" idx="1"/>
          </p:cNvCxnSpPr>
          <p:nvPr/>
        </p:nvCxnSpPr>
        <p:spPr>
          <a:xfrm>
            <a:off x="2133929" y="2157589"/>
            <a:ext cx="362725" cy="100585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0" idx="5"/>
            <a:endCxn id="25" idx="1"/>
          </p:cNvCxnSpPr>
          <p:nvPr/>
        </p:nvCxnSpPr>
        <p:spPr>
          <a:xfrm>
            <a:off x="802308" y="1640649"/>
            <a:ext cx="1229973" cy="37696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1" idx="2"/>
            <a:endCxn id="25" idx="7"/>
          </p:cNvCxnSpPr>
          <p:nvPr/>
        </p:nvCxnSpPr>
        <p:spPr>
          <a:xfrm flipH="1">
            <a:off x="2142392" y="1582671"/>
            <a:ext cx="573002" cy="43494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26" idx="1"/>
          </p:cNvCxnSpPr>
          <p:nvPr/>
        </p:nvCxnSpPr>
        <p:spPr>
          <a:xfrm>
            <a:off x="2853163" y="1664664"/>
            <a:ext cx="398871" cy="68021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6" idx="3"/>
            <a:endCxn id="21" idx="7"/>
          </p:cNvCxnSpPr>
          <p:nvPr/>
        </p:nvCxnSpPr>
        <p:spPr>
          <a:xfrm flipH="1">
            <a:off x="2606765" y="2460834"/>
            <a:ext cx="645269" cy="70260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7"/>
          </p:cNvCxnSpPr>
          <p:nvPr/>
        </p:nvCxnSpPr>
        <p:spPr>
          <a:xfrm flipH="1">
            <a:off x="3235430" y="2731786"/>
            <a:ext cx="729566" cy="71763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6" idx="5"/>
            <a:endCxn id="27" idx="1"/>
          </p:cNvCxnSpPr>
          <p:nvPr/>
        </p:nvCxnSpPr>
        <p:spPr>
          <a:xfrm>
            <a:off x="3362145" y="2460834"/>
            <a:ext cx="602851" cy="15499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1" idx="5"/>
            <a:endCxn id="22" idx="1"/>
          </p:cNvCxnSpPr>
          <p:nvPr/>
        </p:nvCxnSpPr>
        <p:spPr>
          <a:xfrm>
            <a:off x="2606765" y="3279396"/>
            <a:ext cx="518554" cy="17002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2" idx="4"/>
            <a:endCxn id="28" idx="1"/>
          </p:cNvCxnSpPr>
          <p:nvPr/>
        </p:nvCxnSpPr>
        <p:spPr>
          <a:xfrm>
            <a:off x="3180375" y="3589390"/>
            <a:ext cx="516275" cy="101788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6"/>
            <a:endCxn id="28" idx="2"/>
          </p:cNvCxnSpPr>
          <p:nvPr/>
        </p:nvCxnSpPr>
        <p:spPr>
          <a:xfrm>
            <a:off x="2813661" y="4568386"/>
            <a:ext cx="860184" cy="9687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774"/>
            <a:ext cx="8229600" cy="575411"/>
          </a:xfrm>
        </p:spPr>
        <p:txBody>
          <a:bodyPr>
            <a:normAutofit/>
          </a:bodyPr>
          <a:lstStyle/>
          <a:p>
            <a:r>
              <a:rPr lang="en-US" sz="2400"/>
              <a:t>A Method</a:t>
            </a:r>
          </a:p>
        </p:txBody>
      </p:sp>
      <p:sp>
        <p:nvSpPr>
          <p:cNvPr id="22" name="Oval 21"/>
          <p:cNvSpPr/>
          <p:nvPr/>
        </p:nvSpPr>
        <p:spPr>
          <a:xfrm>
            <a:off x="3102514" y="3425403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09476" y="1993602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29229" y="2320862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42191" y="2591814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73845" y="4583264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69392" y="1500677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15394" y="1500677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24809" y="3840251"/>
            <a:ext cx="607007" cy="549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8912" y="2753658"/>
            <a:ext cx="946269" cy="549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9372" y="1991951"/>
            <a:ext cx="607007" cy="549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0515" y="2124056"/>
            <a:ext cx="607007" cy="549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88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36933" y="2673809"/>
            <a:ext cx="1676728" cy="1976570"/>
            <a:chOff x="1136933" y="2673809"/>
            <a:chExt cx="1676728" cy="1976570"/>
          </a:xfrm>
        </p:grpSpPr>
        <p:cxnSp>
          <p:nvCxnSpPr>
            <p:cNvPr id="18" name="Straight Connector 17"/>
            <p:cNvCxnSpPr>
              <a:endCxn id="21" idx="1"/>
            </p:cNvCxnSpPr>
            <p:nvPr/>
          </p:nvCxnSpPr>
          <p:spPr>
            <a:xfrm flipH="1" flipV="1">
              <a:off x="2496654" y="3163439"/>
              <a:ext cx="55058" cy="52336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73849" y="3139424"/>
              <a:ext cx="155721" cy="163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57940" y="4486392"/>
              <a:ext cx="155721" cy="163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136933" y="2673809"/>
              <a:ext cx="155721" cy="163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92654" y="3975156"/>
              <a:ext cx="155721" cy="163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3" idx="1"/>
            </p:cNvCxnSpPr>
            <p:nvPr/>
          </p:nvCxnSpPr>
          <p:spPr>
            <a:xfrm flipH="1" flipV="1">
              <a:off x="2281280" y="3717649"/>
              <a:ext cx="399465" cy="79275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448375" y="3661648"/>
              <a:ext cx="716822" cy="35094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2325050" y="3279396"/>
              <a:ext cx="183501" cy="24228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214794" y="2841126"/>
              <a:ext cx="1023825" cy="65653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21" idx="4"/>
              <a:endCxn id="23" idx="0"/>
            </p:cNvCxnSpPr>
            <p:nvPr/>
          </p:nvCxnSpPr>
          <p:spPr>
            <a:xfrm>
              <a:off x="2551710" y="3303411"/>
              <a:ext cx="184091" cy="118298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9" idx="5"/>
              <a:endCxn id="23" idx="2"/>
            </p:cNvCxnSpPr>
            <p:nvPr/>
          </p:nvCxnSpPr>
          <p:spPr>
            <a:xfrm>
              <a:off x="1425570" y="4115128"/>
              <a:ext cx="1232370" cy="45325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4" idx="4"/>
              <a:endCxn id="29" idx="0"/>
            </p:cNvCxnSpPr>
            <p:nvPr/>
          </p:nvCxnSpPr>
          <p:spPr>
            <a:xfrm>
              <a:off x="1214794" y="2837796"/>
              <a:ext cx="155721" cy="113736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1" idx="2"/>
              <a:endCxn id="24" idx="6"/>
            </p:cNvCxnSpPr>
            <p:nvPr/>
          </p:nvCxnSpPr>
          <p:spPr>
            <a:xfrm flipH="1" flipV="1">
              <a:off x="1292654" y="2755803"/>
              <a:ext cx="1181195" cy="46561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31612" y="3425403"/>
              <a:ext cx="607007" cy="54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57200" y="3368800"/>
              <a:ext cx="42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ob</a:t>
              </a:r>
            </a:p>
          </p:txBody>
        </p:sp>
      </p:grpSp>
      <p:cxnSp>
        <p:nvCxnSpPr>
          <p:cNvPr id="105" name="Straight Connector 104"/>
          <p:cNvCxnSpPr>
            <a:stCxn id="30" idx="4"/>
            <a:endCxn id="24" idx="1"/>
          </p:cNvCxnSpPr>
          <p:nvPr/>
        </p:nvCxnSpPr>
        <p:spPr>
          <a:xfrm>
            <a:off x="747253" y="1664664"/>
            <a:ext cx="412485" cy="10331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21" idx="1"/>
          </p:cNvCxnSpPr>
          <p:nvPr/>
        </p:nvCxnSpPr>
        <p:spPr>
          <a:xfrm>
            <a:off x="2133929" y="2157589"/>
            <a:ext cx="362725" cy="100585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0" idx="5"/>
            <a:endCxn id="25" idx="1"/>
          </p:cNvCxnSpPr>
          <p:nvPr/>
        </p:nvCxnSpPr>
        <p:spPr>
          <a:xfrm>
            <a:off x="802308" y="1640649"/>
            <a:ext cx="1229973" cy="37696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1" idx="2"/>
            <a:endCxn id="25" idx="7"/>
          </p:cNvCxnSpPr>
          <p:nvPr/>
        </p:nvCxnSpPr>
        <p:spPr>
          <a:xfrm flipH="1">
            <a:off x="2142392" y="1582671"/>
            <a:ext cx="573002" cy="43494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26" idx="1"/>
          </p:cNvCxnSpPr>
          <p:nvPr/>
        </p:nvCxnSpPr>
        <p:spPr>
          <a:xfrm>
            <a:off x="2853163" y="1664664"/>
            <a:ext cx="398871" cy="68021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6" idx="3"/>
            <a:endCxn id="21" idx="7"/>
          </p:cNvCxnSpPr>
          <p:nvPr/>
        </p:nvCxnSpPr>
        <p:spPr>
          <a:xfrm flipH="1">
            <a:off x="2606765" y="2460834"/>
            <a:ext cx="645269" cy="70260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7"/>
          </p:cNvCxnSpPr>
          <p:nvPr/>
        </p:nvCxnSpPr>
        <p:spPr>
          <a:xfrm flipH="1">
            <a:off x="3235430" y="2731786"/>
            <a:ext cx="729566" cy="71763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6" idx="5"/>
            <a:endCxn id="27" idx="1"/>
          </p:cNvCxnSpPr>
          <p:nvPr/>
        </p:nvCxnSpPr>
        <p:spPr>
          <a:xfrm>
            <a:off x="3362145" y="2460834"/>
            <a:ext cx="602851" cy="15499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1" idx="5"/>
            <a:endCxn id="22" idx="1"/>
          </p:cNvCxnSpPr>
          <p:nvPr/>
        </p:nvCxnSpPr>
        <p:spPr>
          <a:xfrm>
            <a:off x="2606765" y="3279396"/>
            <a:ext cx="518554" cy="17002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2" idx="4"/>
            <a:endCxn id="28" idx="1"/>
          </p:cNvCxnSpPr>
          <p:nvPr/>
        </p:nvCxnSpPr>
        <p:spPr>
          <a:xfrm>
            <a:off x="3180375" y="3589390"/>
            <a:ext cx="516275" cy="101788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6"/>
            <a:endCxn id="28" idx="2"/>
          </p:cNvCxnSpPr>
          <p:nvPr/>
        </p:nvCxnSpPr>
        <p:spPr>
          <a:xfrm>
            <a:off x="2813661" y="4568386"/>
            <a:ext cx="860184" cy="9687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29614" y="1044638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/>
              <a:t>Identify the node closest to the ob.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9615" y="2591814"/>
            <a:ext cx="3517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/>
              <a:t>Identify the quad which has the ‘closest’ node as one corner and contains the ob.     (It may be necessary to use the 2</a:t>
            </a:r>
            <a:r>
              <a:rPr lang="en-US" baseline="30000"/>
              <a:t>nd</a:t>
            </a:r>
            <a:r>
              <a:rPr lang="en-US"/>
              <a:t> closest node in some cases.)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9614" y="4156378"/>
            <a:ext cx="4145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/>
              <a:t>Map the quad corners’ locations and ob location (all in (lon,lat) coordinates) to the unit square, where interpolation is easy.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5747" y="1317483"/>
            <a:ext cx="369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/>
              <a:t>Use DART’s get_close mechanism to identify candidates.</a:t>
            </a:r>
          </a:p>
          <a:p>
            <a:pPr marL="342900" indent="-342900">
              <a:buFont typeface="+mj-lt"/>
              <a:buAutoNum type="alphaLcParenR"/>
            </a:pPr>
            <a:r>
              <a:rPr lang="en-US"/>
              <a:t>Sort them by distance (along great circles).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40146" y="2069570"/>
            <a:ext cx="4551060" cy="4131225"/>
            <a:chOff x="240146" y="1016684"/>
            <a:chExt cx="4551060" cy="4131225"/>
          </a:xfrm>
        </p:grpSpPr>
        <p:cxnSp>
          <p:nvCxnSpPr>
            <p:cNvPr id="23" name="Straight Connector 22"/>
            <p:cNvCxnSpPr/>
            <p:nvPr/>
          </p:nvCxnSpPr>
          <p:spPr>
            <a:xfrm flipH="1" flipV="1">
              <a:off x="636085" y="1414346"/>
              <a:ext cx="1020994" cy="268019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6" idx="0"/>
              <a:endCxn id="4" idx="7"/>
            </p:cNvCxnSpPr>
            <p:nvPr/>
          </p:nvCxnSpPr>
          <p:spPr>
            <a:xfrm flipH="1" flipV="1">
              <a:off x="688375" y="1420947"/>
              <a:ext cx="2981675" cy="54436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5"/>
              <a:endCxn id="4" idx="6"/>
            </p:cNvCxnSpPr>
            <p:nvPr/>
          </p:nvCxnSpPr>
          <p:spPr>
            <a:xfrm flipH="1" flipV="1">
              <a:off x="664197" y="1453787"/>
              <a:ext cx="3681180" cy="3394491"/>
            </a:xfrm>
            <a:prstGeom prst="straightConnector1">
              <a:avLst/>
            </a:prstGeom>
            <a:ln>
              <a:solidFill>
                <a:srgbClr val="FF6600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 rot="3651266">
              <a:off x="578360" y="1350890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3651266">
              <a:off x="3638075" y="1937155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3651266">
              <a:off x="1056861" y="1435678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3651266">
              <a:off x="1598714" y="4035453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3651266">
              <a:off x="4226236" y="4469112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37" idx="3"/>
            </p:cNvCxnSpPr>
            <p:nvPr/>
          </p:nvCxnSpPr>
          <p:spPr>
            <a:xfrm flipH="1" flipV="1">
              <a:off x="1684551" y="4163910"/>
              <a:ext cx="2621068" cy="61307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6" idx="0"/>
            </p:cNvCxnSpPr>
            <p:nvPr/>
          </p:nvCxnSpPr>
          <p:spPr>
            <a:xfrm flipH="1" flipV="1">
              <a:off x="3670050" y="1965313"/>
              <a:ext cx="687860" cy="28682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3651266">
              <a:off x="4300186" y="4742074"/>
              <a:ext cx="115448" cy="104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0"/>
              <a:endCxn id="8" idx="7"/>
            </p:cNvCxnSpPr>
            <p:nvPr/>
          </p:nvCxnSpPr>
          <p:spPr>
            <a:xfrm flipH="1" flipV="1">
              <a:off x="1166876" y="1505735"/>
              <a:ext cx="3148314" cy="2995000"/>
            </a:xfrm>
            <a:prstGeom prst="straightConnector1">
              <a:avLst/>
            </a:prstGeom>
            <a:ln>
              <a:solidFill>
                <a:srgbClr val="FF6600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2864853">
              <a:off x="2958387" y="3140880"/>
              <a:ext cx="79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s</a:t>
              </a:r>
              <a:r>
                <a:rPr lang="en-US"/>
                <a:t>(3,1)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2404696">
              <a:off x="2529996" y="3510213"/>
              <a:ext cx="802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c</a:t>
              </a:r>
              <a:r>
                <a:rPr lang="en-US"/>
                <a:t>(3,1)</a:t>
              </a:r>
            </a:p>
          </p:txBody>
        </p:sp>
        <p:sp>
          <p:nvSpPr>
            <p:cNvPr id="7" name="Block Arc 6"/>
            <p:cNvSpPr/>
            <p:nvPr/>
          </p:nvSpPr>
          <p:spPr>
            <a:xfrm rot="15490171">
              <a:off x="57272" y="2611164"/>
              <a:ext cx="2724860" cy="316226"/>
            </a:xfrm>
            <a:prstGeom prst="blockArc">
              <a:avLst>
                <a:gd name="adj1" fmla="val 10800000"/>
                <a:gd name="adj2" fmla="val 21505948"/>
                <a:gd name="adj3" fmla="val 71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699953">
              <a:off x="1044462" y="1607599"/>
              <a:ext cx="2724860" cy="316226"/>
            </a:xfrm>
            <a:prstGeom prst="blockArc">
              <a:avLst>
                <a:gd name="adj1" fmla="val 10800000"/>
                <a:gd name="adj2" fmla="val 21505948"/>
                <a:gd name="adj3" fmla="val 71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Block Arc 24"/>
            <p:cNvSpPr/>
            <p:nvPr/>
          </p:nvSpPr>
          <p:spPr>
            <a:xfrm rot="11342834">
              <a:off x="1608390" y="4128558"/>
              <a:ext cx="2724860" cy="316226"/>
            </a:xfrm>
            <a:prstGeom prst="blockArc">
              <a:avLst>
                <a:gd name="adj1" fmla="val 10800000"/>
                <a:gd name="adj2" fmla="val 21505948"/>
                <a:gd name="adj3" fmla="val 71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Block Arc 25"/>
            <p:cNvSpPr/>
            <p:nvPr/>
          </p:nvSpPr>
          <p:spPr>
            <a:xfrm rot="4541536">
              <a:off x="2655143" y="3113437"/>
              <a:ext cx="2696101" cy="316226"/>
            </a:xfrm>
            <a:prstGeom prst="blockArc">
              <a:avLst>
                <a:gd name="adj1" fmla="val 10800000"/>
                <a:gd name="adj2" fmla="val 21492798"/>
                <a:gd name="adj3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806" y="3286257"/>
              <a:ext cx="163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c</a:t>
              </a:r>
              <a:r>
                <a:rPr lang="en-US"/>
                <a:t>(0,1) = d</a:t>
              </a:r>
              <a:r>
                <a:rPr lang="en-US" baseline="-25000"/>
                <a:t>s</a:t>
              </a:r>
              <a:r>
                <a:rPr lang="en-US"/>
                <a:t>(0,1)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17913" y="425350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0146" y="10166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75408" y="15474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89546" y="47785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rot="2635422">
              <a:off x="2970287" y="3286257"/>
              <a:ext cx="312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≠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05339" y="23963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Details of mapping to (x,y)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44218" y="898624"/>
            <a:ext cx="3898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Bearings and distances from origin to corners 1, 2, and 3 are preserved. So all obs inside of sides 0-1 and 0-3 of the sphere quad will be inside the plane quad.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But other distances are distorted and obs inside sides 1-2 and 2-3 may not be inside the plane quad.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20147" y="1157849"/>
            <a:ext cx="2888203" cy="701139"/>
            <a:chOff x="520147" y="826042"/>
            <a:chExt cx="2888203" cy="70113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541806" y="1060293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20147" y="1360641"/>
              <a:ext cx="646729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230250" y="826042"/>
              <a:ext cx="217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quad on the sphere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30249" y="1157849"/>
              <a:ext cx="1893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quad on the plane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62" y="-81368"/>
            <a:ext cx="8229600" cy="712011"/>
          </a:xfrm>
        </p:spPr>
        <p:txBody>
          <a:bodyPr>
            <a:normAutofit/>
          </a:bodyPr>
          <a:lstStyle/>
          <a:p>
            <a:r>
              <a:rPr lang="en-US" sz="3200"/>
              <a:t>But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883" y="524813"/>
            <a:ext cx="80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implies a linear interpolation of longitude and latitude between the corners,</a:t>
            </a:r>
          </a:p>
          <a:p>
            <a:r>
              <a:rPr lang="en-US"/>
              <a:t>which is inconsistent with the quad boundaries, which are great circle segments.</a:t>
            </a:r>
          </a:p>
          <a:p>
            <a:r>
              <a:rPr lang="en-US"/>
              <a:t>Obs just inside a quad boundary can appear outside the unit square boundary,</a:t>
            </a:r>
          </a:p>
          <a:p>
            <a:r>
              <a:rPr lang="en-US"/>
              <a:t>and vice versa.</a:t>
            </a:r>
          </a:p>
        </p:txBody>
      </p:sp>
      <p:pic>
        <p:nvPicPr>
          <p:cNvPr id="5" name="Picture 4" descr="lat_err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23723" r="8446" b="24392"/>
          <a:stretch/>
        </p:blipFill>
        <p:spPr>
          <a:xfrm>
            <a:off x="94458" y="2589687"/>
            <a:ext cx="4491974" cy="3558235"/>
          </a:xfrm>
          <a:prstGeom prst="rect">
            <a:avLst/>
          </a:prstGeom>
        </p:spPr>
      </p:pic>
      <p:pic>
        <p:nvPicPr>
          <p:cNvPr id="6" name="Picture 5" descr="lon_err_log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t="23723" r="9833" b="24392"/>
          <a:stretch/>
        </p:blipFill>
        <p:spPr>
          <a:xfrm>
            <a:off x="4798960" y="2589687"/>
            <a:ext cx="4345040" cy="3558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145" y="1578878"/>
            <a:ext cx="7420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Here are the errors of the positions of the (~1-degree) quad edge midpoints, as calculated by linear interpolation, relative to a spherical coordinate mid-point formula.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435" y="6133587"/>
            <a:ext cx="7574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It’s most likely near the poles, but it can happen anywhere.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8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61"/>
            <a:ext cx="8229600" cy="544071"/>
          </a:xfrm>
        </p:spPr>
        <p:txBody>
          <a:bodyPr>
            <a:normAutofit/>
          </a:bodyPr>
          <a:lstStyle/>
          <a:p>
            <a:r>
              <a:rPr lang="en-US" sz="2400"/>
              <a:t>An intermediate map solves the problem.</a:t>
            </a:r>
          </a:p>
        </p:txBody>
      </p:sp>
      <p:cxnSp>
        <p:nvCxnSpPr>
          <p:cNvPr id="6" name="Straight Connector 5"/>
          <p:cNvCxnSpPr>
            <a:endCxn id="7" idx="1"/>
          </p:cNvCxnSpPr>
          <p:nvPr/>
        </p:nvCxnSpPr>
        <p:spPr>
          <a:xfrm flipH="1" flipV="1">
            <a:off x="2593165" y="2257148"/>
            <a:ext cx="55058" cy="52336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70360" y="2233133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54451" y="3580101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33444" y="1767518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89165" y="3068865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44886" y="2755357"/>
            <a:ext cx="716822" cy="3509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2648221" y="2397120"/>
            <a:ext cx="184091" cy="118298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8" idx="2"/>
          </p:cNvCxnSpPr>
          <p:nvPr/>
        </p:nvCxnSpPr>
        <p:spPr>
          <a:xfrm>
            <a:off x="1522081" y="3208837"/>
            <a:ext cx="1232370" cy="4532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10" idx="0"/>
          </p:cNvCxnSpPr>
          <p:nvPr/>
        </p:nvCxnSpPr>
        <p:spPr>
          <a:xfrm>
            <a:off x="1311305" y="1931505"/>
            <a:ext cx="155721" cy="11373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9" idx="6"/>
          </p:cNvCxnSpPr>
          <p:nvPr/>
        </p:nvCxnSpPr>
        <p:spPr>
          <a:xfrm flipH="1" flipV="1">
            <a:off x="1389165" y="1849512"/>
            <a:ext cx="1181195" cy="46561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711" y="2462509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716" y="1385508"/>
            <a:ext cx="9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(-50,89)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399" y="3374756"/>
            <a:ext cx="127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(-49.5,88.5)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03894" y="3786482"/>
            <a:ext cx="114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(129.5,88)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71786" y="1842708"/>
            <a:ext cx="96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(130,89)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353889" y="1516053"/>
            <a:ext cx="4601790" cy="436131"/>
          </a:xfrm>
          <a:custGeom>
            <a:avLst/>
            <a:gdLst>
              <a:gd name="connsiteX0" fmla="*/ 0 w 4145630"/>
              <a:gd name="connsiteY0" fmla="*/ 310298 h 551712"/>
              <a:gd name="connsiteX1" fmla="*/ 3022637 w 4145630"/>
              <a:gd name="connsiteY1" fmla="*/ 5906 h 551712"/>
              <a:gd name="connsiteX2" fmla="*/ 4145630 w 4145630"/>
              <a:gd name="connsiteY2" fmla="*/ 551712 h 55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5630" h="551712">
                <a:moveTo>
                  <a:pt x="0" y="310298"/>
                </a:moveTo>
                <a:cubicBezTo>
                  <a:pt x="1165849" y="137984"/>
                  <a:pt x="2331699" y="-34330"/>
                  <a:pt x="3022637" y="5906"/>
                </a:cubicBezTo>
                <a:cubicBezTo>
                  <a:pt x="3713575" y="46142"/>
                  <a:pt x="3960214" y="460744"/>
                  <a:pt x="4145630" y="55171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751517" y="995905"/>
            <a:ext cx="108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(lon</a:t>
            </a:r>
            <a:r>
              <a:rPr lang="en-US" baseline="-25000"/>
              <a:t>n</a:t>
            </a:r>
            <a:r>
              <a:rPr lang="en-US"/>
              <a:t>,lat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cxnSp>
        <p:nvCxnSpPr>
          <p:cNvPr id="53" name="Straight Connector 52"/>
          <p:cNvCxnSpPr>
            <a:endCxn id="58" idx="1"/>
          </p:cNvCxnSpPr>
          <p:nvPr/>
        </p:nvCxnSpPr>
        <p:spPr>
          <a:xfrm flipH="1" flipV="1">
            <a:off x="7237539" y="2441814"/>
            <a:ext cx="55058" cy="52336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214734" y="2417799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398825" y="3764767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877818" y="1952184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33539" y="3253531"/>
            <a:ext cx="155721" cy="1639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151574" y="2578722"/>
            <a:ext cx="1071084" cy="71977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4"/>
            <a:endCxn id="59" idx="0"/>
          </p:cNvCxnSpPr>
          <p:nvPr/>
        </p:nvCxnSpPr>
        <p:spPr>
          <a:xfrm>
            <a:off x="7292595" y="2581786"/>
            <a:ext cx="184091" cy="118298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5"/>
            <a:endCxn id="59" idx="2"/>
          </p:cNvCxnSpPr>
          <p:nvPr/>
        </p:nvCxnSpPr>
        <p:spPr>
          <a:xfrm>
            <a:off x="6166455" y="3393503"/>
            <a:ext cx="1232370" cy="4532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4"/>
            <a:endCxn id="61" idx="0"/>
          </p:cNvCxnSpPr>
          <p:nvPr/>
        </p:nvCxnSpPr>
        <p:spPr>
          <a:xfrm>
            <a:off x="5955679" y="2116171"/>
            <a:ext cx="155721" cy="11373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2"/>
            <a:endCxn id="60" idx="6"/>
          </p:cNvCxnSpPr>
          <p:nvPr/>
        </p:nvCxnSpPr>
        <p:spPr>
          <a:xfrm flipH="1" flipV="1">
            <a:off x="6033539" y="2034178"/>
            <a:ext cx="1181195" cy="46561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17674" y="1925599"/>
            <a:ext cx="74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,y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39442" y="305967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48268" y="3971148"/>
            <a:ext cx="6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3</a:t>
            </a:r>
            <a:r>
              <a:rPr lang="en-US"/>
              <a:t>,0)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16160" y="2027374"/>
            <a:ext cx="74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,y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11400" y="995905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n</a:t>
            </a:r>
            <a:r>
              <a:rPr lang="en-US"/>
              <a:t>,y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3" name="Freeform 2"/>
          <p:cNvSpPr/>
          <p:nvPr/>
        </p:nvSpPr>
        <p:spPr>
          <a:xfrm>
            <a:off x="2697283" y="1615351"/>
            <a:ext cx="4575936" cy="798791"/>
          </a:xfrm>
          <a:custGeom>
            <a:avLst/>
            <a:gdLst>
              <a:gd name="connsiteX0" fmla="*/ 0 w 4575936"/>
              <a:gd name="connsiteY0" fmla="*/ 662339 h 798791"/>
              <a:gd name="connsiteX1" fmla="*/ 3274523 w 4575936"/>
              <a:gd name="connsiteY1" fmla="*/ 1074 h 798791"/>
              <a:gd name="connsiteX2" fmla="*/ 4575936 w 4575936"/>
              <a:gd name="connsiteY2" fmla="*/ 798791 h 79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5936" h="798791">
                <a:moveTo>
                  <a:pt x="0" y="662339"/>
                </a:moveTo>
                <a:cubicBezTo>
                  <a:pt x="1255933" y="320335"/>
                  <a:pt x="2511867" y="-21668"/>
                  <a:pt x="3274523" y="1074"/>
                </a:cubicBezTo>
                <a:cubicBezTo>
                  <a:pt x="4037179" y="23816"/>
                  <a:pt x="4362532" y="665838"/>
                  <a:pt x="4575936" y="7987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938674" y="3684191"/>
            <a:ext cx="4491974" cy="361341"/>
          </a:xfrm>
          <a:custGeom>
            <a:avLst/>
            <a:gdLst>
              <a:gd name="connsiteX0" fmla="*/ 0 w 4491974"/>
              <a:gd name="connsiteY0" fmla="*/ 0 h 361341"/>
              <a:gd name="connsiteX1" fmla="*/ 2970160 w 4491974"/>
              <a:gd name="connsiteY1" fmla="*/ 356873 h 361341"/>
              <a:gd name="connsiteX2" fmla="*/ 4491974 w 4491974"/>
              <a:gd name="connsiteY2" fmla="*/ 209925 h 36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1974" h="361341">
                <a:moveTo>
                  <a:pt x="0" y="0"/>
                </a:moveTo>
                <a:cubicBezTo>
                  <a:pt x="1110749" y="160943"/>
                  <a:pt x="2221498" y="321886"/>
                  <a:pt x="2970160" y="356873"/>
                </a:cubicBezTo>
                <a:cubicBezTo>
                  <a:pt x="3718822" y="391860"/>
                  <a:pt x="4491974" y="209925"/>
                  <a:pt x="4491974" y="20992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563795" y="3208837"/>
            <a:ext cx="4502468" cy="1131643"/>
          </a:xfrm>
          <a:custGeom>
            <a:avLst/>
            <a:gdLst>
              <a:gd name="connsiteX0" fmla="*/ 0 w 4502468"/>
              <a:gd name="connsiteY0" fmla="*/ 0 h 1512642"/>
              <a:gd name="connsiteX1" fmla="*/ 1185965 w 4502468"/>
              <a:gd name="connsiteY1" fmla="*/ 1511462 h 1512642"/>
              <a:gd name="connsiteX2" fmla="*/ 4502468 w 4502468"/>
              <a:gd name="connsiteY2" fmla="*/ 272903 h 15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468" h="1512642">
                <a:moveTo>
                  <a:pt x="0" y="0"/>
                </a:moveTo>
                <a:cubicBezTo>
                  <a:pt x="217777" y="732989"/>
                  <a:pt x="435554" y="1465978"/>
                  <a:pt x="1185965" y="1511462"/>
                </a:cubicBezTo>
                <a:cubicBezTo>
                  <a:pt x="1936376" y="1556946"/>
                  <a:pt x="4502468" y="272903"/>
                  <a:pt x="4502468" y="27290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27461" y="2519112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96569" y="2549089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96569" y="3499525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395891" y="3087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Θ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0" name="Arc 39"/>
          <p:cNvSpPr/>
          <p:nvPr/>
        </p:nvSpPr>
        <p:spPr>
          <a:xfrm rot="2872111">
            <a:off x="5945300" y="2775652"/>
            <a:ext cx="914400" cy="9144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909465" y="2902949"/>
            <a:ext cx="100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Θ</a:t>
            </a:r>
            <a:r>
              <a:rPr lang="en-US" baseline="-25000"/>
              <a:t>o</a:t>
            </a:r>
            <a:r>
              <a:rPr lang="en-US"/>
              <a:t>=β</a:t>
            </a:r>
            <a:r>
              <a:rPr lang="en-US" baseline="-25000"/>
              <a:t>3</a:t>
            </a:r>
            <a:r>
              <a:rPr lang="en-US"/>
              <a:t>-β</a:t>
            </a:r>
            <a:r>
              <a:rPr lang="en-US" baseline="-25000"/>
              <a:t>o</a:t>
            </a:r>
            <a:endParaRPr lang="en-US"/>
          </a:p>
        </p:txBody>
      </p:sp>
      <p:sp>
        <p:nvSpPr>
          <p:cNvPr id="108" name="Arc 107"/>
          <p:cNvSpPr/>
          <p:nvPr/>
        </p:nvSpPr>
        <p:spPr>
          <a:xfrm rot="2872111">
            <a:off x="1400672" y="2664466"/>
            <a:ext cx="914400" cy="9144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654240" y="2549089"/>
            <a:ext cx="38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o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733" y="4502054"/>
            <a:ext cx="671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548640"/>
            <a:r>
              <a:rPr lang="en-US"/>
              <a:t>β = the bearing; the direction from one point on a sphere to another, along a great circle.  North is 0.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0708" y="440844"/>
            <a:ext cx="708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Map the curved (lon,lat) space of each quad into its own flat (x,y) space of approximately the same shape.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29144" y="5159223"/>
            <a:ext cx="682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 = atan2( sin(Δλ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</a:t>
            </a:r>
            <a:r>
              <a:rPr lang="el-GR" dirty="0" smtClean="0"/>
              <a:t>,</a:t>
            </a:r>
            <a:r>
              <a:rPr lang="en-US" dirty="0" smtClean="0"/>
              <a:t>  </a:t>
            </a:r>
            <a:r>
              <a:rPr lang="el-GR" dirty="0" smtClean="0"/>
              <a:t> </a:t>
            </a:r>
            <a:r>
              <a:rPr lang="el-GR" dirty="0"/>
              <a:t>cos(φ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sin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 − sin(φ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(Δλ) 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58865" y="5528555"/>
            <a:ext cx="598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 = longitude     </a:t>
            </a:r>
            <a:r>
              <a:rPr lang="en-US" dirty="0" err="1" smtClean="0"/>
              <a:t>Φ</a:t>
            </a:r>
            <a:r>
              <a:rPr lang="en-US" dirty="0" smtClean="0"/>
              <a:t> = latitude   1=starting point   2 = destination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24454" y="6512074"/>
            <a:ext cx="578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formula from http</a:t>
            </a:r>
            <a:r>
              <a:rPr lang="en-US" sz="1600" dirty="0"/>
              <a:t>://</a:t>
            </a:r>
            <a:r>
              <a:rPr lang="en-US" sz="1600" dirty="0" err="1"/>
              <a:t>www.movable-type.co.uk</a:t>
            </a:r>
            <a:r>
              <a:rPr lang="en-US" sz="1600" dirty="0"/>
              <a:t>/scripts/</a:t>
            </a:r>
            <a:r>
              <a:rPr lang="en-US" sz="1600" dirty="0" err="1" smtClean="0"/>
              <a:t>latlong.html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24454" y="4252073"/>
            <a:ext cx="246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 = great circle distance.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468" y="6056347"/>
            <a:ext cx="73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(d,Θ) formulation guarantees that the ob will be in the (flattened) quad.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5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H="1" flipV="1">
            <a:off x="636085" y="2467232"/>
            <a:ext cx="1020994" cy="26801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0"/>
            <a:endCxn id="4" idx="7"/>
          </p:cNvCxnSpPr>
          <p:nvPr/>
        </p:nvCxnSpPr>
        <p:spPr>
          <a:xfrm flipH="1" flipV="1">
            <a:off x="688375" y="2473833"/>
            <a:ext cx="2981675" cy="5443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3651266">
            <a:off x="578360" y="2403776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51266">
            <a:off x="3638075" y="2990041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1056861" y="2488564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1598714" y="5088339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4226236" y="5521998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37" idx="3"/>
          </p:cNvCxnSpPr>
          <p:nvPr/>
        </p:nvCxnSpPr>
        <p:spPr>
          <a:xfrm flipH="1" flipV="1">
            <a:off x="1684551" y="5216796"/>
            <a:ext cx="2621068" cy="61307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6" idx="0"/>
          </p:cNvCxnSpPr>
          <p:nvPr/>
        </p:nvCxnSpPr>
        <p:spPr>
          <a:xfrm flipH="1" flipV="1">
            <a:off x="3670050" y="3018199"/>
            <a:ext cx="687860" cy="286823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651266">
            <a:off x="4300186" y="5794960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57272" y="3664050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1044462" y="2660485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1608390" y="5181444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2655143" y="4166323"/>
            <a:ext cx="2696101" cy="316226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806" y="4339143"/>
            <a:ext cx="163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c</a:t>
            </a:r>
            <a:r>
              <a:rPr lang="en-US"/>
              <a:t>(0,1) = d</a:t>
            </a:r>
            <a:r>
              <a:rPr lang="en-US" baseline="-25000"/>
              <a:t>s</a:t>
            </a:r>
            <a:r>
              <a:rPr lang="en-US"/>
              <a:t>(0,1)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17913" y="53063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0146" y="20695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5408" y="26003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9546" y="58314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66876" y="143779"/>
            <a:ext cx="6913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Robust solution to planar mapping distance distortion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44218" y="898624"/>
            <a:ext cx="389888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Distances, other than to the nodes, are distorted and obs inside sides 1-2 and 2-3 may not be inside the plane quad.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This is OK if there are no obs near sides 1-2 and 2-3.  Do this by defining a separate planar coordinate system for each corner.  Then obs will always be in the quadrant farthest from sides 1-2 and 2-3 and closest to the origin.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This sounds complicated and time-consuming, but . it doesn’t take long, since it’s  a 2D problem, and it can all be done once for each grid, before any assimilations.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Cheaper than distance correction during assimilation.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And the differences are . . 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20147" y="1157849"/>
            <a:ext cx="2888203" cy="701139"/>
            <a:chOff x="520147" y="826042"/>
            <a:chExt cx="2888203" cy="70113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541806" y="1060293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20147" y="1360641"/>
              <a:ext cx="646729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230250" y="826042"/>
              <a:ext cx="217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quad on the sphere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30249" y="1157849"/>
              <a:ext cx="1893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quad on the plane</a:t>
              </a:r>
            </a:p>
          </p:txBody>
        </p:sp>
      </p:grpSp>
      <p:sp>
        <p:nvSpPr>
          <p:cNvPr id="2" name="Parallelogram 1"/>
          <p:cNvSpPr/>
          <p:nvPr/>
        </p:nvSpPr>
        <p:spPr>
          <a:xfrm rot="3992541">
            <a:off x="1000443" y="4117122"/>
            <a:ext cx="2337902" cy="1206423"/>
          </a:xfrm>
          <a:prstGeom prst="parallelogram">
            <a:avLst>
              <a:gd name="adj" fmla="val 72221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4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43"/>
            <a:ext cx="8229600" cy="491590"/>
          </a:xfrm>
        </p:spPr>
        <p:txBody>
          <a:bodyPr>
            <a:normAutofit/>
          </a:bodyPr>
          <a:lstStyle/>
          <a:p>
            <a:r>
              <a:rPr lang="en-US" sz="2400"/>
              <a:t>Summary of 3-Maps Interpolation Method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0707" y="797716"/>
            <a:ext cx="7759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/>
              <a:t>Before any assimilation, map each cell from (lon,lat) to the unit square (</a:t>
            </a:r>
            <a:r>
              <a:rPr lang="en-US" sz="2000">
                <a:latin typeface="Brush Script MT"/>
              </a:rPr>
              <a:t>l</a:t>
            </a:r>
            <a:r>
              <a:rPr lang="en-US"/>
              <a:t>,m), using each corner as the origin.  This mapping is stored as only 6 numbers: a</a:t>
            </a:r>
            <a:r>
              <a:rPr lang="en-US" baseline="-25000"/>
              <a:t>1,2,3</a:t>
            </a:r>
            <a:r>
              <a:rPr lang="en-US"/>
              <a:t>, b</a:t>
            </a:r>
            <a:r>
              <a:rPr lang="en-US" baseline="-25000"/>
              <a:t>1,2</a:t>
            </a:r>
            <a:r>
              <a:rPr lang="en-US"/>
              <a:t>, and Θ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707" y="2201681"/>
            <a:ext cx="8020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/>
              <a:t>During an assimilation identify the node which is closest to the ob, and is also a corner of the quad that contains the ob.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en-US"/>
              <a:t>Search the 3-6 quads that use the node as a corner to see which contains the ob: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28539" y="3149207"/>
            <a:ext cx="290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x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>
                <a:solidFill>
                  <a:srgbClr val="FF6600"/>
                </a:solidFill>
              </a:rPr>
              <a:t>,y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/>
              <a:t>) = d</a:t>
            </a:r>
            <a:r>
              <a:rPr lang="en-US" baseline="-25000"/>
              <a:t>o</a:t>
            </a:r>
            <a:r>
              <a:rPr lang="en-US"/>
              <a:t>* [cos(Θ</a:t>
            </a:r>
            <a:r>
              <a:rPr lang="en-US" baseline="-25000"/>
              <a:t>o</a:t>
            </a:r>
            <a:r>
              <a:rPr lang="en-US"/>
              <a:t>), sin(Θ</a:t>
            </a:r>
            <a:r>
              <a:rPr lang="en-US" baseline="-25000"/>
              <a:t>o</a:t>
            </a:r>
            <a:r>
              <a:rPr lang="en-US"/>
              <a:t>)]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39" y="3523839"/>
            <a:ext cx="6696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Solve   0 = m</a:t>
            </a:r>
            <a:r>
              <a:rPr lang="en-US" baseline="30000"/>
              <a:t>2</a:t>
            </a:r>
            <a:r>
              <a:rPr lang="en-US"/>
              <a:t>(a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 – a</a:t>
            </a:r>
            <a:r>
              <a:rPr lang="en-US" baseline="-25000"/>
              <a:t>2</a:t>
            </a:r>
            <a:r>
              <a:rPr lang="en-US"/>
              <a:t>b</a:t>
            </a:r>
            <a:r>
              <a:rPr lang="en-US" baseline="-25000"/>
              <a:t>1</a:t>
            </a:r>
            <a:r>
              <a:rPr lang="en-US"/>
              <a:t>) + m(a</a:t>
            </a:r>
            <a:r>
              <a:rPr lang="en-US" baseline="-25000"/>
              <a:t>3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 – a</a:t>
            </a:r>
            <a:r>
              <a:rPr lang="en-US" baseline="-25000"/>
              <a:t>1</a:t>
            </a:r>
            <a:r>
              <a:rPr lang="en-US">
                <a:solidFill>
                  <a:srgbClr val="FF6600"/>
                </a:solidFill>
              </a:rPr>
              <a:t>y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/>
              <a:t> + b</a:t>
            </a:r>
            <a:r>
              <a:rPr lang="en-US" baseline="-25000"/>
              <a:t>1</a:t>
            </a:r>
            <a:r>
              <a:rPr lang="en-US">
                <a:solidFill>
                  <a:srgbClr val="FF6600"/>
                </a:solidFill>
              </a:rPr>
              <a:t>x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/>
              <a:t>) – a</a:t>
            </a:r>
            <a:r>
              <a:rPr lang="en-US" baseline="-25000"/>
              <a:t>3</a:t>
            </a:r>
            <a:r>
              <a:rPr lang="en-US">
                <a:solidFill>
                  <a:srgbClr val="FF6600"/>
                </a:solidFill>
              </a:rPr>
              <a:t>y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>
                <a:solidFill>
                  <a:srgbClr val="FF6600"/>
                </a:solidFill>
              </a:rPr>
              <a:t> </a:t>
            </a:r>
            <a:r>
              <a:rPr lang="en-US"/>
              <a:t>   for m        and     </a:t>
            </a:r>
            <a:r>
              <a:rPr lang="en-US" sz="2400"/>
              <a:t> </a:t>
            </a:r>
            <a:r>
              <a:rPr lang="en-US" sz="2400">
                <a:latin typeface="Brush Script MT"/>
              </a:rPr>
              <a:t>l </a:t>
            </a:r>
            <a:r>
              <a:rPr lang="en-US"/>
              <a:t>= (</a:t>
            </a:r>
            <a:r>
              <a:rPr lang="en-US">
                <a:solidFill>
                  <a:srgbClr val="FF6600"/>
                </a:solidFill>
              </a:rPr>
              <a:t>x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/>
              <a:t> – a</a:t>
            </a:r>
            <a:r>
              <a:rPr lang="en-US" baseline="-25000"/>
              <a:t>2</a:t>
            </a:r>
            <a:r>
              <a:rPr lang="en-US"/>
              <a:t>m)/(a</a:t>
            </a:r>
            <a:r>
              <a:rPr lang="en-US" baseline="-25000"/>
              <a:t>3</a:t>
            </a:r>
            <a:r>
              <a:rPr lang="en-US"/>
              <a:t> + a</a:t>
            </a:r>
            <a:r>
              <a:rPr lang="en-US" baseline="-25000"/>
              <a:t>1</a:t>
            </a:r>
            <a:r>
              <a:rPr lang="en-US"/>
              <a:t>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4598" y="4181490"/>
            <a:ext cx="620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0 ≤ m ≤ 1 and 0 ≤ </a:t>
            </a:r>
            <a:r>
              <a:rPr lang="en-US" sz="2400">
                <a:latin typeface="Brush Script MT"/>
              </a:rPr>
              <a:t>l </a:t>
            </a:r>
            <a:r>
              <a:rPr lang="en-US"/>
              <a:t>≤ 1  then we’ve found the containing quad.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4598" y="1751823"/>
            <a:ext cx="7516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Also store the lists of corners of each quad, and which quads  use each corner.</a:t>
            </a:r>
          </a:p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0313" y="4667778"/>
            <a:ext cx="6333331" cy="1846659"/>
            <a:chOff x="713678" y="262406"/>
            <a:chExt cx="6333331" cy="1846659"/>
          </a:xfrm>
        </p:grpSpPr>
        <p:sp>
          <p:nvSpPr>
            <p:cNvPr id="13" name="TextBox 12"/>
            <p:cNvSpPr txBox="1"/>
            <p:nvPr/>
          </p:nvSpPr>
          <p:spPr>
            <a:xfrm>
              <a:off x="713678" y="346377"/>
              <a:ext cx="3171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4"/>
              </a:pPr>
              <a:r>
                <a:rPr lang="en-US"/>
                <a:t>Use l and m as weights to interpolate the field values at the corners, f</a:t>
              </a:r>
              <a:r>
                <a:rPr lang="en-US" baseline="-25000"/>
                <a:t>n</a:t>
              </a:r>
              <a:r>
                <a:rPr lang="en-US"/>
                <a:t>,   to the ob location.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9974" y="262406"/>
              <a:ext cx="2337035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/>
                <a:t>f</a:t>
              </a:r>
              <a:r>
                <a:rPr lang="ro-RO" baseline="-25000"/>
                <a:t>o</a:t>
              </a:r>
              <a:r>
                <a:rPr lang="ro-RO"/>
                <a:t> =     f</a:t>
              </a:r>
              <a:r>
                <a:rPr lang="ro-RO" baseline="-25000"/>
                <a:t>2</a:t>
              </a:r>
              <a:r>
                <a:rPr lang="ro-RO"/>
                <a:t> *      </a:t>
              </a:r>
              <a:r>
                <a:rPr lang="ro-RO" sz="2400">
                  <a:latin typeface="Brush Script MT"/>
                </a:rPr>
                <a:t>l</a:t>
              </a:r>
              <a:r>
                <a:rPr lang="ro-RO" sz="2000" baseline="-25000"/>
                <a:t>o  </a:t>
              </a:r>
              <a:r>
                <a:rPr lang="ro-RO"/>
                <a:t>*    m</a:t>
              </a:r>
              <a:r>
                <a:rPr lang="ro-RO" baseline="-25000"/>
                <a:t>o</a:t>
              </a:r>
              <a:endParaRPr lang="ro-RO"/>
            </a:p>
            <a:p>
              <a:r>
                <a:rPr lang="ro-RO"/>
                <a:t>        + f</a:t>
              </a:r>
              <a:r>
                <a:rPr lang="ro-RO" baseline="-25000"/>
                <a:t>1</a:t>
              </a:r>
              <a:r>
                <a:rPr lang="ro-RO"/>
                <a:t> * (1-</a:t>
              </a:r>
              <a:r>
                <a:rPr lang="ro-RO" sz="2400">
                  <a:latin typeface="Brush Script MT"/>
                </a:rPr>
                <a:t>l</a:t>
              </a:r>
              <a:r>
                <a:rPr lang="ro-RO" baseline="-25000"/>
                <a:t>o</a:t>
              </a:r>
              <a:r>
                <a:rPr lang="ro-RO"/>
                <a:t>)*     m</a:t>
              </a:r>
              <a:r>
                <a:rPr lang="ro-RO" baseline="-25000"/>
                <a:t>o</a:t>
              </a:r>
              <a:endParaRPr lang="ro-RO"/>
            </a:p>
            <a:p>
              <a:r>
                <a:rPr lang="ro-RO"/>
                <a:t>        + f</a:t>
              </a:r>
              <a:r>
                <a:rPr lang="ro-RO" baseline="-25000"/>
                <a:t>4</a:t>
              </a:r>
              <a:r>
                <a:rPr lang="ro-RO"/>
                <a:t> * (1-</a:t>
              </a:r>
              <a:r>
                <a:rPr lang="ro-RO" sz="2400">
                  <a:latin typeface="Brush Script MT"/>
                </a:rPr>
                <a:t>l</a:t>
              </a:r>
              <a:r>
                <a:rPr lang="ro-RO" baseline="-25000"/>
                <a:t>o</a:t>
              </a:r>
              <a:r>
                <a:rPr lang="ro-RO"/>
                <a:t>)*(1-m</a:t>
              </a:r>
              <a:r>
                <a:rPr lang="ro-RO" baseline="-25000"/>
                <a:t>o</a:t>
              </a:r>
              <a:r>
                <a:rPr lang="ro-RO"/>
                <a:t>)</a:t>
              </a:r>
            </a:p>
            <a:p>
              <a:r>
                <a:rPr lang="ro-RO"/>
                <a:t>        + f</a:t>
              </a:r>
              <a:r>
                <a:rPr lang="ro-RO" baseline="-25000"/>
                <a:t>3</a:t>
              </a:r>
              <a:r>
                <a:rPr lang="ro-RO"/>
                <a:t> *      </a:t>
              </a:r>
              <a:r>
                <a:rPr lang="ro-RO" sz="2400">
                  <a:latin typeface="Brush Script MT"/>
                </a:rPr>
                <a:t>l</a:t>
              </a:r>
              <a:r>
                <a:rPr lang="ro-RO" baseline="-25000"/>
                <a:t>o</a:t>
              </a:r>
              <a:r>
                <a:rPr lang="ro-RO"/>
                <a:t> *(1-m</a:t>
              </a:r>
              <a:r>
                <a:rPr lang="ro-RO" baseline="-25000"/>
                <a:t>o</a:t>
              </a:r>
              <a:r>
                <a:rPr lang="ro-RO"/>
                <a:t>)</a:t>
              </a:r>
            </a:p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469595" y="2785726"/>
            <a:ext cx="3106704" cy="3331703"/>
            <a:chOff x="454932" y="3179553"/>
            <a:chExt cx="3106704" cy="3331703"/>
          </a:xfrm>
        </p:grpSpPr>
        <p:pic>
          <p:nvPicPr>
            <p:cNvPr id="39" name="Picture 38" descr="element_1_pts.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31" t="20588" r="33302" b="18100"/>
            <a:stretch/>
          </p:blipFill>
          <p:spPr>
            <a:xfrm>
              <a:off x="454932" y="3196767"/>
              <a:ext cx="3106704" cy="3314489"/>
            </a:xfrm>
            <a:prstGeom prst="rect">
              <a:avLst/>
            </a:prstGeom>
          </p:spPr>
        </p:pic>
        <p:sp>
          <p:nvSpPr>
            <p:cNvPr id="43" name="Freeform 42"/>
            <p:cNvSpPr/>
            <p:nvPr/>
          </p:nvSpPr>
          <p:spPr>
            <a:xfrm>
              <a:off x="534723" y="3179553"/>
              <a:ext cx="2358510" cy="3122264"/>
            </a:xfrm>
            <a:custGeom>
              <a:avLst/>
              <a:gdLst>
                <a:gd name="connsiteX0" fmla="*/ 2339412 w 2358510"/>
                <a:gd name="connsiteY0" fmla="*/ 3122264 h 3122264"/>
                <a:gd name="connsiteX1" fmla="*/ 9549 w 2358510"/>
                <a:gd name="connsiteY1" fmla="*/ 2129250 h 3122264"/>
                <a:gd name="connsiteX2" fmla="*/ 0 w 2358510"/>
                <a:gd name="connsiteY2" fmla="*/ 0 h 3122264"/>
                <a:gd name="connsiteX3" fmla="*/ 2358510 w 2358510"/>
                <a:gd name="connsiteY3" fmla="*/ 973917 h 3122264"/>
                <a:gd name="connsiteX4" fmla="*/ 2339412 w 2358510"/>
                <a:gd name="connsiteY4" fmla="*/ 3122264 h 312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8510" h="3122264">
                  <a:moveTo>
                    <a:pt x="2339412" y="3122264"/>
                  </a:moveTo>
                  <a:lnTo>
                    <a:pt x="9549" y="2129250"/>
                  </a:lnTo>
                  <a:lnTo>
                    <a:pt x="0" y="0"/>
                  </a:lnTo>
                  <a:lnTo>
                    <a:pt x="2358510" y="973917"/>
                  </a:lnTo>
                  <a:lnTo>
                    <a:pt x="2339412" y="3122264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5379" y="4710314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8" name="Diamond 47"/>
            <p:cNvSpPr/>
            <p:nvPr/>
          </p:nvSpPr>
          <p:spPr>
            <a:xfrm>
              <a:off x="557838" y="3196768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1167438" y="3484354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2167776" y="3883275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2759552" y="4150129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579933" y="3768697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1167438" y="4016950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2167776" y="4436869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777376" y="4703554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>
              <a:off x="557838" y="4653136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1150717" y="491324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/>
            <p:cNvSpPr/>
            <p:nvPr/>
          </p:nvSpPr>
          <p:spPr>
            <a:xfrm>
              <a:off x="2168771" y="537044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/>
            <p:cNvSpPr/>
            <p:nvPr/>
          </p:nvSpPr>
          <p:spPr>
            <a:xfrm>
              <a:off x="2777376" y="5637421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amond 59"/>
            <p:cNvSpPr/>
            <p:nvPr/>
          </p:nvSpPr>
          <p:spPr>
            <a:xfrm>
              <a:off x="565848" y="521804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amond 60"/>
            <p:cNvSpPr/>
            <p:nvPr/>
          </p:nvSpPr>
          <p:spPr>
            <a:xfrm>
              <a:off x="1167438" y="5485021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amond 61"/>
            <p:cNvSpPr/>
            <p:nvPr/>
          </p:nvSpPr>
          <p:spPr>
            <a:xfrm>
              <a:off x="2161558" y="5921393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/>
            <p:cNvSpPr/>
            <p:nvPr/>
          </p:nvSpPr>
          <p:spPr>
            <a:xfrm>
              <a:off x="2800869" y="6187239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/>
            <p:cNvSpPr/>
            <p:nvPr/>
          </p:nvSpPr>
          <p:spPr>
            <a:xfrm>
              <a:off x="3407575" y="6396678"/>
              <a:ext cx="85938" cy="11457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ubed_sphere_element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" r="495" b="48089"/>
          <a:stretch/>
        </p:blipFill>
        <p:spPr>
          <a:xfrm>
            <a:off x="665871" y="460760"/>
            <a:ext cx="2818093" cy="147217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48" idx="0"/>
          </p:cNvCxnSpPr>
          <p:nvPr/>
        </p:nvCxnSpPr>
        <p:spPr>
          <a:xfrm flipH="1">
            <a:off x="615470" y="1870682"/>
            <a:ext cx="326447" cy="932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6627" y="659862"/>
            <a:ext cx="25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‘faces’ cover the sphere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58180" y="91643"/>
            <a:ext cx="4432070" cy="1290138"/>
          </a:xfrm>
          <a:custGeom>
            <a:avLst/>
            <a:gdLst>
              <a:gd name="connsiteX0" fmla="*/ 4432070 w 4432070"/>
              <a:gd name="connsiteY0" fmla="*/ 750713 h 1290138"/>
              <a:gd name="connsiteX1" fmla="*/ 2926098 w 4432070"/>
              <a:gd name="connsiteY1" fmla="*/ 110146 h 1290138"/>
              <a:gd name="connsiteX2" fmla="*/ 341222 w 4432070"/>
              <a:gd name="connsiteY2" fmla="*/ 76432 h 1290138"/>
              <a:gd name="connsiteX3" fmla="*/ 60257 w 4432070"/>
              <a:gd name="connsiteY3" fmla="*/ 885569 h 1290138"/>
              <a:gd name="connsiteX4" fmla="*/ 633425 w 4432070"/>
              <a:gd name="connsiteY4" fmla="*/ 1290138 h 129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070" h="1290138">
                <a:moveTo>
                  <a:pt x="4432070" y="750713"/>
                </a:moveTo>
                <a:cubicBezTo>
                  <a:pt x="4019988" y="486619"/>
                  <a:pt x="3607906" y="222526"/>
                  <a:pt x="2926098" y="110146"/>
                </a:cubicBezTo>
                <a:cubicBezTo>
                  <a:pt x="2244290" y="-2234"/>
                  <a:pt x="818862" y="-52805"/>
                  <a:pt x="341222" y="76432"/>
                </a:cubicBezTo>
                <a:cubicBezTo>
                  <a:pt x="-136418" y="205669"/>
                  <a:pt x="11557" y="683285"/>
                  <a:pt x="60257" y="885569"/>
                </a:cubicBezTo>
                <a:cubicBezTo>
                  <a:pt x="108957" y="1087853"/>
                  <a:pt x="633425" y="1290138"/>
                  <a:pt x="633425" y="129013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022947" y="189833"/>
            <a:ext cx="2969485" cy="654695"/>
          </a:xfrm>
          <a:custGeom>
            <a:avLst/>
            <a:gdLst>
              <a:gd name="connsiteX0" fmla="*/ 2877079 w 2969485"/>
              <a:gd name="connsiteY0" fmla="*/ 630542 h 654695"/>
              <a:gd name="connsiteX1" fmla="*/ 2798409 w 2969485"/>
              <a:gd name="connsiteY1" fmla="*/ 585590 h 654695"/>
              <a:gd name="connsiteX2" fmla="*/ 1314915 w 2969485"/>
              <a:gd name="connsiteY2" fmla="*/ 46165 h 654695"/>
              <a:gd name="connsiteX3" fmla="*/ 236010 w 2969485"/>
              <a:gd name="connsiteY3" fmla="*/ 79879 h 654695"/>
              <a:gd name="connsiteX4" fmla="*/ 0 w 2969485"/>
              <a:gd name="connsiteY4" fmla="*/ 495686 h 65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485" h="654695">
                <a:moveTo>
                  <a:pt x="2877079" y="630542"/>
                </a:moveTo>
                <a:cubicBezTo>
                  <a:pt x="2967924" y="656764"/>
                  <a:pt x="3058770" y="682986"/>
                  <a:pt x="2798409" y="585590"/>
                </a:cubicBezTo>
                <a:cubicBezTo>
                  <a:pt x="2538048" y="488194"/>
                  <a:pt x="1741981" y="130450"/>
                  <a:pt x="1314915" y="46165"/>
                </a:cubicBezTo>
                <a:cubicBezTo>
                  <a:pt x="887848" y="-38120"/>
                  <a:pt x="455162" y="4959"/>
                  <a:pt x="236010" y="79879"/>
                </a:cubicBezTo>
                <a:cubicBezTo>
                  <a:pt x="16858" y="154799"/>
                  <a:pt x="0" y="495686"/>
                  <a:pt x="0" y="49568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>
            <a:off x="2409273" y="844528"/>
            <a:ext cx="2607354" cy="523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</p:cNvCxnSpPr>
          <p:nvPr/>
        </p:nvCxnSpPr>
        <p:spPr>
          <a:xfrm flipH="1">
            <a:off x="3330839" y="844528"/>
            <a:ext cx="1685788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16627" y="1183191"/>
            <a:ext cx="35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 ‘elements’ per face edge (6 here)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1954497" y="1169728"/>
            <a:ext cx="303442" cy="190136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5537" y="1870682"/>
            <a:ext cx="1740192" cy="18856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97234" y="4451578"/>
            <a:ext cx="49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np</a:t>
            </a:r>
            <a:r>
              <a:rPr lang="en-US" dirty="0" smtClean="0"/>
              <a:t>’ nodes in each direction are not evenly spaced.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19547" y="5374908"/>
            <a:ext cx="3875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are arranged as  a 1D array.</a:t>
            </a:r>
          </a:p>
          <a:p>
            <a:r>
              <a:rPr lang="en-US" dirty="0" smtClean="0"/>
              <a:t>Adjacent in array ≠ adjacent on sphere</a:t>
            </a:r>
            <a:endParaRPr lang="en-US" dirty="0"/>
          </a:p>
        </p:txBody>
      </p:sp>
      <p:cxnSp>
        <p:nvCxnSpPr>
          <p:cNvPr id="4" name="Curved Connector 3"/>
          <p:cNvCxnSpPr>
            <a:stCxn id="33" idx="1"/>
            <a:endCxn id="32" idx="1"/>
          </p:cNvCxnSpPr>
          <p:nvPr/>
        </p:nvCxnSpPr>
        <p:spPr>
          <a:xfrm rot="5400000" flipH="1" flipV="1">
            <a:off x="3109286" y="364790"/>
            <a:ext cx="904273" cy="2910408"/>
          </a:xfrm>
          <a:prstGeom prst="curvedConnector4">
            <a:avLst>
              <a:gd name="adj1" fmla="val -25280"/>
              <a:gd name="adj2" fmla="val 526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2904123" y="3784609"/>
            <a:ext cx="209385" cy="2094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3113508" y="4698040"/>
            <a:ext cx="606039" cy="1261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27231" y="3409215"/>
            <a:ext cx="378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element is composed of a 4x4 grid of quadrature nodes (“corners”), where the model fields are defined.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16627" y="0"/>
            <a:ext cx="3173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Cubed-Sphere Example: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2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678" y="346377"/>
            <a:ext cx="710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/>
              <a:t>Use l and m as weights to interpolate the field values at the corners, f</a:t>
            </a:r>
            <a:r>
              <a:rPr lang="en-US" baseline="-25000"/>
              <a:t>n</a:t>
            </a:r>
            <a:r>
              <a:rPr lang="en-US"/>
              <a:t>,   to the ob location.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0517" y="1217567"/>
            <a:ext cx="233703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/>
              <a:t>f</a:t>
            </a:r>
            <a:r>
              <a:rPr lang="ro-RO" baseline="-25000"/>
              <a:t>o</a:t>
            </a:r>
            <a:r>
              <a:rPr lang="ro-RO"/>
              <a:t> =     f</a:t>
            </a:r>
            <a:r>
              <a:rPr lang="ro-RO" baseline="-25000"/>
              <a:t>2</a:t>
            </a:r>
            <a:r>
              <a:rPr lang="ro-RO"/>
              <a:t> *      </a:t>
            </a:r>
            <a:r>
              <a:rPr lang="ro-RO" sz="2400">
                <a:latin typeface="Brush Script MT"/>
              </a:rPr>
              <a:t>l</a:t>
            </a:r>
            <a:r>
              <a:rPr lang="ro-RO" sz="2400" baseline="-25000"/>
              <a:t>o</a:t>
            </a:r>
            <a:r>
              <a:rPr lang="ro-RO"/>
              <a:t>*     m</a:t>
            </a:r>
            <a:r>
              <a:rPr lang="ro-RO" baseline="-25000"/>
              <a:t>o</a:t>
            </a:r>
            <a:endParaRPr lang="ro-RO"/>
          </a:p>
          <a:p>
            <a:r>
              <a:rPr lang="ro-RO"/>
              <a:t>        + f</a:t>
            </a:r>
            <a:r>
              <a:rPr lang="ro-RO" baseline="-25000"/>
              <a:t>1</a:t>
            </a:r>
            <a:r>
              <a:rPr lang="ro-RO"/>
              <a:t> * (1-</a:t>
            </a:r>
            <a:r>
              <a:rPr lang="ro-RO" sz="2400">
                <a:latin typeface="Brush Script MT"/>
              </a:rPr>
              <a:t>l</a:t>
            </a:r>
            <a:r>
              <a:rPr lang="ro-RO" baseline="-25000"/>
              <a:t>o</a:t>
            </a:r>
            <a:r>
              <a:rPr lang="ro-RO"/>
              <a:t>)*     m</a:t>
            </a:r>
            <a:r>
              <a:rPr lang="ro-RO" baseline="-25000"/>
              <a:t>o</a:t>
            </a:r>
            <a:endParaRPr lang="ro-RO"/>
          </a:p>
          <a:p>
            <a:r>
              <a:rPr lang="ro-RO"/>
              <a:t>        + f</a:t>
            </a:r>
            <a:r>
              <a:rPr lang="ro-RO" baseline="-25000"/>
              <a:t>4</a:t>
            </a:r>
            <a:r>
              <a:rPr lang="ro-RO"/>
              <a:t> * (1-</a:t>
            </a:r>
            <a:r>
              <a:rPr lang="ro-RO" sz="2400">
                <a:latin typeface="Brush Script MT"/>
              </a:rPr>
              <a:t>l</a:t>
            </a:r>
            <a:r>
              <a:rPr lang="ro-RO" baseline="-25000"/>
              <a:t>o</a:t>
            </a:r>
            <a:r>
              <a:rPr lang="ro-RO"/>
              <a:t>)*(1-m</a:t>
            </a:r>
            <a:r>
              <a:rPr lang="ro-RO" baseline="-25000"/>
              <a:t>o</a:t>
            </a:r>
            <a:r>
              <a:rPr lang="ro-RO"/>
              <a:t>)</a:t>
            </a:r>
          </a:p>
          <a:p>
            <a:r>
              <a:rPr lang="ro-RO"/>
              <a:t>        + f</a:t>
            </a:r>
            <a:r>
              <a:rPr lang="ro-RO" baseline="-25000"/>
              <a:t>3</a:t>
            </a:r>
            <a:r>
              <a:rPr lang="ro-RO"/>
              <a:t> *      </a:t>
            </a:r>
            <a:r>
              <a:rPr lang="ro-RO" sz="2400">
                <a:latin typeface="Brush Script MT"/>
              </a:rPr>
              <a:t>l</a:t>
            </a:r>
            <a:r>
              <a:rPr lang="ro-RO" baseline="-25000"/>
              <a:t>o</a:t>
            </a:r>
            <a:r>
              <a:rPr lang="ro-RO"/>
              <a:t> *(1-m</a:t>
            </a:r>
            <a:r>
              <a:rPr lang="ro-RO" baseline="-25000"/>
              <a:t>o</a:t>
            </a:r>
            <a:r>
              <a:rPr lang="ro-RO"/>
              <a:t>)</a:t>
            </a: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32184" y="1354018"/>
            <a:ext cx="2865207" cy="28549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3955" y="441892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1944" y="448190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430" y="976153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2073" y="92793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0405" y="3780960"/>
            <a:ext cx="45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rush Script MT"/>
              </a:rPr>
              <a:t>l</a:t>
            </a:r>
            <a:r>
              <a:rPr lang="ro-RO" sz="2400" baseline="-25000"/>
              <a:t>o</a:t>
            </a:r>
            <a:endParaRPr lang="en-US" sz="2400"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2184" y="3558235"/>
            <a:ext cx="4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ro-RO" baseline="-25000"/>
              <a:t>o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39140" y="3285332"/>
            <a:ext cx="125944" cy="1154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6402112" y="1354018"/>
            <a:ext cx="0" cy="193131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7" idx="6"/>
          </p:cNvCxnSpPr>
          <p:nvPr/>
        </p:nvCxnSpPr>
        <p:spPr>
          <a:xfrm flipH="1">
            <a:off x="6465084" y="3343062"/>
            <a:ext cx="1532308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</p:cNvCxnSpPr>
          <p:nvPr/>
        </p:nvCxnSpPr>
        <p:spPr>
          <a:xfrm>
            <a:off x="6402112" y="3400791"/>
            <a:ext cx="1" cy="80821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2"/>
          </p:cNvCxnSpPr>
          <p:nvPr/>
        </p:nvCxnSpPr>
        <p:spPr>
          <a:xfrm>
            <a:off x="5132184" y="3343062"/>
            <a:ext cx="1206956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0192" y="1354018"/>
            <a:ext cx="3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5731" y="1354018"/>
            <a:ext cx="3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8245" y="3839671"/>
            <a:ext cx="3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2603" y="3839671"/>
            <a:ext cx="33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7162" y="2985395"/>
            <a:ext cx="3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70643" y="3780960"/>
            <a:ext cx="45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rush Script MT"/>
              </a:rPr>
              <a:t>l</a:t>
            </a:r>
            <a:r>
              <a:rPr lang="ro-RO" sz="2400" baseline="-25000"/>
              <a:t>o</a:t>
            </a:r>
            <a:endParaRPr lang="en-US" sz="240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2759" y="3839670"/>
            <a:ext cx="37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2184" y="2170859"/>
            <a:ext cx="63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1-m</a:t>
            </a:r>
            <a:r>
              <a:rPr lang="en-US" baseline="-25000"/>
              <a:t>o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2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65698" y="18615"/>
            <a:ext cx="385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Digression 1: Bearings Details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136" y="605911"/>
            <a:ext cx="751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‘Bearing’: direction from one point on a sphere to another along a great circle.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8725" y="2540269"/>
            <a:ext cx="2175639" cy="815084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65385" y="1635686"/>
            <a:ext cx="718979" cy="171966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784364" y="1635686"/>
            <a:ext cx="1611310" cy="171966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84364" y="3355354"/>
            <a:ext cx="2042031" cy="92583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784364" y="3355354"/>
            <a:ext cx="261813" cy="2152217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8725" y="1635686"/>
            <a:ext cx="4217670" cy="38718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6544" y="3278800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2841" y="3637992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90538" y="4629358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0334" y="2811944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42416" y="2129924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61525" y="2458056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74110" y="2729731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5905" y="4726488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25973" y="4116759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3040" y="1635686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7961" y="1635686"/>
            <a:ext cx="155639" cy="164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1" idx="6"/>
            <a:endCxn id="12" idx="1"/>
          </p:cNvCxnSpPr>
          <p:nvPr/>
        </p:nvCxnSpPr>
        <p:spPr>
          <a:xfrm>
            <a:off x="2862182" y="3361013"/>
            <a:ext cx="653452" cy="30105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5" idx="4"/>
          </p:cNvCxnSpPr>
          <p:nvPr/>
        </p:nvCxnSpPr>
        <p:spPr>
          <a:xfrm flipH="1" flipV="1">
            <a:off x="2320236" y="2294348"/>
            <a:ext cx="409101" cy="10085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3" idx="1"/>
          </p:cNvCxnSpPr>
          <p:nvPr/>
        </p:nvCxnSpPr>
        <p:spPr>
          <a:xfrm>
            <a:off x="2784364" y="3443224"/>
            <a:ext cx="128967" cy="12102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16" idx="3"/>
          </p:cNvCxnSpPr>
          <p:nvPr/>
        </p:nvCxnSpPr>
        <p:spPr>
          <a:xfrm flipV="1">
            <a:off x="2839390" y="2598401"/>
            <a:ext cx="644928" cy="7044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4" idx="6"/>
          </p:cNvCxnSpPr>
          <p:nvPr/>
        </p:nvCxnSpPr>
        <p:spPr>
          <a:xfrm flipH="1" flipV="1">
            <a:off x="1525973" y="2894157"/>
            <a:ext cx="1180571" cy="4668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0"/>
          </p:cNvCxnSpPr>
          <p:nvPr/>
        </p:nvCxnSpPr>
        <p:spPr>
          <a:xfrm flipV="1">
            <a:off x="2784364" y="1297740"/>
            <a:ext cx="0" cy="1981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0319" y="928408"/>
            <a:ext cx="73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1854579" y="2363116"/>
            <a:ext cx="1859569" cy="1879528"/>
          </a:xfrm>
          <a:prstGeom prst="arc">
            <a:avLst>
              <a:gd name="adj1" fmla="val 16200000"/>
              <a:gd name="adj2" fmla="val 11825575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11261" y="1200613"/>
            <a:ext cx="382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 cheap calculation, so store the bearing of the x-axis for each before any assimilation.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725" y="5607312"/>
            <a:ext cx="682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 = atan2( sin(Δλ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</a:t>
            </a:r>
            <a:r>
              <a:rPr lang="el-GR" dirty="0" smtClean="0"/>
              <a:t>,</a:t>
            </a:r>
            <a:r>
              <a:rPr lang="en-US" dirty="0" smtClean="0"/>
              <a:t>  </a:t>
            </a:r>
            <a:r>
              <a:rPr lang="el-GR" dirty="0" smtClean="0"/>
              <a:t> </a:t>
            </a:r>
            <a:r>
              <a:rPr lang="el-GR" dirty="0"/>
              <a:t>cos(φ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sin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/>
              <a:t>) − sin(φ</a:t>
            </a:r>
            <a:r>
              <a:rPr lang="el-GR" baseline="-25000" dirty="0"/>
              <a:t>1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(φ</a:t>
            </a:r>
            <a:r>
              <a:rPr lang="el-GR" baseline="-25000" dirty="0"/>
              <a:t>2</a:t>
            </a:r>
            <a:r>
              <a:rPr lang="el-GR" dirty="0" smtClean="0"/>
              <a:t>)</a:t>
            </a:r>
            <a:r>
              <a:rPr lang="en-US" dirty="0" smtClean="0"/>
              <a:t>*</a:t>
            </a:r>
            <a:r>
              <a:rPr lang="el-GR" dirty="0" smtClean="0"/>
              <a:t>cos</a:t>
            </a:r>
            <a:r>
              <a:rPr lang="el-GR" dirty="0"/>
              <a:t>(Δλ) 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4454" y="5987785"/>
            <a:ext cx="598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 = longitude     </a:t>
            </a:r>
            <a:r>
              <a:rPr lang="en-US" dirty="0" err="1" smtClean="0"/>
              <a:t>Φ</a:t>
            </a:r>
            <a:r>
              <a:rPr lang="en-US" dirty="0" smtClean="0"/>
              <a:t> = latitude   1=starting point   2 = destination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58128" y="2550593"/>
            <a:ext cx="2499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1° refined grid,</a:t>
            </a:r>
          </a:p>
          <a:p>
            <a:r>
              <a:rPr lang="en-US" dirty="0" err="1" smtClean="0"/>
              <a:t>num_nodes</a:t>
            </a:r>
            <a:r>
              <a:rPr lang="en-US" dirty="0" smtClean="0"/>
              <a:t> = ~147,000,</a:t>
            </a:r>
          </a:p>
          <a:p>
            <a:r>
              <a:rPr lang="en-US" dirty="0" err="1" smtClean="0"/>
              <a:t>num_corners</a:t>
            </a:r>
            <a:r>
              <a:rPr lang="en-US" dirty="0" smtClean="0"/>
              <a:t> = ~4,</a:t>
            </a:r>
          </a:p>
          <a:p>
            <a:r>
              <a:rPr lang="en-US" dirty="0" smtClean="0"/>
              <a:t>so ~600,000 bearings.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258128" y="4057978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1° standard grid: 1/3 as much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36468" y="3176347"/>
            <a:ext cx="30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β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4454" y="6512074"/>
            <a:ext cx="578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formula from http</a:t>
            </a:r>
            <a:r>
              <a:rPr lang="en-US" sz="1600" dirty="0"/>
              <a:t>://</a:t>
            </a:r>
            <a:r>
              <a:rPr lang="en-US" sz="1600" dirty="0" err="1"/>
              <a:t>www.movable-type.co.uk</a:t>
            </a:r>
            <a:r>
              <a:rPr lang="en-US" sz="1600" dirty="0"/>
              <a:t>/scripts/</a:t>
            </a:r>
            <a:r>
              <a:rPr lang="en-US" sz="1600" dirty="0" err="1" smtClean="0"/>
              <a:t>latlong.html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09"/>
            <a:ext cx="8229600" cy="5442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What’s the </a:t>
            </a:r>
            <a:r>
              <a:rPr lang="en-US" sz="2800" dirty="0" smtClean="0">
                <a:solidFill>
                  <a:srgbClr val="3366FF"/>
                </a:solidFill>
              </a:rPr>
              <a:t>bearing</a:t>
            </a:r>
            <a:r>
              <a:rPr lang="en-US" sz="2800" dirty="0" smtClean="0"/>
              <a:t> at and near the poles?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1811" y="2314291"/>
            <a:ext cx="9112189" cy="4417353"/>
            <a:chOff x="31811" y="2314291"/>
            <a:chExt cx="9112189" cy="4417353"/>
          </a:xfrm>
        </p:grpSpPr>
        <p:sp>
          <p:nvSpPr>
            <p:cNvPr id="28" name="TextBox 27"/>
            <p:cNvSpPr txBox="1"/>
            <p:nvPr/>
          </p:nvSpPr>
          <p:spPr>
            <a:xfrm>
              <a:off x="8034401" y="4458133"/>
              <a:ext cx="110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089°02′43″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6490" y="2794376"/>
              <a:ext cx="988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89N,180E</a:t>
              </a:r>
              <a:endParaRPr lang="en-US" sz="16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870011" y="453575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35936" y="453575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0593" y="3470211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36545" y="453575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90726" y="5552423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4021" y="4193254"/>
              <a:ext cx="7804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90N,0E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1" y="4141868"/>
              <a:ext cx="988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89N,270E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50618" y="6054536"/>
              <a:ext cx="7804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89N,0E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811" y="4109077"/>
              <a:ext cx="884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89N,90E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3035" y="5712920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180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5631" y="440122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270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73197" y="4386005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90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582371" y="4781055"/>
              <a:ext cx="100267" cy="12202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5857" y="456057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2372" y="5887660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82372" y="3419085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43432" y="4560578"/>
              <a:ext cx="100266" cy="10027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88136" y="2826853"/>
              <a:ext cx="988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89N,180E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0468" y="6393090"/>
              <a:ext cx="7804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89N,0E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385" y="4193254"/>
              <a:ext cx="988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89N,270E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04087" y="4367603"/>
              <a:ext cx="1300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89.59.00N,0E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5372" y="4109077"/>
              <a:ext cx="884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89N,90E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42961" y="6068492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180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65310" y="30586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20493" y="4466751"/>
              <a:ext cx="110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270°57′17″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09645" y="31008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0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6372" y="2314291"/>
              <a:ext cx="3292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 point displaced towards 0E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4198" y="2314291"/>
              <a:ext cx="3468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 point at the N pole (and ‘0E’)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4198" y="685793"/>
            <a:ext cx="8293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Setting  </a:t>
            </a:r>
            <a:r>
              <a:rPr lang="en-US" dirty="0"/>
              <a:t>λ</a:t>
            </a:r>
            <a:r>
              <a:rPr lang="en-US" baseline="-25000" dirty="0"/>
              <a:t>1 </a:t>
            </a:r>
            <a:r>
              <a:rPr lang="en-US" dirty="0"/>
              <a:t> = 0E (for ϕ</a:t>
            </a:r>
            <a:r>
              <a:rPr lang="en-US" baseline="-25000" dirty="0"/>
              <a:t>1</a:t>
            </a:r>
            <a:r>
              <a:rPr lang="en-US" dirty="0"/>
              <a:t>=90N) can be understood as arbitrarily setting the reference direction “to the north pole” to the be the vector from any point on the 0E meridian </a:t>
            </a:r>
            <a:r>
              <a:rPr lang="en-US" i="1" dirty="0"/>
              <a:t>towards</a:t>
            </a:r>
            <a:r>
              <a:rPr lang="en-US" dirty="0"/>
              <a:t> the north pole.   Then bearings from the north pole to other points are measured from that reference.  Such a choice would be necessary, at most, once for a quad, so there won’t be a confusion of reference directions.</a:t>
            </a: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892513" y="3661833"/>
            <a:ext cx="0" cy="531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82925" y="3602231"/>
            <a:ext cx="14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Ref. direction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6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4401" y="2741435"/>
            <a:ext cx="49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180</a:t>
            </a:r>
          </a:p>
        </p:txBody>
      </p:sp>
      <p:sp>
        <p:nvSpPr>
          <p:cNvPr id="5" name="Oval 4"/>
          <p:cNvSpPr/>
          <p:nvPr/>
        </p:nvSpPr>
        <p:spPr>
          <a:xfrm>
            <a:off x="6963774" y="2851082"/>
            <a:ext cx="152341" cy="12903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41022" y="2879851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37" y="4206933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67537" y="1738358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28597" y="2879851"/>
            <a:ext cx="100266" cy="10027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3301" y="1146126"/>
            <a:ext cx="988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89N,180E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5633" y="4712363"/>
            <a:ext cx="78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89N,0E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2550" y="2512527"/>
            <a:ext cx="988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89N,270E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51541" y="2512358"/>
            <a:ext cx="1404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89.59.00N,90E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7703" y="2419855"/>
            <a:ext cx="122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89N,90E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5195" y="4387765"/>
            <a:ext cx="122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270°57′17″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5195" y="1377959"/>
            <a:ext cx="122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089°02′43″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8281" y="2758409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0393" y="199429"/>
            <a:ext cx="33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 point displaced toward 90E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1203" y="3696700"/>
            <a:ext cx="43057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rotation of bearing values caused by rotation of reference direction.  So bearings are not continuous for perturbations of the initial point away from the north pole in </a:t>
            </a:r>
            <a:r>
              <a:rPr lang="en-US" i="1"/>
              <a:t>all </a:t>
            </a:r>
            <a:r>
              <a:rPr lang="en-US"/>
              <a:t>directions.  Only in directions mostly parallel to the north pole  reference direction.</a:t>
            </a:r>
          </a:p>
        </p:txBody>
      </p:sp>
      <p:cxnSp>
        <p:nvCxnSpPr>
          <p:cNvPr id="3" name="Straight Arrow Connector 2"/>
          <p:cNvCxnSpPr>
            <a:stCxn id="5" idx="2"/>
          </p:cNvCxnSpPr>
          <p:nvPr/>
        </p:nvCxnSpPr>
        <p:spPr>
          <a:xfrm flipH="1">
            <a:off x="6667537" y="2915602"/>
            <a:ext cx="29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9914">
            <a:off x="6495965" y="3349394"/>
            <a:ext cx="200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 reference dir.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9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Digression 2: Refined Grid; ‘wrong quad’ problem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3903" y="547769"/>
            <a:ext cx="784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 the boundary between coarser and finer grids the nodes/quads can look like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70222" y="2665420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2794149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 6"/>
          <p:cNvSpPr/>
          <p:nvPr/>
        </p:nvSpPr>
        <p:spPr>
          <a:xfrm>
            <a:off x="5078991" y="1109523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3824482" y="2657039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2481528" y="3370091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4269645" y="3558282"/>
            <a:ext cx="157429" cy="16399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2951578" y="1191519"/>
            <a:ext cx="2127413" cy="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7"/>
            <a:endCxn id="7" idx="4"/>
          </p:cNvCxnSpPr>
          <p:nvPr/>
        </p:nvCxnSpPr>
        <p:spPr>
          <a:xfrm flipV="1">
            <a:off x="3958856" y="1273514"/>
            <a:ext cx="1198850" cy="140754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0" idx="2"/>
          </p:cNvCxnSpPr>
          <p:nvPr/>
        </p:nvCxnSpPr>
        <p:spPr>
          <a:xfrm>
            <a:off x="2638957" y="3452087"/>
            <a:ext cx="1630688" cy="18819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10" idx="0"/>
          </p:cNvCxnSpPr>
          <p:nvPr/>
        </p:nvCxnSpPr>
        <p:spPr>
          <a:xfrm>
            <a:off x="3903197" y="2821030"/>
            <a:ext cx="445163" cy="73725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9" idx="1"/>
          </p:cNvCxnSpPr>
          <p:nvPr/>
        </p:nvCxnSpPr>
        <p:spPr>
          <a:xfrm>
            <a:off x="1248937" y="2829411"/>
            <a:ext cx="1255646" cy="564696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8" idx="2"/>
          </p:cNvCxnSpPr>
          <p:nvPr/>
        </p:nvCxnSpPr>
        <p:spPr>
          <a:xfrm flipV="1">
            <a:off x="1327651" y="2739035"/>
            <a:ext cx="2496831" cy="8381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6" idx="3"/>
          </p:cNvCxnSpPr>
          <p:nvPr/>
        </p:nvCxnSpPr>
        <p:spPr>
          <a:xfrm flipV="1">
            <a:off x="1248937" y="1249498"/>
            <a:ext cx="1568267" cy="141592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8827" y="2287227"/>
            <a:ext cx="291511" cy="36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27911" y="3527475"/>
            <a:ext cx="8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391" y="2506245"/>
            <a:ext cx="82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closest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73792" y="1355982"/>
            <a:ext cx="30113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closest node is not one</a:t>
            </a:r>
          </a:p>
          <a:p>
            <a:r>
              <a:rPr lang="en-US" dirty="0" smtClean="0"/>
              <a:t>that defines the quad that the</a:t>
            </a:r>
          </a:p>
          <a:p>
            <a:r>
              <a:rPr lang="en-US" dirty="0" err="1" smtClean="0"/>
              <a:t>ob</a:t>
            </a:r>
            <a:r>
              <a:rPr lang="en-US" dirty="0" smtClean="0"/>
              <a:t> is in.</a:t>
            </a:r>
          </a:p>
          <a:p>
            <a:r>
              <a:rPr lang="en-US" dirty="0" smtClean="0"/>
              <a:t>But the 2</a:t>
            </a:r>
            <a:r>
              <a:rPr lang="en-US" baseline="30000" dirty="0" smtClean="0"/>
              <a:t>nd</a:t>
            </a:r>
            <a:r>
              <a:rPr lang="en-US" dirty="0" smtClean="0"/>
              <a:t> closest must be (at least for the cubed sphere grid).</a:t>
            </a:r>
          </a:p>
          <a:p>
            <a:endParaRPr lang="en-US" dirty="0"/>
          </a:p>
          <a:p>
            <a:r>
              <a:rPr lang="en-US" dirty="0" smtClean="0"/>
              <a:t>Check if this is the case by (double) mapping the ob location into each of the quads that use the closest node as a corner.  If they all fail, do the same for the 2</a:t>
            </a:r>
            <a:r>
              <a:rPr lang="en-US" baseline="30000" dirty="0" smtClean="0"/>
              <a:t>nd</a:t>
            </a:r>
            <a:r>
              <a:rPr lang="en-US" dirty="0" smtClean="0"/>
              <a:t> closest node.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41" idx="2"/>
            <a:endCxn id="41" idx="2"/>
          </p:cNvCxnSpPr>
          <p:nvPr/>
        </p:nvCxnSpPr>
        <p:spPr>
          <a:xfrm>
            <a:off x="2504583" y="2657039"/>
            <a:ext cx="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7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96827" y="21251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" name="Oval 5"/>
          <p:cNvSpPr/>
          <p:nvPr/>
        </p:nvSpPr>
        <p:spPr>
          <a:xfrm rot="3651266">
            <a:off x="2451341" y="2927652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306735" y="2520315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756935" y="4632046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2964226" y="4969972"/>
            <a:ext cx="78157" cy="115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-499538" y="3473170"/>
            <a:ext cx="2213335" cy="262737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295361" y="2660937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763902" y="4708648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1658641" y="3881154"/>
            <a:ext cx="2189975" cy="262737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009" y="4741407"/>
            <a:ext cx="250635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64372" y="2612073"/>
            <a:ext cx="250635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72932" y="5014937"/>
            <a:ext cx="250635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2630" y="3738595"/>
            <a:ext cx="355331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6458" y="2605925"/>
            <a:ext cx="313838" cy="1283724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0"/>
          </p:cNvCxnSpPr>
          <p:nvPr/>
        </p:nvCxnSpPr>
        <p:spPr>
          <a:xfrm flipH="1" flipV="1">
            <a:off x="820301" y="4038594"/>
            <a:ext cx="2192571" cy="976343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81" idx="2"/>
          </p:cNvCxnSpPr>
          <p:nvPr/>
        </p:nvCxnSpPr>
        <p:spPr>
          <a:xfrm flipH="1" flipV="1">
            <a:off x="690296" y="4038594"/>
            <a:ext cx="115383" cy="655351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  <a:endCxn id="81" idx="3"/>
          </p:cNvCxnSpPr>
          <p:nvPr/>
        </p:nvCxnSpPr>
        <p:spPr>
          <a:xfrm flipH="1">
            <a:off x="867961" y="2951499"/>
            <a:ext cx="1615063" cy="937096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743" y="116111"/>
            <a:ext cx="757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The Goal; interpolate field values at 4 nodes to an observation location  (horizontal part)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84983" y="1460307"/>
            <a:ext cx="3692565" cy="886262"/>
            <a:chOff x="284983" y="1460307"/>
            <a:chExt cx="3692565" cy="88626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84983" y="1934489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73426" y="1700238"/>
              <a:ext cx="300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cell boundary on the sphere: great circle segment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820301" y="1611482"/>
              <a:ext cx="111411" cy="122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3427" y="1460307"/>
              <a:ext cx="136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node/corner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0844" y="80239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Bazillions of times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77547" y="1272622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can find the node closest to the ob more efficiently than a “naïve exhautive” search.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77548" y="2114529"/>
            <a:ext cx="4383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But finding the 4 nodes that enclose an ob is more complicated; </a:t>
            </a:r>
            <a:r>
              <a:rPr lang="en-US" dirty="0"/>
              <a:t>some of the 4 nodes closest to an ob may not be corners of the cell containing the ob.</a:t>
            </a:r>
          </a:p>
        </p:txBody>
      </p:sp>
    </p:spTree>
    <p:extLst>
      <p:ext uri="{BB962C8B-B14F-4D97-AF65-F5344CB8AC3E}">
        <p14:creationId xmlns:p14="http://schemas.microsoft.com/office/powerpoint/2010/main" val="377965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651266">
            <a:off x="2451342" y="2928706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306735" y="2521369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756935" y="4633100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2964227" y="4971026"/>
            <a:ext cx="78157" cy="115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-499538" y="3474224"/>
            <a:ext cx="2213335" cy="262737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295361" y="2661991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763902" y="4709702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1658642" y="3882208"/>
            <a:ext cx="2189975" cy="262737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4824" y="3439649"/>
            <a:ext cx="355331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9842" y="2728229"/>
            <a:ext cx="256032" cy="833724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0"/>
          </p:cNvCxnSpPr>
          <p:nvPr/>
        </p:nvCxnSpPr>
        <p:spPr>
          <a:xfrm flipH="1" flipV="1">
            <a:off x="805679" y="3739649"/>
            <a:ext cx="2207193" cy="1276342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81" idx="2"/>
          </p:cNvCxnSpPr>
          <p:nvPr/>
        </p:nvCxnSpPr>
        <p:spPr>
          <a:xfrm flipH="1" flipV="1">
            <a:off x="632490" y="3739648"/>
            <a:ext cx="173189" cy="955351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  <a:endCxn id="81" idx="3"/>
          </p:cNvCxnSpPr>
          <p:nvPr/>
        </p:nvCxnSpPr>
        <p:spPr>
          <a:xfrm flipH="1">
            <a:off x="810155" y="2952553"/>
            <a:ext cx="1672869" cy="637096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742" y="116111"/>
            <a:ext cx="7628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Goal; interpolate field values at 4 nodes to an observation location.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69184" y="3211523"/>
            <a:ext cx="1857662" cy="18473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06487" y="5084273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00312" y="4765844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00312" y="305408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12935" y="279129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37426" y="3776846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59301" y="4966611"/>
            <a:ext cx="53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rush Script MT"/>
              </a:rPr>
              <a:t>l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33380" y="1843529"/>
            <a:ext cx="698835" cy="461665"/>
            <a:chOff x="6979352" y="1282679"/>
            <a:chExt cx="698835" cy="461665"/>
          </a:xfrm>
        </p:grpSpPr>
        <p:sp>
          <p:nvSpPr>
            <p:cNvPr id="70" name="TextBox 69"/>
            <p:cNvSpPr txBox="1"/>
            <p:nvPr/>
          </p:nvSpPr>
          <p:spPr>
            <a:xfrm>
              <a:off x="7181537" y="1347789"/>
              <a:ext cx="49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,m)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80386" y="1282679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79352" y="1343522"/>
              <a:ext cx="25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21370" y="572226"/>
            <a:ext cx="495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Interpolation can be easier on the unit square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6721" y="1935862"/>
            <a:ext cx="108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(lon</a:t>
            </a:r>
            <a:r>
              <a:rPr lang="en-US" baseline="-25000"/>
              <a:t>n</a:t>
            </a:r>
            <a:r>
              <a:rPr lang="en-US"/>
              <a:t>,lat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2116261"/>
            <a:ext cx="4040152" cy="3084396"/>
            <a:chOff x="0" y="2116261"/>
            <a:chExt cx="4040152" cy="3084396"/>
          </a:xfrm>
        </p:grpSpPr>
        <p:sp>
          <p:nvSpPr>
            <p:cNvPr id="50" name="TextBox 49"/>
            <p:cNvSpPr txBox="1"/>
            <p:nvPr/>
          </p:nvSpPr>
          <p:spPr>
            <a:xfrm>
              <a:off x="85951" y="2116261"/>
              <a:ext cx="92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(-50,89)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0" y="4831325"/>
              <a:ext cx="10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(-40,88.5)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72933" y="4765844"/>
              <a:ext cx="967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(125,88)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89323" y="2919981"/>
              <a:ext cx="967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(130,89)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51666" y="943377"/>
            <a:ext cx="3692565" cy="886262"/>
            <a:chOff x="284983" y="1460307"/>
            <a:chExt cx="3692565" cy="88626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84983" y="1934489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73426" y="1700238"/>
              <a:ext cx="300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cell boundary on the sphere: great circle segment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20301" y="1611482"/>
              <a:ext cx="111411" cy="122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73427" y="1460307"/>
              <a:ext cx="136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node/corner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69842" y="2458710"/>
            <a:ext cx="6761833" cy="3483502"/>
            <a:chOff x="369842" y="2448127"/>
            <a:chExt cx="6761833" cy="3483502"/>
          </a:xfrm>
        </p:grpSpPr>
        <p:sp>
          <p:nvSpPr>
            <p:cNvPr id="11" name="Freeform 10"/>
            <p:cNvSpPr/>
            <p:nvPr/>
          </p:nvSpPr>
          <p:spPr>
            <a:xfrm>
              <a:off x="3035497" y="5052345"/>
              <a:ext cx="4096178" cy="879284"/>
            </a:xfrm>
            <a:custGeom>
              <a:avLst/>
              <a:gdLst>
                <a:gd name="connsiteX0" fmla="*/ 0 w 4096178"/>
                <a:gd name="connsiteY0" fmla="*/ 13957 h 879284"/>
                <a:gd name="connsiteX1" fmla="*/ 2442355 w 4096178"/>
                <a:gd name="connsiteY1" fmla="*/ 879275 h 879284"/>
                <a:gd name="connsiteX2" fmla="*/ 4096178 w 4096178"/>
                <a:gd name="connsiteY2" fmla="*/ 0 h 87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6178" h="879284">
                  <a:moveTo>
                    <a:pt x="0" y="13957"/>
                  </a:moveTo>
                  <a:cubicBezTo>
                    <a:pt x="879829" y="447779"/>
                    <a:pt x="1759659" y="881601"/>
                    <a:pt x="2442355" y="879275"/>
                  </a:cubicBezTo>
                  <a:cubicBezTo>
                    <a:pt x="3125051" y="876949"/>
                    <a:pt x="3822867" y="112817"/>
                    <a:pt x="4096178" y="0"/>
                  </a:cubicBezTo>
                </a:path>
              </a:pathLst>
            </a:custGeom>
            <a:ln w="1270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02488" y="4710404"/>
              <a:ext cx="4479975" cy="1098475"/>
            </a:xfrm>
            <a:custGeom>
              <a:avLst/>
              <a:gdLst>
                <a:gd name="connsiteX0" fmla="*/ 0 w 4479975"/>
                <a:gd name="connsiteY0" fmla="*/ 0 h 1098475"/>
                <a:gd name="connsiteX1" fmla="*/ 2805218 w 4479975"/>
                <a:gd name="connsiteY1" fmla="*/ 1095606 h 1098475"/>
                <a:gd name="connsiteX2" fmla="*/ 4479975 w 4479975"/>
                <a:gd name="connsiteY2" fmla="*/ 341941 h 109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9975" h="1098475">
                  <a:moveTo>
                    <a:pt x="0" y="0"/>
                  </a:moveTo>
                  <a:cubicBezTo>
                    <a:pt x="1029278" y="519308"/>
                    <a:pt x="2058556" y="1038616"/>
                    <a:pt x="2805218" y="1095606"/>
                  </a:cubicBezTo>
                  <a:cubicBezTo>
                    <a:pt x="3551880" y="1152596"/>
                    <a:pt x="4479975" y="341941"/>
                    <a:pt x="4479975" y="341941"/>
                  </a:cubicBezTo>
                </a:path>
              </a:pathLst>
            </a:custGeom>
            <a:ln w="1270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519114" y="2617588"/>
              <a:ext cx="4612561" cy="592465"/>
            </a:xfrm>
            <a:custGeom>
              <a:avLst/>
              <a:gdLst>
                <a:gd name="connsiteX0" fmla="*/ 0 w 4612561"/>
                <a:gd name="connsiteY0" fmla="*/ 334265 h 592465"/>
                <a:gd name="connsiteX1" fmla="*/ 2965716 w 4612561"/>
                <a:gd name="connsiteY1" fmla="*/ 6282 h 592465"/>
                <a:gd name="connsiteX2" fmla="*/ 4612561 w 4612561"/>
                <a:gd name="connsiteY2" fmla="*/ 592465 h 59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2561" h="592465">
                  <a:moveTo>
                    <a:pt x="0" y="334265"/>
                  </a:moveTo>
                  <a:cubicBezTo>
                    <a:pt x="1098478" y="148757"/>
                    <a:pt x="2196956" y="-36751"/>
                    <a:pt x="2965716" y="6282"/>
                  </a:cubicBezTo>
                  <a:cubicBezTo>
                    <a:pt x="3734476" y="49315"/>
                    <a:pt x="4612561" y="592465"/>
                    <a:pt x="4612561" y="592465"/>
                  </a:cubicBezTo>
                </a:path>
              </a:pathLst>
            </a:custGeom>
            <a:ln w="1270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69842" y="2448127"/>
              <a:ext cx="4905643" cy="775883"/>
            </a:xfrm>
            <a:custGeom>
              <a:avLst/>
              <a:gdLst>
                <a:gd name="connsiteX0" fmla="*/ 0 w 4905643"/>
                <a:gd name="connsiteY0" fmla="*/ 78045 h 775883"/>
                <a:gd name="connsiteX1" fmla="*/ 3468143 w 4905643"/>
                <a:gd name="connsiteY1" fmla="*/ 64089 h 775883"/>
                <a:gd name="connsiteX2" fmla="*/ 4905643 w 4905643"/>
                <a:gd name="connsiteY2" fmla="*/ 775883 h 77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5643" h="775883">
                  <a:moveTo>
                    <a:pt x="0" y="78045"/>
                  </a:moveTo>
                  <a:cubicBezTo>
                    <a:pt x="1325268" y="12914"/>
                    <a:pt x="2650536" y="-52217"/>
                    <a:pt x="3468143" y="64089"/>
                  </a:cubicBezTo>
                  <a:cubicBezTo>
                    <a:pt x="4285750" y="180395"/>
                    <a:pt x="4905643" y="775883"/>
                    <a:pt x="4905643" y="775883"/>
                  </a:cubicBezTo>
                </a:path>
              </a:pathLst>
            </a:custGeom>
            <a:ln w="1270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144143" y="3124498"/>
              <a:ext cx="137583" cy="85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5206487" y="5015991"/>
              <a:ext cx="75976" cy="1191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976222" y="5037700"/>
              <a:ext cx="137583" cy="124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989263" y="3117853"/>
              <a:ext cx="137583" cy="85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39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651266">
            <a:off x="2451342" y="2928706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306735" y="2521369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756935" y="4633100"/>
            <a:ext cx="93775" cy="87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2964227" y="4971026"/>
            <a:ext cx="78157" cy="115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-499538" y="3474224"/>
            <a:ext cx="2213335" cy="262737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295361" y="2661991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763902" y="4709702"/>
            <a:ext cx="2263955" cy="256862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1658641" y="3882208"/>
            <a:ext cx="2189975" cy="262737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4824" y="3439649"/>
            <a:ext cx="355331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6458" y="2605925"/>
            <a:ext cx="256032" cy="983724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0"/>
          </p:cNvCxnSpPr>
          <p:nvPr/>
        </p:nvCxnSpPr>
        <p:spPr>
          <a:xfrm flipH="1" flipV="1">
            <a:off x="805679" y="3739649"/>
            <a:ext cx="2207193" cy="1276342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81" idx="2"/>
          </p:cNvCxnSpPr>
          <p:nvPr/>
        </p:nvCxnSpPr>
        <p:spPr>
          <a:xfrm flipH="1" flipV="1">
            <a:off x="632490" y="3739648"/>
            <a:ext cx="173189" cy="955351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  <a:endCxn id="81" idx="3"/>
          </p:cNvCxnSpPr>
          <p:nvPr/>
        </p:nvCxnSpPr>
        <p:spPr>
          <a:xfrm flipH="1">
            <a:off x="810155" y="2952553"/>
            <a:ext cx="1672869" cy="637096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742" y="116111"/>
            <a:ext cx="7628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Goal; interpolate field values at 4 nodes to an observation location.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69184" y="3211523"/>
            <a:ext cx="1857662" cy="18473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190625" y="5106123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00312" y="4765844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00312" y="305408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30142" y="2767887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77935" y="4158186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29667" y="5044538"/>
            <a:ext cx="53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rush Script MT"/>
              </a:rPr>
              <a:t>l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33380" y="1853224"/>
            <a:ext cx="698835" cy="461665"/>
            <a:chOff x="6979352" y="1282679"/>
            <a:chExt cx="698835" cy="461665"/>
          </a:xfrm>
        </p:grpSpPr>
        <p:sp>
          <p:nvSpPr>
            <p:cNvPr id="70" name="TextBox 69"/>
            <p:cNvSpPr txBox="1"/>
            <p:nvPr/>
          </p:nvSpPr>
          <p:spPr>
            <a:xfrm>
              <a:off x="7181537" y="1347789"/>
              <a:ext cx="49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,m)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80386" y="1282679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79352" y="1343522"/>
              <a:ext cx="25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903514" y="3739648"/>
            <a:ext cx="355331" cy="29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</a:t>
            </a:r>
          </a:p>
        </p:txBody>
      </p:sp>
      <p:cxnSp>
        <p:nvCxnSpPr>
          <p:cNvPr id="46" name="Straight Arrow Connector 45"/>
          <p:cNvCxnSpPr>
            <a:endCxn id="42" idx="2"/>
          </p:cNvCxnSpPr>
          <p:nvPr/>
        </p:nvCxnSpPr>
        <p:spPr>
          <a:xfrm flipH="1" flipV="1">
            <a:off x="5081180" y="4039647"/>
            <a:ext cx="201284" cy="1019220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258845" y="4039647"/>
            <a:ext cx="1872830" cy="1012698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094053" y="3224010"/>
            <a:ext cx="181432" cy="665638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3"/>
          </p:cNvCxnSpPr>
          <p:nvPr/>
        </p:nvCxnSpPr>
        <p:spPr>
          <a:xfrm flipH="1">
            <a:off x="5258845" y="3224010"/>
            <a:ext cx="1872831" cy="665638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6721" y="1935862"/>
            <a:ext cx="108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(lon</a:t>
            </a:r>
            <a:r>
              <a:rPr lang="en-US" baseline="-25000"/>
              <a:t>n</a:t>
            </a:r>
            <a:r>
              <a:rPr lang="en-US"/>
              <a:t>,lat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951" y="2116261"/>
            <a:ext cx="9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(-50,89)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0" y="4831325"/>
            <a:ext cx="10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(-40,88.5)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72933" y="4765844"/>
            <a:ext cx="96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(125,88)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89323" y="2919981"/>
            <a:ext cx="96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(130,89)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2479" y="535025"/>
            <a:ext cx="6721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But a linear mapping of (lon,lat) to the unit square isn’t robust.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51666" y="943377"/>
            <a:ext cx="3692565" cy="886262"/>
            <a:chOff x="284983" y="1460307"/>
            <a:chExt cx="3692565" cy="88626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284983" y="1934489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973426" y="1700238"/>
              <a:ext cx="300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cell boundary on the sphere: great circle segment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820301" y="1611482"/>
              <a:ext cx="111411" cy="122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73427" y="1460307"/>
              <a:ext cx="136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node/corner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035497" y="5052345"/>
            <a:ext cx="4096178" cy="879284"/>
          </a:xfrm>
          <a:custGeom>
            <a:avLst/>
            <a:gdLst>
              <a:gd name="connsiteX0" fmla="*/ 0 w 4096178"/>
              <a:gd name="connsiteY0" fmla="*/ 13957 h 879284"/>
              <a:gd name="connsiteX1" fmla="*/ 2442355 w 4096178"/>
              <a:gd name="connsiteY1" fmla="*/ 879275 h 879284"/>
              <a:gd name="connsiteX2" fmla="*/ 4096178 w 4096178"/>
              <a:gd name="connsiteY2" fmla="*/ 0 h 87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178" h="879284">
                <a:moveTo>
                  <a:pt x="0" y="13957"/>
                </a:moveTo>
                <a:cubicBezTo>
                  <a:pt x="879829" y="447779"/>
                  <a:pt x="1759659" y="881601"/>
                  <a:pt x="2442355" y="879275"/>
                </a:cubicBezTo>
                <a:cubicBezTo>
                  <a:pt x="3125051" y="876949"/>
                  <a:pt x="3822867" y="112817"/>
                  <a:pt x="4096178" y="0"/>
                </a:cubicBezTo>
              </a:path>
            </a:pathLst>
          </a:custGeom>
          <a:ln w="127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802488" y="4710404"/>
            <a:ext cx="4479975" cy="1098475"/>
          </a:xfrm>
          <a:custGeom>
            <a:avLst/>
            <a:gdLst>
              <a:gd name="connsiteX0" fmla="*/ 0 w 4479975"/>
              <a:gd name="connsiteY0" fmla="*/ 0 h 1098475"/>
              <a:gd name="connsiteX1" fmla="*/ 2805218 w 4479975"/>
              <a:gd name="connsiteY1" fmla="*/ 1095606 h 1098475"/>
              <a:gd name="connsiteX2" fmla="*/ 4479975 w 4479975"/>
              <a:gd name="connsiteY2" fmla="*/ 341941 h 10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975" h="1098475">
                <a:moveTo>
                  <a:pt x="0" y="0"/>
                </a:moveTo>
                <a:cubicBezTo>
                  <a:pt x="1029278" y="519308"/>
                  <a:pt x="2058556" y="1038616"/>
                  <a:pt x="2805218" y="1095606"/>
                </a:cubicBezTo>
                <a:cubicBezTo>
                  <a:pt x="3551880" y="1152596"/>
                  <a:pt x="4479975" y="341941"/>
                  <a:pt x="4479975" y="341941"/>
                </a:cubicBezTo>
              </a:path>
            </a:pathLst>
          </a:custGeom>
          <a:ln w="127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519114" y="2617588"/>
            <a:ext cx="4612561" cy="592465"/>
          </a:xfrm>
          <a:custGeom>
            <a:avLst/>
            <a:gdLst>
              <a:gd name="connsiteX0" fmla="*/ 0 w 4612561"/>
              <a:gd name="connsiteY0" fmla="*/ 334265 h 592465"/>
              <a:gd name="connsiteX1" fmla="*/ 2965716 w 4612561"/>
              <a:gd name="connsiteY1" fmla="*/ 6282 h 592465"/>
              <a:gd name="connsiteX2" fmla="*/ 4612561 w 4612561"/>
              <a:gd name="connsiteY2" fmla="*/ 592465 h 59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561" h="592465">
                <a:moveTo>
                  <a:pt x="0" y="334265"/>
                </a:moveTo>
                <a:cubicBezTo>
                  <a:pt x="1098478" y="148757"/>
                  <a:pt x="2196956" y="-36751"/>
                  <a:pt x="2965716" y="6282"/>
                </a:cubicBezTo>
                <a:cubicBezTo>
                  <a:pt x="3734476" y="49315"/>
                  <a:pt x="4612561" y="592465"/>
                  <a:pt x="4612561" y="592465"/>
                </a:cubicBezTo>
              </a:path>
            </a:pathLst>
          </a:custGeom>
          <a:ln w="127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69842" y="2448127"/>
            <a:ext cx="4905643" cy="775883"/>
          </a:xfrm>
          <a:custGeom>
            <a:avLst/>
            <a:gdLst>
              <a:gd name="connsiteX0" fmla="*/ 0 w 4905643"/>
              <a:gd name="connsiteY0" fmla="*/ 78045 h 775883"/>
              <a:gd name="connsiteX1" fmla="*/ 3468143 w 4905643"/>
              <a:gd name="connsiteY1" fmla="*/ 64089 h 775883"/>
              <a:gd name="connsiteX2" fmla="*/ 4905643 w 4905643"/>
              <a:gd name="connsiteY2" fmla="*/ 775883 h 77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5643" h="775883">
                <a:moveTo>
                  <a:pt x="0" y="78045"/>
                </a:moveTo>
                <a:cubicBezTo>
                  <a:pt x="1325268" y="12914"/>
                  <a:pt x="2650536" y="-52217"/>
                  <a:pt x="3468143" y="64089"/>
                </a:cubicBezTo>
                <a:cubicBezTo>
                  <a:pt x="4285750" y="180395"/>
                  <a:pt x="4905643" y="775883"/>
                  <a:pt x="4905643" y="775883"/>
                </a:cubicBezTo>
              </a:path>
            </a:pathLst>
          </a:custGeom>
          <a:ln w="127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144143" y="3124498"/>
            <a:ext cx="137583" cy="85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206487" y="5015991"/>
            <a:ext cx="75976" cy="119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6976222" y="5037700"/>
            <a:ext cx="137583" cy="1244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989263" y="3117853"/>
            <a:ext cx="137583" cy="85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6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endCxn id="4" idx="6"/>
          </p:cNvCxnSpPr>
          <p:nvPr/>
        </p:nvCxnSpPr>
        <p:spPr>
          <a:xfrm flipH="1" flipV="1">
            <a:off x="744531" y="2667437"/>
            <a:ext cx="912548" cy="24799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0"/>
            <a:endCxn id="4" idx="7"/>
          </p:cNvCxnSpPr>
          <p:nvPr/>
        </p:nvCxnSpPr>
        <p:spPr>
          <a:xfrm flipH="1" flipV="1">
            <a:off x="768709" y="2634597"/>
            <a:ext cx="2901341" cy="38360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3651266">
            <a:off x="658694" y="2564540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51266">
            <a:off x="3638075" y="2990041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3651266">
            <a:off x="1056861" y="2488564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1598714" y="5088339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1266">
            <a:off x="4277276" y="5541290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5" idx="1"/>
          </p:cNvCxnSpPr>
          <p:nvPr/>
        </p:nvCxnSpPr>
        <p:spPr>
          <a:xfrm flipH="1" flipV="1">
            <a:off x="1657078" y="5167073"/>
            <a:ext cx="2552932" cy="79849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7" idx="0"/>
            <a:endCxn id="26" idx="0"/>
          </p:cNvCxnSpPr>
          <p:nvPr/>
        </p:nvCxnSpPr>
        <p:spPr>
          <a:xfrm flipH="1" flipV="1">
            <a:off x="3670050" y="3018199"/>
            <a:ext cx="591001" cy="291479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651266">
            <a:off x="4157490" y="5906069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15490171">
            <a:off x="57272" y="3664050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699953">
            <a:off x="1044462" y="2660485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1342834">
            <a:off x="1608390" y="5181444"/>
            <a:ext cx="2724860" cy="316226"/>
          </a:xfrm>
          <a:prstGeom prst="blockArc">
            <a:avLst>
              <a:gd name="adj1" fmla="val 10800000"/>
              <a:gd name="adj2" fmla="val 21505948"/>
              <a:gd name="adj3" fmla="val 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4541536">
            <a:off x="2655143" y="4166323"/>
            <a:ext cx="2696101" cy="316226"/>
          </a:xfrm>
          <a:prstGeom prst="blockArc">
            <a:avLst>
              <a:gd name="adj1" fmla="val 10800000"/>
              <a:gd name="adj2" fmla="val 21492798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4049182"/>
            <a:ext cx="138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1</a:t>
            </a:r>
            <a:r>
              <a:rPr lang="en-US"/>
              <a:t>(flat) = d</a:t>
            </a:r>
            <a:r>
              <a:rPr lang="en-US" baseline="-25000"/>
              <a:t>1</a:t>
            </a:r>
            <a:r>
              <a:rPr lang="en-US"/>
              <a:t>(sphere)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08351" y="5167073"/>
            <a:ext cx="21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8590" y="21717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5408" y="26003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9546" y="539798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05339" y="23963"/>
            <a:ext cx="414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Intermediate maps prevent this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44218" y="1233141"/>
            <a:ext cx="3898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 the sphere, find bearings (β) (aka “headings”)  and distances (d), from the local origin to corners 1, 2, and 3.</a:t>
            </a:r>
          </a:p>
          <a:p>
            <a:r>
              <a:rPr lang="en-US"/>
              <a:t>Transfer the (d</a:t>
            </a:r>
            <a:r>
              <a:rPr lang="en-US" baseline="-25000"/>
              <a:t>n,</a:t>
            </a:r>
            <a:r>
              <a:rPr lang="en-US"/>
              <a:t>β</a:t>
            </a:r>
            <a:r>
              <a:rPr lang="en-US" baseline="-25000"/>
              <a:t>n</a:t>
            </a:r>
            <a:r>
              <a:rPr lang="en-US"/>
              <a:t>) to the plane tangent to the sphere at the origin.</a:t>
            </a:r>
          </a:p>
          <a:p>
            <a:r>
              <a:rPr lang="en-US"/>
              <a:t>Then all points inside of sides 0-1 and 0-3 of the sphere cell will be inside the planar cell.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52994" y="908883"/>
            <a:ext cx="2888203" cy="701139"/>
            <a:chOff x="520147" y="826042"/>
            <a:chExt cx="2888203" cy="70113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541806" y="1060293"/>
              <a:ext cx="6467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20147" y="1360641"/>
              <a:ext cx="646729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230250" y="826042"/>
              <a:ext cx="217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cell on the sphere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30249" y="1157849"/>
              <a:ext cx="1737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cell on the plane</a:t>
              </a:r>
            </a:p>
          </p:txBody>
        </p:sp>
      </p:grpSp>
      <p:sp>
        <p:nvSpPr>
          <p:cNvPr id="80" name="Block Arc 79"/>
          <p:cNvSpPr/>
          <p:nvPr/>
        </p:nvSpPr>
        <p:spPr>
          <a:xfrm rot="4560479">
            <a:off x="417382" y="4027032"/>
            <a:ext cx="2400169" cy="2240796"/>
          </a:xfrm>
          <a:prstGeom prst="blockArc">
            <a:avLst>
              <a:gd name="adj1" fmla="val 11783370"/>
              <a:gd name="adj2" fmla="val 17938488"/>
              <a:gd name="adj3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36316" y="43261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β</a:t>
            </a:r>
            <a:r>
              <a:rPr lang="en-US" baseline="-25000"/>
              <a:t>3</a:t>
            </a:r>
            <a:endParaRPr lang="en-US"/>
          </a:p>
        </p:txBody>
      </p:sp>
      <p:cxnSp>
        <p:nvCxnSpPr>
          <p:cNvPr id="18" name="Straight Arrow Connector 17"/>
          <p:cNvCxnSpPr>
            <a:stCxn id="7" idx="0"/>
          </p:cNvCxnSpPr>
          <p:nvPr/>
        </p:nvCxnSpPr>
        <p:spPr>
          <a:xfrm flipH="1" flipV="1">
            <a:off x="1657079" y="3712055"/>
            <a:ext cx="41714" cy="14424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1272064" y="3200768"/>
            <a:ext cx="73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  <a:cs typeface="Brush Script MT Italic"/>
              </a:rPr>
              <a:t>North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6964" y="400961"/>
            <a:ext cx="6615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Map 1; flatten the cell using a local radial coordinate system</a:t>
            </a:r>
            <a:r>
              <a:rPr lang="en-US" sz="2800" baseline="30000">
                <a:solidFill>
                  <a:srgbClr val="FF6600"/>
                </a:solidFill>
              </a:rPr>
              <a:t>*</a:t>
            </a:r>
            <a:r>
              <a:rPr lang="en-US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89094" y="2145007"/>
            <a:ext cx="995705" cy="423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(-50,89)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6087" y="5167073"/>
            <a:ext cx="1185209" cy="423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(-40,88.5)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44218" y="5397989"/>
            <a:ext cx="1045793" cy="423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(125,88)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75408" y="2832242"/>
            <a:ext cx="1045793" cy="423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(130,89)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8395" y="1751196"/>
            <a:ext cx="108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(lon</a:t>
            </a:r>
            <a:r>
              <a:rPr lang="en-US" baseline="-25000"/>
              <a:t>n</a:t>
            </a:r>
            <a:r>
              <a:rPr lang="en-US"/>
              <a:t>,lat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67823" y="2121107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1</a:t>
            </a:r>
            <a:r>
              <a:rPr lang="en-US"/>
              <a:t>,β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73543" y="5780900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3</a:t>
            </a:r>
            <a:r>
              <a:rPr lang="en-US"/>
              <a:t>,β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2884" y="4824266"/>
            <a:ext cx="2834641" cy="646331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I’m looking for a reference for this method.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44218" y="3712055"/>
            <a:ext cx="344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mechanism can handle nodes at the poles.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57917" y="5577417"/>
            <a:ext cx="11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β</a:t>
            </a:r>
            <a:r>
              <a:rPr lang="en-US" baseline="-25000"/>
              <a:t>3</a:t>
            </a:r>
            <a:r>
              <a:rPr lang="en-US"/>
              <a:t>(flat) =</a:t>
            </a:r>
          </a:p>
          <a:p>
            <a:r>
              <a:rPr lang="en-US"/>
              <a:t>β</a:t>
            </a:r>
            <a:r>
              <a:rPr lang="en-US" baseline="-25000"/>
              <a:t>3</a:t>
            </a:r>
            <a:r>
              <a:rPr lang="en-US"/>
              <a:t>(sphere)</a:t>
            </a:r>
          </a:p>
        </p:txBody>
      </p:sp>
      <p:cxnSp>
        <p:nvCxnSpPr>
          <p:cNvPr id="14" name="Straight Arrow Connector 13"/>
          <p:cNvCxnSpPr>
            <a:endCxn id="80" idx="1"/>
          </p:cNvCxnSpPr>
          <p:nvPr/>
        </p:nvCxnSpPr>
        <p:spPr>
          <a:xfrm flipH="1">
            <a:off x="2716457" y="5216796"/>
            <a:ext cx="35211" cy="224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2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505339" y="23963"/>
            <a:ext cx="414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Intermediate maps prevent this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83485" y="1111820"/>
            <a:ext cx="163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n</a:t>
            </a:r>
            <a:r>
              <a:rPr lang="en-US"/>
              <a:t> = d</a:t>
            </a:r>
            <a:r>
              <a:rPr lang="en-US" baseline="-25000"/>
              <a:t>n</a:t>
            </a:r>
            <a:r>
              <a:rPr lang="en-US"/>
              <a:t>* cos(Θ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51892" y="1111820"/>
            <a:ext cx="159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n</a:t>
            </a:r>
            <a:r>
              <a:rPr lang="en-US"/>
              <a:t> = d</a:t>
            </a:r>
            <a:r>
              <a:rPr lang="en-US" baseline="-25000"/>
              <a:t>n</a:t>
            </a:r>
            <a:r>
              <a:rPr lang="en-US"/>
              <a:t>* sin(Θ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2680" y="463256"/>
            <a:ext cx="794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Map 2; Change variables from radial coordinates to  cartesian coordinates.</a:t>
            </a:r>
          </a:p>
        </p:txBody>
      </p:sp>
      <p:cxnSp>
        <p:nvCxnSpPr>
          <p:cNvPr id="45" name="Straight Connector 44"/>
          <p:cNvCxnSpPr>
            <a:endCxn id="52" idx="6"/>
          </p:cNvCxnSpPr>
          <p:nvPr/>
        </p:nvCxnSpPr>
        <p:spPr>
          <a:xfrm flipH="1" flipV="1">
            <a:off x="743304" y="2094330"/>
            <a:ext cx="912548" cy="24799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52" idx="7"/>
          </p:cNvCxnSpPr>
          <p:nvPr/>
        </p:nvCxnSpPr>
        <p:spPr>
          <a:xfrm flipH="1" flipV="1">
            <a:off x="767482" y="2061490"/>
            <a:ext cx="2901341" cy="38360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 rot="3651266">
            <a:off x="657467" y="1991433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3651266">
            <a:off x="3636848" y="2416934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3651266">
            <a:off x="1597487" y="4515232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1655851" y="4593966"/>
            <a:ext cx="2552932" cy="79849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2" idx="0"/>
          </p:cNvCxnSpPr>
          <p:nvPr/>
        </p:nvCxnSpPr>
        <p:spPr>
          <a:xfrm flipH="1" flipV="1">
            <a:off x="3668823" y="2445092"/>
            <a:ext cx="591001" cy="291479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rot="3651266">
            <a:off x="4156263" y="5332962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331396" y="4560210"/>
            <a:ext cx="21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30123" y="1987048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2</a:t>
            </a:r>
            <a:r>
              <a:rPr lang="en-US"/>
              <a:t>,β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5462" y="1598607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1</a:t>
            </a:r>
            <a:r>
              <a:rPr lang="en-US"/>
              <a:t>,β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75583" y="5464663"/>
            <a:ext cx="8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</a:t>
            </a:r>
            <a:r>
              <a:rPr lang="en-US" baseline="-25000"/>
              <a:t>3</a:t>
            </a:r>
            <a:r>
              <a:rPr lang="en-US"/>
              <a:t>,β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5198" y="1110034"/>
            <a:ext cx="10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Θ</a:t>
            </a:r>
            <a:r>
              <a:rPr lang="en-US" baseline="-25000"/>
              <a:t>n</a:t>
            </a:r>
            <a:r>
              <a:rPr lang="en-US"/>
              <a:t>= β</a:t>
            </a:r>
            <a:r>
              <a:rPr lang="en-US" baseline="-25000"/>
              <a:t>3</a:t>
            </a:r>
            <a:r>
              <a:rPr lang="en-US"/>
              <a:t>-β</a:t>
            </a:r>
            <a:r>
              <a:rPr lang="en-US" baseline="-25000"/>
              <a:t>n</a:t>
            </a:r>
            <a:endParaRPr lang="en-US"/>
          </a:p>
        </p:txBody>
      </p:sp>
      <p:sp>
        <p:nvSpPr>
          <p:cNvPr id="17" name="Arc 16"/>
          <p:cNvSpPr/>
          <p:nvPr/>
        </p:nvSpPr>
        <p:spPr>
          <a:xfrm rot="1524239">
            <a:off x="911703" y="3473936"/>
            <a:ext cx="2092960" cy="2035602"/>
          </a:xfrm>
          <a:prstGeom prst="arc">
            <a:avLst>
              <a:gd name="adj1" fmla="val 16884110"/>
              <a:gd name="adj2" fmla="val 0"/>
            </a:avLst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4" idx="6"/>
          </p:cNvCxnSpPr>
          <p:nvPr/>
        </p:nvCxnSpPr>
        <p:spPr>
          <a:xfrm flipH="1" flipV="1">
            <a:off x="4874102" y="2298105"/>
            <a:ext cx="912548" cy="24799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7"/>
          </p:cNvCxnSpPr>
          <p:nvPr/>
        </p:nvCxnSpPr>
        <p:spPr>
          <a:xfrm flipH="1" flipV="1">
            <a:off x="4898280" y="2265265"/>
            <a:ext cx="2901341" cy="38360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3651266">
            <a:off x="4788265" y="2195208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51266">
            <a:off x="7767646" y="2620709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651266">
            <a:off x="5728285" y="4719007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86649" y="4797741"/>
            <a:ext cx="2552932" cy="79849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7" idx="0"/>
          </p:cNvCxnSpPr>
          <p:nvPr/>
        </p:nvCxnSpPr>
        <p:spPr>
          <a:xfrm flipH="1" flipV="1">
            <a:off x="7799621" y="2648867"/>
            <a:ext cx="591001" cy="291479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651266">
            <a:off x="8287061" y="5536737"/>
            <a:ext cx="115448" cy="104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74102" y="1821134"/>
            <a:ext cx="74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,y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94561" y="5609393"/>
            <a:ext cx="67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3</a:t>
            </a:r>
            <a:r>
              <a:rPr lang="en-US"/>
              <a:t>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63213" y="4593434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7780" y="2171714"/>
            <a:ext cx="74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,y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1005281">
            <a:off x="5860746" y="4778100"/>
            <a:ext cx="247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x-axis defined by point 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87832" y="2506632"/>
            <a:ext cx="1980991" cy="2019015"/>
          </a:xfrm>
          <a:prstGeom prst="straightConnector1">
            <a:avLst/>
          </a:prstGeom>
          <a:ln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2339" y="38506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Θ</a:t>
            </a:r>
            <a:r>
              <a:rPr lang="en-US" sz="2000" baseline="-25000"/>
              <a:t>2</a:t>
            </a:r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526505" y="3604519"/>
            <a:ext cx="142276" cy="15060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Notched Right Arrow 33"/>
          <p:cNvSpPr/>
          <p:nvPr/>
        </p:nvSpPr>
        <p:spPr>
          <a:xfrm>
            <a:off x="4042477" y="3440196"/>
            <a:ext cx="978408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8485" y="1756073"/>
            <a:ext cx="3012258" cy="3245774"/>
            <a:chOff x="5988485" y="1756073"/>
            <a:chExt cx="3012258" cy="3245774"/>
          </a:xfrm>
        </p:grpSpPr>
        <p:sp>
          <p:nvSpPr>
            <p:cNvPr id="26" name="TextBox 25"/>
            <p:cNvSpPr txBox="1"/>
            <p:nvPr/>
          </p:nvSpPr>
          <p:spPr>
            <a:xfrm>
              <a:off x="5988485" y="454018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(0,0)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53378" y="2675885"/>
              <a:ext cx="1857662" cy="184734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4506" y="4230206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(1,0)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4506" y="251844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(1,1)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7148" y="2217738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(0,1)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88485" y="3558640"/>
              <a:ext cx="369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42106" y="4540182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242106" y="1756073"/>
              <a:ext cx="698835" cy="461665"/>
              <a:chOff x="6979352" y="1282679"/>
              <a:chExt cx="698835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181537" y="1347789"/>
                <a:ext cx="496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,m)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80386" y="1282679"/>
                <a:ext cx="535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rush Script MT"/>
                  </a:rPr>
                  <a:t>l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79352" y="1343522"/>
                <a:ext cx="25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</a:t>
                </a: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2505339" y="23963"/>
            <a:ext cx="414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Intermediate maps prevent this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30181" y="447222"/>
            <a:ext cx="558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Map 3; Convert the cartesian cell into a unit square.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9818" y="1695773"/>
            <a:ext cx="3323776" cy="3246594"/>
            <a:chOff x="892487" y="2123699"/>
            <a:chExt cx="3323776" cy="3246594"/>
          </a:xfrm>
        </p:grpSpPr>
        <p:cxnSp>
          <p:nvCxnSpPr>
            <p:cNvPr id="60" name="Straight Connector 59"/>
            <p:cNvCxnSpPr>
              <a:endCxn id="62" idx="6"/>
            </p:cNvCxnSpPr>
            <p:nvPr/>
          </p:nvCxnSpPr>
          <p:spPr>
            <a:xfrm flipH="1" flipV="1">
              <a:off x="954081" y="2846132"/>
              <a:ext cx="697404" cy="184165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62" idx="7"/>
            </p:cNvCxnSpPr>
            <p:nvPr/>
          </p:nvCxnSpPr>
          <p:spPr>
            <a:xfrm flipH="1" flipV="1">
              <a:off x="972559" y="2821745"/>
              <a:ext cx="2217316" cy="2848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rot="3651266">
              <a:off x="889730" y="2768585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3651266">
              <a:off x="3166687" y="3084565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3651266">
              <a:off x="1608129" y="4642773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 flipV="1">
              <a:off x="1651484" y="4702376"/>
              <a:ext cx="1951048" cy="5929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7" idx="0"/>
            </p:cNvCxnSpPr>
            <p:nvPr/>
          </p:nvCxnSpPr>
          <p:spPr>
            <a:xfrm flipH="1" flipV="1">
              <a:off x="3189874" y="3106610"/>
              <a:ext cx="451666" cy="216454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 rot="3651266">
              <a:off x="3563643" y="5250024"/>
              <a:ext cx="85732" cy="80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54081" y="2491931"/>
              <a:ext cx="567599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</a:t>
              </a:r>
              <a:r>
                <a:rPr lang="en-US" baseline="-25000"/>
                <a:t>1</a:t>
              </a:r>
              <a:r>
                <a:rPr lang="en-US"/>
                <a:t>,y</a:t>
              </a:r>
              <a:r>
                <a:rPr lang="en-US" baseline="-25000"/>
                <a:t>1</a:t>
              </a:r>
              <a:r>
                <a:rPr lang="en-US"/>
                <a:t>)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98710" y="5096025"/>
              <a:ext cx="517553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</a:t>
              </a:r>
              <a:r>
                <a:rPr lang="en-US" baseline="-25000"/>
                <a:t>3</a:t>
              </a:r>
              <a:r>
                <a:rPr lang="en-US"/>
                <a:t>,0)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72926" y="4687790"/>
              <a:ext cx="470952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(0,0)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69845" y="2666860"/>
              <a:ext cx="567599" cy="274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</a:t>
              </a:r>
              <a:r>
                <a:rPr lang="en-US" baseline="-25000"/>
                <a:t>2</a:t>
              </a:r>
              <a:r>
                <a:rPr lang="en-US"/>
                <a:t>,y</a:t>
              </a:r>
              <a:r>
                <a:rPr lang="en-US" baseline="-25000"/>
                <a:t>2</a:t>
              </a:r>
              <a:r>
                <a:rPr lang="en-US"/>
                <a:t>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29008" y="2123699"/>
              <a:ext cx="58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(x,y)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36553" y="761322"/>
            <a:ext cx="4080094" cy="1335799"/>
            <a:chOff x="2836553" y="761322"/>
            <a:chExt cx="4080094" cy="1335799"/>
          </a:xfrm>
        </p:grpSpPr>
        <p:sp>
          <p:nvSpPr>
            <p:cNvPr id="46" name="TextBox 45"/>
            <p:cNvSpPr txBox="1"/>
            <p:nvPr/>
          </p:nvSpPr>
          <p:spPr>
            <a:xfrm>
              <a:off x="5762005" y="761322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35814" y="784024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7773" y="1234108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0401" y="1244780"/>
              <a:ext cx="535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rush Script MT"/>
                </a:rPr>
                <a:t>l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89918" y="827134"/>
              <a:ext cx="121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 = a</a:t>
              </a:r>
              <a:r>
                <a:rPr lang="en-US" baseline="-25000"/>
                <a:t>0</a:t>
              </a:r>
              <a:r>
                <a:rPr lang="en-US"/>
                <a:t> + a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5616" y="834981"/>
              <a:ext cx="181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a</a:t>
              </a:r>
              <a:r>
                <a:rPr lang="en-US" baseline="-25000"/>
                <a:t>2</a:t>
              </a:r>
              <a:r>
                <a:rPr lang="en-US"/>
                <a:t>*m +  a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65205" y="1303715"/>
              <a:ext cx="1241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 = b</a:t>
              </a:r>
              <a:r>
                <a:rPr lang="en-US" baseline="-25000"/>
                <a:t>0</a:t>
              </a:r>
              <a:r>
                <a:rPr lang="en-US"/>
                <a:t> + b</a:t>
              </a:r>
              <a:r>
                <a:rPr lang="en-US" baseline="-25000"/>
                <a:t>1</a:t>
              </a:r>
              <a:r>
                <a:rPr lang="en-US"/>
                <a:t>*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77310" y="1314387"/>
              <a:ext cx="183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*m  + b</a:t>
              </a:r>
              <a:r>
                <a:rPr lang="en-US" baseline="-25000"/>
                <a:t>2</a:t>
              </a:r>
              <a:r>
                <a:rPr lang="en-US"/>
                <a:t>*m +  b</a:t>
              </a:r>
              <a:r>
                <a:rPr lang="en-US" baseline="-25000"/>
                <a:t>3</a:t>
              </a:r>
              <a:r>
                <a:rPr lang="en-US"/>
                <a:t>*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3234215" y="924875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234215" y="1378581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475904" y="1378581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836553" y="1782406"/>
              <a:ext cx="237935" cy="245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027278" y="1727789"/>
              <a:ext cx="3889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0 by choice of (x,y) coordinate system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217021" y="344334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CESM/AMWG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FB56-707D-1643-86E9-FE28FF2C8F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66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37834</TotalTime>
  <Words>3259</Words>
  <Application>Microsoft Macintosh PowerPoint</Application>
  <PresentationFormat>On-screen Show (4:3)</PresentationFormat>
  <Paragraphs>481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Data Assimilation with SE-CAM and DART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3-Maps Interpolation Method</vt:lpstr>
      <vt:lpstr>Summary of 3-Maps Interpolation Method</vt:lpstr>
      <vt:lpstr>Refined grid interpolation for Katrina</vt:lpstr>
      <vt:lpstr>PowerPoint Presentation</vt:lpstr>
      <vt:lpstr>PowerPoint Presentation</vt:lpstr>
      <vt:lpstr>“Perfect Model” Assimilation</vt:lpstr>
      <vt:lpstr>“Perfect Model” Assimilation Example of Results</vt:lpstr>
      <vt:lpstr>Summary</vt:lpstr>
      <vt:lpstr>Future Work</vt:lpstr>
      <vt:lpstr>PowerPoint Presentation</vt:lpstr>
      <vt:lpstr>PowerPoint Presentation</vt:lpstr>
      <vt:lpstr>PowerPoint Presentation</vt:lpstr>
      <vt:lpstr>The Goal; interpolate fields from nodes to an observation location</vt:lpstr>
      <vt:lpstr>A Method</vt:lpstr>
      <vt:lpstr>PowerPoint Presentation</vt:lpstr>
      <vt:lpstr>But</vt:lpstr>
      <vt:lpstr>An intermediate map solves the problem.</vt:lpstr>
      <vt:lpstr>PowerPoint Presentation</vt:lpstr>
      <vt:lpstr>Summary of 3-Maps Interpolation Method</vt:lpstr>
      <vt:lpstr>PowerPoint Presentation</vt:lpstr>
      <vt:lpstr>PowerPoint Presentation</vt:lpstr>
      <vt:lpstr>What’s the bearing at and near the poles?</vt:lpstr>
      <vt:lpstr>PowerPoint Presentation</vt:lpstr>
      <vt:lpstr>Digression 2: Refined Grid; ‘wrong quad’ problem</vt:lpstr>
    </vt:vector>
  </TitlesOfParts>
  <Company>ncar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 to ob in SE-CAM</dc:title>
  <dc:creator>Kevin Raeder</dc:creator>
  <cp:lastModifiedBy>Kevin Raeder</cp:lastModifiedBy>
  <cp:revision>268</cp:revision>
  <dcterms:created xsi:type="dcterms:W3CDTF">2012-04-17T15:02:17Z</dcterms:created>
  <dcterms:modified xsi:type="dcterms:W3CDTF">2013-06-19T19:16:44Z</dcterms:modified>
</cp:coreProperties>
</file>