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62" r:id="rId5"/>
    <p:sldId id="280" r:id="rId6"/>
    <p:sldId id="272" r:id="rId7"/>
    <p:sldId id="258" r:id="rId8"/>
    <p:sldId id="273" r:id="rId9"/>
    <p:sldId id="284" r:id="rId10"/>
    <p:sldId id="275" r:id="rId11"/>
    <p:sldId id="276" r:id="rId12"/>
    <p:sldId id="274" r:id="rId13"/>
    <p:sldId id="278" r:id="rId14"/>
    <p:sldId id="277" r:id="rId15"/>
    <p:sldId id="282" r:id="rId16"/>
    <p:sldId id="283" r:id="rId17"/>
    <p:sldId id="285" r:id="rId18"/>
    <p:sldId id="281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6C1-3B32-E140-A878-F8EED6A9A749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713F-C436-EC4C-9B96-DB26EF6B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pointed out that if nodes</a:t>
            </a:r>
            <a:r>
              <a:rPr lang="en-US" baseline="0" dirty="0" smtClean="0"/>
              <a:t> can go arbitrarily close to the pole, that all of the bearings to neighbors would converge to the value ‘south’ or 180.</a:t>
            </a:r>
          </a:p>
          <a:p>
            <a:r>
              <a:rPr lang="en-US" baseline="0" dirty="0" smtClean="0"/>
              <a:t>The regular cubed sphere (at least with 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=even) doesn’t behave that way, but what about a refined grid with a transition zone over a pole?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wants to know what happens if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 is not one that</a:t>
            </a:r>
            <a:r>
              <a:rPr lang="en-US" baseline="0" dirty="0" smtClean="0"/>
              <a:t> defines the enclosing quad.</a:t>
            </a:r>
          </a:p>
          <a:p>
            <a:r>
              <a:rPr lang="en-US" baseline="0" dirty="0" smtClean="0"/>
              <a:t>Is that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wants to know what happens if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 is not one that</a:t>
            </a:r>
            <a:r>
              <a:rPr lang="en-US" baseline="0" dirty="0" smtClean="0"/>
              <a:t> defines the enclosing quad.</a:t>
            </a:r>
          </a:p>
          <a:p>
            <a:r>
              <a:rPr lang="en-US" baseline="0" dirty="0" smtClean="0"/>
              <a:t>Is that possible?</a:t>
            </a:r>
          </a:p>
          <a:p>
            <a:r>
              <a:rPr lang="en-US" baseline="0" dirty="0" smtClean="0"/>
              <a:t>I think that then the closest and neighbor-of-2</a:t>
            </a:r>
            <a:r>
              <a:rPr lang="en-US" baseline="30000" dirty="0" smtClean="0"/>
              <a:t>nd</a:t>
            </a:r>
            <a:r>
              <a:rPr lang="en-US" baseline="0" dirty="0" smtClean="0"/>
              <a:t>-closest will be the same point, </a:t>
            </a:r>
          </a:p>
          <a:p>
            <a:r>
              <a:rPr lang="en-US" baseline="0" dirty="0" smtClean="0"/>
              <a:t>so the bearing difference will be 0, and the closest node will be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wants to know what happens if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 is not one that</a:t>
            </a:r>
            <a:r>
              <a:rPr lang="en-US" baseline="0" dirty="0" smtClean="0"/>
              <a:t> defines the enclosing quad.</a:t>
            </a:r>
          </a:p>
          <a:p>
            <a:r>
              <a:rPr lang="en-US" baseline="0" dirty="0" smtClean="0"/>
              <a:t>Is that possible?</a:t>
            </a:r>
          </a:p>
          <a:p>
            <a:r>
              <a:rPr lang="en-US" baseline="0" dirty="0" smtClean="0"/>
              <a:t>I think that then the closest and neighbor-of-2</a:t>
            </a:r>
            <a:r>
              <a:rPr lang="en-US" baseline="30000" dirty="0" smtClean="0"/>
              <a:t>nd</a:t>
            </a:r>
            <a:r>
              <a:rPr lang="en-US" baseline="0" dirty="0" smtClean="0"/>
              <a:t>-closest will be the same point, </a:t>
            </a:r>
          </a:p>
          <a:p>
            <a:r>
              <a:rPr lang="en-US" baseline="0" dirty="0" smtClean="0"/>
              <a:t>so the bearing difference will be 0, and the closest node will be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4A7D-E4DA-AB4B-92B5-718691EA2FA8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E24F-6093-474C-AFDB-EE07F524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ticleincell.com/2012/quad-interpolatio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7103"/>
            <a:ext cx="7772400" cy="1470025"/>
          </a:xfrm>
        </p:spPr>
        <p:txBody>
          <a:bodyPr/>
          <a:lstStyle/>
          <a:p>
            <a:r>
              <a:rPr lang="en-US" dirty="0" smtClean="0"/>
              <a:t>Interpolation to </a:t>
            </a:r>
            <a:r>
              <a:rPr lang="en-US" dirty="0" err="1" smtClean="0"/>
              <a:t>ob</a:t>
            </a:r>
            <a:r>
              <a:rPr lang="en-US" dirty="0" smtClean="0"/>
              <a:t> in SE-CAM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884" y="2279163"/>
            <a:ext cx="7941225" cy="1752600"/>
          </a:xfrm>
        </p:spPr>
        <p:txBody>
          <a:bodyPr/>
          <a:lstStyle/>
          <a:p>
            <a:r>
              <a:rPr lang="en-US" dirty="0" smtClean="0"/>
              <a:t>Where am I in a logically non-rectangular grid (or an illogically rectangular grid)?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2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477" y="274638"/>
            <a:ext cx="6286486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Grid Metadata Generated and Stored Before Assimilation.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806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4 nodes that define with each quad.</a:t>
            </a:r>
          </a:p>
          <a:p>
            <a:r>
              <a:rPr lang="en-US" sz="2400" dirty="0" smtClean="0"/>
              <a:t>The 3-6 quads that surround each node.</a:t>
            </a:r>
          </a:p>
          <a:p>
            <a:r>
              <a:rPr lang="en-US" sz="2400" dirty="0" smtClean="0"/>
              <a:t>The 3-6 neighbors of each node.</a:t>
            </a:r>
          </a:p>
          <a:p>
            <a:r>
              <a:rPr lang="en-US" sz="2400" dirty="0" smtClean="0"/>
              <a:t>The neighbors’ bearings from each node.</a:t>
            </a:r>
          </a:p>
          <a:p>
            <a:r>
              <a:rPr lang="en-US" sz="2400" dirty="0" smtClean="0"/>
              <a:t>The longitude and latitude of each node.</a:t>
            </a:r>
          </a:p>
          <a:p>
            <a:r>
              <a:rPr lang="en-US" sz="2400" dirty="0" smtClean="0"/>
              <a:t>The coarse grid spacing and number of nodes in the grid.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0290" y="4083674"/>
            <a:ext cx="43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 we do with all this?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0211" y="4922750"/>
            <a:ext cx="628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the quad which contains an observation.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53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966"/>
            <a:ext cx="8229600" cy="18028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Read in the grid metadata.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Get the (</a:t>
            </a:r>
            <a:r>
              <a:rPr lang="en-US" sz="2400" dirty="0" err="1" smtClean="0"/>
              <a:t>lon,lat</a:t>
            </a:r>
            <a:r>
              <a:rPr lang="en-US" sz="2400" dirty="0" smtClean="0"/>
              <a:t>) of the ob.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Search for the 2 nodes closest to the </a:t>
            </a:r>
            <a:r>
              <a:rPr lang="en-US" sz="2400" dirty="0" err="1" smtClean="0"/>
              <a:t>ob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0704"/>
            <a:ext cx="24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 smtClean="0"/>
              <a:t>model_mod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2426" y="2143285"/>
            <a:ext cx="63752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All but a few nodes are quickly rejected because their </a:t>
            </a:r>
            <a:r>
              <a:rPr lang="en-US" sz="2000" dirty="0" err="1" smtClean="0"/>
              <a:t>lat</a:t>
            </a:r>
            <a:r>
              <a:rPr lang="en-US" sz="2000" dirty="0" smtClean="0"/>
              <a:t> or </a:t>
            </a:r>
            <a:r>
              <a:rPr lang="en-US" sz="2000" dirty="0" err="1" smtClean="0"/>
              <a:t>lon</a:t>
            </a:r>
            <a:r>
              <a:rPr lang="en-US" sz="2000" dirty="0" smtClean="0"/>
              <a:t> (adjusted for latitude) is farther than the coarse grid spacing,</a:t>
            </a:r>
            <a:r>
              <a:rPr lang="en-US" sz="2000" i="1" dirty="0" smtClean="0"/>
              <a:t> g</a:t>
            </a:r>
            <a:r>
              <a:rPr lang="en-US" sz="2000" dirty="0" smtClean="0"/>
              <a:t>, from the </a:t>
            </a:r>
            <a:r>
              <a:rPr lang="en-US" sz="2000" dirty="0" err="1" smtClean="0"/>
              <a:t>ob</a:t>
            </a:r>
            <a:r>
              <a:rPr lang="en-US" sz="2000" dirty="0" smtClean="0"/>
              <a:t> location.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Distances of the </a:t>
            </a:r>
            <a:r>
              <a:rPr lang="en-US" sz="2000" dirty="0" err="1" smtClean="0"/>
              <a:t>ob</a:t>
            </a:r>
            <a:r>
              <a:rPr lang="en-US" sz="2000" dirty="0" smtClean="0"/>
              <a:t> to the close nodes are calculated by a spherical distance formula (at least near the poles).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The closest node which is a corner of the quad that contains the </a:t>
            </a:r>
            <a:r>
              <a:rPr lang="en-US" sz="2000" dirty="0" err="1" smtClean="0"/>
              <a:t>ob</a:t>
            </a:r>
            <a:r>
              <a:rPr lang="en-US" sz="2000" dirty="0" smtClean="0"/>
              <a:t> is chosen.   More on that later.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008" y="4667053"/>
            <a:ext cx="560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d = acos( sin(φ</a:t>
            </a:r>
            <a:r>
              <a:rPr lang="el-GR" sz="2000" baseline="-25000" dirty="0"/>
              <a:t>1</a:t>
            </a:r>
            <a:r>
              <a:rPr lang="el-GR" sz="2000" dirty="0" smtClean="0"/>
              <a:t>)</a:t>
            </a:r>
            <a:r>
              <a:rPr lang="en-US" sz="2000" dirty="0" smtClean="0"/>
              <a:t>*</a:t>
            </a:r>
            <a:r>
              <a:rPr lang="el-GR" sz="2000" dirty="0" smtClean="0"/>
              <a:t>sin</a:t>
            </a:r>
            <a:r>
              <a:rPr lang="el-GR" sz="2000" dirty="0"/>
              <a:t>(φ</a:t>
            </a:r>
            <a:r>
              <a:rPr lang="el-GR" sz="2000" baseline="-25000" dirty="0"/>
              <a:t>2</a:t>
            </a:r>
            <a:r>
              <a:rPr lang="el-GR" sz="2000" dirty="0"/>
              <a:t>) + cos(φ</a:t>
            </a:r>
            <a:r>
              <a:rPr lang="el-GR" sz="2000" baseline="-25000" dirty="0"/>
              <a:t>1</a:t>
            </a:r>
            <a:r>
              <a:rPr lang="el-GR" sz="2000" dirty="0" smtClean="0"/>
              <a:t>)</a:t>
            </a:r>
            <a:r>
              <a:rPr lang="en-US" sz="2000" dirty="0" smtClean="0"/>
              <a:t>*</a:t>
            </a:r>
            <a:r>
              <a:rPr lang="el-GR" sz="2000" dirty="0" smtClean="0"/>
              <a:t>cos</a:t>
            </a:r>
            <a:r>
              <a:rPr lang="el-GR" sz="2000" dirty="0"/>
              <a:t>(φ</a:t>
            </a:r>
            <a:r>
              <a:rPr lang="el-GR" sz="2000" baseline="-25000" dirty="0"/>
              <a:t>2</a:t>
            </a:r>
            <a:r>
              <a:rPr lang="el-GR" sz="2000" dirty="0" smtClean="0"/>
              <a:t>)</a:t>
            </a:r>
            <a:r>
              <a:rPr lang="en-US" sz="2000" dirty="0" smtClean="0"/>
              <a:t>*</a:t>
            </a:r>
            <a:r>
              <a:rPr lang="el-GR" sz="2000" dirty="0" smtClean="0"/>
              <a:t>cos</a:t>
            </a:r>
            <a:r>
              <a:rPr lang="el-GR" sz="2000" dirty="0"/>
              <a:t>(Δλ) 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(units of earth radius)   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4878" y="5532075"/>
            <a:ext cx="675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λ</a:t>
            </a:r>
            <a:r>
              <a:rPr lang="en-US" sz="2000" dirty="0" smtClean="0"/>
              <a:t> = longitude     </a:t>
            </a:r>
            <a:r>
              <a:rPr lang="en-US" sz="2000" dirty="0" err="1" smtClean="0"/>
              <a:t>Φ</a:t>
            </a:r>
            <a:r>
              <a:rPr lang="en-US" sz="2000" dirty="0" smtClean="0"/>
              <a:t> = latitude   1 = starting point   2 = destination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12860" y="67976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Frame 9"/>
          <p:cNvSpPr/>
          <p:nvPr/>
        </p:nvSpPr>
        <p:spPr>
          <a:xfrm>
            <a:off x="6790529" y="16845"/>
            <a:ext cx="1804539" cy="1736228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4567" y="396710"/>
            <a:ext cx="76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ΔΦ</a:t>
            </a:r>
            <a:r>
              <a:rPr lang="en-US" i="1" dirty="0" smtClean="0"/>
              <a:t>&lt;g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62087" y="25792"/>
            <a:ext cx="0" cy="829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0529" y="2139579"/>
            <a:ext cx="121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Δλ</a:t>
            </a:r>
            <a:r>
              <a:rPr lang="en-US" i="1" dirty="0" smtClean="0"/>
              <a:t>&lt;g</a:t>
            </a:r>
            <a:r>
              <a:rPr lang="en-US" dirty="0" smtClean="0"/>
              <a:t>/</a:t>
            </a:r>
            <a:r>
              <a:rPr lang="en-US" dirty="0" err="1" smtClean="0"/>
              <a:t>cosΦ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0529" y="2048233"/>
            <a:ext cx="9045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84716" y="98388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29790" y="125222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84716" y="969989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90125" y="545599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07962" y="1788850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4716" y="1797793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48485" y="1364752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59951" y="1681519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56877" y="134165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83802" y="581376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46" y="977541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91228" y="160999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12401" y="950708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66368" y="1293198"/>
            <a:ext cx="82567" cy="7155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04056" y="144246"/>
            <a:ext cx="470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Find the quad in which the </a:t>
            </a:r>
            <a:r>
              <a:rPr lang="en-US" sz="2400" dirty="0" err="1" smtClean="0"/>
              <a:t>ob</a:t>
            </a:r>
            <a:r>
              <a:rPr lang="en-US" sz="2400" dirty="0" smtClean="0"/>
              <a:t> lies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43984" y="724243"/>
            <a:ext cx="7584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difference in bearing between the </a:t>
            </a:r>
            <a:r>
              <a:rPr lang="en-US" dirty="0" err="1" smtClean="0"/>
              <a:t>ob</a:t>
            </a:r>
            <a:r>
              <a:rPr lang="en-US" dirty="0" smtClean="0"/>
              <a:t> and all of the neighbors.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Multiply pairs of adjacent differences.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 for the smallest (=bearings are close to </a:t>
            </a:r>
            <a:r>
              <a:rPr lang="en-US" dirty="0" err="1" smtClean="0"/>
              <a:t>ob</a:t>
            </a:r>
            <a:r>
              <a:rPr lang="en-US" dirty="0" smtClean="0"/>
              <a:t> bearing),                    negative (=neighbors are in opposite directions from </a:t>
            </a:r>
            <a:r>
              <a:rPr lang="en-US" dirty="0" err="1" smtClean="0"/>
              <a:t>ob</a:t>
            </a:r>
            <a:r>
              <a:rPr lang="en-US" dirty="0" smtClean="0"/>
              <a:t>) product.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47535" y="1924572"/>
            <a:ext cx="4158936" cy="4382032"/>
            <a:chOff x="247535" y="2432182"/>
            <a:chExt cx="4158936" cy="4382032"/>
          </a:xfrm>
        </p:grpSpPr>
        <p:sp>
          <p:nvSpPr>
            <p:cNvPr id="68" name="Arc 67"/>
            <p:cNvSpPr/>
            <p:nvPr/>
          </p:nvSpPr>
          <p:spPr>
            <a:xfrm rot="13034341">
              <a:off x="554193" y="3560127"/>
              <a:ext cx="3034653" cy="2797357"/>
            </a:xfrm>
            <a:prstGeom prst="arc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9085851">
              <a:off x="1248654" y="4140749"/>
              <a:ext cx="2420416" cy="2458592"/>
            </a:xfrm>
            <a:prstGeom prst="arc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14" idx="6"/>
              <a:endCxn id="11" idx="2"/>
            </p:cNvCxnSpPr>
            <p:nvPr/>
          </p:nvCxnSpPr>
          <p:spPr>
            <a:xfrm>
              <a:off x="700066" y="3952347"/>
              <a:ext cx="1985012" cy="707811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5" idx="4"/>
              <a:endCxn id="11" idx="1"/>
            </p:cNvCxnSpPr>
            <p:nvPr/>
          </p:nvCxnSpPr>
          <p:spPr>
            <a:xfrm>
              <a:off x="2015943" y="2980641"/>
              <a:ext cx="688660" cy="1635449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6" idx="3"/>
              <a:endCxn id="11" idx="7"/>
            </p:cNvCxnSpPr>
            <p:nvPr/>
          </p:nvCxnSpPr>
          <p:spPr>
            <a:xfrm flipH="1">
              <a:off x="2798875" y="3459875"/>
              <a:ext cx="1102622" cy="1156215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1" idx="6"/>
              <a:endCxn id="12" idx="1"/>
            </p:cNvCxnSpPr>
            <p:nvPr/>
          </p:nvCxnSpPr>
          <p:spPr>
            <a:xfrm>
              <a:off x="2818400" y="4660158"/>
              <a:ext cx="1132743" cy="500512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3" idx="0"/>
              <a:endCxn id="11" idx="4"/>
            </p:cNvCxnSpPr>
            <p:nvPr/>
          </p:nvCxnSpPr>
          <p:spPr>
            <a:xfrm flipH="1" flipV="1">
              <a:off x="2751739" y="4722479"/>
              <a:ext cx="291691" cy="1922971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685078" y="4597836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31618" y="5142416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76769" y="6645450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6744" y="3890025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49282" y="2855998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81972" y="3353486"/>
              <a:ext cx="133322" cy="1246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31129" y="5048706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11" idx="3"/>
            </p:cNvCxnSpPr>
            <p:nvPr/>
          </p:nvCxnSpPr>
          <p:spPr>
            <a:xfrm flipH="1">
              <a:off x="808135" y="4704225"/>
              <a:ext cx="1896468" cy="1761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9085851">
              <a:off x="2150915" y="3893657"/>
              <a:ext cx="1570291" cy="1629738"/>
            </a:xfrm>
            <a:prstGeom prst="arc">
              <a:avLst>
                <a:gd name="adj1" fmla="val 13915996"/>
                <a:gd name="adj2" fmla="val 0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/>
            <p:cNvSpPr/>
            <p:nvPr/>
          </p:nvSpPr>
          <p:spPr>
            <a:xfrm rot="13034341">
              <a:off x="1010957" y="3199159"/>
              <a:ext cx="3034653" cy="2797357"/>
            </a:xfrm>
            <a:prstGeom prst="arc">
              <a:avLst>
                <a:gd name="adj1" fmla="val 16200000"/>
                <a:gd name="adj2" fmla="val 2136962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9085851">
              <a:off x="2305039" y="4130445"/>
              <a:ext cx="1181894" cy="1231189"/>
            </a:xfrm>
            <a:prstGeom prst="arc">
              <a:avLst>
                <a:gd name="adj1" fmla="val 8780806"/>
                <a:gd name="adj2" fmla="val 0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1235" y="3250084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64940" y="511867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74220" y="6444882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535" y="369132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40370" y="2432182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521961" y="2000270"/>
            <a:ext cx="381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(c–o) x (d–o)  satisfies the requirement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019016" y="2566127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(a-o) x (e–o) is negative,</a:t>
            </a:r>
          </a:p>
          <a:p>
            <a:r>
              <a:rPr lang="en-US" dirty="0" smtClean="0"/>
              <a:t>but has large magnitude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019016" y="326221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(b-o) x (c-o) could have smaller </a:t>
            </a:r>
          </a:p>
          <a:p>
            <a:r>
              <a:rPr lang="en-US" dirty="0" smtClean="0"/>
              <a:t>magnitude, but is positive.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01289" y="4167019"/>
            <a:ext cx="381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Search the quads surrounding the</a:t>
            </a:r>
          </a:p>
          <a:p>
            <a:r>
              <a:rPr lang="en-US" dirty="0" smtClean="0"/>
              <a:t>closest node for the one that’s defined</a:t>
            </a:r>
          </a:p>
          <a:p>
            <a:r>
              <a:rPr lang="en-US" dirty="0" smtClean="0"/>
              <a:t>by c and d.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0379" y="2834740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cxnSp>
        <p:nvCxnSpPr>
          <p:cNvPr id="86" name="Curved Connector 85"/>
          <p:cNvCxnSpPr>
            <a:stCxn id="84" idx="3"/>
            <a:endCxn id="11" idx="0"/>
          </p:cNvCxnSpPr>
          <p:nvPr/>
        </p:nvCxnSpPr>
        <p:spPr>
          <a:xfrm flipH="1">
            <a:off x="2751739" y="3019406"/>
            <a:ext cx="358352" cy="1070820"/>
          </a:xfrm>
          <a:prstGeom prst="curvedConnector4">
            <a:avLst>
              <a:gd name="adj1" fmla="val -63792"/>
              <a:gd name="adj2" fmla="val 586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9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851" y="708761"/>
            <a:ext cx="6795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2000" dirty="0"/>
              <a:t>Search all the corners of the quad for the 4</a:t>
            </a:r>
            <a:r>
              <a:rPr lang="en-US" sz="2000" baseline="30000" dirty="0"/>
              <a:t>th</a:t>
            </a:r>
            <a:r>
              <a:rPr lang="en-US" sz="2000" dirty="0"/>
              <a:t> corner</a:t>
            </a:r>
            <a:r>
              <a:rPr lang="en-US" sz="2000" dirty="0" smtClean="0"/>
              <a:t>.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en-US" sz="2000" dirty="0"/>
              <a:t>Use 4 corners/nodes to interpolate using an algorithm </a:t>
            </a:r>
            <a:r>
              <a:rPr lang="en-US" sz="2000" dirty="0" err="1"/>
              <a:t>tbd</a:t>
            </a:r>
            <a:r>
              <a:rPr lang="en-US" sz="2000" dirty="0"/>
              <a:t>.  To reduce worries about the quad at the </a:t>
            </a:r>
            <a:r>
              <a:rPr lang="en-US" sz="2000" dirty="0" err="1"/>
              <a:t>ob</a:t>
            </a:r>
            <a:r>
              <a:rPr lang="en-US" sz="2000" dirty="0"/>
              <a:t>-level being twisted,  we can do the 4 vertical interpolations to the </a:t>
            </a:r>
            <a:r>
              <a:rPr lang="en-US" sz="2000" dirty="0" err="1"/>
              <a:t>ob</a:t>
            </a:r>
            <a:r>
              <a:rPr lang="en-US" sz="2000" dirty="0"/>
              <a:t> height first, then the horizontal interpolation.  It might even be </a:t>
            </a:r>
            <a:r>
              <a:rPr lang="en-US" sz="2000" dirty="0" smtClean="0"/>
              <a:t>cheaper </a:t>
            </a:r>
            <a:r>
              <a:rPr lang="en-US" sz="2000" dirty="0"/>
              <a:t>than </a:t>
            </a:r>
            <a:r>
              <a:rPr lang="en-US" sz="2000" dirty="0" smtClean="0"/>
              <a:t>2 (expensive) </a:t>
            </a:r>
            <a:r>
              <a:rPr lang="en-US" sz="2000" dirty="0"/>
              <a:t>horizontals and 1 vertical.</a:t>
            </a:r>
          </a:p>
          <a:p>
            <a:pPr marL="342900" indent="-342900">
              <a:buFont typeface="+mj-lt"/>
              <a:buAutoNum type="arabicParenR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9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Refined Grid; ‘wrong quad’ problem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3903" y="547769"/>
            <a:ext cx="784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 the boundary between coarser and finer grids the nodes/quads can look like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70222" y="2665420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2794149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078991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3824482" y="2657039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2481528" y="3370091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269645" y="3558282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2951578" y="1191519"/>
            <a:ext cx="2127413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7" idx="4"/>
          </p:cNvCxnSpPr>
          <p:nvPr/>
        </p:nvCxnSpPr>
        <p:spPr>
          <a:xfrm flipV="1">
            <a:off x="3958856" y="1273514"/>
            <a:ext cx="1198850" cy="14075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2"/>
          </p:cNvCxnSpPr>
          <p:nvPr/>
        </p:nvCxnSpPr>
        <p:spPr>
          <a:xfrm>
            <a:off x="2638957" y="3452087"/>
            <a:ext cx="1630688" cy="18819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>
            <a:off x="3903197" y="2821030"/>
            <a:ext cx="445163" cy="7372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1"/>
          </p:cNvCxnSpPr>
          <p:nvPr/>
        </p:nvCxnSpPr>
        <p:spPr>
          <a:xfrm>
            <a:off x="1248937" y="2829411"/>
            <a:ext cx="1255646" cy="56469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8" idx="2"/>
          </p:cNvCxnSpPr>
          <p:nvPr/>
        </p:nvCxnSpPr>
        <p:spPr>
          <a:xfrm flipV="1">
            <a:off x="1327651" y="2739035"/>
            <a:ext cx="2496831" cy="838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6" idx="3"/>
          </p:cNvCxnSpPr>
          <p:nvPr/>
        </p:nvCxnSpPr>
        <p:spPr>
          <a:xfrm flipV="1">
            <a:off x="1248937" y="1249498"/>
            <a:ext cx="1568267" cy="141592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8827" y="2287227"/>
            <a:ext cx="291511" cy="3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27911" y="3527475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391" y="2506245"/>
            <a:ext cx="8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73792" y="1355982"/>
            <a:ext cx="35702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closest node is not one</a:t>
            </a:r>
          </a:p>
          <a:p>
            <a:r>
              <a:rPr lang="en-US" dirty="0" smtClean="0"/>
              <a:t>that defines the quad that the</a:t>
            </a:r>
          </a:p>
          <a:p>
            <a:r>
              <a:rPr lang="en-US" dirty="0" err="1" smtClean="0"/>
              <a:t>ob</a:t>
            </a:r>
            <a:r>
              <a:rPr lang="en-US" dirty="0" smtClean="0"/>
              <a:t> is in.</a:t>
            </a:r>
          </a:p>
          <a:p>
            <a:r>
              <a:rPr lang="en-US" dirty="0" smtClean="0"/>
              <a:t>But the 2</a:t>
            </a:r>
            <a:r>
              <a:rPr lang="en-US" baseline="30000" dirty="0" smtClean="0"/>
              <a:t>nd</a:t>
            </a:r>
            <a:r>
              <a:rPr lang="en-US" dirty="0" smtClean="0"/>
              <a:t> closest must be.</a:t>
            </a:r>
          </a:p>
          <a:p>
            <a:endParaRPr lang="en-US" dirty="0"/>
          </a:p>
          <a:p>
            <a:r>
              <a:rPr lang="en-US" dirty="0" smtClean="0"/>
              <a:t>Check if this is the case using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bearings (</a:t>
            </a:r>
            <a:r>
              <a:rPr lang="en-US" dirty="0" err="1" smtClean="0"/>
              <a:t>θ</a:t>
            </a:r>
            <a:r>
              <a:rPr lang="en-US" dirty="0" smtClean="0"/>
              <a:t>) </a:t>
            </a:r>
            <a:r>
              <a:rPr lang="en-US" dirty="0" smtClean="0"/>
              <a:t>from the 2</a:t>
            </a:r>
            <a:r>
              <a:rPr lang="en-US" baseline="30000" dirty="0" smtClean="0"/>
              <a:t>nd</a:t>
            </a:r>
            <a:r>
              <a:rPr lang="en-US" dirty="0" smtClean="0"/>
              <a:t> closest</a:t>
            </a:r>
          </a:p>
          <a:p>
            <a:r>
              <a:rPr lang="en-US" dirty="0" smtClean="0"/>
              <a:t>point to o and to the closest node, </a:t>
            </a:r>
          </a:p>
          <a:p>
            <a:r>
              <a:rPr lang="en-US" dirty="0" smtClean="0"/>
              <a:t>relative to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closest-to-neighbor 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5979" y="2562750"/>
            <a:ext cx="102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83396" y="4252952"/>
            <a:ext cx="324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Bearing diffs</a:t>
            </a:r>
            <a:r>
              <a:rPr lang="en-US" dirty="0" smtClean="0"/>
              <a:t> with the same sign</a:t>
            </a:r>
          </a:p>
          <a:p>
            <a:r>
              <a:rPr lang="en-US" dirty="0" smtClean="0"/>
              <a:t>are on the same side of the line.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1" idx="2"/>
            <a:endCxn id="41" idx="2"/>
          </p:cNvCxnSpPr>
          <p:nvPr/>
        </p:nvCxnSpPr>
        <p:spPr>
          <a:xfrm>
            <a:off x="2504583" y="2657039"/>
            <a:ext cx="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7270" y="4284441"/>
            <a:ext cx="489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calculation uses bearings I’ve already stored, </a:t>
            </a:r>
          </a:p>
          <a:p>
            <a:r>
              <a:rPr lang="en-US" dirty="0" smtClean="0"/>
              <a:t>and some that may need to be calculated anyway.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817204" y="2834265"/>
            <a:ext cx="70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</a:t>
            </a:r>
            <a:r>
              <a:rPr lang="en-US" dirty="0" err="1"/>
              <a:t>-Θ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</p:txBody>
      </p:sp>
      <p:sp>
        <p:nvSpPr>
          <p:cNvPr id="79" name="Arc 78"/>
          <p:cNvSpPr/>
          <p:nvPr/>
        </p:nvSpPr>
        <p:spPr>
          <a:xfrm rot="5400000">
            <a:off x="-73696" y="1293750"/>
            <a:ext cx="2742806" cy="2919831"/>
          </a:xfrm>
          <a:prstGeom prst="arc">
            <a:avLst>
              <a:gd name="adj1" fmla="val 16200000"/>
              <a:gd name="adj2" fmla="val 17902321"/>
            </a:avLst>
          </a:pr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-381498" y="1305505"/>
            <a:ext cx="3031836" cy="2883822"/>
          </a:xfrm>
          <a:prstGeom prst="arc">
            <a:avLst>
              <a:gd name="adj1" fmla="val 20904914"/>
              <a:gd name="adj2" fmla="val 0"/>
            </a:avLst>
          </a:prstGeom>
          <a:ln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2783" y="5370172"/>
            <a:ext cx="824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works if the closest and 2</a:t>
            </a:r>
            <a:r>
              <a:rPr lang="en-US" baseline="30000" dirty="0" smtClean="0"/>
              <a:t>nd</a:t>
            </a:r>
            <a:r>
              <a:rPr lang="en-US" dirty="0" smtClean="0"/>
              <a:t> closest nodes define the quad containing the </a:t>
            </a:r>
            <a:r>
              <a:rPr lang="en-US" dirty="0" err="1" smtClean="0"/>
              <a:t>ob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</a:t>
            </a:r>
            <a:r>
              <a:rPr lang="en-US" dirty="0" err="1" smtClean="0"/>
              <a:t>-Θ</a:t>
            </a:r>
            <a:r>
              <a:rPr lang="en-US" baseline="-25000" dirty="0" err="1" smtClean="0"/>
              <a:t>n</a:t>
            </a:r>
            <a:r>
              <a:rPr lang="en-US" dirty="0" smtClean="0"/>
              <a:t> = 0  and the original closest node is kept.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50241" y="2321579"/>
            <a:ext cx="72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o</a:t>
            </a:r>
            <a:r>
              <a:rPr lang="en-US" dirty="0" err="1" smtClean="0"/>
              <a:t>-Θ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7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Refined Grid; ‘wrong quad’ problem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3903" y="547769"/>
            <a:ext cx="58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2</a:t>
            </a:r>
            <a:r>
              <a:rPr lang="en-US" baseline="30000" dirty="0" smtClean="0"/>
              <a:t>nd</a:t>
            </a:r>
            <a:r>
              <a:rPr lang="en-US" dirty="0" smtClean="0"/>
              <a:t> closest is not a defining node for the quad o is in?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70222" y="2665420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2794149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078991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3824482" y="2657039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2481528" y="3370091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269645" y="3558282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2951578" y="1191519"/>
            <a:ext cx="2127413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7" idx="4"/>
          </p:cNvCxnSpPr>
          <p:nvPr/>
        </p:nvCxnSpPr>
        <p:spPr>
          <a:xfrm flipV="1">
            <a:off x="3958856" y="1273514"/>
            <a:ext cx="1198850" cy="14075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2"/>
          </p:cNvCxnSpPr>
          <p:nvPr/>
        </p:nvCxnSpPr>
        <p:spPr>
          <a:xfrm>
            <a:off x="2638957" y="3452087"/>
            <a:ext cx="1630688" cy="18819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>
            <a:off x="3903197" y="2821030"/>
            <a:ext cx="445163" cy="7372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1"/>
          </p:cNvCxnSpPr>
          <p:nvPr/>
        </p:nvCxnSpPr>
        <p:spPr>
          <a:xfrm>
            <a:off x="1248937" y="2829411"/>
            <a:ext cx="1255646" cy="56469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8" idx="2"/>
          </p:cNvCxnSpPr>
          <p:nvPr/>
        </p:nvCxnSpPr>
        <p:spPr>
          <a:xfrm flipV="1">
            <a:off x="1327651" y="2739035"/>
            <a:ext cx="2496831" cy="838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6" idx="3"/>
          </p:cNvCxnSpPr>
          <p:nvPr/>
        </p:nvCxnSpPr>
        <p:spPr>
          <a:xfrm flipV="1">
            <a:off x="1248937" y="1249498"/>
            <a:ext cx="1568267" cy="141592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3263" y="2320852"/>
            <a:ext cx="291511" cy="3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391" y="2211469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5465" y="3528176"/>
            <a:ext cx="8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671" y="2853320"/>
            <a:ext cx="102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20025" y="3477519"/>
            <a:ext cx="324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Bearing diffs</a:t>
            </a:r>
            <a:r>
              <a:rPr lang="en-US" dirty="0" smtClean="0"/>
              <a:t> with the same sign</a:t>
            </a:r>
          </a:p>
          <a:p>
            <a:r>
              <a:rPr lang="en-US" dirty="0" smtClean="0"/>
              <a:t>are on the same side of the line.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1" idx="2"/>
            <a:endCxn id="41" idx="2"/>
          </p:cNvCxnSpPr>
          <p:nvPr/>
        </p:nvCxnSpPr>
        <p:spPr>
          <a:xfrm>
            <a:off x="2039019" y="2690664"/>
            <a:ext cx="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50747" y="3108187"/>
            <a:ext cx="9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</a:t>
            </a:r>
            <a:r>
              <a:rPr lang="en-US" dirty="0" err="1"/>
              <a:t>-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n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79" name="Arc 78"/>
          <p:cNvSpPr/>
          <p:nvPr/>
        </p:nvSpPr>
        <p:spPr>
          <a:xfrm rot="17746496">
            <a:off x="1580175" y="2180362"/>
            <a:ext cx="2742806" cy="2919831"/>
          </a:xfrm>
          <a:prstGeom prst="arc">
            <a:avLst>
              <a:gd name="adj1" fmla="val 16200000"/>
              <a:gd name="adj2" fmla="val 17587686"/>
            </a:avLst>
          </a:pr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890288" y="2636364"/>
            <a:ext cx="72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o</a:t>
            </a:r>
            <a:r>
              <a:rPr lang="en-US" dirty="0" err="1" smtClean="0"/>
              <a:t>-Θ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754" y="2548511"/>
            <a:ext cx="53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768" y="4457647"/>
            <a:ext cx="6988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closest and neighbor-of-2</a:t>
            </a:r>
            <a:r>
              <a:rPr lang="en-US" baseline="30000" dirty="0"/>
              <a:t>nd</a:t>
            </a:r>
            <a:r>
              <a:rPr lang="en-US" dirty="0"/>
              <a:t>-closest will be the same point, </a:t>
            </a:r>
          </a:p>
          <a:p>
            <a:r>
              <a:rPr lang="en-US" dirty="0"/>
              <a:t>so the bearing difference will be 0, and the closest node will be retained.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Refined Grid; ‘wrong quad’ problem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3903" y="547769"/>
            <a:ext cx="5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it possible for closest and 2</a:t>
            </a:r>
            <a:r>
              <a:rPr lang="en-US" baseline="30000" dirty="0" smtClean="0"/>
              <a:t>nd</a:t>
            </a:r>
            <a:r>
              <a:rPr lang="en-US" dirty="0" smtClean="0"/>
              <a:t> closest to not be neighbors?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70222" y="2665420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2794149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078991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3091427" y="2657039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2481528" y="3370091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269645" y="3558282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2951578" y="1191519"/>
            <a:ext cx="2127413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7" idx="4"/>
          </p:cNvCxnSpPr>
          <p:nvPr/>
        </p:nvCxnSpPr>
        <p:spPr>
          <a:xfrm flipV="1">
            <a:off x="3225801" y="1273514"/>
            <a:ext cx="1931905" cy="14075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2"/>
          </p:cNvCxnSpPr>
          <p:nvPr/>
        </p:nvCxnSpPr>
        <p:spPr>
          <a:xfrm>
            <a:off x="2638957" y="3452087"/>
            <a:ext cx="1630688" cy="18819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>
            <a:off x="3170142" y="2821030"/>
            <a:ext cx="1178218" cy="7372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1"/>
          </p:cNvCxnSpPr>
          <p:nvPr/>
        </p:nvCxnSpPr>
        <p:spPr>
          <a:xfrm>
            <a:off x="1248937" y="2829411"/>
            <a:ext cx="1255646" cy="56469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8" idx="2"/>
          </p:cNvCxnSpPr>
          <p:nvPr/>
        </p:nvCxnSpPr>
        <p:spPr>
          <a:xfrm flipV="1">
            <a:off x="1327651" y="2739035"/>
            <a:ext cx="1763776" cy="838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6" idx="3"/>
          </p:cNvCxnSpPr>
          <p:nvPr/>
        </p:nvCxnSpPr>
        <p:spPr>
          <a:xfrm flipV="1">
            <a:off x="1248937" y="1249498"/>
            <a:ext cx="1568267" cy="141592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71448" y="2395895"/>
            <a:ext cx="291511" cy="3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56557" y="2554369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5465" y="3528176"/>
            <a:ext cx="8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3614" y="2581041"/>
            <a:ext cx="102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1" idx="2"/>
            <a:endCxn id="41" idx="2"/>
          </p:cNvCxnSpPr>
          <p:nvPr/>
        </p:nvCxnSpPr>
        <p:spPr>
          <a:xfrm>
            <a:off x="2817204" y="2765707"/>
            <a:ext cx="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52603" y="2829411"/>
            <a:ext cx="9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</a:t>
            </a:r>
            <a:r>
              <a:rPr lang="en-US" dirty="0" err="1"/>
              <a:t>-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n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79" name="Arc 78"/>
          <p:cNvSpPr/>
          <p:nvPr/>
        </p:nvSpPr>
        <p:spPr>
          <a:xfrm rot="17746496">
            <a:off x="1751961" y="2486656"/>
            <a:ext cx="1978184" cy="2083040"/>
          </a:xfrm>
          <a:prstGeom prst="arc">
            <a:avLst>
              <a:gd name="adj1" fmla="val 16200000"/>
              <a:gd name="adj2" fmla="val 20580667"/>
            </a:avLst>
          </a:pr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915945" y="2184598"/>
            <a:ext cx="72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o</a:t>
            </a:r>
            <a:r>
              <a:rPr lang="en-US" dirty="0" err="1" smtClean="0"/>
              <a:t>-Θ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768" y="4457647"/>
            <a:ext cx="6988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closest and neighbor-of-2</a:t>
            </a:r>
            <a:r>
              <a:rPr lang="en-US" baseline="30000" dirty="0"/>
              <a:t>nd</a:t>
            </a:r>
            <a:r>
              <a:rPr lang="en-US" dirty="0"/>
              <a:t>-closest will be the same point, </a:t>
            </a:r>
          </a:p>
          <a:p>
            <a:r>
              <a:rPr lang="en-US" dirty="0"/>
              <a:t>so the bearing difference will be 0, and the closest node will be retained.</a:t>
            </a:r>
          </a:p>
          <a:p>
            <a:endParaRPr lang="en-US" dirty="0"/>
          </a:p>
        </p:txBody>
      </p:sp>
      <p:sp>
        <p:nvSpPr>
          <p:cNvPr id="32" name="Arc 31"/>
          <p:cNvSpPr/>
          <p:nvPr/>
        </p:nvSpPr>
        <p:spPr>
          <a:xfrm rot="17746496">
            <a:off x="2069990" y="2629606"/>
            <a:ext cx="1978184" cy="2083040"/>
          </a:xfrm>
          <a:prstGeom prst="arc">
            <a:avLst>
              <a:gd name="adj1" fmla="val 16200000"/>
              <a:gd name="adj2" fmla="val 20580667"/>
            </a:avLst>
          </a:pr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04563" y="3000175"/>
            <a:ext cx="44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</a:t>
            </a:r>
            <a:r>
              <a:rPr lang="en-US" dirty="0" smtClean="0"/>
              <a:t> is not defined (yet) for diagonal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75"/>
            <a:ext cx="8229600" cy="108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An alternative (approximate) method of testing for the ‘wrong box’ problem is to use the bilinear mapping </a:t>
            </a:r>
            <a:r>
              <a:rPr lang="en-US" sz="2000"/>
              <a:t>algorithm </a:t>
            </a:r>
            <a:r>
              <a:rPr lang="en-US" sz="2000" smtClean="0"/>
              <a:t>employed by </a:t>
            </a:r>
            <a:r>
              <a:rPr lang="en-US" sz="2000"/>
              <a:t>the Particle In Box (</a:t>
            </a:r>
            <a:r>
              <a:rPr lang="en-US" sz="2000">
                <a:hlinkClick r:id="rId2"/>
              </a:rPr>
              <a:t>http://www.particleincell.com/2012/quad-</a:t>
            </a:r>
            <a:r>
              <a:rPr lang="en-US" sz="2000">
                <a:hlinkClick r:id="rId2"/>
              </a:rPr>
              <a:t>interpolation</a:t>
            </a:r>
            <a:r>
              <a:rPr lang="en-US" sz="2000" smtClean="0">
                <a:hlinkClick r:id="rId2"/>
              </a:rPr>
              <a:t>/</a:t>
            </a:r>
            <a:r>
              <a:rPr lang="en-US" sz="2000" smtClean="0"/>
              <a:t>) interpolation.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74962" y="1465290"/>
            <a:ext cx="796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bilinear interpolation maps an arbitrary, flat/cartesian (hence approximate for a sphere) quadrilateral onto a unit square.  If an ob’s coordinates map into the unit square of a chosen quad, then it’s in the quad, and vice versa.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0616" y="2539836"/>
            <a:ext cx="78546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mapping will fail when node locations are (lon,lat) for  </a:t>
            </a:r>
            <a:r>
              <a:rPr lang="en-US"/>
              <a:t>pole </a:t>
            </a:r>
            <a:r>
              <a:rPr lang="en-US"/>
              <a:t>quads  </a:t>
            </a:r>
            <a:r>
              <a:rPr lang="en-US" smtClean="0"/>
              <a:t>of </a:t>
            </a:r>
          </a:p>
          <a:p>
            <a:r>
              <a:rPr lang="en-US" smtClean="0"/>
              <a:t>an unrefined </a:t>
            </a:r>
            <a:r>
              <a:rPr lang="en-US"/>
              <a:t>grid with ne=odd and np</a:t>
            </a:r>
            <a:r>
              <a:rPr lang="en-US"/>
              <a:t>=</a:t>
            </a:r>
            <a:r>
              <a:rPr lang="en-US" smtClean="0"/>
              <a:t>even or </a:t>
            </a:r>
            <a:r>
              <a:rPr lang="en-US"/>
              <a:t>ne=even and np</a:t>
            </a:r>
            <a:r>
              <a:rPr lang="en-US"/>
              <a:t>=</a:t>
            </a:r>
            <a:r>
              <a:rPr lang="en-US" smtClean="0"/>
              <a:t>odd</a:t>
            </a:r>
          </a:p>
          <a:p>
            <a:r>
              <a:rPr lang="en-US" smtClean="0"/>
              <a:t>because </a:t>
            </a:r>
            <a:r>
              <a:rPr lang="en-US"/>
              <a:t>all 4 lats will be </a:t>
            </a:r>
            <a:r>
              <a:rPr lang="en-US"/>
              <a:t>the </a:t>
            </a:r>
            <a:r>
              <a:rPr lang="en-US" smtClean="0"/>
              <a:t>same and the equations become degenerate.  </a:t>
            </a:r>
            <a:endParaRPr lang="en-US"/>
          </a:p>
          <a:p>
            <a:r>
              <a:rPr lang="en-US" smtClean="0"/>
              <a:t>(</a:t>
            </a:r>
            <a:r>
              <a:rPr lang="en-US"/>
              <a:t>Grid refinement at the pole makes it impossible(?) to make a general statement.)</a:t>
            </a:r>
          </a:p>
          <a:p>
            <a:r>
              <a:rPr lang="en-US" smtClean="0"/>
              <a:t>This </a:t>
            </a:r>
            <a:r>
              <a:rPr lang="en-US"/>
              <a:t>can </a:t>
            </a:r>
            <a:r>
              <a:rPr lang="en-US"/>
              <a:t>be </a:t>
            </a:r>
            <a:r>
              <a:rPr lang="en-US" smtClean="0"/>
              <a:t>solved </a:t>
            </a:r>
            <a:r>
              <a:rPr lang="en-US"/>
              <a:t>by defining a new temporary coordinate system for that </a:t>
            </a:r>
            <a:r>
              <a:rPr lang="en-US"/>
              <a:t>quad</a:t>
            </a:r>
            <a:r>
              <a:rPr lang="en-US" smtClean="0"/>
              <a:t>.</a:t>
            </a:r>
          </a:p>
          <a:p>
            <a:r>
              <a:rPr lang="en-US" smtClean="0"/>
              <a:t>The closest node to an ob is defined as the new origin in physical space.</a:t>
            </a:r>
          </a:p>
          <a:p>
            <a:r>
              <a:rPr lang="en-US" smtClean="0"/>
              <a:t>One of the neighbor nodes is used to define the x-axis.</a:t>
            </a:r>
          </a:p>
          <a:p>
            <a:r>
              <a:rPr lang="en-US" smtClean="0"/>
              <a:t>The locations of the 3 non-closest nodes and the ob are calculated for this new</a:t>
            </a:r>
          </a:p>
          <a:p>
            <a:r>
              <a:rPr lang="en-US" smtClean="0"/>
              <a:t>coordinate system, and these new locations are mapped to the unit square.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782" y="5354968"/>
            <a:ext cx="761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higher order mapping is available from Nagata’s “Simple local interpolation</a:t>
            </a:r>
          </a:p>
          <a:p>
            <a:r>
              <a:rPr lang="en-US" smtClean="0"/>
              <a:t>of surfaces using normal vectors (2005)”, but it requires numerically searching for the mapping of the ob’s physical location to the unit square.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85"/>
            <a:ext cx="8229600" cy="722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28"/>
            <a:ext cx="8229600" cy="19162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simpler formulas away from poles?</a:t>
            </a:r>
          </a:p>
          <a:p>
            <a:r>
              <a:rPr lang="en-US" sz="2000" dirty="0" smtClean="0"/>
              <a:t>reduce the instances in a refined grid where I do the ‘wrong quad’ check?</a:t>
            </a:r>
          </a:p>
          <a:p>
            <a:r>
              <a:rPr lang="en-US" sz="2000" dirty="0" smtClean="0"/>
              <a:t>small angle approximations to avoid </a:t>
            </a:r>
            <a:r>
              <a:rPr lang="en-US" sz="2000" dirty="0" err="1" smtClean="0"/>
              <a:t>sines</a:t>
            </a:r>
            <a:r>
              <a:rPr lang="en-US" sz="2000" dirty="0" smtClean="0"/>
              <a:t> and cosines (away from the poles)?</a:t>
            </a:r>
          </a:p>
          <a:p>
            <a:r>
              <a:rPr lang="en-US" sz="2000" dirty="0" smtClean="0"/>
              <a:t>Initial </a:t>
            </a:r>
            <a:r>
              <a:rPr lang="en-US" sz="2000" dirty="0" err="1" smtClean="0"/>
              <a:t>lon</a:t>
            </a:r>
            <a:r>
              <a:rPr lang="en-US" sz="2000" dirty="0" smtClean="0"/>
              <a:t>/</a:t>
            </a:r>
            <a:r>
              <a:rPr lang="en-US" sz="2000" dirty="0" err="1" smtClean="0"/>
              <a:t>lat</a:t>
            </a:r>
            <a:r>
              <a:rPr lang="en-US" sz="2000" dirty="0" smtClean="0"/>
              <a:t> search for close nodes; keep reducing the threshold </a:t>
            </a:r>
            <a:r>
              <a:rPr lang="en-US" sz="2000" dirty="0" err="1" smtClean="0"/>
              <a:t>lon</a:t>
            </a:r>
            <a:r>
              <a:rPr lang="en-US" sz="2000" dirty="0" smtClean="0"/>
              <a:t> and </a:t>
            </a:r>
            <a:r>
              <a:rPr lang="en-US" sz="2000" dirty="0" err="1" smtClean="0"/>
              <a:t>lat</a:t>
            </a:r>
            <a:r>
              <a:rPr lang="en-US" sz="2000" dirty="0" smtClean="0"/>
              <a:t> distances (</a:t>
            </a:r>
            <a:r>
              <a:rPr lang="en-US" sz="2000" i="1" dirty="0" smtClean="0"/>
              <a:t>g…</a:t>
            </a:r>
            <a:r>
              <a:rPr lang="en-US" sz="2000" dirty="0" smtClean="0"/>
              <a:t>) as closer nodes are found.</a:t>
            </a:r>
          </a:p>
          <a:p>
            <a:r>
              <a:rPr lang="en-US" sz="2000" dirty="0" smtClean="0"/>
              <a:t>…?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50199"/>
            <a:ext cx="165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Efficiencies: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10145"/>
            <a:ext cx="212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Strategy issues: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271810"/>
            <a:ext cx="7842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 think this will fold into the current CAM </a:t>
            </a:r>
            <a:r>
              <a:rPr lang="en-US" sz="2000" dirty="0" err="1" smtClean="0"/>
              <a:t>model_mod</a:t>
            </a:r>
            <a:r>
              <a:rPr lang="en-US" sz="2000" dirty="0" smtClean="0"/>
              <a:t>, which handles FV and </a:t>
            </a:r>
            <a:r>
              <a:rPr lang="en-US" sz="2000" dirty="0" err="1" smtClean="0"/>
              <a:t>eulerian</a:t>
            </a:r>
            <a:r>
              <a:rPr lang="en-US" sz="2000" dirty="0" smtClean="0"/>
              <a:t> dynamical cores already.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I’ve heard grumbling about the </a:t>
            </a:r>
            <a:r>
              <a:rPr lang="en-US" sz="2000" dirty="0" err="1" smtClean="0"/>
              <a:t>model_mod</a:t>
            </a:r>
            <a:r>
              <a:rPr lang="en-US" sz="2000" dirty="0" smtClean="0"/>
              <a:t> code from several directions; start fresh?  tweak into alignment with other </a:t>
            </a:r>
            <a:r>
              <a:rPr lang="en-US" sz="2000" dirty="0" err="1" smtClean="0"/>
              <a:t>model_mods</a:t>
            </a:r>
            <a:r>
              <a:rPr lang="en-US" sz="2000" dirty="0" smtClean="0"/>
              <a:t>?.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Should all meta data be generated by an external program, or by subroutines in </a:t>
            </a:r>
            <a:r>
              <a:rPr lang="en-US" sz="2000" dirty="0" err="1" smtClean="0"/>
              <a:t>model_mod</a:t>
            </a:r>
            <a:r>
              <a:rPr lang="en-US" sz="2000" dirty="0" smtClean="0"/>
              <a:t> at the beginning of an assimilation?  (Adaptive meshes in the future?)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3627" y="120504"/>
            <a:ext cx="5749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Invert </a:t>
            </a:r>
            <a:r>
              <a:rPr lang="en-US" dirty="0" err="1" smtClean="0"/>
              <a:t>Homme_Mapping.nc</a:t>
            </a:r>
            <a:r>
              <a:rPr lang="en-US" dirty="0" smtClean="0"/>
              <a:t> to list adjacent nodes.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Store distances between adjacent nodes.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Store directions between adj. nodes (and ‘origin’ node 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Find node closest to the </a:t>
            </a:r>
            <a:r>
              <a:rPr lang="en-US" dirty="0" err="1" smtClean="0"/>
              <a:t>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0422" y="1320833"/>
            <a:ext cx="505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Search could be sped up by using grid knowledge to restrict search.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‘Equatorial’ faces and elements are delimited by lines of longitude.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Latitudes &gt; +L can only be in the north polar face.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Latitudes </a:t>
            </a:r>
            <a:r>
              <a:rPr lang="en-US" dirty="0" smtClean="0"/>
              <a:t>&lt; -L </a:t>
            </a:r>
            <a:r>
              <a:rPr lang="en-US" dirty="0"/>
              <a:t>can only be in the </a:t>
            </a:r>
            <a:r>
              <a:rPr lang="en-US" dirty="0" smtClean="0"/>
              <a:t>south </a:t>
            </a:r>
            <a:r>
              <a:rPr lang="en-US" dirty="0"/>
              <a:t>polar face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Some latitudes can only be in equatorial faces.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5" name="Picture 4" descr="face_lats_l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2" y="1320832"/>
            <a:ext cx="3577397" cy="35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54932" y="3179553"/>
            <a:ext cx="3106704" cy="3331703"/>
            <a:chOff x="454932" y="3179553"/>
            <a:chExt cx="3106704" cy="3331703"/>
          </a:xfrm>
        </p:grpSpPr>
        <p:pic>
          <p:nvPicPr>
            <p:cNvPr id="39" name="Picture 38" descr="element_1_pts.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20588" r="33302" b="18100"/>
            <a:stretch/>
          </p:blipFill>
          <p:spPr>
            <a:xfrm>
              <a:off x="454932" y="3196767"/>
              <a:ext cx="3106704" cy="3314489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534723" y="3179553"/>
              <a:ext cx="2358510" cy="3122264"/>
            </a:xfrm>
            <a:custGeom>
              <a:avLst/>
              <a:gdLst>
                <a:gd name="connsiteX0" fmla="*/ 2339412 w 2358510"/>
                <a:gd name="connsiteY0" fmla="*/ 3122264 h 3122264"/>
                <a:gd name="connsiteX1" fmla="*/ 9549 w 2358510"/>
                <a:gd name="connsiteY1" fmla="*/ 2129250 h 3122264"/>
                <a:gd name="connsiteX2" fmla="*/ 0 w 2358510"/>
                <a:gd name="connsiteY2" fmla="*/ 0 h 3122264"/>
                <a:gd name="connsiteX3" fmla="*/ 2358510 w 2358510"/>
                <a:gd name="connsiteY3" fmla="*/ 973917 h 3122264"/>
                <a:gd name="connsiteX4" fmla="*/ 2339412 w 2358510"/>
                <a:gd name="connsiteY4" fmla="*/ 3122264 h 312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8510" h="3122264">
                  <a:moveTo>
                    <a:pt x="2339412" y="3122264"/>
                  </a:moveTo>
                  <a:lnTo>
                    <a:pt x="9549" y="2129250"/>
                  </a:lnTo>
                  <a:lnTo>
                    <a:pt x="0" y="0"/>
                  </a:lnTo>
                  <a:lnTo>
                    <a:pt x="2358510" y="973917"/>
                  </a:lnTo>
                  <a:lnTo>
                    <a:pt x="2339412" y="3122264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5379" y="471031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8" name="Diamond 47"/>
            <p:cNvSpPr/>
            <p:nvPr/>
          </p:nvSpPr>
          <p:spPr>
            <a:xfrm>
              <a:off x="557838" y="319676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167438" y="34843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2167776" y="3883275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2759552" y="415012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579933" y="3768697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1167438" y="4016950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2167776" y="443686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777376" y="47035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557838" y="4653136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1150717" y="49132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2168771" y="53704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2777376" y="56374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/>
            <p:cNvSpPr/>
            <p:nvPr/>
          </p:nvSpPr>
          <p:spPr>
            <a:xfrm>
              <a:off x="565848" y="52180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/>
            <p:cNvSpPr/>
            <p:nvPr/>
          </p:nvSpPr>
          <p:spPr>
            <a:xfrm>
              <a:off x="1167438" y="54850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>
              <a:off x="2161558" y="592139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2800869" y="618723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3407575" y="639667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ubed_sphere_element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495" b="48089"/>
          <a:stretch/>
        </p:blipFill>
        <p:spPr>
          <a:xfrm>
            <a:off x="665871" y="460760"/>
            <a:ext cx="2818093" cy="147217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512911" y="1870682"/>
            <a:ext cx="637806" cy="1326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8788" y="663043"/>
            <a:ext cx="25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‘faces’ cover the sphere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12911" y="-20242"/>
            <a:ext cx="4432070" cy="1290138"/>
          </a:xfrm>
          <a:custGeom>
            <a:avLst/>
            <a:gdLst>
              <a:gd name="connsiteX0" fmla="*/ 4432070 w 4432070"/>
              <a:gd name="connsiteY0" fmla="*/ 750713 h 1290138"/>
              <a:gd name="connsiteX1" fmla="*/ 2926098 w 4432070"/>
              <a:gd name="connsiteY1" fmla="*/ 110146 h 1290138"/>
              <a:gd name="connsiteX2" fmla="*/ 341222 w 4432070"/>
              <a:gd name="connsiteY2" fmla="*/ 76432 h 1290138"/>
              <a:gd name="connsiteX3" fmla="*/ 60257 w 4432070"/>
              <a:gd name="connsiteY3" fmla="*/ 885569 h 1290138"/>
              <a:gd name="connsiteX4" fmla="*/ 633425 w 4432070"/>
              <a:gd name="connsiteY4" fmla="*/ 1290138 h 129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070" h="1290138">
                <a:moveTo>
                  <a:pt x="4432070" y="750713"/>
                </a:moveTo>
                <a:cubicBezTo>
                  <a:pt x="4019988" y="486619"/>
                  <a:pt x="3607906" y="222526"/>
                  <a:pt x="2926098" y="110146"/>
                </a:cubicBezTo>
                <a:cubicBezTo>
                  <a:pt x="2244290" y="-2234"/>
                  <a:pt x="818862" y="-52805"/>
                  <a:pt x="341222" y="76432"/>
                </a:cubicBezTo>
                <a:cubicBezTo>
                  <a:pt x="-136418" y="205669"/>
                  <a:pt x="11557" y="683285"/>
                  <a:pt x="60257" y="885569"/>
                </a:cubicBezTo>
                <a:cubicBezTo>
                  <a:pt x="108957" y="1087853"/>
                  <a:pt x="633425" y="1290138"/>
                  <a:pt x="633425" y="12901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22947" y="189833"/>
            <a:ext cx="2969485" cy="654695"/>
          </a:xfrm>
          <a:custGeom>
            <a:avLst/>
            <a:gdLst>
              <a:gd name="connsiteX0" fmla="*/ 2877079 w 2969485"/>
              <a:gd name="connsiteY0" fmla="*/ 630542 h 654695"/>
              <a:gd name="connsiteX1" fmla="*/ 2798409 w 2969485"/>
              <a:gd name="connsiteY1" fmla="*/ 585590 h 654695"/>
              <a:gd name="connsiteX2" fmla="*/ 1314915 w 2969485"/>
              <a:gd name="connsiteY2" fmla="*/ 46165 h 654695"/>
              <a:gd name="connsiteX3" fmla="*/ 236010 w 2969485"/>
              <a:gd name="connsiteY3" fmla="*/ 79879 h 654695"/>
              <a:gd name="connsiteX4" fmla="*/ 0 w 2969485"/>
              <a:gd name="connsiteY4" fmla="*/ 495686 h 65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485" h="654695">
                <a:moveTo>
                  <a:pt x="2877079" y="630542"/>
                </a:moveTo>
                <a:cubicBezTo>
                  <a:pt x="2967924" y="656764"/>
                  <a:pt x="3058770" y="682986"/>
                  <a:pt x="2798409" y="585590"/>
                </a:cubicBezTo>
                <a:cubicBezTo>
                  <a:pt x="2538048" y="488194"/>
                  <a:pt x="1741981" y="130450"/>
                  <a:pt x="1314915" y="46165"/>
                </a:cubicBezTo>
                <a:cubicBezTo>
                  <a:pt x="887848" y="-38120"/>
                  <a:pt x="455162" y="4959"/>
                  <a:pt x="236010" y="79879"/>
                </a:cubicBezTo>
                <a:cubicBezTo>
                  <a:pt x="16858" y="154799"/>
                  <a:pt x="0" y="495686"/>
                  <a:pt x="0" y="49568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2281434" y="847709"/>
            <a:ext cx="2607354" cy="523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</p:cNvCxnSpPr>
          <p:nvPr/>
        </p:nvCxnSpPr>
        <p:spPr>
          <a:xfrm flipH="1">
            <a:off x="3203000" y="847709"/>
            <a:ext cx="1685788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44981" y="1197115"/>
            <a:ext cx="3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 ‘elements’/face edge (6 here)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1954497" y="1169728"/>
            <a:ext cx="303442" cy="19013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393585" y="1870682"/>
            <a:ext cx="1451905" cy="2254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28369" y="2405749"/>
            <a:ext cx="5202184" cy="4062239"/>
            <a:chOff x="3676220" y="2787379"/>
            <a:chExt cx="5202184" cy="4062239"/>
          </a:xfrm>
        </p:grpSpPr>
        <p:sp>
          <p:nvSpPr>
            <p:cNvPr id="44" name="TextBox 43"/>
            <p:cNvSpPr txBox="1"/>
            <p:nvPr/>
          </p:nvSpPr>
          <p:spPr>
            <a:xfrm>
              <a:off x="3676220" y="2787379"/>
              <a:ext cx="52021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Equations of motion are solved on all the grid points</a:t>
              </a:r>
            </a:p>
            <a:p>
              <a:r>
                <a:rPr lang="en-US" dirty="0" smtClean="0"/>
                <a:t>(‘nodes’) in an element at the same time.</a:t>
              </a:r>
            </a:p>
            <a:p>
              <a:r>
                <a:rPr lang="en-US" dirty="0" smtClean="0"/>
                <a:t>Edge nodes are shared with adjacent elements for this solution,</a:t>
              </a:r>
            </a:p>
            <a:p>
              <a:r>
                <a:rPr lang="en-US" dirty="0" smtClean="0"/>
                <a:t>but are not redundant in the initial file.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90803" y="4828669"/>
              <a:ext cx="50876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‘</a:t>
              </a:r>
              <a:r>
                <a:rPr lang="en-US" dirty="0" err="1" smtClean="0"/>
                <a:t>np</a:t>
              </a:r>
              <a:r>
                <a:rPr lang="en-US" dirty="0" smtClean="0"/>
                <a:t>’ nodes in each direction are not evenly spaced.</a:t>
              </a:r>
            </a:p>
            <a:p>
              <a:r>
                <a:rPr lang="en-US" dirty="0" smtClean="0"/>
                <a:t>3 of the 4 closest nodes to an </a:t>
              </a:r>
              <a:r>
                <a:rPr lang="en-US" dirty="0" err="1" smtClean="0"/>
                <a:t>ob</a:t>
              </a:r>
              <a:r>
                <a:rPr lang="en-US" dirty="0" smtClean="0"/>
                <a:t> may be outside the</a:t>
              </a:r>
            </a:p>
            <a:p>
              <a:r>
                <a:rPr lang="en-US" dirty="0" smtClean="0"/>
                <a:t>box containing the ob.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90803" y="4344030"/>
              <a:ext cx="505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Element edges can’t always be identified as N,S,E,W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90803" y="5833955"/>
              <a:ext cx="3875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 are arranged as  a 1D array</a:t>
              </a:r>
            </a:p>
            <a:p>
              <a:r>
                <a:rPr lang="en-US" dirty="0" smtClean="0"/>
                <a:t>Adjacent in array ≠ adjacent on sphere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90803" y="6480286"/>
              <a:ext cx="4232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faces are contiguous (except for edges)</a:t>
              </a:r>
              <a:endParaRPr lang="en-US" dirty="0"/>
            </a:p>
          </p:txBody>
        </p:sp>
      </p:grpSp>
      <p:cxnSp>
        <p:nvCxnSpPr>
          <p:cNvPr id="4" name="Curved Connector 3"/>
          <p:cNvCxnSpPr>
            <a:stCxn id="33" idx="1"/>
            <a:endCxn id="32" idx="1"/>
          </p:cNvCxnSpPr>
          <p:nvPr/>
        </p:nvCxnSpPr>
        <p:spPr>
          <a:xfrm rot="5400000" flipH="1" flipV="1">
            <a:off x="3080425" y="407575"/>
            <a:ext cx="890349" cy="2838762"/>
          </a:xfrm>
          <a:prstGeom prst="curvedConnector4">
            <a:avLst>
              <a:gd name="adj1" fmla="val -25675"/>
              <a:gd name="adj2" fmla="val 526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2893233" y="4150128"/>
            <a:ext cx="209385" cy="2094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102618" y="4653136"/>
            <a:ext cx="640334" cy="5649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08011" y="1645521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element is defined by a 4x4 grid of</a:t>
            </a:r>
          </a:p>
          <a:p>
            <a:r>
              <a:rPr lang="en-US" dirty="0" smtClean="0"/>
              <a:t>quadrature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2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162"/>
            <a:ext cx="8229600" cy="597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Strategies (based on </a:t>
            </a:r>
            <a:r>
              <a:rPr lang="en-US" sz="2400" dirty="0" err="1" smtClean="0"/>
              <a:t>Lauritzen’s</a:t>
            </a:r>
            <a:r>
              <a:rPr lang="en-US" sz="2400" dirty="0" smtClean="0"/>
              <a:t> help)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4665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Easiest to implement:  use CAM </a:t>
            </a:r>
            <a:r>
              <a:rPr lang="en-US" sz="1800" dirty="0" err="1" smtClean="0"/>
              <a:t>namelist</a:t>
            </a:r>
            <a:r>
              <a:rPr lang="en-US" sz="1800" dirty="0" smtClean="0"/>
              <a:t> to make it write out state on a </a:t>
            </a:r>
            <a:r>
              <a:rPr lang="en-US" sz="1800" dirty="0" err="1" smtClean="0"/>
              <a:t>lat-lon</a:t>
            </a:r>
            <a:r>
              <a:rPr lang="en-US" sz="1800" dirty="0" smtClean="0"/>
              <a:t> grid (high resolution?).  High order interpolation is used.  Fully parallel.  We could use the current CAM </a:t>
            </a:r>
            <a:r>
              <a:rPr lang="en-US" sz="1800" dirty="0" err="1" smtClean="0"/>
              <a:t>model_mod</a:t>
            </a:r>
            <a:r>
              <a:rPr lang="en-US" sz="1800" dirty="0" smtClean="0"/>
              <a:t>.  CAM doesn’t (?) read in </a:t>
            </a:r>
            <a:r>
              <a:rPr lang="en-US" sz="1800" dirty="0" err="1" smtClean="0"/>
              <a:t>lat-lon</a:t>
            </a:r>
            <a:r>
              <a:rPr lang="en-US" sz="1800" dirty="0" smtClean="0"/>
              <a:t> and convert to cubed sphere.</a:t>
            </a:r>
          </a:p>
          <a:p>
            <a:r>
              <a:rPr lang="en-US" sz="1800" dirty="0" smtClean="0"/>
              <a:t>Easy implementation but slow:  Use an NCL script (uses ESMF </a:t>
            </a:r>
            <a:r>
              <a:rPr lang="en-US" sz="1800" dirty="0" err="1" smtClean="0"/>
              <a:t>regridding</a:t>
            </a:r>
            <a:r>
              <a:rPr lang="en-US" sz="1800" dirty="0" smtClean="0"/>
              <a:t>) to interpolate the cubed-sphere CAM output to a (high resolution?) </a:t>
            </a:r>
            <a:r>
              <a:rPr lang="en-US" sz="1800" dirty="0" err="1" smtClean="0"/>
              <a:t>lat-lon</a:t>
            </a:r>
            <a:r>
              <a:rPr lang="en-US" sz="1800" dirty="0" smtClean="0"/>
              <a:t> grid.  Not parallel.  More interpolation error.  Could use the current CAM </a:t>
            </a:r>
            <a:r>
              <a:rPr lang="en-US" sz="1800" dirty="0" err="1" smtClean="0"/>
              <a:t>model_mod</a:t>
            </a:r>
            <a:r>
              <a:rPr lang="en-US" sz="1800" dirty="0" smtClean="0"/>
              <a:t>.  Will it convert </a:t>
            </a:r>
            <a:r>
              <a:rPr lang="en-US" sz="1800" dirty="0" err="1" smtClean="0"/>
              <a:t>lat-lon</a:t>
            </a:r>
            <a:r>
              <a:rPr lang="en-US" sz="1800" dirty="0" smtClean="0"/>
              <a:t> back into cubed sphere?</a:t>
            </a:r>
          </a:p>
          <a:p>
            <a:r>
              <a:rPr lang="en-US" sz="1800" dirty="0" smtClean="0"/>
              <a:t>Hard implementation, but very accurate: CAM can write out data at any location.  We could feed it the observation locations at each </a:t>
            </a:r>
            <a:r>
              <a:rPr lang="en-US" sz="1800" dirty="0" err="1" smtClean="0"/>
              <a:t>assim</a:t>
            </a:r>
            <a:r>
              <a:rPr lang="en-US" sz="1800" dirty="0" smtClean="0"/>
              <a:t> time and it would write out the state at the observation locations, and the state on either grid we choose.  This removes both potential interpolation errors.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6647" y="504665"/>
            <a:ext cx="7611527" cy="3529209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6647" y="504666"/>
            <a:ext cx="7503621" cy="368691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0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9785"/>
            <a:ext cx="8382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Form an irregular grid/mesh of </a:t>
            </a:r>
            <a:r>
              <a:rPr lang="en-US" sz="2000" dirty="0" err="1" smtClean="0"/>
              <a:t>ob</a:t>
            </a:r>
            <a:r>
              <a:rPr lang="en-US" sz="2000" dirty="0" smtClean="0"/>
              <a:t> locations and figure out interpolation weights (ESMF) from the cubed sphere to the </a:t>
            </a:r>
            <a:r>
              <a:rPr lang="en-US" sz="2000" dirty="0" err="1" smtClean="0"/>
              <a:t>obs</a:t>
            </a:r>
            <a:r>
              <a:rPr lang="en-US" sz="2000" dirty="0" smtClean="0"/>
              <a:t> grid.  </a:t>
            </a:r>
          </a:p>
          <a:p>
            <a:r>
              <a:rPr lang="en-US" sz="2000" dirty="0" smtClean="0"/>
              <a:t>Whatever’s used in POP and/or MPAS?  Minimal grid metadata is available.</a:t>
            </a:r>
          </a:p>
          <a:p>
            <a:r>
              <a:rPr lang="en-US" sz="2000" dirty="0" smtClean="0"/>
              <a:t>Home grown: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-115882"/>
            <a:ext cx="8229600" cy="73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Previous Ideas (may still have relevance)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42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9762" b="976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913088" y="377866"/>
            <a:ext cx="6590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Refined mesh grid: all elements are quadrilaterals, but 3-6 elements may share a </a:t>
            </a:r>
            <a:r>
              <a:rPr lang="en-US" sz="2400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089464" y="2455371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30445" y="2272192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97225" y="470801"/>
            <a:ext cx="2725735" cy="2840443"/>
            <a:chOff x="706800" y="379499"/>
            <a:chExt cx="2725735" cy="284044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6800" y="379499"/>
              <a:ext cx="1117681" cy="65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706800" y="379499"/>
              <a:ext cx="192530" cy="11048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09838" y="1487999"/>
              <a:ext cx="1285308" cy="4488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13796" y="1036097"/>
              <a:ext cx="381350" cy="900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824481" y="890854"/>
              <a:ext cx="831149" cy="145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55630" y="878632"/>
              <a:ext cx="90834" cy="512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195146" y="1390728"/>
              <a:ext cx="551318" cy="546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746464" y="1390728"/>
              <a:ext cx="556276" cy="2110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95146" y="1936858"/>
              <a:ext cx="899416" cy="397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195146" y="1936858"/>
              <a:ext cx="90834" cy="904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91348" y="1484312"/>
              <a:ext cx="90834" cy="10547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3094562" y="2334397"/>
              <a:ext cx="337973" cy="885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79302" y="2539036"/>
              <a:ext cx="1306678" cy="3018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274793" y="2840902"/>
              <a:ext cx="1157742" cy="379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094562" y="1601743"/>
              <a:ext cx="208178" cy="7326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07346" y="797490"/>
            <a:ext cx="63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elements at the boundary between coarse grid and refined grid.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85783" y="1693045"/>
            <a:ext cx="605934" cy="6060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409714" y="1693045"/>
            <a:ext cx="1076069" cy="1796691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09714" y="2299142"/>
            <a:ext cx="1076069" cy="378486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091717" y="1693045"/>
            <a:ext cx="1228469" cy="1796691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091717" y="2299142"/>
            <a:ext cx="1228469" cy="3784869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409714" y="3489736"/>
            <a:ext cx="2910472" cy="2594275"/>
            <a:chOff x="409714" y="3489736"/>
            <a:chExt cx="2910472" cy="259427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09714" y="4095833"/>
              <a:ext cx="1501335" cy="54613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414906" y="3489736"/>
              <a:ext cx="496143" cy="115222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911049" y="3489736"/>
              <a:ext cx="1111911" cy="115222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911049" y="4641963"/>
              <a:ext cx="1409137" cy="620333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1911049" y="4641963"/>
              <a:ext cx="180668" cy="144204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409714" y="3489736"/>
              <a:ext cx="2910472" cy="25942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857348" y="4590670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399945" y="4831339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1984316" y="5495583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935275" y="4277863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37069" y="3820890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378335" y="4040748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870066" y="4222778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684987" y="5560663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042676" y="5152127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2811" y="3489736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023942" y="3489736"/>
              <a:ext cx="107401" cy="110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>
              <a:stCxn id="131" idx="6"/>
              <a:endCxn id="132" idx="1"/>
            </p:cNvCxnSpPr>
            <p:nvPr/>
          </p:nvCxnSpPr>
          <p:spPr>
            <a:xfrm>
              <a:off x="1964749" y="4645755"/>
              <a:ext cx="450925" cy="20171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1" idx="1"/>
              <a:endCxn id="135" idx="5"/>
            </p:cNvCxnSpPr>
            <p:nvPr/>
          </p:nvCxnSpPr>
          <p:spPr>
            <a:xfrm flipH="1" flipV="1">
              <a:off x="1628741" y="3914925"/>
              <a:ext cx="244336" cy="69187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1" idx="3"/>
              <a:endCxn id="133" idx="1"/>
            </p:cNvCxnSpPr>
            <p:nvPr/>
          </p:nvCxnSpPr>
          <p:spPr>
            <a:xfrm>
              <a:off x="1873077" y="4684705"/>
              <a:ext cx="126968" cy="82701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1" idx="6"/>
              <a:endCxn id="136" idx="3"/>
            </p:cNvCxnSpPr>
            <p:nvPr/>
          </p:nvCxnSpPr>
          <p:spPr>
            <a:xfrm flipV="1">
              <a:off x="1964749" y="4134783"/>
              <a:ext cx="429315" cy="51097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31" idx="2"/>
              <a:endCxn id="134" idx="6"/>
            </p:cNvCxnSpPr>
            <p:nvPr/>
          </p:nvCxnSpPr>
          <p:spPr>
            <a:xfrm flipH="1" flipV="1">
              <a:off x="1042676" y="4332948"/>
              <a:ext cx="814672" cy="31280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3858709" y="33057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element has nodes on its corners, edges, and </a:t>
            </a:r>
            <a:r>
              <a:rPr lang="en-US" dirty="0" smtClean="0"/>
              <a:t>interior.</a:t>
            </a:r>
          </a:p>
          <a:p>
            <a:r>
              <a:rPr lang="en-US" dirty="0" smtClean="0"/>
              <a:t>The nodes form a 3x3 quilt of quadrilaterals within each element (shown earlier).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858710" y="4590670"/>
            <a:ext cx="413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‘Neighbors’ are the closest nodes that are not diagonally across the quads.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3939350" y="5347666"/>
            <a:ext cx="373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the </a:t>
            </a:r>
            <a:r>
              <a:rPr lang="en-US" dirty="0"/>
              <a:t>the number of neighbors, </a:t>
            </a:r>
            <a:endParaRPr lang="en-US" dirty="0" smtClean="0"/>
          </a:p>
          <a:p>
            <a:r>
              <a:rPr lang="en-US" dirty="0" smtClean="0"/>
              <a:t>and the list of neighbors of each node </a:t>
            </a:r>
          </a:p>
          <a:p>
            <a:r>
              <a:rPr lang="en-US" dirty="0" smtClean="0"/>
              <a:t>once before any assimilation.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605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HommeMapping.nc</a:t>
            </a:r>
            <a:r>
              <a:rPr lang="en-US" sz="2400" dirty="0" smtClean="0"/>
              <a:t> contains neighboring node information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3369" y="556056"/>
            <a:ext cx="7599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it needs to be turned ‘inside out’.  </a:t>
            </a:r>
          </a:p>
          <a:p>
            <a:r>
              <a:rPr lang="en-US" dirty="0" smtClean="0"/>
              <a:t>It will give the names of 4 nodes around a ‘center’, aka 4 nodes defining a quad.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369" y="1305342"/>
            <a:ext cx="6294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ncorners</a:t>
            </a:r>
            <a:r>
              <a:rPr lang="en-US" dirty="0" smtClean="0"/>
              <a:t>[0]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[0]=1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[1]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[48600]=5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[2]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[97200]=6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[3] </a:t>
            </a:r>
            <a:r>
              <a:rPr lang="en-US" dirty="0" err="1" smtClean="0"/>
              <a:t>ncenters</a:t>
            </a:r>
            <a:r>
              <a:rPr lang="en-US" dirty="0" smtClean="0"/>
              <a:t>[0] </a:t>
            </a:r>
            <a:r>
              <a:rPr lang="en-US" dirty="0" err="1" smtClean="0"/>
              <a:t>element_corners</a:t>
            </a:r>
            <a:r>
              <a:rPr lang="en-US" dirty="0" smtClean="0"/>
              <a:t>[145800]=2</a:t>
            </a:r>
          </a:p>
          <a:p>
            <a:endParaRPr lang="en-US" dirty="0" smtClean="0"/>
          </a:p>
          <a:p>
            <a:r>
              <a:rPr lang="en-US" dirty="0" err="1" smtClean="0"/>
              <a:t>ncorners</a:t>
            </a:r>
            <a:r>
              <a:rPr lang="en-US" dirty="0" smtClean="0"/>
              <a:t>[0]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[1]=2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[1]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[48601]=6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[2]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[97201]=7</a:t>
            </a:r>
          </a:p>
          <a:p>
            <a:r>
              <a:rPr lang="en-US" dirty="0" err="1" smtClean="0"/>
              <a:t>ncorners</a:t>
            </a:r>
            <a:r>
              <a:rPr lang="en-US" dirty="0" smtClean="0"/>
              <a:t>[3] </a:t>
            </a:r>
            <a:r>
              <a:rPr lang="en-US" dirty="0" err="1" smtClean="0"/>
              <a:t>ncenters</a:t>
            </a:r>
            <a:r>
              <a:rPr lang="en-US" dirty="0" smtClean="0"/>
              <a:t>[1] </a:t>
            </a:r>
            <a:r>
              <a:rPr lang="en-US" dirty="0" err="1" smtClean="0"/>
              <a:t>element_corners</a:t>
            </a:r>
            <a:r>
              <a:rPr lang="en-US" dirty="0" smtClean="0"/>
              <a:t>[145801]=3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369" y="4233106"/>
            <a:ext cx="549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want the names of the neighbors of a given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793" y="4659525"/>
            <a:ext cx="34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‘6’ has 4 neighbors:  7,2,5,10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65636" y="1842062"/>
            <a:ext cx="2221164" cy="1913432"/>
            <a:chOff x="6465636" y="1842062"/>
            <a:chExt cx="2221164" cy="1913432"/>
          </a:xfrm>
        </p:grpSpPr>
        <p:sp>
          <p:nvSpPr>
            <p:cNvPr id="13" name="Rectangle 12"/>
            <p:cNvSpPr/>
            <p:nvPr/>
          </p:nvSpPr>
          <p:spPr>
            <a:xfrm>
              <a:off x="8301057" y="3112716"/>
              <a:ext cx="38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/>
                <a:t>9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465636" y="1842062"/>
              <a:ext cx="2057630" cy="1913432"/>
              <a:chOff x="6465636" y="1842062"/>
              <a:chExt cx="2057630" cy="19134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665128" y="3112716"/>
                <a:ext cx="385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53264" y="311271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6161" y="311271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42638" y="252990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78220" y="2548629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801117" y="2548629"/>
                <a:ext cx="385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65317" y="1842062"/>
                <a:ext cx="385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/>
                  <a:t>6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253264" y="1842062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7</a:t>
                </a:r>
                <a:endParaRPr lang="en-US" baseline="-25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0194" y="1842062"/>
                <a:ext cx="385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1808" y="335751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28799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19364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4612" y="3386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65636" y="284194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76560" y="283240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19364" y="285762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097718" y="285762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65636" y="221139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78680" y="222752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104612" y="222417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62994" y="222752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465636" y="2899236"/>
              <a:ext cx="864823" cy="856258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26" idx="1"/>
            </p:cNvCxnSpPr>
            <p:nvPr/>
          </p:nvCxnSpPr>
          <p:spPr>
            <a:xfrm>
              <a:off x="7253264" y="3026782"/>
              <a:ext cx="366100" cy="15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9" idx="2"/>
            </p:cNvCxnSpPr>
            <p:nvPr/>
          </p:nvCxnSpPr>
          <p:spPr>
            <a:xfrm flipV="1">
              <a:off x="7127390" y="2596852"/>
              <a:ext cx="60617" cy="235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665317" y="3026782"/>
              <a:ext cx="313363" cy="15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127390" y="3201732"/>
              <a:ext cx="60617" cy="280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63369" y="5538711"/>
            <a:ext cx="534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Lats</a:t>
            </a:r>
            <a:r>
              <a:rPr lang="en-US" dirty="0" smtClean="0"/>
              <a:t> and </a:t>
            </a:r>
            <a:r>
              <a:rPr lang="en-US" dirty="0" err="1" smtClean="0"/>
              <a:t>lons</a:t>
            </a:r>
            <a:r>
              <a:rPr lang="en-US" dirty="0" smtClean="0"/>
              <a:t> of nodes are given in the CAM initial file.</a:t>
            </a:r>
          </a:p>
          <a:p>
            <a:r>
              <a:rPr lang="en-US" dirty="0" smtClean="0"/>
              <a:t>Same node labeling</a:t>
            </a:r>
            <a:r>
              <a:rPr lang="en-US" dirty="0"/>
              <a:t> </a:t>
            </a:r>
            <a:r>
              <a:rPr lang="en-US" dirty="0" smtClean="0"/>
              <a:t>as in </a:t>
            </a:r>
            <a:r>
              <a:rPr lang="en-US" dirty="0" err="1" smtClean="0"/>
              <a:t>HommeMapping.nc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040" y="5028857"/>
            <a:ext cx="764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quads/centers associated with each node in a file before any assimilation.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0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03780" y="16600"/>
            <a:ext cx="313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Bearings are also useful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136" y="605911"/>
            <a:ext cx="75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‘Bearing’: direction from one point on a sphere to another along a great circle.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8725" y="2540269"/>
            <a:ext cx="2175639" cy="815084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65385" y="1635686"/>
            <a:ext cx="718979" cy="171966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84364" y="1635686"/>
            <a:ext cx="1611310" cy="171966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84364" y="3355354"/>
            <a:ext cx="2042031" cy="92583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84364" y="3355354"/>
            <a:ext cx="261813" cy="2152217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8725" y="1635686"/>
            <a:ext cx="4217670" cy="38718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6544" y="3278800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2841" y="3637992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0538" y="462935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0334" y="281194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2416" y="212992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61525" y="245805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74110" y="2729731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5905" y="472648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5973" y="4116759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3040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961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1" idx="6"/>
            <a:endCxn id="12" idx="1"/>
          </p:cNvCxnSpPr>
          <p:nvPr/>
        </p:nvCxnSpPr>
        <p:spPr>
          <a:xfrm>
            <a:off x="2862182" y="3361013"/>
            <a:ext cx="653452" cy="3010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5" idx="4"/>
          </p:cNvCxnSpPr>
          <p:nvPr/>
        </p:nvCxnSpPr>
        <p:spPr>
          <a:xfrm flipH="1" flipV="1">
            <a:off x="2320236" y="2294348"/>
            <a:ext cx="409101" cy="10085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3" idx="1"/>
          </p:cNvCxnSpPr>
          <p:nvPr/>
        </p:nvCxnSpPr>
        <p:spPr>
          <a:xfrm>
            <a:off x="2784364" y="3443224"/>
            <a:ext cx="128967" cy="12102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16" idx="3"/>
          </p:cNvCxnSpPr>
          <p:nvPr/>
        </p:nvCxnSpPr>
        <p:spPr>
          <a:xfrm flipV="1">
            <a:off x="2839390" y="2598401"/>
            <a:ext cx="644928" cy="7044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4" idx="6"/>
          </p:cNvCxnSpPr>
          <p:nvPr/>
        </p:nvCxnSpPr>
        <p:spPr>
          <a:xfrm flipH="1" flipV="1">
            <a:off x="1525973" y="2894157"/>
            <a:ext cx="1180571" cy="4668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</p:cNvCxnSpPr>
          <p:nvPr/>
        </p:nvCxnSpPr>
        <p:spPr>
          <a:xfrm flipV="1">
            <a:off x="2784364" y="1297740"/>
            <a:ext cx="0" cy="1981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0319" y="928408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1854579" y="2363116"/>
            <a:ext cx="1859569" cy="1879528"/>
          </a:xfrm>
          <a:prstGeom prst="arc">
            <a:avLst>
              <a:gd name="adj1" fmla="val 16200000"/>
              <a:gd name="adj2" fmla="val 1182557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11261" y="1200613"/>
            <a:ext cx="38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cheap calculation, so store the bearings from each node to </a:t>
            </a:r>
            <a:r>
              <a:rPr lang="en-US" dirty="0"/>
              <a:t>each neighbor </a:t>
            </a:r>
            <a:r>
              <a:rPr lang="en-US" dirty="0" smtClean="0"/>
              <a:t>before any assimilation.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725" y="5607312"/>
            <a:ext cx="682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 = atan2( sin(Δλ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</a:t>
            </a:r>
            <a:r>
              <a:rPr lang="el-GR" dirty="0" smtClean="0"/>
              <a:t>,</a:t>
            </a: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l-GR" dirty="0"/>
              <a:t>cos(φ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sin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 − sin(φ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(Δλ) 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454" y="5987785"/>
            <a:ext cx="598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= longitude     </a:t>
            </a:r>
            <a:r>
              <a:rPr lang="en-US" dirty="0" err="1" smtClean="0"/>
              <a:t>Φ</a:t>
            </a:r>
            <a:r>
              <a:rPr lang="en-US" dirty="0" smtClean="0"/>
              <a:t> = latitude   1=starting point   2 = destination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58128" y="2550593"/>
            <a:ext cx="2499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1° refined grid,</a:t>
            </a:r>
          </a:p>
          <a:p>
            <a:r>
              <a:rPr lang="en-US" dirty="0" err="1" smtClean="0"/>
              <a:t>num_nodes</a:t>
            </a:r>
            <a:r>
              <a:rPr lang="en-US" dirty="0" smtClean="0"/>
              <a:t> = ~147,000,</a:t>
            </a:r>
          </a:p>
          <a:p>
            <a:r>
              <a:rPr lang="en-US" dirty="0" err="1" smtClean="0"/>
              <a:t>num_neighbors</a:t>
            </a:r>
            <a:r>
              <a:rPr lang="en-US" dirty="0" smtClean="0"/>
              <a:t> = ~4,</a:t>
            </a:r>
          </a:p>
          <a:p>
            <a:r>
              <a:rPr lang="en-US" dirty="0" smtClean="0"/>
              <a:t>so ~600,000 bearings.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58128" y="4057978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1° standard grid: 1/3 as much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6468" y="3176347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454" y="6512074"/>
            <a:ext cx="578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formula from http</a:t>
            </a:r>
            <a:r>
              <a:rPr lang="en-US" sz="1600" dirty="0"/>
              <a:t>://</a:t>
            </a:r>
            <a:r>
              <a:rPr lang="en-US" sz="1600" dirty="0" err="1"/>
              <a:t>www.movable-type.co.uk</a:t>
            </a:r>
            <a:r>
              <a:rPr lang="en-US" sz="1600" dirty="0"/>
              <a:t>/scripts/</a:t>
            </a:r>
            <a:r>
              <a:rPr lang="en-US" sz="1600" dirty="0" err="1" smtClean="0"/>
              <a:t>latlong.html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043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9"/>
            <a:ext cx="8229600" cy="5442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the bearing at/near the poles?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81655" y="1113649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89N,180E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1955176" y="285503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1101" y="285503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25758" y="1789484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1710" y="285503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891" y="3871696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9186" y="2512527"/>
            <a:ext cx="78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90N,0E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976" y="2461141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89N,270E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35783" y="4373809"/>
            <a:ext cx="78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89N,0E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21976" y="2428350"/>
            <a:ext cx="884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89N,90E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758200" y="40321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0796" y="27205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58362" y="270527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4401" y="2741435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089°02′43″</a:t>
            </a:r>
          </a:p>
        </p:txBody>
      </p:sp>
      <p:sp>
        <p:nvSpPr>
          <p:cNvPr id="9" name="Oval 8"/>
          <p:cNvSpPr/>
          <p:nvPr/>
        </p:nvSpPr>
        <p:spPr>
          <a:xfrm>
            <a:off x="6667537" y="2974340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41022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7537" y="4206933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7537" y="1738358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28597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73301" y="1146126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89N,180E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5633" y="4712363"/>
            <a:ext cx="78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89N,0E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550" y="2512527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89N,270E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9252" y="2606399"/>
            <a:ext cx="1300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89.59.00N,0E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170537" y="2428350"/>
            <a:ext cx="884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89N,90E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28126" y="43877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50475" y="1377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05658" y="2786024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270°57′17″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08333" y="14201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0290" y="4926424"/>
            <a:ext cx="54828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 if λ</a:t>
            </a:r>
            <a:r>
              <a:rPr lang="en-US" sz="1600" baseline="-25000" dirty="0" smtClean="0"/>
              <a:t>1</a:t>
            </a:r>
            <a:r>
              <a:rPr lang="en-US" sz="1600" dirty="0"/>
              <a:t> </a:t>
            </a:r>
            <a:r>
              <a:rPr lang="en-US" sz="1600" dirty="0" smtClean="0"/>
              <a:t>is specified as 0E, then bearing from pole to a point = λ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This is consistent with initial points </a:t>
            </a:r>
            <a:r>
              <a:rPr lang="en-US" sz="1600" i="1" dirty="0" smtClean="0"/>
              <a:t>near</a:t>
            </a:r>
            <a:r>
              <a:rPr lang="en-US" sz="1600" dirty="0" smtClean="0"/>
              <a:t> the pole: </a:t>
            </a:r>
          </a:p>
          <a:p>
            <a:r>
              <a:rPr lang="en-US" sz="1600" dirty="0" smtClean="0"/>
              <a:t>the bearings of those points are nearly their longitudes, </a:t>
            </a:r>
          </a:p>
          <a:p>
            <a:r>
              <a:rPr lang="en-US" sz="1600" dirty="0" smtClean="0"/>
              <a:t>differing in the way we would expect. 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1537" y="633564"/>
            <a:ext cx="329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point displaced towards 0E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363" y="633564"/>
            <a:ext cx="326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point at the pole (and ‘0E’)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2438</Words>
  <Application>Microsoft Macintosh PowerPoint</Application>
  <PresentationFormat>On-screen Show (4:3)</PresentationFormat>
  <Paragraphs>255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Interpolation to ob in SE-CAM</vt:lpstr>
      <vt:lpstr>PowerPoint Presentation</vt:lpstr>
      <vt:lpstr>Strategies (based on Lauritzen’s help)</vt:lpstr>
      <vt:lpstr>PowerPoint Presentation</vt:lpstr>
      <vt:lpstr>PowerPoint Presentation</vt:lpstr>
      <vt:lpstr>PowerPoint Presentation</vt:lpstr>
      <vt:lpstr>HommeMapping.nc contains neighboring node information</vt:lpstr>
      <vt:lpstr>PowerPoint Presentation</vt:lpstr>
      <vt:lpstr>What’s the bearing at/near the poles?</vt:lpstr>
      <vt:lpstr>Grid Metadata Generated and Stored Before Assimilation.</vt:lpstr>
      <vt:lpstr>PowerPoint Presentation</vt:lpstr>
      <vt:lpstr>PowerPoint Presentation</vt:lpstr>
      <vt:lpstr>PowerPoint Presentation</vt:lpstr>
      <vt:lpstr>Refined Grid; ‘wrong quad’ problem</vt:lpstr>
      <vt:lpstr>Refined Grid; ‘wrong quad’ problem</vt:lpstr>
      <vt:lpstr>Refined Grid; ‘wrong quad’ problem</vt:lpstr>
      <vt:lpstr>PowerPoint Presentation</vt:lpstr>
      <vt:lpstr>Discussion</vt:lpstr>
      <vt:lpstr>PowerPoint Presentation</vt:lpstr>
    </vt:vector>
  </TitlesOfParts>
  <Company>ncar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to ob in SE-CAM</dc:title>
  <dc:creator>Kevin Raeder</dc:creator>
  <cp:lastModifiedBy>Kevin Raeder</cp:lastModifiedBy>
  <cp:revision>103</cp:revision>
  <dcterms:created xsi:type="dcterms:W3CDTF">2012-04-17T15:02:17Z</dcterms:created>
  <dcterms:modified xsi:type="dcterms:W3CDTF">2013-04-03T19:16:48Z</dcterms:modified>
</cp:coreProperties>
</file>