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331" r:id="rId5"/>
    <p:sldId id="280" r:id="rId6"/>
    <p:sldId id="308" r:id="rId7"/>
    <p:sldId id="309" r:id="rId8"/>
    <p:sldId id="310" r:id="rId9"/>
    <p:sldId id="297" r:id="rId10"/>
    <p:sldId id="329" r:id="rId11"/>
    <p:sldId id="311" r:id="rId12"/>
    <p:sldId id="327" r:id="rId13"/>
    <p:sldId id="328" r:id="rId14"/>
    <p:sldId id="291" r:id="rId15"/>
    <p:sldId id="330" r:id="rId16"/>
    <p:sldId id="298" r:id="rId17"/>
    <p:sldId id="289" r:id="rId18"/>
    <p:sldId id="299" r:id="rId19"/>
    <p:sldId id="316" r:id="rId20"/>
    <p:sldId id="333" r:id="rId21"/>
    <p:sldId id="334" r:id="rId22"/>
    <p:sldId id="313" r:id="rId23"/>
    <p:sldId id="277" r:id="rId24"/>
    <p:sldId id="273" r:id="rId25"/>
    <p:sldId id="284" r:id="rId26"/>
    <p:sldId id="295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85479" autoAdjust="0"/>
  </p:normalViewPr>
  <p:slideViewPr>
    <p:cSldViewPr snapToGrid="0" snapToObjects="1">
      <p:cViewPr varScale="1">
        <p:scale>
          <a:sx n="109" d="100"/>
          <a:sy n="109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B506A-1EF9-074F-BED1-2E8166D4412D}" type="datetimeFigureOut"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592CC-794B-3449-B290-4DF0DC1EA3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5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6C1-3B32-E140-A878-F8EED6A9A749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713F-C436-EC4C-9B96-DB26EF6B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calculation</a:t>
            </a:r>
            <a:r>
              <a:rPr lang="en-US" baseline="0"/>
              <a:t> is done at the end of model_mod.f90:interpolate_cubed_sphere.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wants to know what happens if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 is not one that</a:t>
            </a:r>
            <a:r>
              <a:rPr lang="en-US" baseline="0" dirty="0" smtClean="0"/>
              <a:t> defines the enclosing quad.</a:t>
            </a:r>
          </a:p>
          <a:p>
            <a:r>
              <a:rPr lang="en-US" baseline="0" dirty="0" smtClean="0"/>
              <a:t>Is that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pointed out that if nodes</a:t>
            </a:r>
            <a:r>
              <a:rPr lang="en-US" baseline="0" dirty="0" smtClean="0"/>
              <a:t> can go arbitrarily close to the pole, that all of the bearings to neighbors would converge to the value ‘south’ or 180.</a:t>
            </a:r>
          </a:p>
          <a:p>
            <a:r>
              <a:rPr lang="en-US" baseline="0" dirty="0" smtClean="0"/>
              <a:t>The regular cubed sphere (at least with 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=even) doesn’t behave that way, but what about a refined grid with a transition zone over a pole?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</a:t>
            </a:r>
            <a:r>
              <a:rPr lang="en-US" baseline="0"/>
              <a:t> step is coded in model_mod.f90:create_cs_grid_arrays  inside loops Quads, Corns, nbr.</a:t>
            </a:r>
          </a:p>
          <a:p>
            <a:r>
              <a:rPr lang="en-US" baseline="0"/>
              <a:t>The corners have been labeled to smoothe the development and indexing later.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  brush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</a:t>
            </a:r>
            <a:r>
              <a:rPr lang="en-US" baseline="0"/>
              <a:t> step is coded in model_mod.f90:create_cs_grid_arrays  inside loops Quads, Corns, nbr.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‘Cartesion’ here is ‘_planar’ in the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Note that angles Θ are measured in the opposite direction from bearings β.  This is accounted for in the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The only thing from this step which is stored for future use is β</a:t>
            </a:r>
            <a:r>
              <a:rPr lang="en-US" baseline="-25000"/>
              <a:t>3</a:t>
            </a:r>
            <a:r>
              <a:rPr lang="en-US" baseline="0"/>
              <a:t>, the bearing of the newly defined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It’s x_ax_bearings in the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</a:t>
            </a:r>
            <a:r>
              <a:rPr lang="en-US" baseline="0"/>
              <a:t> mapping and framework are from http://www.particleincell.com/2012/quad-interpolation.</a:t>
            </a:r>
          </a:p>
          <a:p>
            <a:r>
              <a:rPr lang="en-US" baseline="0"/>
              <a:t>The terms are rearranged to make the application to this problem cleaner.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</a:t>
            </a:r>
            <a:r>
              <a:rPr lang="en-US" baseline="0"/>
              <a:t> step is coded in model_mod.f90:create_cs_grid_arrays  inside loops Quads, Corns, nbr.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Also see next frame.</a:t>
            </a:r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  brush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reason that,</a:t>
            </a:r>
            <a:r>
              <a:rPr lang="en-US" baseline="0"/>
              <a:t> in</a:t>
            </a:r>
            <a:r>
              <a:rPr lang="en-US" baseline="0"/>
              <a:t> model_mod.f90:create_cs_grid_arrays there is an loop over Quads (aka ‘cells’)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and an inner loop over Corns (aka ‘nodes’ which define the cell).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Step</a:t>
            </a:r>
            <a:r>
              <a:rPr lang="en-US" baseline="0"/>
              <a:t> 3 is coded in</a:t>
            </a:r>
            <a:r>
              <a:rPr lang="en-US" baseline="0"/>
              <a:t> model_mod.f90:unit_square_location.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Also, /glade/scratch/raeder/SE_RUD_ftwin_ainf4/archive/dart/logs/cam_dart_log.2005-08-08-43200.out.bb</a:t>
            </a:r>
          </a:p>
          <a:p>
            <a:r>
              <a:rPr lang="en-US"/>
              <a:t>(and the search.csh script there) shows that no bb &lt;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2884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2884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2884" y="6324600"/>
            <a:ext cx="44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ncar-logo-me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Dartboard7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9342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sf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4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825" y="349078"/>
            <a:ext cx="7062758" cy="1950152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Interpolation on a Sphere Tiled with Quadrilateral Cells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606040"/>
            <a:ext cx="6400800" cy="1752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Kevin Raeder</a:t>
            </a:r>
            <a:r>
              <a:rPr lang="en-US" baseline="30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Jeffrey L. Anderson</a:t>
            </a:r>
            <a:r>
              <a:rPr lang="en-US" baseline="3000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4974381"/>
            <a:ext cx="268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/>
              <a:t>1</a:t>
            </a:r>
            <a:r>
              <a:rPr lang="en-US" sz="2400"/>
              <a:t> NCAR/CISL/IMAGe</a:t>
            </a:r>
          </a:p>
        </p:txBody>
      </p:sp>
    </p:spTree>
    <p:extLst>
      <p:ext uri="{BB962C8B-B14F-4D97-AF65-F5344CB8AC3E}">
        <p14:creationId xmlns:p14="http://schemas.microsoft.com/office/powerpoint/2010/main" val="238212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83485" y="895686"/>
            <a:ext cx="16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n</a:t>
            </a:r>
            <a:r>
              <a:rPr lang="en-US"/>
              <a:t> = d</a:t>
            </a:r>
            <a:r>
              <a:rPr lang="en-US" baseline="-25000"/>
              <a:t>n</a:t>
            </a:r>
            <a:r>
              <a:rPr lang="en-US"/>
              <a:t>* cos(Θ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51892" y="895686"/>
            <a:ext cx="159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n</a:t>
            </a:r>
            <a:r>
              <a:rPr lang="en-US"/>
              <a:t> = d</a:t>
            </a:r>
            <a:r>
              <a:rPr lang="en-US" baseline="-25000"/>
              <a:t>n</a:t>
            </a:r>
            <a:r>
              <a:rPr lang="en-US"/>
              <a:t>* sin(Θ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680" y="463256"/>
            <a:ext cx="79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2; Change variables from radial coordinates to  cartesian coordinates.</a:t>
            </a:r>
          </a:p>
        </p:txBody>
      </p:sp>
      <p:cxnSp>
        <p:nvCxnSpPr>
          <p:cNvPr id="45" name="Straight Connector 44"/>
          <p:cNvCxnSpPr>
            <a:endCxn id="52" idx="6"/>
          </p:cNvCxnSpPr>
          <p:nvPr/>
        </p:nvCxnSpPr>
        <p:spPr>
          <a:xfrm flipH="1" flipV="1">
            <a:off x="743304" y="2094330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52" idx="7"/>
          </p:cNvCxnSpPr>
          <p:nvPr/>
        </p:nvCxnSpPr>
        <p:spPr>
          <a:xfrm flipH="1" flipV="1">
            <a:off x="767482" y="2061490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rot="3651266">
            <a:off x="657467" y="1991433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3651266">
            <a:off x="3636848" y="241693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3651266">
            <a:off x="1597487" y="4515232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1655851" y="4593966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2" idx="0"/>
          </p:cNvCxnSpPr>
          <p:nvPr/>
        </p:nvCxnSpPr>
        <p:spPr>
          <a:xfrm flipH="1" flipV="1">
            <a:off x="3668823" y="2445092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rot="3651266">
            <a:off x="4156263" y="5332962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331396" y="4560210"/>
            <a:ext cx="2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0123" y="1987048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2</a:t>
            </a:r>
            <a:r>
              <a:rPr lang="en-US"/>
              <a:t>,β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462" y="1598607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1</a:t>
            </a:r>
            <a:r>
              <a:rPr lang="en-US"/>
              <a:t>,β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75583" y="5464663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3</a:t>
            </a:r>
            <a:r>
              <a:rPr lang="en-US"/>
              <a:t>,β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5198" y="893900"/>
            <a:ext cx="10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Θ</a:t>
            </a:r>
            <a:r>
              <a:rPr lang="en-US" baseline="-25000"/>
              <a:t>n</a:t>
            </a:r>
            <a:r>
              <a:rPr lang="en-US"/>
              <a:t>= β</a:t>
            </a:r>
            <a:r>
              <a:rPr lang="en-US" baseline="-25000"/>
              <a:t>3</a:t>
            </a:r>
            <a:r>
              <a:rPr lang="en-US"/>
              <a:t>-β</a:t>
            </a:r>
            <a:r>
              <a:rPr lang="en-US" baseline="-25000"/>
              <a:t>n</a:t>
            </a:r>
            <a:endParaRPr lang="en-US"/>
          </a:p>
        </p:txBody>
      </p:sp>
      <p:sp>
        <p:nvSpPr>
          <p:cNvPr id="17" name="Arc 16"/>
          <p:cNvSpPr/>
          <p:nvPr/>
        </p:nvSpPr>
        <p:spPr>
          <a:xfrm rot="1524239">
            <a:off x="911703" y="3473936"/>
            <a:ext cx="2092960" cy="2035602"/>
          </a:xfrm>
          <a:prstGeom prst="arc">
            <a:avLst>
              <a:gd name="adj1" fmla="val 16884110"/>
              <a:gd name="adj2" fmla="val 0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4" idx="6"/>
          </p:cNvCxnSpPr>
          <p:nvPr/>
        </p:nvCxnSpPr>
        <p:spPr>
          <a:xfrm flipH="1" flipV="1">
            <a:off x="4874102" y="2298105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7"/>
          </p:cNvCxnSpPr>
          <p:nvPr/>
        </p:nvCxnSpPr>
        <p:spPr>
          <a:xfrm flipH="1" flipV="1">
            <a:off x="4898280" y="2265265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4788265" y="2195208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7767646" y="262070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5728285" y="4719007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86649" y="4797741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7" idx="0"/>
          </p:cNvCxnSpPr>
          <p:nvPr/>
        </p:nvCxnSpPr>
        <p:spPr>
          <a:xfrm flipH="1" flipV="1">
            <a:off x="7799621" y="2648867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8287061" y="5536737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74102" y="1821134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,y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94561" y="5609393"/>
            <a:ext cx="67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3</a:t>
            </a:r>
            <a:r>
              <a:rPr lang="en-US"/>
              <a:t>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63213" y="459343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7780" y="2171714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,y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1005281">
            <a:off x="5860746" y="4778100"/>
            <a:ext cx="247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x-axis defined by point 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32" y="2506632"/>
            <a:ext cx="1980991" cy="2019015"/>
          </a:xfrm>
          <a:prstGeom prst="straightConnector1">
            <a:avLst/>
          </a:prstGeom>
          <a:ln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339" y="38506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Θ</a:t>
            </a:r>
            <a:r>
              <a:rPr lang="en-US" sz="2000" baseline="-25000"/>
              <a:t>2</a:t>
            </a:r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526505" y="3604519"/>
            <a:ext cx="142276" cy="15060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Notched Right Arrow 33"/>
          <p:cNvSpPr/>
          <p:nvPr/>
        </p:nvSpPr>
        <p:spPr>
          <a:xfrm>
            <a:off x="4042477" y="3440196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9667" y="1297001"/>
            <a:ext cx="41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defines 0-3 as the x-axis in (x,y) space.</a:t>
            </a:r>
          </a:p>
        </p:txBody>
      </p:sp>
    </p:spTree>
    <p:extLst>
      <p:ext uri="{BB962C8B-B14F-4D97-AF65-F5344CB8AC3E}">
        <p14:creationId xmlns:p14="http://schemas.microsoft.com/office/powerpoint/2010/main" val="146431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8485" y="1756073"/>
            <a:ext cx="3012258" cy="3245774"/>
            <a:chOff x="5988485" y="1756073"/>
            <a:chExt cx="3012258" cy="3245774"/>
          </a:xfrm>
        </p:grpSpPr>
        <p:sp>
          <p:nvSpPr>
            <p:cNvPr id="26" name="TextBox 25"/>
            <p:cNvSpPr txBox="1"/>
            <p:nvPr/>
          </p:nvSpPr>
          <p:spPr>
            <a:xfrm>
              <a:off x="5988485" y="454018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53378" y="2675885"/>
              <a:ext cx="1857662" cy="18473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4506" y="4230206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4506" y="251844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7148" y="2217738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8485" y="3558640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2106" y="454018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242106" y="1756073"/>
              <a:ext cx="698835" cy="461665"/>
              <a:chOff x="6979352" y="1282679"/>
              <a:chExt cx="698835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81537" y="1347789"/>
                <a:ext cx="49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,m)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0386" y="1282679"/>
                <a:ext cx="53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rush Script MT"/>
                  </a:rPr>
                  <a:t>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79352" y="1343522"/>
                <a:ext cx="25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0181" y="447222"/>
            <a:ext cx="558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3; Convert the cartesian cell into a unit square.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9818" y="1695773"/>
            <a:ext cx="3323776" cy="3246594"/>
            <a:chOff x="892487" y="2123699"/>
            <a:chExt cx="3323776" cy="3246594"/>
          </a:xfrm>
        </p:grpSpPr>
        <p:cxnSp>
          <p:nvCxnSpPr>
            <p:cNvPr id="60" name="Straight Connector 59"/>
            <p:cNvCxnSpPr>
              <a:endCxn id="62" idx="6"/>
            </p:cNvCxnSpPr>
            <p:nvPr/>
          </p:nvCxnSpPr>
          <p:spPr>
            <a:xfrm flipH="1" flipV="1">
              <a:off x="954081" y="2846132"/>
              <a:ext cx="697404" cy="184165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62" idx="7"/>
            </p:cNvCxnSpPr>
            <p:nvPr/>
          </p:nvCxnSpPr>
          <p:spPr>
            <a:xfrm flipH="1" flipV="1">
              <a:off x="972559" y="2821745"/>
              <a:ext cx="2217316" cy="2848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rot="3651266">
              <a:off x="889730" y="276858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3651266">
              <a:off x="3166687" y="308456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3651266">
              <a:off x="1608129" y="4642773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1651484" y="4702376"/>
              <a:ext cx="1951048" cy="5929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7" idx="0"/>
            </p:cNvCxnSpPr>
            <p:nvPr/>
          </p:nvCxnSpPr>
          <p:spPr>
            <a:xfrm flipH="1" flipV="1">
              <a:off x="3189874" y="3106610"/>
              <a:ext cx="451666" cy="216454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 rot="3651266">
              <a:off x="3563643" y="5250024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4081" y="2491931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/>
                <a:t>,y</a:t>
              </a:r>
              <a:r>
                <a:rPr lang="en-US" baseline="-25000"/>
                <a:t>1</a:t>
              </a:r>
              <a:r>
                <a:rPr lang="en-US"/>
                <a:t>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98710" y="5096025"/>
              <a:ext cx="517553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3</a:t>
              </a:r>
              <a:r>
                <a:rPr lang="en-US"/>
                <a:t>,0)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2926" y="4687790"/>
              <a:ext cx="470952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69845" y="2666860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/>
                <a:t>,y</a:t>
              </a:r>
              <a:r>
                <a:rPr lang="en-US" baseline="-25000"/>
                <a:t>2</a:t>
              </a:r>
              <a:r>
                <a:rPr lang="en-US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9008" y="2123699"/>
              <a:ext cx="58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(x,y)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36553" y="761322"/>
            <a:ext cx="4080094" cy="1335799"/>
            <a:chOff x="2836553" y="761322"/>
            <a:chExt cx="4080094" cy="1335799"/>
          </a:xfrm>
        </p:grpSpPr>
        <p:sp>
          <p:nvSpPr>
            <p:cNvPr id="46" name="TextBox 45"/>
            <p:cNvSpPr txBox="1"/>
            <p:nvPr/>
          </p:nvSpPr>
          <p:spPr>
            <a:xfrm>
              <a:off x="5762005" y="76132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5814" y="78402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7773" y="123410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0401" y="1244780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9918" y="827134"/>
              <a:ext cx="121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5616" y="834981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65205" y="1303715"/>
              <a:ext cx="124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7310" y="1314387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234215" y="924875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234215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475904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836553" y="1782406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27278" y="1727789"/>
              <a:ext cx="3889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0 by choice of (x,y) coordinate system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217021" y="34433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8485" y="1756073"/>
            <a:ext cx="3012258" cy="3245774"/>
            <a:chOff x="5988485" y="1756073"/>
            <a:chExt cx="3012258" cy="3245774"/>
          </a:xfrm>
        </p:grpSpPr>
        <p:sp>
          <p:nvSpPr>
            <p:cNvPr id="26" name="TextBox 25"/>
            <p:cNvSpPr txBox="1"/>
            <p:nvPr/>
          </p:nvSpPr>
          <p:spPr>
            <a:xfrm>
              <a:off x="5988485" y="454018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53378" y="2675885"/>
              <a:ext cx="1857662" cy="18473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4506" y="4230206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4506" y="251844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7148" y="2217738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8485" y="3558640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2106" y="454018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242106" y="1756073"/>
              <a:ext cx="698835" cy="461665"/>
              <a:chOff x="6979352" y="1282679"/>
              <a:chExt cx="698835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81537" y="1347789"/>
                <a:ext cx="49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,m)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0386" y="1282679"/>
                <a:ext cx="53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rush Script MT"/>
                  </a:rPr>
                  <a:t>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79352" y="1343522"/>
                <a:ext cx="25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9011" y="457805"/>
            <a:ext cx="6677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Now observations in the original cell map into the unit square.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36553" y="761322"/>
            <a:ext cx="4080094" cy="1335799"/>
            <a:chOff x="2836553" y="761322"/>
            <a:chExt cx="4080094" cy="1335799"/>
          </a:xfrm>
        </p:grpSpPr>
        <p:sp>
          <p:nvSpPr>
            <p:cNvPr id="46" name="TextBox 45"/>
            <p:cNvSpPr txBox="1"/>
            <p:nvPr/>
          </p:nvSpPr>
          <p:spPr>
            <a:xfrm>
              <a:off x="5762005" y="76132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5814" y="78402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7773" y="123410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0401" y="1244780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9918" y="827134"/>
              <a:ext cx="121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5616" y="834981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65205" y="1303715"/>
              <a:ext cx="124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7310" y="1314387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234215" y="924875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234215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475904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836553" y="1782406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27278" y="1727789"/>
              <a:ext cx="3889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0 by choice of (x,y) coordinate system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217021" y="34433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4019" y="5045026"/>
            <a:ext cx="8071766" cy="1198335"/>
            <a:chOff x="644019" y="5160006"/>
            <a:chExt cx="8071766" cy="1198335"/>
          </a:xfrm>
        </p:grpSpPr>
        <p:sp>
          <p:nvSpPr>
            <p:cNvPr id="84" name="TextBox 83"/>
            <p:cNvSpPr txBox="1"/>
            <p:nvPr/>
          </p:nvSpPr>
          <p:spPr>
            <a:xfrm>
              <a:off x="644019" y="5160006"/>
              <a:ext cx="797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 the 4 corner mappings to generate 3 equations in 3 unknowns (e.g. a</a:t>
              </a:r>
              <a:r>
                <a:rPr lang="en-US" baseline="-25000"/>
                <a:t>n</a:t>
              </a:r>
              <a:r>
                <a:rPr lang="en-US"/>
                <a:t>).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5761" y="564419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9818" y="5434091"/>
              <a:ext cx="6763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Solve for a</a:t>
              </a:r>
              <a:r>
                <a:rPr lang="en-US" baseline="-25000"/>
                <a:t>n</a:t>
              </a:r>
              <a:r>
                <a:rPr lang="en-US"/>
                <a:t> in terms of the 3 x</a:t>
              </a:r>
              <a:r>
                <a:rPr lang="en-US" baseline="-25000"/>
                <a:t>n</a:t>
              </a:r>
              <a:r>
                <a:rPr lang="en-US"/>
                <a:t>.  Repeat for the 2 b</a:t>
              </a:r>
              <a:r>
                <a:rPr lang="en-US" baseline="-25000"/>
                <a:t>n</a:t>
              </a:r>
              <a:r>
                <a:rPr lang="en-US"/>
                <a:t> in terms of the y</a:t>
              </a:r>
              <a:r>
                <a:rPr lang="en-US" baseline="-25000"/>
                <a:t>n</a:t>
              </a:r>
              <a:r>
                <a:rPr lang="en-US"/>
                <a:t>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178" y="5712010"/>
              <a:ext cx="80606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/>
                <a:t>Solve the resulting 2 equations in     and m for any given (mapped) observation location (x</a:t>
              </a:r>
              <a:r>
                <a:rPr lang="en-US" baseline="-25000"/>
                <a:t>o</a:t>
              </a:r>
              <a:r>
                <a:rPr lang="en-US"/>
                <a:t>,y</a:t>
              </a:r>
              <a:r>
                <a:rPr lang="en-US" baseline="-25000"/>
                <a:t>o</a:t>
              </a:r>
              <a:r>
                <a:rPr lang="en-US"/>
                <a:t>).  See digression about the quadratic equation for m, below.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6453378" y="2678684"/>
            <a:ext cx="151344" cy="961983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453378" y="3927972"/>
            <a:ext cx="151344" cy="59525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16647" y="3927972"/>
            <a:ext cx="1394393" cy="59525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916647" y="2675885"/>
            <a:ext cx="1394393" cy="964783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88976" y="355864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2540" y="17302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0" name="Oval 79"/>
          <p:cNvSpPr/>
          <p:nvPr/>
        </p:nvSpPr>
        <p:spPr>
          <a:xfrm rot="3651266">
            <a:off x="2657054" y="2532753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rot="3651266">
            <a:off x="512448" y="212541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rot="3651266">
            <a:off x="962648" y="4237147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rot="3651266">
            <a:off x="3169939" y="4575073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Block Arc 90"/>
          <p:cNvSpPr/>
          <p:nvPr/>
        </p:nvSpPr>
        <p:spPr>
          <a:xfrm rot="15490171">
            <a:off x="-293825" y="3078271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Block Arc 91"/>
          <p:cNvSpPr/>
          <p:nvPr/>
        </p:nvSpPr>
        <p:spPr>
          <a:xfrm rot="699953">
            <a:off x="501074" y="2266038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Block Arc 92"/>
          <p:cNvSpPr/>
          <p:nvPr/>
        </p:nvSpPr>
        <p:spPr>
          <a:xfrm rot="11342834">
            <a:off x="969615" y="4313749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Block Arc 93"/>
          <p:cNvSpPr/>
          <p:nvPr/>
        </p:nvSpPr>
        <p:spPr>
          <a:xfrm rot="4541536">
            <a:off x="1864354" y="3486255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0722" y="4346508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70085" y="2217174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78645" y="4620038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8343" y="3343696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82171" y="2211026"/>
            <a:ext cx="313838" cy="128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3" idx="0"/>
          </p:cNvCxnSpPr>
          <p:nvPr/>
        </p:nvCxnSpPr>
        <p:spPr>
          <a:xfrm flipH="1" flipV="1">
            <a:off x="1026014" y="3643695"/>
            <a:ext cx="2192571" cy="976343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1"/>
            <a:endCxn id="98" idx="2"/>
          </p:cNvCxnSpPr>
          <p:nvPr/>
        </p:nvCxnSpPr>
        <p:spPr>
          <a:xfrm flipH="1" flipV="1">
            <a:off x="896009" y="3643695"/>
            <a:ext cx="115383" cy="6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0"/>
            <a:endCxn id="98" idx="3"/>
          </p:cNvCxnSpPr>
          <p:nvPr/>
        </p:nvCxnSpPr>
        <p:spPr>
          <a:xfrm flipH="1">
            <a:off x="1073674" y="2556600"/>
            <a:ext cx="1615063" cy="9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0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2"/>
            <a:ext cx="8229600" cy="768873"/>
          </a:xfrm>
        </p:spPr>
        <p:txBody>
          <a:bodyPr>
            <a:normAutofit fontScale="90000"/>
          </a:bodyPr>
          <a:lstStyle/>
          <a:p>
            <a:r>
              <a:rPr lang="en-US" sz="2400"/>
              <a:t>Summary of  the Generation of HommeMapping_cs_grid.nc</a:t>
            </a:r>
            <a:br>
              <a:rPr lang="en-US" sz="2400"/>
            </a:br>
            <a:r>
              <a:rPr lang="en-US" sz="2400"/>
              <a:t>from HommeMapping.nc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0707" y="797716"/>
            <a:ext cx="8036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Once for each grid , map each cell from (lon,lat) to the unit square (</a:t>
            </a:r>
            <a:r>
              <a:rPr lang="en-US" sz="2000">
                <a:latin typeface="Brush Script MT"/>
              </a:rPr>
              <a:t>l</a:t>
            </a:r>
            <a:r>
              <a:rPr lang="en-US" sz="2000"/>
              <a:t>,m), using each corner as an origin (see distance distortion slides, below).       This multi-mapping is stored as only 6 numbers </a:t>
            </a:r>
            <a:r>
              <a:rPr lang="en-US" sz="2000">
                <a:solidFill>
                  <a:srgbClr val="000000"/>
                </a:solidFill>
              </a:rPr>
              <a:t>at each corner:</a:t>
            </a:r>
            <a:r>
              <a:rPr lang="en-US" sz="2000"/>
              <a:t>                a</a:t>
            </a:r>
            <a:r>
              <a:rPr lang="en-US" sz="2000" baseline="-25000"/>
              <a:t>1,2,3</a:t>
            </a:r>
            <a:r>
              <a:rPr lang="en-US" sz="2000"/>
              <a:t>, b</a:t>
            </a:r>
            <a:r>
              <a:rPr lang="en-US" sz="2000" baseline="-25000"/>
              <a:t>1,2</a:t>
            </a:r>
            <a:r>
              <a:rPr lang="en-US" sz="2000"/>
              <a:t>, and β</a:t>
            </a:r>
            <a:r>
              <a:rPr lang="en-US" sz="2000" baseline="-25000">
                <a:solidFill>
                  <a:srgbClr val="FF0000"/>
                </a:solidFill>
              </a:rPr>
              <a:t>3</a:t>
            </a:r>
            <a:r>
              <a:rPr lang="en-US" sz="20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707" y="2443550"/>
            <a:ext cx="798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Also store the lists of corners of each cell, and which cells  use each corner.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21"/>
            <a:ext cx="8229600" cy="402695"/>
          </a:xfrm>
        </p:spPr>
        <p:txBody>
          <a:bodyPr>
            <a:normAutofit fontScale="90000"/>
          </a:bodyPr>
          <a:lstStyle/>
          <a:p>
            <a:r>
              <a:rPr lang="en-US" sz="2400"/>
              <a:t>HommeMapping_cs_grid.nc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82" y="889001"/>
            <a:ext cx="3077634" cy="304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netcdf HommeMapping_cs_grid_ne30 {</a:t>
            </a:r>
          </a:p>
          <a:p>
            <a:pPr marL="0" indent="0">
              <a:buNone/>
            </a:pPr>
            <a:r>
              <a:rPr lang="en-US" sz="1200"/>
              <a:t>dimensions:</a:t>
            </a:r>
          </a:p>
          <a:p>
            <a:pPr marL="0" indent="0">
              <a:buNone/>
            </a:pPr>
            <a:r>
              <a:rPr lang="en-US" sz="1200"/>
              <a:t>        ncenters = 48600 ;</a:t>
            </a:r>
          </a:p>
          <a:p>
            <a:pPr marL="0" indent="0">
              <a:buNone/>
            </a:pPr>
            <a:r>
              <a:rPr lang="en-US" sz="1200"/>
              <a:t>        ncorners = 4 ;</a:t>
            </a:r>
          </a:p>
          <a:p>
            <a:pPr marL="0" indent="0">
              <a:buNone/>
            </a:pPr>
            <a:r>
              <a:rPr lang="en-US" sz="1200"/>
              <a:t>        max_neighbors = 6 ;</a:t>
            </a:r>
          </a:p>
          <a:p>
            <a:pPr marL="0" indent="0">
              <a:buNone/>
            </a:pPr>
            <a:r>
              <a:rPr lang="en-US" sz="1200"/>
              <a:t>        ncol = 48602 ;</a:t>
            </a:r>
          </a:p>
          <a:p>
            <a:pPr marL="0" indent="0">
              <a:buNone/>
            </a:pPr>
            <a:r>
              <a:rPr lang="en-US" sz="1200"/>
              <a:t>        ncoef_a = 3 ;</a:t>
            </a:r>
          </a:p>
          <a:p>
            <a:pPr marL="0" indent="0">
              <a:buNone/>
            </a:pPr>
            <a:r>
              <a:rPr lang="en-US" sz="1200"/>
              <a:t>        ncoef_b = 2 ;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global attributes:</a:t>
            </a:r>
          </a:p>
          <a:p>
            <a:pPr marL="0" indent="0">
              <a:buNone/>
            </a:pPr>
            <a:r>
              <a:rPr lang="en-US" sz="1200"/>
              <a:t>                :elements_per_cube_edge = 30 ;</a:t>
            </a:r>
          </a:p>
          <a:p>
            <a:pPr marL="0" indent="0">
              <a:buNone/>
            </a:pPr>
            <a:r>
              <a:rPr lang="en-US" sz="1200"/>
              <a:t>                :nodes_per_element_edge = 4 ;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7916" y="867833"/>
            <a:ext cx="5778501" cy="467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variables:</a:t>
            </a:r>
          </a:p>
          <a:p>
            <a:r>
              <a:rPr lang="en-US" sz="1200"/>
              <a:t>        int num_nghbrs(ncol) ;</a:t>
            </a:r>
          </a:p>
          <a:p>
            <a:r>
              <a:rPr lang="en-US" sz="1200"/>
              <a:t>                num_nghbrs:long_name = "number of neighbors of each node" ;</a:t>
            </a:r>
          </a:p>
          <a:p>
            <a:r>
              <a:rPr lang="en-US" sz="1200"/>
              <a:t>                num_nghbrs:units = "nondimensional" ;</a:t>
            </a:r>
          </a:p>
          <a:p>
            <a:r>
              <a:rPr lang="en-US" sz="1200"/>
              <a:t>                num_nghbrs:valid_range = 1, 6 ;</a:t>
            </a:r>
          </a:p>
          <a:p>
            <a:r>
              <a:rPr lang="en-US" sz="1200"/>
              <a:t>        int centers(ncol, max_neighbors) ;</a:t>
            </a:r>
          </a:p>
          <a:p>
            <a:r>
              <a:rPr lang="en-US" sz="1200"/>
              <a:t>                centers:long_name = ”cells which use node as a corner" ;</a:t>
            </a:r>
          </a:p>
          <a:p>
            <a:r>
              <a:rPr lang="en-US" sz="1200"/>
              <a:t>                centers:units = "nondimensional" ;</a:t>
            </a:r>
          </a:p>
          <a:p>
            <a:r>
              <a:rPr lang="en-US" sz="1200"/>
              <a:t>                centers:valid_range = 1, 48600 ;</a:t>
            </a:r>
          </a:p>
          <a:p>
            <a:r>
              <a:rPr lang="en-US" sz="1200"/>
              <a:t>        int corners(ncorners, ncenters) ;</a:t>
            </a:r>
          </a:p>
          <a:p>
            <a:r>
              <a:rPr lang="en-US" sz="1200"/>
              <a:t>                corners:long_name = "corners/nodes of each cell" ;</a:t>
            </a:r>
          </a:p>
          <a:p>
            <a:r>
              <a:rPr lang="en-US" sz="1200"/>
              <a:t>                corners:units = "nondimensional" ;</a:t>
            </a:r>
          </a:p>
          <a:p>
            <a:r>
              <a:rPr lang="en-US" sz="1200"/>
              <a:t>                corners:valid_range = 1, 48602 ;</a:t>
            </a:r>
          </a:p>
          <a:p>
            <a:r>
              <a:rPr lang="en-US" sz="1200"/>
              <a:t>        double a(ncenters, ncorners, ncoef_a) ;</a:t>
            </a:r>
          </a:p>
          <a:p>
            <a:r>
              <a:rPr lang="en-US" sz="1200"/>
              <a:t>                a:long_name = "Coefficients of mapping from planar x coord to unit square" ;</a:t>
            </a:r>
          </a:p>
          <a:p>
            <a:r>
              <a:rPr lang="en-US" sz="1200"/>
              <a:t>                a:units = "nondimensional" ;</a:t>
            </a:r>
          </a:p>
          <a:p>
            <a:r>
              <a:rPr lang="en-US" sz="1200"/>
              <a:t>        double b(ncenters, ncorners, ncoef_b) ;</a:t>
            </a:r>
          </a:p>
          <a:p>
            <a:r>
              <a:rPr lang="en-US" sz="1200"/>
              <a:t>                b:long_name = "Coefficients of mapping from planar y coord to unit square" ;</a:t>
            </a:r>
          </a:p>
          <a:p>
            <a:r>
              <a:rPr lang="en-US" sz="1200"/>
              <a:t>                b:units = "nondimensional" ;</a:t>
            </a:r>
          </a:p>
          <a:p>
            <a:r>
              <a:rPr lang="en-US" sz="1200"/>
              <a:t>        double x_ax_bearings(ncenters, ncorners) ;</a:t>
            </a:r>
          </a:p>
          <a:p>
            <a:r>
              <a:rPr lang="en-US" sz="1200"/>
              <a:t>                x_ax_bearings:long_name = "bearing (clockwise from North) from origin</a:t>
            </a:r>
          </a:p>
          <a:p>
            <a:r>
              <a:rPr lang="en-US" sz="1200"/>
              <a:t>                                          node(corner 4)  of each mapping to corner 3" ;</a:t>
            </a:r>
          </a:p>
          <a:p>
            <a:r>
              <a:rPr lang="en-US" sz="1200"/>
              <a:t>                x_ax_bearings:units = "radians" ;</a:t>
            </a:r>
          </a:p>
          <a:p>
            <a:r>
              <a:rPr lang="en-US" sz="1200"/>
              <a:t>                x_ax_bearings:valid_range = -3.14159265358979, 3.14159265358979 ;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6471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40146" y="2069570"/>
            <a:ext cx="4551060" cy="4131225"/>
            <a:chOff x="240146" y="1016684"/>
            <a:chExt cx="4551060" cy="4131225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636085" y="1414346"/>
              <a:ext cx="1020994" cy="268019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6" idx="0"/>
              <a:endCxn id="4" idx="7"/>
            </p:cNvCxnSpPr>
            <p:nvPr/>
          </p:nvCxnSpPr>
          <p:spPr>
            <a:xfrm flipH="1" flipV="1">
              <a:off x="688375" y="1420947"/>
              <a:ext cx="2981675" cy="54436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5"/>
              <a:endCxn id="4" idx="6"/>
            </p:cNvCxnSpPr>
            <p:nvPr/>
          </p:nvCxnSpPr>
          <p:spPr>
            <a:xfrm flipH="1" flipV="1">
              <a:off x="664197" y="1453787"/>
              <a:ext cx="3681180" cy="3394491"/>
            </a:xfrm>
            <a:prstGeom prst="straightConnector1">
              <a:avLst/>
            </a:prstGeom>
            <a:ln>
              <a:solidFill>
                <a:srgbClr val="FF66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 rot="3651266">
              <a:off x="578360" y="1350890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3651266">
              <a:off x="3638075" y="1937155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3651266">
              <a:off x="1056861" y="1435678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3651266">
              <a:off x="1598714" y="4035453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651266">
              <a:off x="4226236" y="4469112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37" idx="3"/>
            </p:cNvCxnSpPr>
            <p:nvPr/>
          </p:nvCxnSpPr>
          <p:spPr>
            <a:xfrm flipH="1" flipV="1">
              <a:off x="1684551" y="4163910"/>
              <a:ext cx="2621068" cy="61307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6" idx="0"/>
            </p:cNvCxnSpPr>
            <p:nvPr/>
          </p:nvCxnSpPr>
          <p:spPr>
            <a:xfrm flipH="1" flipV="1">
              <a:off x="3670050" y="1965313"/>
              <a:ext cx="687860" cy="286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3651266">
              <a:off x="4300186" y="4742074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0"/>
              <a:endCxn id="8" idx="7"/>
            </p:cNvCxnSpPr>
            <p:nvPr/>
          </p:nvCxnSpPr>
          <p:spPr>
            <a:xfrm flipH="1" flipV="1">
              <a:off x="1166876" y="1505735"/>
              <a:ext cx="3148314" cy="2995000"/>
            </a:xfrm>
            <a:prstGeom prst="straightConnector1">
              <a:avLst/>
            </a:prstGeom>
            <a:ln>
              <a:solidFill>
                <a:srgbClr val="FF66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2864853">
              <a:off x="2958387" y="3140880"/>
              <a:ext cx="79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s</a:t>
              </a:r>
              <a:r>
                <a:rPr lang="en-US"/>
                <a:t>(3,1)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404696">
              <a:off x="2529996" y="3510213"/>
              <a:ext cx="802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c</a:t>
              </a:r>
              <a:r>
                <a:rPr lang="en-US"/>
                <a:t>(3,1)</a:t>
              </a:r>
            </a:p>
          </p:txBody>
        </p:sp>
        <p:sp>
          <p:nvSpPr>
            <p:cNvPr id="7" name="Block Arc 6"/>
            <p:cNvSpPr/>
            <p:nvPr/>
          </p:nvSpPr>
          <p:spPr>
            <a:xfrm rot="15490171">
              <a:off x="57272" y="2611164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699953">
              <a:off x="1044462" y="1607599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/>
            <p:cNvSpPr/>
            <p:nvPr/>
          </p:nvSpPr>
          <p:spPr>
            <a:xfrm rot="11342834">
              <a:off x="1608390" y="4128558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Block Arc 25"/>
            <p:cNvSpPr/>
            <p:nvPr/>
          </p:nvSpPr>
          <p:spPr>
            <a:xfrm rot="4541536">
              <a:off x="2655143" y="3113437"/>
              <a:ext cx="2696101" cy="316226"/>
            </a:xfrm>
            <a:prstGeom prst="blockArc">
              <a:avLst>
                <a:gd name="adj1" fmla="val 10800000"/>
                <a:gd name="adj2" fmla="val 21492798"/>
                <a:gd name="adj3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806" y="3286257"/>
              <a:ext cx="163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c</a:t>
              </a:r>
              <a:r>
                <a:rPr lang="en-US"/>
                <a:t>(0,1) = d</a:t>
              </a:r>
              <a:r>
                <a:rPr lang="en-US" baseline="-25000"/>
                <a:t>s</a:t>
              </a:r>
              <a:r>
                <a:rPr lang="en-US"/>
                <a:t>(0,1)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17913" y="42535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0146" y="10166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75408" y="15474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89546" y="47785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2635422">
              <a:off x="2970287" y="3286257"/>
              <a:ext cx="312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≠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05339" y="23963"/>
            <a:ext cx="4463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Why use each corner as an origin?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898624"/>
            <a:ext cx="38988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Bearings and distances from origin to corners 1, 2, and 3 are preserved by definition.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But other distances are distorted and obs near sides 1-2 and 2-3 may not be inside the plane quad.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20147" y="1157849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quad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893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quad on the plane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62" y="-81368"/>
            <a:ext cx="8229600" cy="712011"/>
          </a:xfrm>
        </p:spPr>
        <p:txBody>
          <a:bodyPr>
            <a:normAutofit/>
          </a:bodyPr>
          <a:lstStyle/>
          <a:p>
            <a:r>
              <a:rPr lang="en-US" sz="3200"/>
              <a:t>But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9883" y="524813"/>
            <a:ext cx="80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implies a linear interpolation of longitude and latitude between the corners,</a:t>
            </a:r>
          </a:p>
          <a:p>
            <a:r>
              <a:rPr lang="en-US"/>
              <a:t>which is inconsistent with the cell boundaries, which are great circle segments.</a:t>
            </a:r>
          </a:p>
          <a:p>
            <a:r>
              <a:rPr lang="en-US"/>
              <a:t>Obs just inside a quad boundary can appear outside the unit square boundary,</a:t>
            </a:r>
          </a:p>
          <a:p>
            <a:r>
              <a:rPr lang="en-US"/>
              <a:t>and vice versa.</a:t>
            </a:r>
          </a:p>
        </p:txBody>
      </p:sp>
      <p:pic>
        <p:nvPicPr>
          <p:cNvPr id="5" name="Picture 4" descr="lat_err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23723" r="8446" b="24392"/>
          <a:stretch/>
        </p:blipFill>
        <p:spPr>
          <a:xfrm>
            <a:off x="94458" y="2502208"/>
            <a:ext cx="4491974" cy="3558235"/>
          </a:xfrm>
          <a:prstGeom prst="rect">
            <a:avLst/>
          </a:prstGeom>
        </p:spPr>
      </p:pic>
      <p:pic>
        <p:nvPicPr>
          <p:cNvPr id="6" name="Picture 5" descr="lon_err_log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3723" r="9833" b="24392"/>
          <a:stretch/>
        </p:blipFill>
        <p:spPr>
          <a:xfrm>
            <a:off x="4798960" y="2502208"/>
            <a:ext cx="4345040" cy="3558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145" y="1578878"/>
            <a:ext cx="742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 are the errors of the positions of the (~1-degree) cell edge midpoints, as calculated by linear interpolation, relative to a spherical coordinate mid-point formula.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435" y="5862935"/>
            <a:ext cx="757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It’s most likely near the poles, but it can happen anywhere.</a:t>
            </a:r>
          </a:p>
        </p:txBody>
      </p:sp>
    </p:spTree>
    <p:extLst>
      <p:ext uri="{BB962C8B-B14F-4D97-AF65-F5344CB8AC3E}">
        <p14:creationId xmlns:p14="http://schemas.microsoft.com/office/powerpoint/2010/main" val="136583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 flipV="1">
            <a:off x="636085" y="2467232"/>
            <a:ext cx="1020994" cy="26801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4" idx="7"/>
          </p:cNvCxnSpPr>
          <p:nvPr/>
        </p:nvCxnSpPr>
        <p:spPr>
          <a:xfrm flipH="1" flipV="1">
            <a:off x="688375" y="2473833"/>
            <a:ext cx="2981675" cy="5443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578360" y="2403776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3638075" y="2990041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1056861" y="248856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1598714" y="508833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4226236" y="5521998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37" idx="3"/>
          </p:cNvCxnSpPr>
          <p:nvPr/>
        </p:nvCxnSpPr>
        <p:spPr>
          <a:xfrm flipH="1" flipV="1">
            <a:off x="1684551" y="5216796"/>
            <a:ext cx="2621068" cy="61307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6" idx="0"/>
          </p:cNvCxnSpPr>
          <p:nvPr/>
        </p:nvCxnSpPr>
        <p:spPr>
          <a:xfrm flipH="1" flipV="1">
            <a:off x="3670050" y="3018199"/>
            <a:ext cx="687860" cy="28682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4300186" y="579496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57272" y="3664050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1044462" y="2660485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1608390" y="5181444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2655143" y="4166323"/>
            <a:ext cx="2696101" cy="316226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806" y="4339143"/>
            <a:ext cx="163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c</a:t>
            </a:r>
            <a:r>
              <a:rPr lang="en-US"/>
              <a:t>(0,1) = d</a:t>
            </a:r>
            <a:r>
              <a:rPr lang="en-US" baseline="-25000"/>
              <a:t>s</a:t>
            </a:r>
            <a:r>
              <a:rPr lang="en-US"/>
              <a:t>(0,1)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913" y="5306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146" y="20695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5408" y="2600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9546" y="58314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6876" y="143779"/>
            <a:ext cx="691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Robust solution to planar mapping distance distortion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898624"/>
            <a:ext cx="3898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This is OK if there are no obs near sides 1-2 and 2-3.  Do this by defining a separate planar coordinate system for each corner.  Then obs will always be in the quadrant farthest from sides 1-2 and 2-3 and closest to the origin.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This sounds complicated and time-consuming, but it doesn’t take long, since it’s  a 2D problem, and it can all be done once for each grid, before any assimilations.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20147" y="1157849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quad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893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quad on the plane</a:t>
              </a:r>
            </a:p>
          </p:txBody>
        </p:sp>
      </p:grpSp>
      <p:sp>
        <p:nvSpPr>
          <p:cNvPr id="2" name="Parallelogram 1"/>
          <p:cNvSpPr/>
          <p:nvPr/>
        </p:nvSpPr>
        <p:spPr>
          <a:xfrm rot="3992541">
            <a:off x="1000443" y="4117122"/>
            <a:ext cx="2337902" cy="1206423"/>
          </a:xfrm>
          <a:prstGeom prst="parallelogram">
            <a:avLst>
              <a:gd name="adj" fmla="val 7222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3"/>
            <a:ext cx="8229600" cy="491590"/>
          </a:xfrm>
        </p:spPr>
        <p:txBody>
          <a:bodyPr>
            <a:normAutofit/>
          </a:bodyPr>
          <a:lstStyle/>
          <a:p>
            <a:r>
              <a:rPr lang="en-US" sz="2400"/>
              <a:t>Summary of 3-Maps Interpolation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0707" y="797716"/>
            <a:ext cx="775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/>
              <a:t>Before any assimilation, map each cell from (lon,lat) to the unit square (</a:t>
            </a:r>
            <a:r>
              <a:rPr lang="en-US" sz="2000">
                <a:latin typeface="Brush Script MT"/>
              </a:rPr>
              <a:t>l</a:t>
            </a:r>
            <a:r>
              <a:rPr lang="en-US"/>
              <a:t>,m), using each corner as the origin.  Each mapping is stored as only 6 numbers: a</a:t>
            </a:r>
            <a:r>
              <a:rPr lang="en-US" baseline="-25000"/>
              <a:t>1,2,3</a:t>
            </a:r>
            <a:r>
              <a:rPr lang="en-US"/>
              <a:t>, b</a:t>
            </a:r>
            <a:r>
              <a:rPr lang="en-US" baseline="-25000"/>
              <a:t>1,2</a:t>
            </a:r>
            <a:r>
              <a:rPr lang="en-US"/>
              <a:t>, and β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707" y="2201681"/>
            <a:ext cx="802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/>
              <a:t>During an assimilation use location_mod:get_close_obs to identify the nodes which are closest to the ob.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en-US"/>
              <a:t>Search the 3-6 cells that use the closest (or 2</a:t>
            </a:r>
            <a:r>
              <a:rPr lang="en-US" baseline="30000"/>
              <a:t>nd</a:t>
            </a:r>
            <a:r>
              <a:rPr lang="en-US"/>
              <a:t> closest) node as a corner to see which contains the ob: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8539" y="5409990"/>
            <a:ext cx="5987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 0 ≤ m ≤ 1 and 0 ≤ </a:t>
            </a:r>
            <a:r>
              <a:rPr lang="en-US" sz="2400">
                <a:solidFill>
                  <a:srgbClr val="FF0000"/>
                </a:solidFill>
                <a:latin typeface="Brush Script MT"/>
              </a:rPr>
              <a:t>l </a:t>
            </a:r>
            <a:r>
              <a:rPr lang="en-US">
                <a:solidFill>
                  <a:srgbClr val="FF0000"/>
                </a:solidFill>
              </a:rPr>
              <a:t>≤ 1  then we’ve found the containing cell</a:t>
            </a:r>
          </a:p>
          <a:p>
            <a:r>
              <a:rPr lang="en-US">
                <a:solidFill>
                  <a:srgbClr val="FF0000"/>
                </a:solidFill>
              </a:rPr>
              <a:t>AND numbers that can be used in interpolation weights.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598" y="1751823"/>
            <a:ext cx="7516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Also store the lists of corners of each quad, and which quads  use each corner.</a:t>
            </a:r>
          </a:p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24598" y="3332687"/>
            <a:ext cx="6696834" cy="2076229"/>
            <a:chOff x="1028539" y="3555178"/>
            <a:chExt cx="6696834" cy="2076229"/>
          </a:xfrm>
        </p:grpSpPr>
        <p:sp>
          <p:nvSpPr>
            <p:cNvPr id="29" name="Rectangle 28"/>
            <p:cNvSpPr/>
            <p:nvPr/>
          </p:nvSpPr>
          <p:spPr>
            <a:xfrm>
              <a:off x="1028539" y="3924510"/>
              <a:ext cx="2631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r>
                <a:rPr lang="en-US">
                  <a:solidFill>
                    <a:srgbClr val="FF6600"/>
                  </a:solidFill>
                </a:rPr>
                <a:t>x</a:t>
              </a:r>
              <a:r>
                <a:rPr lang="en-US" baseline="-25000">
                  <a:solidFill>
                    <a:srgbClr val="FF6600"/>
                  </a:solidFill>
                </a:rPr>
                <a:t>o</a:t>
              </a:r>
              <a:r>
                <a:rPr lang="en-US">
                  <a:solidFill>
                    <a:srgbClr val="FF6600"/>
                  </a:solidFill>
                </a:rPr>
                <a:t>,y</a:t>
              </a:r>
              <a:r>
                <a:rPr lang="en-US" baseline="-25000">
                  <a:solidFill>
                    <a:srgbClr val="FF6600"/>
                  </a:solidFill>
                </a:rPr>
                <a:t>o</a:t>
              </a:r>
              <a:r>
                <a:rPr lang="en-US"/>
                <a:t>) = d</a:t>
              </a:r>
              <a:r>
                <a:rPr lang="en-US" baseline="-25000"/>
                <a:t>o</a:t>
              </a:r>
              <a:r>
                <a:rPr lang="en-US"/>
                <a:t>* [cosΘ</a:t>
              </a:r>
              <a:r>
                <a:rPr lang="en-US" baseline="-25000"/>
                <a:t>o</a:t>
              </a:r>
              <a:r>
                <a:rPr lang="en-US"/>
                <a:t>, sinΘ</a:t>
              </a:r>
              <a:r>
                <a:rPr lang="en-US" baseline="-25000"/>
                <a:t>o</a:t>
              </a:r>
              <a:r>
                <a:rPr lang="en-US"/>
                <a:t>]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8539" y="3555178"/>
              <a:ext cx="623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Θ</a:t>
              </a:r>
              <a:r>
                <a:rPr lang="en-US" baseline="-25000"/>
                <a:t>o</a:t>
              </a:r>
              <a:r>
                <a:rPr lang="en-US"/>
                <a:t> = angle from (stored) x-axis of the closest node to observation</a:t>
              </a:r>
              <a:endParaRPr lang="en-US" baseline="-250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28539" y="4338745"/>
              <a:ext cx="6696834" cy="1292662"/>
              <a:chOff x="1028539" y="4338745"/>
              <a:chExt cx="6696834" cy="129266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028539" y="4338745"/>
                <a:ext cx="669683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Solve   0 = m</a:t>
                </a:r>
                <a:r>
                  <a:rPr lang="en-US" baseline="30000"/>
                  <a:t>2</a:t>
                </a:r>
                <a:r>
                  <a:rPr lang="en-US"/>
                  <a:t>(a</a:t>
                </a:r>
                <a:r>
                  <a:rPr lang="en-US" baseline="-25000"/>
                  <a:t>1</a:t>
                </a:r>
                <a:r>
                  <a:rPr lang="en-US"/>
                  <a:t>b</a:t>
                </a:r>
                <a:r>
                  <a:rPr lang="en-US" baseline="-25000"/>
                  <a:t>2</a:t>
                </a:r>
                <a:r>
                  <a:rPr lang="en-US"/>
                  <a:t> – a</a:t>
                </a:r>
                <a:r>
                  <a:rPr lang="en-US" baseline="-25000"/>
                  <a:t>2</a:t>
                </a:r>
                <a:r>
                  <a:rPr lang="en-US"/>
                  <a:t>b</a:t>
                </a:r>
                <a:r>
                  <a:rPr lang="en-US" baseline="-25000"/>
                  <a:t>1</a:t>
                </a:r>
                <a:r>
                  <a:rPr lang="en-US"/>
                  <a:t>) + m(a</a:t>
                </a:r>
                <a:r>
                  <a:rPr lang="en-US" baseline="-25000"/>
                  <a:t>3</a:t>
                </a:r>
                <a:r>
                  <a:rPr lang="en-US"/>
                  <a:t>b</a:t>
                </a:r>
                <a:r>
                  <a:rPr lang="en-US" baseline="-25000"/>
                  <a:t>2</a:t>
                </a:r>
                <a:r>
                  <a:rPr lang="en-US"/>
                  <a:t> – a</a:t>
                </a:r>
                <a:r>
                  <a:rPr lang="en-US" baseline="-25000"/>
                  <a:t>1</a:t>
                </a:r>
                <a:r>
                  <a:rPr lang="en-US">
                    <a:solidFill>
                      <a:srgbClr val="FF6600"/>
                    </a:solidFill>
                  </a:rPr>
                  <a:t>y</a:t>
                </a:r>
                <a:r>
                  <a:rPr lang="en-US" baseline="-25000">
                    <a:solidFill>
                      <a:srgbClr val="FF6600"/>
                    </a:solidFill>
                  </a:rPr>
                  <a:t>o</a:t>
                </a:r>
                <a:r>
                  <a:rPr lang="en-US"/>
                  <a:t> + b</a:t>
                </a:r>
                <a:r>
                  <a:rPr lang="en-US" baseline="-25000"/>
                  <a:t>1</a:t>
                </a:r>
                <a:r>
                  <a:rPr lang="en-US">
                    <a:solidFill>
                      <a:srgbClr val="FF6600"/>
                    </a:solidFill>
                  </a:rPr>
                  <a:t>x</a:t>
                </a:r>
                <a:r>
                  <a:rPr lang="en-US" baseline="-25000">
                    <a:solidFill>
                      <a:srgbClr val="FF6600"/>
                    </a:solidFill>
                  </a:rPr>
                  <a:t>o</a:t>
                </a:r>
                <a:r>
                  <a:rPr lang="en-US"/>
                  <a:t>) – a</a:t>
                </a:r>
                <a:r>
                  <a:rPr lang="en-US" baseline="-25000"/>
                  <a:t>3</a:t>
                </a:r>
                <a:r>
                  <a:rPr lang="en-US">
                    <a:solidFill>
                      <a:srgbClr val="FF6600"/>
                    </a:solidFill>
                  </a:rPr>
                  <a:t>y</a:t>
                </a:r>
                <a:r>
                  <a:rPr lang="en-US" baseline="-25000">
                    <a:solidFill>
                      <a:srgbClr val="FF6600"/>
                    </a:solidFill>
                  </a:rPr>
                  <a:t>o</a:t>
                </a:r>
                <a:r>
                  <a:rPr lang="en-US">
                    <a:solidFill>
                      <a:srgbClr val="FF6600"/>
                    </a:solidFill>
                  </a:rPr>
                  <a:t> </a:t>
                </a:r>
                <a:r>
                  <a:rPr lang="en-US"/>
                  <a:t>   for m        and     </a:t>
                </a:r>
                <a:r>
                  <a:rPr lang="en-US" sz="2400"/>
                  <a:t> </a:t>
                </a:r>
                <a:r>
                  <a:rPr lang="en-US" sz="2400">
                    <a:latin typeface="Brush Script MT"/>
                  </a:rPr>
                  <a:t>l </a:t>
                </a:r>
                <a:r>
                  <a:rPr lang="en-US"/>
                  <a:t>= (</a:t>
                </a:r>
                <a:r>
                  <a:rPr lang="en-US">
                    <a:solidFill>
                      <a:srgbClr val="FF6600"/>
                    </a:solidFill>
                  </a:rPr>
                  <a:t>x</a:t>
                </a:r>
                <a:r>
                  <a:rPr lang="en-US" baseline="-25000">
                    <a:solidFill>
                      <a:srgbClr val="FF6600"/>
                    </a:solidFill>
                  </a:rPr>
                  <a:t>o</a:t>
                </a:r>
                <a:r>
                  <a:rPr lang="en-US"/>
                  <a:t> – a</a:t>
                </a:r>
                <a:r>
                  <a:rPr lang="en-US" baseline="-25000"/>
                  <a:t>2</a:t>
                </a:r>
                <a:r>
                  <a:rPr lang="en-US"/>
                  <a:t>m)/(a</a:t>
                </a:r>
                <a:r>
                  <a:rPr lang="en-US" baseline="-25000"/>
                  <a:t>3</a:t>
                </a:r>
                <a:r>
                  <a:rPr lang="en-US"/>
                  <a:t> + a</a:t>
                </a:r>
                <a:r>
                  <a:rPr lang="en-US" baseline="-25000"/>
                  <a:t>1</a:t>
                </a:r>
                <a:r>
                  <a:rPr lang="en-US"/>
                  <a:t>m)</a:t>
                </a:r>
              </a:p>
              <a:p>
                <a:r>
                  <a:rPr lang="en-US"/>
                  <a:t>(from plugging (x</a:t>
                </a:r>
                <a:r>
                  <a:rPr lang="en-US" baseline="-25000"/>
                  <a:t>o</a:t>
                </a:r>
                <a:r>
                  <a:rPr lang="en-US"/>
                  <a:t>,y</a:t>
                </a:r>
                <a:r>
                  <a:rPr lang="en-US" baseline="-25000"/>
                  <a:t>o</a:t>
                </a:r>
                <a:r>
                  <a:rPr lang="en-US"/>
                  <a:t>) into the mapping equations and solving for m and     )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93226" y="5169742"/>
                <a:ext cx="53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rush Script MT Italic"/>
                    <a:cs typeface="Brush Script MT Italic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35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868" y="2090674"/>
            <a:ext cx="8063266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cell coordinate systems were defined so that x3 &gt; 0,  which means a3 &gt; 0.  </a:t>
            </a:r>
          </a:p>
          <a:p>
            <a:r>
              <a:rPr lang="en-US" sz="1400"/>
              <a:t>All y ≥ 0 (for points in the cell).  So cc can be written as -|cc|.</a:t>
            </a:r>
          </a:p>
          <a:p>
            <a:endParaRPr lang="en-US" sz="1400"/>
          </a:p>
          <a:p>
            <a:r>
              <a:rPr lang="en-US" sz="1400"/>
              <a:t>Then the solution to the quadratic equation can be written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For aa &gt; 0 the sqrt term &gt; 1. Looking at the case of the largest bb, for:</a:t>
            </a:r>
          </a:p>
          <a:p>
            <a:r>
              <a:rPr lang="en-US" sz="1400"/>
              <a:t>       bb &gt; 0 </a:t>
            </a:r>
            <a:r>
              <a:rPr lang="en-US" sz="1400">
                <a:solidFill>
                  <a:srgbClr val="FF0000"/>
                </a:solidFill>
              </a:rPr>
              <a:t>only the +root </a:t>
            </a:r>
            <a:r>
              <a:rPr lang="en-US" sz="1400">
                <a:solidFill>
                  <a:srgbClr val="000000"/>
                </a:solidFill>
              </a:rPr>
              <a:t>can yield m &gt; 0</a:t>
            </a:r>
            <a:r>
              <a:rPr lang="en-US" sz="1400"/>
              <a:t>.</a:t>
            </a:r>
          </a:p>
          <a:p>
            <a:r>
              <a:rPr lang="en-US" sz="1400"/>
              <a:t>       bb &lt; 0 </a:t>
            </a:r>
            <a:r>
              <a:rPr lang="en-US" sz="1400">
                <a:solidFill>
                  <a:srgbClr val="FF0000"/>
                </a:solidFill>
              </a:rPr>
              <a:t>only the –root </a:t>
            </a:r>
            <a:r>
              <a:rPr lang="en-US" sz="1400">
                <a:solidFill>
                  <a:srgbClr val="000000"/>
                </a:solidFill>
              </a:rPr>
              <a:t>can yield m &gt; 0</a:t>
            </a:r>
            <a:r>
              <a:rPr lang="en-US" sz="1400"/>
              <a:t>.</a:t>
            </a:r>
          </a:p>
          <a:p>
            <a:r>
              <a:rPr lang="en-US" sz="1400"/>
              <a:t>    Smaller bb make the sqrt term larger, and it dominates the -1 term even more.</a:t>
            </a:r>
          </a:p>
          <a:p>
            <a:r>
              <a:rPr lang="en-US" sz="1400"/>
              <a:t>For aa &lt; 0 the sqrt term &lt; 1.  Looking at the case of the largest bb, for:</a:t>
            </a:r>
          </a:p>
          <a:p>
            <a:r>
              <a:rPr lang="en-US" sz="1400"/>
              <a:t>       bb &gt; 0 </a:t>
            </a:r>
            <a:r>
              <a:rPr lang="en-US" sz="1400">
                <a:solidFill>
                  <a:srgbClr val="FF0000"/>
                </a:solidFill>
              </a:rPr>
              <a:t>either root </a:t>
            </a:r>
            <a:r>
              <a:rPr lang="en-US" sz="1400"/>
              <a:t>can yield m &gt; 0.  But which, if either, yields m &lt; 1 </a:t>
            </a:r>
          </a:p>
          <a:p>
            <a:r>
              <a:rPr lang="en-US" sz="1400"/>
              <a:t>               depends on exact sizes of aa,bb,cc.</a:t>
            </a:r>
          </a:p>
          <a:p>
            <a:r>
              <a:rPr lang="en-US" sz="1400"/>
              <a:t>       bb &lt; 0 </a:t>
            </a:r>
            <a:r>
              <a:rPr lang="en-US" sz="1400">
                <a:solidFill>
                  <a:srgbClr val="FF0000"/>
                </a:solidFill>
              </a:rPr>
              <a:t>neither root</a:t>
            </a:r>
            <a:r>
              <a:rPr lang="en-US" sz="1400"/>
              <a:t> can yield m &gt; 0. </a:t>
            </a:r>
          </a:p>
          <a:p>
            <a:r>
              <a:rPr lang="en-US" sz="1400"/>
              <a:t>    Smaller bb make the sqrt term smaller, and the -1 term dominates it even more.</a:t>
            </a:r>
          </a:p>
          <a:p>
            <a:endParaRPr lang="en-US" sz="1400"/>
          </a:p>
          <a:p>
            <a:r>
              <a:rPr lang="en-US" sz="1400"/>
              <a:t>bb&lt;0 (that is, the same sign as cc) for cells that are distorted towards triangular, either by having a very short side, or by having a corner pushed toward the center, so that 2 sides are nearly co-linear.</a:t>
            </a:r>
          </a:p>
          <a:p>
            <a:r>
              <a:rPr lang="en-US" sz="1400"/>
              <a:t>This is explored in a matlab script and its output in PIC_check_bb (was bb_ccneg) and roots_of_m_equation.pptx.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983"/>
            <a:ext cx="8135119" cy="552575"/>
          </a:xfrm>
        </p:spPr>
        <p:txBody>
          <a:bodyPr/>
          <a:lstStyle/>
          <a:p>
            <a:r>
              <a:rPr lang="en-US" sz="2400"/>
              <a:t>Evaluation of which root of the m quadratic equation to use.</a:t>
            </a:r>
            <a:br>
              <a:rPr lang="en-US" sz="24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2004" y="6324600"/>
            <a:ext cx="440315" cy="365125"/>
          </a:xfrm>
        </p:spPr>
        <p:txBody>
          <a:bodyPr/>
          <a:lstStyle/>
          <a:p>
            <a:fld id="{ADCBFB56-707D-1643-86E9-FE28FF2C8F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718128"/>
            <a:ext cx="2529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aa*m</a:t>
            </a:r>
            <a:r>
              <a:rPr lang="en-US" sz="2000" baseline="30000"/>
              <a:t>2</a:t>
            </a:r>
            <a:r>
              <a:rPr lang="en-US" sz="2000"/>
              <a:t> + bb*m + cc =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81799"/>
              </p:ext>
            </p:extLst>
          </p:nvPr>
        </p:nvGraphicFramePr>
        <p:xfrm>
          <a:off x="4849555" y="2502672"/>
          <a:ext cx="2520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727200" imgH="546100" progId="Equation.3">
                  <p:embed/>
                </p:oleObj>
              </mc:Choice>
              <mc:Fallback>
                <p:oleObj name="Equation" r:id="rId4" imgW="17272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9555" y="2502672"/>
                        <a:ext cx="25209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69904" y="701310"/>
            <a:ext cx="2572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aa =  a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 – a</a:t>
            </a:r>
            <a:r>
              <a:rPr lang="en-US" baseline="-25000"/>
              <a:t>2</a:t>
            </a:r>
            <a:r>
              <a:rPr lang="en-US"/>
              <a:t>b</a:t>
            </a:r>
            <a:r>
              <a:rPr lang="en-US" baseline="-25000"/>
              <a:t>1</a:t>
            </a:r>
            <a:endParaRPr lang="en-US"/>
          </a:p>
          <a:p>
            <a:r>
              <a:rPr lang="en-US"/>
              <a:t>bb =  a</a:t>
            </a:r>
            <a:r>
              <a:rPr lang="en-US" baseline="-25000"/>
              <a:t>3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 – a</a:t>
            </a:r>
            <a:r>
              <a:rPr lang="en-US" baseline="-25000"/>
              <a:t>1</a:t>
            </a:r>
            <a:r>
              <a:rPr lang="en-US">
                <a:solidFill>
                  <a:srgbClr val="FF6600"/>
                </a:solidFill>
              </a:rPr>
              <a:t>y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 + b</a:t>
            </a:r>
            <a:r>
              <a:rPr lang="en-US" baseline="-25000"/>
              <a:t>1</a:t>
            </a:r>
            <a:r>
              <a:rPr lang="en-US">
                <a:solidFill>
                  <a:srgbClr val="FF6600"/>
                </a:solidFill>
              </a:rPr>
              <a:t>x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 </a:t>
            </a:r>
          </a:p>
          <a:p>
            <a:r>
              <a:rPr lang="en-US"/>
              <a:t>cc = – a</a:t>
            </a:r>
            <a:r>
              <a:rPr lang="en-US" baseline="-25000"/>
              <a:t>3</a:t>
            </a:r>
            <a:r>
              <a:rPr lang="en-US">
                <a:solidFill>
                  <a:srgbClr val="FF6600"/>
                </a:solidFill>
              </a:rPr>
              <a:t>y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69595" y="2785726"/>
            <a:ext cx="3106704" cy="3331703"/>
            <a:chOff x="454932" y="3179553"/>
            <a:chExt cx="3106704" cy="3331703"/>
          </a:xfrm>
        </p:grpSpPr>
        <p:pic>
          <p:nvPicPr>
            <p:cNvPr id="39" name="Picture 38" descr="element_1_pts.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20588" r="33302" b="18100"/>
            <a:stretch/>
          </p:blipFill>
          <p:spPr>
            <a:xfrm>
              <a:off x="454932" y="3196767"/>
              <a:ext cx="3106704" cy="3314489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534723" y="3179553"/>
              <a:ext cx="2358510" cy="3122264"/>
            </a:xfrm>
            <a:custGeom>
              <a:avLst/>
              <a:gdLst>
                <a:gd name="connsiteX0" fmla="*/ 2339412 w 2358510"/>
                <a:gd name="connsiteY0" fmla="*/ 3122264 h 3122264"/>
                <a:gd name="connsiteX1" fmla="*/ 9549 w 2358510"/>
                <a:gd name="connsiteY1" fmla="*/ 2129250 h 3122264"/>
                <a:gd name="connsiteX2" fmla="*/ 0 w 2358510"/>
                <a:gd name="connsiteY2" fmla="*/ 0 h 3122264"/>
                <a:gd name="connsiteX3" fmla="*/ 2358510 w 2358510"/>
                <a:gd name="connsiteY3" fmla="*/ 973917 h 3122264"/>
                <a:gd name="connsiteX4" fmla="*/ 2339412 w 2358510"/>
                <a:gd name="connsiteY4" fmla="*/ 3122264 h 312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8510" h="3122264">
                  <a:moveTo>
                    <a:pt x="2339412" y="3122264"/>
                  </a:moveTo>
                  <a:lnTo>
                    <a:pt x="9549" y="2129250"/>
                  </a:lnTo>
                  <a:lnTo>
                    <a:pt x="0" y="0"/>
                  </a:lnTo>
                  <a:lnTo>
                    <a:pt x="2358510" y="973917"/>
                  </a:lnTo>
                  <a:lnTo>
                    <a:pt x="2339412" y="3122264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5379" y="471031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8" name="Diamond 47"/>
            <p:cNvSpPr/>
            <p:nvPr/>
          </p:nvSpPr>
          <p:spPr>
            <a:xfrm>
              <a:off x="557838" y="319676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167438" y="34843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2167776" y="3883275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2759552" y="415012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579933" y="3768697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1167438" y="4016950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2167776" y="443686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777376" y="47035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557838" y="4653136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1150717" y="49132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2168771" y="53704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2777376" y="56374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/>
            <p:cNvSpPr/>
            <p:nvPr/>
          </p:nvSpPr>
          <p:spPr>
            <a:xfrm>
              <a:off x="565848" y="52180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/>
            <p:cNvSpPr/>
            <p:nvPr/>
          </p:nvSpPr>
          <p:spPr>
            <a:xfrm>
              <a:off x="1167438" y="54850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>
              <a:off x="2161558" y="592139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2800869" y="618723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3407575" y="639667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ubed_sphere_element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495" b="48089"/>
          <a:stretch/>
        </p:blipFill>
        <p:spPr>
          <a:xfrm>
            <a:off x="665871" y="460760"/>
            <a:ext cx="2818093" cy="147217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48" idx="0"/>
          </p:cNvCxnSpPr>
          <p:nvPr/>
        </p:nvCxnSpPr>
        <p:spPr>
          <a:xfrm flipH="1">
            <a:off x="615470" y="1870682"/>
            <a:ext cx="326447" cy="932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627" y="659862"/>
            <a:ext cx="25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‘faces’ cover the sphere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58180" y="91643"/>
            <a:ext cx="4432070" cy="1290138"/>
          </a:xfrm>
          <a:custGeom>
            <a:avLst/>
            <a:gdLst>
              <a:gd name="connsiteX0" fmla="*/ 4432070 w 4432070"/>
              <a:gd name="connsiteY0" fmla="*/ 750713 h 1290138"/>
              <a:gd name="connsiteX1" fmla="*/ 2926098 w 4432070"/>
              <a:gd name="connsiteY1" fmla="*/ 110146 h 1290138"/>
              <a:gd name="connsiteX2" fmla="*/ 341222 w 4432070"/>
              <a:gd name="connsiteY2" fmla="*/ 76432 h 1290138"/>
              <a:gd name="connsiteX3" fmla="*/ 60257 w 4432070"/>
              <a:gd name="connsiteY3" fmla="*/ 885569 h 1290138"/>
              <a:gd name="connsiteX4" fmla="*/ 633425 w 4432070"/>
              <a:gd name="connsiteY4" fmla="*/ 1290138 h 129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070" h="1290138">
                <a:moveTo>
                  <a:pt x="4432070" y="750713"/>
                </a:moveTo>
                <a:cubicBezTo>
                  <a:pt x="4019988" y="486619"/>
                  <a:pt x="3607906" y="222526"/>
                  <a:pt x="2926098" y="110146"/>
                </a:cubicBezTo>
                <a:cubicBezTo>
                  <a:pt x="2244290" y="-2234"/>
                  <a:pt x="818862" y="-52805"/>
                  <a:pt x="341222" y="76432"/>
                </a:cubicBezTo>
                <a:cubicBezTo>
                  <a:pt x="-136418" y="205669"/>
                  <a:pt x="11557" y="683285"/>
                  <a:pt x="60257" y="885569"/>
                </a:cubicBezTo>
                <a:cubicBezTo>
                  <a:pt x="108957" y="1087853"/>
                  <a:pt x="633425" y="1290138"/>
                  <a:pt x="633425" y="12901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22947" y="189833"/>
            <a:ext cx="2969485" cy="654695"/>
          </a:xfrm>
          <a:custGeom>
            <a:avLst/>
            <a:gdLst>
              <a:gd name="connsiteX0" fmla="*/ 2877079 w 2969485"/>
              <a:gd name="connsiteY0" fmla="*/ 630542 h 654695"/>
              <a:gd name="connsiteX1" fmla="*/ 2798409 w 2969485"/>
              <a:gd name="connsiteY1" fmla="*/ 585590 h 654695"/>
              <a:gd name="connsiteX2" fmla="*/ 1314915 w 2969485"/>
              <a:gd name="connsiteY2" fmla="*/ 46165 h 654695"/>
              <a:gd name="connsiteX3" fmla="*/ 236010 w 2969485"/>
              <a:gd name="connsiteY3" fmla="*/ 79879 h 654695"/>
              <a:gd name="connsiteX4" fmla="*/ 0 w 2969485"/>
              <a:gd name="connsiteY4" fmla="*/ 495686 h 65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485" h="654695">
                <a:moveTo>
                  <a:pt x="2877079" y="630542"/>
                </a:moveTo>
                <a:cubicBezTo>
                  <a:pt x="2967924" y="656764"/>
                  <a:pt x="3058770" y="682986"/>
                  <a:pt x="2798409" y="585590"/>
                </a:cubicBezTo>
                <a:cubicBezTo>
                  <a:pt x="2538048" y="488194"/>
                  <a:pt x="1741981" y="130450"/>
                  <a:pt x="1314915" y="46165"/>
                </a:cubicBezTo>
                <a:cubicBezTo>
                  <a:pt x="887848" y="-38120"/>
                  <a:pt x="455162" y="4959"/>
                  <a:pt x="236010" y="79879"/>
                </a:cubicBezTo>
                <a:cubicBezTo>
                  <a:pt x="16858" y="154799"/>
                  <a:pt x="0" y="495686"/>
                  <a:pt x="0" y="49568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2409273" y="844528"/>
            <a:ext cx="2607354" cy="523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</p:cNvCxnSpPr>
          <p:nvPr/>
        </p:nvCxnSpPr>
        <p:spPr>
          <a:xfrm flipH="1">
            <a:off x="3330839" y="844528"/>
            <a:ext cx="1685788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6627" y="1183191"/>
            <a:ext cx="35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 ‘elements’ per face edge (6 here)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1954497" y="1169728"/>
            <a:ext cx="303442" cy="19013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5537" y="1870682"/>
            <a:ext cx="1740192" cy="1885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97234" y="4451578"/>
            <a:ext cx="49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np</a:t>
            </a:r>
            <a:r>
              <a:rPr lang="en-US" dirty="0" smtClean="0"/>
              <a:t>’ nodes in each direction are not evenly spaced.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19547" y="5374908"/>
            <a:ext cx="446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set of n</a:t>
            </a:r>
            <a:r>
              <a:rPr lang="en-US" dirty="0" smtClean="0"/>
              <a:t>odes is arranged as  a 1D array.</a:t>
            </a:r>
          </a:p>
          <a:p>
            <a:r>
              <a:rPr lang="en-US" dirty="0" smtClean="0"/>
              <a:t>Adjacent in array ≠ adjacent on sphere</a:t>
            </a:r>
            <a:endParaRPr lang="en-US" dirty="0"/>
          </a:p>
        </p:txBody>
      </p:sp>
      <p:cxnSp>
        <p:nvCxnSpPr>
          <p:cNvPr id="4" name="Curved Connector 3"/>
          <p:cNvCxnSpPr>
            <a:stCxn id="33" idx="1"/>
            <a:endCxn id="32" idx="1"/>
          </p:cNvCxnSpPr>
          <p:nvPr/>
        </p:nvCxnSpPr>
        <p:spPr>
          <a:xfrm rot="5400000" flipH="1" flipV="1">
            <a:off x="3109286" y="364790"/>
            <a:ext cx="904273" cy="2910408"/>
          </a:xfrm>
          <a:prstGeom prst="curvedConnector4">
            <a:avLst>
              <a:gd name="adj1" fmla="val -25280"/>
              <a:gd name="adj2" fmla="val 526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2904123" y="3784609"/>
            <a:ext cx="209385" cy="2094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113508" y="4698040"/>
            <a:ext cx="606039" cy="126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7234" y="2272130"/>
            <a:ext cx="378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element is composed of a 4x4 grid of quadrature nodes (“corners”), where the model fields are defined.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16627" y="0"/>
            <a:ext cx="317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Cubed-Sphere Example: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7231" y="4768028"/>
            <a:ext cx="508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of the 4 closest nodes to an </a:t>
            </a:r>
            <a:r>
              <a:rPr lang="en-US" dirty="0" err="1"/>
              <a:t>ob</a:t>
            </a:r>
            <a:r>
              <a:rPr lang="en-US" dirty="0"/>
              <a:t> may be outside the</a:t>
            </a:r>
          </a:p>
          <a:p>
            <a:r>
              <a:rPr lang="en-US" dirty="0"/>
              <a:t>cell containing the ob.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27231" y="3196522"/>
            <a:ext cx="520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Equations of motion are solved on all the grid points</a:t>
            </a:r>
          </a:p>
          <a:p>
            <a:r>
              <a:rPr lang="en-US" dirty="0" smtClean="0"/>
              <a:t>(‘nodes’) in an element at the same time.</a:t>
            </a:r>
          </a:p>
          <a:p>
            <a:r>
              <a:rPr lang="en-US" dirty="0" smtClean="0"/>
              <a:t>Edge nodes are shared with adjacent elements for this solution, but are not redundant in the initial file.</a:t>
            </a:r>
          </a:p>
        </p:txBody>
      </p:sp>
    </p:spTree>
    <p:extLst>
      <p:ext uri="{BB962C8B-B14F-4D97-AF65-F5344CB8AC3E}">
        <p14:creationId xmlns:p14="http://schemas.microsoft.com/office/powerpoint/2010/main" val="344092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5876"/>
          </a:xfrm>
        </p:spPr>
        <p:txBody>
          <a:bodyPr/>
          <a:lstStyle/>
          <a:p>
            <a:r>
              <a:rPr lang="en-US" sz="2400"/>
              <a:t> 0 = m</a:t>
            </a:r>
            <a:r>
              <a:rPr lang="en-US" sz="2400" baseline="30000"/>
              <a:t>2</a:t>
            </a:r>
            <a:r>
              <a:rPr lang="en-US" sz="2400"/>
              <a:t>(a</a:t>
            </a:r>
            <a:r>
              <a:rPr lang="en-US" sz="2400" baseline="-25000"/>
              <a:t>1</a:t>
            </a:r>
            <a:r>
              <a:rPr lang="en-US" sz="2400"/>
              <a:t>b</a:t>
            </a:r>
            <a:r>
              <a:rPr lang="en-US" sz="2400" baseline="-25000"/>
              <a:t>2</a:t>
            </a:r>
            <a:r>
              <a:rPr lang="en-US" sz="2400"/>
              <a:t> – a</a:t>
            </a:r>
            <a:r>
              <a:rPr lang="en-US" sz="2400" baseline="-25000"/>
              <a:t>2</a:t>
            </a:r>
            <a:r>
              <a:rPr lang="en-US" sz="2400"/>
              <a:t>b</a:t>
            </a:r>
            <a:r>
              <a:rPr lang="en-US" sz="2400" baseline="-25000"/>
              <a:t>1</a:t>
            </a:r>
            <a:r>
              <a:rPr lang="en-US" sz="2400"/>
              <a:t>) + m(a</a:t>
            </a:r>
            <a:r>
              <a:rPr lang="en-US" sz="2400" baseline="-25000"/>
              <a:t>3</a:t>
            </a:r>
            <a:r>
              <a:rPr lang="en-US" sz="2400"/>
              <a:t>b</a:t>
            </a:r>
            <a:r>
              <a:rPr lang="en-US" sz="2400" baseline="-25000"/>
              <a:t>2</a:t>
            </a:r>
            <a:r>
              <a:rPr lang="en-US" sz="2400"/>
              <a:t> – a</a:t>
            </a:r>
            <a:r>
              <a:rPr lang="en-US" sz="2400" baseline="-25000"/>
              <a:t>1</a:t>
            </a:r>
            <a:r>
              <a:rPr lang="en-US" sz="2400">
                <a:solidFill>
                  <a:srgbClr val="FF6600"/>
                </a:solidFill>
              </a:rPr>
              <a:t>y</a:t>
            </a:r>
            <a:r>
              <a:rPr lang="en-US" sz="2400" baseline="-25000">
                <a:solidFill>
                  <a:srgbClr val="FF6600"/>
                </a:solidFill>
              </a:rPr>
              <a:t>o</a:t>
            </a:r>
            <a:r>
              <a:rPr lang="en-US" sz="2400"/>
              <a:t> + b</a:t>
            </a:r>
            <a:r>
              <a:rPr lang="en-US" sz="2400" baseline="-25000"/>
              <a:t>1</a:t>
            </a:r>
            <a:r>
              <a:rPr lang="en-US" sz="2400">
                <a:solidFill>
                  <a:srgbClr val="FF6600"/>
                </a:solidFill>
              </a:rPr>
              <a:t>x</a:t>
            </a:r>
            <a:r>
              <a:rPr lang="en-US" sz="2400" baseline="-25000">
                <a:solidFill>
                  <a:srgbClr val="FF6600"/>
                </a:solidFill>
              </a:rPr>
              <a:t>o</a:t>
            </a:r>
            <a:r>
              <a:rPr lang="en-US" sz="2400"/>
              <a:t>) – a</a:t>
            </a:r>
            <a:r>
              <a:rPr lang="en-US" sz="2400" baseline="-25000"/>
              <a:t>3</a:t>
            </a:r>
            <a:r>
              <a:rPr lang="en-US" sz="2400">
                <a:solidFill>
                  <a:srgbClr val="FF6600"/>
                </a:solidFill>
              </a:rPr>
              <a:t>y</a:t>
            </a:r>
            <a:r>
              <a:rPr lang="en-US" sz="2400" baseline="-25000">
                <a:solidFill>
                  <a:srgbClr val="FF6600"/>
                </a:solidFill>
              </a:rPr>
              <a:t>o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199" y="743478"/>
            <a:ext cx="849162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This can be restricted further, in the case of grids actually used for CAM-SE.</a:t>
            </a:r>
          </a:p>
          <a:p>
            <a:r>
              <a:rPr lang="en-US"/>
              <a:t>In particular, if bb &gt; 0 always, then the +root will yield a good mapping.</a:t>
            </a:r>
          </a:p>
          <a:p>
            <a:r>
              <a:rPr lang="en-US"/>
              <a:t>We can use the fact that the cells are not highly distorted in the sense that  all 4 sides </a:t>
            </a:r>
          </a:p>
          <a:p>
            <a:r>
              <a:rPr lang="en-US"/>
              <a:t>are roughly the same size, and they are not squished into skinny diamond shapes or nearly triangular.</a:t>
            </a:r>
          </a:p>
          <a:p>
            <a:endParaRPr lang="en-US"/>
          </a:p>
          <a:p>
            <a:r>
              <a:rPr lang="en-US"/>
              <a:t>From the mapping of the 4 corners of the (x,y) cell to the (l,m) square we have</a:t>
            </a:r>
          </a:p>
          <a:p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 = x</a:t>
            </a:r>
            <a:r>
              <a:rPr lang="en-US" baseline="-25000"/>
              <a:t>3</a:t>
            </a:r>
            <a:r>
              <a:rPr lang="en-US"/>
              <a:t>  &gt; 0 and b</a:t>
            </a:r>
            <a:r>
              <a:rPr lang="en-US" baseline="-25000"/>
              <a:t>2</a:t>
            </a:r>
            <a:r>
              <a:rPr lang="en-US"/>
              <a:t> = y</a:t>
            </a:r>
            <a:r>
              <a:rPr lang="en-US" baseline="-25000"/>
              <a:t>1</a:t>
            </a:r>
            <a:r>
              <a:rPr lang="en-US"/>
              <a:t> &gt; 0  by definition of the (x,y) cell. x</a:t>
            </a:r>
            <a:r>
              <a:rPr lang="en-US" baseline="-25000"/>
              <a:t>3</a:t>
            </a:r>
            <a:r>
              <a:rPr lang="en-US"/>
              <a:t>  and y</a:t>
            </a:r>
            <a:r>
              <a:rPr lang="en-US" baseline="-25000"/>
              <a:t>1 </a:t>
            </a:r>
            <a:r>
              <a:rPr lang="en-US"/>
              <a:t> are not small.</a:t>
            </a:r>
          </a:p>
          <a:p>
            <a:r>
              <a:rPr lang="en-US"/>
              <a:t>   So the first bb term is &gt; 0 and not small.</a:t>
            </a:r>
          </a:p>
          <a:p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= x</a:t>
            </a:r>
            <a:r>
              <a:rPr lang="en-US" baseline="-25000"/>
              <a:t>2</a:t>
            </a:r>
            <a:r>
              <a:rPr lang="en-US"/>
              <a:t> – x</a:t>
            </a:r>
            <a:r>
              <a:rPr lang="en-US" baseline="-25000"/>
              <a:t>1</a:t>
            </a:r>
            <a:r>
              <a:rPr lang="en-US"/>
              <a:t> – x</a:t>
            </a:r>
            <a:r>
              <a:rPr lang="en-US" baseline="-25000"/>
              <a:t>3</a:t>
            </a:r>
            <a:r>
              <a:rPr lang="en-US"/>
              <a:t> = (x</a:t>
            </a:r>
            <a:r>
              <a:rPr lang="en-US" baseline="-25000"/>
              <a:t>2</a:t>
            </a:r>
            <a:r>
              <a:rPr lang="en-US"/>
              <a:t> – x</a:t>
            </a:r>
            <a:r>
              <a:rPr lang="en-US" baseline="-25000"/>
              <a:t>1</a:t>
            </a:r>
            <a:r>
              <a:rPr lang="en-US"/>
              <a:t>) – (x</a:t>
            </a:r>
            <a:r>
              <a:rPr lang="en-US" baseline="-25000"/>
              <a:t>3</a:t>
            </a:r>
            <a:r>
              <a:rPr lang="en-US"/>
              <a:t>-0) = the difference of the baseline side and the opposite</a:t>
            </a:r>
          </a:p>
          <a:p>
            <a:r>
              <a:rPr lang="en-US"/>
              <a:t>    side.  This is small.</a:t>
            </a:r>
          </a:p>
          <a:p>
            <a:r>
              <a:rPr lang="en-US"/>
              <a:t>b</a:t>
            </a:r>
            <a:r>
              <a:rPr lang="en-US" baseline="-25000"/>
              <a:t>1</a:t>
            </a:r>
            <a:r>
              <a:rPr lang="en-US"/>
              <a:t> = y</a:t>
            </a:r>
            <a:r>
              <a:rPr lang="en-US" baseline="-25000"/>
              <a:t>2</a:t>
            </a:r>
            <a:r>
              <a:rPr lang="en-US"/>
              <a:t> – y</a:t>
            </a:r>
            <a:r>
              <a:rPr lang="en-US" baseline="-25000"/>
              <a:t>1</a:t>
            </a:r>
            <a:r>
              <a:rPr lang="en-US"/>
              <a:t>.  y</a:t>
            </a:r>
            <a:r>
              <a:rPr lang="en-US" baseline="-25000"/>
              <a:t>n</a:t>
            </a:r>
            <a:r>
              <a:rPr lang="en-US"/>
              <a:t> &gt; 0 and roughly equal, so b</a:t>
            </a:r>
            <a:r>
              <a:rPr lang="en-US" baseline="-25000"/>
              <a:t>1</a:t>
            </a:r>
            <a:r>
              <a:rPr lang="en-US"/>
              <a:t> is small.</a:t>
            </a:r>
          </a:p>
          <a:p>
            <a:r>
              <a:rPr lang="en-US"/>
              <a:t>In the “worst case” for making bb &gt; 0, we would have the signs alligning to make the 2</a:t>
            </a:r>
            <a:r>
              <a:rPr lang="en-US" baseline="30000"/>
              <a:t>nd</a:t>
            </a:r>
            <a:r>
              <a:rPr lang="en-US"/>
              <a:t> and 3</a:t>
            </a:r>
            <a:r>
              <a:rPr lang="en-US" baseline="30000"/>
              <a:t>rd</a:t>
            </a:r>
            <a:r>
              <a:rPr lang="en-US"/>
              <a:t> terms &lt; 0, and x</a:t>
            </a:r>
            <a:r>
              <a:rPr lang="en-US" baseline="-25000"/>
              <a:t>o</a:t>
            </a:r>
            <a:r>
              <a:rPr lang="en-US"/>
              <a:t> and y</a:t>
            </a:r>
            <a:r>
              <a:rPr lang="en-US" baseline="-25000"/>
              <a:t>o</a:t>
            </a:r>
            <a:r>
              <a:rPr lang="en-US"/>
              <a:t> not small, but they’re multiplied by small numbers, so the first (large positive) term of bb dominates.</a:t>
            </a:r>
          </a:p>
          <a:p>
            <a:r>
              <a:rPr lang="en-US"/>
              <a:t> </a:t>
            </a:r>
          </a:p>
          <a:p>
            <a:r>
              <a:rPr lang="en-US"/>
              <a:t>The code tests for bb &lt; 0, uses the –root if needed, and prints a warning that it appears that the gird has highly distorted cells.  It does not keep both roots in the case where</a:t>
            </a:r>
          </a:p>
          <a:p>
            <a:r>
              <a:rPr lang="en-US"/>
              <a:t>both yield usable mappings. </a:t>
            </a:r>
          </a:p>
        </p:txBody>
      </p:sp>
    </p:spTree>
    <p:extLst>
      <p:ext uri="{BB962C8B-B14F-4D97-AF65-F5344CB8AC3E}">
        <p14:creationId xmlns:p14="http://schemas.microsoft.com/office/powerpoint/2010/main" val="190014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0517" y="1217567"/>
            <a:ext cx="23370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/>
              <a:t>f</a:t>
            </a:r>
            <a:r>
              <a:rPr lang="ro-RO" baseline="-25000"/>
              <a:t>o</a:t>
            </a:r>
            <a:r>
              <a:rPr lang="ro-RO"/>
              <a:t> =     f</a:t>
            </a:r>
            <a:r>
              <a:rPr lang="ro-RO" baseline="-25000"/>
              <a:t>2</a:t>
            </a:r>
            <a:r>
              <a:rPr lang="ro-RO"/>
              <a:t> *      </a:t>
            </a:r>
            <a:r>
              <a:rPr lang="ro-RO" sz="2400">
                <a:latin typeface="Brush Script MT"/>
              </a:rPr>
              <a:t>l</a:t>
            </a:r>
            <a:r>
              <a:rPr lang="ro-RO" sz="2400" baseline="-25000"/>
              <a:t>o</a:t>
            </a:r>
            <a:r>
              <a:rPr lang="ro-RO"/>
              <a:t>*     m</a:t>
            </a:r>
            <a:r>
              <a:rPr lang="ro-RO" baseline="-25000"/>
              <a:t>o</a:t>
            </a:r>
            <a:endParaRPr lang="ro-RO"/>
          </a:p>
          <a:p>
            <a:r>
              <a:rPr lang="ro-RO"/>
              <a:t>        + f</a:t>
            </a:r>
            <a:r>
              <a:rPr lang="ro-RO" baseline="-25000"/>
              <a:t>1</a:t>
            </a:r>
            <a:r>
              <a:rPr lang="ro-RO"/>
              <a:t> * (1-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)*     m</a:t>
            </a:r>
            <a:r>
              <a:rPr lang="ro-RO" baseline="-25000"/>
              <a:t>o</a:t>
            </a:r>
            <a:endParaRPr lang="ro-RO"/>
          </a:p>
          <a:p>
            <a:r>
              <a:rPr lang="ro-RO"/>
              <a:t>        + f</a:t>
            </a:r>
            <a:r>
              <a:rPr lang="ro-RO" baseline="-25000"/>
              <a:t>4</a:t>
            </a:r>
            <a:r>
              <a:rPr lang="ro-RO"/>
              <a:t> * (1-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)*(1-m</a:t>
            </a:r>
            <a:r>
              <a:rPr lang="ro-RO" baseline="-25000"/>
              <a:t>o</a:t>
            </a:r>
            <a:r>
              <a:rPr lang="ro-RO"/>
              <a:t>)</a:t>
            </a:r>
          </a:p>
          <a:p>
            <a:r>
              <a:rPr lang="ro-RO"/>
              <a:t>        + f</a:t>
            </a:r>
            <a:r>
              <a:rPr lang="ro-RO" baseline="-25000"/>
              <a:t>3</a:t>
            </a:r>
            <a:r>
              <a:rPr lang="ro-RO"/>
              <a:t> *      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 *(1-m</a:t>
            </a:r>
            <a:r>
              <a:rPr lang="ro-RO" baseline="-25000"/>
              <a:t>o</a:t>
            </a:r>
            <a:r>
              <a:rPr lang="ro-RO"/>
              <a:t>)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2184" y="1354018"/>
            <a:ext cx="2865207" cy="28549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3955" y="441892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1944" y="448190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430" y="97615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2073" y="92793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405" y="3780960"/>
            <a:ext cx="45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  <a:r>
              <a:rPr lang="ro-RO" sz="2400" baseline="-25000"/>
              <a:t>o</a:t>
            </a:r>
            <a:endParaRPr lang="en-US" sz="240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2184" y="3558235"/>
            <a:ext cx="4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ro-RO" baseline="-25000"/>
              <a:t>o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140" y="3285332"/>
            <a:ext cx="125944" cy="11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6402112" y="1354018"/>
            <a:ext cx="0" cy="193131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7" idx="6"/>
          </p:cNvCxnSpPr>
          <p:nvPr/>
        </p:nvCxnSpPr>
        <p:spPr>
          <a:xfrm flipH="1">
            <a:off x="6465084" y="3343062"/>
            <a:ext cx="153230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</p:cNvCxnSpPr>
          <p:nvPr/>
        </p:nvCxnSpPr>
        <p:spPr>
          <a:xfrm>
            <a:off x="6402112" y="3400791"/>
            <a:ext cx="1" cy="80821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2"/>
          </p:cNvCxnSpPr>
          <p:nvPr/>
        </p:nvCxnSpPr>
        <p:spPr>
          <a:xfrm>
            <a:off x="5132184" y="3343062"/>
            <a:ext cx="1206956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0192" y="1354018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5731" y="1354018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8245" y="3839671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603" y="3839671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7162" y="2985395"/>
            <a:ext cx="3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70643" y="3780960"/>
            <a:ext cx="45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  <a:r>
              <a:rPr lang="ro-RO" sz="2400" baseline="-25000"/>
              <a:t>o</a:t>
            </a:r>
            <a:endParaRPr lang="en-US" sz="240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2759" y="3839670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184" y="2170859"/>
            <a:ext cx="63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1-m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55563" y="79968"/>
            <a:ext cx="7467687" cy="720052"/>
            <a:chOff x="755563" y="79968"/>
            <a:chExt cx="7467687" cy="720052"/>
          </a:xfrm>
        </p:grpSpPr>
        <p:sp>
          <p:nvSpPr>
            <p:cNvPr id="28" name="TextBox 27"/>
            <p:cNvSpPr txBox="1"/>
            <p:nvPr/>
          </p:nvSpPr>
          <p:spPr>
            <a:xfrm>
              <a:off x="755563" y="153689"/>
              <a:ext cx="7467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/>
                <a:t>Use    and m as weights to interpolate the field values at the corners, f</a:t>
              </a:r>
              <a:r>
                <a:rPr lang="en-US" baseline="-25000"/>
                <a:t>n</a:t>
              </a:r>
              <a:r>
                <a:rPr lang="en-US"/>
                <a:t>,   to the ob location.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6354" y="79968"/>
              <a:ext cx="416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Brush Script MT Italic"/>
                  <a:cs typeface="Brush Script MT Italic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1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Refined Grid; ‘wrong quad’ problem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259" y="547769"/>
            <a:ext cx="784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 the boundary between coarser and finer grids the nodes/quads can look like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70222" y="2665420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2794149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078991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3824482" y="2657039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2481528" y="3370091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269645" y="3558282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2951578" y="1191519"/>
            <a:ext cx="2127413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7" idx="4"/>
          </p:cNvCxnSpPr>
          <p:nvPr/>
        </p:nvCxnSpPr>
        <p:spPr>
          <a:xfrm flipV="1">
            <a:off x="3958856" y="1273514"/>
            <a:ext cx="1198850" cy="14075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2"/>
          </p:cNvCxnSpPr>
          <p:nvPr/>
        </p:nvCxnSpPr>
        <p:spPr>
          <a:xfrm>
            <a:off x="2638957" y="3452087"/>
            <a:ext cx="1630688" cy="18819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>
            <a:off x="3903197" y="2821030"/>
            <a:ext cx="445163" cy="7372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1"/>
          </p:cNvCxnSpPr>
          <p:nvPr/>
        </p:nvCxnSpPr>
        <p:spPr>
          <a:xfrm>
            <a:off x="1248937" y="2829411"/>
            <a:ext cx="1255646" cy="56469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8" idx="2"/>
          </p:cNvCxnSpPr>
          <p:nvPr/>
        </p:nvCxnSpPr>
        <p:spPr>
          <a:xfrm flipV="1">
            <a:off x="1327651" y="2739035"/>
            <a:ext cx="2496831" cy="838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6" idx="3"/>
          </p:cNvCxnSpPr>
          <p:nvPr/>
        </p:nvCxnSpPr>
        <p:spPr>
          <a:xfrm flipV="1">
            <a:off x="1248937" y="1249498"/>
            <a:ext cx="1568267" cy="141592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3332" y="2369223"/>
            <a:ext cx="291511" cy="3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27911" y="3527475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391" y="2506245"/>
            <a:ext cx="8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73792" y="1355982"/>
            <a:ext cx="30113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closest node is not one</a:t>
            </a:r>
          </a:p>
          <a:p>
            <a:r>
              <a:rPr lang="en-US" dirty="0" smtClean="0"/>
              <a:t>that defines the cell that the</a:t>
            </a:r>
          </a:p>
          <a:p>
            <a:r>
              <a:rPr lang="en-US" dirty="0" err="1" smtClean="0"/>
              <a:t>ob</a:t>
            </a:r>
            <a:r>
              <a:rPr lang="en-US" dirty="0" smtClean="0"/>
              <a:t> is in.</a:t>
            </a:r>
          </a:p>
          <a:p>
            <a:r>
              <a:rPr lang="en-US" dirty="0" smtClean="0"/>
              <a:t>But the 2</a:t>
            </a:r>
            <a:r>
              <a:rPr lang="en-US" baseline="30000" dirty="0" smtClean="0"/>
              <a:t>nd</a:t>
            </a:r>
            <a:r>
              <a:rPr lang="en-US" dirty="0" smtClean="0"/>
              <a:t> closest must be (at least for the cubed sphere grid).</a:t>
            </a:r>
          </a:p>
          <a:p>
            <a:endParaRPr lang="en-US" dirty="0"/>
          </a:p>
          <a:p>
            <a:r>
              <a:rPr lang="en-US" dirty="0" smtClean="0"/>
              <a:t>Check if this is the case by mapping the ob location into each of the cells that use the closest node as a corner.  If they all fail, do the same for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node.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1" idx="2"/>
            <a:endCxn id="41" idx="2"/>
          </p:cNvCxnSpPr>
          <p:nvPr/>
        </p:nvCxnSpPr>
        <p:spPr>
          <a:xfrm>
            <a:off x="2509088" y="2739035"/>
            <a:ext cx="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7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398055" y="0"/>
            <a:ext cx="218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Bearings Details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136" y="605911"/>
            <a:ext cx="75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‘Bearing’: direction from one point on a sphere to another along a great circle.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8725" y="2540269"/>
            <a:ext cx="2175639" cy="81508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65385" y="1635686"/>
            <a:ext cx="718979" cy="17196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84364" y="1635686"/>
            <a:ext cx="1611310" cy="17196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84364" y="3355354"/>
            <a:ext cx="2042031" cy="92583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84364" y="3355354"/>
            <a:ext cx="261813" cy="2152217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8725" y="1635686"/>
            <a:ext cx="4217670" cy="38718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6544" y="3278800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2841" y="3637992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0538" y="462935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0334" y="281194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2416" y="212992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61525" y="245805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74110" y="2729731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5905" y="472648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5973" y="4116759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3040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961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1" idx="6"/>
            <a:endCxn id="12" idx="1"/>
          </p:cNvCxnSpPr>
          <p:nvPr/>
        </p:nvCxnSpPr>
        <p:spPr>
          <a:xfrm>
            <a:off x="2862182" y="3361013"/>
            <a:ext cx="653452" cy="3010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5" idx="4"/>
          </p:cNvCxnSpPr>
          <p:nvPr/>
        </p:nvCxnSpPr>
        <p:spPr>
          <a:xfrm flipH="1" flipV="1">
            <a:off x="2320236" y="2294348"/>
            <a:ext cx="409101" cy="10085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3" idx="1"/>
          </p:cNvCxnSpPr>
          <p:nvPr/>
        </p:nvCxnSpPr>
        <p:spPr>
          <a:xfrm>
            <a:off x="2784364" y="3443224"/>
            <a:ext cx="128967" cy="12102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16" idx="3"/>
          </p:cNvCxnSpPr>
          <p:nvPr/>
        </p:nvCxnSpPr>
        <p:spPr>
          <a:xfrm flipV="1">
            <a:off x="2839390" y="2598401"/>
            <a:ext cx="644928" cy="7044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4" idx="6"/>
          </p:cNvCxnSpPr>
          <p:nvPr/>
        </p:nvCxnSpPr>
        <p:spPr>
          <a:xfrm flipH="1" flipV="1">
            <a:off x="1525973" y="2894157"/>
            <a:ext cx="1180571" cy="4668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</p:cNvCxnSpPr>
          <p:nvPr/>
        </p:nvCxnSpPr>
        <p:spPr>
          <a:xfrm flipV="1">
            <a:off x="2784364" y="1297740"/>
            <a:ext cx="0" cy="1981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0319" y="928408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1854579" y="2363116"/>
            <a:ext cx="1859569" cy="1879528"/>
          </a:xfrm>
          <a:prstGeom prst="arc">
            <a:avLst>
              <a:gd name="adj1" fmla="val 16200000"/>
              <a:gd name="adj2" fmla="val 1182557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11261" y="1200613"/>
            <a:ext cx="38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cheap calculation, so store the bearing of the x-axis for each before any assimilation.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725" y="5607312"/>
            <a:ext cx="682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 = atan2( sin(Δλ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</a:t>
            </a:r>
            <a:r>
              <a:rPr lang="el-GR" dirty="0" smtClean="0"/>
              <a:t>,</a:t>
            </a: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l-GR" dirty="0"/>
              <a:t>cos(φ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sin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 − sin(φ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(Δλ) 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454" y="5987785"/>
            <a:ext cx="598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= longitude     </a:t>
            </a:r>
            <a:r>
              <a:rPr lang="en-US" dirty="0" err="1" smtClean="0"/>
              <a:t>Φ</a:t>
            </a:r>
            <a:r>
              <a:rPr lang="en-US" dirty="0" smtClean="0"/>
              <a:t> = latitude   1=starting point   2 = destination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58128" y="2550593"/>
            <a:ext cx="2499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1° refined grid,</a:t>
            </a:r>
          </a:p>
          <a:p>
            <a:r>
              <a:rPr lang="en-US" dirty="0" err="1" smtClean="0"/>
              <a:t>num_nodes</a:t>
            </a:r>
            <a:r>
              <a:rPr lang="en-US" dirty="0" smtClean="0"/>
              <a:t> = ~147,000,</a:t>
            </a:r>
          </a:p>
          <a:p>
            <a:r>
              <a:rPr lang="en-US" dirty="0" err="1" smtClean="0"/>
              <a:t>num_corners</a:t>
            </a:r>
            <a:r>
              <a:rPr lang="en-US" dirty="0" smtClean="0"/>
              <a:t> = ~4,</a:t>
            </a:r>
          </a:p>
          <a:p>
            <a:r>
              <a:rPr lang="en-US" dirty="0" smtClean="0"/>
              <a:t>so ~600,000 bearings.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58128" y="4057978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1° standard grid: 1/3 as much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6468" y="3176347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β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9"/>
            <a:ext cx="8229600" cy="5442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the </a:t>
            </a:r>
            <a:r>
              <a:rPr lang="en-US" sz="2800" dirty="0" smtClean="0">
                <a:solidFill>
                  <a:srgbClr val="3366FF"/>
                </a:solidFill>
              </a:rPr>
              <a:t>bearing</a:t>
            </a:r>
            <a:r>
              <a:rPr lang="en-US" sz="2800" dirty="0" smtClean="0"/>
              <a:t> at and near the poles?</a:t>
            </a:r>
            <a:endParaRPr lang="en-US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811" y="2314291"/>
            <a:ext cx="9112189" cy="4417353"/>
            <a:chOff x="31811" y="2314291"/>
            <a:chExt cx="9112189" cy="4417353"/>
          </a:xfrm>
        </p:grpSpPr>
        <p:sp>
          <p:nvSpPr>
            <p:cNvPr id="28" name="TextBox 27"/>
            <p:cNvSpPr txBox="1"/>
            <p:nvPr/>
          </p:nvSpPr>
          <p:spPr>
            <a:xfrm>
              <a:off x="8034401" y="4458133"/>
              <a:ext cx="110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089°02′43″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6490" y="2794376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89N,180E</a:t>
              </a:r>
              <a:endParaRPr lang="en-US" sz="16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870011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35936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0593" y="3470211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36545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90726" y="5552423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4021" y="4193254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90N,0E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1" y="4141868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89N,270E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0618" y="6054536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89N,0E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811" y="4109077"/>
              <a:ext cx="884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89N,90E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3035" y="5712920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180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631" y="440122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270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3197" y="438600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90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82371" y="4781055"/>
              <a:ext cx="100267" cy="12202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5857" y="456057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372" y="5887660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82372" y="3419085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43432" y="456057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8136" y="2826853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89N,180E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0468" y="6393090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89N,0E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385" y="4193254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89N,270E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4087" y="4367603"/>
              <a:ext cx="1300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89.59.00N,0E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5372" y="4109077"/>
              <a:ext cx="884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89N,90E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42961" y="6068492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180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65310" y="30586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0493" y="4466751"/>
              <a:ext cx="110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270°57′17″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09645" y="31008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6372" y="2314291"/>
              <a:ext cx="3292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 point displaced towards 0E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4198" y="2314291"/>
              <a:ext cx="3468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 point at the N pole (and ‘0E’)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4198" y="685793"/>
            <a:ext cx="829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Setting  </a:t>
            </a:r>
            <a:r>
              <a:rPr lang="en-US" dirty="0"/>
              <a:t>λ</a:t>
            </a:r>
            <a:r>
              <a:rPr lang="en-US" baseline="-25000" dirty="0"/>
              <a:t>1 </a:t>
            </a:r>
            <a:r>
              <a:rPr lang="en-US" dirty="0"/>
              <a:t> = 0E (for ϕ</a:t>
            </a:r>
            <a:r>
              <a:rPr lang="en-US" baseline="-25000" dirty="0"/>
              <a:t>1</a:t>
            </a:r>
            <a:r>
              <a:rPr lang="en-US" dirty="0"/>
              <a:t>=90N) can be understood as arbitrarily setting the reference direction “to the north pole” to the be the vector from any point on the 0E meridian </a:t>
            </a:r>
            <a:r>
              <a:rPr lang="en-US" i="1" dirty="0"/>
              <a:t>towards</a:t>
            </a:r>
            <a:r>
              <a:rPr lang="en-US" dirty="0"/>
              <a:t> the north pole.   Then </a:t>
            </a:r>
            <a:r>
              <a:rPr lang="en-US" dirty="0">
                <a:solidFill>
                  <a:srgbClr val="3366FF"/>
                </a:solidFill>
              </a:rPr>
              <a:t>bearing</a:t>
            </a:r>
            <a:r>
              <a:rPr lang="en-US" dirty="0"/>
              <a:t>s from the north pole to other points are measured from that reference.  Such a choice would be necessary, at most, once for a cell, so there won’t be a confusion of reference directions.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892513" y="3661833"/>
            <a:ext cx="0" cy="531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2925" y="3602231"/>
            <a:ext cx="14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Ref. direction</a:t>
            </a:r>
          </a:p>
        </p:txBody>
      </p:sp>
    </p:spTree>
    <p:extLst>
      <p:ext uri="{BB962C8B-B14F-4D97-AF65-F5344CB8AC3E}">
        <p14:creationId xmlns:p14="http://schemas.microsoft.com/office/powerpoint/2010/main" val="138984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4401" y="2741435"/>
            <a:ext cx="49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180</a:t>
            </a:r>
          </a:p>
        </p:txBody>
      </p:sp>
      <p:sp>
        <p:nvSpPr>
          <p:cNvPr id="5" name="Oval 4"/>
          <p:cNvSpPr/>
          <p:nvPr/>
        </p:nvSpPr>
        <p:spPr>
          <a:xfrm>
            <a:off x="6963774" y="2851082"/>
            <a:ext cx="152341" cy="1290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41022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37" y="4206933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7537" y="1738358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28597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3301" y="1146126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89N,180E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5633" y="4712363"/>
            <a:ext cx="78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89N,0E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2550" y="2512527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89N,270E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1541" y="2512358"/>
            <a:ext cx="140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89.59.00N,90E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7703" y="2419855"/>
            <a:ext cx="122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89N,90E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5195" y="4387765"/>
            <a:ext cx="12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270°57′17″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5195" y="1377959"/>
            <a:ext cx="12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089°02′43″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8281" y="2758409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393" y="199429"/>
            <a:ext cx="33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point displaced toward 90E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203" y="3696700"/>
            <a:ext cx="43057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rotation of bearing values caused by rotation of reference direction.  So bearings are not continuous for perturbations of the initial point away from the north pole in </a:t>
            </a:r>
            <a:r>
              <a:rPr lang="en-US" i="1"/>
              <a:t>all </a:t>
            </a:r>
            <a:r>
              <a:rPr lang="en-US"/>
              <a:t>directions.  Only in directions mostly parallel to the north pole  reference direction.</a:t>
            </a:r>
          </a:p>
        </p:txBody>
      </p:sp>
      <p:cxnSp>
        <p:nvCxnSpPr>
          <p:cNvPr id="3" name="Straight Arrow Connector 2"/>
          <p:cNvCxnSpPr>
            <a:stCxn id="5" idx="2"/>
          </p:cNvCxnSpPr>
          <p:nvPr/>
        </p:nvCxnSpPr>
        <p:spPr>
          <a:xfrm flipH="1">
            <a:off x="6667537" y="2915602"/>
            <a:ext cx="29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9914">
            <a:off x="6495965" y="3349394"/>
            <a:ext cx="200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 reference dir.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85"/>
            <a:ext cx="8229600" cy="722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28"/>
            <a:ext cx="8229600" cy="5086372"/>
          </a:xfrm>
        </p:spPr>
        <p:txBody>
          <a:bodyPr>
            <a:norm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se the new (x,y,z) get_close_obs, which returns a list of closest obs.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mall angle approximations to avoid </a:t>
            </a:r>
            <a:r>
              <a:rPr lang="en-US" sz="2000" dirty="0" err="1" smtClean="0"/>
              <a:t>sines</a:t>
            </a:r>
            <a:r>
              <a:rPr lang="en-US" sz="2000" dirty="0" smtClean="0"/>
              <a:t> and cosines (away from the poles)?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rig function look up tables? (as in threed_sphere/location_mod.f90)?</a:t>
            </a:r>
          </a:p>
          <a:p>
            <a:r>
              <a:rPr lang="en-US" sz="2000" dirty="0"/>
              <a:t>Order the quads around each node, in order to calculate the right one, instead of searching all (average of 2 failures (x 4 corners)/quad).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ache interpolation weights for obs at the same location.</a:t>
            </a:r>
          </a:p>
          <a:p>
            <a:r>
              <a:rPr lang="en-US" sz="2000" dirty="0"/>
              <a:t>Timing of recalculating HommeMapping_cs_grid.nc?  vs using a pre-existing file, which complicates the scripts.</a:t>
            </a:r>
          </a:p>
          <a:p>
            <a:r>
              <a:rPr lang="en-US" sz="2000" dirty="0" smtClean="0"/>
              <a:t>…?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50199"/>
            <a:ext cx="165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Efficiencies: </a:t>
            </a:r>
          </a:p>
        </p:txBody>
      </p:sp>
    </p:spTree>
    <p:extLst>
      <p:ext uri="{BB962C8B-B14F-4D97-AF65-F5344CB8AC3E}">
        <p14:creationId xmlns:p14="http://schemas.microsoft.com/office/powerpoint/2010/main" val="314947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605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HommeMapping.nc</a:t>
            </a:r>
            <a:r>
              <a:rPr lang="en-US" sz="2400" dirty="0" smtClean="0"/>
              <a:t> contains neighboring node information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3369" y="556056"/>
            <a:ext cx="7599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it needs to be turned ‘inside out’.  </a:t>
            </a:r>
          </a:p>
          <a:p>
            <a:r>
              <a:rPr lang="en-US" dirty="0" smtClean="0"/>
              <a:t>It will give the names of 4 nodes around a ‘center’, aka 4 nodes defining a quad.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369" y="1305342"/>
            <a:ext cx="6294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ncorners</a:t>
            </a:r>
            <a:r>
              <a:rPr lang="en-US" dirty="0" smtClean="0"/>
              <a:t>[0]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[0]=1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[1]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[48600]=5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[2]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[97200]=6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[3]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[145800]=2</a:t>
            </a:r>
          </a:p>
          <a:p>
            <a:endParaRPr lang="en-US" dirty="0" smtClean="0"/>
          </a:p>
          <a:p>
            <a:r>
              <a:rPr lang="en-US" dirty="0" err="1" smtClean="0"/>
              <a:t>ncorners</a:t>
            </a:r>
            <a:r>
              <a:rPr lang="en-US" dirty="0" smtClean="0"/>
              <a:t>[0]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[1]=2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[1]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[48601]=6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[2]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[97201]=7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[3]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[145801]=3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369" y="4233106"/>
            <a:ext cx="549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want the names of the neighbors of a given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793" y="4659525"/>
            <a:ext cx="34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‘6’ has 4 neighbors:  7,2,5,10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65636" y="1842062"/>
            <a:ext cx="2221164" cy="1913432"/>
            <a:chOff x="6465636" y="1842062"/>
            <a:chExt cx="2221164" cy="1913432"/>
          </a:xfrm>
        </p:grpSpPr>
        <p:sp>
          <p:nvSpPr>
            <p:cNvPr id="13" name="Rectangle 12"/>
            <p:cNvSpPr/>
            <p:nvPr/>
          </p:nvSpPr>
          <p:spPr>
            <a:xfrm>
              <a:off x="8301057" y="3112716"/>
              <a:ext cx="38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/>
                <a:t>9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465636" y="1842062"/>
              <a:ext cx="2057630" cy="1913432"/>
              <a:chOff x="6465636" y="1842062"/>
              <a:chExt cx="2057630" cy="19134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665128" y="3112716"/>
                <a:ext cx="385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53264" y="311271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6161" y="311271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42638" y="252990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78220" y="2548629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801117" y="2548629"/>
                <a:ext cx="385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65317" y="1842062"/>
                <a:ext cx="385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6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253264" y="1842062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7</a:t>
                </a:r>
                <a:endParaRPr lang="en-US" baseline="-25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0194" y="1842062"/>
                <a:ext cx="385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1808" y="335751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28799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19364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4612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65636" y="284194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76560" y="283240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19364" y="285762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097718" y="285762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65636" y="221139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78680" y="222752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104612" y="222417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62994" y="222752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465636" y="2899236"/>
              <a:ext cx="864823" cy="856258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26" idx="1"/>
            </p:cNvCxnSpPr>
            <p:nvPr/>
          </p:nvCxnSpPr>
          <p:spPr>
            <a:xfrm>
              <a:off x="7253264" y="3026782"/>
              <a:ext cx="366100" cy="15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9" idx="2"/>
            </p:cNvCxnSpPr>
            <p:nvPr/>
          </p:nvCxnSpPr>
          <p:spPr>
            <a:xfrm flipV="1">
              <a:off x="7127390" y="2596852"/>
              <a:ext cx="60617" cy="235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665317" y="3026782"/>
              <a:ext cx="313363" cy="15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127390" y="3201732"/>
              <a:ext cx="60617" cy="280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63369" y="5538711"/>
            <a:ext cx="534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Lats</a:t>
            </a:r>
            <a:r>
              <a:rPr lang="en-US" dirty="0" smtClean="0"/>
              <a:t> and </a:t>
            </a:r>
            <a:r>
              <a:rPr lang="en-US" dirty="0" err="1" smtClean="0"/>
              <a:t>lons</a:t>
            </a:r>
            <a:r>
              <a:rPr lang="en-US" dirty="0" smtClean="0"/>
              <a:t> of nodes are given in the CAM initial file.</a:t>
            </a:r>
          </a:p>
          <a:p>
            <a:r>
              <a:rPr lang="en-US" dirty="0" smtClean="0"/>
              <a:t>Same node labeling</a:t>
            </a:r>
            <a:r>
              <a:rPr lang="en-US" dirty="0"/>
              <a:t> </a:t>
            </a:r>
            <a:r>
              <a:rPr lang="en-US" dirty="0" smtClean="0"/>
              <a:t>as in </a:t>
            </a:r>
            <a:r>
              <a:rPr lang="en-US" dirty="0" err="1" smtClean="0"/>
              <a:t>HommeMapping.nc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040" y="5028857"/>
            <a:ext cx="758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cells/centers associated with each node in a file before any assimilation.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9762" b="9762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088" y="501612"/>
            <a:ext cx="724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Refined mesh grid: all elements are 4-sided, but 3-6 elements (and cells) may share a corner </a:t>
            </a:r>
            <a:r>
              <a:rPr lang="en-US" sz="2400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089464" y="2455371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30445" y="2272192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088" y="37584"/>
            <a:ext cx="599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This works for any grid made of quadrilaterals.</a:t>
            </a:r>
          </a:p>
        </p:txBody>
      </p:sp>
    </p:spTree>
    <p:extLst>
      <p:ext uri="{BB962C8B-B14F-4D97-AF65-F5344CB8AC3E}">
        <p14:creationId xmlns:p14="http://schemas.microsoft.com/office/powerpoint/2010/main" val="403219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96827" y="21251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" name="Oval 5"/>
          <p:cNvSpPr/>
          <p:nvPr/>
        </p:nvSpPr>
        <p:spPr>
          <a:xfrm rot="3651266">
            <a:off x="2451341" y="2927652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520315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63204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6" y="4969972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473170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660937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708648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1" y="3881154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09" y="4741407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64372" y="2612073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72932" y="5014937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2630" y="3738595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6458" y="2605925"/>
            <a:ext cx="313838" cy="128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20301" y="4038594"/>
            <a:ext cx="2192571" cy="976343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90296" y="4038594"/>
            <a:ext cx="115383" cy="6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67961" y="2951499"/>
            <a:ext cx="1615063" cy="9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743" y="116111"/>
            <a:ext cx="757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 Goal; interpolate field values at 4 nodes to an observation location  (horizontal part)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84983" y="1460307"/>
            <a:ext cx="3692565" cy="886262"/>
            <a:chOff x="284983" y="1460307"/>
            <a:chExt cx="3692565" cy="88626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0844" y="8023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Bazillions of times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77547" y="1272622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find the node closest to the ob more efficiently than a “naïve exhaustive”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77548" y="2114529"/>
            <a:ext cx="438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finding the 4 nodes that enclose an ob is more complicated; </a:t>
            </a:r>
            <a:r>
              <a:rPr lang="en-US" dirty="0"/>
              <a:t>some of the 4 nodes closest to an ob may not be corners of the cell containing the ob.</a:t>
            </a:r>
          </a:p>
        </p:txBody>
      </p:sp>
    </p:spTree>
    <p:extLst>
      <p:ext uri="{BB962C8B-B14F-4D97-AF65-F5344CB8AC3E}">
        <p14:creationId xmlns:p14="http://schemas.microsoft.com/office/powerpoint/2010/main" val="377965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651266">
            <a:off x="2451342" y="2790467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383130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494861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7" y="4832787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335985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523752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571463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2" y="3743969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824" y="3301410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842" y="2589990"/>
            <a:ext cx="256032" cy="83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05679" y="3601410"/>
            <a:ext cx="2207193" cy="1276342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32490" y="3601409"/>
            <a:ext cx="173189" cy="9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10155" y="2814314"/>
            <a:ext cx="1672869" cy="6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252" y="97962"/>
            <a:ext cx="762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Goal; interpolate field values at 4 nodes to an observation location.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69184" y="3073284"/>
            <a:ext cx="1857662" cy="1847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06487" y="494603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0312" y="4627605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0312" y="2915841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12935" y="265306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37426" y="3638607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59301" y="4828372"/>
            <a:ext cx="53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33380" y="1786671"/>
            <a:ext cx="698835" cy="461665"/>
            <a:chOff x="6979352" y="1282679"/>
            <a:chExt cx="698835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181537" y="1347789"/>
              <a:ext cx="49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,m)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80386" y="1282679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79352" y="1343522"/>
              <a:ext cx="25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80822" y="477211"/>
            <a:ext cx="53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Interpolation can be easier on the unit square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6721" y="1797623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978022"/>
            <a:ext cx="4040152" cy="3084396"/>
            <a:chOff x="0" y="2116261"/>
            <a:chExt cx="4040152" cy="3084396"/>
          </a:xfrm>
        </p:grpSpPr>
        <p:sp>
          <p:nvSpPr>
            <p:cNvPr id="50" name="TextBox 49"/>
            <p:cNvSpPr txBox="1"/>
            <p:nvPr/>
          </p:nvSpPr>
          <p:spPr>
            <a:xfrm>
              <a:off x="85951" y="2116261"/>
              <a:ext cx="92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(-50,89)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0" y="4831325"/>
              <a:ext cx="10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(-40,88.5)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2933" y="4765844"/>
              <a:ext cx="96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(125,88)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89323" y="2919981"/>
              <a:ext cx="96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(130,89)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1666" y="945166"/>
            <a:ext cx="3692565" cy="886262"/>
            <a:chOff x="284983" y="1460307"/>
            <a:chExt cx="3692565" cy="88626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segments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69842" y="2320471"/>
            <a:ext cx="6761833" cy="3483502"/>
            <a:chOff x="369842" y="2448127"/>
            <a:chExt cx="6761833" cy="3483502"/>
          </a:xfrm>
        </p:grpSpPr>
        <p:sp>
          <p:nvSpPr>
            <p:cNvPr id="11" name="Freeform 10"/>
            <p:cNvSpPr/>
            <p:nvPr/>
          </p:nvSpPr>
          <p:spPr>
            <a:xfrm>
              <a:off x="3035497" y="5052345"/>
              <a:ext cx="4096178" cy="879284"/>
            </a:xfrm>
            <a:custGeom>
              <a:avLst/>
              <a:gdLst>
                <a:gd name="connsiteX0" fmla="*/ 0 w 4096178"/>
                <a:gd name="connsiteY0" fmla="*/ 13957 h 879284"/>
                <a:gd name="connsiteX1" fmla="*/ 2442355 w 4096178"/>
                <a:gd name="connsiteY1" fmla="*/ 879275 h 879284"/>
                <a:gd name="connsiteX2" fmla="*/ 4096178 w 4096178"/>
                <a:gd name="connsiteY2" fmla="*/ 0 h 87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6178" h="879284">
                  <a:moveTo>
                    <a:pt x="0" y="13957"/>
                  </a:moveTo>
                  <a:cubicBezTo>
                    <a:pt x="879829" y="447779"/>
                    <a:pt x="1759659" y="881601"/>
                    <a:pt x="2442355" y="879275"/>
                  </a:cubicBezTo>
                  <a:cubicBezTo>
                    <a:pt x="3125051" y="876949"/>
                    <a:pt x="3822867" y="112817"/>
                    <a:pt x="4096178" y="0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02488" y="4710404"/>
              <a:ext cx="4479975" cy="1098475"/>
            </a:xfrm>
            <a:custGeom>
              <a:avLst/>
              <a:gdLst>
                <a:gd name="connsiteX0" fmla="*/ 0 w 4479975"/>
                <a:gd name="connsiteY0" fmla="*/ 0 h 1098475"/>
                <a:gd name="connsiteX1" fmla="*/ 2805218 w 4479975"/>
                <a:gd name="connsiteY1" fmla="*/ 1095606 h 1098475"/>
                <a:gd name="connsiteX2" fmla="*/ 4479975 w 4479975"/>
                <a:gd name="connsiteY2" fmla="*/ 341941 h 109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9975" h="1098475">
                  <a:moveTo>
                    <a:pt x="0" y="0"/>
                  </a:moveTo>
                  <a:cubicBezTo>
                    <a:pt x="1029278" y="519308"/>
                    <a:pt x="2058556" y="1038616"/>
                    <a:pt x="2805218" y="1095606"/>
                  </a:cubicBezTo>
                  <a:cubicBezTo>
                    <a:pt x="3551880" y="1152596"/>
                    <a:pt x="4479975" y="341941"/>
                    <a:pt x="4479975" y="341941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19114" y="2617588"/>
              <a:ext cx="4612561" cy="592465"/>
            </a:xfrm>
            <a:custGeom>
              <a:avLst/>
              <a:gdLst>
                <a:gd name="connsiteX0" fmla="*/ 0 w 4612561"/>
                <a:gd name="connsiteY0" fmla="*/ 334265 h 592465"/>
                <a:gd name="connsiteX1" fmla="*/ 2965716 w 4612561"/>
                <a:gd name="connsiteY1" fmla="*/ 6282 h 592465"/>
                <a:gd name="connsiteX2" fmla="*/ 4612561 w 4612561"/>
                <a:gd name="connsiteY2" fmla="*/ 592465 h 59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2561" h="592465">
                  <a:moveTo>
                    <a:pt x="0" y="334265"/>
                  </a:moveTo>
                  <a:cubicBezTo>
                    <a:pt x="1098478" y="148757"/>
                    <a:pt x="2196956" y="-36751"/>
                    <a:pt x="2965716" y="6282"/>
                  </a:cubicBezTo>
                  <a:cubicBezTo>
                    <a:pt x="3734476" y="49315"/>
                    <a:pt x="4612561" y="592465"/>
                    <a:pt x="4612561" y="592465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9842" y="2448127"/>
              <a:ext cx="4905643" cy="775883"/>
            </a:xfrm>
            <a:custGeom>
              <a:avLst/>
              <a:gdLst>
                <a:gd name="connsiteX0" fmla="*/ 0 w 4905643"/>
                <a:gd name="connsiteY0" fmla="*/ 78045 h 775883"/>
                <a:gd name="connsiteX1" fmla="*/ 3468143 w 4905643"/>
                <a:gd name="connsiteY1" fmla="*/ 64089 h 775883"/>
                <a:gd name="connsiteX2" fmla="*/ 4905643 w 4905643"/>
                <a:gd name="connsiteY2" fmla="*/ 775883 h 77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5643" h="775883">
                  <a:moveTo>
                    <a:pt x="0" y="78045"/>
                  </a:moveTo>
                  <a:cubicBezTo>
                    <a:pt x="1325268" y="12914"/>
                    <a:pt x="2650536" y="-52217"/>
                    <a:pt x="3468143" y="64089"/>
                  </a:cubicBezTo>
                  <a:cubicBezTo>
                    <a:pt x="4285750" y="180395"/>
                    <a:pt x="4905643" y="775883"/>
                    <a:pt x="4905643" y="775883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144143" y="3124498"/>
              <a:ext cx="137583" cy="85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206487" y="5015991"/>
              <a:ext cx="75976" cy="119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976222" y="5037700"/>
              <a:ext cx="137583" cy="124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989263" y="3117853"/>
              <a:ext cx="137583" cy="85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82400" y="5752753"/>
            <a:ext cx="8081355" cy="933826"/>
            <a:chOff x="808135" y="5783444"/>
            <a:chExt cx="8081355" cy="933826"/>
          </a:xfrm>
        </p:grpSpPr>
        <p:sp>
          <p:nvSpPr>
            <p:cNvPr id="66" name="TextBox 65"/>
            <p:cNvSpPr txBox="1"/>
            <p:nvPr/>
          </p:nvSpPr>
          <p:spPr>
            <a:xfrm>
              <a:off x="808135" y="5783444"/>
              <a:ext cx="8081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We can use the 4 corner mappings to generate 4 equations in 4 unknowns (a</a:t>
              </a:r>
              <a:r>
                <a:rPr lang="en-US" baseline="-25000"/>
                <a:t>n</a:t>
              </a:r>
              <a:r>
                <a:rPr lang="en-US"/>
                <a:t> or b</a:t>
              </a:r>
              <a:r>
                <a:rPr lang="en-US" baseline="-25000"/>
                <a:t>n</a:t>
              </a:r>
              <a:r>
                <a:rPr lang="en-US"/>
                <a:t>),</a:t>
              </a:r>
            </a:p>
            <a:p>
              <a:r>
                <a:rPr lang="en-US"/>
                <a:t>solve for a</a:t>
              </a:r>
              <a:r>
                <a:rPr lang="en-US" baseline="-25000"/>
                <a:t>n</a:t>
              </a:r>
              <a:r>
                <a:rPr lang="en-US"/>
                <a:t> in terms of the 4 lon</a:t>
              </a:r>
              <a:r>
                <a:rPr lang="en-US" baseline="-25000"/>
                <a:t>n</a:t>
              </a:r>
              <a:r>
                <a:rPr lang="en-US"/>
                <a:t> (known for this quad),  and solve the resulting 2 equations for     and m for any given (ob) lon and lat.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41604" y="6255605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84072" y="823328"/>
            <a:ext cx="3650187" cy="481140"/>
            <a:chOff x="1091508" y="4611513"/>
            <a:chExt cx="3650187" cy="481140"/>
          </a:xfrm>
        </p:grpSpPr>
        <p:sp>
          <p:nvSpPr>
            <p:cNvPr id="73" name="TextBox 72"/>
            <p:cNvSpPr txBox="1"/>
            <p:nvPr/>
          </p:nvSpPr>
          <p:spPr>
            <a:xfrm>
              <a:off x="1091508" y="4702329"/>
              <a:ext cx="141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lon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41984" y="463098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06351" y="4611513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71786" y="4682854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90654" y="1304468"/>
            <a:ext cx="3624163" cy="461665"/>
            <a:chOff x="1117532" y="5224061"/>
            <a:chExt cx="3624163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4206351" y="5224061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17532" y="5295402"/>
              <a:ext cx="1377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lat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53385" y="5224061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02922" y="5293668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39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651266">
            <a:off x="2451342" y="292870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521369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633100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7" y="4971026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474224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661991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709702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1" y="3882208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824" y="3439649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6458" y="2605925"/>
            <a:ext cx="256032" cy="98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05679" y="3739649"/>
            <a:ext cx="2207193" cy="1276342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32490" y="3739648"/>
            <a:ext cx="173189" cy="9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10155" y="2952553"/>
            <a:ext cx="1672869" cy="6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742" y="116111"/>
            <a:ext cx="762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Goal; interpolate field values at 4 nodes to an observation location.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69184" y="3211523"/>
            <a:ext cx="1857662" cy="1847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90625" y="510612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0312" y="476584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0312" y="305408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30142" y="276788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7935" y="4158186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29667" y="5044538"/>
            <a:ext cx="53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33380" y="1853224"/>
            <a:ext cx="698835" cy="461665"/>
            <a:chOff x="6979352" y="1282679"/>
            <a:chExt cx="698835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181537" y="1347789"/>
              <a:ext cx="49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,m)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80386" y="1282679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79352" y="1343522"/>
              <a:ext cx="25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03514" y="3739648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46" name="Straight Arrow Connector 45"/>
          <p:cNvCxnSpPr>
            <a:endCxn id="42" idx="2"/>
          </p:cNvCxnSpPr>
          <p:nvPr/>
        </p:nvCxnSpPr>
        <p:spPr>
          <a:xfrm flipH="1" flipV="1">
            <a:off x="5081180" y="4039647"/>
            <a:ext cx="201284" cy="1019220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258845" y="4039647"/>
            <a:ext cx="1872830" cy="101269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094053" y="3224010"/>
            <a:ext cx="181432" cy="66563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3"/>
          </p:cNvCxnSpPr>
          <p:nvPr/>
        </p:nvCxnSpPr>
        <p:spPr>
          <a:xfrm flipH="1">
            <a:off x="5258845" y="3224010"/>
            <a:ext cx="1872831" cy="66563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6721" y="1935862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51" y="2116261"/>
            <a:ext cx="9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(-50,89)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0" y="4831325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(-40,88.5)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72933" y="4765844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(125,88)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89323" y="2919981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(130,89)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2479" y="535025"/>
            <a:ext cx="6721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But a linear mapping of (lon,lat) to the unit square isn’t robust.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51666" y="943377"/>
            <a:ext cx="3692565" cy="886262"/>
            <a:chOff x="284983" y="1460307"/>
            <a:chExt cx="3692565" cy="88626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035497" y="5052345"/>
            <a:ext cx="4096178" cy="879284"/>
          </a:xfrm>
          <a:custGeom>
            <a:avLst/>
            <a:gdLst>
              <a:gd name="connsiteX0" fmla="*/ 0 w 4096178"/>
              <a:gd name="connsiteY0" fmla="*/ 13957 h 879284"/>
              <a:gd name="connsiteX1" fmla="*/ 2442355 w 4096178"/>
              <a:gd name="connsiteY1" fmla="*/ 879275 h 879284"/>
              <a:gd name="connsiteX2" fmla="*/ 4096178 w 4096178"/>
              <a:gd name="connsiteY2" fmla="*/ 0 h 87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178" h="879284">
                <a:moveTo>
                  <a:pt x="0" y="13957"/>
                </a:moveTo>
                <a:cubicBezTo>
                  <a:pt x="879829" y="447779"/>
                  <a:pt x="1759659" y="881601"/>
                  <a:pt x="2442355" y="879275"/>
                </a:cubicBezTo>
                <a:cubicBezTo>
                  <a:pt x="3125051" y="876949"/>
                  <a:pt x="3822867" y="112817"/>
                  <a:pt x="4096178" y="0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2488" y="4710404"/>
            <a:ext cx="4479975" cy="1098475"/>
          </a:xfrm>
          <a:custGeom>
            <a:avLst/>
            <a:gdLst>
              <a:gd name="connsiteX0" fmla="*/ 0 w 4479975"/>
              <a:gd name="connsiteY0" fmla="*/ 0 h 1098475"/>
              <a:gd name="connsiteX1" fmla="*/ 2805218 w 4479975"/>
              <a:gd name="connsiteY1" fmla="*/ 1095606 h 1098475"/>
              <a:gd name="connsiteX2" fmla="*/ 4479975 w 4479975"/>
              <a:gd name="connsiteY2" fmla="*/ 341941 h 10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975" h="1098475">
                <a:moveTo>
                  <a:pt x="0" y="0"/>
                </a:moveTo>
                <a:cubicBezTo>
                  <a:pt x="1029278" y="519308"/>
                  <a:pt x="2058556" y="1038616"/>
                  <a:pt x="2805218" y="1095606"/>
                </a:cubicBezTo>
                <a:cubicBezTo>
                  <a:pt x="3551880" y="1152596"/>
                  <a:pt x="4479975" y="341941"/>
                  <a:pt x="4479975" y="341941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519114" y="2617588"/>
            <a:ext cx="4612561" cy="592465"/>
          </a:xfrm>
          <a:custGeom>
            <a:avLst/>
            <a:gdLst>
              <a:gd name="connsiteX0" fmla="*/ 0 w 4612561"/>
              <a:gd name="connsiteY0" fmla="*/ 334265 h 592465"/>
              <a:gd name="connsiteX1" fmla="*/ 2965716 w 4612561"/>
              <a:gd name="connsiteY1" fmla="*/ 6282 h 592465"/>
              <a:gd name="connsiteX2" fmla="*/ 4612561 w 4612561"/>
              <a:gd name="connsiteY2" fmla="*/ 592465 h 5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561" h="592465">
                <a:moveTo>
                  <a:pt x="0" y="334265"/>
                </a:moveTo>
                <a:cubicBezTo>
                  <a:pt x="1098478" y="148757"/>
                  <a:pt x="2196956" y="-36751"/>
                  <a:pt x="2965716" y="6282"/>
                </a:cubicBezTo>
                <a:cubicBezTo>
                  <a:pt x="3734476" y="49315"/>
                  <a:pt x="4612561" y="592465"/>
                  <a:pt x="4612561" y="592465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9842" y="2448127"/>
            <a:ext cx="4905643" cy="775883"/>
          </a:xfrm>
          <a:custGeom>
            <a:avLst/>
            <a:gdLst>
              <a:gd name="connsiteX0" fmla="*/ 0 w 4905643"/>
              <a:gd name="connsiteY0" fmla="*/ 78045 h 775883"/>
              <a:gd name="connsiteX1" fmla="*/ 3468143 w 4905643"/>
              <a:gd name="connsiteY1" fmla="*/ 64089 h 775883"/>
              <a:gd name="connsiteX2" fmla="*/ 4905643 w 4905643"/>
              <a:gd name="connsiteY2" fmla="*/ 775883 h 77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5643" h="775883">
                <a:moveTo>
                  <a:pt x="0" y="78045"/>
                </a:moveTo>
                <a:cubicBezTo>
                  <a:pt x="1325268" y="12914"/>
                  <a:pt x="2650536" y="-52217"/>
                  <a:pt x="3468143" y="64089"/>
                </a:cubicBezTo>
                <a:cubicBezTo>
                  <a:pt x="4285750" y="180395"/>
                  <a:pt x="4905643" y="775883"/>
                  <a:pt x="4905643" y="775883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144143" y="3124498"/>
            <a:ext cx="137583" cy="85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206487" y="5015991"/>
            <a:ext cx="75976" cy="119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976222" y="5037700"/>
            <a:ext cx="137583" cy="124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989263" y="3117853"/>
            <a:ext cx="137583" cy="85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903514" y="905852"/>
            <a:ext cx="3650187" cy="481140"/>
            <a:chOff x="1091508" y="4611513"/>
            <a:chExt cx="3650187" cy="481140"/>
          </a:xfrm>
        </p:grpSpPr>
        <p:sp>
          <p:nvSpPr>
            <p:cNvPr id="82" name="TextBox 81"/>
            <p:cNvSpPr txBox="1"/>
            <p:nvPr/>
          </p:nvSpPr>
          <p:spPr>
            <a:xfrm>
              <a:off x="1091508" y="4702329"/>
              <a:ext cx="141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lon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41984" y="463098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06351" y="4611513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71786" y="4682854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910096" y="1386992"/>
            <a:ext cx="3624163" cy="461665"/>
            <a:chOff x="1117532" y="5224061"/>
            <a:chExt cx="3624163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4206351" y="5224061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17532" y="5295402"/>
              <a:ext cx="1377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lat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53385" y="5224061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02922" y="5293668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86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endCxn id="4" idx="6"/>
          </p:cNvCxnSpPr>
          <p:nvPr/>
        </p:nvCxnSpPr>
        <p:spPr>
          <a:xfrm flipH="1" flipV="1">
            <a:off x="744531" y="2667437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4" idx="7"/>
          </p:cNvCxnSpPr>
          <p:nvPr/>
        </p:nvCxnSpPr>
        <p:spPr>
          <a:xfrm flipH="1" flipV="1">
            <a:off x="768709" y="2634597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658694" y="256454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3638075" y="2990041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1056861" y="248856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1598714" y="508833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4277276" y="554129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5" idx="1"/>
          </p:cNvCxnSpPr>
          <p:nvPr/>
        </p:nvCxnSpPr>
        <p:spPr>
          <a:xfrm flipH="1" flipV="1">
            <a:off x="1657078" y="5167073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7" idx="0"/>
            <a:endCxn id="26" idx="0"/>
          </p:cNvCxnSpPr>
          <p:nvPr/>
        </p:nvCxnSpPr>
        <p:spPr>
          <a:xfrm flipH="1" flipV="1">
            <a:off x="3670050" y="3018199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4157490" y="590606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57272" y="3664050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1044462" y="2660485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1608390" y="5181444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2655143" y="4166323"/>
            <a:ext cx="2696101" cy="316226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4049182"/>
            <a:ext cx="138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  <a:r>
              <a:rPr lang="en-US"/>
              <a:t>(flat) = d</a:t>
            </a:r>
            <a:r>
              <a:rPr lang="en-US" baseline="-25000"/>
              <a:t>1</a:t>
            </a:r>
            <a:r>
              <a:rPr lang="en-US"/>
              <a:t>(sphere)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8351" y="5167073"/>
            <a:ext cx="2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8590" y="21717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5408" y="2600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9546" y="53979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1233141"/>
            <a:ext cx="389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 the sphere, find bearings (β) (aka “headings”)  and distances (d), from the local origin to corners 1, 2, and 3.</a:t>
            </a:r>
          </a:p>
          <a:p>
            <a:r>
              <a:rPr lang="en-US"/>
              <a:t>Transfer the (d</a:t>
            </a:r>
            <a:r>
              <a:rPr lang="en-US" baseline="-25000"/>
              <a:t>n,</a:t>
            </a:r>
            <a:r>
              <a:rPr lang="en-US"/>
              <a:t>β</a:t>
            </a:r>
            <a:r>
              <a:rPr lang="en-US" baseline="-25000"/>
              <a:t>n</a:t>
            </a:r>
            <a:r>
              <a:rPr lang="en-US"/>
              <a:t>) to the plane tangent to the sphere at the local origin.</a:t>
            </a:r>
          </a:p>
          <a:p>
            <a:r>
              <a:rPr lang="en-US"/>
              <a:t>Then all points “inside” of sides 0-1 and 0-3 of the sphere cell will be inside the planar cell.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52994" y="908883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73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cell on the plane</a:t>
              </a:r>
            </a:p>
          </p:txBody>
        </p:sp>
      </p:grpSp>
      <p:sp>
        <p:nvSpPr>
          <p:cNvPr id="80" name="Block Arc 79"/>
          <p:cNvSpPr/>
          <p:nvPr/>
        </p:nvSpPr>
        <p:spPr>
          <a:xfrm rot="4560479">
            <a:off x="417382" y="4027032"/>
            <a:ext cx="2400169" cy="2240796"/>
          </a:xfrm>
          <a:prstGeom prst="blockArc">
            <a:avLst>
              <a:gd name="adj1" fmla="val 11783370"/>
              <a:gd name="adj2" fmla="val 17938488"/>
              <a:gd name="adj3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36316" y="43261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β</a:t>
            </a:r>
            <a:r>
              <a:rPr lang="en-US" baseline="-25000"/>
              <a:t>3</a:t>
            </a:r>
            <a:endParaRPr lang="en-US"/>
          </a:p>
        </p:txBody>
      </p: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1657079" y="3712055"/>
            <a:ext cx="41714" cy="1442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272064" y="3200768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  <a:cs typeface="Brush Script MT Italic"/>
              </a:rPr>
              <a:t>North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6964" y="400961"/>
            <a:ext cx="661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1; flatten the cell using a local radial coordinate system</a:t>
            </a:r>
            <a:r>
              <a:rPr lang="en-US" sz="2800" baseline="30000">
                <a:solidFill>
                  <a:srgbClr val="FF6600"/>
                </a:solidFill>
              </a:rPr>
              <a:t>*</a:t>
            </a:r>
            <a:r>
              <a:rPr lang="en-US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89094" y="2145007"/>
            <a:ext cx="995705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(-50,89)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6087" y="5167073"/>
            <a:ext cx="1185209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(-40,88.5)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44218" y="5397989"/>
            <a:ext cx="1045793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(125,88)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5408" y="2832242"/>
            <a:ext cx="1045793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(130,89)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8395" y="1751196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67823" y="2121107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1</a:t>
            </a:r>
            <a:r>
              <a:rPr lang="en-US"/>
              <a:t>,β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73543" y="5780900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3</a:t>
            </a:r>
            <a:r>
              <a:rPr lang="en-US"/>
              <a:t>,β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2884" y="4824266"/>
            <a:ext cx="2834641" cy="64633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I’m looking for a reference for this method.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4218" y="3712055"/>
            <a:ext cx="34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mechanism can handle nodes at the poles.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7917" y="5577417"/>
            <a:ext cx="11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β</a:t>
            </a:r>
            <a:r>
              <a:rPr lang="en-US" baseline="-25000"/>
              <a:t>3</a:t>
            </a:r>
            <a:r>
              <a:rPr lang="en-US"/>
              <a:t>(flat) =</a:t>
            </a:r>
          </a:p>
          <a:p>
            <a:r>
              <a:rPr lang="en-US"/>
              <a:t>β</a:t>
            </a:r>
            <a:r>
              <a:rPr lang="en-US" baseline="-25000"/>
              <a:t>3</a:t>
            </a:r>
            <a:r>
              <a:rPr lang="en-US"/>
              <a:t>(sphere)</a:t>
            </a:r>
          </a:p>
        </p:txBody>
      </p:sp>
      <p:cxnSp>
        <p:nvCxnSpPr>
          <p:cNvPr id="14" name="Straight Arrow Connector 13"/>
          <p:cNvCxnSpPr>
            <a:endCxn id="80" idx="1"/>
          </p:cNvCxnSpPr>
          <p:nvPr/>
        </p:nvCxnSpPr>
        <p:spPr>
          <a:xfrm flipH="1">
            <a:off x="2716457" y="5216796"/>
            <a:ext cx="35211" cy="224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2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743495" y="1676002"/>
            <a:ext cx="671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548640"/>
            <a:r>
              <a:rPr lang="en-US"/>
              <a:t>β = the bearing; the direction from one point on a sphere to another, along a great circle.  North is 0.  (Details in slides at the end)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24454" y="2333474"/>
            <a:ext cx="682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 = atan2( sin(Δλ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</a:t>
            </a:r>
            <a:r>
              <a:rPr lang="el-GR" dirty="0" smtClean="0"/>
              <a:t>,</a:t>
            </a: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l-GR" dirty="0"/>
              <a:t>cos(φ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sin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 − sin(φ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(Δλ) 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29144" y="2702806"/>
            <a:ext cx="598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= longitude     </a:t>
            </a:r>
            <a:r>
              <a:rPr lang="en-US" dirty="0" err="1" smtClean="0"/>
              <a:t>Φ</a:t>
            </a:r>
            <a:r>
              <a:rPr lang="en-US" dirty="0" smtClean="0"/>
              <a:t> = latitude   1=starting point   2 = destination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4733" y="5887657"/>
            <a:ext cx="578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formula from http</a:t>
            </a:r>
            <a:r>
              <a:rPr lang="en-US" sz="1600" dirty="0"/>
              <a:t>://</a:t>
            </a:r>
            <a:r>
              <a:rPr lang="en-US" sz="1600" dirty="0" err="1"/>
              <a:t>www.movable-type.co.uk</a:t>
            </a:r>
            <a:r>
              <a:rPr lang="en-US" sz="1600" dirty="0"/>
              <a:t>/scripts/</a:t>
            </a:r>
            <a:r>
              <a:rPr lang="en-US" sz="1600" dirty="0" err="1" smtClean="0"/>
              <a:t>latlong.html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94733" y="590240"/>
            <a:ext cx="558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 = great circle distance, as calculated by DART’s get_dist.</a:t>
            </a:r>
          </a:p>
        </p:txBody>
      </p:sp>
    </p:spTree>
    <p:extLst>
      <p:ext uri="{BB962C8B-B14F-4D97-AF65-F5344CB8AC3E}">
        <p14:creationId xmlns:p14="http://schemas.microsoft.com/office/powerpoint/2010/main" val="243849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51301</TotalTime>
  <Words>3948</Words>
  <Application>Microsoft Macintosh PowerPoint</Application>
  <PresentationFormat>On-screen Show (4:3)</PresentationFormat>
  <Paragraphs>500</Paragraphs>
  <Slides>26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1_Office Theme</vt:lpstr>
      <vt:lpstr>Blank2</vt:lpstr>
      <vt:lpstr>Microsoft Equation</vt:lpstr>
      <vt:lpstr>Spatial Interpolation on a Sphere Tiled with Quadrilateral Cells</vt:lpstr>
      <vt:lpstr>PowerPoint Presentation</vt:lpstr>
      <vt:lpstr>HommeMapping.nc contains neighboring node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 the Generation of HommeMapping_cs_grid.nc from HommeMapping.nc</vt:lpstr>
      <vt:lpstr>HommeMapping_cs_grid.nc</vt:lpstr>
      <vt:lpstr>PowerPoint Presentation</vt:lpstr>
      <vt:lpstr>But</vt:lpstr>
      <vt:lpstr>PowerPoint Presentation</vt:lpstr>
      <vt:lpstr>Summary of 3-Maps Interpolation Method</vt:lpstr>
      <vt:lpstr>Evaluation of which root of the m quadratic equation to use.  </vt:lpstr>
      <vt:lpstr> 0 = m2(a1b2 – a2b1) + m(a3b2 – a1yo + b1xo) – a3yo </vt:lpstr>
      <vt:lpstr>PowerPoint Presentation</vt:lpstr>
      <vt:lpstr>Refined Grid; ‘wrong quad’ problem</vt:lpstr>
      <vt:lpstr>PowerPoint Presentation</vt:lpstr>
      <vt:lpstr>What’s the bearing at and near the poles?</vt:lpstr>
      <vt:lpstr>PowerPoint Presentation</vt:lpstr>
      <vt:lpstr>Discussion</vt:lpstr>
    </vt:vector>
  </TitlesOfParts>
  <Company>ncar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to ob in SE-CAM</dc:title>
  <dc:creator>Kevin Raeder</dc:creator>
  <cp:lastModifiedBy>Kevin Raeder</cp:lastModifiedBy>
  <cp:revision>314</cp:revision>
  <dcterms:created xsi:type="dcterms:W3CDTF">2012-04-17T15:02:17Z</dcterms:created>
  <dcterms:modified xsi:type="dcterms:W3CDTF">2014-03-08T02:51:44Z</dcterms:modified>
</cp:coreProperties>
</file>