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E00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90"/>
              </a:lnSpc>
            </a:pPr>
            <a:r>
              <a:rPr dirty="0" spc="-10"/>
              <a:t>STAT </a:t>
            </a:r>
            <a:r>
              <a:rPr dirty="0" spc="-65"/>
              <a:t>234 </a:t>
            </a:r>
            <a:r>
              <a:rPr dirty="0" spc="-40"/>
              <a:t>Lecture</a:t>
            </a:r>
            <a:r>
              <a:rPr dirty="0" spc="5"/>
              <a:t> </a:t>
            </a:r>
            <a:r>
              <a:rPr dirty="0" spc="-65"/>
              <a:t>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#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E00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90"/>
              </a:lnSpc>
            </a:pPr>
            <a:r>
              <a:rPr dirty="0" spc="-10"/>
              <a:t>STAT </a:t>
            </a:r>
            <a:r>
              <a:rPr dirty="0" spc="-65"/>
              <a:t>234 </a:t>
            </a:r>
            <a:r>
              <a:rPr dirty="0" spc="-40"/>
              <a:t>Lecture</a:t>
            </a:r>
            <a:r>
              <a:rPr dirty="0" spc="5"/>
              <a:t> </a:t>
            </a:r>
            <a:r>
              <a:rPr dirty="0" spc="-65"/>
              <a:t>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#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E00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90"/>
              </a:lnSpc>
            </a:pPr>
            <a:r>
              <a:rPr dirty="0" spc="-10"/>
              <a:t>STAT </a:t>
            </a:r>
            <a:r>
              <a:rPr dirty="0" spc="-65"/>
              <a:t>234 </a:t>
            </a:r>
            <a:r>
              <a:rPr dirty="0" spc="-40"/>
              <a:t>Lecture</a:t>
            </a:r>
            <a:r>
              <a:rPr dirty="0" spc="5"/>
              <a:t> </a:t>
            </a:r>
            <a:r>
              <a:rPr dirty="0" spc="-65"/>
              <a:t>4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#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E00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90"/>
              </a:lnSpc>
            </a:pPr>
            <a:r>
              <a:rPr dirty="0" spc="-10"/>
              <a:t>STAT </a:t>
            </a:r>
            <a:r>
              <a:rPr dirty="0" spc="-65"/>
              <a:t>234 </a:t>
            </a:r>
            <a:r>
              <a:rPr dirty="0" spc="-40"/>
              <a:t>Lecture</a:t>
            </a:r>
            <a:r>
              <a:rPr dirty="0" spc="5"/>
              <a:t> </a:t>
            </a:r>
            <a:r>
              <a:rPr dirty="0" spc="-65"/>
              <a:t>4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#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8404" y="726706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88404" y="1154722"/>
            <a:ext cx="160096" cy="160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E00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90"/>
              </a:lnSpc>
            </a:pPr>
            <a:r>
              <a:rPr dirty="0" spc="-10"/>
              <a:t>STAT </a:t>
            </a:r>
            <a:r>
              <a:rPr dirty="0" spc="-65"/>
              <a:t>234 </a:t>
            </a:r>
            <a:r>
              <a:rPr dirty="0" spc="-40"/>
              <a:t>Lecture</a:t>
            </a:r>
            <a:r>
              <a:rPr dirty="0" spc="5"/>
              <a:t> </a:t>
            </a:r>
            <a:r>
              <a:rPr dirty="0" spc="-65"/>
              <a:t>4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#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216992"/>
            <a:ext cx="4419498" cy="229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6898" y="617763"/>
            <a:ext cx="4356303" cy="2114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47478" y="3349878"/>
            <a:ext cx="462279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A00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947735" y="3349878"/>
            <a:ext cx="712469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8E00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90"/>
              </a:lnSpc>
            </a:pPr>
            <a:r>
              <a:rPr dirty="0" spc="-10"/>
              <a:t>STAT </a:t>
            </a:r>
            <a:r>
              <a:rPr dirty="0" spc="-65"/>
              <a:t>234 </a:t>
            </a:r>
            <a:r>
              <a:rPr dirty="0" spc="-40"/>
              <a:t>Lecture</a:t>
            </a:r>
            <a:r>
              <a:rPr dirty="0" spc="5"/>
              <a:t> </a:t>
            </a:r>
            <a:r>
              <a:rPr dirty="0" spc="-65"/>
              <a:t>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59638" y="3349878"/>
            <a:ext cx="294004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A0000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#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" Target="slide6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0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slide" Target="slide6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1.xml"/><Relationship Id="rId3" Type="http://schemas.openxmlformats.org/officeDocument/2006/relationships/slide" Target="slide6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2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slide" Target="slide6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Relationship Id="rId3" Type="http://schemas.openxmlformats.org/officeDocument/2006/relationships/image" Target="../media/image38.png"/><Relationship Id="rId4" Type="http://schemas.openxmlformats.org/officeDocument/2006/relationships/slide" Target="slide6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4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slide" Target="slide6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5.xml"/><Relationship Id="rId3" Type="http://schemas.openxmlformats.org/officeDocument/2006/relationships/image" Target="../media/image43.png"/><Relationship Id="rId4" Type="http://schemas.openxmlformats.org/officeDocument/2006/relationships/slide" Target="slide6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6.xml"/><Relationship Id="rId3" Type="http://schemas.openxmlformats.org/officeDocument/2006/relationships/slide" Target="slide6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7.xml"/><Relationship Id="rId3" Type="http://schemas.openxmlformats.org/officeDocument/2006/relationships/slide" Target="slide6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8.xml"/><Relationship Id="rId3" Type="http://schemas.openxmlformats.org/officeDocument/2006/relationships/slide" Target="slide6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9.xml"/><Relationship Id="rId3" Type="http://schemas.openxmlformats.org/officeDocument/2006/relationships/slide" Target="slide6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image" Target="../media/image8.png"/><Relationship Id="rId5" Type="http://schemas.openxmlformats.org/officeDocument/2006/relationships/slide" Target="slide35.xml"/><Relationship Id="rId6" Type="http://schemas.openxmlformats.org/officeDocument/2006/relationships/image" Target="../media/image9.png"/><Relationship Id="rId7" Type="http://schemas.openxmlformats.org/officeDocument/2006/relationships/slide" Target="slide53.xml"/><Relationship Id="rId8" Type="http://schemas.openxmlformats.org/officeDocument/2006/relationships/slide" Target="slide6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0.xml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slide" Target="slide6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1.xml"/><Relationship Id="rId3" Type="http://schemas.openxmlformats.org/officeDocument/2006/relationships/image" Target="../media/image49.png"/><Relationship Id="rId4" Type="http://schemas.openxmlformats.org/officeDocument/2006/relationships/slide" Target="slide6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2.xml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slide" Target="slide6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3.xml"/><Relationship Id="rId3" Type="http://schemas.openxmlformats.org/officeDocument/2006/relationships/image" Target="../media/image54.png"/><Relationship Id="rId4" Type="http://schemas.openxmlformats.org/officeDocument/2006/relationships/slide" Target="slide6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4.xml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slide" Target="slide6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5.xml"/><Relationship Id="rId3" Type="http://schemas.openxmlformats.org/officeDocument/2006/relationships/image" Target="../media/image57.png"/><Relationship Id="rId4" Type="http://schemas.openxmlformats.org/officeDocument/2006/relationships/slide" Target="slide6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6.xml"/><Relationship Id="rId3" Type="http://schemas.openxmlformats.org/officeDocument/2006/relationships/slide" Target="slide6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7.xml"/><Relationship Id="rId3" Type="http://schemas.openxmlformats.org/officeDocument/2006/relationships/slide" Target="slide6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28.xml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slide" Target="slide6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9.xml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slide" Target="slide6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0.xml"/><Relationship Id="rId3" Type="http://schemas.openxmlformats.org/officeDocument/2006/relationships/image" Target="../media/image65.png"/><Relationship Id="rId4" Type="http://schemas.openxmlformats.org/officeDocument/2006/relationships/slide" Target="slide6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1.xml"/><Relationship Id="rId3" Type="http://schemas.openxmlformats.org/officeDocument/2006/relationships/slide" Target="slide6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2.xml"/><Relationship Id="rId3" Type="http://schemas.openxmlformats.org/officeDocument/2006/relationships/slide" Target="slide6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33.xml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slide" Target="slide6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4.xml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slide" Target="slide6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5.xml"/><Relationship Id="rId3" Type="http://schemas.openxmlformats.org/officeDocument/2006/relationships/slide" Target="slide6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6.xml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slide" Target="slide6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7.xml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81.png"/><Relationship Id="rId10" Type="http://schemas.openxmlformats.org/officeDocument/2006/relationships/image" Target="../media/image82.png"/><Relationship Id="rId11" Type="http://schemas.openxmlformats.org/officeDocument/2006/relationships/image" Target="../media/image83.png"/><Relationship Id="rId12" Type="http://schemas.openxmlformats.org/officeDocument/2006/relationships/image" Target="../media/image84.png"/><Relationship Id="rId13" Type="http://schemas.openxmlformats.org/officeDocument/2006/relationships/slide" Target="slide6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8.xml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slide" Target="slide6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9.xml"/><Relationship Id="rId3" Type="http://schemas.openxmlformats.org/officeDocument/2006/relationships/slide" Target="slide6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slide" Target="slide6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0.xml"/><Relationship Id="rId3" Type="http://schemas.openxmlformats.org/officeDocument/2006/relationships/slide" Target="slide6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1.xml"/><Relationship Id="rId3" Type="http://schemas.openxmlformats.org/officeDocument/2006/relationships/slide" Target="slide6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2.xml"/><Relationship Id="rId3" Type="http://schemas.openxmlformats.org/officeDocument/2006/relationships/slide" Target="slide6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3.xml"/><Relationship Id="rId3" Type="http://schemas.openxmlformats.org/officeDocument/2006/relationships/slide" Target="slide6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4.xml"/><Relationship Id="rId3" Type="http://schemas.openxmlformats.org/officeDocument/2006/relationships/slide" Target="slide6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5.xml"/><Relationship Id="rId3" Type="http://schemas.openxmlformats.org/officeDocument/2006/relationships/slide" Target="slide6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6.xml"/><Relationship Id="rId3" Type="http://schemas.openxmlformats.org/officeDocument/2006/relationships/image" Target="../media/image89.png"/><Relationship Id="rId4" Type="http://schemas.openxmlformats.org/officeDocument/2006/relationships/slide" Target="slide6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7.xml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slide" Target="slide6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8.xml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Relationship Id="rId9" Type="http://schemas.openxmlformats.org/officeDocument/2006/relationships/image" Target="../media/image98.png"/><Relationship Id="rId10" Type="http://schemas.openxmlformats.org/officeDocument/2006/relationships/image" Target="../media/image99.png"/><Relationship Id="rId11" Type="http://schemas.openxmlformats.org/officeDocument/2006/relationships/image" Target="../media/image100.png"/><Relationship Id="rId12" Type="http://schemas.openxmlformats.org/officeDocument/2006/relationships/image" Target="../media/image101.png"/><Relationship Id="rId13" Type="http://schemas.openxmlformats.org/officeDocument/2006/relationships/image" Target="../media/image102.png"/><Relationship Id="rId14" Type="http://schemas.openxmlformats.org/officeDocument/2006/relationships/image" Target="../media/image103.png"/><Relationship Id="rId15" Type="http://schemas.openxmlformats.org/officeDocument/2006/relationships/slide" Target="slide6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9.xml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slide" Target="slide6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" Target="slide6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0.xml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Relationship Id="rId6" Type="http://schemas.openxmlformats.org/officeDocument/2006/relationships/slide" Target="slide6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1.xml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Relationship Id="rId6" Type="http://schemas.openxmlformats.org/officeDocument/2006/relationships/image" Target="../media/image116.png"/><Relationship Id="rId7" Type="http://schemas.openxmlformats.org/officeDocument/2006/relationships/image" Target="../media/image117.png"/><Relationship Id="rId8" Type="http://schemas.openxmlformats.org/officeDocument/2006/relationships/image" Target="../media/image118.png"/><Relationship Id="rId9" Type="http://schemas.openxmlformats.org/officeDocument/2006/relationships/image" Target="../media/image119.png"/><Relationship Id="rId10" Type="http://schemas.openxmlformats.org/officeDocument/2006/relationships/image" Target="../media/image120.png"/><Relationship Id="rId11" Type="http://schemas.openxmlformats.org/officeDocument/2006/relationships/image" Target="../media/image121.png"/><Relationship Id="rId12" Type="http://schemas.openxmlformats.org/officeDocument/2006/relationships/image" Target="../media/image122.png"/><Relationship Id="rId13" Type="http://schemas.openxmlformats.org/officeDocument/2006/relationships/slide" Target="slide6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2.xml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slide" Target="slide6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3.xml"/><Relationship Id="rId3" Type="http://schemas.openxmlformats.org/officeDocument/2006/relationships/slide" Target="slide6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4.xml"/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Relationship Id="rId7" Type="http://schemas.openxmlformats.org/officeDocument/2006/relationships/image" Target="../media/image130.png"/><Relationship Id="rId8" Type="http://schemas.openxmlformats.org/officeDocument/2006/relationships/image" Target="../media/image131.png"/><Relationship Id="rId9" Type="http://schemas.openxmlformats.org/officeDocument/2006/relationships/image" Target="../media/image132.png"/><Relationship Id="rId10" Type="http://schemas.openxmlformats.org/officeDocument/2006/relationships/image" Target="../media/image133.png"/><Relationship Id="rId11" Type="http://schemas.openxmlformats.org/officeDocument/2006/relationships/slide" Target="slide6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5.xml"/><Relationship Id="rId3" Type="http://schemas.openxmlformats.org/officeDocument/2006/relationships/image" Target="../media/image134.png"/><Relationship Id="rId4" Type="http://schemas.openxmlformats.org/officeDocument/2006/relationships/image" Target="../media/image135.png"/><Relationship Id="rId5" Type="http://schemas.openxmlformats.org/officeDocument/2006/relationships/image" Target="../media/image136.png"/><Relationship Id="rId6" Type="http://schemas.openxmlformats.org/officeDocument/2006/relationships/slide" Target="slide6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6.xml"/><Relationship Id="rId3" Type="http://schemas.openxmlformats.org/officeDocument/2006/relationships/image" Target="../media/image137.png"/><Relationship Id="rId4" Type="http://schemas.openxmlformats.org/officeDocument/2006/relationships/image" Target="../media/image138.png"/><Relationship Id="rId5" Type="http://schemas.openxmlformats.org/officeDocument/2006/relationships/image" Target="../media/image139.png"/><Relationship Id="rId6" Type="http://schemas.openxmlformats.org/officeDocument/2006/relationships/slide" Target="slide6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7.xml"/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5" Type="http://schemas.openxmlformats.org/officeDocument/2006/relationships/image" Target="../media/image142.png"/><Relationship Id="rId6" Type="http://schemas.openxmlformats.org/officeDocument/2006/relationships/slide" Target="slide62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8.xml"/><Relationship Id="rId3" Type="http://schemas.openxmlformats.org/officeDocument/2006/relationships/image" Target="../media/image143.png"/><Relationship Id="rId4" Type="http://schemas.openxmlformats.org/officeDocument/2006/relationships/image" Target="../media/image144.png"/><Relationship Id="rId5" Type="http://schemas.openxmlformats.org/officeDocument/2006/relationships/image" Target="../media/image145.png"/><Relationship Id="rId6" Type="http://schemas.openxmlformats.org/officeDocument/2006/relationships/slide" Target="slide1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9.xml"/><Relationship Id="rId3" Type="http://schemas.openxmlformats.org/officeDocument/2006/relationships/image" Target="../media/image146.png"/><Relationship Id="rId4" Type="http://schemas.openxmlformats.org/officeDocument/2006/relationships/image" Target="../media/image147.png"/><Relationship Id="rId5" Type="http://schemas.openxmlformats.org/officeDocument/2006/relationships/image" Target="../media/image148.png"/><Relationship Id="rId6" Type="http://schemas.openxmlformats.org/officeDocument/2006/relationships/image" Target="../media/image149.png"/><Relationship Id="rId7" Type="http://schemas.openxmlformats.org/officeDocument/2006/relationships/slide" Target="slide1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6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slide" Target="slide62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60.xml"/><Relationship Id="rId3" Type="http://schemas.openxmlformats.org/officeDocument/2006/relationships/image" Target="../media/image150.png"/><Relationship Id="rId4" Type="http://schemas.openxmlformats.org/officeDocument/2006/relationships/image" Target="../media/image151.png"/><Relationship Id="rId5" Type="http://schemas.openxmlformats.org/officeDocument/2006/relationships/image" Target="../media/image152.png"/><Relationship Id="rId6" Type="http://schemas.openxmlformats.org/officeDocument/2006/relationships/image" Target="../media/image153.png"/><Relationship Id="rId7" Type="http://schemas.openxmlformats.org/officeDocument/2006/relationships/slide" Target="slide1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61.xml"/><Relationship Id="rId3" Type="http://schemas.openxmlformats.org/officeDocument/2006/relationships/image" Target="../media/image154.png"/><Relationship Id="rId4" Type="http://schemas.openxmlformats.org/officeDocument/2006/relationships/slide" Target="slide1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62.xml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image" Target="../media/image158.png"/><Relationship Id="rId7" Type="http://schemas.openxmlformats.org/officeDocument/2006/relationships/image" Target="../media/image159.png"/><Relationship Id="rId8" Type="http://schemas.openxmlformats.org/officeDocument/2006/relationships/image" Target="../media/image160.png"/><Relationship Id="rId9" Type="http://schemas.openxmlformats.org/officeDocument/2006/relationships/image" Target="../media/image161.png"/><Relationship Id="rId10" Type="http://schemas.openxmlformats.org/officeDocument/2006/relationships/image" Target="../media/image162.png"/><Relationship Id="rId11" Type="http://schemas.openxmlformats.org/officeDocument/2006/relationships/slide" Target="slide1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slide" Target="slide6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8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slide" Target="slide6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9.xml"/><Relationship Id="rId3" Type="http://schemas.openxmlformats.org/officeDocument/2006/relationships/slide" Target="slide6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7655" y="1211935"/>
            <a:ext cx="101599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57691" y="1199235"/>
            <a:ext cx="114244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8455" y="1250036"/>
            <a:ext cx="4281936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21192" y="895858"/>
            <a:ext cx="50743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21192" y="946661"/>
            <a:ext cx="50743" cy="2652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6854" y="889723"/>
            <a:ext cx="4434840" cy="373380"/>
          </a:xfrm>
          <a:custGeom>
            <a:avLst/>
            <a:gdLst/>
            <a:ahLst/>
            <a:cxnLst/>
            <a:rect l="l" t="t" r="r" b="b"/>
            <a:pathLst>
              <a:path w="4434840" h="373380">
                <a:moveTo>
                  <a:pt x="4434338" y="0"/>
                </a:moveTo>
                <a:lnTo>
                  <a:pt x="0" y="0"/>
                </a:lnTo>
                <a:lnTo>
                  <a:pt x="0" y="322211"/>
                </a:lnTo>
                <a:lnTo>
                  <a:pt x="4008" y="341936"/>
                </a:lnTo>
                <a:lnTo>
                  <a:pt x="14922" y="358089"/>
                </a:lnTo>
                <a:lnTo>
                  <a:pt x="31075" y="369003"/>
                </a:lnTo>
                <a:lnTo>
                  <a:pt x="50800" y="373012"/>
                </a:lnTo>
                <a:lnTo>
                  <a:pt x="4383537" y="373012"/>
                </a:lnTo>
                <a:lnTo>
                  <a:pt x="4403262" y="369003"/>
                </a:lnTo>
                <a:lnTo>
                  <a:pt x="4419415" y="358089"/>
                </a:lnTo>
                <a:lnTo>
                  <a:pt x="4430329" y="341936"/>
                </a:lnTo>
                <a:lnTo>
                  <a:pt x="4434338" y="322211"/>
                </a:lnTo>
                <a:lnTo>
                  <a:pt x="44343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21192" y="933961"/>
            <a:ext cx="0" cy="297180"/>
          </a:xfrm>
          <a:custGeom>
            <a:avLst/>
            <a:gdLst/>
            <a:ahLst/>
            <a:cxnLst/>
            <a:rect l="l" t="t" r="r" b="b"/>
            <a:pathLst>
              <a:path w="0" h="297180">
                <a:moveTo>
                  <a:pt x="0" y="29702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21192" y="921261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21192" y="908561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21192" y="895861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532991" y="990092"/>
            <a:ext cx="1542415" cy="22923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35"/>
              <a:t>STAT </a:t>
            </a:r>
            <a:r>
              <a:rPr dirty="0" spc="-70"/>
              <a:t>234 </a:t>
            </a:r>
            <a:r>
              <a:rPr dirty="0" spc="-45"/>
              <a:t>Lecture</a:t>
            </a:r>
            <a:r>
              <a:rPr dirty="0" spc="80"/>
              <a:t> </a:t>
            </a:r>
            <a:r>
              <a:rPr dirty="0" spc="-65"/>
              <a:t>4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073287" y="1560284"/>
            <a:ext cx="461645" cy="182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25">
                <a:latin typeface="Tahoma"/>
                <a:cs typeface="Tahoma"/>
              </a:rPr>
              <a:t>Lei</a:t>
            </a:r>
            <a:r>
              <a:rPr dirty="0" sz="1100" spc="-45">
                <a:latin typeface="Tahoma"/>
                <a:cs typeface="Tahoma"/>
              </a:rPr>
              <a:t> Sun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14601" y="2238514"/>
            <a:ext cx="775970" cy="182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15">
                <a:latin typeface="Tahoma"/>
                <a:cs typeface="Tahoma"/>
              </a:rPr>
              <a:t>Jan </a:t>
            </a:r>
            <a:r>
              <a:rPr dirty="0" sz="1100" spc="-50">
                <a:latin typeface="Tahoma"/>
                <a:cs typeface="Tahoma"/>
              </a:rPr>
              <a:t>16,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2018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7" action="ppaction://hlinksldjump"/>
              </a:rPr>
              <a:t>STAT </a:t>
            </a:r>
            <a:r>
              <a:rPr dirty="0" spc="-65">
                <a:hlinkClick r:id="rId7" action="ppaction://hlinksldjump"/>
              </a:rPr>
              <a:t>234 </a:t>
            </a:r>
            <a:r>
              <a:rPr dirty="0" spc="-40">
                <a:hlinkClick r:id="rId7" action="ppaction://hlinksldjump"/>
              </a:rPr>
              <a:t>Lecture</a:t>
            </a:r>
            <a:r>
              <a:rPr dirty="0" spc="5">
                <a:hlinkClick r:id="rId7" action="ppaction://hlinksldjump"/>
              </a:rPr>
              <a:t> </a:t>
            </a:r>
            <a:r>
              <a:rPr dirty="0" spc="-65">
                <a:hlinkClick r:id="rId7" action="ppaction://hlinksldjump"/>
              </a:rPr>
              <a:t>4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473" y="13208"/>
            <a:ext cx="643255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Sample</a:t>
            </a: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Mean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Gettysburg</a:t>
            </a:r>
            <a:r>
              <a:rPr dirty="0" spc="-25"/>
              <a:t> </a:t>
            </a:r>
            <a:r>
              <a:rPr dirty="0" spc="-55"/>
              <a:t>Address</a:t>
            </a:r>
          </a:p>
        </p:txBody>
      </p:sp>
      <p:sp>
        <p:nvSpPr>
          <p:cNvPr id="6" name="object 6"/>
          <p:cNvSpPr/>
          <p:nvPr/>
        </p:nvSpPr>
        <p:spPr>
          <a:xfrm>
            <a:off x="280212" y="129849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0212" y="2024761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0212" y="2234793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08827" rIns="0" bIns="0" rtlCol="0" vert="horz">
            <a:spAutoFit/>
          </a:bodyPr>
          <a:lstStyle/>
          <a:p>
            <a:pPr marL="287655">
              <a:lnSpc>
                <a:spcPct val="100000"/>
              </a:lnSpc>
            </a:pPr>
            <a:r>
              <a:rPr dirty="0" spc="-40"/>
              <a:t>President </a:t>
            </a:r>
            <a:r>
              <a:rPr dirty="0" spc="-25"/>
              <a:t>Lincoln’s </a:t>
            </a:r>
            <a:r>
              <a:rPr dirty="0" spc="-45"/>
              <a:t>Gettysburg </a:t>
            </a:r>
            <a:r>
              <a:rPr dirty="0" spc="-55"/>
              <a:t>Address </a:t>
            </a:r>
            <a:r>
              <a:rPr dirty="0" spc="-45"/>
              <a:t>(November </a:t>
            </a:r>
            <a:r>
              <a:rPr dirty="0" spc="-50"/>
              <a:t>19, </a:t>
            </a:r>
            <a:r>
              <a:rPr dirty="0" spc="204"/>
              <a:t> </a:t>
            </a:r>
            <a:r>
              <a:rPr dirty="0" spc="-45"/>
              <a:t>1863)</a:t>
            </a:r>
          </a:p>
          <a:p>
            <a:pPr marL="287655" marR="5080">
              <a:lnSpc>
                <a:spcPct val="102600"/>
              </a:lnSpc>
            </a:pPr>
            <a:r>
              <a:rPr dirty="0" spc="-45" i="1">
                <a:latin typeface="Trebuchet MS"/>
                <a:cs typeface="Trebuchet MS"/>
              </a:rPr>
              <a:t>Four </a:t>
            </a:r>
            <a:r>
              <a:rPr dirty="0" spc="-70" i="1">
                <a:latin typeface="Trebuchet MS"/>
                <a:cs typeface="Trebuchet MS"/>
              </a:rPr>
              <a:t>score </a:t>
            </a:r>
            <a:r>
              <a:rPr dirty="0" spc="-55" i="1">
                <a:latin typeface="Trebuchet MS"/>
                <a:cs typeface="Trebuchet MS"/>
              </a:rPr>
              <a:t>and </a:t>
            </a:r>
            <a:r>
              <a:rPr dirty="0" spc="-65" i="1">
                <a:latin typeface="Trebuchet MS"/>
                <a:cs typeface="Trebuchet MS"/>
              </a:rPr>
              <a:t>seven </a:t>
            </a:r>
            <a:r>
              <a:rPr dirty="0" spc="-85" i="1">
                <a:latin typeface="Trebuchet MS"/>
                <a:cs typeface="Trebuchet MS"/>
              </a:rPr>
              <a:t>years </a:t>
            </a:r>
            <a:r>
              <a:rPr dirty="0" spc="-45" i="1">
                <a:latin typeface="Trebuchet MS"/>
                <a:cs typeface="Trebuchet MS"/>
              </a:rPr>
              <a:t>ago </a:t>
            </a:r>
            <a:r>
              <a:rPr dirty="0" spc="-60" i="1">
                <a:latin typeface="Trebuchet MS"/>
                <a:cs typeface="Trebuchet MS"/>
              </a:rPr>
              <a:t>our </a:t>
            </a:r>
            <a:r>
              <a:rPr dirty="0" spc="-80" i="1">
                <a:latin typeface="Trebuchet MS"/>
                <a:cs typeface="Trebuchet MS"/>
              </a:rPr>
              <a:t>fathers </a:t>
            </a:r>
            <a:r>
              <a:rPr dirty="0" spc="-65" i="1">
                <a:latin typeface="Trebuchet MS"/>
                <a:cs typeface="Trebuchet MS"/>
              </a:rPr>
              <a:t>brought </a:t>
            </a:r>
            <a:r>
              <a:rPr dirty="0" spc="-90" i="1">
                <a:latin typeface="Trebuchet MS"/>
                <a:cs typeface="Trebuchet MS"/>
              </a:rPr>
              <a:t>forth, </a:t>
            </a:r>
            <a:r>
              <a:rPr dirty="0" spc="-45" i="1">
                <a:latin typeface="Trebuchet MS"/>
                <a:cs typeface="Trebuchet MS"/>
              </a:rPr>
              <a:t>on </a:t>
            </a:r>
            <a:r>
              <a:rPr dirty="0" spc="-65" i="1">
                <a:latin typeface="Trebuchet MS"/>
                <a:cs typeface="Trebuchet MS"/>
              </a:rPr>
              <a:t>this  </a:t>
            </a:r>
            <a:r>
              <a:rPr dirty="0" spc="-60" i="1">
                <a:latin typeface="Trebuchet MS"/>
                <a:cs typeface="Trebuchet MS"/>
              </a:rPr>
              <a:t>continent, </a:t>
            </a:r>
            <a:r>
              <a:rPr dirty="0" spc="-55" i="1">
                <a:latin typeface="Trebuchet MS"/>
                <a:cs typeface="Trebuchet MS"/>
              </a:rPr>
              <a:t>a </a:t>
            </a:r>
            <a:r>
              <a:rPr dirty="0" spc="-80" i="1">
                <a:latin typeface="Trebuchet MS"/>
                <a:cs typeface="Trebuchet MS"/>
              </a:rPr>
              <a:t>new </a:t>
            </a:r>
            <a:r>
              <a:rPr dirty="0" spc="-70" i="1">
                <a:latin typeface="Trebuchet MS"/>
                <a:cs typeface="Trebuchet MS"/>
              </a:rPr>
              <a:t>nation, </a:t>
            </a:r>
            <a:r>
              <a:rPr dirty="0" spc="-60" i="1">
                <a:latin typeface="Trebuchet MS"/>
                <a:cs typeface="Trebuchet MS"/>
              </a:rPr>
              <a:t>conceived </a:t>
            </a:r>
            <a:r>
              <a:rPr dirty="0" spc="-65" i="1">
                <a:latin typeface="Trebuchet MS"/>
                <a:cs typeface="Trebuchet MS"/>
              </a:rPr>
              <a:t>in </a:t>
            </a:r>
            <a:r>
              <a:rPr dirty="0" spc="-80" i="1">
                <a:latin typeface="Trebuchet MS"/>
                <a:cs typeface="Trebuchet MS"/>
              </a:rPr>
              <a:t>Liberty, </a:t>
            </a:r>
            <a:r>
              <a:rPr dirty="0" spc="-55" i="1">
                <a:latin typeface="Trebuchet MS"/>
                <a:cs typeface="Trebuchet MS"/>
              </a:rPr>
              <a:t>and </a:t>
            </a:r>
            <a:r>
              <a:rPr dirty="0" spc="-70" i="1">
                <a:latin typeface="Trebuchet MS"/>
                <a:cs typeface="Trebuchet MS"/>
              </a:rPr>
              <a:t>dedicated </a:t>
            </a:r>
            <a:r>
              <a:rPr dirty="0" spc="-60" i="1">
                <a:latin typeface="Trebuchet MS"/>
                <a:cs typeface="Trebuchet MS"/>
              </a:rPr>
              <a:t>to </a:t>
            </a:r>
            <a:r>
              <a:rPr dirty="0" spc="-75" i="1">
                <a:latin typeface="Trebuchet MS"/>
                <a:cs typeface="Trebuchet MS"/>
              </a:rPr>
              <a:t>the  </a:t>
            </a:r>
            <a:r>
              <a:rPr dirty="0" spc="-60" i="1">
                <a:latin typeface="Trebuchet MS"/>
                <a:cs typeface="Trebuchet MS"/>
              </a:rPr>
              <a:t>proposition that </a:t>
            </a:r>
            <a:r>
              <a:rPr dirty="0" spc="-90" i="1">
                <a:latin typeface="Trebuchet MS"/>
                <a:cs typeface="Trebuchet MS"/>
              </a:rPr>
              <a:t>all </a:t>
            </a:r>
            <a:r>
              <a:rPr dirty="0" spc="-65" i="1">
                <a:latin typeface="Trebuchet MS"/>
                <a:cs typeface="Trebuchet MS"/>
              </a:rPr>
              <a:t>men </a:t>
            </a:r>
            <a:r>
              <a:rPr dirty="0" spc="-100" i="1">
                <a:latin typeface="Trebuchet MS"/>
                <a:cs typeface="Trebuchet MS"/>
              </a:rPr>
              <a:t>are  </a:t>
            </a:r>
            <a:r>
              <a:rPr dirty="0" spc="-70" i="1">
                <a:latin typeface="Trebuchet MS"/>
                <a:cs typeface="Trebuchet MS"/>
              </a:rPr>
              <a:t>created </a:t>
            </a:r>
            <a:r>
              <a:rPr dirty="0" spc="-75" i="1">
                <a:latin typeface="Trebuchet MS"/>
                <a:cs typeface="Trebuchet MS"/>
              </a:rPr>
              <a:t>equal.  </a:t>
            </a:r>
            <a:r>
              <a:rPr dirty="0" spc="-105" i="1">
                <a:latin typeface="Trebuchet MS"/>
                <a:cs typeface="Trebuchet MS"/>
              </a:rPr>
              <a:t>. . </a:t>
            </a:r>
            <a:r>
              <a:rPr dirty="0" spc="-70" i="1">
                <a:latin typeface="Trebuchet MS"/>
                <a:cs typeface="Trebuchet MS"/>
              </a:rPr>
              <a:t> </a:t>
            </a:r>
            <a:r>
              <a:rPr dirty="0" spc="-105" i="1">
                <a:latin typeface="Trebuchet MS"/>
                <a:cs typeface="Trebuchet MS"/>
              </a:rPr>
              <a:t>.</a:t>
            </a:r>
          </a:p>
          <a:p>
            <a:pPr marL="287655">
              <a:lnSpc>
                <a:spcPct val="100000"/>
              </a:lnSpc>
              <a:spcBef>
                <a:spcPts val="330"/>
              </a:spcBef>
            </a:pPr>
            <a:r>
              <a:rPr dirty="0" spc="-55"/>
              <a:t>286 </a:t>
            </a:r>
            <a:r>
              <a:rPr dirty="0" spc="-75"/>
              <a:t>words </a:t>
            </a:r>
            <a:r>
              <a:rPr dirty="0" spc="-25"/>
              <a:t>in</a:t>
            </a:r>
            <a:r>
              <a:rPr dirty="0" spc="130"/>
              <a:t> </a:t>
            </a:r>
            <a:r>
              <a:rPr dirty="0" spc="-15"/>
              <a:t>total.</a:t>
            </a:r>
          </a:p>
          <a:p>
            <a:pPr marL="287655">
              <a:lnSpc>
                <a:spcPct val="100000"/>
              </a:lnSpc>
              <a:spcBef>
                <a:spcPts val="330"/>
              </a:spcBef>
            </a:pPr>
            <a:r>
              <a:rPr dirty="0" spc="-10"/>
              <a:t>What </a:t>
            </a:r>
            <a:r>
              <a:rPr dirty="0" spc="-40"/>
              <a:t>is the </a:t>
            </a:r>
            <a:r>
              <a:rPr dirty="0" spc="-70"/>
              <a:t>average word </a:t>
            </a:r>
            <a:r>
              <a:rPr dirty="0" spc="-50"/>
              <a:t>length </a:t>
            </a:r>
            <a:r>
              <a:rPr dirty="0" spc="-35"/>
              <a:t>of </a:t>
            </a:r>
            <a:r>
              <a:rPr dirty="0" spc="-40"/>
              <a:t>Gettysburg </a:t>
            </a:r>
            <a:r>
              <a:rPr dirty="0" spc="225"/>
              <a:t> </a:t>
            </a:r>
            <a:r>
              <a:rPr dirty="0" spc="-50"/>
              <a:t>Address?</a:t>
            </a:r>
          </a:p>
        </p:txBody>
      </p:sp>
      <p:sp>
        <p:nvSpPr>
          <p:cNvPr id="10" name="object 10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6" action="ppaction://hlinksldjump"/>
              </a:rPr>
              <a:t>STAT </a:t>
            </a:r>
            <a:r>
              <a:rPr dirty="0" spc="-65">
                <a:hlinkClick r:id="rId6" action="ppaction://hlinksldjump"/>
              </a:rPr>
              <a:t>234 </a:t>
            </a:r>
            <a:r>
              <a:rPr dirty="0" spc="-40">
                <a:hlinkClick r:id="rId6" action="ppaction://hlinksldjump"/>
              </a:rPr>
              <a:t>Lecture</a:t>
            </a:r>
            <a:r>
              <a:rPr dirty="0" spc="5">
                <a:hlinkClick r:id="rId6" action="ppaction://hlinksldjump"/>
              </a:rPr>
              <a:t> </a:t>
            </a:r>
            <a:r>
              <a:rPr dirty="0" spc="-65">
                <a:hlinkClick r:id="rId6" action="ppaction://hlinksldjump"/>
              </a:rPr>
              <a:t>4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473" y="13208"/>
            <a:ext cx="643255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Sample</a:t>
            </a: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Mean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5"/>
              <a:t>World</a:t>
            </a:r>
            <a:r>
              <a:rPr dirty="0" spc="-15"/>
              <a:t> </a:t>
            </a:r>
            <a:r>
              <a:rPr dirty="0" spc="-45"/>
              <a:t>Length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5430" y="909294"/>
          <a:ext cx="1499235" cy="1986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066"/>
                <a:gridCol w="218209"/>
                <a:gridCol w="581891"/>
                <a:gridCol w="495011"/>
              </a:tblGrid>
              <a:tr h="218808"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word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length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4769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Four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4769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score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4769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and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4769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seven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4769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years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4769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ago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4769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our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4769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fathers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4769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brought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18808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forth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3" action="ppaction://hlinksldjump"/>
              </a:rPr>
              <a:t>STAT </a:t>
            </a:r>
            <a:r>
              <a:rPr dirty="0" spc="-65">
                <a:hlinkClick r:id="rId3" action="ppaction://hlinksldjump"/>
              </a:rPr>
              <a:t>234 </a:t>
            </a:r>
            <a:r>
              <a:rPr dirty="0" spc="-40">
                <a:hlinkClick r:id="rId3" action="ppaction://hlinksldjump"/>
              </a:rPr>
              <a:t>Lecture</a:t>
            </a:r>
            <a:r>
              <a:rPr dirty="0" spc="5">
                <a:hlinkClick r:id="rId3" action="ppaction://hlinksldjump"/>
              </a:rPr>
              <a:t> </a:t>
            </a:r>
            <a:r>
              <a:rPr dirty="0" spc="-65">
                <a:hlinkClick r:id="rId3" action="ppaction://hlinksldjump"/>
              </a:rPr>
              <a:t>4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473" y="13208"/>
            <a:ext cx="643255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Sample</a:t>
            </a: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Mean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65"/>
              <a:t>Average </a:t>
            </a:r>
            <a:r>
              <a:rPr dirty="0" spc="-45"/>
              <a:t>Word</a:t>
            </a:r>
            <a:r>
              <a:rPr dirty="0" spc="105"/>
              <a:t> </a:t>
            </a:r>
            <a:r>
              <a:rPr dirty="0" spc="-45"/>
              <a:t>Length</a:t>
            </a:r>
          </a:p>
        </p:txBody>
      </p:sp>
      <p:sp>
        <p:nvSpPr>
          <p:cNvPr id="6" name="object 6"/>
          <p:cNvSpPr/>
          <p:nvPr/>
        </p:nvSpPr>
        <p:spPr>
          <a:xfrm>
            <a:off x="280212" y="101800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0212" y="1400124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0212" y="1610156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23989" rIns="0" bIns="0" rtlCol="0" vert="horz">
            <a:spAutoFit/>
          </a:bodyPr>
          <a:lstStyle/>
          <a:p>
            <a:pPr marL="283210" marR="391795" indent="4445">
              <a:lnSpc>
                <a:spcPct val="102600"/>
              </a:lnSpc>
            </a:pPr>
            <a:r>
              <a:rPr dirty="0" spc="-55"/>
              <a:t>Suppose </a:t>
            </a:r>
            <a:r>
              <a:rPr dirty="0" spc="-110"/>
              <a:t>I </a:t>
            </a:r>
            <a:r>
              <a:rPr dirty="0" spc="-55"/>
              <a:t>want </a:t>
            </a:r>
            <a:r>
              <a:rPr dirty="0" spc="-15"/>
              <a:t>to </a:t>
            </a:r>
            <a:r>
              <a:rPr dirty="0" spc="-65"/>
              <a:t>know </a:t>
            </a:r>
            <a:r>
              <a:rPr dirty="0" spc="-40"/>
              <a:t>the </a:t>
            </a:r>
            <a:r>
              <a:rPr dirty="0" spc="-70"/>
              <a:t>average word </a:t>
            </a:r>
            <a:r>
              <a:rPr dirty="0" spc="-50"/>
              <a:t>length </a:t>
            </a:r>
            <a:r>
              <a:rPr dirty="0" spc="-35"/>
              <a:t>of </a:t>
            </a:r>
            <a:r>
              <a:rPr dirty="0" spc="-45"/>
              <a:t>Gettysburg </a:t>
            </a:r>
            <a:r>
              <a:rPr dirty="0" spc="250"/>
              <a:t> </a:t>
            </a:r>
            <a:r>
              <a:rPr dirty="0" spc="-55"/>
              <a:t>Address.</a:t>
            </a:r>
          </a:p>
          <a:p>
            <a:pPr marL="287655">
              <a:lnSpc>
                <a:spcPct val="100000"/>
              </a:lnSpc>
              <a:spcBef>
                <a:spcPts val="330"/>
              </a:spcBef>
            </a:pPr>
            <a:r>
              <a:rPr dirty="0" spc="-30"/>
              <a:t>Population:  </a:t>
            </a:r>
            <a:r>
              <a:rPr dirty="0" spc="25"/>
              <a:t>All </a:t>
            </a:r>
            <a:r>
              <a:rPr dirty="0" spc="-40"/>
              <a:t>the </a:t>
            </a:r>
            <a:r>
              <a:rPr dirty="0" spc="-75"/>
              <a:t>words </a:t>
            </a:r>
            <a:r>
              <a:rPr dirty="0" spc="-25"/>
              <a:t>in </a:t>
            </a:r>
            <a:r>
              <a:rPr dirty="0" spc="-40"/>
              <a:t>the</a:t>
            </a:r>
            <a:r>
              <a:rPr dirty="0" spc="95"/>
              <a:t> </a:t>
            </a:r>
            <a:r>
              <a:rPr dirty="0" spc="-55"/>
              <a:t>Address.</a:t>
            </a:r>
          </a:p>
          <a:p>
            <a:pPr marL="287655" marR="5080">
              <a:lnSpc>
                <a:spcPct val="102600"/>
              </a:lnSpc>
              <a:spcBef>
                <a:spcPts val="300"/>
              </a:spcBef>
            </a:pPr>
            <a:r>
              <a:rPr dirty="0" spc="-10"/>
              <a:t>Of </a:t>
            </a:r>
            <a:r>
              <a:rPr dirty="0" spc="-60"/>
              <a:t>course, </a:t>
            </a:r>
            <a:r>
              <a:rPr dirty="0" spc="-120"/>
              <a:t>we </a:t>
            </a:r>
            <a:r>
              <a:rPr dirty="0" spc="-75"/>
              <a:t>know </a:t>
            </a:r>
            <a:r>
              <a:rPr dirty="0" spc="-50"/>
              <a:t>the </a:t>
            </a:r>
            <a:r>
              <a:rPr dirty="0" spc="-45"/>
              <a:t>actual </a:t>
            </a:r>
            <a:r>
              <a:rPr dirty="0" spc="-40"/>
              <a:t>population </a:t>
            </a:r>
            <a:r>
              <a:rPr dirty="0" spc="-80"/>
              <a:t>mean </a:t>
            </a:r>
            <a:r>
              <a:rPr dirty="0" spc="20" i="1">
                <a:latin typeface="Century Gothic"/>
                <a:cs typeface="Century Gothic"/>
              </a:rPr>
              <a:t>µ </a:t>
            </a:r>
            <a:r>
              <a:rPr dirty="0" spc="-70"/>
              <a:t>because </a:t>
            </a:r>
            <a:r>
              <a:rPr dirty="0" spc="-120"/>
              <a:t>we </a:t>
            </a:r>
            <a:r>
              <a:rPr dirty="0" spc="-80"/>
              <a:t>have </a:t>
            </a:r>
            <a:r>
              <a:rPr dirty="0" spc="-50"/>
              <a:t>the  </a:t>
            </a:r>
            <a:r>
              <a:rPr dirty="0" spc="-40"/>
              <a:t>entire </a:t>
            </a:r>
            <a:r>
              <a:rPr dirty="0" spc="-30"/>
              <a:t>population.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9707" y="2060054"/>
            <a:ext cx="4408805" cy="20320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10" b="1">
                <a:solidFill>
                  <a:srgbClr val="214987"/>
                </a:solidFill>
                <a:latin typeface="Arial Black"/>
                <a:cs typeface="Arial Black"/>
              </a:rPr>
              <a:t>mean</a:t>
            </a:r>
            <a:r>
              <a:rPr dirty="0" sz="1100" spc="10">
                <a:latin typeface="Arial"/>
                <a:cs typeface="Arial"/>
              </a:rPr>
              <a:t>(gettysburg</a:t>
            </a:r>
            <a:r>
              <a:rPr dirty="0" sz="1100" spc="10" b="1">
                <a:solidFill>
                  <a:srgbClr val="CE5B00"/>
                </a:solidFill>
                <a:latin typeface="Arial Black"/>
                <a:cs typeface="Arial Black"/>
              </a:rPr>
              <a:t>$</a:t>
            </a:r>
            <a:r>
              <a:rPr dirty="0" sz="1100" spc="10">
                <a:latin typeface="Arial"/>
                <a:cs typeface="Arial"/>
              </a:rPr>
              <a:t>length)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955" y="2523096"/>
            <a:ext cx="111696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40">
                <a:latin typeface="Arial"/>
                <a:cs typeface="Arial"/>
              </a:rPr>
              <a:t>##  </a:t>
            </a:r>
            <a:r>
              <a:rPr dirty="0" sz="1100" spc="165">
                <a:latin typeface="Arial"/>
                <a:cs typeface="Arial"/>
              </a:rPr>
              <a:t>[1]</a:t>
            </a:r>
            <a:r>
              <a:rPr dirty="0" sz="1100" spc="2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4.294776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6" action="ppaction://hlinksldjump"/>
              </a:rPr>
              <a:t>STAT </a:t>
            </a:r>
            <a:r>
              <a:rPr dirty="0" spc="-65">
                <a:hlinkClick r:id="rId6" action="ppaction://hlinksldjump"/>
              </a:rPr>
              <a:t>234 </a:t>
            </a:r>
            <a:r>
              <a:rPr dirty="0" spc="-40">
                <a:hlinkClick r:id="rId6" action="ppaction://hlinksldjump"/>
              </a:rPr>
              <a:t>Lecture</a:t>
            </a:r>
            <a:r>
              <a:rPr dirty="0" spc="5">
                <a:hlinkClick r:id="rId6" action="ppaction://hlinksldjump"/>
              </a:rPr>
              <a:t> </a:t>
            </a:r>
            <a:r>
              <a:rPr dirty="0" spc="-65">
                <a:hlinkClick r:id="rId6" action="ppaction://hlinksldjump"/>
              </a:rPr>
              <a:t>4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473" y="13208"/>
            <a:ext cx="643255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Sample</a:t>
            </a: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Mean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Word </a:t>
            </a:r>
            <a:r>
              <a:rPr dirty="0" spc="-50"/>
              <a:t>Sample</a:t>
            </a:r>
          </a:p>
        </p:txBody>
      </p:sp>
      <p:sp>
        <p:nvSpPr>
          <p:cNvPr id="6" name="object 6"/>
          <p:cNvSpPr/>
          <p:nvPr/>
        </p:nvSpPr>
        <p:spPr>
          <a:xfrm>
            <a:off x="280212" y="67815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02056" y="606247"/>
            <a:ext cx="2518410" cy="182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10">
                <a:latin typeface="Tahoma"/>
                <a:cs typeface="Tahoma"/>
              </a:rPr>
              <a:t>What if </a:t>
            </a:r>
            <a:r>
              <a:rPr dirty="0" sz="1100" spc="-105">
                <a:latin typeface="Tahoma"/>
                <a:cs typeface="Tahoma"/>
              </a:rPr>
              <a:t>we  </a:t>
            </a:r>
            <a:r>
              <a:rPr dirty="0" sz="1100" spc="-35">
                <a:latin typeface="Tahoma"/>
                <a:cs typeface="Tahoma"/>
              </a:rPr>
              <a:t>only </a:t>
            </a:r>
            <a:r>
              <a:rPr dirty="0" sz="1100" spc="-80">
                <a:latin typeface="Tahoma"/>
                <a:cs typeface="Tahoma"/>
              </a:rPr>
              <a:t>use </a:t>
            </a:r>
            <a:r>
              <a:rPr dirty="0" sz="1100" spc="-55">
                <a:latin typeface="Tahoma"/>
                <a:cs typeface="Tahoma"/>
              </a:rPr>
              <a:t>a sample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55">
                <a:latin typeface="Tahoma"/>
                <a:cs typeface="Tahoma"/>
              </a:rPr>
              <a:t>10 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words?</a:t>
            </a:r>
            <a:endParaRPr sz="1100">
              <a:latin typeface="Tahoma"/>
              <a:cs typeface="Tahom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15430" y="922959"/>
          <a:ext cx="1572260" cy="1986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066"/>
                <a:gridCol w="290945"/>
                <a:gridCol w="581891"/>
                <a:gridCol w="495011"/>
              </a:tblGrid>
              <a:tr h="218815"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word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length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130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it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132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above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93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is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237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124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dead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19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liberty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forth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Now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121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men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18808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37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great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24955" y="3019387"/>
            <a:ext cx="148018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40">
                <a:latin typeface="Arial"/>
                <a:cs typeface="Arial"/>
              </a:rPr>
              <a:t>##  </a:t>
            </a:r>
            <a:r>
              <a:rPr dirty="0" sz="1100" spc="-20">
                <a:latin typeface="Arial"/>
                <a:cs typeface="Arial"/>
              </a:rPr>
              <a:t>sample  </a:t>
            </a:r>
            <a:r>
              <a:rPr dirty="0" sz="1100" spc="-120">
                <a:latin typeface="Arial"/>
                <a:cs typeface="Arial"/>
              </a:rPr>
              <a:t>mean   </a:t>
            </a:r>
            <a:r>
              <a:rPr dirty="0" sz="1100" spc="-70">
                <a:latin typeface="Arial"/>
                <a:cs typeface="Arial"/>
              </a:rPr>
              <a:t>= 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60">
                <a:latin typeface="Arial"/>
                <a:cs typeface="Arial"/>
              </a:rPr>
              <a:t>3.8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4" action="ppaction://hlinksldjump"/>
              </a:rPr>
              <a:t>STAT </a:t>
            </a:r>
            <a:r>
              <a:rPr dirty="0" spc="-65">
                <a:hlinkClick r:id="rId4" action="ppaction://hlinksldjump"/>
              </a:rPr>
              <a:t>234 </a:t>
            </a:r>
            <a:r>
              <a:rPr dirty="0" spc="-40">
                <a:hlinkClick r:id="rId4" action="ppaction://hlinksldjump"/>
              </a:rPr>
              <a:t>Lecture</a:t>
            </a:r>
            <a:r>
              <a:rPr dirty="0" spc="5">
                <a:hlinkClick r:id="rId4" action="ppaction://hlinksldjump"/>
              </a:rPr>
              <a:t> </a:t>
            </a:r>
            <a:r>
              <a:rPr dirty="0" spc="-65">
                <a:hlinkClick r:id="rId4" action="ppaction://hlinksldjump"/>
              </a:rPr>
              <a:t>4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473" y="13208"/>
            <a:ext cx="643255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Sample</a:t>
            </a: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Mean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Point</a:t>
            </a:r>
            <a:r>
              <a:rPr dirty="0" spc="-35"/>
              <a:t> </a:t>
            </a:r>
            <a:r>
              <a:rPr dirty="0" spc="-25"/>
              <a:t>Estimate</a:t>
            </a:r>
          </a:p>
        </p:txBody>
      </p:sp>
      <p:sp>
        <p:nvSpPr>
          <p:cNvPr id="6" name="object 6"/>
          <p:cNvSpPr/>
          <p:nvPr/>
        </p:nvSpPr>
        <p:spPr>
          <a:xfrm>
            <a:off x="280212" y="135214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0212" y="1734248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0212" y="1944281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0212" y="2154313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57946" rIns="0" bIns="0" rtlCol="0" vert="horz">
            <a:spAutoFit/>
          </a:bodyPr>
          <a:lstStyle/>
          <a:p>
            <a:pPr marL="287655" marR="160655">
              <a:lnSpc>
                <a:spcPct val="102699"/>
              </a:lnSpc>
            </a:pPr>
            <a:r>
              <a:rPr dirty="0" spc="65"/>
              <a:t>A </a:t>
            </a:r>
            <a:r>
              <a:rPr dirty="0" spc="-25" b="1">
                <a:latin typeface="Gill Sans MT"/>
                <a:cs typeface="Gill Sans MT"/>
              </a:rPr>
              <a:t>point </a:t>
            </a:r>
            <a:r>
              <a:rPr dirty="0" spc="-35" b="1">
                <a:latin typeface="Gill Sans MT"/>
                <a:cs typeface="Gill Sans MT"/>
              </a:rPr>
              <a:t>estimate </a:t>
            </a:r>
            <a:r>
              <a:rPr dirty="0" spc="-40"/>
              <a:t>is </a:t>
            </a:r>
            <a:r>
              <a:rPr dirty="0" spc="-55"/>
              <a:t>a </a:t>
            </a:r>
            <a:r>
              <a:rPr dirty="0" spc="-45"/>
              <a:t>single </a:t>
            </a:r>
            <a:r>
              <a:rPr dirty="0" spc="-55"/>
              <a:t>number </a:t>
            </a:r>
            <a:r>
              <a:rPr dirty="0" spc="-75"/>
              <a:t>used </a:t>
            </a:r>
            <a:r>
              <a:rPr dirty="0" spc="-15"/>
              <a:t>to </a:t>
            </a:r>
            <a:r>
              <a:rPr dirty="0" spc="-40"/>
              <a:t>estimate </a:t>
            </a:r>
            <a:r>
              <a:rPr dirty="0" spc="-55"/>
              <a:t>a </a:t>
            </a:r>
            <a:r>
              <a:rPr dirty="0" spc="-30"/>
              <a:t>population  </a:t>
            </a:r>
            <a:r>
              <a:rPr dirty="0" spc="-60"/>
              <a:t>parameter.</a:t>
            </a:r>
          </a:p>
          <a:p>
            <a:pPr marL="287655" marR="5080">
              <a:lnSpc>
                <a:spcPct val="125299"/>
              </a:lnSpc>
            </a:pPr>
            <a:r>
              <a:rPr dirty="0" spc="-25"/>
              <a:t>The </a:t>
            </a:r>
            <a:r>
              <a:rPr dirty="0" spc="-55"/>
              <a:t>sample </a:t>
            </a:r>
            <a:r>
              <a:rPr dirty="0" spc="-75"/>
              <a:t>average here </a:t>
            </a:r>
            <a:r>
              <a:rPr dirty="0" spc="-40"/>
              <a:t>is </a:t>
            </a:r>
            <a:r>
              <a:rPr dirty="0" spc="-55"/>
              <a:t>a </a:t>
            </a:r>
            <a:r>
              <a:rPr dirty="0" spc="-25" b="1">
                <a:latin typeface="Gill Sans MT"/>
                <a:cs typeface="Gill Sans MT"/>
              </a:rPr>
              <a:t>point </a:t>
            </a:r>
            <a:r>
              <a:rPr dirty="0" spc="-35" b="1">
                <a:latin typeface="Gill Sans MT"/>
                <a:cs typeface="Gill Sans MT"/>
              </a:rPr>
              <a:t>estimate </a:t>
            </a:r>
            <a:r>
              <a:rPr dirty="0" spc="-40"/>
              <a:t>of </a:t>
            </a:r>
            <a:r>
              <a:rPr dirty="0" spc="-45"/>
              <a:t>the </a:t>
            </a:r>
            <a:r>
              <a:rPr dirty="0" spc="-30"/>
              <a:t>population </a:t>
            </a:r>
            <a:r>
              <a:rPr dirty="0" spc="-60"/>
              <a:t>mean.  </a:t>
            </a:r>
            <a:r>
              <a:rPr dirty="0" spc="-45"/>
              <a:t>How </a:t>
            </a:r>
            <a:r>
              <a:rPr dirty="0" spc="-50"/>
              <a:t>would </a:t>
            </a:r>
            <a:r>
              <a:rPr dirty="0" spc="-65"/>
              <a:t>you </a:t>
            </a:r>
            <a:r>
              <a:rPr dirty="0" spc="-45"/>
              <a:t>estimate </a:t>
            </a:r>
            <a:r>
              <a:rPr dirty="0" spc="-40"/>
              <a:t>the </a:t>
            </a:r>
            <a:r>
              <a:rPr dirty="0" spc="-30"/>
              <a:t>population </a:t>
            </a:r>
            <a:r>
              <a:rPr dirty="0" spc="40"/>
              <a:t> </a:t>
            </a:r>
            <a:r>
              <a:rPr dirty="0" spc="-55" i="1">
                <a:latin typeface="Trebuchet MS"/>
                <a:cs typeface="Trebuchet MS"/>
              </a:rPr>
              <a:t>median</a:t>
            </a:r>
            <a:r>
              <a:rPr dirty="0" spc="-55"/>
              <a:t>?</a:t>
            </a:r>
          </a:p>
          <a:p>
            <a:pPr marL="287655">
              <a:lnSpc>
                <a:spcPct val="100000"/>
              </a:lnSpc>
              <a:spcBef>
                <a:spcPts val="330"/>
              </a:spcBef>
            </a:pPr>
            <a:r>
              <a:rPr dirty="0" spc="-45"/>
              <a:t>How </a:t>
            </a:r>
            <a:r>
              <a:rPr dirty="0" spc="-50"/>
              <a:t>would </a:t>
            </a:r>
            <a:r>
              <a:rPr dirty="0" spc="-65"/>
              <a:t>you </a:t>
            </a:r>
            <a:r>
              <a:rPr dirty="0" spc="-45"/>
              <a:t>estimate </a:t>
            </a:r>
            <a:r>
              <a:rPr dirty="0" spc="-40"/>
              <a:t>the </a:t>
            </a:r>
            <a:r>
              <a:rPr dirty="0" spc="-30"/>
              <a:t>population </a:t>
            </a:r>
            <a:r>
              <a:rPr dirty="0" spc="-60" i="1">
                <a:latin typeface="Trebuchet MS"/>
                <a:cs typeface="Trebuchet MS"/>
              </a:rPr>
              <a:t>standard </a:t>
            </a:r>
            <a:r>
              <a:rPr dirty="0" spc="185" i="1">
                <a:latin typeface="Trebuchet MS"/>
                <a:cs typeface="Trebuchet MS"/>
              </a:rPr>
              <a:t> </a:t>
            </a:r>
            <a:r>
              <a:rPr dirty="0" spc="-60" i="1">
                <a:latin typeface="Trebuchet MS"/>
                <a:cs typeface="Trebuchet MS"/>
              </a:rPr>
              <a:t>deviation</a:t>
            </a:r>
            <a:r>
              <a:rPr dirty="0" spc="-60"/>
              <a:t>?</a:t>
            </a:r>
          </a:p>
        </p:txBody>
      </p:sp>
      <p:sp>
        <p:nvSpPr>
          <p:cNvPr id="11" name="object 11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7" action="ppaction://hlinksldjump"/>
              </a:rPr>
              <a:t>STAT </a:t>
            </a:r>
            <a:r>
              <a:rPr dirty="0" spc="-65">
                <a:hlinkClick r:id="rId7" action="ppaction://hlinksldjump"/>
              </a:rPr>
              <a:t>234 </a:t>
            </a:r>
            <a:r>
              <a:rPr dirty="0" spc="-40">
                <a:hlinkClick r:id="rId7" action="ppaction://hlinksldjump"/>
              </a:rPr>
              <a:t>Lecture</a:t>
            </a:r>
            <a:r>
              <a:rPr dirty="0" spc="5">
                <a:hlinkClick r:id="rId7" action="ppaction://hlinksldjump"/>
              </a:rPr>
              <a:t> </a:t>
            </a:r>
            <a:r>
              <a:rPr dirty="0" spc="-65">
                <a:hlinkClick r:id="rId7" action="ppaction://hlinksldjump"/>
              </a:rPr>
              <a:t>4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473" y="13208"/>
            <a:ext cx="643255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Sample</a:t>
            </a: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Mean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5"/>
              <a:t>Samples </a:t>
            </a:r>
            <a:r>
              <a:rPr dirty="0" spc="-90"/>
              <a:t>are</a:t>
            </a:r>
            <a:r>
              <a:rPr dirty="0" spc="50"/>
              <a:t> </a:t>
            </a:r>
            <a:r>
              <a:rPr dirty="0" spc="-45"/>
              <a:t>Random</a:t>
            </a:r>
          </a:p>
        </p:txBody>
      </p:sp>
      <p:sp>
        <p:nvSpPr>
          <p:cNvPr id="6" name="object 6"/>
          <p:cNvSpPr/>
          <p:nvPr/>
        </p:nvSpPr>
        <p:spPr>
          <a:xfrm>
            <a:off x="280212" y="66067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02056" y="584426"/>
            <a:ext cx="3784600" cy="358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dirty="0" sz="1100" spc="-45">
                <a:latin typeface="Tahoma"/>
                <a:cs typeface="Tahoma"/>
              </a:rPr>
              <a:t>Since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sample </a:t>
            </a:r>
            <a:r>
              <a:rPr dirty="0" sz="1100" spc="-40">
                <a:latin typeface="Tahoma"/>
                <a:cs typeface="Tahoma"/>
              </a:rPr>
              <a:t>is </a:t>
            </a:r>
            <a:r>
              <a:rPr dirty="0" sz="1100" spc="-65">
                <a:latin typeface="Tahoma"/>
                <a:cs typeface="Tahoma"/>
              </a:rPr>
              <a:t>drawn </a:t>
            </a:r>
            <a:r>
              <a:rPr dirty="0" sz="1100" spc="-10" b="1">
                <a:latin typeface="Gill Sans MT"/>
                <a:cs typeface="Gill Sans MT"/>
              </a:rPr>
              <a:t>at </a:t>
            </a:r>
            <a:r>
              <a:rPr dirty="0" sz="1100" spc="-55" b="1">
                <a:latin typeface="Gill Sans MT"/>
                <a:cs typeface="Gill Sans MT"/>
              </a:rPr>
              <a:t>random</a:t>
            </a:r>
            <a:r>
              <a:rPr dirty="0" sz="1100" spc="-55">
                <a:latin typeface="Tahoma"/>
                <a:cs typeface="Tahoma"/>
              </a:rPr>
              <a:t>,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35">
                <a:latin typeface="Tahoma"/>
                <a:cs typeface="Tahoma"/>
              </a:rPr>
              <a:t>could </a:t>
            </a:r>
            <a:r>
              <a:rPr dirty="0" sz="1100" spc="-70">
                <a:latin typeface="Tahoma"/>
                <a:cs typeface="Tahoma"/>
              </a:rPr>
              <a:t>have </a:t>
            </a:r>
            <a:r>
              <a:rPr dirty="0" sz="1100" spc="-40">
                <a:latin typeface="Tahoma"/>
                <a:cs typeface="Tahoma"/>
              </a:rPr>
              <a:t>obtained </a:t>
            </a:r>
            <a:r>
              <a:rPr dirty="0" sz="1100" spc="-55">
                <a:latin typeface="Tahoma"/>
                <a:cs typeface="Tahoma"/>
              </a:rPr>
              <a:t>a  </a:t>
            </a:r>
            <a:r>
              <a:rPr dirty="0" sz="1100" spc="-50">
                <a:latin typeface="Tahoma"/>
                <a:cs typeface="Tahoma"/>
              </a:rPr>
              <a:t>different sample, </a:t>
            </a:r>
            <a:r>
              <a:rPr dirty="0" sz="1100" spc="-55">
                <a:latin typeface="Tahoma"/>
                <a:cs typeface="Tahoma"/>
              </a:rPr>
              <a:t>and </a:t>
            </a:r>
            <a:r>
              <a:rPr dirty="0" sz="1100" spc="-65">
                <a:latin typeface="Tahoma"/>
                <a:cs typeface="Tahoma"/>
              </a:rPr>
              <a:t>so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50">
                <a:latin typeface="Tahoma"/>
                <a:cs typeface="Tahoma"/>
              </a:rPr>
              <a:t>different </a:t>
            </a:r>
            <a:r>
              <a:rPr dirty="0" sz="1100" spc="-20">
                <a:latin typeface="Tahoma"/>
                <a:cs typeface="Tahoma"/>
              </a:rPr>
              <a:t>point </a:t>
            </a:r>
            <a:r>
              <a:rPr dirty="0" sz="1100" spc="24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estimate.</a:t>
            </a:r>
            <a:endParaRPr sz="1100">
              <a:latin typeface="Tahoma"/>
              <a:cs typeface="Tahom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15430" y="1042631"/>
          <a:ext cx="1426845" cy="1986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066"/>
                <a:gridCol w="290945"/>
                <a:gridCol w="436418"/>
                <a:gridCol w="495011"/>
              </a:tblGrid>
              <a:tr h="218808"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word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length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252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that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128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have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214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cause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216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which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217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they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236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died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our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248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birth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47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so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18808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246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24955" y="3104108"/>
            <a:ext cx="148018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40">
                <a:latin typeface="Arial"/>
                <a:cs typeface="Arial"/>
              </a:rPr>
              <a:t>##  </a:t>
            </a:r>
            <a:r>
              <a:rPr dirty="0" sz="1100" spc="-20">
                <a:latin typeface="Arial"/>
                <a:cs typeface="Arial"/>
              </a:rPr>
              <a:t>sample  </a:t>
            </a:r>
            <a:r>
              <a:rPr dirty="0" sz="1100" spc="-120">
                <a:latin typeface="Arial"/>
                <a:cs typeface="Arial"/>
              </a:rPr>
              <a:t>mean   </a:t>
            </a:r>
            <a:r>
              <a:rPr dirty="0" sz="1100" spc="-70">
                <a:latin typeface="Arial"/>
                <a:cs typeface="Arial"/>
              </a:rPr>
              <a:t>= 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60">
                <a:latin typeface="Arial"/>
                <a:cs typeface="Arial"/>
              </a:rPr>
              <a:t>3.7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4" action="ppaction://hlinksldjump"/>
              </a:rPr>
              <a:t>STAT </a:t>
            </a:r>
            <a:r>
              <a:rPr dirty="0" spc="-65">
                <a:hlinkClick r:id="rId4" action="ppaction://hlinksldjump"/>
              </a:rPr>
              <a:t>234 </a:t>
            </a:r>
            <a:r>
              <a:rPr dirty="0" spc="-40">
                <a:hlinkClick r:id="rId4" action="ppaction://hlinksldjump"/>
              </a:rPr>
              <a:t>Lecture</a:t>
            </a:r>
            <a:r>
              <a:rPr dirty="0" spc="5">
                <a:hlinkClick r:id="rId4" action="ppaction://hlinksldjump"/>
              </a:rPr>
              <a:t> </a:t>
            </a:r>
            <a:r>
              <a:rPr dirty="0" spc="-65">
                <a:hlinkClick r:id="rId4" action="ppaction://hlinksldjump"/>
              </a:rPr>
              <a:t>4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473" y="13208"/>
            <a:ext cx="643255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Sample</a:t>
            </a: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Mean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Another</a:t>
            </a:r>
            <a:r>
              <a:rPr dirty="0" spc="-40"/>
              <a:t> </a:t>
            </a:r>
            <a:r>
              <a:rPr dirty="0" spc="-50"/>
              <a:t>Sample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5430" y="737043"/>
          <a:ext cx="1572260" cy="1986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066"/>
                <a:gridCol w="290945"/>
                <a:gridCol w="581891"/>
                <a:gridCol w="495011"/>
              </a:tblGrid>
              <a:tr h="218815"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word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length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202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us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203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that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41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whether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77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final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85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their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65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We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112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cannot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23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the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88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that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18808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167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rather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24955" y="2887091"/>
            <a:ext cx="148018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40">
                <a:latin typeface="Arial"/>
                <a:cs typeface="Arial"/>
              </a:rPr>
              <a:t>##  </a:t>
            </a:r>
            <a:r>
              <a:rPr dirty="0" sz="1100" spc="-20">
                <a:latin typeface="Arial"/>
                <a:cs typeface="Arial"/>
              </a:rPr>
              <a:t>sample  </a:t>
            </a:r>
            <a:r>
              <a:rPr dirty="0" sz="1100" spc="-120">
                <a:latin typeface="Arial"/>
                <a:cs typeface="Arial"/>
              </a:rPr>
              <a:t>mean   </a:t>
            </a:r>
            <a:r>
              <a:rPr dirty="0" sz="1100" spc="-70">
                <a:latin typeface="Arial"/>
                <a:cs typeface="Arial"/>
              </a:rPr>
              <a:t>= 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60">
                <a:latin typeface="Arial"/>
                <a:cs typeface="Arial"/>
              </a:rPr>
              <a:t>4.4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3" action="ppaction://hlinksldjump"/>
              </a:rPr>
              <a:t>STAT </a:t>
            </a:r>
            <a:r>
              <a:rPr dirty="0" spc="-65">
                <a:hlinkClick r:id="rId3" action="ppaction://hlinksldjump"/>
              </a:rPr>
              <a:t>234 </a:t>
            </a:r>
            <a:r>
              <a:rPr dirty="0" spc="-40">
                <a:hlinkClick r:id="rId3" action="ppaction://hlinksldjump"/>
              </a:rPr>
              <a:t>Lecture</a:t>
            </a:r>
            <a:r>
              <a:rPr dirty="0" spc="5">
                <a:hlinkClick r:id="rId3" action="ppaction://hlinksldjump"/>
              </a:rPr>
              <a:t> </a:t>
            </a:r>
            <a:r>
              <a:rPr dirty="0" spc="-65">
                <a:hlinkClick r:id="rId3" action="ppaction://hlinksldjump"/>
              </a:rPr>
              <a:t>4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473" y="13208"/>
            <a:ext cx="643255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Sample</a:t>
            </a: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Mean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Another</a:t>
            </a:r>
            <a:r>
              <a:rPr dirty="0" spc="-40"/>
              <a:t> </a:t>
            </a:r>
            <a:r>
              <a:rPr dirty="0" spc="-50"/>
              <a:t>Sample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5430" y="737043"/>
          <a:ext cx="1790700" cy="1986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066"/>
                <a:gridCol w="290945"/>
                <a:gridCol w="800100"/>
                <a:gridCol w="495011"/>
              </a:tblGrid>
              <a:tr h="218815"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word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length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29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created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23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the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134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poor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223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of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177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they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113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consecrate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38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civil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167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rather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154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can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18808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so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24955" y="2887091"/>
            <a:ext cx="148018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40">
                <a:latin typeface="Arial"/>
                <a:cs typeface="Arial"/>
              </a:rPr>
              <a:t>##  </a:t>
            </a:r>
            <a:r>
              <a:rPr dirty="0" sz="1100" spc="-20">
                <a:latin typeface="Arial"/>
                <a:cs typeface="Arial"/>
              </a:rPr>
              <a:t>sample  </a:t>
            </a:r>
            <a:r>
              <a:rPr dirty="0" sz="1100" spc="-120">
                <a:latin typeface="Arial"/>
                <a:cs typeface="Arial"/>
              </a:rPr>
              <a:t>mean   </a:t>
            </a:r>
            <a:r>
              <a:rPr dirty="0" sz="1100" spc="-70">
                <a:latin typeface="Arial"/>
                <a:cs typeface="Arial"/>
              </a:rPr>
              <a:t>= 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60">
                <a:latin typeface="Arial"/>
                <a:cs typeface="Arial"/>
              </a:rPr>
              <a:t>4.6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3" action="ppaction://hlinksldjump"/>
              </a:rPr>
              <a:t>STAT </a:t>
            </a:r>
            <a:r>
              <a:rPr dirty="0" spc="-65">
                <a:hlinkClick r:id="rId3" action="ppaction://hlinksldjump"/>
              </a:rPr>
              <a:t>234 </a:t>
            </a:r>
            <a:r>
              <a:rPr dirty="0" spc="-40">
                <a:hlinkClick r:id="rId3" action="ppaction://hlinksldjump"/>
              </a:rPr>
              <a:t>Lecture</a:t>
            </a:r>
            <a:r>
              <a:rPr dirty="0" spc="5">
                <a:hlinkClick r:id="rId3" action="ppaction://hlinksldjump"/>
              </a:rPr>
              <a:t> </a:t>
            </a:r>
            <a:r>
              <a:rPr dirty="0" spc="-65">
                <a:hlinkClick r:id="rId3" action="ppaction://hlinksldjump"/>
              </a:rPr>
              <a:t>4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473" y="13208"/>
            <a:ext cx="643255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Sample</a:t>
            </a: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Mean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Another</a:t>
            </a:r>
            <a:r>
              <a:rPr dirty="0" spc="-40"/>
              <a:t> </a:t>
            </a:r>
            <a:r>
              <a:rPr dirty="0" spc="-50"/>
              <a:t>Sample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5430" y="737043"/>
          <a:ext cx="1717675" cy="1986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066"/>
                <a:gridCol w="290945"/>
                <a:gridCol w="727364"/>
                <a:gridCol w="495011"/>
              </a:tblGrid>
              <a:tr h="218815"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word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length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117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this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185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nobly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49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and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263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shall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equal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206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honored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210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increased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105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35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18808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255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the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24955" y="2887091"/>
            <a:ext cx="148018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40">
                <a:latin typeface="Arial"/>
                <a:cs typeface="Arial"/>
              </a:rPr>
              <a:t>##  </a:t>
            </a:r>
            <a:r>
              <a:rPr dirty="0" sz="1100" spc="-20">
                <a:latin typeface="Arial"/>
                <a:cs typeface="Arial"/>
              </a:rPr>
              <a:t>sample  </a:t>
            </a:r>
            <a:r>
              <a:rPr dirty="0" sz="1100" spc="-120">
                <a:latin typeface="Arial"/>
                <a:cs typeface="Arial"/>
              </a:rPr>
              <a:t>mean   </a:t>
            </a:r>
            <a:r>
              <a:rPr dirty="0" sz="1100" spc="-70">
                <a:latin typeface="Arial"/>
                <a:cs typeface="Arial"/>
              </a:rPr>
              <a:t>= 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60">
                <a:latin typeface="Arial"/>
                <a:cs typeface="Arial"/>
              </a:rPr>
              <a:t>4.4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3" action="ppaction://hlinksldjump"/>
              </a:rPr>
              <a:t>STAT </a:t>
            </a:r>
            <a:r>
              <a:rPr dirty="0" spc="-65">
                <a:hlinkClick r:id="rId3" action="ppaction://hlinksldjump"/>
              </a:rPr>
              <a:t>234 </a:t>
            </a:r>
            <a:r>
              <a:rPr dirty="0" spc="-40">
                <a:hlinkClick r:id="rId3" action="ppaction://hlinksldjump"/>
              </a:rPr>
              <a:t>Lecture</a:t>
            </a:r>
            <a:r>
              <a:rPr dirty="0" spc="5">
                <a:hlinkClick r:id="rId3" action="ppaction://hlinksldjump"/>
              </a:rPr>
              <a:t> </a:t>
            </a:r>
            <a:r>
              <a:rPr dirty="0" spc="-65">
                <a:hlinkClick r:id="rId3" action="ppaction://hlinksldjump"/>
              </a:rPr>
              <a:t>4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473" y="13208"/>
            <a:ext cx="643255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Sample</a:t>
            </a: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Mean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More</a:t>
            </a:r>
            <a:r>
              <a:rPr dirty="0" spc="-45"/>
              <a:t> </a:t>
            </a:r>
            <a:r>
              <a:rPr dirty="0" spc="-55"/>
              <a:t>Samples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97893" y="1511503"/>
            <a:ext cx="278955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40">
                <a:latin typeface="Arial"/>
                <a:cs typeface="Arial"/>
              </a:rPr>
              <a:t>10  3  8  2  4  2  5  5  3  9  </a:t>
            </a:r>
            <a:r>
              <a:rPr dirty="0" sz="1100" spc="265">
                <a:latin typeface="Arial"/>
                <a:cs typeface="Arial"/>
              </a:rPr>
              <a:t>; </a:t>
            </a:r>
            <a:r>
              <a:rPr dirty="0" sz="1100" spc="-20">
                <a:latin typeface="Arial"/>
                <a:cs typeface="Arial"/>
              </a:rPr>
              <a:t>sample  </a:t>
            </a:r>
            <a:r>
              <a:rPr dirty="0" sz="1100" spc="-120">
                <a:latin typeface="Arial"/>
                <a:cs typeface="Arial"/>
              </a:rPr>
              <a:t>mean   </a:t>
            </a:r>
            <a:r>
              <a:rPr dirty="0" sz="1100" spc="-70">
                <a:latin typeface="Arial"/>
                <a:cs typeface="Arial"/>
              </a:rPr>
              <a:t>=  </a:t>
            </a:r>
            <a:r>
              <a:rPr dirty="0" sz="1100" spc="150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5430" y="965808"/>
          <a:ext cx="4481830" cy="1814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066"/>
                <a:gridCol w="363682"/>
                <a:gridCol w="509154"/>
                <a:gridCol w="581891"/>
                <a:gridCol w="145472"/>
                <a:gridCol w="145472"/>
                <a:gridCol w="145472"/>
                <a:gridCol w="145472"/>
                <a:gridCol w="145472"/>
                <a:gridCol w="145472"/>
                <a:gridCol w="145472"/>
                <a:gridCol w="145472"/>
                <a:gridCol w="145472"/>
                <a:gridCol w="145472"/>
                <a:gridCol w="145472"/>
                <a:gridCol w="509154"/>
                <a:gridCol w="363682"/>
                <a:gridCol w="145472"/>
                <a:gridCol w="204066"/>
              </a:tblGrid>
              <a:tr h="218808"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word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length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100" spc="20">
                          <a:latin typeface="Arial"/>
                          <a:cs typeface="Arial"/>
                        </a:rPr>
                        <a:t>sample: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100" spc="265">
                          <a:latin typeface="Arial"/>
                          <a:cs typeface="Arial"/>
                        </a:rPr>
                        <a:t>;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sample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100" spc="-120">
                          <a:latin typeface="Arial"/>
                          <a:cs typeface="Arial"/>
                        </a:rPr>
                        <a:t>mean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=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5.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word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length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20">
                          <a:latin typeface="Arial"/>
                          <a:cs typeface="Arial"/>
                        </a:rPr>
                        <a:t>sample: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265">
                          <a:latin typeface="Arial"/>
                          <a:cs typeface="Arial"/>
                        </a:rPr>
                        <a:t>;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sample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120">
                          <a:latin typeface="Arial"/>
                          <a:cs typeface="Arial"/>
                        </a:rPr>
                        <a:t>mean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=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3.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55308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word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length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20">
                          <a:latin typeface="Arial"/>
                          <a:cs typeface="Arial"/>
                        </a:rPr>
                        <a:t>sample: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265">
                          <a:latin typeface="Arial"/>
                          <a:cs typeface="Arial"/>
                        </a:rPr>
                        <a:t>;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sample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120">
                          <a:latin typeface="Arial"/>
                          <a:cs typeface="Arial"/>
                        </a:rPr>
                        <a:t>mean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=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3.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88842">
                <a:tc>
                  <a:txBody>
                    <a:bodyPr/>
                    <a:lstStyle/>
                    <a:p>
                      <a:pPr algn="r" marR="28575">
                        <a:lnSpc>
                          <a:spcPts val="131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31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word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31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length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</a:pPr>
                      <a:r>
                        <a:rPr dirty="0" sz="1100" spc="20">
                          <a:latin typeface="Arial"/>
                          <a:cs typeface="Arial"/>
                        </a:rPr>
                        <a:t>sample: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/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7">
                  <a:txBody>
                    <a:bodyPr/>
                    <a:lstStyle/>
                    <a:p>
                      <a:pPr/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word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length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20">
                          <a:latin typeface="Arial"/>
                          <a:cs typeface="Arial"/>
                        </a:rPr>
                        <a:t>sample: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265">
                          <a:latin typeface="Arial"/>
                          <a:cs typeface="Arial"/>
                        </a:rPr>
                        <a:t>;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sample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120">
                          <a:latin typeface="Arial"/>
                          <a:cs typeface="Arial"/>
                        </a:rPr>
                        <a:t>mean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=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5.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word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length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20">
                          <a:latin typeface="Arial"/>
                          <a:cs typeface="Arial"/>
                        </a:rPr>
                        <a:t>sample: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265">
                          <a:latin typeface="Arial"/>
                          <a:cs typeface="Arial"/>
                        </a:rPr>
                        <a:t>;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sample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120">
                          <a:latin typeface="Arial"/>
                          <a:cs typeface="Arial"/>
                        </a:rPr>
                        <a:t>mean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=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4.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word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length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20">
                          <a:latin typeface="Arial"/>
                          <a:cs typeface="Arial"/>
                        </a:rPr>
                        <a:t>sample: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265">
                          <a:latin typeface="Arial"/>
                          <a:cs typeface="Arial"/>
                        </a:rPr>
                        <a:t>;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sample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120">
                          <a:latin typeface="Arial"/>
                          <a:cs typeface="Arial"/>
                        </a:rPr>
                        <a:t>mean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=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3.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word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length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20">
                          <a:latin typeface="Arial"/>
                          <a:cs typeface="Arial"/>
                        </a:rPr>
                        <a:t>sample: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265">
                          <a:latin typeface="Arial"/>
                          <a:cs typeface="Arial"/>
                        </a:rPr>
                        <a:t>;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sample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120">
                          <a:latin typeface="Arial"/>
                          <a:cs typeface="Arial"/>
                        </a:rPr>
                        <a:t>mean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=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3.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word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length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20">
                          <a:latin typeface="Arial"/>
                          <a:cs typeface="Arial"/>
                        </a:rPr>
                        <a:t>sample: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265">
                          <a:latin typeface="Arial"/>
                          <a:cs typeface="Arial"/>
                        </a:rPr>
                        <a:t>;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sample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120">
                          <a:latin typeface="Arial"/>
                          <a:cs typeface="Arial"/>
                        </a:rPr>
                        <a:t>mean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=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4.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18815"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##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word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length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20">
                          <a:latin typeface="Arial"/>
                          <a:cs typeface="Arial"/>
                        </a:rPr>
                        <a:t>sample: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85"/>
                        </a:lnSpc>
                      </a:pPr>
                      <a:r>
                        <a:rPr dirty="0" sz="1100" spc="-4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265">
                          <a:latin typeface="Arial"/>
                          <a:cs typeface="Arial"/>
                        </a:rPr>
                        <a:t>;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sample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120">
                          <a:latin typeface="Arial"/>
                          <a:cs typeface="Arial"/>
                        </a:rPr>
                        <a:t>mean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=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18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4.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3" action="ppaction://hlinksldjump"/>
              </a:rPr>
              <a:t>STAT </a:t>
            </a:r>
            <a:r>
              <a:rPr dirty="0" spc="-65">
                <a:hlinkClick r:id="rId3" action="ppaction://hlinksldjump"/>
              </a:rPr>
              <a:t>234 </a:t>
            </a:r>
            <a:r>
              <a:rPr dirty="0" spc="-40">
                <a:hlinkClick r:id="rId3" action="ppaction://hlinksldjump"/>
              </a:rPr>
              <a:t>Lecture</a:t>
            </a:r>
            <a:r>
              <a:rPr dirty="0" spc="5">
                <a:hlinkClick r:id="rId3" action="ppaction://hlinksldjump"/>
              </a:rPr>
              <a:t> </a:t>
            </a:r>
            <a:r>
              <a:rPr dirty="0" spc="-65">
                <a:hlinkClick r:id="rId3" action="ppaction://hlinksldjump"/>
              </a:rPr>
              <a:t>4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866" y="710158"/>
            <a:ext cx="1428750" cy="610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EAEAF7"/>
              </a:buClr>
              <a:buSzPct val="72727"/>
              <a:buFont typeface="Verdana"/>
              <a:buAutoNum type="arabicPlain"/>
              <a:tabLst>
                <a:tab pos="178435" algn="l"/>
              </a:tabLst>
            </a:pPr>
            <a:r>
              <a:rPr dirty="0" sz="1100" spc="-20">
                <a:latin typeface="Tahoma"/>
                <a:cs typeface="Tahoma"/>
                <a:hlinkClick r:id="rId2" action="ppaction://hlinksldjump"/>
              </a:rPr>
              <a:t>Population </a:t>
            </a:r>
            <a:r>
              <a:rPr dirty="0" sz="1100" spc="85">
                <a:latin typeface="Tahoma"/>
                <a:cs typeface="Tahoma"/>
                <a:hlinkClick r:id="rId2" action="ppaction://hlinksldjump"/>
              </a:rPr>
              <a:t>&amp;</a:t>
            </a:r>
            <a:r>
              <a:rPr dirty="0" sz="1100" spc="10"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1100" spc="-55">
                <a:latin typeface="Tahoma"/>
                <a:cs typeface="Tahoma"/>
                <a:hlinkClick r:id="rId2" action="ppaction://hlinksldjump"/>
              </a:rPr>
              <a:t>Sample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EAEAF7"/>
              </a:buClr>
              <a:buFont typeface="Verdana"/>
              <a:buAutoNum type="arabicPlain"/>
            </a:pPr>
            <a:endParaRPr sz="1100">
              <a:latin typeface="Times New Roman"/>
              <a:cs typeface="Times New Roman"/>
            </a:endParaRPr>
          </a:p>
          <a:p>
            <a:pPr marL="177800" indent="-165100">
              <a:lnSpc>
                <a:spcPct val="100000"/>
              </a:lnSpc>
              <a:spcBef>
                <a:spcPts val="785"/>
              </a:spcBef>
              <a:buClr>
                <a:srgbClr val="EAEAF7"/>
              </a:buClr>
              <a:buSzPct val="72727"/>
              <a:buFont typeface="Verdana"/>
              <a:buAutoNum type="arabicPlain"/>
              <a:tabLst>
                <a:tab pos="178435" algn="l"/>
              </a:tabLst>
            </a:pPr>
            <a:r>
              <a:rPr dirty="0" sz="1100" spc="-25">
                <a:latin typeface="Tahoma"/>
                <a:cs typeface="Tahoma"/>
                <a:hlinkClick r:id="rId3" action="ppaction://hlinksldjump"/>
              </a:rPr>
              <a:t>The </a:t>
            </a:r>
            <a:r>
              <a:rPr dirty="0" sz="1100" spc="-50">
                <a:latin typeface="Tahoma"/>
                <a:cs typeface="Tahoma"/>
                <a:hlinkClick r:id="rId3" action="ppaction://hlinksldjump"/>
              </a:rPr>
              <a:t>Sample</a:t>
            </a:r>
            <a:r>
              <a:rPr dirty="0" sz="1100" spc="25"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25">
                <a:latin typeface="Tahoma"/>
                <a:cs typeface="Tahoma"/>
                <a:hlinkClick r:id="rId3" action="ppaction://hlinksldjump"/>
              </a:rPr>
              <a:t>Mean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404" y="1582724"/>
            <a:ext cx="160096" cy="160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8866" y="1594383"/>
            <a:ext cx="79375" cy="1365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90">
                <a:solidFill>
                  <a:srgbClr val="EAEAF7"/>
                </a:solidFill>
                <a:latin typeface="Verdana"/>
                <a:cs typeface="Verdana"/>
              </a:rPr>
              <a:t>3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297" y="1566176"/>
            <a:ext cx="1275715" cy="182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35">
                <a:latin typeface="Tahoma"/>
                <a:cs typeface="Tahoma"/>
                <a:hlinkClick r:id="rId5" action="ppaction://hlinksldjump"/>
              </a:rPr>
              <a:t>Axioms of</a:t>
            </a:r>
            <a:r>
              <a:rPr dirty="0" sz="1100" spc="35"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1100" spc="-20">
                <a:latin typeface="Tahoma"/>
                <a:cs typeface="Tahoma"/>
                <a:hlinkClick r:id="rId5" action="ppaction://hlinksldjump"/>
              </a:rPr>
              <a:t>Probability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404" y="2010727"/>
            <a:ext cx="160096" cy="1600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8866" y="1994179"/>
            <a:ext cx="1264285" cy="182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6944" sz="1200" spc="-135">
                <a:solidFill>
                  <a:srgbClr val="EAEAF7"/>
                </a:solidFill>
                <a:latin typeface="Verdana"/>
                <a:cs typeface="Verdana"/>
              </a:rPr>
              <a:t>4     </a:t>
            </a:r>
            <a:r>
              <a:rPr dirty="0" sz="1100" spc="-35">
                <a:latin typeface="Tahoma"/>
                <a:cs typeface="Tahoma"/>
                <a:hlinkClick r:id="rId7" action="ppaction://hlinksldjump"/>
              </a:rPr>
              <a:t>Set </a:t>
            </a:r>
            <a:r>
              <a:rPr dirty="0" sz="1100" spc="-40">
                <a:latin typeface="Tahoma"/>
                <a:cs typeface="Tahoma"/>
                <a:hlinkClick r:id="rId7" action="ppaction://hlinksldjump"/>
              </a:rPr>
              <a:t>Theory</a:t>
            </a:r>
            <a:r>
              <a:rPr dirty="0" sz="1100" spc="-5"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100" spc="-30">
                <a:latin typeface="Tahoma"/>
                <a:cs typeface="Tahoma"/>
                <a:hlinkClick r:id="rId7" action="ppaction://hlinksldjump"/>
              </a:rPr>
              <a:t>Primer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8" action="ppaction://hlinksldjump"/>
              </a:rPr>
              <a:t>STAT </a:t>
            </a:r>
            <a:r>
              <a:rPr dirty="0" spc="-65">
                <a:hlinkClick r:id="rId8" action="ppaction://hlinksldjump"/>
              </a:rPr>
              <a:t>234 </a:t>
            </a:r>
            <a:r>
              <a:rPr dirty="0" spc="-40">
                <a:hlinkClick r:id="rId8" action="ppaction://hlinksldjump"/>
              </a:rPr>
              <a:t>Lecture</a:t>
            </a:r>
            <a:r>
              <a:rPr dirty="0" spc="5">
                <a:hlinkClick r:id="rId8" action="ppaction://hlinksldjump"/>
              </a:rPr>
              <a:t> </a:t>
            </a:r>
            <a:r>
              <a:rPr dirty="0" spc="-65">
                <a:hlinkClick r:id="rId8" action="ppaction://hlinksldjump"/>
              </a:rPr>
              <a:t>4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473" y="13208"/>
            <a:ext cx="643255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Sample</a:t>
            </a: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Mean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0"/>
              <a:t>Sampling </a:t>
            </a:r>
            <a:r>
              <a:rPr dirty="0" spc="-15"/>
              <a:t>Distribution</a:t>
            </a:r>
          </a:p>
        </p:txBody>
      </p:sp>
      <p:sp>
        <p:nvSpPr>
          <p:cNvPr id="6" name="object 6"/>
          <p:cNvSpPr/>
          <p:nvPr/>
        </p:nvSpPr>
        <p:spPr>
          <a:xfrm>
            <a:off x="280212" y="119929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0212" y="1409331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0212" y="1619364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0212" y="2001469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0212" y="2383586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02056" y="1084991"/>
            <a:ext cx="3919220" cy="140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676910">
              <a:lnSpc>
                <a:spcPct val="125299"/>
              </a:lnSpc>
            </a:pPr>
            <a:r>
              <a:rPr dirty="0" sz="1100" spc="5">
                <a:latin typeface="Tahoma"/>
                <a:cs typeface="Tahoma"/>
              </a:rPr>
              <a:t>With </a:t>
            </a:r>
            <a:r>
              <a:rPr dirty="0" sz="1100" spc="-65">
                <a:latin typeface="Tahoma"/>
                <a:cs typeface="Tahoma"/>
              </a:rPr>
              <a:t>every </a:t>
            </a:r>
            <a:r>
              <a:rPr dirty="0" sz="1100" spc="-55">
                <a:latin typeface="Tahoma"/>
                <a:cs typeface="Tahoma"/>
              </a:rPr>
              <a:t>random sample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75">
                <a:latin typeface="Tahoma"/>
                <a:cs typeface="Tahoma"/>
              </a:rPr>
              <a:t>are </a:t>
            </a:r>
            <a:r>
              <a:rPr dirty="0" sz="1100" spc="-30">
                <a:latin typeface="Tahoma"/>
                <a:cs typeface="Tahoma"/>
              </a:rPr>
              <a:t>getting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50">
                <a:latin typeface="Tahoma"/>
                <a:cs typeface="Tahoma"/>
              </a:rPr>
              <a:t>different </a:t>
            </a:r>
            <a:r>
              <a:rPr dirty="0" sz="1100" spc="-204" i="1">
                <a:latin typeface="Trebuchet MS"/>
                <a:cs typeface="Trebuchet MS"/>
              </a:rPr>
              <a:t>x</a:t>
            </a:r>
            <a:r>
              <a:rPr dirty="0" sz="1100" spc="-204">
                <a:latin typeface="Tahoma"/>
                <a:cs typeface="Tahoma"/>
              </a:rPr>
              <a:t>¯</a:t>
            </a:r>
            <a:r>
              <a:rPr dirty="0" sz="1100" spc="-204">
                <a:latin typeface="Tahoma"/>
                <a:cs typeface="Tahoma"/>
              </a:rPr>
              <a:t>.  </a:t>
            </a:r>
            <a:r>
              <a:rPr dirty="0" sz="1100" spc="-25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sample </a:t>
            </a:r>
            <a:r>
              <a:rPr dirty="0" sz="1100" spc="-70">
                <a:latin typeface="Tahoma"/>
                <a:cs typeface="Tahoma"/>
              </a:rPr>
              <a:t>average </a:t>
            </a:r>
            <a:r>
              <a:rPr dirty="0" sz="1100" spc="-40">
                <a:latin typeface="Tahoma"/>
                <a:cs typeface="Tahoma"/>
              </a:rPr>
              <a:t>is thus </a:t>
            </a:r>
            <a:r>
              <a:rPr dirty="0" sz="1100" spc="-50">
                <a:latin typeface="Tahoma"/>
                <a:cs typeface="Tahoma"/>
              </a:rPr>
              <a:t>also </a:t>
            </a:r>
            <a:r>
              <a:rPr dirty="0" sz="1100" spc="110">
                <a:latin typeface="Tahoma"/>
                <a:cs typeface="Tahoma"/>
              </a:rPr>
              <a:t> </a:t>
            </a:r>
            <a:r>
              <a:rPr dirty="0" sz="1100" spc="-60" i="1">
                <a:latin typeface="Trebuchet MS"/>
                <a:cs typeface="Trebuchet MS"/>
              </a:rPr>
              <a:t>random</a:t>
            </a:r>
            <a:r>
              <a:rPr dirty="0" sz="1100" spc="-6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0">
                <a:latin typeface="Tahoma"/>
                <a:cs typeface="Tahoma"/>
              </a:rPr>
              <a:t>We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55">
                <a:latin typeface="Tahoma"/>
                <a:cs typeface="Tahoma"/>
              </a:rPr>
              <a:t>ask </a:t>
            </a:r>
            <a:r>
              <a:rPr dirty="0" sz="1100" spc="-40">
                <a:latin typeface="Tahoma"/>
                <a:cs typeface="Tahoma"/>
              </a:rPr>
              <a:t>what </a:t>
            </a:r>
            <a:r>
              <a:rPr dirty="0" sz="1100" spc="-45">
                <a:latin typeface="Tahoma"/>
                <a:cs typeface="Tahoma"/>
              </a:rPr>
              <a:t>possible </a:t>
            </a:r>
            <a:r>
              <a:rPr dirty="0" sz="1100" spc="-55">
                <a:latin typeface="Tahoma"/>
                <a:cs typeface="Tahoma"/>
              </a:rPr>
              <a:t>values </a:t>
            </a:r>
            <a:r>
              <a:rPr dirty="0" sz="1100" spc="-310" i="1">
                <a:latin typeface="Trebuchet MS"/>
                <a:cs typeface="Trebuchet MS"/>
              </a:rPr>
              <a:t>x</a:t>
            </a:r>
            <a:r>
              <a:rPr dirty="0" sz="1100" spc="-310">
                <a:latin typeface="Tahoma"/>
                <a:cs typeface="Tahoma"/>
              </a:rPr>
              <a:t>¯ </a:t>
            </a:r>
            <a:r>
              <a:rPr dirty="0" sz="1100" spc="-45">
                <a:latin typeface="Tahoma"/>
                <a:cs typeface="Tahoma"/>
              </a:rPr>
              <a:t>can take </a:t>
            </a:r>
            <a:r>
              <a:rPr dirty="0" sz="1100" spc="-60">
                <a:latin typeface="Tahoma"/>
                <a:cs typeface="Tahoma"/>
              </a:rPr>
              <a:t>and </a:t>
            </a:r>
            <a:r>
              <a:rPr dirty="0" sz="1100" spc="-75">
                <a:latin typeface="Tahoma"/>
                <a:cs typeface="Tahoma"/>
              </a:rPr>
              <a:t>how </a:t>
            </a:r>
            <a:r>
              <a:rPr dirty="0" sz="1100" spc="-40">
                <a:latin typeface="Tahoma"/>
                <a:cs typeface="Tahoma"/>
              </a:rPr>
              <a:t>often </a:t>
            </a:r>
            <a:r>
              <a:rPr dirty="0" sz="1100" spc="15">
                <a:latin typeface="Tahoma"/>
                <a:cs typeface="Tahoma"/>
              </a:rPr>
              <a:t>it </a:t>
            </a:r>
            <a:r>
              <a:rPr dirty="0" sz="1100" spc="-50">
                <a:latin typeface="Tahoma"/>
                <a:cs typeface="Tahoma"/>
              </a:rPr>
              <a:t>takes  </a:t>
            </a:r>
            <a:r>
              <a:rPr dirty="0" sz="1100" spc="-50">
                <a:latin typeface="Tahoma"/>
                <a:cs typeface="Tahoma"/>
              </a:rPr>
              <a:t>those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values.</a:t>
            </a:r>
            <a:endParaRPr sz="1100">
              <a:latin typeface="Tahoma"/>
              <a:cs typeface="Tahoma"/>
            </a:endParaRPr>
          </a:p>
          <a:p>
            <a:pPr marL="12700" marR="241935">
              <a:lnSpc>
                <a:spcPct val="102600"/>
              </a:lnSpc>
              <a:spcBef>
                <a:spcPts val="300"/>
              </a:spcBef>
            </a:pPr>
            <a:r>
              <a:rPr dirty="0" sz="1100">
                <a:latin typeface="Tahoma"/>
                <a:cs typeface="Tahoma"/>
              </a:rPr>
              <a:t>That </a:t>
            </a:r>
            <a:r>
              <a:rPr dirty="0" sz="1100" spc="-40">
                <a:latin typeface="Tahoma"/>
                <a:cs typeface="Tahoma"/>
              </a:rPr>
              <a:t>is,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55">
                <a:latin typeface="Tahoma"/>
                <a:cs typeface="Tahoma"/>
              </a:rPr>
              <a:t>ask </a:t>
            </a:r>
            <a:r>
              <a:rPr dirty="0" sz="1100" spc="-35">
                <a:latin typeface="Tahoma"/>
                <a:cs typeface="Tahoma"/>
              </a:rPr>
              <a:t>about </a:t>
            </a:r>
            <a:r>
              <a:rPr dirty="0" sz="1100" spc="-150" i="1">
                <a:latin typeface="Trebuchet MS"/>
                <a:cs typeface="Trebuchet MS"/>
              </a:rPr>
              <a:t>x</a:t>
            </a:r>
            <a:r>
              <a:rPr dirty="0" sz="1100" spc="-150">
                <a:latin typeface="Tahoma"/>
                <a:cs typeface="Tahoma"/>
              </a:rPr>
              <a:t>¯</a:t>
            </a:r>
            <a:r>
              <a:rPr dirty="0" sz="1100" spc="-150">
                <a:latin typeface="Tahoma"/>
                <a:cs typeface="Tahoma"/>
              </a:rPr>
              <a:t>’s </a:t>
            </a:r>
            <a:r>
              <a:rPr dirty="0" sz="1100" spc="-65" i="1">
                <a:latin typeface="Trebuchet MS"/>
                <a:cs typeface="Trebuchet MS"/>
              </a:rPr>
              <a:t>distribution</a:t>
            </a:r>
            <a:r>
              <a:rPr dirty="0" sz="1100" spc="-65">
                <a:latin typeface="Tahoma"/>
                <a:cs typeface="Tahoma"/>
              </a:rPr>
              <a:t>, </a:t>
            </a:r>
            <a:r>
              <a:rPr dirty="0" sz="1100" spc="-35">
                <a:latin typeface="Tahoma"/>
                <a:cs typeface="Tahoma"/>
              </a:rPr>
              <a:t>called </a:t>
            </a:r>
            <a:r>
              <a:rPr dirty="0" sz="1100" spc="-150" i="1">
                <a:latin typeface="Trebuchet MS"/>
                <a:cs typeface="Trebuchet MS"/>
              </a:rPr>
              <a:t>x</a:t>
            </a:r>
            <a:r>
              <a:rPr dirty="0" sz="1100" spc="-150">
                <a:latin typeface="Tahoma"/>
                <a:cs typeface="Tahoma"/>
              </a:rPr>
              <a:t>¯</a:t>
            </a:r>
            <a:r>
              <a:rPr dirty="0" sz="1100" spc="-150">
                <a:latin typeface="Tahoma"/>
                <a:cs typeface="Tahoma"/>
              </a:rPr>
              <a:t>’s </a:t>
            </a:r>
            <a:r>
              <a:rPr dirty="0" sz="1100" spc="-40" b="1">
                <a:latin typeface="Gill Sans MT"/>
                <a:cs typeface="Gill Sans MT"/>
              </a:rPr>
              <a:t>sampling  </a:t>
            </a:r>
            <a:r>
              <a:rPr dirty="0" sz="1100" spc="-30" b="1">
                <a:latin typeface="Gill Sans MT"/>
                <a:cs typeface="Gill Sans MT"/>
              </a:rPr>
              <a:t>distribution</a:t>
            </a:r>
            <a:r>
              <a:rPr dirty="0" sz="1100" spc="-3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65">
                <a:latin typeface="Tahoma"/>
                <a:cs typeface="Tahoma"/>
              </a:rPr>
              <a:t>A </a:t>
            </a:r>
            <a:r>
              <a:rPr dirty="0" sz="1100" spc="-40" b="1">
                <a:latin typeface="Gill Sans MT"/>
                <a:cs typeface="Gill Sans MT"/>
              </a:rPr>
              <a:t>sampling  </a:t>
            </a:r>
            <a:r>
              <a:rPr dirty="0" sz="1100" spc="-30" b="1">
                <a:latin typeface="Gill Sans MT"/>
                <a:cs typeface="Gill Sans MT"/>
              </a:rPr>
              <a:t>distribution </a:t>
            </a:r>
            <a:r>
              <a:rPr dirty="0" sz="1100" spc="-40">
                <a:latin typeface="Tahoma"/>
                <a:cs typeface="Tahoma"/>
              </a:rPr>
              <a:t>is the </a:t>
            </a:r>
            <a:r>
              <a:rPr dirty="0" sz="1100" spc="-30">
                <a:latin typeface="Tahoma"/>
                <a:cs typeface="Tahoma"/>
              </a:rPr>
              <a:t>distribution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55">
                <a:latin typeface="Tahoma"/>
                <a:cs typeface="Tahoma"/>
              </a:rPr>
              <a:t>a sample </a:t>
            </a:r>
            <a:r>
              <a:rPr dirty="0" sz="1100" spc="4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statistic.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8" action="ppaction://hlinksldjump"/>
              </a:rPr>
              <a:t>STAT </a:t>
            </a:r>
            <a:r>
              <a:rPr dirty="0" spc="-65">
                <a:hlinkClick r:id="rId8" action="ppaction://hlinksldjump"/>
              </a:rPr>
              <a:t>234 </a:t>
            </a:r>
            <a:r>
              <a:rPr dirty="0" spc="-40">
                <a:hlinkClick r:id="rId8" action="ppaction://hlinksldjump"/>
              </a:rPr>
              <a:t>Lecture</a:t>
            </a:r>
            <a:r>
              <a:rPr dirty="0" spc="5">
                <a:hlinkClick r:id="rId8" action="ppaction://hlinksldjump"/>
              </a:rPr>
              <a:t> </a:t>
            </a:r>
            <a:r>
              <a:rPr dirty="0" spc="-65">
                <a:hlinkClick r:id="rId8" action="ppaction://hlinksldjump"/>
              </a:rPr>
              <a:t>4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473" y="13208"/>
            <a:ext cx="643255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Sample</a:t>
            </a: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Mean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0"/>
              <a:t>Sampling </a:t>
            </a:r>
            <a:r>
              <a:rPr dirty="0" spc="-15"/>
              <a:t>Distribution</a:t>
            </a:r>
          </a:p>
        </p:txBody>
      </p:sp>
      <p:sp>
        <p:nvSpPr>
          <p:cNvPr id="6" name="object 6"/>
          <p:cNvSpPr/>
          <p:nvPr/>
        </p:nvSpPr>
        <p:spPr>
          <a:xfrm>
            <a:off x="280212" y="92905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02056" y="857148"/>
            <a:ext cx="4107815" cy="182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60">
                <a:latin typeface="Tahoma"/>
                <a:cs typeface="Tahoma"/>
              </a:rPr>
              <a:t>We </a:t>
            </a:r>
            <a:r>
              <a:rPr dirty="0" sz="1100" spc="-55">
                <a:latin typeface="Tahoma"/>
                <a:cs typeface="Tahoma"/>
              </a:rPr>
              <a:t>can repeat </a:t>
            </a:r>
            <a:r>
              <a:rPr dirty="0" sz="1100" spc="-50">
                <a:latin typeface="Tahoma"/>
                <a:cs typeface="Tahoma"/>
              </a:rPr>
              <a:t>sampling </a:t>
            </a:r>
            <a:r>
              <a:rPr dirty="0" sz="1100" spc="-70">
                <a:latin typeface="Tahoma"/>
                <a:cs typeface="Tahoma"/>
              </a:rPr>
              <a:t>1000 </a:t>
            </a:r>
            <a:r>
              <a:rPr dirty="0" sz="1100" spc="-50">
                <a:latin typeface="Tahoma"/>
                <a:cs typeface="Tahoma"/>
              </a:rPr>
              <a:t>times, </a:t>
            </a:r>
            <a:r>
              <a:rPr dirty="0" sz="1100" spc="-70">
                <a:latin typeface="Tahoma"/>
                <a:cs typeface="Tahoma"/>
              </a:rPr>
              <a:t>and </a:t>
            </a:r>
            <a:r>
              <a:rPr dirty="0" sz="1100" spc="-35">
                <a:latin typeface="Tahoma"/>
                <a:cs typeface="Tahoma"/>
              </a:rPr>
              <a:t>plot </a:t>
            </a:r>
            <a:r>
              <a:rPr dirty="0" sz="1100" spc="-50">
                <a:latin typeface="Tahoma"/>
                <a:cs typeface="Tahoma"/>
              </a:rPr>
              <a:t>the sampling  </a:t>
            </a:r>
            <a:r>
              <a:rPr dirty="0" sz="1100" spc="15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distribution.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71180" y="2880853"/>
            <a:ext cx="38735" cy="0"/>
          </a:xfrm>
          <a:custGeom>
            <a:avLst/>
            <a:gdLst/>
            <a:ahLst/>
            <a:cxnLst/>
            <a:rect l="l" t="t" r="r" b="b"/>
            <a:pathLst>
              <a:path w="38735" h="0">
                <a:moveTo>
                  <a:pt x="0" y="0"/>
                </a:moveTo>
                <a:lnTo>
                  <a:pt x="38230" y="0"/>
                </a:lnTo>
              </a:path>
            </a:pathLst>
          </a:custGeom>
          <a:ln w="47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20088" y="1681816"/>
            <a:ext cx="102235" cy="38671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00">
                <a:latin typeface="Arial"/>
                <a:cs typeface="Arial"/>
              </a:rPr>
              <a:t>Frequency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02333" y="2599988"/>
            <a:ext cx="2790825" cy="0"/>
          </a:xfrm>
          <a:custGeom>
            <a:avLst/>
            <a:gdLst/>
            <a:ahLst/>
            <a:cxnLst/>
            <a:rect l="l" t="t" r="r" b="b"/>
            <a:pathLst>
              <a:path w="2790825" h="0">
                <a:moveTo>
                  <a:pt x="0" y="0"/>
                </a:moveTo>
                <a:lnTo>
                  <a:pt x="2790812" y="0"/>
                </a:lnTo>
              </a:path>
            </a:pathLst>
          </a:custGeom>
          <a:ln w="47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02333" y="2599988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5">
                <a:moveTo>
                  <a:pt x="0" y="0"/>
                </a:moveTo>
                <a:lnTo>
                  <a:pt x="0" y="45876"/>
                </a:lnTo>
              </a:path>
            </a:pathLst>
          </a:custGeom>
          <a:ln w="47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032603" y="2599988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5">
                <a:moveTo>
                  <a:pt x="0" y="0"/>
                </a:moveTo>
                <a:lnTo>
                  <a:pt x="0" y="45876"/>
                </a:lnTo>
              </a:path>
            </a:pathLst>
          </a:custGeom>
          <a:ln w="47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962874" y="2599988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5">
                <a:moveTo>
                  <a:pt x="0" y="0"/>
                </a:moveTo>
                <a:lnTo>
                  <a:pt x="0" y="45876"/>
                </a:lnTo>
              </a:path>
            </a:pathLst>
          </a:custGeom>
          <a:ln w="47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93145" y="2599988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5">
                <a:moveTo>
                  <a:pt x="0" y="0"/>
                </a:moveTo>
                <a:lnTo>
                  <a:pt x="0" y="45876"/>
                </a:lnTo>
              </a:path>
            </a:pathLst>
          </a:custGeom>
          <a:ln w="47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68351" y="2688943"/>
            <a:ext cx="6794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58480" y="2688943"/>
            <a:ext cx="1078865" cy="270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2705">
              <a:lnSpc>
                <a:spcPct val="100000"/>
              </a:lnSpc>
              <a:tabLst>
                <a:tab pos="982980" algn="l"/>
              </a:tabLst>
            </a:pPr>
            <a:r>
              <a:rPr dirty="0" sz="600">
                <a:latin typeface="Arial"/>
                <a:cs typeface="Arial"/>
              </a:rPr>
              <a:t>4	5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latin typeface="Arial"/>
                <a:cs typeface="Arial"/>
              </a:rPr>
              <a:t>x: Sample mean of </a:t>
            </a:r>
            <a:r>
              <a:rPr dirty="0" sz="600" spc="-5">
                <a:latin typeface="Arial"/>
                <a:cs typeface="Arial"/>
              </a:rPr>
              <a:t>word</a:t>
            </a:r>
            <a:r>
              <a:rPr dirty="0" sz="600" spc="-7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length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59163" y="2688943"/>
            <a:ext cx="6794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8354" y="1360498"/>
            <a:ext cx="0" cy="1186180"/>
          </a:xfrm>
          <a:custGeom>
            <a:avLst/>
            <a:gdLst/>
            <a:ahLst/>
            <a:cxnLst/>
            <a:rect l="l" t="t" r="r" b="b"/>
            <a:pathLst>
              <a:path w="0" h="1186180">
                <a:moveTo>
                  <a:pt x="0" y="1185776"/>
                </a:moveTo>
                <a:lnTo>
                  <a:pt x="0" y="0"/>
                </a:lnTo>
              </a:path>
            </a:pathLst>
          </a:custGeom>
          <a:ln w="47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42478" y="2546274"/>
            <a:ext cx="46355" cy="0"/>
          </a:xfrm>
          <a:custGeom>
            <a:avLst/>
            <a:gdLst/>
            <a:ahLst/>
            <a:cxnLst/>
            <a:rect l="l" t="t" r="r" b="b"/>
            <a:pathLst>
              <a:path w="46354" h="0">
                <a:moveTo>
                  <a:pt x="45876" y="0"/>
                </a:moveTo>
                <a:lnTo>
                  <a:pt x="0" y="0"/>
                </a:lnTo>
              </a:path>
            </a:pathLst>
          </a:custGeom>
          <a:ln w="47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42478" y="2309119"/>
            <a:ext cx="46355" cy="0"/>
          </a:xfrm>
          <a:custGeom>
            <a:avLst/>
            <a:gdLst/>
            <a:ahLst/>
            <a:cxnLst/>
            <a:rect l="l" t="t" r="r" b="b"/>
            <a:pathLst>
              <a:path w="46354" h="0">
                <a:moveTo>
                  <a:pt x="45876" y="0"/>
                </a:moveTo>
                <a:lnTo>
                  <a:pt x="0" y="0"/>
                </a:lnTo>
              </a:path>
            </a:pathLst>
          </a:custGeom>
          <a:ln w="47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42478" y="2071964"/>
            <a:ext cx="46355" cy="0"/>
          </a:xfrm>
          <a:custGeom>
            <a:avLst/>
            <a:gdLst/>
            <a:ahLst/>
            <a:cxnLst/>
            <a:rect l="l" t="t" r="r" b="b"/>
            <a:pathLst>
              <a:path w="46354" h="0">
                <a:moveTo>
                  <a:pt x="45876" y="0"/>
                </a:moveTo>
                <a:lnTo>
                  <a:pt x="0" y="0"/>
                </a:lnTo>
              </a:path>
            </a:pathLst>
          </a:custGeom>
          <a:ln w="47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42478" y="1834808"/>
            <a:ext cx="46355" cy="0"/>
          </a:xfrm>
          <a:custGeom>
            <a:avLst/>
            <a:gdLst/>
            <a:ahLst/>
            <a:cxnLst/>
            <a:rect l="l" t="t" r="r" b="b"/>
            <a:pathLst>
              <a:path w="46354" h="0">
                <a:moveTo>
                  <a:pt x="45876" y="0"/>
                </a:moveTo>
                <a:lnTo>
                  <a:pt x="0" y="0"/>
                </a:lnTo>
              </a:path>
            </a:pathLst>
          </a:custGeom>
          <a:ln w="47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42478" y="1597653"/>
            <a:ext cx="46355" cy="0"/>
          </a:xfrm>
          <a:custGeom>
            <a:avLst/>
            <a:gdLst/>
            <a:ahLst/>
            <a:cxnLst/>
            <a:rect l="l" t="t" r="r" b="b"/>
            <a:pathLst>
              <a:path w="46354" h="0">
                <a:moveTo>
                  <a:pt x="45876" y="0"/>
                </a:moveTo>
                <a:lnTo>
                  <a:pt x="0" y="0"/>
                </a:lnTo>
              </a:path>
            </a:pathLst>
          </a:custGeom>
          <a:ln w="47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42478" y="1360498"/>
            <a:ext cx="46355" cy="0"/>
          </a:xfrm>
          <a:custGeom>
            <a:avLst/>
            <a:gdLst/>
            <a:ahLst/>
            <a:cxnLst/>
            <a:rect l="l" t="t" r="r" b="b"/>
            <a:pathLst>
              <a:path w="46354" h="0">
                <a:moveTo>
                  <a:pt x="45876" y="0"/>
                </a:moveTo>
                <a:lnTo>
                  <a:pt x="0" y="0"/>
                </a:lnTo>
              </a:path>
            </a:pathLst>
          </a:custGeom>
          <a:ln w="47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03594" y="2512344"/>
            <a:ext cx="102235" cy="67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0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3594" y="1284042"/>
            <a:ext cx="102235" cy="108077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10"/>
              </a:lnSpc>
              <a:tabLst>
                <a:tab pos="227965" algn="l"/>
              </a:tabLst>
            </a:pPr>
            <a:r>
              <a:rPr dirty="0" sz="600">
                <a:latin typeface="Arial"/>
                <a:cs typeface="Arial"/>
              </a:rPr>
              <a:t>50</a:t>
            </a:r>
            <a:r>
              <a:rPr dirty="0" sz="600">
                <a:latin typeface="Arial"/>
                <a:cs typeface="Arial"/>
              </a:rPr>
              <a:t>	</a:t>
            </a:r>
            <a:r>
              <a:rPr dirty="0" sz="600">
                <a:latin typeface="Arial"/>
                <a:cs typeface="Arial"/>
              </a:rPr>
              <a:t>100</a:t>
            </a:r>
            <a:r>
              <a:rPr dirty="0" sz="600">
                <a:latin typeface="Arial"/>
                <a:cs typeface="Arial"/>
              </a:rPr>
              <a:t>    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150</a:t>
            </a:r>
            <a:r>
              <a:rPr dirty="0" sz="600">
                <a:latin typeface="Arial"/>
                <a:cs typeface="Arial"/>
              </a:rPr>
              <a:t>    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200</a:t>
            </a:r>
            <a:r>
              <a:rPr dirty="0" sz="600">
                <a:latin typeface="Arial"/>
                <a:cs typeface="Arial"/>
              </a:rPr>
              <a:t>    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250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37197" y="2460893"/>
            <a:ext cx="465455" cy="85725"/>
          </a:xfrm>
          <a:custGeom>
            <a:avLst/>
            <a:gdLst/>
            <a:ahLst/>
            <a:cxnLst/>
            <a:rect l="l" t="t" r="r" b="b"/>
            <a:pathLst>
              <a:path w="465455" h="85725">
                <a:moveTo>
                  <a:pt x="0" y="85381"/>
                </a:moveTo>
                <a:lnTo>
                  <a:pt x="465135" y="85381"/>
                </a:lnTo>
                <a:lnTo>
                  <a:pt x="465135" y="0"/>
                </a:lnTo>
                <a:lnTo>
                  <a:pt x="0" y="0"/>
                </a:lnTo>
                <a:lnTo>
                  <a:pt x="0" y="85381"/>
                </a:lnTo>
                <a:close/>
              </a:path>
            </a:pathLst>
          </a:custGeom>
          <a:ln w="47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102333" y="2105160"/>
            <a:ext cx="465455" cy="441325"/>
          </a:xfrm>
          <a:custGeom>
            <a:avLst/>
            <a:gdLst/>
            <a:ahLst/>
            <a:cxnLst/>
            <a:rect l="l" t="t" r="r" b="b"/>
            <a:pathLst>
              <a:path w="465455" h="441325">
                <a:moveTo>
                  <a:pt x="0" y="441113"/>
                </a:moveTo>
                <a:lnTo>
                  <a:pt x="465135" y="441113"/>
                </a:lnTo>
                <a:lnTo>
                  <a:pt x="465135" y="0"/>
                </a:lnTo>
                <a:lnTo>
                  <a:pt x="0" y="0"/>
                </a:lnTo>
                <a:lnTo>
                  <a:pt x="0" y="441113"/>
                </a:lnTo>
                <a:close/>
              </a:path>
            </a:pathLst>
          </a:custGeom>
          <a:ln w="47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567468" y="1317807"/>
            <a:ext cx="465455" cy="1228725"/>
          </a:xfrm>
          <a:custGeom>
            <a:avLst/>
            <a:gdLst/>
            <a:ahLst/>
            <a:cxnLst/>
            <a:rect l="l" t="t" r="r" b="b"/>
            <a:pathLst>
              <a:path w="465455" h="1228725">
                <a:moveTo>
                  <a:pt x="0" y="1228467"/>
                </a:moveTo>
                <a:lnTo>
                  <a:pt x="465135" y="1228467"/>
                </a:lnTo>
                <a:lnTo>
                  <a:pt x="465135" y="0"/>
                </a:lnTo>
                <a:lnTo>
                  <a:pt x="0" y="0"/>
                </a:lnTo>
                <a:lnTo>
                  <a:pt x="0" y="1228467"/>
                </a:lnTo>
                <a:close/>
              </a:path>
            </a:pathLst>
          </a:custGeom>
          <a:ln w="47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032603" y="1203945"/>
            <a:ext cx="465455" cy="1342390"/>
          </a:xfrm>
          <a:custGeom>
            <a:avLst/>
            <a:gdLst/>
            <a:ahLst/>
            <a:cxnLst/>
            <a:rect l="l" t="t" r="r" b="b"/>
            <a:pathLst>
              <a:path w="465455" h="1342389">
                <a:moveTo>
                  <a:pt x="0" y="1342329"/>
                </a:moveTo>
                <a:lnTo>
                  <a:pt x="465135" y="1342329"/>
                </a:lnTo>
                <a:lnTo>
                  <a:pt x="465135" y="0"/>
                </a:lnTo>
                <a:lnTo>
                  <a:pt x="0" y="0"/>
                </a:lnTo>
                <a:lnTo>
                  <a:pt x="0" y="1342329"/>
                </a:lnTo>
                <a:close/>
              </a:path>
            </a:pathLst>
          </a:custGeom>
          <a:ln w="47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497739" y="1479075"/>
            <a:ext cx="465455" cy="1067435"/>
          </a:xfrm>
          <a:custGeom>
            <a:avLst/>
            <a:gdLst/>
            <a:ahLst/>
            <a:cxnLst/>
            <a:rect l="l" t="t" r="r" b="b"/>
            <a:pathLst>
              <a:path w="465455" h="1067435">
                <a:moveTo>
                  <a:pt x="0" y="1067198"/>
                </a:moveTo>
                <a:lnTo>
                  <a:pt x="465135" y="1067198"/>
                </a:lnTo>
                <a:lnTo>
                  <a:pt x="465135" y="0"/>
                </a:lnTo>
                <a:lnTo>
                  <a:pt x="0" y="0"/>
                </a:lnTo>
                <a:lnTo>
                  <a:pt x="0" y="1067198"/>
                </a:lnTo>
                <a:close/>
              </a:path>
            </a:pathLst>
          </a:custGeom>
          <a:ln w="47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962874" y="2109875"/>
            <a:ext cx="465455" cy="436880"/>
          </a:xfrm>
          <a:custGeom>
            <a:avLst/>
            <a:gdLst/>
            <a:ahLst/>
            <a:cxnLst/>
            <a:rect l="l" t="t" r="r" b="b"/>
            <a:pathLst>
              <a:path w="465454" h="436880">
                <a:moveTo>
                  <a:pt x="0" y="436398"/>
                </a:moveTo>
                <a:lnTo>
                  <a:pt x="465135" y="436398"/>
                </a:lnTo>
                <a:lnTo>
                  <a:pt x="465135" y="0"/>
                </a:lnTo>
                <a:lnTo>
                  <a:pt x="0" y="0"/>
                </a:lnTo>
                <a:lnTo>
                  <a:pt x="0" y="436398"/>
                </a:lnTo>
                <a:close/>
              </a:path>
            </a:pathLst>
          </a:custGeom>
          <a:ln w="47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428009" y="2427697"/>
            <a:ext cx="465455" cy="118745"/>
          </a:xfrm>
          <a:custGeom>
            <a:avLst/>
            <a:gdLst/>
            <a:ahLst/>
            <a:cxnLst/>
            <a:rect l="l" t="t" r="r" b="b"/>
            <a:pathLst>
              <a:path w="465454" h="118744">
                <a:moveTo>
                  <a:pt x="0" y="118577"/>
                </a:moveTo>
                <a:lnTo>
                  <a:pt x="465135" y="118577"/>
                </a:lnTo>
                <a:lnTo>
                  <a:pt x="465135" y="0"/>
                </a:lnTo>
                <a:lnTo>
                  <a:pt x="0" y="0"/>
                </a:lnTo>
                <a:lnTo>
                  <a:pt x="0" y="118577"/>
                </a:lnTo>
                <a:close/>
              </a:path>
            </a:pathLst>
          </a:custGeom>
          <a:ln w="47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893145" y="2522571"/>
            <a:ext cx="465455" cy="24130"/>
          </a:xfrm>
          <a:custGeom>
            <a:avLst/>
            <a:gdLst/>
            <a:ahLst/>
            <a:cxnLst/>
            <a:rect l="l" t="t" r="r" b="b"/>
            <a:pathLst>
              <a:path w="465454" h="24130">
                <a:moveTo>
                  <a:pt x="0" y="23702"/>
                </a:moveTo>
                <a:lnTo>
                  <a:pt x="465135" y="23702"/>
                </a:lnTo>
                <a:lnTo>
                  <a:pt x="465135" y="0"/>
                </a:lnTo>
                <a:lnTo>
                  <a:pt x="0" y="0"/>
                </a:lnTo>
                <a:lnTo>
                  <a:pt x="0" y="23702"/>
                </a:lnTo>
                <a:close/>
              </a:path>
            </a:pathLst>
          </a:custGeom>
          <a:ln w="47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306842" y="1188270"/>
            <a:ext cx="0" cy="1412240"/>
          </a:xfrm>
          <a:custGeom>
            <a:avLst/>
            <a:gdLst/>
            <a:ahLst/>
            <a:cxnLst/>
            <a:rect l="l" t="t" r="r" b="b"/>
            <a:pathLst>
              <a:path w="0" h="1412239">
                <a:moveTo>
                  <a:pt x="0" y="1411717"/>
                </a:moveTo>
                <a:lnTo>
                  <a:pt x="0" y="0"/>
                </a:lnTo>
              </a:path>
            </a:pathLst>
          </a:custGeom>
          <a:ln w="9557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592145" y="1388725"/>
            <a:ext cx="137795" cy="0"/>
          </a:xfrm>
          <a:custGeom>
            <a:avLst/>
            <a:gdLst/>
            <a:ahLst/>
            <a:cxnLst/>
            <a:rect l="l" t="t" r="r" b="b"/>
            <a:pathLst>
              <a:path w="137795" h="0">
                <a:moveTo>
                  <a:pt x="0" y="0"/>
                </a:moveTo>
                <a:lnTo>
                  <a:pt x="137629" y="0"/>
                </a:lnTo>
              </a:path>
            </a:pathLst>
          </a:custGeom>
          <a:ln w="9557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3579445" y="1248170"/>
            <a:ext cx="906144" cy="287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9075">
              <a:lnSpc>
                <a:spcPct val="100000"/>
              </a:lnSpc>
            </a:pPr>
            <a:r>
              <a:rPr dirty="0" sz="600" spc="-5">
                <a:latin typeface="Arial"/>
                <a:cs typeface="Arial"/>
              </a:rPr>
              <a:t>Population</a:t>
            </a:r>
            <a:r>
              <a:rPr dirty="0" sz="600" spc="-7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mean</a:t>
            </a:r>
            <a:endParaRPr sz="600">
              <a:latin typeface="Arial"/>
              <a:cs typeface="Arial"/>
            </a:endParaRPr>
          </a:p>
          <a:p>
            <a:pPr marL="219075" marR="5080" indent="-207010">
              <a:lnSpc>
                <a:spcPct val="100000"/>
              </a:lnSpc>
              <a:tabLst>
                <a:tab pos="219075" algn="l"/>
              </a:tabLst>
            </a:pPr>
            <a:r>
              <a:rPr dirty="0" sz="60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	of </a:t>
            </a:r>
            <a:r>
              <a:rPr dirty="0" sz="600" spc="-5">
                <a:latin typeface="Arial"/>
                <a:cs typeface="Arial"/>
              </a:rPr>
              <a:t>word</a:t>
            </a:r>
            <a:r>
              <a:rPr dirty="0" sz="600" spc="-5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length</a:t>
            </a:r>
            <a:r>
              <a:rPr dirty="0" sz="600" spc="-3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in </a:t>
            </a:r>
            <a:r>
              <a:rPr dirty="0" sz="6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Gettysburg</a:t>
            </a:r>
            <a:r>
              <a:rPr dirty="0" sz="600" spc="-5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Address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4" action="ppaction://hlinksldjump"/>
              </a:rPr>
              <a:t>STAT </a:t>
            </a:r>
            <a:r>
              <a:rPr dirty="0" spc="-65">
                <a:hlinkClick r:id="rId4" action="ppaction://hlinksldjump"/>
              </a:rPr>
              <a:t>234 </a:t>
            </a:r>
            <a:r>
              <a:rPr dirty="0" spc="-40">
                <a:hlinkClick r:id="rId4" action="ppaction://hlinksldjump"/>
              </a:rPr>
              <a:t>Lecture</a:t>
            </a:r>
            <a:r>
              <a:rPr dirty="0" spc="5">
                <a:hlinkClick r:id="rId4" action="ppaction://hlinksldjump"/>
              </a:rPr>
              <a:t> </a:t>
            </a:r>
            <a:r>
              <a:rPr dirty="0" spc="-65">
                <a:hlinkClick r:id="rId4" action="ppaction://hlinksldjump"/>
              </a:rPr>
              <a:t>4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473" y="13208"/>
            <a:ext cx="643255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Sample</a:t>
            </a: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Mean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0"/>
              <a:t>Sampling </a:t>
            </a:r>
            <a:r>
              <a:rPr dirty="0" spc="-15"/>
              <a:t>Distribution</a:t>
            </a:r>
          </a:p>
        </p:txBody>
      </p:sp>
      <p:sp>
        <p:nvSpPr>
          <p:cNvPr id="6" name="object 6"/>
          <p:cNvSpPr/>
          <p:nvPr/>
        </p:nvSpPr>
        <p:spPr>
          <a:xfrm>
            <a:off x="280212" y="86517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0212" y="1247279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0212" y="1457312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0212" y="1839417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75503" rIns="0" bIns="0" rtlCol="0" vert="horz">
            <a:spAutoFit/>
          </a:bodyPr>
          <a:lstStyle/>
          <a:p>
            <a:pPr marL="287655">
              <a:lnSpc>
                <a:spcPct val="100000"/>
              </a:lnSpc>
            </a:pPr>
            <a:r>
              <a:rPr dirty="0" spc="-35"/>
              <a:t>The </a:t>
            </a:r>
            <a:r>
              <a:rPr dirty="0" spc="-50"/>
              <a:t>sampling </a:t>
            </a:r>
            <a:r>
              <a:rPr dirty="0" spc="-40"/>
              <a:t>distribution </a:t>
            </a:r>
            <a:r>
              <a:rPr dirty="0" spc="-45"/>
              <a:t>of </a:t>
            </a:r>
            <a:r>
              <a:rPr dirty="0" spc="-50"/>
              <a:t>the </a:t>
            </a:r>
            <a:r>
              <a:rPr dirty="0" spc="-65"/>
              <a:t>sample </a:t>
            </a:r>
            <a:r>
              <a:rPr dirty="0" spc="-80"/>
              <a:t>mean </a:t>
            </a:r>
            <a:r>
              <a:rPr dirty="0" spc="-75"/>
              <a:t>has </a:t>
            </a:r>
            <a:r>
              <a:rPr dirty="0" spc="-50"/>
              <a:t>the </a:t>
            </a:r>
            <a:r>
              <a:rPr dirty="0" spc="-40"/>
              <a:t>population   </a:t>
            </a:r>
            <a:r>
              <a:rPr dirty="0" spc="-80"/>
              <a:t>mean</a:t>
            </a:r>
          </a:p>
          <a:p>
            <a:pPr marL="287655">
              <a:lnSpc>
                <a:spcPct val="100000"/>
              </a:lnSpc>
              <a:spcBef>
                <a:spcPts val="35"/>
              </a:spcBef>
            </a:pPr>
            <a:r>
              <a:rPr dirty="0" spc="-70" i="1">
                <a:latin typeface="Trebuchet MS"/>
                <a:cs typeface="Trebuchet MS"/>
              </a:rPr>
              <a:t>sort </a:t>
            </a:r>
            <a:r>
              <a:rPr dirty="0" spc="-80" i="1">
                <a:latin typeface="Trebuchet MS"/>
                <a:cs typeface="Trebuchet MS"/>
              </a:rPr>
              <a:t>of </a:t>
            </a:r>
            <a:r>
              <a:rPr dirty="0" spc="-20"/>
              <a:t>at </a:t>
            </a:r>
            <a:r>
              <a:rPr dirty="0" spc="-40"/>
              <a:t>the</a:t>
            </a:r>
            <a:r>
              <a:rPr dirty="0" spc="215"/>
              <a:t> </a:t>
            </a:r>
            <a:r>
              <a:rPr dirty="0" spc="-45"/>
              <a:t>center.</a:t>
            </a:r>
          </a:p>
          <a:p>
            <a:pPr marL="287655">
              <a:lnSpc>
                <a:spcPct val="100000"/>
              </a:lnSpc>
              <a:spcBef>
                <a:spcPts val="330"/>
              </a:spcBef>
            </a:pPr>
            <a:r>
              <a:rPr dirty="0" spc="15"/>
              <a:t>But </a:t>
            </a:r>
            <a:r>
              <a:rPr dirty="0" spc="-50"/>
              <a:t>there </a:t>
            </a:r>
            <a:r>
              <a:rPr dirty="0" spc="-40"/>
              <a:t>is </a:t>
            </a:r>
            <a:r>
              <a:rPr dirty="0" spc="-55"/>
              <a:t>a </a:t>
            </a:r>
            <a:r>
              <a:rPr dirty="0" spc="-10"/>
              <a:t>lot </a:t>
            </a:r>
            <a:r>
              <a:rPr dirty="0" spc="-35"/>
              <a:t>of variablity </a:t>
            </a:r>
            <a:r>
              <a:rPr dirty="0" spc="-25"/>
              <a:t>in </a:t>
            </a:r>
            <a:r>
              <a:rPr dirty="0" spc="-55"/>
              <a:t>sample </a:t>
            </a:r>
            <a:r>
              <a:rPr dirty="0" spc="100"/>
              <a:t> </a:t>
            </a:r>
            <a:r>
              <a:rPr dirty="0" spc="-60"/>
              <a:t>means.</a:t>
            </a:r>
          </a:p>
          <a:p>
            <a:pPr marL="287655" marR="5080">
              <a:lnSpc>
                <a:spcPct val="102600"/>
              </a:lnSpc>
              <a:spcBef>
                <a:spcPts val="300"/>
              </a:spcBef>
            </a:pPr>
            <a:r>
              <a:rPr dirty="0" spc="65"/>
              <a:t>A </a:t>
            </a:r>
            <a:r>
              <a:rPr dirty="0" spc="-55"/>
              <a:t>sample </a:t>
            </a:r>
            <a:r>
              <a:rPr dirty="0" spc="-35"/>
              <a:t>of </a:t>
            </a:r>
            <a:r>
              <a:rPr dirty="0" spc="-60"/>
              <a:t>10 </a:t>
            </a:r>
            <a:r>
              <a:rPr dirty="0" spc="-75"/>
              <a:t>words </a:t>
            </a:r>
            <a:r>
              <a:rPr dirty="0" spc="-35"/>
              <a:t>could </a:t>
            </a:r>
            <a:r>
              <a:rPr dirty="0" spc="-30"/>
              <a:t>contain </a:t>
            </a:r>
            <a:r>
              <a:rPr dirty="0" spc="-55"/>
              <a:t>a </a:t>
            </a:r>
            <a:r>
              <a:rPr dirty="0" spc="-70"/>
              <a:t>few </a:t>
            </a:r>
            <a:r>
              <a:rPr dirty="0" spc="-40"/>
              <a:t>big </a:t>
            </a:r>
            <a:r>
              <a:rPr dirty="0" spc="-75"/>
              <a:t>words </a:t>
            </a:r>
            <a:r>
              <a:rPr dirty="0" spc="-65"/>
              <a:t>by </a:t>
            </a:r>
            <a:r>
              <a:rPr dirty="0" spc="-50"/>
              <a:t>chance, </a:t>
            </a:r>
            <a:r>
              <a:rPr dirty="0" spc="-40"/>
              <a:t>which  </a:t>
            </a:r>
            <a:r>
              <a:rPr dirty="0" spc="-55"/>
              <a:t>gives a bigger sample </a:t>
            </a:r>
            <a:r>
              <a:rPr dirty="0" spc="-60"/>
              <a:t>mean, and </a:t>
            </a:r>
            <a:r>
              <a:rPr dirty="0" spc="-40"/>
              <a:t>vice </a:t>
            </a:r>
            <a:r>
              <a:rPr dirty="0" spc="175"/>
              <a:t> </a:t>
            </a:r>
            <a:r>
              <a:rPr dirty="0" spc="-55"/>
              <a:t>versa.</a:t>
            </a:r>
          </a:p>
          <a:p>
            <a:pPr marL="287655" marR="37465">
              <a:lnSpc>
                <a:spcPct val="102600"/>
              </a:lnSpc>
              <a:spcBef>
                <a:spcPts val="300"/>
              </a:spcBef>
            </a:pPr>
            <a:r>
              <a:rPr dirty="0" spc="-25"/>
              <a:t>The </a:t>
            </a:r>
            <a:r>
              <a:rPr dirty="0" spc="-50"/>
              <a:t>standard </a:t>
            </a:r>
            <a:r>
              <a:rPr dirty="0" spc="-45"/>
              <a:t>deviation </a:t>
            </a:r>
            <a:r>
              <a:rPr dirty="0" spc="-35"/>
              <a:t>of </a:t>
            </a:r>
            <a:r>
              <a:rPr dirty="0" spc="-40"/>
              <a:t>the sampling </a:t>
            </a:r>
            <a:r>
              <a:rPr dirty="0" spc="-35"/>
              <a:t>distribution </a:t>
            </a:r>
            <a:r>
              <a:rPr dirty="0" spc="-45"/>
              <a:t>associated </a:t>
            </a:r>
            <a:r>
              <a:rPr dirty="0" spc="-25"/>
              <a:t>with </a:t>
            </a:r>
            <a:r>
              <a:rPr dirty="0" spc="-55"/>
              <a:t>a  </a:t>
            </a:r>
            <a:r>
              <a:rPr dirty="0" spc="-20"/>
              <a:t>point </a:t>
            </a:r>
            <a:r>
              <a:rPr dirty="0" spc="-40"/>
              <a:t>estimate is </a:t>
            </a:r>
            <a:r>
              <a:rPr dirty="0" spc="-35"/>
              <a:t>called </a:t>
            </a:r>
            <a:r>
              <a:rPr dirty="0" spc="-55"/>
              <a:t>a </a:t>
            </a:r>
            <a:r>
              <a:rPr dirty="0" spc="-40" b="1">
                <a:latin typeface="Gill Sans MT"/>
                <a:cs typeface="Gill Sans MT"/>
              </a:rPr>
              <a:t>standard </a:t>
            </a:r>
            <a:r>
              <a:rPr dirty="0" spc="110" b="1">
                <a:latin typeface="Gill Sans MT"/>
                <a:cs typeface="Gill Sans MT"/>
              </a:rPr>
              <a:t> </a:t>
            </a:r>
            <a:r>
              <a:rPr dirty="0" spc="-75" b="1">
                <a:latin typeface="Gill Sans MT"/>
                <a:cs typeface="Gill Sans MT"/>
              </a:rPr>
              <a:t>error</a:t>
            </a:r>
            <a:r>
              <a:rPr dirty="0" spc="-75"/>
              <a:t>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9707" y="2289314"/>
            <a:ext cx="4408805" cy="20320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b="1">
                <a:solidFill>
                  <a:srgbClr val="214987"/>
                </a:solidFill>
                <a:latin typeface="Arial Black"/>
                <a:cs typeface="Arial Black"/>
              </a:rPr>
              <a:t>sd</a:t>
            </a:r>
            <a:r>
              <a:rPr dirty="0" sz="1100">
                <a:latin typeface="Arial"/>
                <a:cs typeface="Arial"/>
              </a:rPr>
              <a:t>(word.sample.mean)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955" y="2752356"/>
            <a:ext cx="118935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40">
                <a:latin typeface="Arial"/>
                <a:cs typeface="Arial"/>
              </a:rPr>
              <a:t>##  </a:t>
            </a:r>
            <a:r>
              <a:rPr dirty="0" sz="1100" spc="165">
                <a:latin typeface="Arial"/>
                <a:cs typeface="Arial"/>
              </a:rPr>
              <a:t>[1]</a:t>
            </a:r>
            <a:r>
              <a:rPr dirty="0" sz="1100" spc="204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0.6389422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7" action="ppaction://hlinksldjump"/>
              </a:rPr>
              <a:t>STAT </a:t>
            </a:r>
            <a:r>
              <a:rPr dirty="0" spc="-65">
                <a:hlinkClick r:id="rId7" action="ppaction://hlinksldjump"/>
              </a:rPr>
              <a:t>234 </a:t>
            </a:r>
            <a:r>
              <a:rPr dirty="0" spc="-40">
                <a:hlinkClick r:id="rId7" action="ppaction://hlinksldjump"/>
              </a:rPr>
              <a:t>Lecture</a:t>
            </a:r>
            <a:r>
              <a:rPr dirty="0" spc="5">
                <a:hlinkClick r:id="rId7" action="ppaction://hlinksldjump"/>
              </a:rPr>
              <a:t> </a:t>
            </a:r>
            <a:r>
              <a:rPr dirty="0" spc="-65">
                <a:hlinkClick r:id="rId7" action="ppaction://hlinksldjump"/>
              </a:rPr>
              <a:t>4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473" y="13208"/>
            <a:ext cx="643255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Sample</a:t>
            </a: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Mean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Sample</a:t>
            </a:r>
            <a:r>
              <a:rPr dirty="0" spc="-40"/>
              <a:t> </a:t>
            </a:r>
            <a:r>
              <a:rPr dirty="0" spc="-35"/>
              <a:t>Size</a:t>
            </a:r>
          </a:p>
        </p:txBody>
      </p:sp>
      <p:sp>
        <p:nvSpPr>
          <p:cNvPr id="6" name="object 6"/>
          <p:cNvSpPr/>
          <p:nvPr/>
        </p:nvSpPr>
        <p:spPr>
          <a:xfrm>
            <a:off x="280212" y="93256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4955" y="860666"/>
            <a:ext cx="4358640" cy="1957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9560">
              <a:lnSpc>
                <a:spcPct val="100000"/>
              </a:lnSpc>
            </a:pPr>
            <a:r>
              <a:rPr dirty="0" sz="1100" spc="-25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standard </a:t>
            </a:r>
            <a:r>
              <a:rPr dirty="0" sz="1100" spc="-55">
                <a:latin typeface="Tahoma"/>
                <a:cs typeface="Tahoma"/>
              </a:rPr>
              <a:t>error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sample </a:t>
            </a:r>
            <a:r>
              <a:rPr dirty="0" sz="1100" spc="-70">
                <a:latin typeface="Tahoma"/>
                <a:cs typeface="Tahoma"/>
              </a:rPr>
              <a:t>average </a:t>
            </a:r>
            <a:r>
              <a:rPr dirty="0" sz="1100" spc="-40">
                <a:latin typeface="Tahoma"/>
                <a:cs typeface="Tahoma"/>
              </a:rPr>
              <a:t>is </a:t>
            </a:r>
            <a:r>
              <a:rPr dirty="0" sz="1100" spc="-50">
                <a:latin typeface="Tahoma"/>
                <a:cs typeface="Tahoma"/>
              </a:rPr>
              <a:t>related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sample  </a:t>
            </a:r>
            <a:r>
              <a:rPr dirty="0" sz="1100" spc="2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size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dirty="0" sz="1100" spc="-30" i="1">
                <a:latin typeface="Trebuchet MS"/>
                <a:cs typeface="Trebuchet MS"/>
              </a:rPr>
              <a:t>n</a:t>
            </a:r>
            <a:r>
              <a:rPr dirty="0" sz="1100" spc="-3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40">
                <a:latin typeface="Arial"/>
                <a:cs typeface="Arial"/>
              </a:rPr>
              <a:t>##  </a:t>
            </a:r>
            <a:r>
              <a:rPr dirty="0" sz="1100" spc="-20">
                <a:latin typeface="Arial"/>
                <a:cs typeface="Arial"/>
              </a:rPr>
              <a:t>sample  </a:t>
            </a:r>
            <a:r>
              <a:rPr dirty="0" sz="1100" spc="80">
                <a:latin typeface="Arial"/>
                <a:cs typeface="Arial"/>
              </a:rPr>
              <a:t>size </a:t>
            </a:r>
            <a:r>
              <a:rPr dirty="0" sz="1100" spc="-70">
                <a:latin typeface="Arial"/>
                <a:cs typeface="Arial"/>
              </a:rPr>
              <a:t>=  </a:t>
            </a:r>
            <a:r>
              <a:rPr dirty="0" sz="1100" spc="-40">
                <a:latin typeface="Arial"/>
                <a:cs typeface="Arial"/>
              </a:rPr>
              <a:t>10  </a:t>
            </a:r>
            <a:r>
              <a:rPr dirty="0" sz="1100" spc="265">
                <a:latin typeface="Arial"/>
                <a:cs typeface="Arial"/>
              </a:rPr>
              <a:t>; </a:t>
            </a:r>
            <a:r>
              <a:rPr dirty="0" sz="1100" spc="35">
                <a:latin typeface="Arial"/>
                <a:cs typeface="Arial"/>
              </a:rPr>
              <a:t>standard  </a:t>
            </a:r>
            <a:r>
              <a:rPr dirty="0" sz="1100" spc="105">
                <a:latin typeface="Arial"/>
                <a:cs typeface="Arial"/>
              </a:rPr>
              <a:t>error </a:t>
            </a:r>
            <a:r>
              <a:rPr dirty="0" sz="1100" spc="-70">
                <a:latin typeface="Arial"/>
                <a:cs typeface="Arial"/>
              </a:rPr>
              <a:t>=   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0.6607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40">
                <a:latin typeface="Arial"/>
                <a:cs typeface="Arial"/>
              </a:rPr>
              <a:t>##  </a:t>
            </a:r>
            <a:r>
              <a:rPr dirty="0" sz="1100" spc="-20">
                <a:latin typeface="Arial"/>
                <a:cs typeface="Arial"/>
              </a:rPr>
              <a:t>sample  </a:t>
            </a:r>
            <a:r>
              <a:rPr dirty="0" sz="1100" spc="80">
                <a:latin typeface="Arial"/>
                <a:cs typeface="Arial"/>
              </a:rPr>
              <a:t>size </a:t>
            </a:r>
            <a:r>
              <a:rPr dirty="0" sz="1100" spc="-70">
                <a:latin typeface="Arial"/>
                <a:cs typeface="Arial"/>
              </a:rPr>
              <a:t>=  </a:t>
            </a:r>
            <a:r>
              <a:rPr dirty="0" sz="1100" spc="-40">
                <a:latin typeface="Arial"/>
                <a:cs typeface="Arial"/>
              </a:rPr>
              <a:t>20  </a:t>
            </a:r>
            <a:r>
              <a:rPr dirty="0" sz="1100" spc="265">
                <a:latin typeface="Arial"/>
                <a:cs typeface="Arial"/>
              </a:rPr>
              <a:t>; </a:t>
            </a:r>
            <a:r>
              <a:rPr dirty="0" sz="1100" spc="35">
                <a:latin typeface="Arial"/>
                <a:cs typeface="Arial"/>
              </a:rPr>
              <a:t>standard  </a:t>
            </a:r>
            <a:r>
              <a:rPr dirty="0" sz="1100" spc="105">
                <a:latin typeface="Arial"/>
                <a:cs typeface="Arial"/>
              </a:rPr>
              <a:t>error </a:t>
            </a:r>
            <a:r>
              <a:rPr dirty="0" sz="1100" spc="-70">
                <a:latin typeface="Arial"/>
                <a:cs typeface="Arial"/>
              </a:rPr>
              <a:t>=   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0.4555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40">
                <a:latin typeface="Arial"/>
                <a:cs typeface="Arial"/>
              </a:rPr>
              <a:t>##  </a:t>
            </a:r>
            <a:r>
              <a:rPr dirty="0" sz="1100" spc="-20">
                <a:latin typeface="Arial"/>
                <a:cs typeface="Arial"/>
              </a:rPr>
              <a:t>sample  </a:t>
            </a:r>
            <a:r>
              <a:rPr dirty="0" sz="1100" spc="80">
                <a:latin typeface="Arial"/>
                <a:cs typeface="Arial"/>
              </a:rPr>
              <a:t>size </a:t>
            </a:r>
            <a:r>
              <a:rPr dirty="0" sz="1100" spc="-70">
                <a:latin typeface="Arial"/>
                <a:cs typeface="Arial"/>
              </a:rPr>
              <a:t>=  </a:t>
            </a:r>
            <a:r>
              <a:rPr dirty="0" sz="1100" spc="-40">
                <a:latin typeface="Arial"/>
                <a:cs typeface="Arial"/>
              </a:rPr>
              <a:t>40  </a:t>
            </a:r>
            <a:r>
              <a:rPr dirty="0" sz="1100" spc="265">
                <a:latin typeface="Arial"/>
                <a:cs typeface="Arial"/>
              </a:rPr>
              <a:t>; </a:t>
            </a:r>
            <a:r>
              <a:rPr dirty="0" sz="1100" spc="35">
                <a:latin typeface="Arial"/>
                <a:cs typeface="Arial"/>
              </a:rPr>
              <a:t>standard  </a:t>
            </a:r>
            <a:r>
              <a:rPr dirty="0" sz="1100" spc="105">
                <a:latin typeface="Arial"/>
                <a:cs typeface="Arial"/>
              </a:rPr>
              <a:t>error </a:t>
            </a:r>
            <a:r>
              <a:rPr dirty="0" sz="1100" spc="-70">
                <a:latin typeface="Arial"/>
                <a:cs typeface="Arial"/>
              </a:rPr>
              <a:t>=   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0.3105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40">
                <a:latin typeface="Arial"/>
                <a:cs typeface="Arial"/>
              </a:rPr>
              <a:t>##  </a:t>
            </a:r>
            <a:r>
              <a:rPr dirty="0" sz="1100" spc="-20">
                <a:latin typeface="Arial"/>
                <a:cs typeface="Arial"/>
              </a:rPr>
              <a:t>sample  </a:t>
            </a:r>
            <a:r>
              <a:rPr dirty="0" sz="1100" spc="80">
                <a:latin typeface="Arial"/>
                <a:cs typeface="Arial"/>
              </a:rPr>
              <a:t>size </a:t>
            </a:r>
            <a:r>
              <a:rPr dirty="0" sz="1100" spc="-70">
                <a:latin typeface="Arial"/>
                <a:cs typeface="Arial"/>
              </a:rPr>
              <a:t>=  </a:t>
            </a:r>
            <a:r>
              <a:rPr dirty="0" sz="1100" spc="-40">
                <a:latin typeface="Arial"/>
                <a:cs typeface="Arial"/>
              </a:rPr>
              <a:t>80  </a:t>
            </a:r>
            <a:r>
              <a:rPr dirty="0" sz="1100" spc="265">
                <a:latin typeface="Arial"/>
                <a:cs typeface="Arial"/>
              </a:rPr>
              <a:t>; </a:t>
            </a:r>
            <a:r>
              <a:rPr dirty="0" sz="1100" spc="35">
                <a:latin typeface="Arial"/>
                <a:cs typeface="Arial"/>
              </a:rPr>
              <a:t>standard  </a:t>
            </a:r>
            <a:r>
              <a:rPr dirty="0" sz="1100" spc="105">
                <a:latin typeface="Arial"/>
                <a:cs typeface="Arial"/>
              </a:rPr>
              <a:t>error </a:t>
            </a:r>
            <a:r>
              <a:rPr dirty="0" sz="1100" spc="-70">
                <a:latin typeface="Arial"/>
                <a:cs typeface="Arial"/>
              </a:rPr>
              <a:t>=   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0.1987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4" action="ppaction://hlinksldjump"/>
              </a:rPr>
              <a:t>STAT </a:t>
            </a:r>
            <a:r>
              <a:rPr dirty="0" spc="-65">
                <a:hlinkClick r:id="rId4" action="ppaction://hlinksldjump"/>
              </a:rPr>
              <a:t>234 </a:t>
            </a:r>
            <a:r>
              <a:rPr dirty="0" spc="-40">
                <a:hlinkClick r:id="rId4" action="ppaction://hlinksldjump"/>
              </a:rPr>
              <a:t>Lecture</a:t>
            </a:r>
            <a:r>
              <a:rPr dirty="0" spc="5">
                <a:hlinkClick r:id="rId4" action="ppaction://hlinksldjump"/>
              </a:rPr>
              <a:t> </a:t>
            </a:r>
            <a:r>
              <a:rPr dirty="0" spc="-65">
                <a:hlinkClick r:id="rId4" action="ppaction://hlinksldjump"/>
              </a:rPr>
              <a:t>4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473" y="13208"/>
            <a:ext cx="643255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Sample</a:t>
            </a: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Mean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Standard</a:t>
            </a:r>
            <a:r>
              <a:rPr dirty="0" spc="-15"/>
              <a:t> </a:t>
            </a:r>
            <a:r>
              <a:rPr dirty="0" spc="-30"/>
              <a:t>Error</a:t>
            </a:r>
          </a:p>
        </p:txBody>
      </p:sp>
      <p:sp>
        <p:nvSpPr>
          <p:cNvPr id="6" name="object 6"/>
          <p:cNvSpPr/>
          <p:nvPr/>
        </p:nvSpPr>
        <p:spPr>
          <a:xfrm>
            <a:off x="280212" y="107245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89784" y="1945741"/>
            <a:ext cx="189865" cy="0"/>
          </a:xfrm>
          <a:custGeom>
            <a:avLst/>
            <a:gdLst/>
            <a:ahLst/>
            <a:cxnLst/>
            <a:rect l="l" t="t" r="r" b="b"/>
            <a:pathLst>
              <a:path w="189864" h="0">
                <a:moveTo>
                  <a:pt x="0" y="0"/>
                </a:moveTo>
                <a:lnTo>
                  <a:pt x="18925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05240" y="1972373"/>
            <a:ext cx="74295" cy="0"/>
          </a:xfrm>
          <a:custGeom>
            <a:avLst/>
            <a:gdLst/>
            <a:ahLst/>
            <a:cxnLst/>
            <a:rect l="l" t="t" r="r" b="b"/>
            <a:pathLst>
              <a:path w="74294" h="0">
                <a:moveTo>
                  <a:pt x="0" y="0"/>
                </a:moveTo>
                <a:lnTo>
                  <a:pt x="7379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02056" y="996185"/>
            <a:ext cx="4081145" cy="1121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dirty="0" sz="1100" spc="-45">
                <a:latin typeface="Tahoma"/>
                <a:cs typeface="Tahoma"/>
              </a:rPr>
              <a:t>Standard </a:t>
            </a:r>
            <a:r>
              <a:rPr dirty="0" sz="1100" spc="-60">
                <a:latin typeface="Tahoma"/>
                <a:cs typeface="Tahoma"/>
              </a:rPr>
              <a:t>error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55">
                <a:latin typeface="Tahoma"/>
                <a:cs typeface="Tahoma"/>
              </a:rPr>
              <a:t>sample </a:t>
            </a:r>
            <a:r>
              <a:rPr dirty="0" sz="1100" spc="-45">
                <a:latin typeface="Tahoma"/>
                <a:cs typeface="Tahoma"/>
              </a:rPr>
              <a:t>size </a:t>
            </a:r>
            <a:r>
              <a:rPr dirty="0" sz="1100" spc="-55" i="1">
                <a:latin typeface="Trebuchet MS"/>
                <a:cs typeface="Trebuchet MS"/>
              </a:rPr>
              <a:t>n</a:t>
            </a:r>
            <a:r>
              <a:rPr dirty="0" sz="1100" spc="-55">
                <a:latin typeface="Tahoma"/>
                <a:cs typeface="Tahoma"/>
              </a:rPr>
              <a:t>: </a:t>
            </a:r>
            <a:r>
              <a:rPr dirty="0" sz="1100" spc="-50">
                <a:latin typeface="Tahoma"/>
                <a:cs typeface="Tahoma"/>
              </a:rPr>
              <a:t>Given n </a:t>
            </a:r>
            <a:r>
              <a:rPr dirty="0" sz="1100" spc="-55">
                <a:latin typeface="Tahoma"/>
                <a:cs typeface="Tahoma"/>
              </a:rPr>
              <a:t>independent </a:t>
            </a:r>
            <a:r>
              <a:rPr dirty="0" sz="1100" spc="-45">
                <a:latin typeface="Tahoma"/>
                <a:cs typeface="Tahoma"/>
              </a:rPr>
              <a:t>observations  </a:t>
            </a:r>
            <a:r>
              <a:rPr dirty="0" sz="1100" spc="-50">
                <a:latin typeface="Tahoma"/>
                <a:cs typeface="Tahoma"/>
              </a:rPr>
              <a:t>from </a:t>
            </a:r>
            <a:r>
              <a:rPr dirty="0" sz="1100" spc="-60">
                <a:latin typeface="Tahoma"/>
                <a:cs typeface="Tahoma"/>
              </a:rPr>
              <a:t>a </a:t>
            </a:r>
            <a:r>
              <a:rPr dirty="0" sz="1100" spc="-35">
                <a:latin typeface="Tahoma"/>
                <a:cs typeface="Tahoma"/>
              </a:rPr>
              <a:t>population </a:t>
            </a:r>
            <a:r>
              <a:rPr dirty="0" sz="1100" spc="-30">
                <a:latin typeface="Tahoma"/>
                <a:cs typeface="Tahoma"/>
              </a:rPr>
              <a:t>with </a:t>
            </a:r>
            <a:r>
              <a:rPr dirty="0" sz="1100" spc="-50">
                <a:latin typeface="Tahoma"/>
                <a:cs typeface="Tahoma"/>
              </a:rPr>
              <a:t>standard </a:t>
            </a:r>
            <a:r>
              <a:rPr dirty="0" sz="1100" spc="-45">
                <a:latin typeface="Tahoma"/>
                <a:cs typeface="Tahoma"/>
              </a:rPr>
              <a:t>deviation </a:t>
            </a:r>
            <a:r>
              <a:rPr dirty="0" sz="1100" spc="-80" i="1">
                <a:latin typeface="Century Gothic"/>
                <a:cs typeface="Century Gothic"/>
              </a:rPr>
              <a:t>σ</a:t>
            </a:r>
            <a:r>
              <a:rPr dirty="0" sz="1100" spc="-80">
                <a:latin typeface="Tahoma"/>
                <a:cs typeface="Tahoma"/>
              </a:rPr>
              <a:t>, </a:t>
            </a:r>
            <a:r>
              <a:rPr dirty="0" sz="1100" spc="-45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standard </a:t>
            </a:r>
            <a:r>
              <a:rPr dirty="0" sz="1100" spc="-55">
                <a:latin typeface="Tahoma"/>
                <a:cs typeface="Tahoma"/>
              </a:rPr>
              <a:t>error </a:t>
            </a:r>
            <a:r>
              <a:rPr dirty="0" sz="1100" spc="-40">
                <a:latin typeface="Tahoma"/>
                <a:cs typeface="Tahoma"/>
              </a:rPr>
              <a:t>of </a:t>
            </a:r>
            <a:r>
              <a:rPr dirty="0" sz="1100" spc="-45">
                <a:latin typeface="Tahoma"/>
                <a:cs typeface="Tahoma"/>
              </a:rPr>
              <a:t>the </a:t>
            </a:r>
            <a:r>
              <a:rPr dirty="0" sz="1100" spc="25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sample </a:t>
            </a:r>
            <a:r>
              <a:rPr dirty="0" sz="1100" spc="-65">
                <a:latin typeface="Tahoma"/>
                <a:cs typeface="Tahoma"/>
              </a:rPr>
              <a:t>mean </a:t>
            </a:r>
            <a:r>
              <a:rPr dirty="0" sz="1100" spc="-40">
                <a:latin typeface="Tahoma"/>
                <a:cs typeface="Tahoma"/>
              </a:rPr>
              <a:t>is </a:t>
            </a:r>
            <a:r>
              <a:rPr dirty="0" sz="1100" spc="-50">
                <a:latin typeface="Tahoma"/>
                <a:cs typeface="Tahoma"/>
              </a:rPr>
              <a:t>equal</a:t>
            </a:r>
            <a:r>
              <a:rPr dirty="0" sz="1100" spc="17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algn="ctr" marR="342900">
              <a:lnSpc>
                <a:spcPts val="640"/>
              </a:lnSpc>
            </a:pPr>
            <a:r>
              <a:rPr dirty="0" sz="1100" spc="65" i="1">
                <a:latin typeface="Trebuchet MS"/>
                <a:cs typeface="Trebuchet MS"/>
              </a:rPr>
              <a:t>SE </a:t>
            </a:r>
            <a:r>
              <a:rPr dirty="0" sz="1100" spc="45">
                <a:latin typeface="Tahoma"/>
                <a:cs typeface="Tahoma"/>
              </a:rPr>
              <a:t>=  </a:t>
            </a:r>
            <a:r>
              <a:rPr dirty="0" baseline="37878" sz="1650" spc="-254" i="1">
                <a:latin typeface="Century Gothic"/>
                <a:cs typeface="Century Gothic"/>
              </a:rPr>
              <a:t>σ</a:t>
            </a:r>
            <a:endParaRPr baseline="37878" sz="1650">
              <a:latin typeface="Century Gothic"/>
              <a:cs typeface="Century Gothic"/>
            </a:endParaRPr>
          </a:p>
          <a:p>
            <a:pPr algn="ctr" marL="81280">
              <a:lnSpc>
                <a:spcPts val="640"/>
              </a:lnSpc>
            </a:pPr>
            <a:r>
              <a:rPr dirty="0" sz="1100" spc="-10">
                <a:latin typeface="Lucida Sans Unicode"/>
                <a:cs typeface="Lucida Sans Unicode"/>
              </a:rPr>
              <a:t>√</a:t>
            </a:r>
            <a:r>
              <a:rPr dirty="0" baseline="-40404" sz="1650" spc="-15" i="1">
                <a:latin typeface="Trebuchet MS"/>
                <a:cs typeface="Trebuchet MS"/>
              </a:rPr>
              <a:t>n</a:t>
            </a:r>
            <a:endParaRPr baseline="-40404" sz="165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0212" y="238626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405606" y="2334526"/>
            <a:ext cx="170815" cy="210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265" i="1">
                <a:latin typeface="Times New Roman"/>
                <a:cs typeface="Times New Roman"/>
              </a:rPr>
              <a:t>√</a:t>
            </a:r>
            <a:r>
              <a:rPr dirty="0" baseline="-41666" sz="1200" i="1">
                <a:latin typeface="Trebuchet MS"/>
                <a:cs typeface="Trebuchet MS"/>
              </a:rPr>
              <a:t>n</a:t>
            </a:r>
            <a:endParaRPr baseline="-41666"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2056" y="2314359"/>
            <a:ext cx="4081145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45">
                <a:latin typeface="Tahoma"/>
                <a:cs typeface="Tahoma"/>
              </a:rPr>
              <a:t>Since </a:t>
            </a:r>
            <a:r>
              <a:rPr dirty="0" sz="1100" spc="-170" i="1">
                <a:latin typeface="Century Gothic"/>
                <a:cs typeface="Century Gothic"/>
              </a:rPr>
              <a:t>σ   </a:t>
            </a:r>
            <a:r>
              <a:rPr dirty="0" sz="1100" spc="-40">
                <a:latin typeface="Tahoma"/>
                <a:cs typeface="Tahoma"/>
              </a:rPr>
              <a:t>is </a:t>
            </a:r>
            <a:r>
              <a:rPr dirty="0" sz="1100" spc="-50">
                <a:latin typeface="Tahoma"/>
                <a:cs typeface="Tahoma"/>
              </a:rPr>
              <a:t>generally </a:t>
            </a:r>
            <a:r>
              <a:rPr dirty="0" sz="1100" spc="-60">
                <a:latin typeface="Tahoma"/>
                <a:cs typeface="Tahoma"/>
              </a:rPr>
              <a:t>unknown, </a:t>
            </a:r>
            <a:r>
              <a:rPr dirty="0" sz="1100" spc="-105">
                <a:latin typeface="Tahoma"/>
                <a:cs typeface="Tahoma"/>
              </a:rPr>
              <a:t>we  </a:t>
            </a:r>
            <a:r>
              <a:rPr dirty="0" sz="1100" spc="-75" i="1">
                <a:latin typeface="Trebuchet MS"/>
                <a:cs typeface="Trebuchet MS"/>
              </a:rPr>
              <a:t>estimate </a:t>
            </a:r>
            <a:r>
              <a:rPr dirty="0" sz="1100" spc="5">
                <a:latin typeface="Tahoma"/>
                <a:cs typeface="Tahoma"/>
              </a:rPr>
              <a:t>SE </a:t>
            </a:r>
            <a:r>
              <a:rPr dirty="0" sz="1100" spc="-25">
                <a:latin typeface="Tahoma"/>
                <a:cs typeface="Tahoma"/>
              </a:rPr>
              <a:t>with   </a:t>
            </a:r>
            <a:r>
              <a:rPr dirty="0" baseline="31250" sz="1200" i="1" u="sng">
                <a:latin typeface="Trebuchet MS"/>
                <a:cs typeface="Trebuchet MS"/>
              </a:rPr>
              <a:t>s  </a:t>
            </a:r>
            <a:r>
              <a:rPr dirty="0" sz="1100" spc="-35">
                <a:latin typeface="Tahoma"/>
                <a:cs typeface="Tahoma"/>
              </a:rPr>
              <a:t>, </a:t>
            </a:r>
            <a:r>
              <a:rPr dirty="0" sz="1100" spc="-70">
                <a:latin typeface="Tahoma"/>
                <a:cs typeface="Tahoma"/>
              </a:rPr>
              <a:t>where </a:t>
            </a:r>
            <a:r>
              <a:rPr dirty="0" sz="1100" spc="-30" i="1">
                <a:latin typeface="Trebuchet MS"/>
                <a:cs typeface="Trebuchet MS"/>
              </a:rPr>
              <a:t>s  </a:t>
            </a:r>
            <a:r>
              <a:rPr dirty="0" sz="1100" spc="-40">
                <a:latin typeface="Tahoma"/>
                <a:cs typeface="Tahoma"/>
              </a:rPr>
              <a:t>is 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the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056" y="2501963"/>
            <a:ext cx="1567815" cy="182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55">
                <a:latin typeface="Tahoma"/>
                <a:cs typeface="Tahoma"/>
              </a:rPr>
              <a:t>sample </a:t>
            </a:r>
            <a:r>
              <a:rPr dirty="0" sz="1100" spc="-50">
                <a:latin typeface="Tahoma"/>
                <a:cs typeface="Tahoma"/>
              </a:rPr>
              <a:t>standard</a:t>
            </a:r>
            <a:r>
              <a:rPr dirty="0" sz="1100" spc="1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deviation.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5" action="ppaction://hlinksldjump"/>
              </a:rPr>
              <a:t>STAT </a:t>
            </a:r>
            <a:r>
              <a:rPr dirty="0" spc="-65">
                <a:hlinkClick r:id="rId5" action="ppaction://hlinksldjump"/>
              </a:rPr>
              <a:t>234 </a:t>
            </a:r>
            <a:r>
              <a:rPr dirty="0" spc="-40">
                <a:hlinkClick r:id="rId5" action="ppaction://hlinksldjump"/>
              </a:rPr>
              <a:t>Lecture</a:t>
            </a:r>
            <a:r>
              <a:rPr dirty="0" spc="5">
                <a:hlinkClick r:id="rId5" action="ppaction://hlinksldjump"/>
              </a:rPr>
              <a:t> </a:t>
            </a:r>
            <a:r>
              <a:rPr dirty="0" spc="-65">
                <a:hlinkClick r:id="rId5" action="ppaction://hlinksldjump"/>
              </a:rPr>
              <a:t>4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473" y="13208"/>
            <a:ext cx="643255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Sample</a:t>
            </a: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Mean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Sample</a:t>
            </a:r>
            <a:r>
              <a:rPr dirty="0" spc="-40"/>
              <a:t> </a:t>
            </a:r>
            <a:r>
              <a:rPr dirty="0" spc="-35"/>
              <a:t>Size</a:t>
            </a:r>
          </a:p>
        </p:txBody>
      </p:sp>
      <p:sp>
        <p:nvSpPr>
          <p:cNvPr id="6" name="object 6"/>
          <p:cNvSpPr/>
          <p:nvPr/>
        </p:nvSpPr>
        <p:spPr>
          <a:xfrm>
            <a:off x="280212" y="82628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02056" y="754380"/>
            <a:ext cx="2905125" cy="182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45">
                <a:latin typeface="Tahoma"/>
                <a:cs typeface="Tahoma"/>
              </a:rPr>
              <a:t>Standard </a:t>
            </a:r>
            <a:r>
              <a:rPr dirty="0" sz="1100" spc="-60">
                <a:latin typeface="Tahoma"/>
                <a:cs typeface="Tahoma"/>
              </a:rPr>
              <a:t>error </a:t>
            </a:r>
            <a:r>
              <a:rPr dirty="0" sz="1100" spc="-75">
                <a:latin typeface="Tahoma"/>
                <a:cs typeface="Tahoma"/>
              </a:rPr>
              <a:t>decreases </a:t>
            </a:r>
            <a:r>
              <a:rPr dirty="0" sz="1100" spc="-70">
                <a:latin typeface="Tahoma"/>
                <a:cs typeface="Tahoma"/>
              </a:rPr>
              <a:t>as </a:t>
            </a:r>
            <a:r>
              <a:rPr dirty="0" sz="1100" spc="-55">
                <a:latin typeface="Tahoma"/>
                <a:cs typeface="Tahoma"/>
              </a:rPr>
              <a:t>sample </a:t>
            </a:r>
            <a:r>
              <a:rPr dirty="0" sz="1100" spc="-45">
                <a:latin typeface="Tahoma"/>
                <a:cs typeface="Tahoma"/>
              </a:rPr>
              <a:t>size   </a:t>
            </a:r>
            <a:r>
              <a:rPr dirty="0" sz="1100" spc="-60">
                <a:latin typeface="Tahoma"/>
                <a:cs typeface="Tahoma"/>
              </a:rPr>
              <a:t>increases!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0488" y="2028848"/>
            <a:ext cx="734060" cy="0"/>
          </a:xfrm>
          <a:custGeom>
            <a:avLst/>
            <a:gdLst/>
            <a:ahLst/>
            <a:cxnLst/>
            <a:rect l="l" t="t" r="r" b="b"/>
            <a:pathLst>
              <a:path w="734060" h="0">
                <a:moveTo>
                  <a:pt x="0" y="0"/>
                </a:moveTo>
                <a:lnTo>
                  <a:pt x="733447" y="0"/>
                </a:lnTo>
              </a:path>
            </a:pathLst>
          </a:custGeom>
          <a:ln w="141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07212" y="2174784"/>
            <a:ext cx="0" cy="438150"/>
          </a:xfrm>
          <a:custGeom>
            <a:avLst/>
            <a:gdLst/>
            <a:ahLst/>
            <a:cxnLst/>
            <a:rect l="l" t="t" r="r" b="b"/>
            <a:pathLst>
              <a:path w="0" h="438150">
                <a:moveTo>
                  <a:pt x="0" y="437744"/>
                </a:moveTo>
                <a:lnTo>
                  <a:pt x="0" y="0"/>
                </a:lnTo>
              </a:path>
            </a:pathLst>
          </a:custGeom>
          <a:ln w="470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07212" y="1445167"/>
            <a:ext cx="0" cy="438150"/>
          </a:xfrm>
          <a:custGeom>
            <a:avLst/>
            <a:gdLst/>
            <a:ahLst/>
            <a:cxnLst/>
            <a:rect l="l" t="t" r="r" b="b"/>
            <a:pathLst>
              <a:path w="0" h="438150">
                <a:moveTo>
                  <a:pt x="0" y="0"/>
                </a:moveTo>
                <a:lnTo>
                  <a:pt x="0" y="437744"/>
                </a:lnTo>
              </a:path>
            </a:pathLst>
          </a:custGeom>
          <a:ln w="470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23850" y="2612529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 h="0">
                <a:moveTo>
                  <a:pt x="0" y="0"/>
                </a:moveTo>
                <a:lnTo>
                  <a:pt x="366723" y="0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23850" y="1445167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 h="0">
                <a:moveTo>
                  <a:pt x="0" y="0"/>
                </a:moveTo>
                <a:lnTo>
                  <a:pt x="366723" y="0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40488" y="1882912"/>
            <a:ext cx="734060" cy="292100"/>
          </a:xfrm>
          <a:custGeom>
            <a:avLst/>
            <a:gdLst/>
            <a:ahLst/>
            <a:cxnLst/>
            <a:rect l="l" t="t" r="r" b="b"/>
            <a:pathLst>
              <a:path w="734060" h="292100">
                <a:moveTo>
                  <a:pt x="0" y="291871"/>
                </a:moveTo>
                <a:lnTo>
                  <a:pt x="733447" y="291871"/>
                </a:lnTo>
                <a:lnTo>
                  <a:pt x="733447" y="0"/>
                </a:lnTo>
                <a:lnTo>
                  <a:pt x="0" y="0"/>
                </a:lnTo>
                <a:lnTo>
                  <a:pt x="0" y="291871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90257" y="1391729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0" y="16954"/>
                </a:moveTo>
                <a:lnTo>
                  <a:pt x="0" y="7598"/>
                </a:lnTo>
                <a:lnTo>
                  <a:pt x="7598" y="0"/>
                </a:lnTo>
                <a:lnTo>
                  <a:pt x="16954" y="0"/>
                </a:lnTo>
                <a:lnTo>
                  <a:pt x="26248" y="0"/>
                </a:lnTo>
                <a:lnTo>
                  <a:pt x="33909" y="7598"/>
                </a:lnTo>
                <a:lnTo>
                  <a:pt x="33909" y="16954"/>
                </a:lnTo>
                <a:lnTo>
                  <a:pt x="33909" y="26248"/>
                </a:lnTo>
                <a:lnTo>
                  <a:pt x="26248" y="33909"/>
                </a:lnTo>
                <a:lnTo>
                  <a:pt x="16954" y="33909"/>
                </a:lnTo>
                <a:lnTo>
                  <a:pt x="7598" y="33909"/>
                </a:lnTo>
                <a:lnTo>
                  <a:pt x="0" y="26248"/>
                </a:lnTo>
                <a:lnTo>
                  <a:pt x="0" y="16954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90257" y="117282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0" y="16954"/>
                </a:moveTo>
                <a:lnTo>
                  <a:pt x="0" y="7598"/>
                </a:lnTo>
                <a:lnTo>
                  <a:pt x="7598" y="0"/>
                </a:lnTo>
                <a:lnTo>
                  <a:pt x="16954" y="0"/>
                </a:lnTo>
                <a:lnTo>
                  <a:pt x="26248" y="0"/>
                </a:lnTo>
                <a:lnTo>
                  <a:pt x="33909" y="7598"/>
                </a:lnTo>
                <a:lnTo>
                  <a:pt x="33909" y="16954"/>
                </a:lnTo>
                <a:lnTo>
                  <a:pt x="33909" y="26248"/>
                </a:lnTo>
                <a:lnTo>
                  <a:pt x="26248" y="33909"/>
                </a:lnTo>
                <a:lnTo>
                  <a:pt x="16954" y="33909"/>
                </a:lnTo>
                <a:lnTo>
                  <a:pt x="7598" y="33909"/>
                </a:lnTo>
                <a:lnTo>
                  <a:pt x="0" y="26248"/>
                </a:lnTo>
                <a:lnTo>
                  <a:pt x="0" y="16954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90257" y="266854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0" y="16954"/>
                </a:moveTo>
                <a:lnTo>
                  <a:pt x="0" y="7661"/>
                </a:lnTo>
                <a:lnTo>
                  <a:pt x="7598" y="0"/>
                </a:lnTo>
                <a:lnTo>
                  <a:pt x="16954" y="0"/>
                </a:lnTo>
                <a:lnTo>
                  <a:pt x="26248" y="0"/>
                </a:lnTo>
                <a:lnTo>
                  <a:pt x="33909" y="7661"/>
                </a:lnTo>
                <a:lnTo>
                  <a:pt x="33909" y="16954"/>
                </a:lnTo>
                <a:lnTo>
                  <a:pt x="33909" y="26311"/>
                </a:lnTo>
                <a:lnTo>
                  <a:pt x="26248" y="33909"/>
                </a:lnTo>
                <a:lnTo>
                  <a:pt x="16954" y="33909"/>
                </a:lnTo>
                <a:lnTo>
                  <a:pt x="7598" y="33909"/>
                </a:lnTo>
                <a:lnTo>
                  <a:pt x="0" y="26311"/>
                </a:lnTo>
                <a:lnTo>
                  <a:pt x="0" y="16954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90257" y="1391729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0" y="16954"/>
                </a:moveTo>
                <a:lnTo>
                  <a:pt x="0" y="7598"/>
                </a:lnTo>
                <a:lnTo>
                  <a:pt x="7598" y="0"/>
                </a:lnTo>
                <a:lnTo>
                  <a:pt x="16954" y="0"/>
                </a:lnTo>
                <a:lnTo>
                  <a:pt x="26248" y="0"/>
                </a:lnTo>
                <a:lnTo>
                  <a:pt x="33909" y="7598"/>
                </a:lnTo>
                <a:lnTo>
                  <a:pt x="33909" y="16954"/>
                </a:lnTo>
                <a:lnTo>
                  <a:pt x="33909" y="26248"/>
                </a:lnTo>
                <a:lnTo>
                  <a:pt x="26248" y="33909"/>
                </a:lnTo>
                <a:lnTo>
                  <a:pt x="16954" y="33909"/>
                </a:lnTo>
                <a:lnTo>
                  <a:pt x="7598" y="33909"/>
                </a:lnTo>
                <a:lnTo>
                  <a:pt x="0" y="26248"/>
                </a:lnTo>
                <a:lnTo>
                  <a:pt x="0" y="16954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90257" y="113634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0" y="16954"/>
                </a:moveTo>
                <a:lnTo>
                  <a:pt x="0" y="7661"/>
                </a:lnTo>
                <a:lnTo>
                  <a:pt x="7598" y="0"/>
                </a:lnTo>
                <a:lnTo>
                  <a:pt x="16954" y="0"/>
                </a:lnTo>
                <a:lnTo>
                  <a:pt x="26248" y="0"/>
                </a:lnTo>
                <a:lnTo>
                  <a:pt x="33909" y="7661"/>
                </a:lnTo>
                <a:lnTo>
                  <a:pt x="33909" y="16954"/>
                </a:lnTo>
                <a:lnTo>
                  <a:pt x="33909" y="26311"/>
                </a:lnTo>
                <a:lnTo>
                  <a:pt x="26248" y="33909"/>
                </a:lnTo>
                <a:lnTo>
                  <a:pt x="16954" y="33909"/>
                </a:lnTo>
                <a:lnTo>
                  <a:pt x="7598" y="33909"/>
                </a:lnTo>
                <a:lnTo>
                  <a:pt x="0" y="26311"/>
                </a:lnTo>
                <a:lnTo>
                  <a:pt x="0" y="16954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90257" y="135524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0" y="16954"/>
                </a:moveTo>
                <a:lnTo>
                  <a:pt x="0" y="7598"/>
                </a:lnTo>
                <a:lnTo>
                  <a:pt x="7598" y="0"/>
                </a:lnTo>
                <a:lnTo>
                  <a:pt x="16954" y="0"/>
                </a:lnTo>
                <a:lnTo>
                  <a:pt x="26248" y="0"/>
                </a:lnTo>
                <a:lnTo>
                  <a:pt x="33909" y="7598"/>
                </a:lnTo>
                <a:lnTo>
                  <a:pt x="33909" y="16954"/>
                </a:lnTo>
                <a:lnTo>
                  <a:pt x="33909" y="26248"/>
                </a:lnTo>
                <a:lnTo>
                  <a:pt x="26248" y="33909"/>
                </a:lnTo>
                <a:lnTo>
                  <a:pt x="16954" y="33909"/>
                </a:lnTo>
                <a:lnTo>
                  <a:pt x="7598" y="33909"/>
                </a:lnTo>
                <a:lnTo>
                  <a:pt x="0" y="26248"/>
                </a:lnTo>
                <a:lnTo>
                  <a:pt x="0" y="16954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90257" y="128227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0" y="16954"/>
                </a:moveTo>
                <a:lnTo>
                  <a:pt x="0" y="7598"/>
                </a:lnTo>
                <a:lnTo>
                  <a:pt x="7598" y="0"/>
                </a:lnTo>
                <a:lnTo>
                  <a:pt x="16954" y="0"/>
                </a:lnTo>
                <a:lnTo>
                  <a:pt x="26248" y="0"/>
                </a:lnTo>
                <a:lnTo>
                  <a:pt x="33909" y="7598"/>
                </a:lnTo>
                <a:lnTo>
                  <a:pt x="33909" y="16954"/>
                </a:lnTo>
                <a:lnTo>
                  <a:pt x="33909" y="26248"/>
                </a:lnTo>
                <a:lnTo>
                  <a:pt x="26248" y="33909"/>
                </a:lnTo>
                <a:lnTo>
                  <a:pt x="16954" y="33909"/>
                </a:lnTo>
                <a:lnTo>
                  <a:pt x="7598" y="33909"/>
                </a:lnTo>
                <a:lnTo>
                  <a:pt x="0" y="26248"/>
                </a:lnTo>
                <a:lnTo>
                  <a:pt x="0" y="16954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90257" y="1209309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0" y="16954"/>
                </a:moveTo>
                <a:lnTo>
                  <a:pt x="0" y="7598"/>
                </a:lnTo>
                <a:lnTo>
                  <a:pt x="7598" y="0"/>
                </a:lnTo>
                <a:lnTo>
                  <a:pt x="16954" y="0"/>
                </a:lnTo>
                <a:lnTo>
                  <a:pt x="26248" y="0"/>
                </a:lnTo>
                <a:lnTo>
                  <a:pt x="33909" y="7598"/>
                </a:lnTo>
                <a:lnTo>
                  <a:pt x="33909" y="16954"/>
                </a:lnTo>
                <a:lnTo>
                  <a:pt x="33909" y="26248"/>
                </a:lnTo>
                <a:lnTo>
                  <a:pt x="26248" y="33909"/>
                </a:lnTo>
                <a:lnTo>
                  <a:pt x="16954" y="33909"/>
                </a:lnTo>
                <a:lnTo>
                  <a:pt x="7598" y="33909"/>
                </a:lnTo>
                <a:lnTo>
                  <a:pt x="0" y="26248"/>
                </a:lnTo>
                <a:lnTo>
                  <a:pt x="0" y="16954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90257" y="1391729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0" y="16954"/>
                </a:moveTo>
                <a:lnTo>
                  <a:pt x="0" y="7598"/>
                </a:lnTo>
                <a:lnTo>
                  <a:pt x="7598" y="0"/>
                </a:lnTo>
                <a:lnTo>
                  <a:pt x="16954" y="0"/>
                </a:lnTo>
                <a:lnTo>
                  <a:pt x="26248" y="0"/>
                </a:lnTo>
                <a:lnTo>
                  <a:pt x="33909" y="7598"/>
                </a:lnTo>
                <a:lnTo>
                  <a:pt x="33909" y="16954"/>
                </a:lnTo>
                <a:lnTo>
                  <a:pt x="33909" y="26248"/>
                </a:lnTo>
                <a:lnTo>
                  <a:pt x="26248" y="33909"/>
                </a:lnTo>
                <a:lnTo>
                  <a:pt x="16954" y="33909"/>
                </a:lnTo>
                <a:lnTo>
                  <a:pt x="7598" y="33909"/>
                </a:lnTo>
                <a:lnTo>
                  <a:pt x="0" y="26248"/>
                </a:lnTo>
                <a:lnTo>
                  <a:pt x="0" y="16954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657297" y="2047059"/>
            <a:ext cx="734060" cy="0"/>
          </a:xfrm>
          <a:custGeom>
            <a:avLst/>
            <a:gdLst/>
            <a:ahLst/>
            <a:cxnLst/>
            <a:rect l="l" t="t" r="r" b="b"/>
            <a:pathLst>
              <a:path w="734060" h="0">
                <a:moveTo>
                  <a:pt x="0" y="0"/>
                </a:moveTo>
                <a:lnTo>
                  <a:pt x="733447" y="0"/>
                </a:lnTo>
              </a:path>
            </a:pathLst>
          </a:custGeom>
          <a:ln w="141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024021" y="2138300"/>
            <a:ext cx="0" cy="292100"/>
          </a:xfrm>
          <a:custGeom>
            <a:avLst/>
            <a:gdLst/>
            <a:ahLst/>
            <a:cxnLst/>
            <a:rect l="l" t="t" r="r" b="b"/>
            <a:pathLst>
              <a:path w="0" h="292100">
                <a:moveTo>
                  <a:pt x="0" y="291809"/>
                </a:moveTo>
                <a:lnTo>
                  <a:pt x="0" y="0"/>
                </a:lnTo>
              </a:path>
            </a:pathLst>
          </a:custGeom>
          <a:ln w="470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024021" y="1609314"/>
            <a:ext cx="0" cy="310515"/>
          </a:xfrm>
          <a:custGeom>
            <a:avLst/>
            <a:gdLst/>
            <a:ahLst/>
            <a:cxnLst/>
            <a:rect l="l" t="t" r="r" b="b"/>
            <a:pathLst>
              <a:path w="0" h="310514">
                <a:moveTo>
                  <a:pt x="0" y="0"/>
                </a:moveTo>
                <a:lnTo>
                  <a:pt x="0" y="310082"/>
                </a:lnTo>
              </a:path>
            </a:pathLst>
          </a:custGeom>
          <a:ln w="470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840659" y="2430109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 h="0">
                <a:moveTo>
                  <a:pt x="0" y="0"/>
                </a:moveTo>
                <a:lnTo>
                  <a:pt x="366723" y="0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840659" y="1609314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 h="0">
                <a:moveTo>
                  <a:pt x="0" y="0"/>
                </a:moveTo>
                <a:lnTo>
                  <a:pt x="366723" y="0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657297" y="1919396"/>
            <a:ext cx="734060" cy="219075"/>
          </a:xfrm>
          <a:custGeom>
            <a:avLst/>
            <a:gdLst/>
            <a:ahLst/>
            <a:cxnLst/>
            <a:rect l="l" t="t" r="r" b="b"/>
            <a:pathLst>
              <a:path w="734060" h="219075">
                <a:moveTo>
                  <a:pt x="0" y="218903"/>
                </a:moveTo>
                <a:lnTo>
                  <a:pt x="733447" y="218903"/>
                </a:lnTo>
                <a:lnTo>
                  <a:pt x="733447" y="0"/>
                </a:lnTo>
                <a:lnTo>
                  <a:pt x="0" y="0"/>
                </a:lnTo>
                <a:lnTo>
                  <a:pt x="0" y="218903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007066" y="148290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90">
                <a:moveTo>
                  <a:pt x="0" y="16954"/>
                </a:moveTo>
                <a:lnTo>
                  <a:pt x="0" y="7661"/>
                </a:lnTo>
                <a:lnTo>
                  <a:pt x="7598" y="0"/>
                </a:lnTo>
                <a:lnTo>
                  <a:pt x="16954" y="0"/>
                </a:lnTo>
                <a:lnTo>
                  <a:pt x="26248" y="0"/>
                </a:lnTo>
                <a:lnTo>
                  <a:pt x="33909" y="7661"/>
                </a:lnTo>
                <a:lnTo>
                  <a:pt x="33909" y="16954"/>
                </a:lnTo>
                <a:lnTo>
                  <a:pt x="33909" y="26311"/>
                </a:lnTo>
                <a:lnTo>
                  <a:pt x="26248" y="33909"/>
                </a:lnTo>
                <a:lnTo>
                  <a:pt x="16954" y="33909"/>
                </a:lnTo>
                <a:lnTo>
                  <a:pt x="7598" y="33909"/>
                </a:lnTo>
                <a:lnTo>
                  <a:pt x="0" y="26311"/>
                </a:lnTo>
                <a:lnTo>
                  <a:pt x="0" y="16954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007066" y="151939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90">
                <a:moveTo>
                  <a:pt x="0" y="16954"/>
                </a:moveTo>
                <a:lnTo>
                  <a:pt x="0" y="7598"/>
                </a:lnTo>
                <a:lnTo>
                  <a:pt x="7598" y="0"/>
                </a:lnTo>
                <a:lnTo>
                  <a:pt x="16954" y="0"/>
                </a:lnTo>
                <a:lnTo>
                  <a:pt x="26248" y="0"/>
                </a:lnTo>
                <a:lnTo>
                  <a:pt x="33909" y="7598"/>
                </a:lnTo>
                <a:lnTo>
                  <a:pt x="33909" y="16954"/>
                </a:lnTo>
                <a:lnTo>
                  <a:pt x="33909" y="26311"/>
                </a:lnTo>
                <a:lnTo>
                  <a:pt x="26248" y="33909"/>
                </a:lnTo>
                <a:lnTo>
                  <a:pt x="16954" y="33909"/>
                </a:lnTo>
                <a:lnTo>
                  <a:pt x="7598" y="33909"/>
                </a:lnTo>
                <a:lnTo>
                  <a:pt x="0" y="26311"/>
                </a:lnTo>
                <a:lnTo>
                  <a:pt x="0" y="16954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007066" y="157408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90">
                <a:moveTo>
                  <a:pt x="0" y="16954"/>
                </a:moveTo>
                <a:lnTo>
                  <a:pt x="0" y="7661"/>
                </a:lnTo>
                <a:lnTo>
                  <a:pt x="7598" y="0"/>
                </a:lnTo>
                <a:lnTo>
                  <a:pt x="16954" y="0"/>
                </a:lnTo>
                <a:lnTo>
                  <a:pt x="26248" y="0"/>
                </a:lnTo>
                <a:lnTo>
                  <a:pt x="33909" y="7661"/>
                </a:lnTo>
                <a:lnTo>
                  <a:pt x="33909" y="16954"/>
                </a:lnTo>
                <a:lnTo>
                  <a:pt x="33909" y="26311"/>
                </a:lnTo>
                <a:lnTo>
                  <a:pt x="26248" y="33909"/>
                </a:lnTo>
                <a:lnTo>
                  <a:pt x="16954" y="33909"/>
                </a:lnTo>
                <a:lnTo>
                  <a:pt x="7598" y="33909"/>
                </a:lnTo>
                <a:lnTo>
                  <a:pt x="0" y="26311"/>
                </a:lnTo>
                <a:lnTo>
                  <a:pt x="0" y="16954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007066" y="144642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90">
                <a:moveTo>
                  <a:pt x="0" y="16954"/>
                </a:moveTo>
                <a:lnTo>
                  <a:pt x="0" y="7661"/>
                </a:lnTo>
                <a:lnTo>
                  <a:pt x="7598" y="0"/>
                </a:lnTo>
                <a:lnTo>
                  <a:pt x="16954" y="0"/>
                </a:lnTo>
                <a:lnTo>
                  <a:pt x="26248" y="0"/>
                </a:lnTo>
                <a:lnTo>
                  <a:pt x="33909" y="7661"/>
                </a:lnTo>
                <a:lnTo>
                  <a:pt x="33909" y="16954"/>
                </a:lnTo>
                <a:lnTo>
                  <a:pt x="33909" y="26311"/>
                </a:lnTo>
                <a:lnTo>
                  <a:pt x="26248" y="33909"/>
                </a:lnTo>
                <a:lnTo>
                  <a:pt x="16954" y="33909"/>
                </a:lnTo>
                <a:lnTo>
                  <a:pt x="7598" y="33909"/>
                </a:lnTo>
                <a:lnTo>
                  <a:pt x="0" y="26311"/>
                </a:lnTo>
                <a:lnTo>
                  <a:pt x="0" y="16954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007066" y="157408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90">
                <a:moveTo>
                  <a:pt x="0" y="16954"/>
                </a:moveTo>
                <a:lnTo>
                  <a:pt x="0" y="7661"/>
                </a:lnTo>
                <a:lnTo>
                  <a:pt x="7598" y="0"/>
                </a:lnTo>
                <a:lnTo>
                  <a:pt x="16954" y="0"/>
                </a:lnTo>
                <a:lnTo>
                  <a:pt x="26248" y="0"/>
                </a:lnTo>
                <a:lnTo>
                  <a:pt x="33909" y="7661"/>
                </a:lnTo>
                <a:lnTo>
                  <a:pt x="33909" y="16954"/>
                </a:lnTo>
                <a:lnTo>
                  <a:pt x="33909" y="26311"/>
                </a:lnTo>
                <a:lnTo>
                  <a:pt x="26248" y="33909"/>
                </a:lnTo>
                <a:lnTo>
                  <a:pt x="16954" y="33909"/>
                </a:lnTo>
                <a:lnTo>
                  <a:pt x="7598" y="33909"/>
                </a:lnTo>
                <a:lnTo>
                  <a:pt x="0" y="26311"/>
                </a:lnTo>
                <a:lnTo>
                  <a:pt x="0" y="16954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007066" y="155587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90">
                <a:moveTo>
                  <a:pt x="0" y="16954"/>
                </a:moveTo>
                <a:lnTo>
                  <a:pt x="0" y="7598"/>
                </a:lnTo>
                <a:lnTo>
                  <a:pt x="7598" y="0"/>
                </a:lnTo>
                <a:lnTo>
                  <a:pt x="16954" y="0"/>
                </a:lnTo>
                <a:lnTo>
                  <a:pt x="26248" y="0"/>
                </a:lnTo>
                <a:lnTo>
                  <a:pt x="33909" y="7598"/>
                </a:lnTo>
                <a:lnTo>
                  <a:pt x="33909" y="16954"/>
                </a:lnTo>
                <a:lnTo>
                  <a:pt x="33909" y="26248"/>
                </a:lnTo>
                <a:lnTo>
                  <a:pt x="26248" y="33909"/>
                </a:lnTo>
                <a:lnTo>
                  <a:pt x="16954" y="33909"/>
                </a:lnTo>
                <a:lnTo>
                  <a:pt x="7598" y="33909"/>
                </a:lnTo>
                <a:lnTo>
                  <a:pt x="0" y="26248"/>
                </a:lnTo>
                <a:lnTo>
                  <a:pt x="0" y="16954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007066" y="157408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90">
                <a:moveTo>
                  <a:pt x="0" y="16954"/>
                </a:moveTo>
                <a:lnTo>
                  <a:pt x="0" y="7661"/>
                </a:lnTo>
                <a:lnTo>
                  <a:pt x="7598" y="0"/>
                </a:lnTo>
                <a:lnTo>
                  <a:pt x="16954" y="0"/>
                </a:lnTo>
                <a:lnTo>
                  <a:pt x="26248" y="0"/>
                </a:lnTo>
                <a:lnTo>
                  <a:pt x="33909" y="7661"/>
                </a:lnTo>
                <a:lnTo>
                  <a:pt x="33909" y="16954"/>
                </a:lnTo>
                <a:lnTo>
                  <a:pt x="33909" y="26311"/>
                </a:lnTo>
                <a:lnTo>
                  <a:pt x="26248" y="33909"/>
                </a:lnTo>
                <a:lnTo>
                  <a:pt x="16954" y="33909"/>
                </a:lnTo>
                <a:lnTo>
                  <a:pt x="7598" y="33909"/>
                </a:lnTo>
                <a:lnTo>
                  <a:pt x="0" y="26311"/>
                </a:lnTo>
                <a:lnTo>
                  <a:pt x="0" y="16954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007066" y="137345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90">
                <a:moveTo>
                  <a:pt x="0" y="16954"/>
                </a:moveTo>
                <a:lnTo>
                  <a:pt x="0" y="7661"/>
                </a:lnTo>
                <a:lnTo>
                  <a:pt x="7598" y="0"/>
                </a:lnTo>
                <a:lnTo>
                  <a:pt x="16954" y="0"/>
                </a:lnTo>
                <a:lnTo>
                  <a:pt x="26248" y="0"/>
                </a:lnTo>
                <a:lnTo>
                  <a:pt x="33909" y="7661"/>
                </a:lnTo>
                <a:lnTo>
                  <a:pt x="33909" y="16954"/>
                </a:lnTo>
                <a:lnTo>
                  <a:pt x="33909" y="26311"/>
                </a:lnTo>
                <a:lnTo>
                  <a:pt x="26248" y="33909"/>
                </a:lnTo>
                <a:lnTo>
                  <a:pt x="16954" y="33909"/>
                </a:lnTo>
                <a:lnTo>
                  <a:pt x="7598" y="33909"/>
                </a:lnTo>
                <a:lnTo>
                  <a:pt x="0" y="26311"/>
                </a:lnTo>
                <a:lnTo>
                  <a:pt x="0" y="16954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574107" y="2047059"/>
            <a:ext cx="734060" cy="0"/>
          </a:xfrm>
          <a:custGeom>
            <a:avLst/>
            <a:gdLst/>
            <a:ahLst/>
            <a:cxnLst/>
            <a:rect l="l" t="t" r="r" b="b"/>
            <a:pathLst>
              <a:path w="734060" h="0">
                <a:moveTo>
                  <a:pt x="0" y="0"/>
                </a:moveTo>
                <a:lnTo>
                  <a:pt x="733447" y="0"/>
                </a:lnTo>
              </a:path>
            </a:pathLst>
          </a:custGeom>
          <a:ln w="141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940830" y="2110922"/>
            <a:ext cx="0" cy="200660"/>
          </a:xfrm>
          <a:custGeom>
            <a:avLst/>
            <a:gdLst/>
            <a:ahLst/>
            <a:cxnLst/>
            <a:rect l="l" t="t" r="r" b="b"/>
            <a:pathLst>
              <a:path w="0" h="200660">
                <a:moveTo>
                  <a:pt x="0" y="200630"/>
                </a:moveTo>
                <a:lnTo>
                  <a:pt x="0" y="0"/>
                </a:lnTo>
              </a:path>
            </a:pathLst>
          </a:custGeom>
          <a:ln w="470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940830" y="1773460"/>
            <a:ext cx="0" cy="200660"/>
          </a:xfrm>
          <a:custGeom>
            <a:avLst/>
            <a:gdLst/>
            <a:ahLst/>
            <a:cxnLst/>
            <a:rect l="l" t="t" r="r" b="b"/>
            <a:pathLst>
              <a:path w="0" h="200660">
                <a:moveTo>
                  <a:pt x="0" y="0"/>
                </a:moveTo>
                <a:lnTo>
                  <a:pt x="0" y="200630"/>
                </a:lnTo>
              </a:path>
            </a:pathLst>
          </a:custGeom>
          <a:ln w="470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757468" y="2311552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 h="0">
                <a:moveTo>
                  <a:pt x="0" y="0"/>
                </a:moveTo>
                <a:lnTo>
                  <a:pt x="366723" y="0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757468" y="1773460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 h="0">
                <a:moveTo>
                  <a:pt x="0" y="0"/>
                </a:moveTo>
                <a:lnTo>
                  <a:pt x="366723" y="0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574107" y="1974091"/>
            <a:ext cx="734060" cy="137160"/>
          </a:xfrm>
          <a:custGeom>
            <a:avLst/>
            <a:gdLst/>
            <a:ahLst/>
            <a:cxnLst/>
            <a:rect l="l" t="t" r="r" b="b"/>
            <a:pathLst>
              <a:path w="734060" h="137160">
                <a:moveTo>
                  <a:pt x="0" y="136830"/>
                </a:moveTo>
                <a:lnTo>
                  <a:pt x="733447" y="136830"/>
                </a:lnTo>
                <a:lnTo>
                  <a:pt x="733447" y="0"/>
                </a:lnTo>
                <a:lnTo>
                  <a:pt x="0" y="0"/>
                </a:lnTo>
                <a:lnTo>
                  <a:pt x="0" y="136830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923876" y="174740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0" y="16954"/>
                </a:moveTo>
                <a:lnTo>
                  <a:pt x="0" y="7598"/>
                </a:lnTo>
                <a:lnTo>
                  <a:pt x="7598" y="0"/>
                </a:lnTo>
                <a:lnTo>
                  <a:pt x="16954" y="0"/>
                </a:lnTo>
                <a:lnTo>
                  <a:pt x="26248" y="0"/>
                </a:lnTo>
                <a:lnTo>
                  <a:pt x="33909" y="7598"/>
                </a:lnTo>
                <a:lnTo>
                  <a:pt x="33909" y="16954"/>
                </a:lnTo>
                <a:lnTo>
                  <a:pt x="33909" y="26248"/>
                </a:lnTo>
                <a:lnTo>
                  <a:pt x="26248" y="33909"/>
                </a:lnTo>
                <a:lnTo>
                  <a:pt x="16954" y="33909"/>
                </a:lnTo>
                <a:lnTo>
                  <a:pt x="7598" y="33909"/>
                </a:lnTo>
                <a:lnTo>
                  <a:pt x="0" y="26248"/>
                </a:lnTo>
                <a:lnTo>
                  <a:pt x="0" y="16954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923876" y="234935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0" y="16954"/>
                </a:moveTo>
                <a:lnTo>
                  <a:pt x="0" y="7598"/>
                </a:lnTo>
                <a:lnTo>
                  <a:pt x="7598" y="0"/>
                </a:lnTo>
                <a:lnTo>
                  <a:pt x="16954" y="0"/>
                </a:lnTo>
                <a:lnTo>
                  <a:pt x="26248" y="0"/>
                </a:lnTo>
                <a:lnTo>
                  <a:pt x="33909" y="7598"/>
                </a:lnTo>
                <a:lnTo>
                  <a:pt x="33909" y="16954"/>
                </a:lnTo>
                <a:lnTo>
                  <a:pt x="33909" y="26248"/>
                </a:lnTo>
                <a:lnTo>
                  <a:pt x="26248" y="33909"/>
                </a:lnTo>
                <a:lnTo>
                  <a:pt x="16954" y="33909"/>
                </a:lnTo>
                <a:lnTo>
                  <a:pt x="7598" y="33909"/>
                </a:lnTo>
                <a:lnTo>
                  <a:pt x="0" y="26248"/>
                </a:lnTo>
                <a:lnTo>
                  <a:pt x="0" y="16954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923876" y="174740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0" y="16954"/>
                </a:moveTo>
                <a:lnTo>
                  <a:pt x="0" y="7598"/>
                </a:lnTo>
                <a:lnTo>
                  <a:pt x="7598" y="0"/>
                </a:lnTo>
                <a:lnTo>
                  <a:pt x="16954" y="0"/>
                </a:lnTo>
                <a:lnTo>
                  <a:pt x="26248" y="0"/>
                </a:lnTo>
                <a:lnTo>
                  <a:pt x="33909" y="7598"/>
                </a:lnTo>
                <a:lnTo>
                  <a:pt x="33909" y="16954"/>
                </a:lnTo>
                <a:lnTo>
                  <a:pt x="33909" y="26248"/>
                </a:lnTo>
                <a:lnTo>
                  <a:pt x="26248" y="33909"/>
                </a:lnTo>
                <a:lnTo>
                  <a:pt x="16954" y="33909"/>
                </a:lnTo>
                <a:lnTo>
                  <a:pt x="7598" y="33909"/>
                </a:lnTo>
                <a:lnTo>
                  <a:pt x="0" y="26248"/>
                </a:lnTo>
                <a:lnTo>
                  <a:pt x="0" y="16954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923876" y="230370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0" y="16954"/>
                </a:moveTo>
                <a:lnTo>
                  <a:pt x="0" y="7661"/>
                </a:lnTo>
                <a:lnTo>
                  <a:pt x="7598" y="0"/>
                </a:lnTo>
                <a:lnTo>
                  <a:pt x="16954" y="0"/>
                </a:lnTo>
                <a:lnTo>
                  <a:pt x="26248" y="0"/>
                </a:lnTo>
                <a:lnTo>
                  <a:pt x="33909" y="7661"/>
                </a:lnTo>
                <a:lnTo>
                  <a:pt x="33909" y="16954"/>
                </a:lnTo>
                <a:lnTo>
                  <a:pt x="33909" y="26311"/>
                </a:lnTo>
                <a:lnTo>
                  <a:pt x="26248" y="33909"/>
                </a:lnTo>
                <a:lnTo>
                  <a:pt x="16954" y="33909"/>
                </a:lnTo>
                <a:lnTo>
                  <a:pt x="7598" y="33909"/>
                </a:lnTo>
                <a:lnTo>
                  <a:pt x="0" y="26311"/>
                </a:lnTo>
                <a:lnTo>
                  <a:pt x="0" y="16954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923876" y="234018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0" y="16954"/>
                </a:moveTo>
                <a:lnTo>
                  <a:pt x="0" y="7661"/>
                </a:lnTo>
                <a:lnTo>
                  <a:pt x="7598" y="0"/>
                </a:lnTo>
                <a:lnTo>
                  <a:pt x="16954" y="0"/>
                </a:lnTo>
                <a:lnTo>
                  <a:pt x="26248" y="0"/>
                </a:lnTo>
                <a:lnTo>
                  <a:pt x="33909" y="7661"/>
                </a:lnTo>
                <a:lnTo>
                  <a:pt x="33909" y="16954"/>
                </a:lnTo>
                <a:lnTo>
                  <a:pt x="33909" y="26311"/>
                </a:lnTo>
                <a:lnTo>
                  <a:pt x="26248" y="33909"/>
                </a:lnTo>
                <a:lnTo>
                  <a:pt x="16954" y="33909"/>
                </a:lnTo>
                <a:lnTo>
                  <a:pt x="7598" y="33909"/>
                </a:lnTo>
                <a:lnTo>
                  <a:pt x="0" y="26311"/>
                </a:lnTo>
                <a:lnTo>
                  <a:pt x="0" y="16954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923876" y="230370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0" y="16954"/>
                </a:moveTo>
                <a:lnTo>
                  <a:pt x="0" y="7661"/>
                </a:lnTo>
                <a:lnTo>
                  <a:pt x="7598" y="0"/>
                </a:lnTo>
                <a:lnTo>
                  <a:pt x="16954" y="0"/>
                </a:lnTo>
                <a:lnTo>
                  <a:pt x="26248" y="0"/>
                </a:lnTo>
                <a:lnTo>
                  <a:pt x="33909" y="7661"/>
                </a:lnTo>
                <a:lnTo>
                  <a:pt x="33909" y="16954"/>
                </a:lnTo>
                <a:lnTo>
                  <a:pt x="33909" y="26311"/>
                </a:lnTo>
                <a:lnTo>
                  <a:pt x="26248" y="33909"/>
                </a:lnTo>
                <a:lnTo>
                  <a:pt x="16954" y="33909"/>
                </a:lnTo>
                <a:lnTo>
                  <a:pt x="7598" y="33909"/>
                </a:lnTo>
                <a:lnTo>
                  <a:pt x="0" y="26311"/>
                </a:lnTo>
                <a:lnTo>
                  <a:pt x="0" y="16954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923876" y="231287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0" y="16954"/>
                </a:moveTo>
                <a:lnTo>
                  <a:pt x="0" y="7598"/>
                </a:lnTo>
                <a:lnTo>
                  <a:pt x="7598" y="0"/>
                </a:lnTo>
                <a:lnTo>
                  <a:pt x="16954" y="0"/>
                </a:lnTo>
                <a:lnTo>
                  <a:pt x="26248" y="0"/>
                </a:lnTo>
                <a:lnTo>
                  <a:pt x="33909" y="7598"/>
                </a:lnTo>
                <a:lnTo>
                  <a:pt x="33909" y="16954"/>
                </a:lnTo>
                <a:lnTo>
                  <a:pt x="33909" y="26248"/>
                </a:lnTo>
                <a:lnTo>
                  <a:pt x="26248" y="33909"/>
                </a:lnTo>
                <a:lnTo>
                  <a:pt x="16954" y="33909"/>
                </a:lnTo>
                <a:lnTo>
                  <a:pt x="7598" y="33909"/>
                </a:lnTo>
                <a:lnTo>
                  <a:pt x="0" y="26248"/>
                </a:lnTo>
                <a:lnTo>
                  <a:pt x="0" y="16954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923876" y="174740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0" y="16954"/>
                </a:moveTo>
                <a:lnTo>
                  <a:pt x="0" y="7598"/>
                </a:lnTo>
                <a:lnTo>
                  <a:pt x="7598" y="0"/>
                </a:lnTo>
                <a:lnTo>
                  <a:pt x="16954" y="0"/>
                </a:lnTo>
                <a:lnTo>
                  <a:pt x="26248" y="0"/>
                </a:lnTo>
                <a:lnTo>
                  <a:pt x="33909" y="7598"/>
                </a:lnTo>
                <a:lnTo>
                  <a:pt x="33909" y="16954"/>
                </a:lnTo>
                <a:lnTo>
                  <a:pt x="33909" y="26248"/>
                </a:lnTo>
                <a:lnTo>
                  <a:pt x="26248" y="33909"/>
                </a:lnTo>
                <a:lnTo>
                  <a:pt x="16954" y="33909"/>
                </a:lnTo>
                <a:lnTo>
                  <a:pt x="7598" y="33909"/>
                </a:lnTo>
                <a:lnTo>
                  <a:pt x="0" y="26248"/>
                </a:lnTo>
                <a:lnTo>
                  <a:pt x="0" y="16954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923876" y="231287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0" y="16954"/>
                </a:moveTo>
                <a:lnTo>
                  <a:pt x="0" y="7598"/>
                </a:lnTo>
                <a:lnTo>
                  <a:pt x="7598" y="0"/>
                </a:lnTo>
                <a:lnTo>
                  <a:pt x="16954" y="0"/>
                </a:lnTo>
                <a:lnTo>
                  <a:pt x="26248" y="0"/>
                </a:lnTo>
                <a:lnTo>
                  <a:pt x="33909" y="7598"/>
                </a:lnTo>
                <a:lnTo>
                  <a:pt x="33909" y="16954"/>
                </a:lnTo>
                <a:lnTo>
                  <a:pt x="33909" y="26248"/>
                </a:lnTo>
                <a:lnTo>
                  <a:pt x="26248" y="33909"/>
                </a:lnTo>
                <a:lnTo>
                  <a:pt x="16954" y="33909"/>
                </a:lnTo>
                <a:lnTo>
                  <a:pt x="7598" y="33909"/>
                </a:lnTo>
                <a:lnTo>
                  <a:pt x="0" y="26248"/>
                </a:lnTo>
                <a:lnTo>
                  <a:pt x="0" y="16954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923876" y="233108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0" y="16954"/>
                </a:moveTo>
                <a:lnTo>
                  <a:pt x="0" y="7661"/>
                </a:lnTo>
                <a:lnTo>
                  <a:pt x="7598" y="0"/>
                </a:lnTo>
                <a:lnTo>
                  <a:pt x="16954" y="0"/>
                </a:lnTo>
                <a:lnTo>
                  <a:pt x="26248" y="0"/>
                </a:lnTo>
                <a:lnTo>
                  <a:pt x="33909" y="7661"/>
                </a:lnTo>
                <a:lnTo>
                  <a:pt x="33909" y="16954"/>
                </a:lnTo>
                <a:lnTo>
                  <a:pt x="33909" y="26311"/>
                </a:lnTo>
                <a:lnTo>
                  <a:pt x="26248" y="33909"/>
                </a:lnTo>
                <a:lnTo>
                  <a:pt x="16954" y="33909"/>
                </a:lnTo>
                <a:lnTo>
                  <a:pt x="7598" y="33909"/>
                </a:lnTo>
                <a:lnTo>
                  <a:pt x="0" y="26311"/>
                </a:lnTo>
                <a:lnTo>
                  <a:pt x="0" y="16954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923876" y="172002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0" y="16954"/>
                </a:moveTo>
                <a:lnTo>
                  <a:pt x="0" y="7661"/>
                </a:lnTo>
                <a:lnTo>
                  <a:pt x="7598" y="0"/>
                </a:lnTo>
                <a:lnTo>
                  <a:pt x="16954" y="0"/>
                </a:lnTo>
                <a:lnTo>
                  <a:pt x="26248" y="0"/>
                </a:lnTo>
                <a:lnTo>
                  <a:pt x="33909" y="7661"/>
                </a:lnTo>
                <a:lnTo>
                  <a:pt x="33909" y="16954"/>
                </a:lnTo>
                <a:lnTo>
                  <a:pt x="33909" y="26311"/>
                </a:lnTo>
                <a:lnTo>
                  <a:pt x="26248" y="33909"/>
                </a:lnTo>
                <a:lnTo>
                  <a:pt x="16954" y="33909"/>
                </a:lnTo>
                <a:lnTo>
                  <a:pt x="7598" y="33909"/>
                </a:lnTo>
                <a:lnTo>
                  <a:pt x="0" y="26311"/>
                </a:lnTo>
                <a:lnTo>
                  <a:pt x="0" y="16954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923876" y="171091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0" y="16954"/>
                </a:moveTo>
                <a:lnTo>
                  <a:pt x="0" y="7661"/>
                </a:lnTo>
                <a:lnTo>
                  <a:pt x="7598" y="0"/>
                </a:lnTo>
                <a:lnTo>
                  <a:pt x="16954" y="0"/>
                </a:lnTo>
                <a:lnTo>
                  <a:pt x="26248" y="0"/>
                </a:lnTo>
                <a:lnTo>
                  <a:pt x="33909" y="7661"/>
                </a:lnTo>
                <a:lnTo>
                  <a:pt x="33909" y="16954"/>
                </a:lnTo>
                <a:lnTo>
                  <a:pt x="33909" y="26311"/>
                </a:lnTo>
                <a:lnTo>
                  <a:pt x="26248" y="33909"/>
                </a:lnTo>
                <a:lnTo>
                  <a:pt x="16954" y="33909"/>
                </a:lnTo>
                <a:lnTo>
                  <a:pt x="7598" y="33909"/>
                </a:lnTo>
                <a:lnTo>
                  <a:pt x="0" y="26311"/>
                </a:lnTo>
                <a:lnTo>
                  <a:pt x="0" y="16954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923876" y="174740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0" y="16954"/>
                </a:moveTo>
                <a:lnTo>
                  <a:pt x="0" y="7598"/>
                </a:lnTo>
                <a:lnTo>
                  <a:pt x="7598" y="0"/>
                </a:lnTo>
                <a:lnTo>
                  <a:pt x="16954" y="0"/>
                </a:lnTo>
                <a:lnTo>
                  <a:pt x="26248" y="0"/>
                </a:lnTo>
                <a:lnTo>
                  <a:pt x="33909" y="7598"/>
                </a:lnTo>
                <a:lnTo>
                  <a:pt x="33909" y="16954"/>
                </a:lnTo>
                <a:lnTo>
                  <a:pt x="33909" y="26248"/>
                </a:lnTo>
                <a:lnTo>
                  <a:pt x="26248" y="33909"/>
                </a:lnTo>
                <a:lnTo>
                  <a:pt x="16954" y="33909"/>
                </a:lnTo>
                <a:lnTo>
                  <a:pt x="7598" y="33909"/>
                </a:lnTo>
                <a:lnTo>
                  <a:pt x="0" y="26248"/>
                </a:lnTo>
                <a:lnTo>
                  <a:pt x="0" y="16954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923876" y="230370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0" y="16954"/>
                </a:moveTo>
                <a:lnTo>
                  <a:pt x="0" y="7661"/>
                </a:lnTo>
                <a:lnTo>
                  <a:pt x="7598" y="0"/>
                </a:lnTo>
                <a:lnTo>
                  <a:pt x="16954" y="0"/>
                </a:lnTo>
                <a:lnTo>
                  <a:pt x="26248" y="0"/>
                </a:lnTo>
                <a:lnTo>
                  <a:pt x="33909" y="7661"/>
                </a:lnTo>
                <a:lnTo>
                  <a:pt x="33909" y="16954"/>
                </a:lnTo>
                <a:lnTo>
                  <a:pt x="33909" y="26311"/>
                </a:lnTo>
                <a:lnTo>
                  <a:pt x="26248" y="33909"/>
                </a:lnTo>
                <a:lnTo>
                  <a:pt x="16954" y="33909"/>
                </a:lnTo>
                <a:lnTo>
                  <a:pt x="7598" y="33909"/>
                </a:lnTo>
                <a:lnTo>
                  <a:pt x="0" y="26311"/>
                </a:lnTo>
                <a:lnTo>
                  <a:pt x="0" y="16954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923876" y="174740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0" y="16954"/>
                </a:moveTo>
                <a:lnTo>
                  <a:pt x="0" y="7598"/>
                </a:lnTo>
                <a:lnTo>
                  <a:pt x="7598" y="0"/>
                </a:lnTo>
                <a:lnTo>
                  <a:pt x="16954" y="0"/>
                </a:lnTo>
                <a:lnTo>
                  <a:pt x="26248" y="0"/>
                </a:lnTo>
                <a:lnTo>
                  <a:pt x="33909" y="7598"/>
                </a:lnTo>
                <a:lnTo>
                  <a:pt x="33909" y="16954"/>
                </a:lnTo>
                <a:lnTo>
                  <a:pt x="33909" y="26248"/>
                </a:lnTo>
                <a:lnTo>
                  <a:pt x="26248" y="33909"/>
                </a:lnTo>
                <a:lnTo>
                  <a:pt x="16954" y="33909"/>
                </a:lnTo>
                <a:lnTo>
                  <a:pt x="7598" y="33909"/>
                </a:lnTo>
                <a:lnTo>
                  <a:pt x="0" y="26248"/>
                </a:lnTo>
                <a:lnTo>
                  <a:pt x="0" y="16954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490916" y="2033370"/>
            <a:ext cx="734060" cy="0"/>
          </a:xfrm>
          <a:custGeom>
            <a:avLst/>
            <a:gdLst/>
            <a:ahLst/>
            <a:cxnLst/>
            <a:rect l="l" t="t" r="r" b="b"/>
            <a:pathLst>
              <a:path w="734060" h="0">
                <a:moveTo>
                  <a:pt x="0" y="0"/>
                </a:moveTo>
                <a:lnTo>
                  <a:pt x="733447" y="0"/>
                </a:lnTo>
              </a:path>
            </a:pathLst>
          </a:custGeom>
          <a:ln w="141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857640" y="2083543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145935"/>
                </a:moveTo>
                <a:lnTo>
                  <a:pt x="0" y="0"/>
                </a:lnTo>
              </a:path>
            </a:pathLst>
          </a:custGeom>
          <a:ln w="470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857640" y="1855534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69">
                <a:moveTo>
                  <a:pt x="0" y="0"/>
                </a:moveTo>
                <a:lnTo>
                  <a:pt x="0" y="127725"/>
                </a:lnTo>
              </a:path>
            </a:pathLst>
          </a:custGeom>
          <a:ln w="470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674278" y="2229479"/>
            <a:ext cx="367030" cy="0"/>
          </a:xfrm>
          <a:custGeom>
            <a:avLst/>
            <a:gdLst/>
            <a:ahLst/>
            <a:cxnLst/>
            <a:rect l="l" t="t" r="r" b="b"/>
            <a:pathLst>
              <a:path w="367029" h="0">
                <a:moveTo>
                  <a:pt x="0" y="0"/>
                </a:moveTo>
                <a:lnTo>
                  <a:pt x="366723" y="0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674278" y="1855534"/>
            <a:ext cx="367030" cy="0"/>
          </a:xfrm>
          <a:custGeom>
            <a:avLst/>
            <a:gdLst/>
            <a:ahLst/>
            <a:cxnLst/>
            <a:rect l="l" t="t" r="r" b="b"/>
            <a:pathLst>
              <a:path w="367029" h="0">
                <a:moveTo>
                  <a:pt x="0" y="0"/>
                </a:moveTo>
                <a:lnTo>
                  <a:pt x="366723" y="0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490916" y="1983259"/>
            <a:ext cx="734060" cy="100330"/>
          </a:xfrm>
          <a:custGeom>
            <a:avLst/>
            <a:gdLst/>
            <a:ahLst/>
            <a:cxnLst/>
            <a:rect l="l" t="t" r="r" b="b"/>
            <a:pathLst>
              <a:path w="734060" h="100330">
                <a:moveTo>
                  <a:pt x="0" y="100283"/>
                </a:moveTo>
                <a:lnTo>
                  <a:pt x="733447" y="100283"/>
                </a:lnTo>
                <a:lnTo>
                  <a:pt x="733447" y="0"/>
                </a:lnTo>
                <a:lnTo>
                  <a:pt x="0" y="0"/>
                </a:lnTo>
                <a:lnTo>
                  <a:pt x="0" y="100283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840685" y="1802095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0" y="16954"/>
                </a:moveTo>
                <a:lnTo>
                  <a:pt x="0" y="7661"/>
                </a:lnTo>
                <a:lnTo>
                  <a:pt x="7598" y="0"/>
                </a:lnTo>
                <a:lnTo>
                  <a:pt x="16954" y="0"/>
                </a:lnTo>
                <a:lnTo>
                  <a:pt x="26248" y="0"/>
                </a:lnTo>
                <a:lnTo>
                  <a:pt x="33909" y="7661"/>
                </a:lnTo>
                <a:lnTo>
                  <a:pt x="33909" y="16954"/>
                </a:lnTo>
                <a:lnTo>
                  <a:pt x="33909" y="26311"/>
                </a:lnTo>
                <a:lnTo>
                  <a:pt x="26248" y="33909"/>
                </a:lnTo>
                <a:lnTo>
                  <a:pt x="16954" y="33909"/>
                </a:lnTo>
                <a:lnTo>
                  <a:pt x="7598" y="33909"/>
                </a:lnTo>
                <a:lnTo>
                  <a:pt x="0" y="26311"/>
                </a:lnTo>
                <a:lnTo>
                  <a:pt x="0" y="16954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840685" y="1806679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0" y="16954"/>
                </a:moveTo>
                <a:lnTo>
                  <a:pt x="0" y="7661"/>
                </a:lnTo>
                <a:lnTo>
                  <a:pt x="7598" y="0"/>
                </a:lnTo>
                <a:lnTo>
                  <a:pt x="16954" y="0"/>
                </a:lnTo>
                <a:lnTo>
                  <a:pt x="26248" y="0"/>
                </a:lnTo>
                <a:lnTo>
                  <a:pt x="33909" y="7661"/>
                </a:lnTo>
                <a:lnTo>
                  <a:pt x="33909" y="16954"/>
                </a:lnTo>
                <a:lnTo>
                  <a:pt x="33909" y="26311"/>
                </a:lnTo>
                <a:lnTo>
                  <a:pt x="26248" y="33909"/>
                </a:lnTo>
                <a:lnTo>
                  <a:pt x="16954" y="33909"/>
                </a:lnTo>
                <a:lnTo>
                  <a:pt x="7598" y="33909"/>
                </a:lnTo>
                <a:lnTo>
                  <a:pt x="0" y="26311"/>
                </a:lnTo>
                <a:lnTo>
                  <a:pt x="0" y="16954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840685" y="224442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0" y="16954"/>
                </a:moveTo>
                <a:lnTo>
                  <a:pt x="0" y="7661"/>
                </a:lnTo>
                <a:lnTo>
                  <a:pt x="7598" y="0"/>
                </a:lnTo>
                <a:lnTo>
                  <a:pt x="16954" y="0"/>
                </a:lnTo>
                <a:lnTo>
                  <a:pt x="26248" y="0"/>
                </a:lnTo>
                <a:lnTo>
                  <a:pt x="33909" y="7661"/>
                </a:lnTo>
                <a:lnTo>
                  <a:pt x="33909" y="16954"/>
                </a:lnTo>
                <a:lnTo>
                  <a:pt x="33909" y="26311"/>
                </a:lnTo>
                <a:lnTo>
                  <a:pt x="26248" y="33909"/>
                </a:lnTo>
                <a:lnTo>
                  <a:pt x="16954" y="33909"/>
                </a:lnTo>
                <a:lnTo>
                  <a:pt x="7598" y="33909"/>
                </a:lnTo>
                <a:lnTo>
                  <a:pt x="0" y="26311"/>
                </a:lnTo>
                <a:lnTo>
                  <a:pt x="0" y="16954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840685" y="17610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0" y="16954"/>
                </a:moveTo>
                <a:lnTo>
                  <a:pt x="0" y="7598"/>
                </a:lnTo>
                <a:lnTo>
                  <a:pt x="7598" y="0"/>
                </a:lnTo>
                <a:lnTo>
                  <a:pt x="16954" y="0"/>
                </a:lnTo>
                <a:lnTo>
                  <a:pt x="26248" y="0"/>
                </a:lnTo>
                <a:lnTo>
                  <a:pt x="33909" y="7598"/>
                </a:lnTo>
                <a:lnTo>
                  <a:pt x="33909" y="16954"/>
                </a:lnTo>
                <a:lnTo>
                  <a:pt x="33909" y="26248"/>
                </a:lnTo>
                <a:lnTo>
                  <a:pt x="26248" y="33909"/>
                </a:lnTo>
                <a:lnTo>
                  <a:pt x="16954" y="33909"/>
                </a:lnTo>
                <a:lnTo>
                  <a:pt x="7598" y="33909"/>
                </a:lnTo>
                <a:lnTo>
                  <a:pt x="0" y="26248"/>
                </a:lnTo>
                <a:lnTo>
                  <a:pt x="0" y="16954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840685" y="181126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0" y="16954"/>
                </a:moveTo>
                <a:lnTo>
                  <a:pt x="0" y="7598"/>
                </a:lnTo>
                <a:lnTo>
                  <a:pt x="7598" y="0"/>
                </a:lnTo>
                <a:lnTo>
                  <a:pt x="16954" y="0"/>
                </a:lnTo>
                <a:lnTo>
                  <a:pt x="26248" y="0"/>
                </a:lnTo>
                <a:lnTo>
                  <a:pt x="33909" y="7598"/>
                </a:lnTo>
                <a:lnTo>
                  <a:pt x="33909" y="16954"/>
                </a:lnTo>
                <a:lnTo>
                  <a:pt x="33909" y="26248"/>
                </a:lnTo>
                <a:lnTo>
                  <a:pt x="26248" y="33909"/>
                </a:lnTo>
                <a:lnTo>
                  <a:pt x="16954" y="33909"/>
                </a:lnTo>
                <a:lnTo>
                  <a:pt x="7598" y="33909"/>
                </a:lnTo>
                <a:lnTo>
                  <a:pt x="0" y="26248"/>
                </a:lnTo>
                <a:lnTo>
                  <a:pt x="0" y="16954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840685" y="222621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0" y="16954"/>
                </a:moveTo>
                <a:lnTo>
                  <a:pt x="0" y="7598"/>
                </a:lnTo>
                <a:lnTo>
                  <a:pt x="7598" y="0"/>
                </a:lnTo>
                <a:lnTo>
                  <a:pt x="16954" y="0"/>
                </a:lnTo>
                <a:lnTo>
                  <a:pt x="26248" y="0"/>
                </a:lnTo>
                <a:lnTo>
                  <a:pt x="33909" y="7598"/>
                </a:lnTo>
                <a:lnTo>
                  <a:pt x="33909" y="16954"/>
                </a:lnTo>
                <a:lnTo>
                  <a:pt x="33909" y="26248"/>
                </a:lnTo>
                <a:lnTo>
                  <a:pt x="26248" y="33909"/>
                </a:lnTo>
                <a:lnTo>
                  <a:pt x="16954" y="33909"/>
                </a:lnTo>
                <a:lnTo>
                  <a:pt x="7598" y="33909"/>
                </a:lnTo>
                <a:lnTo>
                  <a:pt x="0" y="26248"/>
                </a:lnTo>
                <a:lnTo>
                  <a:pt x="0" y="16954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107212" y="2746785"/>
            <a:ext cx="2750820" cy="0"/>
          </a:xfrm>
          <a:custGeom>
            <a:avLst/>
            <a:gdLst/>
            <a:ahLst/>
            <a:cxnLst/>
            <a:rect l="l" t="t" r="r" b="b"/>
            <a:pathLst>
              <a:path w="2750820" h="0">
                <a:moveTo>
                  <a:pt x="0" y="0"/>
                </a:moveTo>
                <a:lnTo>
                  <a:pt x="2750427" y="0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107212" y="2746785"/>
            <a:ext cx="0" cy="45720"/>
          </a:xfrm>
          <a:custGeom>
            <a:avLst/>
            <a:gdLst/>
            <a:ahLst/>
            <a:cxnLst/>
            <a:rect l="l" t="t" r="r" b="b"/>
            <a:pathLst>
              <a:path w="0" h="45719">
                <a:moveTo>
                  <a:pt x="0" y="0"/>
                </a:moveTo>
                <a:lnTo>
                  <a:pt x="0" y="45212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024021" y="2746785"/>
            <a:ext cx="0" cy="45720"/>
          </a:xfrm>
          <a:custGeom>
            <a:avLst/>
            <a:gdLst/>
            <a:ahLst/>
            <a:cxnLst/>
            <a:rect l="l" t="t" r="r" b="b"/>
            <a:pathLst>
              <a:path w="0" h="45719">
                <a:moveTo>
                  <a:pt x="0" y="0"/>
                </a:moveTo>
                <a:lnTo>
                  <a:pt x="0" y="45212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940830" y="2746785"/>
            <a:ext cx="0" cy="45720"/>
          </a:xfrm>
          <a:custGeom>
            <a:avLst/>
            <a:gdLst/>
            <a:ahLst/>
            <a:cxnLst/>
            <a:rect l="l" t="t" r="r" b="b"/>
            <a:pathLst>
              <a:path w="0" h="45719">
                <a:moveTo>
                  <a:pt x="0" y="0"/>
                </a:moveTo>
                <a:lnTo>
                  <a:pt x="0" y="45212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857640" y="2746785"/>
            <a:ext cx="0" cy="45720"/>
          </a:xfrm>
          <a:custGeom>
            <a:avLst/>
            <a:gdLst/>
            <a:ahLst/>
            <a:cxnLst/>
            <a:rect l="l" t="t" r="r" b="b"/>
            <a:pathLst>
              <a:path w="0" h="45719">
                <a:moveTo>
                  <a:pt x="0" y="0"/>
                </a:moveTo>
                <a:lnTo>
                  <a:pt x="0" y="45212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1052628" y="2833350"/>
            <a:ext cx="10922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Arial"/>
                <a:cs typeface="Arial"/>
              </a:rPr>
              <a:t>10</a:t>
            </a:r>
            <a:endParaRPr sz="6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969437" y="2833350"/>
            <a:ext cx="10922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Arial"/>
                <a:cs typeface="Arial"/>
              </a:rPr>
              <a:t>20</a:t>
            </a:r>
            <a:endParaRPr sz="6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886246" y="2833350"/>
            <a:ext cx="10922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Arial"/>
                <a:cs typeface="Arial"/>
              </a:rPr>
              <a:t>40</a:t>
            </a:r>
            <a:endParaRPr sz="6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803055" y="2833350"/>
            <a:ext cx="10922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Arial"/>
                <a:cs typeface="Arial"/>
              </a:rPr>
              <a:t>80</a:t>
            </a:r>
            <a:endParaRPr sz="6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502118" y="1408683"/>
            <a:ext cx="0" cy="1094740"/>
          </a:xfrm>
          <a:custGeom>
            <a:avLst/>
            <a:gdLst/>
            <a:ahLst/>
            <a:cxnLst/>
            <a:rect l="l" t="t" r="r" b="b"/>
            <a:pathLst>
              <a:path w="0" h="1094739">
                <a:moveTo>
                  <a:pt x="0" y="1094393"/>
                </a:moveTo>
                <a:lnTo>
                  <a:pt x="0" y="0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56905" y="2503077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 h="0">
                <a:moveTo>
                  <a:pt x="45212" y="0"/>
                </a:moveTo>
                <a:lnTo>
                  <a:pt x="0" y="0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56905" y="2138300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 h="0">
                <a:moveTo>
                  <a:pt x="45212" y="0"/>
                </a:moveTo>
                <a:lnTo>
                  <a:pt x="0" y="0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56905" y="1773460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 h="0">
                <a:moveTo>
                  <a:pt x="45212" y="0"/>
                </a:moveTo>
                <a:lnTo>
                  <a:pt x="0" y="0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56905" y="1408683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 h="0">
                <a:moveTo>
                  <a:pt x="45212" y="0"/>
                </a:moveTo>
                <a:lnTo>
                  <a:pt x="0" y="0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319847" y="2469454"/>
            <a:ext cx="100965" cy="6731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00"/>
              </a:lnSpc>
            </a:pPr>
            <a:r>
              <a:rPr dirty="0" sz="600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19847" y="2104614"/>
            <a:ext cx="100965" cy="6731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00"/>
              </a:lnSpc>
            </a:pPr>
            <a:r>
              <a:rPr dirty="0" sz="600"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19847" y="1739837"/>
            <a:ext cx="100965" cy="6731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00"/>
              </a:lnSpc>
            </a:pPr>
            <a:r>
              <a:rPr dirty="0" sz="600"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19847" y="1374997"/>
            <a:ext cx="100965" cy="6731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00"/>
              </a:lnSpc>
            </a:pPr>
            <a:r>
              <a:rPr dirty="0" sz="600"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258797" y="3014200"/>
            <a:ext cx="44767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Arial"/>
                <a:cs typeface="Arial"/>
              </a:rPr>
              <a:t>Sample</a:t>
            </a:r>
            <a:r>
              <a:rPr dirty="0" sz="600" spc="-85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Size</a:t>
            </a:r>
            <a:endParaRPr sz="6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38997" y="1433661"/>
            <a:ext cx="100965" cy="9715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00"/>
              </a:lnSpc>
            </a:pPr>
            <a:r>
              <a:rPr dirty="0" sz="600">
                <a:latin typeface="Arial"/>
                <a:cs typeface="Arial"/>
              </a:rPr>
              <a:t>Dist</a:t>
            </a:r>
            <a:r>
              <a:rPr dirty="0" sz="600" spc="5">
                <a:latin typeface="Arial"/>
                <a:cs typeface="Arial"/>
              </a:rPr>
              <a:t>r</a:t>
            </a:r>
            <a:r>
              <a:rPr dirty="0" sz="600">
                <a:latin typeface="Arial"/>
                <a:cs typeface="Arial"/>
              </a:rPr>
              <a:t>i</a:t>
            </a:r>
            <a:r>
              <a:rPr dirty="0" sz="600" spc="-15">
                <a:latin typeface="Arial"/>
                <a:cs typeface="Arial"/>
              </a:rPr>
              <a:t>b</a:t>
            </a:r>
            <a:r>
              <a:rPr dirty="0" sz="600">
                <a:latin typeface="Arial"/>
                <a:cs typeface="Arial"/>
              </a:rPr>
              <a:t>ution</a:t>
            </a:r>
            <a:r>
              <a:rPr dirty="0" sz="600" spc="-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of</a:t>
            </a:r>
            <a:r>
              <a:rPr dirty="0" sz="600" spc="-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Sample</a:t>
            </a:r>
            <a:r>
              <a:rPr dirty="0" sz="600" spc="-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Mean</a:t>
            </a:r>
            <a:endParaRPr sz="60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502118" y="1092008"/>
            <a:ext cx="3961129" cy="1654810"/>
          </a:xfrm>
          <a:custGeom>
            <a:avLst/>
            <a:gdLst/>
            <a:ahLst/>
            <a:cxnLst/>
            <a:rect l="l" t="t" r="r" b="b"/>
            <a:pathLst>
              <a:path w="3961129" h="1654810">
                <a:moveTo>
                  <a:pt x="0" y="1654777"/>
                </a:moveTo>
                <a:lnTo>
                  <a:pt x="3960615" y="1654777"/>
                </a:lnTo>
                <a:lnTo>
                  <a:pt x="3960615" y="0"/>
                </a:lnTo>
                <a:lnTo>
                  <a:pt x="0" y="0"/>
                </a:lnTo>
                <a:lnTo>
                  <a:pt x="0" y="1654777"/>
                </a:lnTo>
              </a:path>
            </a:pathLst>
          </a:custGeom>
          <a:ln w="4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02118" y="2030732"/>
            <a:ext cx="3961129" cy="0"/>
          </a:xfrm>
          <a:custGeom>
            <a:avLst/>
            <a:gdLst/>
            <a:ahLst/>
            <a:cxnLst/>
            <a:rect l="l" t="t" r="r" b="b"/>
            <a:pathLst>
              <a:path w="3961129" h="0">
                <a:moveTo>
                  <a:pt x="0" y="0"/>
                </a:moveTo>
                <a:lnTo>
                  <a:pt x="3960615" y="0"/>
                </a:lnTo>
              </a:path>
            </a:pathLst>
          </a:custGeom>
          <a:ln w="94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663665" y="1182433"/>
            <a:ext cx="135890" cy="0"/>
          </a:xfrm>
          <a:custGeom>
            <a:avLst/>
            <a:gdLst/>
            <a:ahLst/>
            <a:cxnLst/>
            <a:rect l="l" t="t" r="r" b="b"/>
            <a:pathLst>
              <a:path w="135889" h="0">
                <a:moveTo>
                  <a:pt x="0" y="0"/>
                </a:moveTo>
                <a:lnTo>
                  <a:pt x="135637" y="0"/>
                </a:lnTo>
              </a:path>
            </a:pathLst>
          </a:custGeom>
          <a:ln w="94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3650965" y="1133297"/>
            <a:ext cx="79057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dirty="0" sz="600" spc="-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	</a:t>
            </a:r>
            <a:r>
              <a:rPr dirty="0" sz="600" spc="-10">
                <a:latin typeface="Arial"/>
                <a:cs typeface="Arial"/>
              </a:rPr>
              <a:t>Population</a:t>
            </a:r>
            <a:r>
              <a:rPr dirty="0" sz="600" spc="-6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Mean</a:t>
            </a:r>
            <a:endParaRPr sz="60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8" name="object 9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4" action="ppaction://hlinksldjump"/>
              </a:rPr>
              <a:t>STAT </a:t>
            </a:r>
            <a:r>
              <a:rPr dirty="0" spc="-65">
                <a:hlinkClick r:id="rId4" action="ppaction://hlinksldjump"/>
              </a:rPr>
              <a:t>234 </a:t>
            </a:r>
            <a:r>
              <a:rPr dirty="0" spc="-40">
                <a:hlinkClick r:id="rId4" action="ppaction://hlinksldjump"/>
              </a:rPr>
              <a:t>Lecture</a:t>
            </a:r>
            <a:r>
              <a:rPr dirty="0" spc="5">
                <a:hlinkClick r:id="rId4" action="ppaction://hlinksldjump"/>
              </a:rPr>
              <a:t> </a:t>
            </a:r>
            <a:r>
              <a:rPr dirty="0" spc="-65">
                <a:hlinkClick r:id="rId4" action="ppaction://hlinksldjump"/>
              </a:rPr>
              <a:t>4</a:t>
            </a:r>
          </a:p>
        </p:txBody>
      </p:sp>
      <p:sp>
        <p:nvSpPr>
          <p:cNvPr id="99" name="object 9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100" name="object 10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473" y="13208"/>
            <a:ext cx="643255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Sample</a:t>
            </a: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Mean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0"/>
              <a:t>Sampling </a:t>
            </a:r>
            <a:r>
              <a:rPr dirty="0" spc="-15"/>
              <a:t>Distribution </a:t>
            </a:r>
            <a:r>
              <a:rPr dirty="0" spc="114"/>
              <a:t>&amp; </a:t>
            </a:r>
            <a:r>
              <a:rPr dirty="0" spc="-50"/>
              <a:t>Sample</a:t>
            </a:r>
            <a:r>
              <a:rPr dirty="0" spc="10"/>
              <a:t> </a:t>
            </a:r>
            <a:r>
              <a:rPr dirty="0" spc="-30"/>
              <a:t>Size</a:t>
            </a:r>
          </a:p>
        </p:txBody>
      </p:sp>
      <p:sp>
        <p:nvSpPr>
          <p:cNvPr id="6" name="object 6"/>
          <p:cNvSpPr/>
          <p:nvPr/>
        </p:nvSpPr>
        <p:spPr>
          <a:xfrm>
            <a:off x="1080440" y="1785905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 h="0">
                <a:moveTo>
                  <a:pt x="0" y="0"/>
                </a:moveTo>
                <a:lnTo>
                  <a:pt x="28025" y="0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67740" y="1766085"/>
            <a:ext cx="504825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x of sample </a:t>
            </a:r>
            <a:r>
              <a:rPr dirty="0" sz="450" spc="-10">
                <a:latin typeface="Arial"/>
                <a:cs typeface="Arial"/>
              </a:rPr>
              <a:t>size</a:t>
            </a:r>
            <a:r>
              <a:rPr dirty="0" sz="450" spc="-85">
                <a:latin typeface="Arial"/>
                <a:cs typeface="Arial"/>
              </a:rPr>
              <a:t> </a:t>
            </a:r>
            <a:r>
              <a:rPr dirty="0" sz="450" spc="-5">
                <a:latin typeface="Arial"/>
                <a:cs typeface="Arial"/>
              </a:rPr>
              <a:t>10</a:t>
            </a:r>
            <a:endParaRPr sz="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798" y="1002554"/>
            <a:ext cx="81915" cy="212725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Density</a:t>
            </a:r>
            <a:endParaRPr sz="4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3272" y="1580308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 h="0">
                <a:moveTo>
                  <a:pt x="0" y="0"/>
                </a:moveTo>
                <a:lnTo>
                  <a:pt x="1523646" y="0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53272" y="1580308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62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34198" y="1580308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62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15067" y="1580308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62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795993" y="1580308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62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76919" y="1580308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62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24990" y="1643725"/>
            <a:ext cx="57150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5915" y="1643725"/>
            <a:ext cx="57150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4</a:t>
            </a:r>
            <a:endParaRPr sz="4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86785" y="1643725"/>
            <a:ext cx="57150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5</a:t>
            </a:r>
            <a:endParaRPr sz="4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67711" y="1643725"/>
            <a:ext cx="57150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6</a:t>
            </a:r>
            <a:endParaRPr sz="4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48636" y="1643725"/>
            <a:ext cx="57150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7</a:t>
            </a:r>
            <a:endParaRPr sz="4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4258" y="745646"/>
            <a:ext cx="0" cy="800100"/>
          </a:xfrm>
          <a:custGeom>
            <a:avLst/>
            <a:gdLst/>
            <a:ahLst/>
            <a:cxnLst/>
            <a:rect l="l" t="t" r="r" b="b"/>
            <a:pathLst>
              <a:path w="0" h="800100">
                <a:moveTo>
                  <a:pt x="0" y="799686"/>
                </a:moveTo>
                <a:lnTo>
                  <a:pt x="0" y="0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60796" y="1545332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62" y="0"/>
                </a:moveTo>
                <a:lnTo>
                  <a:pt x="0" y="0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60796" y="1385417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62" y="0"/>
                </a:moveTo>
                <a:lnTo>
                  <a:pt x="0" y="0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60796" y="1225446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62" y="0"/>
                </a:moveTo>
                <a:lnTo>
                  <a:pt x="0" y="0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60796" y="1065532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62" y="0"/>
                </a:moveTo>
                <a:lnTo>
                  <a:pt x="0" y="0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0796" y="905561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62" y="0"/>
                </a:moveTo>
                <a:lnTo>
                  <a:pt x="0" y="0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0796" y="745646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62" y="0"/>
                </a:moveTo>
                <a:lnTo>
                  <a:pt x="0" y="0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55761" y="1493676"/>
            <a:ext cx="81915" cy="103505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0.0</a:t>
            </a:r>
            <a:endParaRPr sz="4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5761" y="1333761"/>
            <a:ext cx="81915" cy="103505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0.1</a:t>
            </a:r>
            <a:endParaRPr sz="4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5761" y="1173791"/>
            <a:ext cx="81915" cy="103505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0.2</a:t>
            </a:r>
            <a:endParaRPr sz="4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5761" y="1013876"/>
            <a:ext cx="81915" cy="103505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0.3</a:t>
            </a:r>
            <a:endParaRPr sz="4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5761" y="853905"/>
            <a:ext cx="81915" cy="103505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0.4</a:t>
            </a:r>
            <a:endParaRPr sz="4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5761" y="693990"/>
            <a:ext cx="81915" cy="103505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0.5</a:t>
            </a:r>
            <a:endParaRPr sz="4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62865" y="1506937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4">
                <a:moveTo>
                  <a:pt x="0" y="38395"/>
                </a:moveTo>
                <a:lnTo>
                  <a:pt x="190462" y="38395"/>
                </a:lnTo>
                <a:lnTo>
                  <a:pt x="190462" y="0"/>
                </a:lnTo>
                <a:lnTo>
                  <a:pt x="0" y="0"/>
                </a:lnTo>
                <a:lnTo>
                  <a:pt x="0" y="38395"/>
                </a:lnTo>
                <a:close/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53272" y="1225446"/>
            <a:ext cx="190500" cy="320040"/>
          </a:xfrm>
          <a:custGeom>
            <a:avLst/>
            <a:gdLst/>
            <a:ahLst/>
            <a:cxnLst/>
            <a:rect l="l" t="t" r="r" b="b"/>
            <a:pathLst>
              <a:path w="190500" h="320040">
                <a:moveTo>
                  <a:pt x="0" y="319885"/>
                </a:moveTo>
                <a:lnTo>
                  <a:pt x="190462" y="319885"/>
                </a:lnTo>
                <a:lnTo>
                  <a:pt x="190462" y="0"/>
                </a:lnTo>
                <a:lnTo>
                  <a:pt x="0" y="0"/>
                </a:lnTo>
                <a:lnTo>
                  <a:pt x="0" y="319885"/>
                </a:lnTo>
                <a:close/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43735" y="672050"/>
            <a:ext cx="190500" cy="873760"/>
          </a:xfrm>
          <a:custGeom>
            <a:avLst/>
            <a:gdLst/>
            <a:ahLst/>
            <a:cxnLst/>
            <a:rect l="l" t="t" r="r" b="b"/>
            <a:pathLst>
              <a:path w="190500" h="873760">
                <a:moveTo>
                  <a:pt x="0" y="873281"/>
                </a:moveTo>
                <a:lnTo>
                  <a:pt x="190462" y="873281"/>
                </a:lnTo>
                <a:lnTo>
                  <a:pt x="190462" y="0"/>
                </a:lnTo>
                <a:lnTo>
                  <a:pt x="0" y="0"/>
                </a:lnTo>
                <a:lnTo>
                  <a:pt x="0" y="873281"/>
                </a:lnTo>
                <a:close/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34198" y="672050"/>
            <a:ext cx="190500" cy="873760"/>
          </a:xfrm>
          <a:custGeom>
            <a:avLst/>
            <a:gdLst/>
            <a:ahLst/>
            <a:cxnLst/>
            <a:rect l="l" t="t" r="r" b="b"/>
            <a:pathLst>
              <a:path w="190500" h="873760">
                <a:moveTo>
                  <a:pt x="0" y="873281"/>
                </a:moveTo>
                <a:lnTo>
                  <a:pt x="190462" y="873281"/>
                </a:lnTo>
                <a:lnTo>
                  <a:pt x="190462" y="0"/>
                </a:lnTo>
                <a:lnTo>
                  <a:pt x="0" y="0"/>
                </a:lnTo>
                <a:lnTo>
                  <a:pt x="0" y="873281"/>
                </a:lnTo>
                <a:close/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224661" y="880001"/>
            <a:ext cx="190500" cy="665480"/>
          </a:xfrm>
          <a:custGeom>
            <a:avLst/>
            <a:gdLst/>
            <a:ahLst/>
            <a:cxnLst/>
            <a:rect l="l" t="t" r="r" b="b"/>
            <a:pathLst>
              <a:path w="190500" h="665480">
                <a:moveTo>
                  <a:pt x="0" y="665330"/>
                </a:moveTo>
                <a:lnTo>
                  <a:pt x="190462" y="665330"/>
                </a:lnTo>
                <a:lnTo>
                  <a:pt x="190462" y="0"/>
                </a:lnTo>
                <a:lnTo>
                  <a:pt x="0" y="0"/>
                </a:lnTo>
                <a:lnTo>
                  <a:pt x="0" y="665330"/>
                </a:lnTo>
                <a:close/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415067" y="1231836"/>
            <a:ext cx="190500" cy="313690"/>
          </a:xfrm>
          <a:custGeom>
            <a:avLst/>
            <a:gdLst/>
            <a:ahLst/>
            <a:cxnLst/>
            <a:rect l="l" t="t" r="r" b="b"/>
            <a:pathLst>
              <a:path w="190500" h="313690">
                <a:moveTo>
                  <a:pt x="0" y="313495"/>
                </a:moveTo>
                <a:lnTo>
                  <a:pt x="190462" y="313495"/>
                </a:lnTo>
                <a:lnTo>
                  <a:pt x="190462" y="0"/>
                </a:lnTo>
                <a:lnTo>
                  <a:pt x="0" y="0"/>
                </a:lnTo>
                <a:lnTo>
                  <a:pt x="0" y="313495"/>
                </a:lnTo>
                <a:close/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605530" y="1446177"/>
            <a:ext cx="190500" cy="99695"/>
          </a:xfrm>
          <a:custGeom>
            <a:avLst/>
            <a:gdLst/>
            <a:ahLst/>
            <a:cxnLst/>
            <a:rect l="l" t="t" r="r" b="b"/>
            <a:pathLst>
              <a:path w="190500" h="99694">
                <a:moveTo>
                  <a:pt x="0" y="99155"/>
                </a:moveTo>
                <a:lnTo>
                  <a:pt x="190462" y="99155"/>
                </a:lnTo>
                <a:lnTo>
                  <a:pt x="190462" y="0"/>
                </a:lnTo>
                <a:lnTo>
                  <a:pt x="0" y="0"/>
                </a:lnTo>
                <a:lnTo>
                  <a:pt x="0" y="99155"/>
                </a:lnTo>
                <a:close/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793891" y="1540540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4" h="0">
                <a:moveTo>
                  <a:pt x="0" y="0"/>
                </a:moveTo>
                <a:lnTo>
                  <a:pt x="194666" y="0"/>
                </a:lnTo>
              </a:path>
            </a:pathLst>
          </a:custGeom>
          <a:ln w="137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984354" y="1542137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4" h="0">
                <a:moveTo>
                  <a:pt x="0" y="0"/>
                </a:moveTo>
                <a:lnTo>
                  <a:pt x="194666" y="0"/>
                </a:lnTo>
              </a:path>
            </a:pathLst>
          </a:custGeom>
          <a:ln w="10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94258" y="637186"/>
            <a:ext cx="579755" cy="906144"/>
          </a:xfrm>
          <a:custGeom>
            <a:avLst/>
            <a:gdLst/>
            <a:ahLst/>
            <a:cxnLst/>
            <a:rect l="l" t="t" r="r" b="b"/>
            <a:pathLst>
              <a:path w="579755" h="906144">
                <a:moveTo>
                  <a:pt x="0" y="905917"/>
                </a:moveTo>
                <a:lnTo>
                  <a:pt x="224" y="905903"/>
                </a:lnTo>
                <a:lnTo>
                  <a:pt x="3979" y="905623"/>
                </a:lnTo>
                <a:lnTo>
                  <a:pt x="7735" y="905343"/>
                </a:lnTo>
                <a:lnTo>
                  <a:pt x="11434" y="905062"/>
                </a:lnTo>
                <a:lnTo>
                  <a:pt x="15189" y="904726"/>
                </a:lnTo>
                <a:lnTo>
                  <a:pt x="18945" y="904334"/>
                </a:lnTo>
                <a:lnTo>
                  <a:pt x="22644" y="903997"/>
                </a:lnTo>
                <a:lnTo>
                  <a:pt x="26400" y="903605"/>
                </a:lnTo>
                <a:lnTo>
                  <a:pt x="30099" y="903157"/>
                </a:lnTo>
                <a:lnTo>
                  <a:pt x="33855" y="902708"/>
                </a:lnTo>
                <a:lnTo>
                  <a:pt x="52520" y="900018"/>
                </a:lnTo>
                <a:lnTo>
                  <a:pt x="56275" y="899401"/>
                </a:lnTo>
                <a:lnTo>
                  <a:pt x="59975" y="898729"/>
                </a:lnTo>
                <a:lnTo>
                  <a:pt x="63730" y="898000"/>
                </a:lnTo>
                <a:lnTo>
                  <a:pt x="67485" y="897271"/>
                </a:lnTo>
                <a:lnTo>
                  <a:pt x="71185" y="896430"/>
                </a:lnTo>
                <a:lnTo>
                  <a:pt x="74940" y="895590"/>
                </a:lnTo>
                <a:lnTo>
                  <a:pt x="78640" y="894749"/>
                </a:lnTo>
                <a:lnTo>
                  <a:pt x="82395" y="893796"/>
                </a:lnTo>
                <a:lnTo>
                  <a:pt x="86151" y="892843"/>
                </a:lnTo>
                <a:lnTo>
                  <a:pt x="89850" y="891834"/>
                </a:lnTo>
                <a:lnTo>
                  <a:pt x="93605" y="890769"/>
                </a:lnTo>
                <a:lnTo>
                  <a:pt x="97361" y="889704"/>
                </a:lnTo>
                <a:lnTo>
                  <a:pt x="101060" y="888583"/>
                </a:lnTo>
                <a:lnTo>
                  <a:pt x="104816" y="887406"/>
                </a:lnTo>
                <a:lnTo>
                  <a:pt x="108515" y="886229"/>
                </a:lnTo>
                <a:lnTo>
                  <a:pt x="112271" y="885052"/>
                </a:lnTo>
                <a:lnTo>
                  <a:pt x="116026" y="883819"/>
                </a:lnTo>
                <a:lnTo>
                  <a:pt x="119725" y="882586"/>
                </a:lnTo>
                <a:lnTo>
                  <a:pt x="123481" y="881409"/>
                </a:lnTo>
                <a:lnTo>
                  <a:pt x="127236" y="880175"/>
                </a:lnTo>
                <a:lnTo>
                  <a:pt x="130936" y="878942"/>
                </a:lnTo>
                <a:lnTo>
                  <a:pt x="134691" y="877765"/>
                </a:lnTo>
                <a:lnTo>
                  <a:pt x="172021" y="867900"/>
                </a:lnTo>
                <a:lnTo>
                  <a:pt x="175777" y="867115"/>
                </a:lnTo>
                <a:lnTo>
                  <a:pt x="179476" y="866331"/>
                </a:lnTo>
                <a:lnTo>
                  <a:pt x="216863" y="855120"/>
                </a:lnTo>
                <a:lnTo>
                  <a:pt x="250437" y="827319"/>
                </a:lnTo>
                <a:lnTo>
                  <a:pt x="272858" y="793520"/>
                </a:lnTo>
                <a:lnTo>
                  <a:pt x="291523" y="756638"/>
                </a:lnTo>
                <a:lnTo>
                  <a:pt x="298978" y="740383"/>
                </a:lnTo>
                <a:lnTo>
                  <a:pt x="302733" y="732031"/>
                </a:lnTo>
                <a:lnTo>
                  <a:pt x="306433" y="723568"/>
                </a:lnTo>
                <a:lnTo>
                  <a:pt x="310188" y="715048"/>
                </a:lnTo>
                <a:lnTo>
                  <a:pt x="313944" y="706528"/>
                </a:lnTo>
                <a:lnTo>
                  <a:pt x="317643" y="698008"/>
                </a:lnTo>
                <a:lnTo>
                  <a:pt x="321399" y="689544"/>
                </a:lnTo>
                <a:lnTo>
                  <a:pt x="325154" y="681137"/>
                </a:lnTo>
                <a:lnTo>
                  <a:pt x="328853" y="672785"/>
                </a:lnTo>
                <a:lnTo>
                  <a:pt x="332609" y="664602"/>
                </a:lnTo>
                <a:lnTo>
                  <a:pt x="336308" y="656530"/>
                </a:lnTo>
                <a:lnTo>
                  <a:pt x="340064" y="648627"/>
                </a:lnTo>
                <a:lnTo>
                  <a:pt x="358729" y="611577"/>
                </a:lnTo>
                <a:lnTo>
                  <a:pt x="369939" y="591230"/>
                </a:lnTo>
                <a:lnTo>
                  <a:pt x="373695" y="584616"/>
                </a:lnTo>
                <a:lnTo>
                  <a:pt x="377394" y="578170"/>
                </a:lnTo>
                <a:lnTo>
                  <a:pt x="381149" y="571724"/>
                </a:lnTo>
                <a:lnTo>
                  <a:pt x="384905" y="565334"/>
                </a:lnTo>
                <a:lnTo>
                  <a:pt x="388604" y="558889"/>
                </a:lnTo>
                <a:lnTo>
                  <a:pt x="392360" y="552499"/>
                </a:lnTo>
                <a:lnTo>
                  <a:pt x="396059" y="546053"/>
                </a:lnTo>
                <a:lnTo>
                  <a:pt x="399814" y="539551"/>
                </a:lnTo>
                <a:lnTo>
                  <a:pt x="418480" y="505528"/>
                </a:lnTo>
                <a:lnTo>
                  <a:pt x="437145" y="468141"/>
                </a:lnTo>
                <a:lnTo>
                  <a:pt x="440900" y="460238"/>
                </a:lnTo>
                <a:lnTo>
                  <a:pt x="459565" y="418255"/>
                </a:lnTo>
                <a:lnTo>
                  <a:pt x="474531" y="381542"/>
                </a:lnTo>
                <a:lnTo>
                  <a:pt x="489441" y="341185"/>
                </a:lnTo>
                <a:lnTo>
                  <a:pt x="504407" y="295951"/>
                </a:lnTo>
                <a:lnTo>
                  <a:pt x="515561" y="258397"/>
                </a:lnTo>
                <a:lnTo>
                  <a:pt x="526771" y="217479"/>
                </a:lnTo>
                <a:lnTo>
                  <a:pt x="537981" y="173311"/>
                </a:lnTo>
                <a:lnTo>
                  <a:pt x="541737" y="158009"/>
                </a:lnTo>
                <a:lnTo>
                  <a:pt x="545436" y="142426"/>
                </a:lnTo>
                <a:lnTo>
                  <a:pt x="549192" y="126732"/>
                </a:lnTo>
                <a:lnTo>
                  <a:pt x="552947" y="110813"/>
                </a:lnTo>
                <a:lnTo>
                  <a:pt x="556646" y="94783"/>
                </a:lnTo>
                <a:lnTo>
                  <a:pt x="560402" y="78808"/>
                </a:lnTo>
                <a:lnTo>
                  <a:pt x="564101" y="62833"/>
                </a:lnTo>
                <a:lnTo>
                  <a:pt x="567857" y="46971"/>
                </a:lnTo>
                <a:lnTo>
                  <a:pt x="571612" y="31220"/>
                </a:lnTo>
                <a:lnTo>
                  <a:pt x="575312" y="15806"/>
                </a:lnTo>
                <a:lnTo>
                  <a:pt x="579067" y="840"/>
                </a:lnTo>
                <a:lnTo>
                  <a:pt x="579284" y="0"/>
                </a:lnTo>
              </a:path>
            </a:pathLst>
          </a:custGeom>
          <a:ln w="420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159108" y="637186"/>
            <a:ext cx="1057910" cy="908685"/>
          </a:xfrm>
          <a:custGeom>
            <a:avLst/>
            <a:gdLst/>
            <a:ahLst/>
            <a:cxnLst/>
            <a:rect l="l" t="t" r="r" b="b"/>
            <a:pathLst>
              <a:path w="1057910" h="908685">
                <a:moveTo>
                  <a:pt x="0" y="0"/>
                </a:moveTo>
                <a:lnTo>
                  <a:pt x="30800" y="27969"/>
                </a:lnTo>
                <a:lnTo>
                  <a:pt x="56920" y="63113"/>
                </a:lnTo>
                <a:lnTo>
                  <a:pt x="68130" y="79873"/>
                </a:lnTo>
                <a:lnTo>
                  <a:pt x="71886" y="85534"/>
                </a:lnTo>
                <a:lnTo>
                  <a:pt x="75641" y="91195"/>
                </a:lnTo>
                <a:lnTo>
                  <a:pt x="79340" y="96856"/>
                </a:lnTo>
                <a:lnTo>
                  <a:pt x="83096" y="102518"/>
                </a:lnTo>
                <a:lnTo>
                  <a:pt x="86795" y="108123"/>
                </a:lnTo>
                <a:lnTo>
                  <a:pt x="90551" y="113672"/>
                </a:lnTo>
                <a:lnTo>
                  <a:pt x="94306" y="119165"/>
                </a:lnTo>
                <a:lnTo>
                  <a:pt x="98006" y="124658"/>
                </a:lnTo>
                <a:lnTo>
                  <a:pt x="101761" y="130039"/>
                </a:lnTo>
                <a:lnTo>
                  <a:pt x="105516" y="135420"/>
                </a:lnTo>
                <a:lnTo>
                  <a:pt x="109216" y="140689"/>
                </a:lnTo>
                <a:lnTo>
                  <a:pt x="112971" y="145901"/>
                </a:lnTo>
                <a:lnTo>
                  <a:pt x="116671" y="151058"/>
                </a:lnTo>
                <a:lnTo>
                  <a:pt x="120426" y="156103"/>
                </a:lnTo>
                <a:lnTo>
                  <a:pt x="124182" y="161147"/>
                </a:lnTo>
                <a:lnTo>
                  <a:pt x="127881" y="166136"/>
                </a:lnTo>
                <a:lnTo>
                  <a:pt x="131636" y="171069"/>
                </a:lnTo>
                <a:lnTo>
                  <a:pt x="135392" y="175945"/>
                </a:lnTo>
                <a:lnTo>
                  <a:pt x="139091" y="180822"/>
                </a:lnTo>
                <a:lnTo>
                  <a:pt x="142847" y="185698"/>
                </a:lnTo>
                <a:lnTo>
                  <a:pt x="146546" y="190574"/>
                </a:lnTo>
                <a:lnTo>
                  <a:pt x="150302" y="195451"/>
                </a:lnTo>
                <a:lnTo>
                  <a:pt x="154057" y="200440"/>
                </a:lnTo>
                <a:lnTo>
                  <a:pt x="176422" y="232501"/>
                </a:lnTo>
                <a:lnTo>
                  <a:pt x="198842" y="272185"/>
                </a:lnTo>
                <a:lnTo>
                  <a:pt x="217507" y="312598"/>
                </a:lnTo>
                <a:lnTo>
                  <a:pt x="228718" y="339335"/>
                </a:lnTo>
                <a:lnTo>
                  <a:pt x="232473" y="348527"/>
                </a:lnTo>
                <a:lnTo>
                  <a:pt x="236172" y="357720"/>
                </a:lnTo>
                <a:lnTo>
                  <a:pt x="239928" y="366968"/>
                </a:lnTo>
                <a:lnTo>
                  <a:pt x="243683" y="376217"/>
                </a:lnTo>
                <a:lnTo>
                  <a:pt x="247383" y="385353"/>
                </a:lnTo>
                <a:lnTo>
                  <a:pt x="251138" y="394490"/>
                </a:lnTo>
                <a:lnTo>
                  <a:pt x="254894" y="403402"/>
                </a:lnTo>
                <a:lnTo>
                  <a:pt x="258593" y="412202"/>
                </a:lnTo>
                <a:lnTo>
                  <a:pt x="277258" y="452895"/>
                </a:lnTo>
                <a:lnTo>
                  <a:pt x="295923" y="486638"/>
                </a:lnTo>
                <a:lnTo>
                  <a:pt x="318344" y="518251"/>
                </a:lnTo>
                <a:lnTo>
                  <a:pt x="340764" y="543979"/>
                </a:lnTo>
                <a:lnTo>
                  <a:pt x="344464" y="548127"/>
                </a:lnTo>
                <a:lnTo>
                  <a:pt x="348219" y="552218"/>
                </a:lnTo>
                <a:lnTo>
                  <a:pt x="351975" y="556422"/>
                </a:lnTo>
                <a:lnTo>
                  <a:pt x="355674" y="560682"/>
                </a:lnTo>
                <a:lnTo>
                  <a:pt x="359429" y="564998"/>
                </a:lnTo>
                <a:lnTo>
                  <a:pt x="385549" y="598965"/>
                </a:lnTo>
                <a:lnTo>
                  <a:pt x="396760" y="615669"/>
                </a:lnTo>
                <a:lnTo>
                  <a:pt x="400515" y="621442"/>
                </a:lnTo>
                <a:lnTo>
                  <a:pt x="404215" y="627383"/>
                </a:lnTo>
                <a:lnTo>
                  <a:pt x="407970" y="633381"/>
                </a:lnTo>
                <a:lnTo>
                  <a:pt x="411725" y="639435"/>
                </a:lnTo>
                <a:lnTo>
                  <a:pt x="415425" y="645488"/>
                </a:lnTo>
                <a:lnTo>
                  <a:pt x="419180" y="651598"/>
                </a:lnTo>
                <a:lnTo>
                  <a:pt x="422936" y="657763"/>
                </a:lnTo>
                <a:lnTo>
                  <a:pt x="426635" y="663873"/>
                </a:lnTo>
                <a:lnTo>
                  <a:pt x="430391" y="669926"/>
                </a:lnTo>
                <a:lnTo>
                  <a:pt x="434090" y="675980"/>
                </a:lnTo>
                <a:lnTo>
                  <a:pt x="452811" y="705127"/>
                </a:lnTo>
                <a:lnTo>
                  <a:pt x="456511" y="710732"/>
                </a:lnTo>
                <a:lnTo>
                  <a:pt x="460266" y="716169"/>
                </a:lnTo>
                <a:lnTo>
                  <a:pt x="463965" y="721550"/>
                </a:lnTo>
                <a:lnTo>
                  <a:pt x="467721" y="726875"/>
                </a:lnTo>
                <a:lnTo>
                  <a:pt x="471476" y="732031"/>
                </a:lnTo>
                <a:lnTo>
                  <a:pt x="475176" y="737132"/>
                </a:lnTo>
                <a:lnTo>
                  <a:pt x="478931" y="742177"/>
                </a:lnTo>
                <a:lnTo>
                  <a:pt x="482687" y="747109"/>
                </a:lnTo>
                <a:lnTo>
                  <a:pt x="486386" y="751986"/>
                </a:lnTo>
                <a:lnTo>
                  <a:pt x="490141" y="756750"/>
                </a:lnTo>
                <a:lnTo>
                  <a:pt x="493841" y="761402"/>
                </a:lnTo>
                <a:lnTo>
                  <a:pt x="497596" y="766055"/>
                </a:lnTo>
                <a:lnTo>
                  <a:pt x="501352" y="770539"/>
                </a:lnTo>
                <a:lnTo>
                  <a:pt x="505051" y="774967"/>
                </a:lnTo>
                <a:lnTo>
                  <a:pt x="531227" y="802768"/>
                </a:lnTo>
                <a:lnTo>
                  <a:pt x="564802" y="827992"/>
                </a:lnTo>
                <a:lnTo>
                  <a:pt x="594677" y="841220"/>
                </a:lnTo>
                <a:lnTo>
                  <a:pt x="598433" y="842621"/>
                </a:lnTo>
                <a:lnTo>
                  <a:pt x="602132" y="843966"/>
                </a:lnTo>
                <a:lnTo>
                  <a:pt x="605888" y="845255"/>
                </a:lnTo>
                <a:lnTo>
                  <a:pt x="609643" y="846601"/>
                </a:lnTo>
                <a:lnTo>
                  <a:pt x="613343" y="847946"/>
                </a:lnTo>
                <a:lnTo>
                  <a:pt x="617098" y="849347"/>
                </a:lnTo>
                <a:lnTo>
                  <a:pt x="620853" y="850748"/>
                </a:lnTo>
                <a:lnTo>
                  <a:pt x="624553" y="852206"/>
                </a:lnTo>
                <a:lnTo>
                  <a:pt x="628308" y="853719"/>
                </a:lnTo>
                <a:lnTo>
                  <a:pt x="632008" y="855233"/>
                </a:lnTo>
                <a:lnTo>
                  <a:pt x="635763" y="856858"/>
                </a:lnTo>
                <a:lnTo>
                  <a:pt x="639519" y="858484"/>
                </a:lnTo>
                <a:lnTo>
                  <a:pt x="643218" y="860221"/>
                </a:lnTo>
                <a:lnTo>
                  <a:pt x="646973" y="861959"/>
                </a:lnTo>
                <a:lnTo>
                  <a:pt x="650729" y="863696"/>
                </a:lnTo>
                <a:lnTo>
                  <a:pt x="654428" y="865546"/>
                </a:lnTo>
                <a:lnTo>
                  <a:pt x="658184" y="867340"/>
                </a:lnTo>
                <a:lnTo>
                  <a:pt x="661883" y="869189"/>
                </a:lnTo>
                <a:lnTo>
                  <a:pt x="665639" y="871039"/>
                </a:lnTo>
                <a:lnTo>
                  <a:pt x="669394" y="872833"/>
                </a:lnTo>
                <a:lnTo>
                  <a:pt x="673093" y="874682"/>
                </a:lnTo>
                <a:lnTo>
                  <a:pt x="676849" y="876476"/>
                </a:lnTo>
                <a:lnTo>
                  <a:pt x="714179" y="891049"/>
                </a:lnTo>
                <a:lnTo>
                  <a:pt x="740355" y="896374"/>
                </a:lnTo>
                <a:lnTo>
                  <a:pt x="744055" y="896879"/>
                </a:lnTo>
                <a:lnTo>
                  <a:pt x="747810" y="897215"/>
                </a:lnTo>
                <a:lnTo>
                  <a:pt x="751509" y="897551"/>
                </a:lnTo>
                <a:lnTo>
                  <a:pt x="755265" y="897832"/>
                </a:lnTo>
                <a:lnTo>
                  <a:pt x="773930" y="898448"/>
                </a:lnTo>
                <a:lnTo>
                  <a:pt x="777685" y="898448"/>
                </a:lnTo>
                <a:lnTo>
                  <a:pt x="781385" y="898448"/>
                </a:lnTo>
                <a:lnTo>
                  <a:pt x="785140" y="898392"/>
                </a:lnTo>
                <a:lnTo>
                  <a:pt x="788896" y="898280"/>
                </a:lnTo>
                <a:lnTo>
                  <a:pt x="792595" y="898168"/>
                </a:lnTo>
                <a:lnTo>
                  <a:pt x="796351" y="898056"/>
                </a:lnTo>
                <a:lnTo>
                  <a:pt x="800050" y="897888"/>
                </a:lnTo>
                <a:lnTo>
                  <a:pt x="803805" y="897720"/>
                </a:lnTo>
                <a:lnTo>
                  <a:pt x="807561" y="897551"/>
                </a:lnTo>
                <a:lnTo>
                  <a:pt x="811260" y="897383"/>
                </a:lnTo>
                <a:lnTo>
                  <a:pt x="815016" y="897215"/>
                </a:lnTo>
                <a:lnTo>
                  <a:pt x="818771" y="896991"/>
                </a:lnTo>
                <a:lnTo>
                  <a:pt x="822471" y="896823"/>
                </a:lnTo>
                <a:lnTo>
                  <a:pt x="826226" y="896655"/>
                </a:lnTo>
                <a:lnTo>
                  <a:pt x="829925" y="896486"/>
                </a:lnTo>
                <a:lnTo>
                  <a:pt x="833681" y="896318"/>
                </a:lnTo>
                <a:lnTo>
                  <a:pt x="837436" y="896206"/>
                </a:lnTo>
                <a:lnTo>
                  <a:pt x="841136" y="896038"/>
                </a:lnTo>
                <a:lnTo>
                  <a:pt x="844891" y="895926"/>
                </a:lnTo>
                <a:lnTo>
                  <a:pt x="848647" y="895870"/>
                </a:lnTo>
                <a:lnTo>
                  <a:pt x="852346" y="895814"/>
                </a:lnTo>
                <a:lnTo>
                  <a:pt x="856101" y="895758"/>
                </a:lnTo>
                <a:lnTo>
                  <a:pt x="859801" y="895814"/>
                </a:lnTo>
                <a:lnTo>
                  <a:pt x="863556" y="895814"/>
                </a:lnTo>
                <a:lnTo>
                  <a:pt x="867312" y="895870"/>
                </a:lnTo>
                <a:lnTo>
                  <a:pt x="871011" y="895982"/>
                </a:lnTo>
                <a:lnTo>
                  <a:pt x="874767" y="896150"/>
                </a:lnTo>
                <a:lnTo>
                  <a:pt x="878522" y="896318"/>
                </a:lnTo>
                <a:lnTo>
                  <a:pt x="882221" y="896486"/>
                </a:lnTo>
                <a:lnTo>
                  <a:pt x="885977" y="896711"/>
                </a:lnTo>
                <a:lnTo>
                  <a:pt x="889676" y="896991"/>
                </a:lnTo>
                <a:lnTo>
                  <a:pt x="893432" y="897271"/>
                </a:lnTo>
                <a:lnTo>
                  <a:pt x="897187" y="897607"/>
                </a:lnTo>
                <a:lnTo>
                  <a:pt x="900887" y="897944"/>
                </a:lnTo>
                <a:lnTo>
                  <a:pt x="904642" y="898336"/>
                </a:lnTo>
                <a:lnTo>
                  <a:pt x="908397" y="898729"/>
                </a:lnTo>
                <a:lnTo>
                  <a:pt x="912097" y="899121"/>
                </a:lnTo>
                <a:lnTo>
                  <a:pt x="915852" y="899569"/>
                </a:lnTo>
                <a:lnTo>
                  <a:pt x="919552" y="899962"/>
                </a:lnTo>
                <a:lnTo>
                  <a:pt x="923307" y="900410"/>
                </a:lnTo>
                <a:lnTo>
                  <a:pt x="927063" y="900858"/>
                </a:lnTo>
                <a:lnTo>
                  <a:pt x="930762" y="901307"/>
                </a:lnTo>
                <a:lnTo>
                  <a:pt x="934517" y="901755"/>
                </a:lnTo>
                <a:lnTo>
                  <a:pt x="938273" y="902204"/>
                </a:lnTo>
                <a:lnTo>
                  <a:pt x="941972" y="902652"/>
                </a:lnTo>
                <a:lnTo>
                  <a:pt x="945728" y="903044"/>
                </a:lnTo>
                <a:lnTo>
                  <a:pt x="949427" y="903437"/>
                </a:lnTo>
                <a:lnTo>
                  <a:pt x="953183" y="903829"/>
                </a:lnTo>
                <a:lnTo>
                  <a:pt x="956938" y="904222"/>
                </a:lnTo>
                <a:lnTo>
                  <a:pt x="960637" y="904614"/>
                </a:lnTo>
                <a:lnTo>
                  <a:pt x="964393" y="904950"/>
                </a:lnTo>
                <a:lnTo>
                  <a:pt x="968148" y="905230"/>
                </a:lnTo>
                <a:lnTo>
                  <a:pt x="971848" y="905567"/>
                </a:lnTo>
                <a:lnTo>
                  <a:pt x="975603" y="905847"/>
                </a:lnTo>
                <a:lnTo>
                  <a:pt x="979302" y="906071"/>
                </a:lnTo>
                <a:lnTo>
                  <a:pt x="983058" y="906352"/>
                </a:lnTo>
                <a:lnTo>
                  <a:pt x="986813" y="906576"/>
                </a:lnTo>
                <a:lnTo>
                  <a:pt x="990513" y="906744"/>
                </a:lnTo>
                <a:lnTo>
                  <a:pt x="994268" y="906912"/>
                </a:lnTo>
                <a:lnTo>
                  <a:pt x="997968" y="907080"/>
                </a:lnTo>
                <a:lnTo>
                  <a:pt x="1001723" y="907248"/>
                </a:lnTo>
                <a:lnTo>
                  <a:pt x="1005479" y="907360"/>
                </a:lnTo>
                <a:lnTo>
                  <a:pt x="1009178" y="907473"/>
                </a:lnTo>
                <a:lnTo>
                  <a:pt x="1012933" y="907585"/>
                </a:lnTo>
                <a:lnTo>
                  <a:pt x="1016689" y="907697"/>
                </a:lnTo>
                <a:lnTo>
                  <a:pt x="1020388" y="907753"/>
                </a:lnTo>
                <a:lnTo>
                  <a:pt x="1024144" y="907809"/>
                </a:lnTo>
                <a:lnTo>
                  <a:pt x="1027843" y="907865"/>
                </a:lnTo>
                <a:lnTo>
                  <a:pt x="1031599" y="907921"/>
                </a:lnTo>
                <a:lnTo>
                  <a:pt x="1035354" y="907977"/>
                </a:lnTo>
                <a:lnTo>
                  <a:pt x="1039053" y="907977"/>
                </a:lnTo>
                <a:lnTo>
                  <a:pt x="1042809" y="908033"/>
                </a:lnTo>
                <a:lnTo>
                  <a:pt x="1046564" y="908033"/>
                </a:lnTo>
                <a:lnTo>
                  <a:pt x="1050264" y="908089"/>
                </a:lnTo>
                <a:lnTo>
                  <a:pt x="1054019" y="908089"/>
                </a:lnTo>
                <a:lnTo>
                  <a:pt x="1057718" y="908089"/>
                </a:lnTo>
              </a:path>
            </a:pathLst>
          </a:custGeom>
          <a:ln w="420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146469" y="637130"/>
            <a:ext cx="0" cy="943610"/>
          </a:xfrm>
          <a:custGeom>
            <a:avLst/>
            <a:gdLst/>
            <a:ahLst/>
            <a:cxnLst/>
            <a:rect l="l" t="t" r="r" b="b"/>
            <a:pathLst>
              <a:path w="0" h="943610">
                <a:moveTo>
                  <a:pt x="0" y="943177"/>
                </a:moveTo>
                <a:lnTo>
                  <a:pt x="0" y="0"/>
                </a:lnTo>
              </a:path>
            </a:pathLst>
          </a:custGeom>
          <a:ln w="8407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300078" y="1785905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 h="0">
                <a:moveTo>
                  <a:pt x="0" y="0"/>
                </a:moveTo>
                <a:lnTo>
                  <a:pt x="28025" y="0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2341436" y="1002554"/>
            <a:ext cx="81915" cy="212725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Density</a:t>
            </a:r>
            <a:endParaRPr sz="45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853908" y="1580308"/>
            <a:ext cx="1428750" cy="0"/>
          </a:xfrm>
          <a:custGeom>
            <a:avLst/>
            <a:gdLst/>
            <a:ahLst/>
            <a:cxnLst/>
            <a:rect l="l" t="t" r="r" b="b"/>
            <a:pathLst>
              <a:path w="1428750" h="0">
                <a:moveTo>
                  <a:pt x="0" y="0"/>
                </a:moveTo>
                <a:lnTo>
                  <a:pt x="1428359" y="0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853908" y="1580308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62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139546" y="1580308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62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425240" y="1580308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62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710935" y="1580308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62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996573" y="1580308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62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282267" y="1580308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62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2802252" y="1643725"/>
            <a:ext cx="103505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3.5</a:t>
            </a:r>
            <a:endParaRPr sz="4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087890" y="1643725"/>
            <a:ext cx="103505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4.0</a:t>
            </a:r>
            <a:endParaRPr sz="4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287378" y="1643725"/>
            <a:ext cx="504825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56515">
              <a:lnSpc>
                <a:spcPct val="100000"/>
              </a:lnSpc>
              <a:tabLst>
                <a:tab pos="342265" algn="l"/>
              </a:tabLst>
            </a:pPr>
            <a:r>
              <a:rPr dirty="0" sz="450" spc="-5">
                <a:latin typeface="Arial"/>
                <a:cs typeface="Arial"/>
              </a:rPr>
              <a:t>4.5	5.0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x of sample </a:t>
            </a:r>
            <a:r>
              <a:rPr dirty="0" sz="450" spc="-10">
                <a:latin typeface="Arial"/>
                <a:cs typeface="Arial"/>
              </a:rPr>
              <a:t>size</a:t>
            </a:r>
            <a:r>
              <a:rPr dirty="0" sz="450" spc="-85">
                <a:latin typeface="Arial"/>
                <a:cs typeface="Arial"/>
              </a:rPr>
              <a:t> </a:t>
            </a:r>
            <a:r>
              <a:rPr dirty="0" sz="450" spc="-5">
                <a:latin typeface="Arial"/>
                <a:cs typeface="Arial"/>
              </a:rPr>
              <a:t>20</a:t>
            </a:r>
            <a:endParaRPr sz="4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944917" y="1643725"/>
            <a:ext cx="103505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5.5</a:t>
            </a:r>
            <a:endParaRPr sz="4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230611" y="1643725"/>
            <a:ext cx="103505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6.0</a:t>
            </a:r>
            <a:endParaRPr sz="45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613896" y="781855"/>
            <a:ext cx="0" cy="763905"/>
          </a:xfrm>
          <a:custGeom>
            <a:avLst/>
            <a:gdLst/>
            <a:ahLst/>
            <a:cxnLst/>
            <a:rect l="l" t="t" r="r" b="b"/>
            <a:pathLst>
              <a:path w="0" h="763905">
                <a:moveTo>
                  <a:pt x="0" y="763476"/>
                </a:moveTo>
                <a:lnTo>
                  <a:pt x="0" y="0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580433" y="1545332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 h="0">
                <a:moveTo>
                  <a:pt x="33462" y="0"/>
                </a:moveTo>
                <a:lnTo>
                  <a:pt x="0" y="0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580433" y="1354477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 h="0">
                <a:moveTo>
                  <a:pt x="33462" y="0"/>
                </a:moveTo>
                <a:lnTo>
                  <a:pt x="0" y="0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580433" y="1163566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 h="0">
                <a:moveTo>
                  <a:pt x="33462" y="0"/>
                </a:moveTo>
                <a:lnTo>
                  <a:pt x="0" y="0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580433" y="972710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 h="0">
                <a:moveTo>
                  <a:pt x="33462" y="0"/>
                </a:moveTo>
                <a:lnTo>
                  <a:pt x="0" y="0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580433" y="781855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 h="0">
                <a:moveTo>
                  <a:pt x="33462" y="0"/>
                </a:moveTo>
                <a:lnTo>
                  <a:pt x="0" y="0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2475399" y="1493676"/>
            <a:ext cx="81915" cy="103505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0.0</a:t>
            </a:r>
            <a:endParaRPr sz="4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475399" y="1302821"/>
            <a:ext cx="81915" cy="103505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0.2</a:t>
            </a:r>
            <a:endParaRPr sz="45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475399" y="921055"/>
            <a:ext cx="81915" cy="294640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0.4</a:t>
            </a:r>
            <a:r>
              <a:rPr dirty="0" sz="450">
                <a:latin typeface="Arial"/>
                <a:cs typeface="Arial"/>
              </a:rPr>
              <a:t>      </a:t>
            </a:r>
            <a:r>
              <a:rPr dirty="0" sz="450" spc="10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0.6</a:t>
            </a:r>
            <a:endParaRPr sz="4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475399" y="730200"/>
            <a:ext cx="81915" cy="103505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0.8</a:t>
            </a:r>
            <a:endParaRPr sz="45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682503" y="1488047"/>
            <a:ext cx="114300" cy="57785"/>
          </a:xfrm>
          <a:custGeom>
            <a:avLst/>
            <a:gdLst/>
            <a:ahLst/>
            <a:cxnLst/>
            <a:rect l="l" t="t" r="r" b="b"/>
            <a:pathLst>
              <a:path w="114300" h="57784">
                <a:moveTo>
                  <a:pt x="0" y="57284"/>
                </a:moveTo>
                <a:lnTo>
                  <a:pt x="114288" y="57284"/>
                </a:lnTo>
                <a:lnTo>
                  <a:pt x="114288" y="0"/>
                </a:lnTo>
                <a:lnTo>
                  <a:pt x="0" y="0"/>
                </a:lnTo>
                <a:lnTo>
                  <a:pt x="0" y="57284"/>
                </a:lnTo>
                <a:close/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796736" y="1306721"/>
            <a:ext cx="114300" cy="238760"/>
          </a:xfrm>
          <a:custGeom>
            <a:avLst/>
            <a:gdLst/>
            <a:ahLst/>
            <a:cxnLst/>
            <a:rect l="l" t="t" r="r" b="b"/>
            <a:pathLst>
              <a:path w="114300" h="238759">
                <a:moveTo>
                  <a:pt x="0" y="238611"/>
                </a:moveTo>
                <a:lnTo>
                  <a:pt x="114288" y="238611"/>
                </a:lnTo>
                <a:lnTo>
                  <a:pt x="114288" y="0"/>
                </a:lnTo>
                <a:lnTo>
                  <a:pt x="0" y="0"/>
                </a:lnTo>
                <a:lnTo>
                  <a:pt x="0" y="238611"/>
                </a:lnTo>
                <a:close/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911025" y="1111101"/>
            <a:ext cx="114300" cy="434340"/>
          </a:xfrm>
          <a:custGeom>
            <a:avLst/>
            <a:gdLst/>
            <a:ahLst/>
            <a:cxnLst/>
            <a:rect l="l" t="t" r="r" b="b"/>
            <a:pathLst>
              <a:path w="114300" h="434340">
                <a:moveTo>
                  <a:pt x="0" y="434230"/>
                </a:moveTo>
                <a:lnTo>
                  <a:pt x="114288" y="434230"/>
                </a:lnTo>
                <a:lnTo>
                  <a:pt x="114288" y="0"/>
                </a:lnTo>
                <a:lnTo>
                  <a:pt x="0" y="0"/>
                </a:lnTo>
                <a:lnTo>
                  <a:pt x="0" y="434230"/>
                </a:lnTo>
                <a:close/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025313" y="991768"/>
            <a:ext cx="114300" cy="553720"/>
          </a:xfrm>
          <a:custGeom>
            <a:avLst/>
            <a:gdLst/>
            <a:ahLst/>
            <a:cxnLst/>
            <a:rect l="l" t="t" r="r" b="b"/>
            <a:pathLst>
              <a:path w="114300" h="553719">
                <a:moveTo>
                  <a:pt x="0" y="553564"/>
                </a:moveTo>
                <a:lnTo>
                  <a:pt x="114288" y="553564"/>
                </a:lnTo>
                <a:lnTo>
                  <a:pt x="114288" y="0"/>
                </a:lnTo>
                <a:lnTo>
                  <a:pt x="0" y="0"/>
                </a:lnTo>
                <a:lnTo>
                  <a:pt x="0" y="553564"/>
                </a:lnTo>
                <a:close/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139546" y="672050"/>
            <a:ext cx="114300" cy="873760"/>
          </a:xfrm>
          <a:custGeom>
            <a:avLst/>
            <a:gdLst/>
            <a:ahLst/>
            <a:cxnLst/>
            <a:rect l="l" t="t" r="r" b="b"/>
            <a:pathLst>
              <a:path w="114300" h="873760">
                <a:moveTo>
                  <a:pt x="0" y="873281"/>
                </a:moveTo>
                <a:lnTo>
                  <a:pt x="114288" y="873281"/>
                </a:lnTo>
                <a:lnTo>
                  <a:pt x="114288" y="0"/>
                </a:lnTo>
                <a:lnTo>
                  <a:pt x="0" y="0"/>
                </a:lnTo>
                <a:lnTo>
                  <a:pt x="0" y="873281"/>
                </a:lnTo>
                <a:close/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253835" y="748392"/>
            <a:ext cx="114300" cy="797560"/>
          </a:xfrm>
          <a:custGeom>
            <a:avLst/>
            <a:gdLst/>
            <a:ahLst/>
            <a:cxnLst/>
            <a:rect l="l" t="t" r="r" b="b"/>
            <a:pathLst>
              <a:path w="114300" h="797560">
                <a:moveTo>
                  <a:pt x="0" y="796939"/>
                </a:moveTo>
                <a:lnTo>
                  <a:pt x="114288" y="796939"/>
                </a:lnTo>
                <a:lnTo>
                  <a:pt x="114288" y="0"/>
                </a:lnTo>
                <a:lnTo>
                  <a:pt x="0" y="0"/>
                </a:lnTo>
                <a:lnTo>
                  <a:pt x="0" y="796939"/>
                </a:lnTo>
                <a:close/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368124" y="829555"/>
            <a:ext cx="114300" cy="716280"/>
          </a:xfrm>
          <a:custGeom>
            <a:avLst/>
            <a:gdLst/>
            <a:ahLst/>
            <a:cxnLst/>
            <a:rect l="l" t="t" r="r" b="b"/>
            <a:pathLst>
              <a:path w="114300" h="716280">
                <a:moveTo>
                  <a:pt x="0" y="715777"/>
                </a:moveTo>
                <a:lnTo>
                  <a:pt x="114288" y="715777"/>
                </a:lnTo>
                <a:lnTo>
                  <a:pt x="114288" y="0"/>
                </a:lnTo>
                <a:lnTo>
                  <a:pt x="0" y="0"/>
                </a:lnTo>
                <a:lnTo>
                  <a:pt x="0" y="715777"/>
                </a:lnTo>
                <a:close/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482357" y="1039524"/>
            <a:ext cx="114300" cy="506095"/>
          </a:xfrm>
          <a:custGeom>
            <a:avLst/>
            <a:gdLst/>
            <a:ahLst/>
            <a:cxnLst/>
            <a:rect l="l" t="t" r="r" b="b"/>
            <a:pathLst>
              <a:path w="114300" h="506094">
                <a:moveTo>
                  <a:pt x="0" y="505808"/>
                </a:moveTo>
                <a:lnTo>
                  <a:pt x="114288" y="505808"/>
                </a:lnTo>
                <a:lnTo>
                  <a:pt x="114288" y="0"/>
                </a:lnTo>
                <a:lnTo>
                  <a:pt x="0" y="0"/>
                </a:lnTo>
                <a:lnTo>
                  <a:pt x="0" y="505808"/>
                </a:lnTo>
                <a:close/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596646" y="1220850"/>
            <a:ext cx="114300" cy="324485"/>
          </a:xfrm>
          <a:custGeom>
            <a:avLst/>
            <a:gdLst/>
            <a:ahLst/>
            <a:cxnLst/>
            <a:rect l="l" t="t" r="r" b="b"/>
            <a:pathLst>
              <a:path w="114300" h="324484">
                <a:moveTo>
                  <a:pt x="0" y="324481"/>
                </a:moveTo>
                <a:lnTo>
                  <a:pt x="114288" y="324481"/>
                </a:lnTo>
                <a:lnTo>
                  <a:pt x="114288" y="0"/>
                </a:lnTo>
                <a:lnTo>
                  <a:pt x="0" y="0"/>
                </a:lnTo>
                <a:lnTo>
                  <a:pt x="0" y="324481"/>
                </a:lnTo>
                <a:close/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710935" y="1383063"/>
            <a:ext cx="114300" cy="162560"/>
          </a:xfrm>
          <a:custGeom>
            <a:avLst/>
            <a:gdLst/>
            <a:ahLst/>
            <a:cxnLst/>
            <a:rect l="l" t="t" r="r" b="b"/>
            <a:pathLst>
              <a:path w="114300" h="162559">
                <a:moveTo>
                  <a:pt x="0" y="162268"/>
                </a:moveTo>
                <a:lnTo>
                  <a:pt x="114288" y="162268"/>
                </a:lnTo>
                <a:lnTo>
                  <a:pt x="114288" y="0"/>
                </a:lnTo>
                <a:lnTo>
                  <a:pt x="0" y="0"/>
                </a:lnTo>
                <a:lnTo>
                  <a:pt x="0" y="162268"/>
                </a:lnTo>
                <a:close/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825168" y="1483283"/>
            <a:ext cx="114300" cy="62230"/>
          </a:xfrm>
          <a:custGeom>
            <a:avLst/>
            <a:gdLst/>
            <a:ahLst/>
            <a:cxnLst/>
            <a:rect l="l" t="t" r="r" b="b"/>
            <a:pathLst>
              <a:path w="114300" h="62230">
                <a:moveTo>
                  <a:pt x="0" y="62048"/>
                </a:moveTo>
                <a:lnTo>
                  <a:pt x="114288" y="62048"/>
                </a:lnTo>
                <a:lnTo>
                  <a:pt x="114288" y="0"/>
                </a:lnTo>
                <a:lnTo>
                  <a:pt x="0" y="0"/>
                </a:lnTo>
                <a:lnTo>
                  <a:pt x="0" y="62048"/>
                </a:lnTo>
                <a:close/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939457" y="1516690"/>
            <a:ext cx="114300" cy="29209"/>
          </a:xfrm>
          <a:custGeom>
            <a:avLst/>
            <a:gdLst/>
            <a:ahLst/>
            <a:cxnLst/>
            <a:rect l="l" t="t" r="r" b="b"/>
            <a:pathLst>
              <a:path w="114300" h="29209">
                <a:moveTo>
                  <a:pt x="0" y="28642"/>
                </a:moveTo>
                <a:lnTo>
                  <a:pt x="114288" y="28642"/>
                </a:lnTo>
                <a:lnTo>
                  <a:pt x="114288" y="0"/>
                </a:lnTo>
                <a:lnTo>
                  <a:pt x="0" y="0"/>
                </a:lnTo>
                <a:lnTo>
                  <a:pt x="0" y="28642"/>
                </a:lnTo>
                <a:close/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051644" y="1540568"/>
            <a:ext cx="118745" cy="0"/>
          </a:xfrm>
          <a:custGeom>
            <a:avLst/>
            <a:gdLst/>
            <a:ahLst/>
            <a:cxnLst/>
            <a:rect l="l" t="t" r="r" b="b"/>
            <a:pathLst>
              <a:path w="118745" h="0">
                <a:moveTo>
                  <a:pt x="0" y="0"/>
                </a:moveTo>
                <a:lnTo>
                  <a:pt x="118492" y="0"/>
                </a:lnTo>
              </a:path>
            </a:pathLst>
          </a:custGeom>
          <a:ln w="137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165877" y="1542950"/>
            <a:ext cx="118745" cy="0"/>
          </a:xfrm>
          <a:custGeom>
            <a:avLst/>
            <a:gdLst/>
            <a:ahLst/>
            <a:cxnLst/>
            <a:rect l="l" t="t" r="r" b="b"/>
            <a:pathLst>
              <a:path w="118745" h="0">
                <a:moveTo>
                  <a:pt x="0" y="0"/>
                </a:moveTo>
                <a:lnTo>
                  <a:pt x="118492" y="0"/>
                </a:lnTo>
              </a:path>
            </a:pathLst>
          </a:custGeom>
          <a:ln w="89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280165" y="1542950"/>
            <a:ext cx="118745" cy="0"/>
          </a:xfrm>
          <a:custGeom>
            <a:avLst/>
            <a:gdLst/>
            <a:ahLst/>
            <a:cxnLst/>
            <a:rect l="l" t="t" r="r" b="b"/>
            <a:pathLst>
              <a:path w="118745" h="0">
                <a:moveTo>
                  <a:pt x="0" y="0"/>
                </a:moveTo>
                <a:lnTo>
                  <a:pt x="118492" y="0"/>
                </a:lnTo>
              </a:path>
            </a:pathLst>
          </a:custGeom>
          <a:ln w="89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613896" y="692621"/>
            <a:ext cx="1851660" cy="852805"/>
          </a:xfrm>
          <a:custGeom>
            <a:avLst/>
            <a:gdLst/>
            <a:ahLst/>
            <a:cxnLst/>
            <a:rect l="l" t="t" r="r" b="b"/>
            <a:pathLst>
              <a:path w="1851660" h="852805">
                <a:moveTo>
                  <a:pt x="0" y="845198"/>
                </a:moveTo>
                <a:lnTo>
                  <a:pt x="3306" y="844527"/>
                </a:lnTo>
                <a:lnTo>
                  <a:pt x="7174" y="843742"/>
                </a:lnTo>
                <a:lnTo>
                  <a:pt x="11042" y="842845"/>
                </a:lnTo>
                <a:lnTo>
                  <a:pt x="41982" y="834157"/>
                </a:lnTo>
                <a:lnTo>
                  <a:pt x="45850" y="832868"/>
                </a:lnTo>
                <a:lnTo>
                  <a:pt x="49717" y="831523"/>
                </a:lnTo>
                <a:lnTo>
                  <a:pt x="53585" y="830121"/>
                </a:lnTo>
                <a:lnTo>
                  <a:pt x="57452" y="828720"/>
                </a:lnTo>
                <a:lnTo>
                  <a:pt x="61320" y="827207"/>
                </a:lnTo>
                <a:lnTo>
                  <a:pt x="65187" y="825693"/>
                </a:lnTo>
                <a:lnTo>
                  <a:pt x="84469" y="817342"/>
                </a:lnTo>
                <a:lnTo>
                  <a:pt x="88337" y="815548"/>
                </a:lnTo>
                <a:lnTo>
                  <a:pt x="123144" y="795874"/>
                </a:lnTo>
                <a:lnTo>
                  <a:pt x="154085" y="770875"/>
                </a:lnTo>
                <a:lnTo>
                  <a:pt x="181158" y="740215"/>
                </a:lnTo>
                <a:lnTo>
                  <a:pt x="204307" y="707089"/>
                </a:lnTo>
                <a:lnTo>
                  <a:pt x="227512" y="668805"/>
                </a:lnTo>
                <a:lnTo>
                  <a:pt x="242982" y="641564"/>
                </a:lnTo>
                <a:lnTo>
                  <a:pt x="246850" y="634670"/>
                </a:lnTo>
                <a:lnTo>
                  <a:pt x="250718" y="627720"/>
                </a:lnTo>
                <a:lnTo>
                  <a:pt x="254585" y="620769"/>
                </a:lnTo>
                <a:lnTo>
                  <a:pt x="258453" y="613763"/>
                </a:lnTo>
                <a:lnTo>
                  <a:pt x="262320" y="606813"/>
                </a:lnTo>
                <a:lnTo>
                  <a:pt x="266188" y="599862"/>
                </a:lnTo>
                <a:lnTo>
                  <a:pt x="270055" y="592968"/>
                </a:lnTo>
                <a:lnTo>
                  <a:pt x="273923" y="586073"/>
                </a:lnTo>
                <a:lnTo>
                  <a:pt x="277790" y="579235"/>
                </a:lnTo>
                <a:lnTo>
                  <a:pt x="281658" y="572397"/>
                </a:lnTo>
                <a:lnTo>
                  <a:pt x="285526" y="565671"/>
                </a:lnTo>
                <a:lnTo>
                  <a:pt x="289393" y="558945"/>
                </a:lnTo>
                <a:lnTo>
                  <a:pt x="293261" y="552331"/>
                </a:lnTo>
                <a:lnTo>
                  <a:pt x="316410" y="514103"/>
                </a:lnTo>
                <a:lnTo>
                  <a:pt x="339615" y="479183"/>
                </a:lnTo>
                <a:lnTo>
                  <a:pt x="362820" y="447907"/>
                </a:lnTo>
                <a:lnTo>
                  <a:pt x="366688" y="443086"/>
                </a:lnTo>
                <a:lnTo>
                  <a:pt x="370556" y="438266"/>
                </a:lnTo>
                <a:lnTo>
                  <a:pt x="389893" y="415285"/>
                </a:lnTo>
                <a:lnTo>
                  <a:pt x="393761" y="410801"/>
                </a:lnTo>
                <a:lnTo>
                  <a:pt x="420834" y="378347"/>
                </a:lnTo>
                <a:lnTo>
                  <a:pt x="443983" y="345052"/>
                </a:lnTo>
                <a:lnTo>
                  <a:pt x="463321" y="310076"/>
                </a:lnTo>
                <a:lnTo>
                  <a:pt x="482658" y="267253"/>
                </a:lnTo>
                <a:lnTo>
                  <a:pt x="498129" y="228073"/>
                </a:lnTo>
                <a:lnTo>
                  <a:pt x="513599" y="186258"/>
                </a:lnTo>
                <a:lnTo>
                  <a:pt x="517466" y="175609"/>
                </a:lnTo>
                <a:lnTo>
                  <a:pt x="521334" y="165015"/>
                </a:lnTo>
                <a:lnTo>
                  <a:pt x="536804" y="123593"/>
                </a:lnTo>
                <a:lnTo>
                  <a:pt x="552218" y="85646"/>
                </a:lnTo>
                <a:lnTo>
                  <a:pt x="571556" y="46186"/>
                </a:lnTo>
                <a:lnTo>
                  <a:pt x="594761" y="14124"/>
                </a:lnTo>
                <a:lnTo>
                  <a:pt x="621834" y="0"/>
                </a:lnTo>
                <a:lnTo>
                  <a:pt x="625702" y="0"/>
                </a:lnTo>
                <a:lnTo>
                  <a:pt x="660510" y="16703"/>
                </a:lnTo>
                <a:lnTo>
                  <a:pt x="683659" y="38619"/>
                </a:lnTo>
                <a:lnTo>
                  <a:pt x="687527" y="42487"/>
                </a:lnTo>
                <a:lnTo>
                  <a:pt x="718467" y="71857"/>
                </a:lnTo>
                <a:lnTo>
                  <a:pt x="749407" y="94502"/>
                </a:lnTo>
                <a:lnTo>
                  <a:pt x="753275" y="96912"/>
                </a:lnTo>
                <a:lnTo>
                  <a:pt x="757142" y="99323"/>
                </a:lnTo>
                <a:lnTo>
                  <a:pt x="761010" y="101733"/>
                </a:lnTo>
                <a:lnTo>
                  <a:pt x="764878" y="104143"/>
                </a:lnTo>
                <a:lnTo>
                  <a:pt x="768745" y="106553"/>
                </a:lnTo>
                <a:lnTo>
                  <a:pt x="803497" y="131945"/>
                </a:lnTo>
                <a:lnTo>
                  <a:pt x="830570" y="160307"/>
                </a:lnTo>
                <a:lnTo>
                  <a:pt x="853775" y="191135"/>
                </a:lnTo>
                <a:lnTo>
                  <a:pt x="876980" y="226111"/>
                </a:lnTo>
                <a:lnTo>
                  <a:pt x="896262" y="256659"/>
                </a:lnTo>
                <a:lnTo>
                  <a:pt x="900130" y="262825"/>
                </a:lnTo>
                <a:lnTo>
                  <a:pt x="903997" y="269046"/>
                </a:lnTo>
                <a:lnTo>
                  <a:pt x="907865" y="275268"/>
                </a:lnTo>
                <a:lnTo>
                  <a:pt x="911732" y="281546"/>
                </a:lnTo>
                <a:lnTo>
                  <a:pt x="915600" y="287824"/>
                </a:lnTo>
                <a:lnTo>
                  <a:pt x="919467" y="294101"/>
                </a:lnTo>
                <a:lnTo>
                  <a:pt x="923335" y="300435"/>
                </a:lnTo>
                <a:lnTo>
                  <a:pt x="927203" y="306769"/>
                </a:lnTo>
                <a:lnTo>
                  <a:pt x="931070" y="313215"/>
                </a:lnTo>
                <a:lnTo>
                  <a:pt x="934938" y="319661"/>
                </a:lnTo>
                <a:lnTo>
                  <a:pt x="954275" y="352731"/>
                </a:lnTo>
                <a:lnTo>
                  <a:pt x="973613" y="387203"/>
                </a:lnTo>
                <a:lnTo>
                  <a:pt x="985216" y="408559"/>
                </a:lnTo>
                <a:lnTo>
                  <a:pt x="989083" y="415733"/>
                </a:lnTo>
                <a:lnTo>
                  <a:pt x="992951" y="422964"/>
                </a:lnTo>
                <a:lnTo>
                  <a:pt x="996818" y="430194"/>
                </a:lnTo>
                <a:lnTo>
                  <a:pt x="1000686" y="437425"/>
                </a:lnTo>
                <a:lnTo>
                  <a:pt x="1004554" y="444712"/>
                </a:lnTo>
                <a:lnTo>
                  <a:pt x="1008421" y="451998"/>
                </a:lnTo>
                <a:lnTo>
                  <a:pt x="1012233" y="459285"/>
                </a:lnTo>
                <a:lnTo>
                  <a:pt x="1016100" y="466572"/>
                </a:lnTo>
                <a:lnTo>
                  <a:pt x="1019968" y="473858"/>
                </a:lnTo>
                <a:lnTo>
                  <a:pt x="1023835" y="481145"/>
                </a:lnTo>
                <a:lnTo>
                  <a:pt x="1027703" y="488376"/>
                </a:lnTo>
                <a:lnTo>
                  <a:pt x="1031570" y="495606"/>
                </a:lnTo>
                <a:lnTo>
                  <a:pt x="1035438" y="502837"/>
                </a:lnTo>
                <a:lnTo>
                  <a:pt x="1054776" y="538206"/>
                </a:lnTo>
                <a:lnTo>
                  <a:pt x="1058643" y="545156"/>
                </a:lnTo>
                <a:lnTo>
                  <a:pt x="1077981" y="578338"/>
                </a:lnTo>
                <a:lnTo>
                  <a:pt x="1101186" y="614043"/>
                </a:lnTo>
                <a:lnTo>
                  <a:pt x="1128203" y="648291"/>
                </a:lnTo>
                <a:lnTo>
                  <a:pt x="1155276" y="675195"/>
                </a:lnTo>
                <a:lnTo>
                  <a:pt x="1174614" y="692067"/>
                </a:lnTo>
                <a:lnTo>
                  <a:pt x="1178481" y="695374"/>
                </a:lnTo>
                <a:lnTo>
                  <a:pt x="1182349" y="698625"/>
                </a:lnTo>
                <a:lnTo>
                  <a:pt x="1186216" y="701932"/>
                </a:lnTo>
                <a:lnTo>
                  <a:pt x="1190084" y="705239"/>
                </a:lnTo>
                <a:lnTo>
                  <a:pt x="1193951" y="708546"/>
                </a:lnTo>
                <a:lnTo>
                  <a:pt x="1197819" y="711853"/>
                </a:lnTo>
                <a:lnTo>
                  <a:pt x="1201687" y="715216"/>
                </a:lnTo>
                <a:lnTo>
                  <a:pt x="1205554" y="718523"/>
                </a:lnTo>
                <a:lnTo>
                  <a:pt x="1209422" y="721886"/>
                </a:lnTo>
                <a:lnTo>
                  <a:pt x="1213289" y="725249"/>
                </a:lnTo>
                <a:lnTo>
                  <a:pt x="1217157" y="728556"/>
                </a:lnTo>
                <a:lnTo>
                  <a:pt x="1221024" y="731863"/>
                </a:lnTo>
                <a:lnTo>
                  <a:pt x="1224892" y="735170"/>
                </a:lnTo>
                <a:lnTo>
                  <a:pt x="1228759" y="738421"/>
                </a:lnTo>
                <a:lnTo>
                  <a:pt x="1232627" y="741616"/>
                </a:lnTo>
                <a:lnTo>
                  <a:pt x="1236494" y="744699"/>
                </a:lnTo>
                <a:lnTo>
                  <a:pt x="1240362" y="747782"/>
                </a:lnTo>
                <a:lnTo>
                  <a:pt x="1275114" y="770875"/>
                </a:lnTo>
                <a:lnTo>
                  <a:pt x="1313789" y="787466"/>
                </a:lnTo>
                <a:lnTo>
                  <a:pt x="1317657" y="788812"/>
                </a:lnTo>
                <a:lnTo>
                  <a:pt x="1321525" y="790157"/>
                </a:lnTo>
                <a:lnTo>
                  <a:pt x="1325392" y="791502"/>
                </a:lnTo>
                <a:lnTo>
                  <a:pt x="1329260" y="792847"/>
                </a:lnTo>
                <a:lnTo>
                  <a:pt x="1333127" y="794193"/>
                </a:lnTo>
                <a:lnTo>
                  <a:pt x="1336995" y="795538"/>
                </a:lnTo>
                <a:lnTo>
                  <a:pt x="1340862" y="796883"/>
                </a:lnTo>
                <a:lnTo>
                  <a:pt x="1344730" y="798228"/>
                </a:lnTo>
                <a:lnTo>
                  <a:pt x="1348597" y="799630"/>
                </a:lnTo>
                <a:lnTo>
                  <a:pt x="1352465" y="801031"/>
                </a:lnTo>
                <a:lnTo>
                  <a:pt x="1356332" y="802432"/>
                </a:lnTo>
                <a:lnTo>
                  <a:pt x="1360144" y="803889"/>
                </a:lnTo>
                <a:lnTo>
                  <a:pt x="1364012" y="805347"/>
                </a:lnTo>
                <a:lnTo>
                  <a:pt x="1367879" y="806804"/>
                </a:lnTo>
                <a:lnTo>
                  <a:pt x="1371747" y="808261"/>
                </a:lnTo>
                <a:lnTo>
                  <a:pt x="1375614" y="809775"/>
                </a:lnTo>
                <a:lnTo>
                  <a:pt x="1379482" y="811288"/>
                </a:lnTo>
                <a:lnTo>
                  <a:pt x="1383349" y="812746"/>
                </a:lnTo>
                <a:lnTo>
                  <a:pt x="1387217" y="814259"/>
                </a:lnTo>
                <a:lnTo>
                  <a:pt x="1391084" y="815716"/>
                </a:lnTo>
                <a:lnTo>
                  <a:pt x="1394952" y="817230"/>
                </a:lnTo>
                <a:lnTo>
                  <a:pt x="1398819" y="818687"/>
                </a:lnTo>
                <a:lnTo>
                  <a:pt x="1402687" y="820088"/>
                </a:lnTo>
                <a:lnTo>
                  <a:pt x="1406555" y="821490"/>
                </a:lnTo>
                <a:lnTo>
                  <a:pt x="1410422" y="822891"/>
                </a:lnTo>
                <a:lnTo>
                  <a:pt x="1449098" y="834269"/>
                </a:lnTo>
                <a:lnTo>
                  <a:pt x="1460700" y="836623"/>
                </a:lnTo>
                <a:lnTo>
                  <a:pt x="1464568" y="837352"/>
                </a:lnTo>
                <a:lnTo>
                  <a:pt x="1499320" y="841500"/>
                </a:lnTo>
                <a:lnTo>
                  <a:pt x="1503187" y="841836"/>
                </a:lnTo>
                <a:lnTo>
                  <a:pt x="1507055" y="842060"/>
                </a:lnTo>
                <a:lnTo>
                  <a:pt x="1510922" y="842341"/>
                </a:lnTo>
                <a:lnTo>
                  <a:pt x="1514790" y="842565"/>
                </a:lnTo>
                <a:lnTo>
                  <a:pt x="1518657" y="842733"/>
                </a:lnTo>
                <a:lnTo>
                  <a:pt x="1522525" y="842957"/>
                </a:lnTo>
                <a:lnTo>
                  <a:pt x="1526393" y="843125"/>
                </a:lnTo>
                <a:lnTo>
                  <a:pt x="1530260" y="843294"/>
                </a:lnTo>
                <a:lnTo>
                  <a:pt x="1534128" y="843462"/>
                </a:lnTo>
                <a:lnTo>
                  <a:pt x="1537995" y="843630"/>
                </a:lnTo>
                <a:lnTo>
                  <a:pt x="1541863" y="843798"/>
                </a:lnTo>
                <a:lnTo>
                  <a:pt x="1545730" y="843966"/>
                </a:lnTo>
                <a:lnTo>
                  <a:pt x="1549598" y="844078"/>
                </a:lnTo>
                <a:lnTo>
                  <a:pt x="1553465" y="844246"/>
                </a:lnTo>
                <a:lnTo>
                  <a:pt x="1557333" y="844415"/>
                </a:lnTo>
                <a:lnTo>
                  <a:pt x="1561201" y="844583"/>
                </a:lnTo>
                <a:lnTo>
                  <a:pt x="1565068" y="844751"/>
                </a:lnTo>
                <a:lnTo>
                  <a:pt x="1568936" y="844919"/>
                </a:lnTo>
                <a:lnTo>
                  <a:pt x="1572803" y="845087"/>
                </a:lnTo>
                <a:lnTo>
                  <a:pt x="1576671" y="845255"/>
                </a:lnTo>
                <a:lnTo>
                  <a:pt x="1580538" y="845424"/>
                </a:lnTo>
                <a:lnTo>
                  <a:pt x="1584406" y="845592"/>
                </a:lnTo>
                <a:lnTo>
                  <a:pt x="1588273" y="845760"/>
                </a:lnTo>
                <a:lnTo>
                  <a:pt x="1592085" y="845928"/>
                </a:lnTo>
                <a:lnTo>
                  <a:pt x="1595952" y="846096"/>
                </a:lnTo>
                <a:lnTo>
                  <a:pt x="1599820" y="846264"/>
                </a:lnTo>
                <a:lnTo>
                  <a:pt x="1603688" y="846376"/>
                </a:lnTo>
                <a:lnTo>
                  <a:pt x="1607555" y="846545"/>
                </a:lnTo>
                <a:lnTo>
                  <a:pt x="1611423" y="846713"/>
                </a:lnTo>
                <a:lnTo>
                  <a:pt x="1615290" y="846825"/>
                </a:lnTo>
                <a:lnTo>
                  <a:pt x="1619158" y="846993"/>
                </a:lnTo>
                <a:lnTo>
                  <a:pt x="1623025" y="847105"/>
                </a:lnTo>
                <a:lnTo>
                  <a:pt x="1626893" y="847217"/>
                </a:lnTo>
                <a:lnTo>
                  <a:pt x="1630760" y="847329"/>
                </a:lnTo>
                <a:lnTo>
                  <a:pt x="1634628" y="847385"/>
                </a:lnTo>
                <a:lnTo>
                  <a:pt x="1638495" y="847497"/>
                </a:lnTo>
                <a:lnTo>
                  <a:pt x="1642363" y="847554"/>
                </a:lnTo>
                <a:lnTo>
                  <a:pt x="1646231" y="847666"/>
                </a:lnTo>
                <a:lnTo>
                  <a:pt x="1650098" y="847722"/>
                </a:lnTo>
                <a:lnTo>
                  <a:pt x="1653966" y="847778"/>
                </a:lnTo>
                <a:lnTo>
                  <a:pt x="1657833" y="847834"/>
                </a:lnTo>
                <a:lnTo>
                  <a:pt x="1661701" y="847890"/>
                </a:lnTo>
                <a:lnTo>
                  <a:pt x="1665568" y="847946"/>
                </a:lnTo>
                <a:lnTo>
                  <a:pt x="1669436" y="847946"/>
                </a:lnTo>
                <a:lnTo>
                  <a:pt x="1673303" y="848002"/>
                </a:lnTo>
                <a:lnTo>
                  <a:pt x="1677171" y="848058"/>
                </a:lnTo>
                <a:lnTo>
                  <a:pt x="1681039" y="848114"/>
                </a:lnTo>
                <a:lnTo>
                  <a:pt x="1684906" y="848170"/>
                </a:lnTo>
                <a:lnTo>
                  <a:pt x="1688774" y="848226"/>
                </a:lnTo>
                <a:lnTo>
                  <a:pt x="1692641" y="848282"/>
                </a:lnTo>
                <a:lnTo>
                  <a:pt x="1696509" y="848394"/>
                </a:lnTo>
                <a:lnTo>
                  <a:pt x="1700376" y="848450"/>
                </a:lnTo>
                <a:lnTo>
                  <a:pt x="1704244" y="848562"/>
                </a:lnTo>
                <a:lnTo>
                  <a:pt x="1708055" y="848675"/>
                </a:lnTo>
                <a:lnTo>
                  <a:pt x="1711923" y="848787"/>
                </a:lnTo>
                <a:lnTo>
                  <a:pt x="1715790" y="848899"/>
                </a:lnTo>
                <a:lnTo>
                  <a:pt x="1719658" y="849011"/>
                </a:lnTo>
                <a:lnTo>
                  <a:pt x="1723526" y="849123"/>
                </a:lnTo>
                <a:lnTo>
                  <a:pt x="1727393" y="849291"/>
                </a:lnTo>
                <a:lnTo>
                  <a:pt x="1731261" y="849459"/>
                </a:lnTo>
                <a:lnTo>
                  <a:pt x="1735128" y="849571"/>
                </a:lnTo>
                <a:lnTo>
                  <a:pt x="1738996" y="849740"/>
                </a:lnTo>
                <a:lnTo>
                  <a:pt x="1742863" y="849908"/>
                </a:lnTo>
                <a:lnTo>
                  <a:pt x="1746731" y="850076"/>
                </a:lnTo>
                <a:lnTo>
                  <a:pt x="1750598" y="850244"/>
                </a:lnTo>
                <a:lnTo>
                  <a:pt x="1754466" y="850412"/>
                </a:lnTo>
                <a:lnTo>
                  <a:pt x="1758333" y="850524"/>
                </a:lnTo>
                <a:lnTo>
                  <a:pt x="1762201" y="850692"/>
                </a:lnTo>
                <a:lnTo>
                  <a:pt x="1766069" y="850861"/>
                </a:lnTo>
                <a:lnTo>
                  <a:pt x="1769936" y="851029"/>
                </a:lnTo>
                <a:lnTo>
                  <a:pt x="1773804" y="851141"/>
                </a:lnTo>
                <a:lnTo>
                  <a:pt x="1777671" y="851309"/>
                </a:lnTo>
                <a:lnTo>
                  <a:pt x="1781539" y="851421"/>
                </a:lnTo>
                <a:lnTo>
                  <a:pt x="1785406" y="851533"/>
                </a:lnTo>
                <a:lnTo>
                  <a:pt x="1789274" y="851645"/>
                </a:lnTo>
                <a:lnTo>
                  <a:pt x="1793141" y="851757"/>
                </a:lnTo>
                <a:lnTo>
                  <a:pt x="1797009" y="851869"/>
                </a:lnTo>
                <a:lnTo>
                  <a:pt x="1800877" y="851982"/>
                </a:lnTo>
                <a:lnTo>
                  <a:pt x="1804744" y="852038"/>
                </a:lnTo>
                <a:lnTo>
                  <a:pt x="1808612" y="852150"/>
                </a:lnTo>
                <a:lnTo>
                  <a:pt x="1812479" y="852206"/>
                </a:lnTo>
                <a:lnTo>
                  <a:pt x="1816347" y="852262"/>
                </a:lnTo>
                <a:lnTo>
                  <a:pt x="1820214" y="852318"/>
                </a:lnTo>
                <a:lnTo>
                  <a:pt x="1824026" y="852374"/>
                </a:lnTo>
                <a:lnTo>
                  <a:pt x="1827893" y="852430"/>
                </a:lnTo>
                <a:lnTo>
                  <a:pt x="1831761" y="852486"/>
                </a:lnTo>
                <a:lnTo>
                  <a:pt x="1835628" y="852542"/>
                </a:lnTo>
                <a:lnTo>
                  <a:pt x="1839496" y="852542"/>
                </a:lnTo>
                <a:lnTo>
                  <a:pt x="1843364" y="852598"/>
                </a:lnTo>
                <a:lnTo>
                  <a:pt x="1847231" y="852598"/>
                </a:lnTo>
                <a:lnTo>
                  <a:pt x="1851099" y="852598"/>
                </a:lnTo>
              </a:path>
            </a:pathLst>
          </a:custGeom>
          <a:ln w="420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307981" y="637130"/>
            <a:ext cx="0" cy="943610"/>
          </a:xfrm>
          <a:custGeom>
            <a:avLst/>
            <a:gdLst/>
            <a:ahLst/>
            <a:cxnLst/>
            <a:rect l="l" t="t" r="r" b="b"/>
            <a:pathLst>
              <a:path w="0" h="943610">
                <a:moveTo>
                  <a:pt x="0" y="943177"/>
                </a:moveTo>
                <a:lnTo>
                  <a:pt x="0" y="0"/>
                </a:lnTo>
              </a:path>
            </a:pathLst>
          </a:custGeom>
          <a:ln w="8407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080440" y="3097509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 h="0">
                <a:moveTo>
                  <a:pt x="0" y="0"/>
                </a:moveTo>
                <a:lnTo>
                  <a:pt x="28025" y="0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121798" y="2314157"/>
            <a:ext cx="81915" cy="212725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Density</a:t>
            </a:r>
            <a:endParaRPr sz="450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719973" y="2891912"/>
            <a:ext cx="1285875" cy="0"/>
          </a:xfrm>
          <a:custGeom>
            <a:avLst/>
            <a:gdLst/>
            <a:ahLst/>
            <a:cxnLst/>
            <a:rect l="l" t="t" r="r" b="b"/>
            <a:pathLst>
              <a:path w="1285875" h="0">
                <a:moveTo>
                  <a:pt x="0" y="0"/>
                </a:moveTo>
                <a:lnTo>
                  <a:pt x="1285540" y="0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19973" y="2891912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62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148487" y="2891912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62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577000" y="2891912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62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2005513" y="2891912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62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668318" y="2955329"/>
            <a:ext cx="103505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3.5</a:t>
            </a:r>
            <a:endParaRPr sz="45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067740" y="2955329"/>
            <a:ext cx="56134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1275">
              <a:lnSpc>
                <a:spcPct val="100000"/>
              </a:lnSpc>
              <a:tabLst>
                <a:tab pos="469900" algn="l"/>
              </a:tabLst>
            </a:pPr>
            <a:r>
              <a:rPr dirty="0" sz="450" spc="-5">
                <a:latin typeface="Arial"/>
                <a:cs typeface="Arial"/>
              </a:rPr>
              <a:t>4.0</a:t>
            </a:r>
            <a:r>
              <a:rPr dirty="0" sz="450" spc="-5">
                <a:latin typeface="Arial"/>
                <a:cs typeface="Arial"/>
              </a:rPr>
              <a:t>	</a:t>
            </a:r>
            <a:r>
              <a:rPr dirty="0" sz="450" spc="-5">
                <a:latin typeface="Arial"/>
                <a:cs typeface="Arial"/>
              </a:rPr>
              <a:t>4.5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x of sample </a:t>
            </a:r>
            <a:r>
              <a:rPr dirty="0" sz="450" spc="-10">
                <a:latin typeface="Arial"/>
                <a:cs typeface="Arial"/>
              </a:rPr>
              <a:t>size</a:t>
            </a:r>
            <a:r>
              <a:rPr dirty="0" sz="450" spc="-85">
                <a:latin typeface="Arial"/>
                <a:cs typeface="Arial"/>
              </a:rPr>
              <a:t> </a:t>
            </a:r>
            <a:r>
              <a:rPr dirty="0" sz="450" spc="-5">
                <a:latin typeface="Arial"/>
                <a:cs typeface="Arial"/>
              </a:rPr>
              <a:t>40</a:t>
            </a:r>
            <a:endParaRPr sz="45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953858" y="2955329"/>
            <a:ext cx="103505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5.0</a:t>
            </a:r>
            <a:endParaRPr sz="45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394258" y="2057026"/>
            <a:ext cx="0" cy="800100"/>
          </a:xfrm>
          <a:custGeom>
            <a:avLst/>
            <a:gdLst/>
            <a:ahLst/>
            <a:cxnLst/>
            <a:rect l="l" t="t" r="r" b="b"/>
            <a:pathLst>
              <a:path w="0" h="800100">
                <a:moveTo>
                  <a:pt x="0" y="799910"/>
                </a:moveTo>
                <a:lnTo>
                  <a:pt x="0" y="0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60796" y="2856936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62" y="0"/>
                </a:moveTo>
                <a:lnTo>
                  <a:pt x="0" y="0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60796" y="2723646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62" y="0"/>
                </a:moveTo>
                <a:lnTo>
                  <a:pt x="0" y="0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60796" y="2590299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62" y="0"/>
                </a:moveTo>
                <a:lnTo>
                  <a:pt x="0" y="0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60796" y="2457009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62" y="0"/>
                </a:moveTo>
                <a:lnTo>
                  <a:pt x="0" y="0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60796" y="2323663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62" y="0"/>
                </a:moveTo>
                <a:lnTo>
                  <a:pt x="0" y="0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60796" y="2190316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62" y="0"/>
                </a:moveTo>
                <a:lnTo>
                  <a:pt x="0" y="0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60796" y="2057026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62" y="0"/>
                </a:moveTo>
                <a:lnTo>
                  <a:pt x="0" y="0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/>
          <p:nvPr/>
        </p:nvSpPr>
        <p:spPr>
          <a:xfrm>
            <a:off x="255761" y="2005370"/>
            <a:ext cx="81915" cy="903605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0.0</a:t>
            </a:r>
            <a:r>
              <a:rPr dirty="0" sz="450">
                <a:latin typeface="Arial"/>
                <a:cs typeface="Arial"/>
              </a:rPr>
              <a:t>  </a:t>
            </a:r>
            <a:r>
              <a:rPr dirty="0" sz="450" spc="60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0.2</a:t>
            </a:r>
            <a:r>
              <a:rPr dirty="0" sz="450">
                <a:latin typeface="Arial"/>
                <a:cs typeface="Arial"/>
              </a:rPr>
              <a:t>  </a:t>
            </a:r>
            <a:r>
              <a:rPr dirty="0" sz="450" spc="60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0.4</a:t>
            </a:r>
            <a:r>
              <a:rPr dirty="0" sz="450">
                <a:latin typeface="Arial"/>
                <a:cs typeface="Arial"/>
              </a:rPr>
              <a:t>  </a:t>
            </a:r>
            <a:r>
              <a:rPr dirty="0" sz="450" spc="60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0.6</a:t>
            </a:r>
            <a:r>
              <a:rPr dirty="0" sz="450">
                <a:latin typeface="Arial"/>
                <a:cs typeface="Arial"/>
              </a:rPr>
              <a:t>  </a:t>
            </a:r>
            <a:r>
              <a:rPr dirty="0" sz="450" spc="60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0.8</a:t>
            </a:r>
            <a:r>
              <a:rPr dirty="0" sz="450">
                <a:latin typeface="Arial"/>
                <a:cs typeface="Arial"/>
              </a:rPr>
              <a:t>  </a:t>
            </a:r>
            <a:r>
              <a:rPr dirty="0" sz="450" spc="60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1.0</a:t>
            </a:r>
            <a:r>
              <a:rPr dirty="0" sz="450">
                <a:latin typeface="Arial"/>
                <a:cs typeface="Arial"/>
              </a:rPr>
              <a:t>  </a:t>
            </a:r>
            <a:r>
              <a:rPr dirty="0" sz="450" spc="60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1.2</a:t>
            </a:r>
            <a:endParaRPr sz="45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460763" y="2853601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 h="0">
                <a:moveTo>
                  <a:pt x="0" y="0"/>
                </a:moveTo>
                <a:lnTo>
                  <a:pt x="175609" y="0"/>
                </a:lnTo>
              </a:path>
            </a:pathLst>
          </a:custGeom>
          <a:ln w="108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34271" y="2820278"/>
            <a:ext cx="171450" cy="36830"/>
          </a:xfrm>
          <a:custGeom>
            <a:avLst/>
            <a:gdLst/>
            <a:ahLst/>
            <a:cxnLst/>
            <a:rect l="l" t="t" r="r" b="b"/>
            <a:pathLst>
              <a:path w="171450" h="36830">
                <a:moveTo>
                  <a:pt x="0" y="36657"/>
                </a:moveTo>
                <a:lnTo>
                  <a:pt x="171405" y="36657"/>
                </a:lnTo>
                <a:lnTo>
                  <a:pt x="171405" y="0"/>
                </a:lnTo>
                <a:lnTo>
                  <a:pt x="0" y="0"/>
                </a:lnTo>
                <a:lnTo>
                  <a:pt x="0" y="36657"/>
                </a:lnTo>
                <a:close/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805676" y="2716920"/>
            <a:ext cx="171450" cy="140335"/>
          </a:xfrm>
          <a:custGeom>
            <a:avLst/>
            <a:gdLst/>
            <a:ahLst/>
            <a:cxnLst/>
            <a:rect l="l" t="t" r="r" b="b"/>
            <a:pathLst>
              <a:path w="171450" h="140335">
                <a:moveTo>
                  <a:pt x="0" y="140016"/>
                </a:moveTo>
                <a:lnTo>
                  <a:pt x="171405" y="140016"/>
                </a:lnTo>
                <a:lnTo>
                  <a:pt x="171405" y="0"/>
                </a:lnTo>
                <a:lnTo>
                  <a:pt x="0" y="0"/>
                </a:lnTo>
                <a:lnTo>
                  <a:pt x="0" y="140016"/>
                </a:lnTo>
                <a:close/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977081" y="2396978"/>
            <a:ext cx="171450" cy="460375"/>
          </a:xfrm>
          <a:custGeom>
            <a:avLst/>
            <a:gdLst/>
            <a:ahLst/>
            <a:cxnLst/>
            <a:rect l="l" t="t" r="r" b="b"/>
            <a:pathLst>
              <a:path w="171450" h="460375">
                <a:moveTo>
                  <a:pt x="0" y="459958"/>
                </a:moveTo>
                <a:lnTo>
                  <a:pt x="171405" y="459958"/>
                </a:lnTo>
                <a:lnTo>
                  <a:pt x="171405" y="0"/>
                </a:lnTo>
                <a:lnTo>
                  <a:pt x="0" y="0"/>
                </a:lnTo>
                <a:lnTo>
                  <a:pt x="0" y="459958"/>
                </a:lnTo>
                <a:close/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148487" y="2073673"/>
            <a:ext cx="171450" cy="783590"/>
          </a:xfrm>
          <a:custGeom>
            <a:avLst/>
            <a:gdLst/>
            <a:ahLst/>
            <a:cxnLst/>
            <a:rect l="l" t="t" r="r" b="b"/>
            <a:pathLst>
              <a:path w="171450" h="783589">
                <a:moveTo>
                  <a:pt x="0" y="783262"/>
                </a:moveTo>
                <a:lnTo>
                  <a:pt x="171405" y="783262"/>
                </a:lnTo>
                <a:lnTo>
                  <a:pt x="171405" y="0"/>
                </a:lnTo>
                <a:lnTo>
                  <a:pt x="0" y="0"/>
                </a:lnTo>
                <a:lnTo>
                  <a:pt x="0" y="783262"/>
                </a:lnTo>
                <a:close/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1319892" y="1983654"/>
            <a:ext cx="171450" cy="873760"/>
          </a:xfrm>
          <a:custGeom>
            <a:avLst/>
            <a:gdLst/>
            <a:ahLst/>
            <a:cxnLst/>
            <a:rect l="l" t="t" r="r" b="b"/>
            <a:pathLst>
              <a:path w="171450" h="873760">
                <a:moveTo>
                  <a:pt x="0" y="873281"/>
                </a:moveTo>
                <a:lnTo>
                  <a:pt x="171405" y="873281"/>
                </a:lnTo>
                <a:lnTo>
                  <a:pt x="171405" y="0"/>
                </a:lnTo>
                <a:lnTo>
                  <a:pt x="0" y="0"/>
                </a:lnTo>
                <a:lnTo>
                  <a:pt x="0" y="873281"/>
                </a:lnTo>
                <a:close/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491297" y="2276972"/>
            <a:ext cx="171450" cy="580390"/>
          </a:xfrm>
          <a:custGeom>
            <a:avLst/>
            <a:gdLst/>
            <a:ahLst/>
            <a:cxnLst/>
            <a:rect l="l" t="t" r="r" b="b"/>
            <a:pathLst>
              <a:path w="171450" h="580389">
                <a:moveTo>
                  <a:pt x="0" y="579964"/>
                </a:moveTo>
                <a:lnTo>
                  <a:pt x="171405" y="579964"/>
                </a:lnTo>
                <a:lnTo>
                  <a:pt x="171405" y="0"/>
                </a:lnTo>
                <a:lnTo>
                  <a:pt x="0" y="0"/>
                </a:lnTo>
                <a:lnTo>
                  <a:pt x="0" y="579964"/>
                </a:lnTo>
                <a:close/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662703" y="2530268"/>
            <a:ext cx="171450" cy="327025"/>
          </a:xfrm>
          <a:custGeom>
            <a:avLst/>
            <a:gdLst/>
            <a:ahLst/>
            <a:cxnLst/>
            <a:rect l="l" t="t" r="r" b="b"/>
            <a:pathLst>
              <a:path w="171450" h="327025">
                <a:moveTo>
                  <a:pt x="0" y="326667"/>
                </a:moveTo>
                <a:lnTo>
                  <a:pt x="171405" y="326667"/>
                </a:lnTo>
                <a:lnTo>
                  <a:pt x="171405" y="0"/>
                </a:lnTo>
                <a:lnTo>
                  <a:pt x="0" y="0"/>
                </a:lnTo>
                <a:lnTo>
                  <a:pt x="0" y="326667"/>
                </a:lnTo>
                <a:close/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834108" y="2753633"/>
            <a:ext cx="171450" cy="103505"/>
          </a:xfrm>
          <a:custGeom>
            <a:avLst/>
            <a:gdLst/>
            <a:ahLst/>
            <a:cxnLst/>
            <a:rect l="l" t="t" r="r" b="b"/>
            <a:pathLst>
              <a:path w="171450" h="103505">
                <a:moveTo>
                  <a:pt x="0" y="103302"/>
                </a:moveTo>
                <a:lnTo>
                  <a:pt x="171405" y="103302"/>
                </a:lnTo>
                <a:lnTo>
                  <a:pt x="171405" y="0"/>
                </a:lnTo>
                <a:lnTo>
                  <a:pt x="0" y="0"/>
                </a:lnTo>
                <a:lnTo>
                  <a:pt x="0" y="103302"/>
                </a:lnTo>
                <a:close/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2005513" y="2833619"/>
            <a:ext cx="171450" cy="23495"/>
          </a:xfrm>
          <a:custGeom>
            <a:avLst/>
            <a:gdLst/>
            <a:ahLst/>
            <a:cxnLst/>
            <a:rect l="l" t="t" r="r" b="b"/>
            <a:pathLst>
              <a:path w="171450" h="23494">
                <a:moveTo>
                  <a:pt x="0" y="23317"/>
                </a:moveTo>
                <a:lnTo>
                  <a:pt x="171405" y="23317"/>
                </a:lnTo>
                <a:lnTo>
                  <a:pt x="171405" y="0"/>
                </a:lnTo>
                <a:lnTo>
                  <a:pt x="0" y="0"/>
                </a:lnTo>
                <a:lnTo>
                  <a:pt x="0" y="23317"/>
                </a:lnTo>
                <a:close/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50142" y="1965606"/>
            <a:ext cx="1795780" cy="891540"/>
          </a:xfrm>
          <a:custGeom>
            <a:avLst/>
            <a:gdLst/>
            <a:ahLst/>
            <a:cxnLst/>
            <a:rect l="l" t="t" r="r" b="b"/>
            <a:pathLst>
              <a:path w="1795780" h="891539">
                <a:moveTo>
                  <a:pt x="0" y="891274"/>
                </a:moveTo>
                <a:lnTo>
                  <a:pt x="3587" y="891274"/>
                </a:lnTo>
                <a:lnTo>
                  <a:pt x="7174" y="891274"/>
                </a:lnTo>
                <a:lnTo>
                  <a:pt x="10761" y="891218"/>
                </a:lnTo>
                <a:lnTo>
                  <a:pt x="14293" y="891218"/>
                </a:lnTo>
                <a:lnTo>
                  <a:pt x="17880" y="891162"/>
                </a:lnTo>
                <a:lnTo>
                  <a:pt x="21467" y="891162"/>
                </a:lnTo>
                <a:lnTo>
                  <a:pt x="24998" y="891105"/>
                </a:lnTo>
                <a:lnTo>
                  <a:pt x="28586" y="891049"/>
                </a:lnTo>
                <a:lnTo>
                  <a:pt x="32173" y="890993"/>
                </a:lnTo>
                <a:lnTo>
                  <a:pt x="35760" y="890937"/>
                </a:lnTo>
                <a:lnTo>
                  <a:pt x="39292" y="890881"/>
                </a:lnTo>
                <a:lnTo>
                  <a:pt x="42879" y="890769"/>
                </a:lnTo>
                <a:lnTo>
                  <a:pt x="46466" y="890713"/>
                </a:lnTo>
                <a:lnTo>
                  <a:pt x="49997" y="890601"/>
                </a:lnTo>
                <a:lnTo>
                  <a:pt x="53585" y="890433"/>
                </a:lnTo>
                <a:lnTo>
                  <a:pt x="57172" y="890321"/>
                </a:lnTo>
                <a:lnTo>
                  <a:pt x="60759" y="890153"/>
                </a:lnTo>
                <a:lnTo>
                  <a:pt x="64291" y="889984"/>
                </a:lnTo>
                <a:lnTo>
                  <a:pt x="67878" y="889816"/>
                </a:lnTo>
                <a:lnTo>
                  <a:pt x="89289" y="888135"/>
                </a:lnTo>
                <a:lnTo>
                  <a:pt x="92877" y="887798"/>
                </a:lnTo>
                <a:lnTo>
                  <a:pt x="96464" y="887406"/>
                </a:lnTo>
                <a:lnTo>
                  <a:pt x="100051" y="886958"/>
                </a:lnTo>
                <a:lnTo>
                  <a:pt x="103583" y="886509"/>
                </a:lnTo>
                <a:lnTo>
                  <a:pt x="107170" y="886061"/>
                </a:lnTo>
                <a:lnTo>
                  <a:pt x="110757" y="885556"/>
                </a:lnTo>
                <a:lnTo>
                  <a:pt x="114288" y="885052"/>
                </a:lnTo>
                <a:lnTo>
                  <a:pt x="117876" y="884491"/>
                </a:lnTo>
                <a:lnTo>
                  <a:pt x="121463" y="883875"/>
                </a:lnTo>
                <a:lnTo>
                  <a:pt x="125050" y="883258"/>
                </a:lnTo>
                <a:lnTo>
                  <a:pt x="150049" y="878382"/>
                </a:lnTo>
                <a:lnTo>
                  <a:pt x="153580" y="877653"/>
                </a:lnTo>
                <a:lnTo>
                  <a:pt x="157168" y="876868"/>
                </a:lnTo>
                <a:lnTo>
                  <a:pt x="160755" y="876084"/>
                </a:lnTo>
                <a:lnTo>
                  <a:pt x="164342" y="875243"/>
                </a:lnTo>
                <a:lnTo>
                  <a:pt x="167874" y="874458"/>
                </a:lnTo>
                <a:lnTo>
                  <a:pt x="171461" y="873673"/>
                </a:lnTo>
                <a:lnTo>
                  <a:pt x="175048" y="872833"/>
                </a:lnTo>
                <a:lnTo>
                  <a:pt x="178579" y="871992"/>
                </a:lnTo>
                <a:lnTo>
                  <a:pt x="182167" y="871151"/>
                </a:lnTo>
                <a:lnTo>
                  <a:pt x="185754" y="870366"/>
                </a:lnTo>
                <a:lnTo>
                  <a:pt x="189341" y="869526"/>
                </a:lnTo>
                <a:lnTo>
                  <a:pt x="192873" y="868685"/>
                </a:lnTo>
                <a:lnTo>
                  <a:pt x="196460" y="867900"/>
                </a:lnTo>
                <a:lnTo>
                  <a:pt x="200047" y="867059"/>
                </a:lnTo>
                <a:lnTo>
                  <a:pt x="203578" y="866275"/>
                </a:lnTo>
                <a:lnTo>
                  <a:pt x="207166" y="865434"/>
                </a:lnTo>
                <a:lnTo>
                  <a:pt x="210753" y="864649"/>
                </a:lnTo>
                <a:lnTo>
                  <a:pt x="214340" y="863921"/>
                </a:lnTo>
                <a:lnTo>
                  <a:pt x="217871" y="863136"/>
                </a:lnTo>
                <a:lnTo>
                  <a:pt x="221459" y="862407"/>
                </a:lnTo>
                <a:lnTo>
                  <a:pt x="225046" y="861678"/>
                </a:lnTo>
                <a:lnTo>
                  <a:pt x="228633" y="861006"/>
                </a:lnTo>
                <a:lnTo>
                  <a:pt x="232165" y="860333"/>
                </a:lnTo>
                <a:lnTo>
                  <a:pt x="235752" y="859661"/>
                </a:lnTo>
                <a:lnTo>
                  <a:pt x="239339" y="859044"/>
                </a:lnTo>
                <a:lnTo>
                  <a:pt x="242870" y="858427"/>
                </a:lnTo>
                <a:lnTo>
                  <a:pt x="246458" y="857867"/>
                </a:lnTo>
                <a:lnTo>
                  <a:pt x="250045" y="857363"/>
                </a:lnTo>
                <a:lnTo>
                  <a:pt x="253632" y="856858"/>
                </a:lnTo>
                <a:lnTo>
                  <a:pt x="257164" y="856354"/>
                </a:lnTo>
                <a:lnTo>
                  <a:pt x="278631" y="853943"/>
                </a:lnTo>
                <a:lnTo>
                  <a:pt x="282163" y="853607"/>
                </a:lnTo>
                <a:lnTo>
                  <a:pt x="285750" y="853215"/>
                </a:lnTo>
                <a:lnTo>
                  <a:pt x="289337" y="852878"/>
                </a:lnTo>
                <a:lnTo>
                  <a:pt x="292868" y="852486"/>
                </a:lnTo>
                <a:lnTo>
                  <a:pt x="296456" y="852094"/>
                </a:lnTo>
                <a:lnTo>
                  <a:pt x="300043" y="851645"/>
                </a:lnTo>
                <a:lnTo>
                  <a:pt x="303630" y="851197"/>
                </a:lnTo>
                <a:lnTo>
                  <a:pt x="307161" y="850692"/>
                </a:lnTo>
                <a:lnTo>
                  <a:pt x="310749" y="850188"/>
                </a:lnTo>
                <a:lnTo>
                  <a:pt x="314336" y="849571"/>
                </a:lnTo>
                <a:lnTo>
                  <a:pt x="317923" y="848955"/>
                </a:lnTo>
                <a:lnTo>
                  <a:pt x="321455" y="848226"/>
                </a:lnTo>
                <a:lnTo>
                  <a:pt x="360747" y="834101"/>
                </a:lnTo>
                <a:lnTo>
                  <a:pt x="392920" y="812297"/>
                </a:lnTo>
                <a:lnTo>
                  <a:pt x="421450" y="784888"/>
                </a:lnTo>
                <a:lnTo>
                  <a:pt x="446449" y="755125"/>
                </a:lnTo>
                <a:lnTo>
                  <a:pt x="460742" y="735619"/>
                </a:lnTo>
                <a:lnTo>
                  <a:pt x="464330" y="730518"/>
                </a:lnTo>
                <a:lnTo>
                  <a:pt x="485741" y="697504"/>
                </a:lnTo>
                <a:lnTo>
                  <a:pt x="500035" y="673850"/>
                </a:lnTo>
                <a:lnTo>
                  <a:pt x="503622" y="667796"/>
                </a:lnTo>
                <a:lnTo>
                  <a:pt x="507209" y="661687"/>
                </a:lnTo>
                <a:lnTo>
                  <a:pt x="510740" y="655577"/>
                </a:lnTo>
                <a:lnTo>
                  <a:pt x="514328" y="649412"/>
                </a:lnTo>
                <a:lnTo>
                  <a:pt x="517915" y="643246"/>
                </a:lnTo>
                <a:lnTo>
                  <a:pt x="521502" y="637136"/>
                </a:lnTo>
                <a:lnTo>
                  <a:pt x="525033" y="630971"/>
                </a:lnTo>
                <a:lnTo>
                  <a:pt x="528621" y="624861"/>
                </a:lnTo>
                <a:lnTo>
                  <a:pt x="532208" y="618751"/>
                </a:lnTo>
                <a:lnTo>
                  <a:pt x="535795" y="612642"/>
                </a:lnTo>
                <a:lnTo>
                  <a:pt x="539327" y="606644"/>
                </a:lnTo>
                <a:lnTo>
                  <a:pt x="542914" y="600591"/>
                </a:lnTo>
                <a:lnTo>
                  <a:pt x="546501" y="594593"/>
                </a:lnTo>
                <a:lnTo>
                  <a:pt x="550032" y="588652"/>
                </a:lnTo>
                <a:lnTo>
                  <a:pt x="553620" y="582710"/>
                </a:lnTo>
                <a:lnTo>
                  <a:pt x="557207" y="576825"/>
                </a:lnTo>
                <a:lnTo>
                  <a:pt x="560794" y="570884"/>
                </a:lnTo>
                <a:lnTo>
                  <a:pt x="564326" y="564998"/>
                </a:lnTo>
                <a:lnTo>
                  <a:pt x="567913" y="559057"/>
                </a:lnTo>
                <a:lnTo>
                  <a:pt x="571500" y="553115"/>
                </a:lnTo>
                <a:lnTo>
                  <a:pt x="575031" y="547118"/>
                </a:lnTo>
                <a:lnTo>
                  <a:pt x="596499" y="509283"/>
                </a:lnTo>
                <a:lnTo>
                  <a:pt x="614323" y="473242"/>
                </a:lnTo>
                <a:lnTo>
                  <a:pt x="632204" y="431540"/>
                </a:lnTo>
                <a:lnTo>
                  <a:pt x="646497" y="394321"/>
                </a:lnTo>
                <a:lnTo>
                  <a:pt x="653615" y="374760"/>
                </a:lnTo>
                <a:lnTo>
                  <a:pt x="657203" y="364838"/>
                </a:lnTo>
                <a:lnTo>
                  <a:pt x="660790" y="354805"/>
                </a:lnTo>
                <a:lnTo>
                  <a:pt x="664321" y="344772"/>
                </a:lnTo>
                <a:lnTo>
                  <a:pt x="667909" y="334739"/>
                </a:lnTo>
                <a:lnTo>
                  <a:pt x="671496" y="324650"/>
                </a:lnTo>
                <a:lnTo>
                  <a:pt x="675083" y="314672"/>
                </a:lnTo>
                <a:lnTo>
                  <a:pt x="678614" y="304807"/>
                </a:lnTo>
                <a:lnTo>
                  <a:pt x="692908" y="266412"/>
                </a:lnTo>
                <a:lnTo>
                  <a:pt x="710788" y="223028"/>
                </a:lnTo>
                <a:lnTo>
                  <a:pt x="728612" y="185922"/>
                </a:lnTo>
                <a:lnTo>
                  <a:pt x="750080" y="150161"/>
                </a:lnTo>
                <a:lnTo>
                  <a:pt x="775079" y="118212"/>
                </a:lnTo>
                <a:lnTo>
                  <a:pt x="789372" y="102910"/>
                </a:lnTo>
                <a:lnTo>
                  <a:pt x="792903" y="99267"/>
                </a:lnTo>
                <a:lnTo>
                  <a:pt x="796491" y="95679"/>
                </a:lnTo>
                <a:lnTo>
                  <a:pt x="800078" y="92036"/>
                </a:lnTo>
                <a:lnTo>
                  <a:pt x="803665" y="88449"/>
                </a:lnTo>
                <a:lnTo>
                  <a:pt x="807196" y="84805"/>
                </a:lnTo>
                <a:lnTo>
                  <a:pt x="810784" y="81162"/>
                </a:lnTo>
                <a:lnTo>
                  <a:pt x="814371" y="77463"/>
                </a:lnTo>
                <a:lnTo>
                  <a:pt x="817902" y="73707"/>
                </a:lnTo>
                <a:lnTo>
                  <a:pt x="821490" y="69896"/>
                </a:lnTo>
                <a:lnTo>
                  <a:pt x="825077" y="66028"/>
                </a:lnTo>
                <a:lnTo>
                  <a:pt x="828664" y="62161"/>
                </a:lnTo>
                <a:lnTo>
                  <a:pt x="832195" y="58181"/>
                </a:lnTo>
                <a:lnTo>
                  <a:pt x="835783" y="54201"/>
                </a:lnTo>
                <a:lnTo>
                  <a:pt x="839370" y="50166"/>
                </a:lnTo>
                <a:lnTo>
                  <a:pt x="842957" y="46130"/>
                </a:lnTo>
                <a:lnTo>
                  <a:pt x="846489" y="42150"/>
                </a:lnTo>
                <a:lnTo>
                  <a:pt x="850076" y="38171"/>
                </a:lnTo>
                <a:lnTo>
                  <a:pt x="853663" y="34247"/>
                </a:lnTo>
                <a:lnTo>
                  <a:pt x="857194" y="30379"/>
                </a:lnTo>
                <a:lnTo>
                  <a:pt x="860782" y="26680"/>
                </a:lnTo>
                <a:lnTo>
                  <a:pt x="892955" y="2578"/>
                </a:lnTo>
                <a:lnTo>
                  <a:pt x="907248" y="0"/>
                </a:lnTo>
                <a:lnTo>
                  <a:pt x="910780" y="224"/>
                </a:lnTo>
                <a:lnTo>
                  <a:pt x="946484" y="19225"/>
                </a:lnTo>
                <a:lnTo>
                  <a:pt x="960777" y="32117"/>
                </a:lnTo>
                <a:lnTo>
                  <a:pt x="964365" y="35480"/>
                </a:lnTo>
                <a:lnTo>
                  <a:pt x="967952" y="38843"/>
                </a:lnTo>
                <a:lnTo>
                  <a:pt x="971483" y="42206"/>
                </a:lnTo>
                <a:lnTo>
                  <a:pt x="975071" y="45569"/>
                </a:lnTo>
                <a:lnTo>
                  <a:pt x="978658" y="48876"/>
                </a:lnTo>
                <a:lnTo>
                  <a:pt x="982245" y="52127"/>
                </a:lnTo>
                <a:lnTo>
                  <a:pt x="985776" y="55378"/>
                </a:lnTo>
                <a:lnTo>
                  <a:pt x="989364" y="58517"/>
                </a:lnTo>
                <a:lnTo>
                  <a:pt x="992951" y="61656"/>
                </a:lnTo>
                <a:lnTo>
                  <a:pt x="996538" y="64683"/>
                </a:lnTo>
                <a:lnTo>
                  <a:pt x="1000070" y="67710"/>
                </a:lnTo>
                <a:lnTo>
                  <a:pt x="1003657" y="70736"/>
                </a:lnTo>
                <a:lnTo>
                  <a:pt x="1007244" y="73707"/>
                </a:lnTo>
                <a:lnTo>
                  <a:pt x="1010775" y="76678"/>
                </a:lnTo>
                <a:lnTo>
                  <a:pt x="1014363" y="79705"/>
                </a:lnTo>
                <a:lnTo>
                  <a:pt x="1017950" y="82731"/>
                </a:lnTo>
                <a:lnTo>
                  <a:pt x="1021537" y="85870"/>
                </a:lnTo>
                <a:lnTo>
                  <a:pt x="1050067" y="116699"/>
                </a:lnTo>
                <a:lnTo>
                  <a:pt x="1071535" y="151955"/>
                </a:lnTo>
                <a:lnTo>
                  <a:pt x="1089359" y="191079"/>
                </a:lnTo>
                <a:lnTo>
                  <a:pt x="1103653" y="227793"/>
                </a:lnTo>
                <a:lnTo>
                  <a:pt x="1114358" y="257164"/>
                </a:lnTo>
                <a:lnTo>
                  <a:pt x="1117946" y="267141"/>
                </a:lnTo>
                <a:lnTo>
                  <a:pt x="1121533" y="277118"/>
                </a:lnTo>
                <a:lnTo>
                  <a:pt x="1125120" y="287039"/>
                </a:lnTo>
                <a:lnTo>
                  <a:pt x="1128652" y="296904"/>
                </a:lnTo>
                <a:lnTo>
                  <a:pt x="1142945" y="334963"/>
                </a:lnTo>
                <a:lnTo>
                  <a:pt x="1160825" y="377170"/>
                </a:lnTo>
                <a:lnTo>
                  <a:pt x="1178649" y="411305"/>
                </a:lnTo>
                <a:lnTo>
                  <a:pt x="1203648" y="446169"/>
                </a:lnTo>
                <a:lnTo>
                  <a:pt x="1228647" y="471392"/>
                </a:lnTo>
                <a:lnTo>
                  <a:pt x="1232235" y="474755"/>
                </a:lnTo>
                <a:lnTo>
                  <a:pt x="1260821" y="503285"/>
                </a:lnTo>
                <a:lnTo>
                  <a:pt x="1285820" y="534674"/>
                </a:lnTo>
                <a:lnTo>
                  <a:pt x="1307231" y="566175"/>
                </a:lnTo>
                <a:lnTo>
                  <a:pt x="1310819" y="571668"/>
                </a:lnTo>
                <a:lnTo>
                  <a:pt x="1314406" y="577161"/>
                </a:lnTo>
                <a:lnTo>
                  <a:pt x="1317937" y="582654"/>
                </a:lnTo>
                <a:lnTo>
                  <a:pt x="1321525" y="588203"/>
                </a:lnTo>
                <a:lnTo>
                  <a:pt x="1325112" y="593696"/>
                </a:lnTo>
                <a:lnTo>
                  <a:pt x="1328699" y="599190"/>
                </a:lnTo>
                <a:lnTo>
                  <a:pt x="1332230" y="604627"/>
                </a:lnTo>
                <a:lnTo>
                  <a:pt x="1335818" y="610007"/>
                </a:lnTo>
                <a:lnTo>
                  <a:pt x="1353698" y="636127"/>
                </a:lnTo>
                <a:lnTo>
                  <a:pt x="1357229" y="641172"/>
                </a:lnTo>
                <a:lnTo>
                  <a:pt x="1360817" y="646161"/>
                </a:lnTo>
                <a:lnTo>
                  <a:pt x="1364404" y="651037"/>
                </a:lnTo>
                <a:lnTo>
                  <a:pt x="1367991" y="655858"/>
                </a:lnTo>
                <a:lnTo>
                  <a:pt x="1371522" y="660622"/>
                </a:lnTo>
                <a:lnTo>
                  <a:pt x="1375110" y="665330"/>
                </a:lnTo>
                <a:lnTo>
                  <a:pt x="1378697" y="669926"/>
                </a:lnTo>
                <a:lnTo>
                  <a:pt x="1382228" y="674523"/>
                </a:lnTo>
                <a:lnTo>
                  <a:pt x="1385816" y="679063"/>
                </a:lnTo>
                <a:lnTo>
                  <a:pt x="1389403" y="683491"/>
                </a:lnTo>
                <a:lnTo>
                  <a:pt x="1392990" y="687919"/>
                </a:lnTo>
                <a:lnTo>
                  <a:pt x="1396521" y="692291"/>
                </a:lnTo>
                <a:lnTo>
                  <a:pt x="1400109" y="696607"/>
                </a:lnTo>
                <a:lnTo>
                  <a:pt x="1403696" y="700867"/>
                </a:lnTo>
                <a:lnTo>
                  <a:pt x="1407227" y="705071"/>
                </a:lnTo>
                <a:lnTo>
                  <a:pt x="1410815" y="709275"/>
                </a:lnTo>
                <a:lnTo>
                  <a:pt x="1414402" y="713422"/>
                </a:lnTo>
                <a:lnTo>
                  <a:pt x="1417989" y="717458"/>
                </a:lnTo>
                <a:lnTo>
                  <a:pt x="1421520" y="721494"/>
                </a:lnTo>
                <a:lnTo>
                  <a:pt x="1425108" y="725473"/>
                </a:lnTo>
                <a:lnTo>
                  <a:pt x="1428695" y="729397"/>
                </a:lnTo>
                <a:lnTo>
                  <a:pt x="1432282" y="733265"/>
                </a:lnTo>
                <a:lnTo>
                  <a:pt x="1435813" y="737076"/>
                </a:lnTo>
                <a:lnTo>
                  <a:pt x="1439401" y="740888"/>
                </a:lnTo>
                <a:lnTo>
                  <a:pt x="1442988" y="744587"/>
                </a:lnTo>
                <a:lnTo>
                  <a:pt x="1446519" y="748230"/>
                </a:lnTo>
                <a:lnTo>
                  <a:pt x="1475106" y="775135"/>
                </a:lnTo>
                <a:lnTo>
                  <a:pt x="1496573" y="792119"/>
                </a:lnTo>
                <a:lnTo>
                  <a:pt x="1500105" y="794697"/>
                </a:lnTo>
                <a:lnTo>
                  <a:pt x="1521572" y="808149"/>
                </a:lnTo>
                <a:lnTo>
                  <a:pt x="1525103" y="810167"/>
                </a:lnTo>
                <a:lnTo>
                  <a:pt x="1528691" y="812073"/>
                </a:lnTo>
                <a:lnTo>
                  <a:pt x="1532278" y="813979"/>
                </a:lnTo>
                <a:lnTo>
                  <a:pt x="1535809" y="815828"/>
                </a:lnTo>
                <a:lnTo>
                  <a:pt x="1539397" y="817566"/>
                </a:lnTo>
                <a:lnTo>
                  <a:pt x="1542984" y="819360"/>
                </a:lnTo>
                <a:lnTo>
                  <a:pt x="1546571" y="821097"/>
                </a:lnTo>
                <a:lnTo>
                  <a:pt x="1550102" y="822779"/>
                </a:lnTo>
                <a:lnTo>
                  <a:pt x="1553690" y="824516"/>
                </a:lnTo>
                <a:lnTo>
                  <a:pt x="1557277" y="826198"/>
                </a:lnTo>
                <a:lnTo>
                  <a:pt x="1560808" y="827879"/>
                </a:lnTo>
                <a:lnTo>
                  <a:pt x="1564396" y="829561"/>
                </a:lnTo>
                <a:lnTo>
                  <a:pt x="1567983" y="831299"/>
                </a:lnTo>
                <a:lnTo>
                  <a:pt x="1571570" y="832980"/>
                </a:lnTo>
                <a:lnTo>
                  <a:pt x="1575101" y="834718"/>
                </a:lnTo>
                <a:lnTo>
                  <a:pt x="1578689" y="836511"/>
                </a:lnTo>
                <a:lnTo>
                  <a:pt x="1582276" y="838249"/>
                </a:lnTo>
                <a:lnTo>
                  <a:pt x="1585863" y="840043"/>
                </a:lnTo>
                <a:lnTo>
                  <a:pt x="1589394" y="841836"/>
                </a:lnTo>
                <a:lnTo>
                  <a:pt x="1592982" y="843630"/>
                </a:lnTo>
                <a:lnTo>
                  <a:pt x="1596569" y="845424"/>
                </a:lnTo>
                <a:lnTo>
                  <a:pt x="1600100" y="847217"/>
                </a:lnTo>
                <a:lnTo>
                  <a:pt x="1603688" y="849011"/>
                </a:lnTo>
                <a:lnTo>
                  <a:pt x="1607275" y="850804"/>
                </a:lnTo>
                <a:lnTo>
                  <a:pt x="1610862" y="852598"/>
                </a:lnTo>
                <a:lnTo>
                  <a:pt x="1614393" y="854336"/>
                </a:lnTo>
                <a:lnTo>
                  <a:pt x="1617981" y="856073"/>
                </a:lnTo>
                <a:lnTo>
                  <a:pt x="1621568" y="857811"/>
                </a:lnTo>
                <a:lnTo>
                  <a:pt x="1625099" y="859492"/>
                </a:lnTo>
                <a:lnTo>
                  <a:pt x="1660860" y="873730"/>
                </a:lnTo>
                <a:lnTo>
                  <a:pt x="1700152" y="883595"/>
                </a:lnTo>
                <a:lnTo>
                  <a:pt x="1721564" y="886846"/>
                </a:lnTo>
                <a:lnTo>
                  <a:pt x="1725151" y="887294"/>
                </a:lnTo>
                <a:lnTo>
                  <a:pt x="1728682" y="887686"/>
                </a:lnTo>
                <a:lnTo>
                  <a:pt x="1732270" y="888023"/>
                </a:lnTo>
                <a:lnTo>
                  <a:pt x="1735857" y="888359"/>
                </a:lnTo>
                <a:lnTo>
                  <a:pt x="1739444" y="888695"/>
                </a:lnTo>
                <a:lnTo>
                  <a:pt x="1742975" y="888976"/>
                </a:lnTo>
                <a:lnTo>
                  <a:pt x="1746563" y="889256"/>
                </a:lnTo>
                <a:lnTo>
                  <a:pt x="1750150" y="889480"/>
                </a:lnTo>
                <a:lnTo>
                  <a:pt x="1753681" y="889704"/>
                </a:lnTo>
                <a:lnTo>
                  <a:pt x="1757269" y="889928"/>
                </a:lnTo>
                <a:lnTo>
                  <a:pt x="1760856" y="890097"/>
                </a:lnTo>
                <a:lnTo>
                  <a:pt x="1764443" y="890265"/>
                </a:lnTo>
                <a:lnTo>
                  <a:pt x="1767974" y="890377"/>
                </a:lnTo>
                <a:lnTo>
                  <a:pt x="1771562" y="890545"/>
                </a:lnTo>
                <a:lnTo>
                  <a:pt x="1775149" y="890657"/>
                </a:lnTo>
                <a:lnTo>
                  <a:pt x="1778680" y="890713"/>
                </a:lnTo>
                <a:lnTo>
                  <a:pt x="1782268" y="890825"/>
                </a:lnTo>
                <a:lnTo>
                  <a:pt x="1785855" y="890881"/>
                </a:lnTo>
                <a:lnTo>
                  <a:pt x="1789442" y="890993"/>
                </a:lnTo>
                <a:lnTo>
                  <a:pt x="1792973" y="891049"/>
                </a:lnTo>
                <a:lnTo>
                  <a:pt x="1795271" y="891049"/>
                </a:lnTo>
              </a:path>
            </a:pathLst>
          </a:custGeom>
          <a:ln w="420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401111" y="1948734"/>
            <a:ext cx="0" cy="943610"/>
          </a:xfrm>
          <a:custGeom>
            <a:avLst/>
            <a:gdLst/>
            <a:ahLst/>
            <a:cxnLst/>
            <a:rect l="l" t="t" r="r" b="b"/>
            <a:pathLst>
              <a:path w="0" h="943610">
                <a:moveTo>
                  <a:pt x="0" y="943177"/>
                </a:moveTo>
                <a:lnTo>
                  <a:pt x="0" y="0"/>
                </a:lnTo>
              </a:path>
            </a:pathLst>
          </a:custGeom>
          <a:ln w="8407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300078" y="3097509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 h="0">
                <a:moveTo>
                  <a:pt x="0" y="0"/>
                </a:moveTo>
                <a:lnTo>
                  <a:pt x="28025" y="0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 txBox="1"/>
          <p:nvPr/>
        </p:nvSpPr>
        <p:spPr>
          <a:xfrm>
            <a:off x="2341436" y="2314157"/>
            <a:ext cx="81915" cy="212725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Density</a:t>
            </a:r>
            <a:endParaRPr sz="450">
              <a:latin typeface="Arial"/>
              <a:cs typeface="Arial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2682503" y="2891912"/>
            <a:ext cx="1714500" cy="0"/>
          </a:xfrm>
          <a:custGeom>
            <a:avLst/>
            <a:gdLst/>
            <a:ahLst/>
            <a:cxnLst/>
            <a:rect l="l" t="t" r="r" b="b"/>
            <a:pathLst>
              <a:path w="1714500" h="0">
                <a:moveTo>
                  <a:pt x="0" y="0"/>
                </a:moveTo>
                <a:lnTo>
                  <a:pt x="1714053" y="0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2682503" y="2891912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62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2927336" y="2891912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62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172224" y="2891912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62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417057" y="2891912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62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661946" y="2891912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62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906778" y="2891912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62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4151667" y="2891912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62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4396556" y="2891912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62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 txBox="1"/>
          <p:nvPr/>
        </p:nvSpPr>
        <p:spPr>
          <a:xfrm>
            <a:off x="2630847" y="2955329"/>
            <a:ext cx="103505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3.6</a:t>
            </a:r>
            <a:endParaRPr sz="45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2875680" y="2955329"/>
            <a:ext cx="103505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3.8</a:t>
            </a:r>
            <a:endParaRPr sz="45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3120569" y="2955329"/>
            <a:ext cx="103505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4.0</a:t>
            </a:r>
            <a:endParaRPr sz="45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3287378" y="2955329"/>
            <a:ext cx="504825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  <a:tabLst>
                <a:tab pos="244475" algn="l"/>
              </a:tabLst>
            </a:pPr>
            <a:r>
              <a:rPr dirty="0" sz="450" spc="-5">
                <a:latin typeface="Arial"/>
                <a:cs typeface="Arial"/>
              </a:rPr>
              <a:t>4.2	4.4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x of sample </a:t>
            </a:r>
            <a:r>
              <a:rPr dirty="0" sz="450" spc="-10">
                <a:latin typeface="Arial"/>
                <a:cs typeface="Arial"/>
              </a:rPr>
              <a:t>size</a:t>
            </a:r>
            <a:r>
              <a:rPr dirty="0" sz="450" spc="-85">
                <a:latin typeface="Arial"/>
                <a:cs typeface="Arial"/>
              </a:rPr>
              <a:t> </a:t>
            </a:r>
            <a:r>
              <a:rPr dirty="0" sz="450" spc="-5">
                <a:latin typeface="Arial"/>
                <a:cs typeface="Arial"/>
              </a:rPr>
              <a:t>80</a:t>
            </a:r>
            <a:endParaRPr sz="45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3855123" y="2955329"/>
            <a:ext cx="103505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4.6</a:t>
            </a:r>
            <a:endParaRPr sz="45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4100012" y="2955329"/>
            <a:ext cx="103505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4.8</a:t>
            </a:r>
            <a:endParaRPr sz="45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4344900" y="2955329"/>
            <a:ext cx="103505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5.0</a:t>
            </a:r>
            <a:endParaRPr sz="45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2613896" y="2167503"/>
            <a:ext cx="0" cy="689610"/>
          </a:xfrm>
          <a:custGeom>
            <a:avLst/>
            <a:gdLst/>
            <a:ahLst/>
            <a:cxnLst/>
            <a:rect l="l" t="t" r="r" b="b"/>
            <a:pathLst>
              <a:path w="0" h="689610">
                <a:moveTo>
                  <a:pt x="0" y="689432"/>
                </a:moveTo>
                <a:lnTo>
                  <a:pt x="0" y="0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2580433" y="2856936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 h="0">
                <a:moveTo>
                  <a:pt x="33462" y="0"/>
                </a:moveTo>
                <a:lnTo>
                  <a:pt x="0" y="0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2580433" y="2627125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 h="0">
                <a:moveTo>
                  <a:pt x="33462" y="0"/>
                </a:moveTo>
                <a:lnTo>
                  <a:pt x="0" y="0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2580433" y="2397314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 h="0">
                <a:moveTo>
                  <a:pt x="33462" y="0"/>
                </a:moveTo>
                <a:lnTo>
                  <a:pt x="0" y="0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2580433" y="2167503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 h="0">
                <a:moveTo>
                  <a:pt x="33462" y="0"/>
                </a:moveTo>
                <a:lnTo>
                  <a:pt x="0" y="0"/>
                </a:lnTo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 txBox="1"/>
          <p:nvPr/>
        </p:nvSpPr>
        <p:spPr>
          <a:xfrm>
            <a:off x="2475399" y="2115847"/>
            <a:ext cx="81915" cy="793115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41935" algn="l"/>
                <a:tab pos="471805" algn="l"/>
                <a:tab pos="701675" algn="l"/>
              </a:tabLst>
            </a:pPr>
            <a:r>
              <a:rPr dirty="0" sz="450">
                <a:latin typeface="Arial"/>
                <a:cs typeface="Arial"/>
              </a:rPr>
              <a:t>0.0</a:t>
            </a:r>
            <a:r>
              <a:rPr dirty="0" sz="450">
                <a:latin typeface="Arial"/>
                <a:cs typeface="Arial"/>
              </a:rPr>
              <a:t>	</a:t>
            </a:r>
            <a:r>
              <a:rPr dirty="0" sz="450">
                <a:latin typeface="Arial"/>
                <a:cs typeface="Arial"/>
              </a:rPr>
              <a:t>0.5</a:t>
            </a:r>
            <a:r>
              <a:rPr dirty="0" sz="450">
                <a:latin typeface="Arial"/>
                <a:cs typeface="Arial"/>
              </a:rPr>
              <a:t>	</a:t>
            </a:r>
            <a:r>
              <a:rPr dirty="0" sz="450">
                <a:latin typeface="Arial"/>
                <a:cs typeface="Arial"/>
              </a:rPr>
              <a:t>1.0</a:t>
            </a:r>
            <a:r>
              <a:rPr dirty="0" sz="450">
                <a:latin typeface="Arial"/>
                <a:cs typeface="Arial"/>
              </a:rPr>
              <a:t>	</a:t>
            </a:r>
            <a:r>
              <a:rPr dirty="0" sz="450">
                <a:latin typeface="Arial"/>
                <a:cs typeface="Arial"/>
              </a:rPr>
              <a:t>1.5</a:t>
            </a:r>
            <a:endParaRPr sz="450">
              <a:latin typeface="Arial"/>
              <a:cs typeface="Arial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2680401" y="2854638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0" y="0"/>
                </a:moveTo>
                <a:lnTo>
                  <a:pt x="126620" y="0"/>
                </a:lnTo>
              </a:path>
            </a:pathLst>
          </a:custGeom>
          <a:ln w="8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2802817" y="285234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0" y="0"/>
                </a:moveTo>
                <a:lnTo>
                  <a:pt x="126620" y="0"/>
                </a:lnTo>
              </a:path>
            </a:pathLst>
          </a:custGeom>
          <a:ln w="133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2927336" y="2755819"/>
            <a:ext cx="122555" cy="101600"/>
          </a:xfrm>
          <a:custGeom>
            <a:avLst/>
            <a:gdLst/>
            <a:ahLst/>
            <a:cxnLst/>
            <a:rect l="l" t="t" r="r" b="b"/>
            <a:pathLst>
              <a:path w="122555" h="101600">
                <a:moveTo>
                  <a:pt x="0" y="101116"/>
                </a:moveTo>
                <a:lnTo>
                  <a:pt x="122416" y="101116"/>
                </a:lnTo>
                <a:lnTo>
                  <a:pt x="122416" y="0"/>
                </a:lnTo>
                <a:lnTo>
                  <a:pt x="0" y="0"/>
                </a:lnTo>
                <a:lnTo>
                  <a:pt x="0" y="101116"/>
                </a:lnTo>
                <a:close/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3049752" y="2617933"/>
            <a:ext cx="122555" cy="239395"/>
          </a:xfrm>
          <a:custGeom>
            <a:avLst/>
            <a:gdLst/>
            <a:ahLst/>
            <a:cxnLst/>
            <a:rect l="l" t="t" r="r" b="b"/>
            <a:pathLst>
              <a:path w="122555" h="239394">
                <a:moveTo>
                  <a:pt x="0" y="239003"/>
                </a:moveTo>
                <a:lnTo>
                  <a:pt x="122416" y="239003"/>
                </a:lnTo>
                <a:lnTo>
                  <a:pt x="122416" y="0"/>
                </a:lnTo>
                <a:lnTo>
                  <a:pt x="0" y="0"/>
                </a:lnTo>
                <a:lnTo>
                  <a:pt x="0" y="239003"/>
                </a:lnTo>
                <a:close/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3172224" y="2388122"/>
            <a:ext cx="122555" cy="469265"/>
          </a:xfrm>
          <a:custGeom>
            <a:avLst/>
            <a:gdLst/>
            <a:ahLst/>
            <a:cxnLst/>
            <a:rect l="l" t="t" r="r" b="b"/>
            <a:pathLst>
              <a:path w="122554" h="469264">
                <a:moveTo>
                  <a:pt x="0" y="468814"/>
                </a:moveTo>
                <a:lnTo>
                  <a:pt x="122416" y="468814"/>
                </a:lnTo>
                <a:lnTo>
                  <a:pt x="122416" y="0"/>
                </a:lnTo>
                <a:lnTo>
                  <a:pt x="0" y="0"/>
                </a:lnTo>
                <a:lnTo>
                  <a:pt x="0" y="468814"/>
                </a:lnTo>
                <a:close/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3294641" y="2061790"/>
            <a:ext cx="122555" cy="795655"/>
          </a:xfrm>
          <a:custGeom>
            <a:avLst/>
            <a:gdLst/>
            <a:ahLst/>
            <a:cxnLst/>
            <a:rect l="l" t="t" r="r" b="b"/>
            <a:pathLst>
              <a:path w="122554" h="795655">
                <a:moveTo>
                  <a:pt x="0" y="795145"/>
                </a:moveTo>
                <a:lnTo>
                  <a:pt x="122416" y="795145"/>
                </a:lnTo>
                <a:lnTo>
                  <a:pt x="122416" y="0"/>
                </a:lnTo>
                <a:lnTo>
                  <a:pt x="0" y="0"/>
                </a:lnTo>
                <a:lnTo>
                  <a:pt x="0" y="795145"/>
                </a:lnTo>
                <a:close/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3417057" y="2015828"/>
            <a:ext cx="122555" cy="841375"/>
          </a:xfrm>
          <a:custGeom>
            <a:avLst/>
            <a:gdLst/>
            <a:ahLst/>
            <a:cxnLst/>
            <a:rect l="l" t="t" r="r" b="b"/>
            <a:pathLst>
              <a:path w="122554" h="841375">
                <a:moveTo>
                  <a:pt x="0" y="841108"/>
                </a:moveTo>
                <a:lnTo>
                  <a:pt x="122416" y="841108"/>
                </a:lnTo>
                <a:lnTo>
                  <a:pt x="122416" y="0"/>
                </a:lnTo>
                <a:lnTo>
                  <a:pt x="0" y="0"/>
                </a:lnTo>
                <a:lnTo>
                  <a:pt x="0" y="841108"/>
                </a:lnTo>
                <a:close/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3539530" y="1983654"/>
            <a:ext cx="122555" cy="873760"/>
          </a:xfrm>
          <a:custGeom>
            <a:avLst/>
            <a:gdLst/>
            <a:ahLst/>
            <a:cxnLst/>
            <a:rect l="l" t="t" r="r" b="b"/>
            <a:pathLst>
              <a:path w="122554" h="873760">
                <a:moveTo>
                  <a:pt x="0" y="873281"/>
                </a:moveTo>
                <a:lnTo>
                  <a:pt x="122416" y="873281"/>
                </a:lnTo>
                <a:lnTo>
                  <a:pt x="122416" y="0"/>
                </a:lnTo>
                <a:lnTo>
                  <a:pt x="0" y="0"/>
                </a:lnTo>
                <a:lnTo>
                  <a:pt x="0" y="873281"/>
                </a:lnTo>
                <a:close/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3661946" y="2250235"/>
            <a:ext cx="122555" cy="607060"/>
          </a:xfrm>
          <a:custGeom>
            <a:avLst/>
            <a:gdLst/>
            <a:ahLst/>
            <a:cxnLst/>
            <a:rect l="l" t="t" r="r" b="b"/>
            <a:pathLst>
              <a:path w="122554" h="607060">
                <a:moveTo>
                  <a:pt x="0" y="606700"/>
                </a:moveTo>
                <a:lnTo>
                  <a:pt x="122416" y="606700"/>
                </a:lnTo>
                <a:lnTo>
                  <a:pt x="122416" y="0"/>
                </a:lnTo>
                <a:lnTo>
                  <a:pt x="0" y="0"/>
                </a:lnTo>
                <a:lnTo>
                  <a:pt x="0" y="606700"/>
                </a:lnTo>
                <a:close/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3784362" y="2507623"/>
            <a:ext cx="122555" cy="349885"/>
          </a:xfrm>
          <a:custGeom>
            <a:avLst/>
            <a:gdLst/>
            <a:ahLst/>
            <a:cxnLst/>
            <a:rect l="l" t="t" r="r" b="b"/>
            <a:pathLst>
              <a:path w="122554" h="349885">
                <a:moveTo>
                  <a:pt x="0" y="349312"/>
                </a:moveTo>
                <a:lnTo>
                  <a:pt x="122416" y="349312"/>
                </a:lnTo>
                <a:lnTo>
                  <a:pt x="122416" y="0"/>
                </a:lnTo>
                <a:lnTo>
                  <a:pt x="0" y="0"/>
                </a:lnTo>
                <a:lnTo>
                  <a:pt x="0" y="349312"/>
                </a:lnTo>
                <a:close/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3906778" y="2627125"/>
            <a:ext cx="122555" cy="229870"/>
          </a:xfrm>
          <a:custGeom>
            <a:avLst/>
            <a:gdLst/>
            <a:ahLst/>
            <a:cxnLst/>
            <a:rect l="l" t="t" r="r" b="b"/>
            <a:pathLst>
              <a:path w="122554" h="229869">
                <a:moveTo>
                  <a:pt x="0" y="229810"/>
                </a:moveTo>
                <a:lnTo>
                  <a:pt x="122416" y="229810"/>
                </a:lnTo>
                <a:lnTo>
                  <a:pt x="122416" y="0"/>
                </a:lnTo>
                <a:lnTo>
                  <a:pt x="0" y="0"/>
                </a:lnTo>
                <a:lnTo>
                  <a:pt x="0" y="229810"/>
                </a:lnTo>
                <a:close/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029251" y="2797185"/>
            <a:ext cx="122555" cy="60325"/>
          </a:xfrm>
          <a:custGeom>
            <a:avLst/>
            <a:gdLst/>
            <a:ahLst/>
            <a:cxnLst/>
            <a:rect l="l" t="t" r="r" b="b"/>
            <a:pathLst>
              <a:path w="122554" h="60325">
                <a:moveTo>
                  <a:pt x="0" y="59750"/>
                </a:moveTo>
                <a:lnTo>
                  <a:pt x="122416" y="59750"/>
                </a:lnTo>
                <a:lnTo>
                  <a:pt x="122416" y="0"/>
                </a:lnTo>
                <a:lnTo>
                  <a:pt x="0" y="0"/>
                </a:lnTo>
                <a:lnTo>
                  <a:pt x="0" y="59750"/>
                </a:lnTo>
                <a:close/>
              </a:path>
            </a:pathLst>
          </a:custGeom>
          <a:ln w="4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4149566" y="2850042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0" y="0"/>
                </a:moveTo>
                <a:lnTo>
                  <a:pt x="126620" y="0"/>
                </a:lnTo>
              </a:path>
            </a:pathLst>
          </a:custGeom>
          <a:ln w="179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4271982" y="2854638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0" y="0"/>
                </a:moveTo>
                <a:lnTo>
                  <a:pt x="126620" y="0"/>
                </a:lnTo>
              </a:path>
            </a:pathLst>
          </a:custGeom>
          <a:ln w="8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2613896" y="1986345"/>
            <a:ext cx="1851660" cy="870585"/>
          </a:xfrm>
          <a:custGeom>
            <a:avLst/>
            <a:gdLst/>
            <a:ahLst/>
            <a:cxnLst/>
            <a:rect l="l" t="t" r="r" b="b"/>
            <a:pathLst>
              <a:path w="1851660" h="870585">
                <a:moveTo>
                  <a:pt x="0" y="870479"/>
                </a:moveTo>
                <a:lnTo>
                  <a:pt x="1737" y="870479"/>
                </a:lnTo>
                <a:lnTo>
                  <a:pt x="5549" y="870422"/>
                </a:lnTo>
                <a:lnTo>
                  <a:pt x="9416" y="870422"/>
                </a:lnTo>
                <a:lnTo>
                  <a:pt x="13228" y="870366"/>
                </a:lnTo>
                <a:lnTo>
                  <a:pt x="17039" y="870310"/>
                </a:lnTo>
                <a:lnTo>
                  <a:pt x="20851" y="870254"/>
                </a:lnTo>
                <a:lnTo>
                  <a:pt x="24718" y="870198"/>
                </a:lnTo>
                <a:lnTo>
                  <a:pt x="28530" y="870142"/>
                </a:lnTo>
                <a:lnTo>
                  <a:pt x="32341" y="870086"/>
                </a:lnTo>
                <a:lnTo>
                  <a:pt x="36153" y="869974"/>
                </a:lnTo>
                <a:lnTo>
                  <a:pt x="40020" y="869862"/>
                </a:lnTo>
                <a:lnTo>
                  <a:pt x="43832" y="869806"/>
                </a:lnTo>
                <a:lnTo>
                  <a:pt x="47643" y="869694"/>
                </a:lnTo>
                <a:lnTo>
                  <a:pt x="51455" y="869526"/>
                </a:lnTo>
                <a:lnTo>
                  <a:pt x="55322" y="869414"/>
                </a:lnTo>
                <a:lnTo>
                  <a:pt x="59134" y="869245"/>
                </a:lnTo>
                <a:lnTo>
                  <a:pt x="62945" y="869077"/>
                </a:lnTo>
                <a:lnTo>
                  <a:pt x="66757" y="868909"/>
                </a:lnTo>
                <a:lnTo>
                  <a:pt x="70624" y="868741"/>
                </a:lnTo>
                <a:lnTo>
                  <a:pt x="74436" y="868573"/>
                </a:lnTo>
                <a:lnTo>
                  <a:pt x="78247" y="868349"/>
                </a:lnTo>
                <a:lnTo>
                  <a:pt x="82059" y="868124"/>
                </a:lnTo>
                <a:lnTo>
                  <a:pt x="85926" y="867900"/>
                </a:lnTo>
                <a:lnTo>
                  <a:pt x="89738" y="867676"/>
                </a:lnTo>
                <a:lnTo>
                  <a:pt x="93549" y="867396"/>
                </a:lnTo>
                <a:lnTo>
                  <a:pt x="97361" y="867115"/>
                </a:lnTo>
                <a:lnTo>
                  <a:pt x="101228" y="866891"/>
                </a:lnTo>
                <a:lnTo>
                  <a:pt x="105040" y="866611"/>
                </a:lnTo>
                <a:lnTo>
                  <a:pt x="108851" y="866331"/>
                </a:lnTo>
                <a:lnTo>
                  <a:pt x="112663" y="866050"/>
                </a:lnTo>
                <a:lnTo>
                  <a:pt x="116530" y="865770"/>
                </a:lnTo>
                <a:lnTo>
                  <a:pt x="120342" y="865490"/>
                </a:lnTo>
                <a:lnTo>
                  <a:pt x="124153" y="865210"/>
                </a:lnTo>
                <a:lnTo>
                  <a:pt x="127965" y="864929"/>
                </a:lnTo>
                <a:lnTo>
                  <a:pt x="131832" y="864649"/>
                </a:lnTo>
                <a:lnTo>
                  <a:pt x="135644" y="864369"/>
                </a:lnTo>
                <a:lnTo>
                  <a:pt x="139455" y="864089"/>
                </a:lnTo>
                <a:lnTo>
                  <a:pt x="143267" y="863864"/>
                </a:lnTo>
                <a:lnTo>
                  <a:pt x="147135" y="863584"/>
                </a:lnTo>
                <a:lnTo>
                  <a:pt x="150946" y="863360"/>
                </a:lnTo>
                <a:lnTo>
                  <a:pt x="154758" y="863136"/>
                </a:lnTo>
                <a:lnTo>
                  <a:pt x="158569" y="862912"/>
                </a:lnTo>
                <a:lnTo>
                  <a:pt x="162437" y="862687"/>
                </a:lnTo>
                <a:lnTo>
                  <a:pt x="166248" y="862463"/>
                </a:lnTo>
                <a:lnTo>
                  <a:pt x="170060" y="862295"/>
                </a:lnTo>
                <a:lnTo>
                  <a:pt x="173871" y="862127"/>
                </a:lnTo>
                <a:lnTo>
                  <a:pt x="177739" y="861959"/>
                </a:lnTo>
                <a:lnTo>
                  <a:pt x="181550" y="861791"/>
                </a:lnTo>
                <a:lnTo>
                  <a:pt x="185362" y="861678"/>
                </a:lnTo>
                <a:lnTo>
                  <a:pt x="189173" y="861510"/>
                </a:lnTo>
                <a:lnTo>
                  <a:pt x="193041" y="861398"/>
                </a:lnTo>
                <a:lnTo>
                  <a:pt x="196852" y="861286"/>
                </a:lnTo>
                <a:lnTo>
                  <a:pt x="200664" y="861230"/>
                </a:lnTo>
                <a:lnTo>
                  <a:pt x="204475" y="861118"/>
                </a:lnTo>
                <a:lnTo>
                  <a:pt x="208343" y="861062"/>
                </a:lnTo>
                <a:lnTo>
                  <a:pt x="212154" y="860950"/>
                </a:lnTo>
                <a:lnTo>
                  <a:pt x="215966" y="860894"/>
                </a:lnTo>
                <a:lnTo>
                  <a:pt x="219777" y="860782"/>
                </a:lnTo>
                <a:lnTo>
                  <a:pt x="223645" y="860726"/>
                </a:lnTo>
                <a:lnTo>
                  <a:pt x="227456" y="860613"/>
                </a:lnTo>
                <a:lnTo>
                  <a:pt x="265683" y="857811"/>
                </a:lnTo>
                <a:lnTo>
                  <a:pt x="303966" y="845255"/>
                </a:lnTo>
                <a:lnTo>
                  <a:pt x="338382" y="819023"/>
                </a:lnTo>
                <a:lnTo>
                  <a:pt x="365175" y="788924"/>
                </a:lnTo>
                <a:lnTo>
                  <a:pt x="372798" y="779283"/>
                </a:lnTo>
                <a:lnTo>
                  <a:pt x="376665" y="774350"/>
                </a:lnTo>
                <a:lnTo>
                  <a:pt x="380477" y="769362"/>
                </a:lnTo>
                <a:lnTo>
                  <a:pt x="384288" y="764317"/>
                </a:lnTo>
                <a:lnTo>
                  <a:pt x="388100" y="759216"/>
                </a:lnTo>
                <a:lnTo>
                  <a:pt x="391967" y="754172"/>
                </a:lnTo>
                <a:lnTo>
                  <a:pt x="395779" y="749071"/>
                </a:lnTo>
                <a:lnTo>
                  <a:pt x="399590" y="744026"/>
                </a:lnTo>
                <a:lnTo>
                  <a:pt x="403402" y="738982"/>
                </a:lnTo>
                <a:lnTo>
                  <a:pt x="407269" y="733993"/>
                </a:lnTo>
                <a:lnTo>
                  <a:pt x="411081" y="729005"/>
                </a:lnTo>
                <a:lnTo>
                  <a:pt x="414892" y="724072"/>
                </a:lnTo>
                <a:lnTo>
                  <a:pt x="418704" y="719196"/>
                </a:lnTo>
                <a:lnTo>
                  <a:pt x="422571" y="714375"/>
                </a:lnTo>
                <a:lnTo>
                  <a:pt x="426383" y="709667"/>
                </a:lnTo>
                <a:lnTo>
                  <a:pt x="430194" y="704959"/>
                </a:lnTo>
                <a:lnTo>
                  <a:pt x="434006" y="700362"/>
                </a:lnTo>
                <a:lnTo>
                  <a:pt x="437873" y="695766"/>
                </a:lnTo>
                <a:lnTo>
                  <a:pt x="441685" y="691282"/>
                </a:lnTo>
                <a:lnTo>
                  <a:pt x="445496" y="686798"/>
                </a:lnTo>
                <a:lnTo>
                  <a:pt x="449308" y="682426"/>
                </a:lnTo>
                <a:lnTo>
                  <a:pt x="453175" y="678054"/>
                </a:lnTo>
                <a:lnTo>
                  <a:pt x="456987" y="673682"/>
                </a:lnTo>
                <a:lnTo>
                  <a:pt x="460798" y="669366"/>
                </a:lnTo>
                <a:lnTo>
                  <a:pt x="464610" y="664994"/>
                </a:lnTo>
                <a:lnTo>
                  <a:pt x="468477" y="660678"/>
                </a:lnTo>
                <a:lnTo>
                  <a:pt x="495214" y="628785"/>
                </a:lnTo>
                <a:lnTo>
                  <a:pt x="518195" y="596891"/>
                </a:lnTo>
                <a:lnTo>
                  <a:pt x="541120" y="559057"/>
                </a:lnTo>
                <a:lnTo>
                  <a:pt x="556422" y="530919"/>
                </a:lnTo>
                <a:lnTo>
                  <a:pt x="560290" y="523632"/>
                </a:lnTo>
                <a:lnTo>
                  <a:pt x="564101" y="516233"/>
                </a:lnTo>
                <a:lnTo>
                  <a:pt x="567913" y="508779"/>
                </a:lnTo>
                <a:lnTo>
                  <a:pt x="571724" y="501324"/>
                </a:lnTo>
                <a:lnTo>
                  <a:pt x="575592" y="493813"/>
                </a:lnTo>
                <a:lnTo>
                  <a:pt x="579403" y="486246"/>
                </a:lnTo>
                <a:lnTo>
                  <a:pt x="583215" y="478735"/>
                </a:lnTo>
                <a:lnTo>
                  <a:pt x="587026" y="471168"/>
                </a:lnTo>
                <a:lnTo>
                  <a:pt x="590894" y="463657"/>
                </a:lnTo>
                <a:lnTo>
                  <a:pt x="594705" y="456202"/>
                </a:lnTo>
                <a:lnTo>
                  <a:pt x="598517" y="448747"/>
                </a:lnTo>
                <a:lnTo>
                  <a:pt x="602328" y="441293"/>
                </a:lnTo>
                <a:lnTo>
                  <a:pt x="606196" y="433950"/>
                </a:lnTo>
                <a:lnTo>
                  <a:pt x="610007" y="426607"/>
                </a:lnTo>
                <a:lnTo>
                  <a:pt x="613819" y="419264"/>
                </a:lnTo>
                <a:lnTo>
                  <a:pt x="617630" y="411922"/>
                </a:lnTo>
                <a:lnTo>
                  <a:pt x="621498" y="404635"/>
                </a:lnTo>
                <a:lnTo>
                  <a:pt x="625309" y="397292"/>
                </a:lnTo>
                <a:lnTo>
                  <a:pt x="629121" y="389949"/>
                </a:lnTo>
                <a:lnTo>
                  <a:pt x="632932" y="382551"/>
                </a:lnTo>
                <a:lnTo>
                  <a:pt x="636800" y="375096"/>
                </a:lnTo>
                <a:lnTo>
                  <a:pt x="655914" y="335916"/>
                </a:lnTo>
                <a:lnTo>
                  <a:pt x="675027" y="291691"/>
                </a:lnTo>
                <a:lnTo>
                  <a:pt x="690329" y="251951"/>
                </a:lnTo>
                <a:lnTo>
                  <a:pt x="705631" y="209015"/>
                </a:lnTo>
                <a:lnTo>
                  <a:pt x="709443" y="198029"/>
                </a:lnTo>
                <a:lnTo>
                  <a:pt x="713310" y="186987"/>
                </a:lnTo>
                <a:lnTo>
                  <a:pt x="728612" y="143379"/>
                </a:lnTo>
                <a:lnTo>
                  <a:pt x="743914" y="103022"/>
                </a:lnTo>
                <a:lnTo>
                  <a:pt x="763028" y="60983"/>
                </a:lnTo>
                <a:lnTo>
                  <a:pt x="786009" y="25895"/>
                </a:lnTo>
                <a:lnTo>
                  <a:pt x="820425" y="2410"/>
                </a:lnTo>
                <a:lnTo>
                  <a:pt x="839538" y="0"/>
                </a:lnTo>
                <a:lnTo>
                  <a:pt x="843350" y="56"/>
                </a:lnTo>
                <a:lnTo>
                  <a:pt x="870142" y="3755"/>
                </a:lnTo>
                <a:lnTo>
                  <a:pt x="873954" y="4484"/>
                </a:lnTo>
                <a:lnTo>
                  <a:pt x="877821" y="5212"/>
                </a:lnTo>
                <a:lnTo>
                  <a:pt x="881633" y="5885"/>
                </a:lnTo>
                <a:lnTo>
                  <a:pt x="885444" y="6558"/>
                </a:lnTo>
                <a:lnTo>
                  <a:pt x="889256" y="7174"/>
                </a:lnTo>
                <a:lnTo>
                  <a:pt x="893123" y="7735"/>
                </a:lnTo>
                <a:lnTo>
                  <a:pt x="896935" y="8239"/>
                </a:lnTo>
                <a:lnTo>
                  <a:pt x="900746" y="8687"/>
                </a:lnTo>
                <a:lnTo>
                  <a:pt x="904558" y="9136"/>
                </a:lnTo>
                <a:lnTo>
                  <a:pt x="908425" y="9472"/>
                </a:lnTo>
                <a:lnTo>
                  <a:pt x="912237" y="9809"/>
                </a:lnTo>
                <a:lnTo>
                  <a:pt x="916048" y="10089"/>
                </a:lnTo>
                <a:lnTo>
                  <a:pt x="919860" y="10369"/>
                </a:lnTo>
                <a:lnTo>
                  <a:pt x="923727" y="10649"/>
                </a:lnTo>
                <a:lnTo>
                  <a:pt x="927539" y="10986"/>
                </a:lnTo>
                <a:lnTo>
                  <a:pt x="965766" y="20570"/>
                </a:lnTo>
                <a:lnTo>
                  <a:pt x="996370" y="45625"/>
                </a:lnTo>
                <a:lnTo>
                  <a:pt x="1019351" y="76958"/>
                </a:lnTo>
                <a:lnTo>
                  <a:pt x="1042276" y="117147"/>
                </a:lnTo>
                <a:lnTo>
                  <a:pt x="1061446" y="155879"/>
                </a:lnTo>
                <a:lnTo>
                  <a:pt x="1072880" y="180821"/>
                </a:lnTo>
                <a:lnTo>
                  <a:pt x="1076748" y="189285"/>
                </a:lnTo>
                <a:lnTo>
                  <a:pt x="1080559" y="197917"/>
                </a:lnTo>
                <a:lnTo>
                  <a:pt x="1084371" y="206605"/>
                </a:lnTo>
                <a:lnTo>
                  <a:pt x="1088182" y="215405"/>
                </a:lnTo>
                <a:lnTo>
                  <a:pt x="1092050" y="224205"/>
                </a:lnTo>
                <a:lnTo>
                  <a:pt x="1095861" y="233061"/>
                </a:lnTo>
                <a:lnTo>
                  <a:pt x="1099673" y="241974"/>
                </a:lnTo>
                <a:lnTo>
                  <a:pt x="1103484" y="250830"/>
                </a:lnTo>
                <a:lnTo>
                  <a:pt x="1107352" y="259742"/>
                </a:lnTo>
                <a:lnTo>
                  <a:pt x="1111163" y="268654"/>
                </a:lnTo>
                <a:lnTo>
                  <a:pt x="1114975" y="277566"/>
                </a:lnTo>
                <a:lnTo>
                  <a:pt x="1118786" y="286422"/>
                </a:lnTo>
                <a:lnTo>
                  <a:pt x="1122654" y="295222"/>
                </a:lnTo>
                <a:lnTo>
                  <a:pt x="1126465" y="303910"/>
                </a:lnTo>
                <a:lnTo>
                  <a:pt x="1130277" y="312598"/>
                </a:lnTo>
                <a:lnTo>
                  <a:pt x="1134088" y="321118"/>
                </a:lnTo>
                <a:lnTo>
                  <a:pt x="1137956" y="329582"/>
                </a:lnTo>
                <a:lnTo>
                  <a:pt x="1141768" y="337990"/>
                </a:lnTo>
                <a:lnTo>
                  <a:pt x="1160881" y="377562"/>
                </a:lnTo>
                <a:lnTo>
                  <a:pt x="1179995" y="412762"/>
                </a:lnTo>
                <a:lnTo>
                  <a:pt x="1202976" y="448131"/>
                </a:lnTo>
                <a:lnTo>
                  <a:pt x="1229768" y="480977"/>
                </a:lnTo>
                <a:lnTo>
                  <a:pt x="1233580" y="485181"/>
                </a:lnTo>
                <a:lnTo>
                  <a:pt x="1237391" y="489273"/>
                </a:lnTo>
                <a:lnTo>
                  <a:pt x="1241203" y="493308"/>
                </a:lnTo>
                <a:lnTo>
                  <a:pt x="1245070" y="497344"/>
                </a:lnTo>
                <a:lnTo>
                  <a:pt x="1248882" y="501380"/>
                </a:lnTo>
                <a:lnTo>
                  <a:pt x="1252693" y="505359"/>
                </a:lnTo>
                <a:lnTo>
                  <a:pt x="1256505" y="509395"/>
                </a:lnTo>
                <a:lnTo>
                  <a:pt x="1260372" y="513487"/>
                </a:lnTo>
                <a:lnTo>
                  <a:pt x="1287109" y="544595"/>
                </a:lnTo>
                <a:lnTo>
                  <a:pt x="1310090" y="576321"/>
                </a:lnTo>
                <a:lnTo>
                  <a:pt x="1317713" y="587811"/>
                </a:lnTo>
                <a:lnTo>
                  <a:pt x="1321581" y="593640"/>
                </a:lnTo>
                <a:lnTo>
                  <a:pt x="1325392" y="599582"/>
                </a:lnTo>
                <a:lnTo>
                  <a:pt x="1329204" y="605523"/>
                </a:lnTo>
                <a:lnTo>
                  <a:pt x="1333015" y="611521"/>
                </a:lnTo>
                <a:lnTo>
                  <a:pt x="1336883" y="617462"/>
                </a:lnTo>
                <a:lnTo>
                  <a:pt x="1340694" y="623460"/>
                </a:lnTo>
                <a:lnTo>
                  <a:pt x="1344506" y="629401"/>
                </a:lnTo>
                <a:lnTo>
                  <a:pt x="1348317" y="635287"/>
                </a:lnTo>
                <a:lnTo>
                  <a:pt x="1352185" y="641116"/>
                </a:lnTo>
                <a:lnTo>
                  <a:pt x="1355996" y="646889"/>
                </a:lnTo>
                <a:lnTo>
                  <a:pt x="1378921" y="679511"/>
                </a:lnTo>
                <a:lnTo>
                  <a:pt x="1405714" y="713310"/>
                </a:lnTo>
                <a:lnTo>
                  <a:pt x="1409525" y="717906"/>
                </a:lnTo>
                <a:lnTo>
                  <a:pt x="1413393" y="722391"/>
                </a:lnTo>
                <a:lnTo>
                  <a:pt x="1417204" y="726875"/>
                </a:lnTo>
                <a:lnTo>
                  <a:pt x="1421016" y="731303"/>
                </a:lnTo>
                <a:lnTo>
                  <a:pt x="1424827" y="735731"/>
                </a:lnTo>
                <a:lnTo>
                  <a:pt x="1428695" y="740103"/>
                </a:lnTo>
                <a:lnTo>
                  <a:pt x="1432506" y="744475"/>
                </a:lnTo>
                <a:lnTo>
                  <a:pt x="1436318" y="748791"/>
                </a:lnTo>
                <a:lnTo>
                  <a:pt x="1440129" y="753107"/>
                </a:lnTo>
                <a:lnTo>
                  <a:pt x="1443997" y="757423"/>
                </a:lnTo>
                <a:lnTo>
                  <a:pt x="1447808" y="761683"/>
                </a:lnTo>
                <a:lnTo>
                  <a:pt x="1451620" y="765943"/>
                </a:lnTo>
                <a:lnTo>
                  <a:pt x="1455431" y="770146"/>
                </a:lnTo>
                <a:lnTo>
                  <a:pt x="1459299" y="774294"/>
                </a:lnTo>
                <a:lnTo>
                  <a:pt x="1463110" y="778386"/>
                </a:lnTo>
                <a:lnTo>
                  <a:pt x="1493715" y="808766"/>
                </a:lnTo>
                <a:lnTo>
                  <a:pt x="1524319" y="831915"/>
                </a:lnTo>
                <a:lnTo>
                  <a:pt x="1562546" y="848394"/>
                </a:lnTo>
                <a:lnTo>
                  <a:pt x="1589338" y="853439"/>
                </a:lnTo>
                <a:lnTo>
                  <a:pt x="1593150" y="853943"/>
                </a:lnTo>
                <a:lnTo>
                  <a:pt x="1597017" y="854392"/>
                </a:lnTo>
                <a:lnTo>
                  <a:pt x="1600829" y="854784"/>
                </a:lnTo>
                <a:lnTo>
                  <a:pt x="1604640" y="855176"/>
                </a:lnTo>
                <a:lnTo>
                  <a:pt x="1608452" y="855569"/>
                </a:lnTo>
                <a:lnTo>
                  <a:pt x="1612319" y="855961"/>
                </a:lnTo>
                <a:lnTo>
                  <a:pt x="1616131" y="856298"/>
                </a:lnTo>
                <a:lnTo>
                  <a:pt x="1619942" y="856690"/>
                </a:lnTo>
                <a:lnTo>
                  <a:pt x="1623754" y="857082"/>
                </a:lnTo>
                <a:lnTo>
                  <a:pt x="1627622" y="857475"/>
                </a:lnTo>
                <a:lnTo>
                  <a:pt x="1631433" y="857867"/>
                </a:lnTo>
                <a:lnTo>
                  <a:pt x="1635244" y="858259"/>
                </a:lnTo>
                <a:lnTo>
                  <a:pt x="1639056" y="858708"/>
                </a:lnTo>
                <a:lnTo>
                  <a:pt x="1642924" y="859100"/>
                </a:lnTo>
                <a:lnTo>
                  <a:pt x="1646735" y="859549"/>
                </a:lnTo>
                <a:lnTo>
                  <a:pt x="1650547" y="859997"/>
                </a:lnTo>
                <a:lnTo>
                  <a:pt x="1654358" y="860445"/>
                </a:lnTo>
                <a:lnTo>
                  <a:pt x="1658226" y="860894"/>
                </a:lnTo>
                <a:lnTo>
                  <a:pt x="1662037" y="861342"/>
                </a:lnTo>
                <a:lnTo>
                  <a:pt x="1665849" y="861791"/>
                </a:lnTo>
                <a:lnTo>
                  <a:pt x="1669660" y="862183"/>
                </a:lnTo>
                <a:lnTo>
                  <a:pt x="1673528" y="862575"/>
                </a:lnTo>
                <a:lnTo>
                  <a:pt x="1677339" y="862968"/>
                </a:lnTo>
                <a:lnTo>
                  <a:pt x="1696453" y="864593"/>
                </a:lnTo>
                <a:lnTo>
                  <a:pt x="1700264" y="864873"/>
                </a:lnTo>
                <a:lnTo>
                  <a:pt x="1704132" y="865042"/>
                </a:lnTo>
                <a:lnTo>
                  <a:pt x="1707943" y="865266"/>
                </a:lnTo>
                <a:lnTo>
                  <a:pt x="1711755" y="865434"/>
                </a:lnTo>
                <a:lnTo>
                  <a:pt x="1715566" y="865546"/>
                </a:lnTo>
                <a:lnTo>
                  <a:pt x="1719434" y="865658"/>
                </a:lnTo>
                <a:lnTo>
                  <a:pt x="1723245" y="865770"/>
                </a:lnTo>
                <a:lnTo>
                  <a:pt x="1727057" y="865826"/>
                </a:lnTo>
                <a:lnTo>
                  <a:pt x="1730868" y="865882"/>
                </a:lnTo>
                <a:lnTo>
                  <a:pt x="1734736" y="865938"/>
                </a:lnTo>
                <a:lnTo>
                  <a:pt x="1738547" y="865994"/>
                </a:lnTo>
                <a:lnTo>
                  <a:pt x="1742359" y="865994"/>
                </a:lnTo>
                <a:lnTo>
                  <a:pt x="1746170" y="866050"/>
                </a:lnTo>
                <a:lnTo>
                  <a:pt x="1750038" y="866050"/>
                </a:lnTo>
                <a:lnTo>
                  <a:pt x="1753849" y="866107"/>
                </a:lnTo>
                <a:lnTo>
                  <a:pt x="1757661" y="866107"/>
                </a:lnTo>
                <a:lnTo>
                  <a:pt x="1761472" y="866163"/>
                </a:lnTo>
                <a:lnTo>
                  <a:pt x="1765340" y="866219"/>
                </a:lnTo>
                <a:lnTo>
                  <a:pt x="1769151" y="866275"/>
                </a:lnTo>
                <a:lnTo>
                  <a:pt x="1772963" y="866331"/>
                </a:lnTo>
                <a:lnTo>
                  <a:pt x="1776774" y="866443"/>
                </a:lnTo>
                <a:lnTo>
                  <a:pt x="1780642" y="866499"/>
                </a:lnTo>
                <a:lnTo>
                  <a:pt x="1784453" y="866611"/>
                </a:lnTo>
                <a:lnTo>
                  <a:pt x="1788265" y="866723"/>
                </a:lnTo>
                <a:lnTo>
                  <a:pt x="1792076" y="866835"/>
                </a:lnTo>
                <a:lnTo>
                  <a:pt x="1795944" y="867003"/>
                </a:lnTo>
                <a:lnTo>
                  <a:pt x="1799756" y="867172"/>
                </a:lnTo>
                <a:lnTo>
                  <a:pt x="1803567" y="867284"/>
                </a:lnTo>
                <a:lnTo>
                  <a:pt x="1807379" y="867452"/>
                </a:lnTo>
                <a:lnTo>
                  <a:pt x="1811246" y="867620"/>
                </a:lnTo>
                <a:lnTo>
                  <a:pt x="1815058" y="867788"/>
                </a:lnTo>
                <a:lnTo>
                  <a:pt x="1818869" y="867956"/>
                </a:lnTo>
                <a:lnTo>
                  <a:pt x="1822681" y="868124"/>
                </a:lnTo>
                <a:lnTo>
                  <a:pt x="1826548" y="868293"/>
                </a:lnTo>
                <a:lnTo>
                  <a:pt x="1830360" y="868461"/>
                </a:lnTo>
                <a:lnTo>
                  <a:pt x="1834171" y="868629"/>
                </a:lnTo>
                <a:lnTo>
                  <a:pt x="1837983" y="868797"/>
                </a:lnTo>
                <a:lnTo>
                  <a:pt x="1841850" y="868965"/>
                </a:lnTo>
                <a:lnTo>
                  <a:pt x="1845662" y="869133"/>
                </a:lnTo>
                <a:lnTo>
                  <a:pt x="1849473" y="869245"/>
                </a:lnTo>
                <a:lnTo>
                  <a:pt x="1851155" y="869320"/>
                </a:lnTo>
              </a:path>
            </a:pathLst>
          </a:custGeom>
          <a:ln w="420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3533083" y="1948734"/>
            <a:ext cx="0" cy="943610"/>
          </a:xfrm>
          <a:custGeom>
            <a:avLst/>
            <a:gdLst/>
            <a:ahLst/>
            <a:cxnLst/>
            <a:rect l="l" t="t" r="r" b="b"/>
            <a:pathLst>
              <a:path w="0" h="943610">
                <a:moveTo>
                  <a:pt x="0" y="943177"/>
                </a:moveTo>
                <a:lnTo>
                  <a:pt x="0" y="0"/>
                </a:lnTo>
              </a:path>
            </a:pathLst>
          </a:custGeom>
          <a:ln w="8407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1" name="object 16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3" action="ppaction://hlinksldjump"/>
              </a:rPr>
              <a:t>STAT </a:t>
            </a:r>
            <a:r>
              <a:rPr dirty="0" spc="-65">
                <a:hlinkClick r:id="rId3" action="ppaction://hlinksldjump"/>
              </a:rPr>
              <a:t>234 </a:t>
            </a:r>
            <a:r>
              <a:rPr dirty="0" spc="-40">
                <a:hlinkClick r:id="rId3" action="ppaction://hlinksldjump"/>
              </a:rPr>
              <a:t>Lecture</a:t>
            </a:r>
            <a:r>
              <a:rPr dirty="0" spc="5">
                <a:hlinkClick r:id="rId3" action="ppaction://hlinksldjump"/>
              </a:rPr>
              <a:t> </a:t>
            </a:r>
            <a:r>
              <a:rPr dirty="0" spc="-65">
                <a:hlinkClick r:id="rId3" action="ppaction://hlinksldjump"/>
              </a:rPr>
              <a:t>4</a:t>
            </a:r>
          </a:p>
        </p:txBody>
      </p:sp>
      <p:sp>
        <p:nvSpPr>
          <p:cNvPr id="162" name="object 16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163" name="object 16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473" y="13208"/>
            <a:ext cx="643255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Sample</a:t>
            </a: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Mean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0"/>
              <a:t>Sampling </a:t>
            </a:r>
            <a:r>
              <a:rPr dirty="0" spc="-15"/>
              <a:t>Distribution </a:t>
            </a:r>
            <a:r>
              <a:rPr dirty="0" spc="114"/>
              <a:t>&amp; </a:t>
            </a:r>
            <a:r>
              <a:rPr dirty="0" spc="-50"/>
              <a:t>Sample</a:t>
            </a:r>
            <a:r>
              <a:rPr dirty="0" spc="10"/>
              <a:t> </a:t>
            </a:r>
            <a:r>
              <a:rPr dirty="0" spc="-30"/>
              <a:t>Size</a:t>
            </a:r>
          </a:p>
        </p:txBody>
      </p:sp>
      <p:sp>
        <p:nvSpPr>
          <p:cNvPr id="6" name="object 6"/>
          <p:cNvSpPr/>
          <p:nvPr/>
        </p:nvSpPr>
        <p:spPr>
          <a:xfrm>
            <a:off x="1081316" y="1786044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 h="0">
                <a:moveTo>
                  <a:pt x="0" y="0"/>
                </a:moveTo>
                <a:lnTo>
                  <a:pt x="28051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1795" y="1001976"/>
            <a:ext cx="81915" cy="212725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Density</a:t>
            </a:r>
            <a:endParaRPr sz="4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7384" y="1580256"/>
            <a:ext cx="1225550" cy="0"/>
          </a:xfrm>
          <a:custGeom>
            <a:avLst/>
            <a:gdLst/>
            <a:ahLst/>
            <a:cxnLst/>
            <a:rect l="l" t="t" r="r" b="b"/>
            <a:pathLst>
              <a:path w="1225550" h="0">
                <a:moveTo>
                  <a:pt x="0" y="0"/>
                </a:moveTo>
                <a:lnTo>
                  <a:pt x="1225469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67384" y="1580256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75874" y="1580256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484364" y="1580256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92853" y="1580256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39087" y="1643784"/>
            <a:ext cx="57150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7577" y="1643784"/>
            <a:ext cx="52578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21005" algn="l"/>
              </a:tabLst>
            </a:pPr>
            <a:r>
              <a:rPr dirty="0" sz="450" spc="-5">
                <a:latin typeface="Arial"/>
                <a:cs typeface="Arial"/>
              </a:rPr>
              <a:t>4	5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35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x of sample </a:t>
            </a:r>
            <a:r>
              <a:rPr dirty="0" sz="450" spc="-10">
                <a:latin typeface="Arial"/>
                <a:cs typeface="Arial"/>
              </a:rPr>
              <a:t>size</a:t>
            </a:r>
            <a:r>
              <a:rPr dirty="0" sz="450" spc="-85">
                <a:latin typeface="Arial"/>
                <a:cs typeface="Arial"/>
              </a:rPr>
              <a:t> </a:t>
            </a:r>
            <a:r>
              <a:rPr dirty="0" sz="450" spc="-5">
                <a:latin typeface="Arial"/>
                <a:cs typeface="Arial"/>
              </a:rPr>
              <a:t>10</a:t>
            </a:r>
            <a:endParaRPr sz="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64557" y="1643784"/>
            <a:ext cx="57150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6</a:t>
            </a:r>
            <a:endParaRPr sz="4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4497" y="744818"/>
            <a:ext cx="0" cy="800735"/>
          </a:xfrm>
          <a:custGeom>
            <a:avLst/>
            <a:gdLst/>
            <a:ahLst/>
            <a:cxnLst/>
            <a:rect l="l" t="t" r="r" b="b"/>
            <a:pathLst>
              <a:path w="0" h="800735">
                <a:moveTo>
                  <a:pt x="0" y="800428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61003" y="1545247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61003" y="1385184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61003" y="1225064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61003" y="1065001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61003" y="904882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61003" y="744818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55883" y="1493555"/>
            <a:ext cx="81915" cy="103505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0.0</a:t>
            </a:r>
            <a:endParaRPr sz="4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5883" y="1333492"/>
            <a:ext cx="81915" cy="103505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0.1</a:t>
            </a:r>
            <a:endParaRPr sz="4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5883" y="1173373"/>
            <a:ext cx="81915" cy="103505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0.2</a:t>
            </a:r>
            <a:endParaRPr sz="4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5883" y="1013309"/>
            <a:ext cx="81915" cy="103505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0.3</a:t>
            </a:r>
            <a:endParaRPr sz="4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5883" y="853190"/>
            <a:ext cx="81915" cy="103505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0.4</a:t>
            </a:r>
            <a:endParaRPr sz="4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5883" y="693126"/>
            <a:ext cx="81915" cy="103505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0.5</a:t>
            </a:r>
            <a:endParaRPr sz="45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63167" y="1506816"/>
            <a:ext cx="204470" cy="38735"/>
          </a:xfrm>
          <a:custGeom>
            <a:avLst/>
            <a:gdLst/>
            <a:ahLst/>
            <a:cxnLst/>
            <a:rect l="l" t="t" r="r" b="b"/>
            <a:pathLst>
              <a:path w="204470" h="38734">
                <a:moveTo>
                  <a:pt x="0" y="38430"/>
                </a:moveTo>
                <a:lnTo>
                  <a:pt x="204216" y="38430"/>
                </a:lnTo>
                <a:lnTo>
                  <a:pt x="204216" y="0"/>
                </a:lnTo>
                <a:lnTo>
                  <a:pt x="0" y="0"/>
                </a:lnTo>
                <a:lnTo>
                  <a:pt x="0" y="38430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67384" y="1225064"/>
            <a:ext cx="204470" cy="320675"/>
          </a:xfrm>
          <a:custGeom>
            <a:avLst/>
            <a:gdLst/>
            <a:ahLst/>
            <a:cxnLst/>
            <a:rect l="l" t="t" r="r" b="b"/>
            <a:pathLst>
              <a:path w="204469" h="320675">
                <a:moveTo>
                  <a:pt x="0" y="320182"/>
                </a:moveTo>
                <a:lnTo>
                  <a:pt x="204216" y="320182"/>
                </a:lnTo>
                <a:lnTo>
                  <a:pt x="204216" y="0"/>
                </a:lnTo>
                <a:lnTo>
                  <a:pt x="0" y="0"/>
                </a:lnTo>
                <a:lnTo>
                  <a:pt x="0" y="320182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71657" y="671154"/>
            <a:ext cx="204470" cy="874394"/>
          </a:xfrm>
          <a:custGeom>
            <a:avLst/>
            <a:gdLst/>
            <a:ahLst/>
            <a:cxnLst/>
            <a:rect l="l" t="t" r="r" b="b"/>
            <a:pathLst>
              <a:path w="204469" h="874394">
                <a:moveTo>
                  <a:pt x="0" y="874092"/>
                </a:moveTo>
                <a:lnTo>
                  <a:pt x="204216" y="874092"/>
                </a:lnTo>
                <a:lnTo>
                  <a:pt x="204216" y="0"/>
                </a:lnTo>
                <a:lnTo>
                  <a:pt x="0" y="0"/>
                </a:lnTo>
                <a:lnTo>
                  <a:pt x="0" y="874092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75874" y="671154"/>
            <a:ext cx="204470" cy="874394"/>
          </a:xfrm>
          <a:custGeom>
            <a:avLst/>
            <a:gdLst/>
            <a:ahLst/>
            <a:cxnLst/>
            <a:rect l="l" t="t" r="r" b="b"/>
            <a:pathLst>
              <a:path w="204469" h="874394">
                <a:moveTo>
                  <a:pt x="0" y="874092"/>
                </a:moveTo>
                <a:lnTo>
                  <a:pt x="204216" y="874092"/>
                </a:lnTo>
                <a:lnTo>
                  <a:pt x="204216" y="0"/>
                </a:lnTo>
                <a:lnTo>
                  <a:pt x="0" y="0"/>
                </a:lnTo>
                <a:lnTo>
                  <a:pt x="0" y="874092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280147" y="879298"/>
            <a:ext cx="204470" cy="666115"/>
          </a:xfrm>
          <a:custGeom>
            <a:avLst/>
            <a:gdLst/>
            <a:ahLst/>
            <a:cxnLst/>
            <a:rect l="l" t="t" r="r" b="b"/>
            <a:pathLst>
              <a:path w="204469" h="666115">
                <a:moveTo>
                  <a:pt x="0" y="665948"/>
                </a:moveTo>
                <a:lnTo>
                  <a:pt x="204216" y="665948"/>
                </a:lnTo>
                <a:lnTo>
                  <a:pt x="204216" y="0"/>
                </a:lnTo>
                <a:lnTo>
                  <a:pt x="0" y="0"/>
                </a:lnTo>
                <a:lnTo>
                  <a:pt x="0" y="665948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484364" y="1231460"/>
            <a:ext cx="204470" cy="314325"/>
          </a:xfrm>
          <a:custGeom>
            <a:avLst/>
            <a:gdLst/>
            <a:ahLst/>
            <a:cxnLst/>
            <a:rect l="l" t="t" r="r" b="b"/>
            <a:pathLst>
              <a:path w="204469" h="314325">
                <a:moveTo>
                  <a:pt x="0" y="313786"/>
                </a:moveTo>
                <a:lnTo>
                  <a:pt x="204216" y="313786"/>
                </a:lnTo>
                <a:lnTo>
                  <a:pt x="204216" y="0"/>
                </a:lnTo>
                <a:lnTo>
                  <a:pt x="0" y="0"/>
                </a:lnTo>
                <a:lnTo>
                  <a:pt x="0" y="313786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688581" y="1446000"/>
            <a:ext cx="204470" cy="99695"/>
          </a:xfrm>
          <a:custGeom>
            <a:avLst/>
            <a:gdLst/>
            <a:ahLst/>
            <a:cxnLst/>
            <a:rect l="l" t="t" r="r" b="b"/>
            <a:pathLst>
              <a:path w="204469" h="99694">
                <a:moveTo>
                  <a:pt x="0" y="99247"/>
                </a:moveTo>
                <a:lnTo>
                  <a:pt x="204216" y="99247"/>
                </a:lnTo>
                <a:lnTo>
                  <a:pt x="204216" y="0"/>
                </a:lnTo>
                <a:lnTo>
                  <a:pt x="0" y="0"/>
                </a:lnTo>
                <a:lnTo>
                  <a:pt x="0" y="99247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890750" y="1540450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 h="0">
                <a:moveTo>
                  <a:pt x="0" y="0"/>
                </a:moveTo>
                <a:lnTo>
                  <a:pt x="208424" y="0"/>
                </a:lnTo>
              </a:path>
            </a:pathLst>
          </a:custGeom>
          <a:ln w="13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097070" y="1545247"/>
            <a:ext cx="150495" cy="0"/>
          </a:xfrm>
          <a:custGeom>
            <a:avLst/>
            <a:gdLst/>
            <a:ahLst/>
            <a:cxnLst/>
            <a:rect l="l" t="t" r="r" b="b"/>
            <a:pathLst>
              <a:path w="150494" h="0">
                <a:moveTo>
                  <a:pt x="0" y="0"/>
                </a:moveTo>
                <a:lnTo>
                  <a:pt x="150301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097070" y="1538851"/>
            <a:ext cx="150495" cy="6985"/>
          </a:xfrm>
          <a:custGeom>
            <a:avLst/>
            <a:gdLst/>
            <a:ahLst/>
            <a:cxnLst/>
            <a:rect l="l" t="t" r="r" b="b"/>
            <a:pathLst>
              <a:path w="150494" h="6984">
                <a:moveTo>
                  <a:pt x="150301" y="0"/>
                </a:moveTo>
                <a:lnTo>
                  <a:pt x="0" y="0"/>
                </a:lnTo>
                <a:lnTo>
                  <a:pt x="0" y="6395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94497" y="636258"/>
            <a:ext cx="616585" cy="906780"/>
          </a:xfrm>
          <a:custGeom>
            <a:avLst/>
            <a:gdLst/>
            <a:ahLst/>
            <a:cxnLst/>
            <a:rect l="l" t="t" r="r" b="b"/>
            <a:pathLst>
              <a:path w="616585" h="906780">
                <a:moveTo>
                  <a:pt x="0" y="906421"/>
                </a:moveTo>
                <a:lnTo>
                  <a:pt x="3366" y="906184"/>
                </a:lnTo>
                <a:lnTo>
                  <a:pt x="7349" y="905903"/>
                </a:lnTo>
                <a:lnTo>
                  <a:pt x="11389" y="905566"/>
                </a:lnTo>
                <a:lnTo>
                  <a:pt x="15372" y="905174"/>
                </a:lnTo>
                <a:lnTo>
                  <a:pt x="19411" y="904837"/>
                </a:lnTo>
                <a:lnTo>
                  <a:pt x="23395" y="904444"/>
                </a:lnTo>
                <a:lnTo>
                  <a:pt x="27378" y="903996"/>
                </a:lnTo>
                <a:lnTo>
                  <a:pt x="31417" y="903547"/>
                </a:lnTo>
                <a:lnTo>
                  <a:pt x="71475" y="897263"/>
                </a:lnTo>
                <a:lnTo>
                  <a:pt x="107494" y="888230"/>
                </a:lnTo>
                <a:lnTo>
                  <a:pt x="111477" y="887052"/>
                </a:lnTo>
                <a:lnTo>
                  <a:pt x="115517" y="885874"/>
                </a:lnTo>
                <a:lnTo>
                  <a:pt x="119500" y="884640"/>
                </a:lnTo>
                <a:lnTo>
                  <a:pt x="123539" y="883406"/>
                </a:lnTo>
                <a:lnTo>
                  <a:pt x="127523" y="882227"/>
                </a:lnTo>
                <a:lnTo>
                  <a:pt x="131506" y="880993"/>
                </a:lnTo>
                <a:lnTo>
                  <a:pt x="135546" y="879759"/>
                </a:lnTo>
                <a:lnTo>
                  <a:pt x="139529" y="878581"/>
                </a:lnTo>
                <a:lnTo>
                  <a:pt x="143512" y="877459"/>
                </a:lnTo>
                <a:lnTo>
                  <a:pt x="147552" y="876337"/>
                </a:lnTo>
                <a:lnTo>
                  <a:pt x="151535" y="875214"/>
                </a:lnTo>
                <a:lnTo>
                  <a:pt x="155575" y="874148"/>
                </a:lnTo>
                <a:lnTo>
                  <a:pt x="159558" y="873139"/>
                </a:lnTo>
                <a:lnTo>
                  <a:pt x="163541" y="872185"/>
                </a:lnTo>
                <a:lnTo>
                  <a:pt x="167581" y="871287"/>
                </a:lnTo>
                <a:lnTo>
                  <a:pt x="171564" y="870390"/>
                </a:lnTo>
                <a:lnTo>
                  <a:pt x="175604" y="869548"/>
                </a:lnTo>
                <a:lnTo>
                  <a:pt x="179587" y="868706"/>
                </a:lnTo>
                <a:lnTo>
                  <a:pt x="183570" y="867921"/>
                </a:lnTo>
                <a:lnTo>
                  <a:pt x="187610" y="867136"/>
                </a:lnTo>
                <a:lnTo>
                  <a:pt x="191593" y="866350"/>
                </a:lnTo>
                <a:lnTo>
                  <a:pt x="195576" y="865509"/>
                </a:lnTo>
                <a:lnTo>
                  <a:pt x="199616" y="864667"/>
                </a:lnTo>
                <a:lnTo>
                  <a:pt x="235634" y="851763"/>
                </a:lnTo>
                <a:lnTo>
                  <a:pt x="267669" y="823375"/>
                </a:lnTo>
                <a:lnTo>
                  <a:pt x="291738" y="787469"/>
                </a:lnTo>
                <a:lnTo>
                  <a:pt x="311711" y="749318"/>
                </a:lnTo>
                <a:lnTo>
                  <a:pt x="319733" y="732711"/>
                </a:lnTo>
                <a:lnTo>
                  <a:pt x="323773" y="724240"/>
                </a:lnTo>
                <a:lnTo>
                  <a:pt x="327756" y="715712"/>
                </a:lnTo>
                <a:lnTo>
                  <a:pt x="331740" y="707184"/>
                </a:lnTo>
                <a:lnTo>
                  <a:pt x="335779" y="698657"/>
                </a:lnTo>
                <a:lnTo>
                  <a:pt x="339762" y="690185"/>
                </a:lnTo>
                <a:lnTo>
                  <a:pt x="343802" y="681769"/>
                </a:lnTo>
                <a:lnTo>
                  <a:pt x="347785" y="673410"/>
                </a:lnTo>
                <a:lnTo>
                  <a:pt x="351769" y="665219"/>
                </a:lnTo>
                <a:lnTo>
                  <a:pt x="371798" y="626508"/>
                </a:lnTo>
                <a:lnTo>
                  <a:pt x="391826" y="591779"/>
                </a:lnTo>
                <a:lnTo>
                  <a:pt x="399849" y="578707"/>
                </a:lnTo>
                <a:lnTo>
                  <a:pt x="403833" y="572255"/>
                </a:lnTo>
                <a:lnTo>
                  <a:pt x="407872" y="565860"/>
                </a:lnTo>
                <a:lnTo>
                  <a:pt x="411855" y="559408"/>
                </a:lnTo>
                <a:lnTo>
                  <a:pt x="415839" y="553012"/>
                </a:lnTo>
                <a:lnTo>
                  <a:pt x="435868" y="519967"/>
                </a:lnTo>
                <a:lnTo>
                  <a:pt x="455897" y="484005"/>
                </a:lnTo>
                <a:lnTo>
                  <a:pt x="475926" y="444396"/>
                </a:lnTo>
                <a:lnTo>
                  <a:pt x="487932" y="418644"/>
                </a:lnTo>
                <a:lnTo>
                  <a:pt x="491971" y="409780"/>
                </a:lnTo>
                <a:lnTo>
                  <a:pt x="507961" y="372134"/>
                </a:lnTo>
                <a:lnTo>
                  <a:pt x="524006" y="330618"/>
                </a:lnTo>
                <a:lnTo>
                  <a:pt x="539996" y="284108"/>
                </a:lnTo>
                <a:lnTo>
                  <a:pt x="552002" y="245340"/>
                </a:lnTo>
                <a:lnTo>
                  <a:pt x="564064" y="203319"/>
                </a:lnTo>
                <a:lnTo>
                  <a:pt x="576070" y="158155"/>
                </a:lnTo>
                <a:lnTo>
                  <a:pt x="588077" y="110916"/>
                </a:lnTo>
                <a:lnTo>
                  <a:pt x="592060" y="94871"/>
                </a:lnTo>
                <a:lnTo>
                  <a:pt x="596099" y="78881"/>
                </a:lnTo>
                <a:lnTo>
                  <a:pt x="608106" y="31249"/>
                </a:lnTo>
                <a:lnTo>
                  <a:pt x="616128" y="841"/>
                </a:lnTo>
                <a:lnTo>
                  <a:pt x="616358" y="0"/>
                </a:lnTo>
              </a:path>
            </a:pathLst>
          </a:custGeom>
          <a:ln w="420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209849" y="636258"/>
            <a:ext cx="1037590" cy="906144"/>
          </a:xfrm>
          <a:custGeom>
            <a:avLst/>
            <a:gdLst/>
            <a:ahLst/>
            <a:cxnLst/>
            <a:rect l="l" t="t" r="r" b="b"/>
            <a:pathLst>
              <a:path w="1037589" h="906144">
                <a:moveTo>
                  <a:pt x="0" y="0"/>
                </a:moveTo>
                <a:lnTo>
                  <a:pt x="33044" y="27995"/>
                </a:lnTo>
                <a:lnTo>
                  <a:pt x="57057" y="57730"/>
                </a:lnTo>
                <a:lnTo>
                  <a:pt x="73046" y="79947"/>
                </a:lnTo>
                <a:lnTo>
                  <a:pt x="77086" y="85613"/>
                </a:lnTo>
                <a:lnTo>
                  <a:pt x="81069" y="91280"/>
                </a:lnTo>
                <a:lnTo>
                  <a:pt x="85109" y="96946"/>
                </a:lnTo>
                <a:lnTo>
                  <a:pt x="89092" y="102613"/>
                </a:lnTo>
                <a:lnTo>
                  <a:pt x="93075" y="108223"/>
                </a:lnTo>
                <a:lnTo>
                  <a:pt x="97115" y="113777"/>
                </a:lnTo>
                <a:lnTo>
                  <a:pt x="101098" y="119276"/>
                </a:lnTo>
                <a:lnTo>
                  <a:pt x="105138" y="124774"/>
                </a:lnTo>
                <a:lnTo>
                  <a:pt x="109121" y="130160"/>
                </a:lnTo>
                <a:lnTo>
                  <a:pt x="113104" y="135546"/>
                </a:lnTo>
                <a:lnTo>
                  <a:pt x="117144" y="140819"/>
                </a:lnTo>
                <a:lnTo>
                  <a:pt x="121127" y="146037"/>
                </a:lnTo>
                <a:lnTo>
                  <a:pt x="125110" y="151199"/>
                </a:lnTo>
                <a:lnTo>
                  <a:pt x="129150" y="156248"/>
                </a:lnTo>
                <a:lnTo>
                  <a:pt x="133133" y="161297"/>
                </a:lnTo>
                <a:lnTo>
                  <a:pt x="137173" y="166290"/>
                </a:lnTo>
                <a:lnTo>
                  <a:pt x="141156" y="171227"/>
                </a:lnTo>
                <a:lnTo>
                  <a:pt x="145139" y="176108"/>
                </a:lnTo>
                <a:lnTo>
                  <a:pt x="149179" y="180989"/>
                </a:lnTo>
                <a:lnTo>
                  <a:pt x="153162" y="185870"/>
                </a:lnTo>
                <a:lnTo>
                  <a:pt x="157145" y="190751"/>
                </a:lnTo>
                <a:lnTo>
                  <a:pt x="161185" y="195632"/>
                </a:lnTo>
                <a:lnTo>
                  <a:pt x="165168" y="200626"/>
                </a:lnTo>
                <a:lnTo>
                  <a:pt x="189237" y="232717"/>
                </a:lnTo>
                <a:lnTo>
                  <a:pt x="213249" y="272438"/>
                </a:lnTo>
                <a:lnTo>
                  <a:pt x="233278" y="312889"/>
                </a:lnTo>
                <a:lnTo>
                  <a:pt x="249267" y="348851"/>
                </a:lnTo>
                <a:lnTo>
                  <a:pt x="253307" y="358052"/>
                </a:lnTo>
                <a:lnTo>
                  <a:pt x="257290" y="367309"/>
                </a:lnTo>
                <a:lnTo>
                  <a:pt x="261274" y="376566"/>
                </a:lnTo>
                <a:lnTo>
                  <a:pt x="265313" y="385711"/>
                </a:lnTo>
                <a:lnTo>
                  <a:pt x="269296" y="394856"/>
                </a:lnTo>
                <a:lnTo>
                  <a:pt x="273336" y="403777"/>
                </a:lnTo>
                <a:lnTo>
                  <a:pt x="277319" y="412585"/>
                </a:lnTo>
                <a:lnTo>
                  <a:pt x="297348" y="453316"/>
                </a:lnTo>
                <a:lnTo>
                  <a:pt x="317377" y="487090"/>
                </a:lnTo>
                <a:lnTo>
                  <a:pt x="341389" y="518733"/>
                </a:lnTo>
                <a:lnTo>
                  <a:pt x="349412" y="527653"/>
                </a:lnTo>
                <a:lnTo>
                  <a:pt x="353396" y="531973"/>
                </a:lnTo>
                <a:lnTo>
                  <a:pt x="357435" y="536237"/>
                </a:lnTo>
                <a:lnTo>
                  <a:pt x="361418" y="540389"/>
                </a:lnTo>
                <a:lnTo>
                  <a:pt x="365402" y="544484"/>
                </a:lnTo>
                <a:lnTo>
                  <a:pt x="369441" y="548636"/>
                </a:lnTo>
                <a:lnTo>
                  <a:pt x="373425" y="552731"/>
                </a:lnTo>
                <a:lnTo>
                  <a:pt x="377408" y="556939"/>
                </a:lnTo>
                <a:lnTo>
                  <a:pt x="381447" y="561203"/>
                </a:lnTo>
                <a:lnTo>
                  <a:pt x="385431" y="565523"/>
                </a:lnTo>
                <a:lnTo>
                  <a:pt x="413482" y="599522"/>
                </a:lnTo>
                <a:lnTo>
                  <a:pt x="437495" y="633969"/>
                </a:lnTo>
                <a:lnTo>
                  <a:pt x="441534" y="640028"/>
                </a:lnTo>
                <a:lnTo>
                  <a:pt x="445518" y="646088"/>
                </a:lnTo>
                <a:lnTo>
                  <a:pt x="449501" y="652203"/>
                </a:lnTo>
                <a:lnTo>
                  <a:pt x="453540" y="658374"/>
                </a:lnTo>
                <a:lnTo>
                  <a:pt x="457524" y="664490"/>
                </a:lnTo>
                <a:lnTo>
                  <a:pt x="461563" y="670549"/>
                </a:lnTo>
                <a:lnTo>
                  <a:pt x="465547" y="676608"/>
                </a:lnTo>
                <a:lnTo>
                  <a:pt x="485575" y="705782"/>
                </a:lnTo>
                <a:lnTo>
                  <a:pt x="489559" y="711392"/>
                </a:lnTo>
                <a:lnTo>
                  <a:pt x="493598" y="716834"/>
                </a:lnTo>
                <a:lnTo>
                  <a:pt x="497582" y="722220"/>
                </a:lnTo>
                <a:lnTo>
                  <a:pt x="501565" y="727550"/>
                </a:lnTo>
                <a:lnTo>
                  <a:pt x="505604" y="732711"/>
                </a:lnTo>
                <a:lnTo>
                  <a:pt x="509588" y="737817"/>
                </a:lnTo>
                <a:lnTo>
                  <a:pt x="513571" y="742866"/>
                </a:lnTo>
                <a:lnTo>
                  <a:pt x="517611" y="747803"/>
                </a:lnTo>
                <a:lnTo>
                  <a:pt x="521594" y="752684"/>
                </a:lnTo>
                <a:lnTo>
                  <a:pt x="525633" y="757453"/>
                </a:lnTo>
                <a:lnTo>
                  <a:pt x="529617" y="762110"/>
                </a:lnTo>
                <a:lnTo>
                  <a:pt x="533600" y="766766"/>
                </a:lnTo>
                <a:lnTo>
                  <a:pt x="537640" y="771255"/>
                </a:lnTo>
                <a:lnTo>
                  <a:pt x="541623" y="775687"/>
                </a:lnTo>
                <a:lnTo>
                  <a:pt x="569675" y="803514"/>
                </a:lnTo>
                <a:lnTo>
                  <a:pt x="601710" y="826573"/>
                </a:lnTo>
                <a:lnTo>
                  <a:pt x="637728" y="842001"/>
                </a:lnTo>
                <a:lnTo>
                  <a:pt x="641768" y="843404"/>
                </a:lnTo>
                <a:lnTo>
                  <a:pt x="645751" y="844750"/>
                </a:lnTo>
                <a:lnTo>
                  <a:pt x="649734" y="846041"/>
                </a:lnTo>
                <a:lnTo>
                  <a:pt x="653774" y="847387"/>
                </a:lnTo>
                <a:lnTo>
                  <a:pt x="689792" y="861020"/>
                </a:lnTo>
                <a:lnTo>
                  <a:pt x="693832" y="862759"/>
                </a:lnTo>
                <a:lnTo>
                  <a:pt x="697815" y="864499"/>
                </a:lnTo>
                <a:lnTo>
                  <a:pt x="701798" y="866350"/>
                </a:lnTo>
                <a:lnTo>
                  <a:pt x="705838" y="868145"/>
                </a:lnTo>
                <a:lnTo>
                  <a:pt x="709821" y="869997"/>
                </a:lnTo>
                <a:lnTo>
                  <a:pt x="713861" y="871848"/>
                </a:lnTo>
                <a:lnTo>
                  <a:pt x="717844" y="873644"/>
                </a:lnTo>
                <a:lnTo>
                  <a:pt x="721827" y="875495"/>
                </a:lnTo>
                <a:lnTo>
                  <a:pt x="757902" y="889577"/>
                </a:lnTo>
                <a:lnTo>
                  <a:pt x="797960" y="897712"/>
                </a:lnTo>
                <a:lnTo>
                  <a:pt x="801943" y="898049"/>
                </a:lnTo>
                <a:lnTo>
                  <a:pt x="805927" y="898385"/>
                </a:lnTo>
                <a:lnTo>
                  <a:pt x="829995" y="899283"/>
                </a:lnTo>
                <a:lnTo>
                  <a:pt x="833978" y="899283"/>
                </a:lnTo>
                <a:lnTo>
                  <a:pt x="837962" y="899283"/>
                </a:lnTo>
                <a:lnTo>
                  <a:pt x="842001" y="899227"/>
                </a:lnTo>
                <a:lnTo>
                  <a:pt x="845985" y="899115"/>
                </a:lnTo>
                <a:lnTo>
                  <a:pt x="850024" y="899002"/>
                </a:lnTo>
                <a:lnTo>
                  <a:pt x="854007" y="898890"/>
                </a:lnTo>
                <a:lnTo>
                  <a:pt x="857991" y="898722"/>
                </a:lnTo>
                <a:lnTo>
                  <a:pt x="862030" y="898553"/>
                </a:lnTo>
                <a:lnTo>
                  <a:pt x="866013" y="898385"/>
                </a:lnTo>
                <a:lnTo>
                  <a:pt x="869997" y="898217"/>
                </a:lnTo>
                <a:lnTo>
                  <a:pt x="874036" y="898049"/>
                </a:lnTo>
                <a:lnTo>
                  <a:pt x="878020" y="897824"/>
                </a:lnTo>
                <a:lnTo>
                  <a:pt x="882059" y="897656"/>
                </a:lnTo>
                <a:lnTo>
                  <a:pt x="886042" y="897488"/>
                </a:lnTo>
                <a:lnTo>
                  <a:pt x="890026" y="897319"/>
                </a:lnTo>
                <a:lnTo>
                  <a:pt x="894065" y="897151"/>
                </a:lnTo>
                <a:lnTo>
                  <a:pt x="898049" y="897039"/>
                </a:lnTo>
                <a:lnTo>
                  <a:pt x="902088" y="896870"/>
                </a:lnTo>
                <a:lnTo>
                  <a:pt x="906071" y="896758"/>
                </a:lnTo>
                <a:lnTo>
                  <a:pt x="910055" y="896702"/>
                </a:lnTo>
                <a:lnTo>
                  <a:pt x="914094" y="896646"/>
                </a:lnTo>
                <a:lnTo>
                  <a:pt x="918078" y="896590"/>
                </a:lnTo>
                <a:lnTo>
                  <a:pt x="922061" y="896646"/>
                </a:lnTo>
                <a:lnTo>
                  <a:pt x="926100" y="896646"/>
                </a:lnTo>
                <a:lnTo>
                  <a:pt x="930084" y="896702"/>
                </a:lnTo>
                <a:lnTo>
                  <a:pt x="934123" y="896814"/>
                </a:lnTo>
                <a:lnTo>
                  <a:pt x="938106" y="896983"/>
                </a:lnTo>
                <a:lnTo>
                  <a:pt x="942090" y="897151"/>
                </a:lnTo>
                <a:lnTo>
                  <a:pt x="946129" y="897319"/>
                </a:lnTo>
                <a:lnTo>
                  <a:pt x="950113" y="897544"/>
                </a:lnTo>
                <a:lnTo>
                  <a:pt x="954096" y="897824"/>
                </a:lnTo>
                <a:lnTo>
                  <a:pt x="958135" y="898105"/>
                </a:lnTo>
                <a:lnTo>
                  <a:pt x="962119" y="898441"/>
                </a:lnTo>
                <a:lnTo>
                  <a:pt x="966158" y="898778"/>
                </a:lnTo>
                <a:lnTo>
                  <a:pt x="970142" y="899171"/>
                </a:lnTo>
                <a:lnTo>
                  <a:pt x="974125" y="899563"/>
                </a:lnTo>
                <a:lnTo>
                  <a:pt x="978164" y="899956"/>
                </a:lnTo>
                <a:lnTo>
                  <a:pt x="982148" y="900405"/>
                </a:lnTo>
                <a:lnTo>
                  <a:pt x="986187" y="900798"/>
                </a:lnTo>
                <a:lnTo>
                  <a:pt x="990171" y="901246"/>
                </a:lnTo>
                <a:lnTo>
                  <a:pt x="994154" y="901695"/>
                </a:lnTo>
                <a:lnTo>
                  <a:pt x="998193" y="902144"/>
                </a:lnTo>
                <a:lnTo>
                  <a:pt x="1002177" y="902593"/>
                </a:lnTo>
                <a:lnTo>
                  <a:pt x="1006160" y="903042"/>
                </a:lnTo>
                <a:lnTo>
                  <a:pt x="1010200" y="903491"/>
                </a:lnTo>
                <a:lnTo>
                  <a:pt x="1014183" y="903883"/>
                </a:lnTo>
                <a:lnTo>
                  <a:pt x="1018222" y="904276"/>
                </a:lnTo>
                <a:lnTo>
                  <a:pt x="1022206" y="904669"/>
                </a:lnTo>
                <a:lnTo>
                  <a:pt x="1026189" y="905062"/>
                </a:lnTo>
                <a:lnTo>
                  <a:pt x="1030228" y="905454"/>
                </a:lnTo>
                <a:lnTo>
                  <a:pt x="1034212" y="905791"/>
                </a:lnTo>
                <a:lnTo>
                  <a:pt x="1037522" y="906021"/>
                </a:lnTo>
              </a:path>
            </a:pathLst>
          </a:custGeom>
          <a:ln w="420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196272" y="636202"/>
            <a:ext cx="0" cy="944244"/>
          </a:xfrm>
          <a:custGeom>
            <a:avLst/>
            <a:gdLst/>
            <a:ahLst/>
            <a:cxnLst/>
            <a:rect l="l" t="t" r="r" b="b"/>
            <a:pathLst>
              <a:path w="0" h="944244">
                <a:moveTo>
                  <a:pt x="0" y="944053"/>
                </a:moveTo>
                <a:lnTo>
                  <a:pt x="0" y="0"/>
                </a:lnTo>
              </a:path>
            </a:pathLst>
          </a:custGeom>
          <a:ln w="8415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303015" y="1786044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 h="0">
                <a:moveTo>
                  <a:pt x="0" y="0"/>
                </a:moveTo>
                <a:lnTo>
                  <a:pt x="28051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2343495" y="1001976"/>
            <a:ext cx="81915" cy="212725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Density</a:t>
            </a:r>
            <a:endParaRPr sz="45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889084" y="1580256"/>
            <a:ext cx="1225550" cy="0"/>
          </a:xfrm>
          <a:custGeom>
            <a:avLst/>
            <a:gdLst/>
            <a:ahLst/>
            <a:cxnLst/>
            <a:rect l="l" t="t" r="r" b="b"/>
            <a:pathLst>
              <a:path w="1225550" h="0">
                <a:moveTo>
                  <a:pt x="0" y="0"/>
                </a:moveTo>
                <a:lnTo>
                  <a:pt x="1225469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889084" y="1580256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297573" y="1580256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706063" y="1580256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114553" y="1580256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2860787" y="1643784"/>
            <a:ext cx="57150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269277" y="1643784"/>
            <a:ext cx="52578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21005" algn="l"/>
              </a:tabLst>
            </a:pPr>
            <a:r>
              <a:rPr dirty="0" sz="450" spc="-5">
                <a:latin typeface="Arial"/>
                <a:cs typeface="Arial"/>
              </a:rPr>
              <a:t>4	5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35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x of sample </a:t>
            </a:r>
            <a:r>
              <a:rPr dirty="0" sz="450" spc="-10">
                <a:latin typeface="Arial"/>
                <a:cs typeface="Arial"/>
              </a:rPr>
              <a:t>size</a:t>
            </a:r>
            <a:r>
              <a:rPr dirty="0" sz="450" spc="-85">
                <a:latin typeface="Arial"/>
                <a:cs typeface="Arial"/>
              </a:rPr>
              <a:t> </a:t>
            </a:r>
            <a:r>
              <a:rPr dirty="0" sz="450" spc="-5">
                <a:latin typeface="Arial"/>
                <a:cs typeface="Arial"/>
              </a:rPr>
              <a:t>20</a:t>
            </a:r>
            <a:endParaRPr sz="4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086256" y="1643784"/>
            <a:ext cx="57150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6</a:t>
            </a:r>
            <a:endParaRPr sz="45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616196" y="781061"/>
            <a:ext cx="0" cy="764540"/>
          </a:xfrm>
          <a:custGeom>
            <a:avLst/>
            <a:gdLst/>
            <a:ahLst/>
            <a:cxnLst/>
            <a:rect l="l" t="t" r="r" b="b"/>
            <a:pathLst>
              <a:path w="0" h="764540">
                <a:moveTo>
                  <a:pt x="0" y="764186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582702" y="1545247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582702" y="1354215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582702" y="1163126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582702" y="972094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582702" y="781061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2477582" y="1493555"/>
            <a:ext cx="81915" cy="103505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0.0</a:t>
            </a:r>
            <a:endParaRPr sz="4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477582" y="1302523"/>
            <a:ext cx="81915" cy="103505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0.2</a:t>
            </a:r>
            <a:endParaRPr sz="4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477582" y="920402"/>
            <a:ext cx="81915" cy="294640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0.4</a:t>
            </a:r>
            <a:r>
              <a:rPr dirty="0" sz="450">
                <a:latin typeface="Arial"/>
                <a:cs typeface="Arial"/>
              </a:rPr>
              <a:t>      </a:t>
            </a:r>
            <a:r>
              <a:rPr dirty="0" sz="450" spc="15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0.6</a:t>
            </a:r>
            <a:endParaRPr sz="4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477582" y="729369"/>
            <a:ext cx="81915" cy="103505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0.8</a:t>
            </a:r>
            <a:endParaRPr sz="45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970770" y="1487909"/>
            <a:ext cx="81915" cy="57785"/>
          </a:xfrm>
          <a:custGeom>
            <a:avLst/>
            <a:gdLst/>
            <a:ahLst/>
            <a:cxnLst/>
            <a:rect l="l" t="t" r="r" b="b"/>
            <a:pathLst>
              <a:path w="81914" h="57784">
                <a:moveTo>
                  <a:pt x="0" y="57337"/>
                </a:moveTo>
                <a:lnTo>
                  <a:pt x="81686" y="57337"/>
                </a:lnTo>
                <a:lnTo>
                  <a:pt x="81686" y="0"/>
                </a:lnTo>
                <a:lnTo>
                  <a:pt x="0" y="0"/>
                </a:lnTo>
                <a:lnTo>
                  <a:pt x="0" y="57337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052457" y="1306415"/>
            <a:ext cx="81915" cy="239395"/>
          </a:xfrm>
          <a:custGeom>
            <a:avLst/>
            <a:gdLst/>
            <a:ahLst/>
            <a:cxnLst/>
            <a:rect l="l" t="t" r="r" b="b"/>
            <a:pathLst>
              <a:path w="81914" h="239394">
                <a:moveTo>
                  <a:pt x="0" y="238832"/>
                </a:moveTo>
                <a:lnTo>
                  <a:pt x="81686" y="238832"/>
                </a:lnTo>
                <a:lnTo>
                  <a:pt x="81686" y="0"/>
                </a:lnTo>
                <a:lnTo>
                  <a:pt x="0" y="0"/>
                </a:lnTo>
                <a:lnTo>
                  <a:pt x="0" y="238832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134200" y="1110613"/>
            <a:ext cx="81915" cy="434975"/>
          </a:xfrm>
          <a:custGeom>
            <a:avLst/>
            <a:gdLst/>
            <a:ahLst/>
            <a:cxnLst/>
            <a:rect l="l" t="t" r="r" b="b"/>
            <a:pathLst>
              <a:path w="81914" h="434975">
                <a:moveTo>
                  <a:pt x="0" y="434633"/>
                </a:moveTo>
                <a:lnTo>
                  <a:pt x="81686" y="434633"/>
                </a:lnTo>
                <a:lnTo>
                  <a:pt x="81686" y="0"/>
                </a:lnTo>
                <a:lnTo>
                  <a:pt x="0" y="0"/>
                </a:lnTo>
                <a:lnTo>
                  <a:pt x="0" y="434633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215887" y="991169"/>
            <a:ext cx="81915" cy="554355"/>
          </a:xfrm>
          <a:custGeom>
            <a:avLst/>
            <a:gdLst/>
            <a:ahLst/>
            <a:cxnLst/>
            <a:rect l="l" t="t" r="r" b="b"/>
            <a:pathLst>
              <a:path w="81914" h="554355">
                <a:moveTo>
                  <a:pt x="0" y="554078"/>
                </a:moveTo>
                <a:lnTo>
                  <a:pt x="81686" y="554078"/>
                </a:lnTo>
                <a:lnTo>
                  <a:pt x="81686" y="0"/>
                </a:lnTo>
                <a:lnTo>
                  <a:pt x="0" y="0"/>
                </a:lnTo>
                <a:lnTo>
                  <a:pt x="0" y="554078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297573" y="671154"/>
            <a:ext cx="81915" cy="874394"/>
          </a:xfrm>
          <a:custGeom>
            <a:avLst/>
            <a:gdLst/>
            <a:ahLst/>
            <a:cxnLst/>
            <a:rect l="l" t="t" r="r" b="b"/>
            <a:pathLst>
              <a:path w="81914" h="874394">
                <a:moveTo>
                  <a:pt x="0" y="874092"/>
                </a:moveTo>
                <a:lnTo>
                  <a:pt x="81686" y="874092"/>
                </a:lnTo>
                <a:lnTo>
                  <a:pt x="81686" y="0"/>
                </a:lnTo>
                <a:lnTo>
                  <a:pt x="0" y="0"/>
                </a:lnTo>
                <a:lnTo>
                  <a:pt x="0" y="874092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379260" y="747567"/>
            <a:ext cx="81915" cy="798195"/>
          </a:xfrm>
          <a:custGeom>
            <a:avLst/>
            <a:gdLst/>
            <a:ahLst/>
            <a:cxnLst/>
            <a:rect l="l" t="t" r="r" b="b"/>
            <a:pathLst>
              <a:path w="81914" h="798194">
                <a:moveTo>
                  <a:pt x="0" y="797679"/>
                </a:moveTo>
                <a:lnTo>
                  <a:pt x="81686" y="797679"/>
                </a:lnTo>
                <a:lnTo>
                  <a:pt x="81686" y="0"/>
                </a:lnTo>
                <a:lnTo>
                  <a:pt x="0" y="0"/>
                </a:lnTo>
                <a:lnTo>
                  <a:pt x="0" y="797679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460947" y="828805"/>
            <a:ext cx="81915" cy="716915"/>
          </a:xfrm>
          <a:custGeom>
            <a:avLst/>
            <a:gdLst/>
            <a:ahLst/>
            <a:cxnLst/>
            <a:rect l="l" t="t" r="r" b="b"/>
            <a:pathLst>
              <a:path w="81914" h="716915">
                <a:moveTo>
                  <a:pt x="0" y="716441"/>
                </a:moveTo>
                <a:lnTo>
                  <a:pt x="81686" y="716441"/>
                </a:lnTo>
                <a:lnTo>
                  <a:pt x="81686" y="0"/>
                </a:lnTo>
                <a:lnTo>
                  <a:pt x="0" y="0"/>
                </a:lnTo>
                <a:lnTo>
                  <a:pt x="0" y="716441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542690" y="1038969"/>
            <a:ext cx="81915" cy="506730"/>
          </a:xfrm>
          <a:custGeom>
            <a:avLst/>
            <a:gdLst/>
            <a:ahLst/>
            <a:cxnLst/>
            <a:rect l="l" t="t" r="r" b="b"/>
            <a:pathLst>
              <a:path w="81914" h="506730">
                <a:moveTo>
                  <a:pt x="0" y="506278"/>
                </a:moveTo>
                <a:lnTo>
                  <a:pt x="81686" y="506278"/>
                </a:lnTo>
                <a:lnTo>
                  <a:pt x="81686" y="0"/>
                </a:lnTo>
                <a:lnTo>
                  <a:pt x="0" y="0"/>
                </a:lnTo>
                <a:lnTo>
                  <a:pt x="0" y="506278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624376" y="1220464"/>
            <a:ext cx="81915" cy="325120"/>
          </a:xfrm>
          <a:custGeom>
            <a:avLst/>
            <a:gdLst/>
            <a:ahLst/>
            <a:cxnLst/>
            <a:rect l="l" t="t" r="r" b="b"/>
            <a:pathLst>
              <a:path w="81914" h="325119">
                <a:moveTo>
                  <a:pt x="0" y="324783"/>
                </a:moveTo>
                <a:lnTo>
                  <a:pt x="81686" y="324783"/>
                </a:lnTo>
                <a:lnTo>
                  <a:pt x="81686" y="0"/>
                </a:lnTo>
                <a:lnTo>
                  <a:pt x="0" y="0"/>
                </a:lnTo>
                <a:lnTo>
                  <a:pt x="0" y="324783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706063" y="1382828"/>
            <a:ext cx="81915" cy="162560"/>
          </a:xfrm>
          <a:custGeom>
            <a:avLst/>
            <a:gdLst/>
            <a:ahLst/>
            <a:cxnLst/>
            <a:rect l="l" t="t" r="r" b="b"/>
            <a:pathLst>
              <a:path w="81914" h="162559">
                <a:moveTo>
                  <a:pt x="0" y="162419"/>
                </a:moveTo>
                <a:lnTo>
                  <a:pt x="81686" y="162419"/>
                </a:lnTo>
                <a:lnTo>
                  <a:pt x="81686" y="0"/>
                </a:lnTo>
                <a:lnTo>
                  <a:pt x="0" y="0"/>
                </a:lnTo>
                <a:lnTo>
                  <a:pt x="0" y="162419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787750" y="1483141"/>
            <a:ext cx="81915" cy="62230"/>
          </a:xfrm>
          <a:custGeom>
            <a:avLst/>
            <a:gdLst/>
            <a:ahLst/>
            <a:cxnLst/>
            <a:rect l="l" t="t" r="r" b="b"/>
            <a:pathLst>
              <a:path w="81914" h="62230">
                <a:moveTo>
                  <a:pt x="0" y="62106"/>
                </a:moveTo>
                <a:lnTo>
                  <a:pt x="81686" y="62106"/>
                </a:lnTo>
                <a:lnTo>
                  <a:pt x="81686" y="0"/>
                </a:lnTo>
                <a:lnTo>
                  <a:pt x="0" y="0"/>
                </a:lnTo>
                <a:lnTo>
                  <a:pt x="0" y="62106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869437" y="1516578"/>
            <a:ext cx="81915" cy="29209"/>
          </a:xfrm>
          <a:custGeom>
            <a:avLst/>
            <a:gdLst/>
            <a:ahLst/>
            <a:cxnLst/>
            <a:rect l="l" t="t" r="r" b="b"/>
            <a:pathLst>
              <a:path w="81914" h="29209">
                <a:moveTo>
                  <a:pt x="0" y="28668"/>
                </a:moveTo>
                <a:lnTo>
                  <a:pt x="81686" y="28668"/>
                </a:lnTo>
                <a:lnTo>
                  <a:pt x="81686" y="0"/>
                </a:lnTo>
                <a:lnTo>
                  <a:pt x="0" y="0"/>
                </a:lnTo>
                <a:lnTo>
                  <a:pt x="0" y="28668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949076" y="1540478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 h="0">
                <a:moveTo>
                  <a:pt x="0" y="0"/>
                </a:moveTo>
                <a:lnTo>
                  <a:pt x="85894" y="0"/>
                </a:lnTo>
              </a:path>
            </a:pathLst>
          </a:custGeom>
          <a:ln w="137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030762" y="1542863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 h="0">
                <a:moveTo>
                  <a:pt x="0" y="0"/>
                </a:moveTo>
                <a:lnTo>
                  <a:pt x="85894" y="0"/>
                </a:lnTo>
              </a:path>
            </a:pathLst>
          </a:custGeom>
          <a:ln w="89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112449" y="1542863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 h="0">
                <a:moveTo>
                  <a:pt x="0" y="0"/>
                </a:moveTo>
                <a:lnTo>
                  <a:pt x="85894" y="0"/>
                </a:lnTo>
              </a:path>
            </a:pathLst>
          </a:custGeom>
          <a:ln w="89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846726" y="691744"/>
            <a:ext cx="1412875" cy="854075"/>
          </a:xfrm>
          <a:custGeom>
            <a:avLst/>
            <a:gdLst/>
            <a:ahLst/>
            <a:cxnLst/>
            <a:rect l="l" t="t" r="r" b="b"/>
            <a:pathLst>
              <a:path w="1412875" h="854075">
                <a:moveTo>
                  <a:pt x="0" y="853390"/>
                </a:moveTo>
                <a:lnTo>
                  <a:pt x="2749" y="853334"/>
                </a:lnTo>
                <a:lnTo>
                  <a:pt x="5554" y="853334"/>
                </a:lnTo>
                <a:lnTo>
                  <a:pt x="8303" y="853278"/>
                </a:lnTo>
                <a:lnTo>
                  <a:pt x="11052" y="853222"/>
                </a:lnTo>
                <a:lnTo>
                  <a:pt x="13857" y="853166"/>
                </a:lnTo>
                <a:lnTo>
                  <a:pt x="16606" y="853110"/>
                </a:lnTo>
                <a:lnTo>
                  <a:pt x="19355" y="852997"/>
                </a:lnTo>
                <a:lnTo>
                  <a:pt x="22104" y="852941"/>
                </a:lnTo>
                <a:lnTo>
                  <a:pt x="24909" y="852829"/>
                </a:lnTo>
                <a:lnTo>
                  <a:pt x="27659" y="852717"/>
                </a:lnTo>
                <a:lnTo>
                  <a:pt x="30408" y="852549"/>
                </a:lnTo>
                <a:lnTo>
                  <a:pt x="33157" y="852380"/>
                </a:lnTo>
                <a:lnTo>
                  <a:pt x="35962" y="852212"/>
                </a:lnTo>
                <a:lnTo>
                  <a:pt x="38711" y="851988"/>
                </a:lnTo>
                <a:lnTo>
                  <a:pt x="41460" y="851763"/>
                </a:lnTo>
                <a:lnTo>
                  <a:pt x="44209" y="851483"/>
                </a:lnTo>
                <a:lnTo>
                  <a:pt x="47014" y="851202"/>
                </a:lnTo>
                <a:lnTo>
                  <a:pt x="49763" y="850865"/>
                </a:lnTo>
                <a:lnTo>
                  <a:pt x="52512" y="850529"/>
                </a:lnTo>
                <a:lnTo>
                  <a:pt x="55261" y="850080"/>
                </a:lnTo>
                <a:lnTo>
                  <a:pt x="58067" y="849631"/>
                </a:lnTo>
                <a:lnTo>
                  <a:pt x="60816" y="849182"/>
                </a:lnTo>
                <a:lnTo>
                  <a:pt x="63565" y="848677"/>
                </a:lnTo>
                <a:lnTo>
                  <a:pt x="66370" y="848060"/>
                </a:lnTo>
                <a:lnTo>
                  <a:pt x="69119" y="847443"/>
                </a:lnTo>
                <a:lnTo>
                  <a:pt x="71868" y="846770"/>
                </a:lnTo>
                <a:lnTo>
                  <a:pt x="74617" y="846097"/>
                </a:lnTo>
                <a:lnTo>
                  <a:pt x="110580" y="832295"/>
                </a:lnTo>
                <a:lnTo>
                  <a:pt x="118827" y="827975"/>
                </a:lnTo>
                <a:lnTo>
                  <a:pt x="121632" y="826460"/>
                </a:lnTo>
                <a:lnTo>
                  <a:pt x="135433" y="818101"/>
                </a:lnTo>
                <a:lnTo>
                  <a:pt x="138182" y="816306"/>
                </a:lnTo>
                <a:lnTo>
                  <a:pt x="168591" y="791227"/>
                </a:lnTo>
                <a:lnTo>
                  <a:pt x="193501" y="759529"/>
                </a:lnTo>
                <a:lnTo>
                  <a:pt x="212800" y="725081"/>
                </a:lnTo>
                <a:lnTo>
                  <a:pt x="215605" y="719471"/>
                </a:lnTo>
                <a:lnTo>
                  <a:pt x="232156" y="682611"/>
                </a:lnTo>
                <a:lnTo>
                  <a:pt x="234905" y="676103"/>
                </a:lnTo>
                <a:lnTo>
                  <a:pt x="237710" y="669427"/>
                </a:lnTo>
                <a:lnTo>
                  <a:pt x="240459" y="662694"/>
                </a:lnTo>
                <a:lnTo>
                  <a:pt x="243208" y="655906"/>
                </a:lnTo>
                <a:lnTo>
                  <a:pt x="246013" y="649061"/>
                </a:lnTo>
                <a:lnTo>
                  <a:pt x="248763" y="642160"/>
                </a:lnTo>
                <a:lnTo>
                  <a:pt x="251512" y="635260"/>
                </a:lnTo>
                <a:lnTo>
                  <a:pt x="254261" y="628303"/>
                </a:lnTo>
                <a:lnTo>
                  <a:pt x="257066" y="621346"/>
                </a:lnTo>
                <a:lnTo>
                  <a:pt x="259815" y="614333"/>
                </a:lnTo>
                <a:lnTo>
                  <a:pt x="262564" y="607376"/>
                </a:lnTo>
                <a:lnTo>
                  <a:pt x="265313" y="600419"/>
                </a:lnTo>
                <a:lnTo>
                  <a:pt x="268118" y="593519"/>
                </a:lnTo>
                <a:lnTo>
                  <a:pt x="270867" y="586618"/>
                </a:lnTo>
                <a:lnTo>
                  <a:pt x="273616" y="579773"/>
                </a:lnTo>
                <a:lnTo>
                  <a:pt x="276365" y="572929"/>
                </a:lnTo>
                <a:lnTo>
                  <a:pt x="279171" y="566196"/>
                </a:lnTo>
                <a:lnTo>
                  <a:pt x="281920" y="559464"/>
                </a:lnTo>
                <a:lnTo>
                  <a:pt x="284669" y="552844"/>
                </a:lnTo>
                <a:lnTo>
                  <a:pt x="287418" y="546279"/>
                </a:lnTo>
                <a:lnTo>
                  <a:pt x="290223" y="539771"/>
                </a:lnTo>
                <a:lnTo>
                  <a:pt x="292972" y="533320"/>
                </a:lnTo>
                <a:lnTo>
                  <a:pt x="295721" y="526980"/>
                </a:lnTo>
                <a:lnTo>
                  <a:pt x="298470" y="520696"/>
                </a:lnTo>
                <a:lnTo>
                  <a:pt x="301275" y="514581"/>
                </a:lnTo>
                <a:lnTo>
                  <a:pt x="304024" y="508522"/>
                </a:lnTo>
                <a:lnTo>
                  <a:pt x="306774" y="502519"/>
                </a:lnTo>
                <a:lnTo>
                  <a:pt x="309579" y="496628"/>
                </a:lnTo>
                <a:lnTo>
                  <a:pt x="312328" y="490849"/>
                </a:lnTo>
                <a:lnTo>
                  <a:pt x="315077" y="485183"/>
                </a:lnTo>
                <a:lnTo>
                  <a:pt x="317826" y="479628"/>
                </a:lnTo>
                <a:lnTo>
                  <a:pt x="320631" y="474186"/>
                </a:lnTo>
                <a:lnTo>
                  <a:pt x="323380" y="468801"/>
                </a:lnTo>
                <a:lnTo>
                  <a:pt x="326129" y="463527"/>
                </a:lnTo>
                <a:lnTo>
                  <a:pt x="328878" y="458365"/>
                </a:lnTo>
                <a:lnTo>
                  <a:pt x="331684" y="453316"/>
                </a:lnTo>
                <a:lnTo>
                  <a:pt x="334433" y="448323"/>
                </a:lnTo>
                <a:lnTo>
                  <a:pt x="337182" y="443498"/>
                </a:lnTo>
                <a:lnTo>
                  <a:pt x="339931" y="438673"/>
                </a:lnTo>
                <a:lnTo>
                  <a:pt x="342736" y="433960"/>
                </a:lnTo>
                <a:lnTo>
                  <a:pt x="345485" y="429304"/>
                </a:lnTo>
                <a:lnTo>
                  <a:pt x="348234" y="424703"/>
                </a:lnTo>
                <a:lnTo>
                  <a:pt x="350983" y="420159"/>
                </a:lnTo>
                <a:lnTo>
                  <a:pt x="353788" y="415670"/>
                </a:lnTo>
                <a:lnTo>
                  <a:pt x="356537" y="411182"/>
                </a:lnTo>
                <a:lnTo>
                  <a:pt x="359286" y="406694"/>
                </a:lnTo>
                <a:lnTo>
                  <a:pt x="362092" y="402206"/>
                </a:lnTo>
                <a:lnTo>
                  <a:pt x="364841" y="397661"/>
                </a:lnTo>
                <a:lnTo>
                  <a:pt x="384196" y="363045"/>
                </a:lnTo>
                <a:lnTo>
                  <a:pt x="400747" y="325344"/>
                </a:lnTo>
                <a:lnTo>
                  <a:pt x="414548" y="285623"/>
                </a:lnTo>
                <a:lnTo>
                  <a:pt x="425657" y="248314"/>
                </a:lnTo>
                <a:lnTo>
                  <a:pt x="433904" y="217962"/>
                </a:lnTo>
                <a:lnTo>
                  <a:pt x="436709" y="207526"/>
                </a:lnTo>
                <a:lnTo>
                  <a:pt x="439458" y="196979"/>
                </a:lnTo>
                <a:lnTo>
                  <a:pt x="442207" y="186431"/>
                </a:lnTo>
                <a:lnTo>
                  <a:pt x="444957" y="175772"/>
                </a:lnTo>
                <a:lnTo>
                  <a:pt x="447762" y="165168"/>
                </a:lnTo>
                <a:lnTo>
                  <a:pt x="458814" y="123708"/>
                </a:lnTo>
                <a:lnTo>
                  <a:pt x="469866" y="85726"/>
                </a:lnTo>
                <a:lnTo>
                  <a:pt x="483668" y="46229"/>
                </a:lnTo>
                <a:lnTo>
                  <a:pt x="503024" y="10603"/>
                </a:lnTo>
                <a:lnTo>
                  <a:pt x="519574" y="0"/>
                </a:lnTo>
                <a:lnTo>
                  <a:pt x="522379" y="0"/>
                </a:lnTo>
                <a:lnTo>
                  <a:pt x="552787" y="23563"/>
                </a:lnTo>
                <a:lnTo>
                  <a:pt x="569338" y="46453"/>
                </a:lnTo>
                <a:lnTo>
                  <a:pt x="572087" y="50324"/>
                </a:lnTo>
                <a:lnTo>
                  <a:pt x="574892" y="54139"/>
                </a:lnTo>
                <a:lnTo>
                  <a:pt x="577641" y="57898"/>
                </a:lnTo>
                <a:lnTo>
                  <a:pt x="580390" y="61545"/>
                </a:lnTo>
                <a:lnTo>
                  <a:pt x="583139" y="65136"/>
                </a:lnTo>
                <a:lnTo>
                  <a:pt x="585945" y="68558"/>
                </a:lnTo>
                <a:lnTo>
                  <a:pt x="588694" y="71924"/>
                </a:lnTo>
                <a:lnTo>
                  <a:pt x="616353" y="99415"/>
                </a:lnTo>
                <a:lnTo>
                  <a:pt x="619102" y="101827"/>
                </a:lnTo>
                <a:lnTo>
                  <a:pt x="621851" y="104240"/>
                </a:lnTo>
                <a:lnTo>
                  <a:pt x="624600" y="106652"/>
                </a:lnTo>
                <a:lnTo>
                  <a:pt x="627405" y="109121"/>
                </a:lnTo>
                <a:lnTo>
                  <a:pt x="655008" y="139305"/>
                </a:lnTo>
                <a:lnTo>
                  <a:pt x="677113" y="175211"/>
                </a:lnTo>
                <a:lnTo>
                  <a:pt x="688165" y="196923"/>
                </a:lnTo>
                <a:lnTo>
                  <a:pt x="690970" y="202645"/>
                </a:lnTo>
                <a:lnTo>
                  <a:pt x="693720" y="208480"/>
                </a:lnTo>
                <a:lnTo>
                  <a:pt x="696469" y="214371"/>
                </a:lnTo>
                <a:lnTo>
                  <a:pt x="699218" y="220318"/>
                </a:lnTo>
                <a:lnTo>
                  <a:pt x="702023" y="226321"/>
                </a:lnTo>
                <a:lnTo>
                  <a:pt x="704772" y="232380"/>
                </a:lnTo>
                <a:lnTo>
                  <a:pt x="707521" y="238439"/>
                </a:lnTo>
                <a:lnTo>
                  <a:pt x="710326" y="244555"/>
                </a:lnTo>
                <a:lnTo>
                  <a:pt x="713075" y="250726"/>
                </a:lnTo>
                <a:lnTo>
                  <a:pt x="715824" y="256898"/>
                </a:lnTo>
                <a:lnTo>
                  <a:pt x="718573" y="263069"/>
                </a:lnTo>
                <a:lnTo>
                  <a:pt x="721379" y="269296"/>
                </a:lnTo>
                <a:lnTo>
                  <a:pt x="724128" y="275524"/>
                </a:lnTo>
                <a:lnTo>
                  <a:pt x="726877" y="281807"/>
                </a:lnTo>
                <a:lnTo>
                  <a:pt x="729626" y="288091"/>
                </a:lnTo>
                <a:lnTo>
                  <a:pt x="732431" y="294375"/>
                </a:lnTo>
                <a:lnTo>
                  <a:pt x="735180" y="300714"/>
                </a:lnTo>
                <a:lnTo>
                  <a:pt x="737929" y="307054"/>
                </a:lnTo>
                <a:lnTo>
                  <a:pt x="740678" y="313506"/>
                </a:lnTo>
                <a:lnTo>
                  <a:pt x="743483" y="319958"/>
                </a:lnTo>
                <a:lnTo>
                  <a:pt x="746232" y="326466"/>
                </a:lnTo>
                <a:lnTo>
                  <a:pt x="748981" y="333030"/>
                </a:lnTo>
                <a:lnTo>
                  <a:pt x="751731" y="339650"/>
                </a:lnTo>
                <a:lnTo>
                  <a:pt x="754536" y="346327"/>
                </a:lnTo>
                <a:lnTo>
                  <a:pt x="757285" y="353059"/>
                </a:lnTo>
                <a:lnTo>
                  <a:pt x="760034" y="359847"/>
                </a:lnTo>
                <a:lnTo>
                  <a:pt x="762783" y="366692"/>
                </a:lnTo>
                <a:lnTo>
                  <a:pt x="765588" y="373593"/>
                </a:lnTo>
                <a:lnTo>
                  <a:pt x="768337" y="380550"/>
                </a:lnTo>
                <a:lnTo>
                  <a:pt x="771086" y="387563"/>
                </a:lnTo>
                <a:lnTo>
                  <a:pt x="773891" y="394632"/>
                </a:lnTo>
                <a:lnTo>
                  <a:pt x="776641" y="401757"/>
                </a:lnTo>
                <a:lnTo>
                  <a:pt x="779390" y="408938"/>
                </a:lnTo>
                <a:lnTo>
                  <a:pt x="782139" y="416119"/>
                </a:lnTo>
                <a:lnTo>
                  <a:pt x="784944" y="423357"/>
                </a:lnTo>
                <a:lnTo>
                  <a:pt x="787693" y="430594"/>
                </a:lnTo>
                <a:lnTo>
                  <a:pt x="790442" y="437831"/>
                </a:lnTo>
                <a:lnTo>
                  <a:pt x="793191" y="445125"/>
                </a:lnTo>
                <a:lnTo>
                  <a:pt x="795996" y="452418"/>
                </a:lnTo>
                <a:lnTo>
                  <a:pt x="798745" y="459712"/>
                </a:lnTo>
                <a:lnTo>
                  <a:pt x="801494" y="467005"/>
                </a:lnTo>
                <a:lnTo>
                  <a:pt x="804243" y="474299"/>
                </a:lnTo>
                <a:lnTo>
                  <a:pt x="807049" y="481592"/>
                </a:lnTo>
                <a:lnTo>
                  <a:pt x="809798" y="488829"/>
                </a:lnTo>
                <a:lnTo>
                  <a:pt x="812547" y="496067"/>
                </a:lnTo>
                <a:lnTo>
                  <a:pt x="815296" y="503304"/>
                </a:lnTo>
                <a:lnTo>
                  <a:pt x="818101" y="510485"/>
                </a:lnTo>
                <a:lnTo>
                  <a:pt x="820850" y="517611"/>
                </a:lnTo>
                <a:lnTo>
                  <a:pt x="823599" y="524736"/>
                </a:lnTo>
                <a:lnTo>
                  <a:pt x="826404" y="531749"/>
                </a:lnTo>
                <a:lnTo>
                  <a:pt x="829153" y="538706"/>
                </a:lnTo>
                <a:lnTo>
                  <a:pt x="831903" y="545662"/>
                </a:lnTo>
                <a:lnTo>
                  <a:pt x="834652" y="552507"/>
                </a:lnTo>
                <a:lnTo>
                  <a:pt x="837457" y="559239"/>
                </a:lnTo>
                <a:lnTo>
                  <a:pt x="840206" y="565916"/>
                </a:lnTo>
                <a:lnTo>
                  <a:pt x="856756" y="603281"/>
                </a:lnTo>
                <a:lnTo>
                  <a:pt x="876112" y="639916"/>
                </a:lnTo>
                <a:lnTo>
                  <a:pt x="889970" y="661123"/>
                </a:lnTo>
                <a:lnTo>
                  <a:pt x="892719" y="664995"/>
                </a:lnTo>
                <a:lnTo>
                  <a:pt x="895468" y="668697"/>
                </a:lnTo>
                <a:lnTo>
                  <a:pt x="898217" y="672288"/>
                </a:lnTo>
                <a:lnTo>
                  <a:pt x="901022" y="675823"/>
                </a:lnTo>
                <a:lnTo>
                  <a:pt x="903771" y="679301"/>
                </a:lnTo>
                <a:lnTo>
                  <a:pt x="906520" y="682723"/>
                </a:lnTo>
                <a:lnTo>
                  <a:pt x="909269" y="686089"/>
                </a:lnTo>
                <a:lnTo>
                  <a:pt x="912074" y="689400"/>
                </a:lnTo>
                <a:lnTo>
                  <a:pt x="914824" y="692710"/>
                </a:lnTo>
                <a:lnTo>
                  <a:pt x="917573" y="696020"/>
                </a:lnTo>
                <a:lnTo>
                  <a:pt x="920322" y="699274"/>
                </a:lnTo>
                <a:lnTo>
                  <a:pt x="923127" y="702584"/>
                </a:lnTo>
                <a:lnTo>
                  <a:pt x="925876" y="705894"/>
                </a:lnTo>
                <a:lnTo>
                  <a:pt x="928625" y="709204"/>
                </a:lnTo>
                <a:lnTo>
                  <a:pt x="931374" y="712514"/>
                </a:lnTo>
                <a:lnTo>
                  <a:pt x="934179" y="715880"/>
                </a:lnTo>
                <a:lnTo>
                  <a:pt x="936928" y="719191"/>
                </a:lnTo>
                <a:lnTo>
                  <a:pt x="939677" y="722557"/>
                </a:lnTo>
                <a:lnTo>
                  <a:pt x="942483" y="725923"/>
                </a:lnTo>
                <a:lnTo>
                  <a:pt x="945232" y="729233"/>
                </a:lnTo>
                <a:lnTo>
                  <a:pt x="947981" y="732543"/>
                </a:lnTo>
                <a:lnTo>
                  <a:pt x="950730" y="735853"/>
                </a:lnTo>
                <a:lnTo>
                  <a:pt x="953535" y="739107"/>
                </a:lnTo>
                <a:lnTo>
                  <a:pt x="956284" y="742305"/>
                </a:lnTo>
                <a:lnTo>
                  <a:pt x="959033" y="745391"/>
                </a:lnTo>
                <a:lnTo>
                  <a:pt x="989441" y="773611"/>
                </a:lnTo>
                <a:lnTo>
                  <a:pt x="1008797" y="785337"/>
                </a:lnTo>
                <a:lnTo>
                  <a:pt x="1011546" y="786795"/>
                </a:lnTo>
                <a:lnTo>
                  <a:pt x="1014295" y="788198"/>
                </a:lnTo>
                <a:lnTo>
                  <a:pt x="1017100" y="789544"/>
                </a:lnTo>
                <a:lnTo>
                  <a:pt x="1019849" y="790891"/>
                </a:lnTo>
                <a:lnTo>
                  <a:pt x="1022598" y="792237"/>
                </a:lnTo>
                <a:lnTo>
                  <a:pt x="1025347" y="793584"/>
                </a:lnTo>
                <a:lnTo>
                  <a:pt x="1028153" y="794930"/>
                </a:lnTo>
                <a:lnTo>
                  <a:pt x="1030902" y="796277"/>
                </a:lnTo>
                <a:lnTo>
                  <a:pt x="1033651" y="797623"/>
                </a:lnTo>
                <a:lnTo>
                  <a:pt x="1036400" y="798970"/>
                </a:lnTo>
                <a:lnTo>
                  <a:pt x="1039205" y="800372"/>
                </a:lnTo>
                <a:lnTo>
                  <a:pt x="1041954" y="801775"/>
                </a:lnTo>
                <a:lnTo>
                  <a:pt x="1044703" y="803177"/>
                </a:lnTo>
                <a:lnTo>
                  <a:pt x="1047452" y="804636"/>
                </a:lnTo>
                <a:lnTo>
                  <a:pt x="1050257" y="806095"/>
                </a:lnTo>
                <a:lnTo>
                  <a:pt x="1053006" y="807554"/>
                </a:lnTo>
                <a:lnTo>
                  <a:pt x="1055756" y="809012"/>
                </a:lnTo>
                <a:lnTo>
                  <a:pt x="1058561" y="810527"/>
                </a:lnTo>
                <a:lnTo>
                  <a:pt x="1061310" y="812042"/>
                </a:lnTo>
                <a:lnTo>
                  <a:pt x="1064059" y="813501"/>
                </a:lnTo>
                <a:lnTo>
                  <a:pt x="1066808" y="815015"/>
                </a:lnTo>
                <a:lnTo>
                  <a:pt x="1069613" y="816474"/>
                </a:lnTo>
                <a:lnTo>
                  <a:pt x="1072362" y="817989"/>
                </a:lnTo>
                <a:lnTo>
                  <a:pt x="1075111" y="819448"/>
                </a:lnTo>
                <a:lnTo>
                  <a:pt x="1077860" y="820850"/>
                </a:lnTo>
                <a:lnTo>
                  <a:pt x="1080666" y="822253"/>
                </a:lnTo>
                <a:lnTo>
                  <a:pt x="1083415" y="823655"/>
                </a:lnTo>
                <a:lnTo>
                  <a:pt x="1119321" y="837401"/>
                </a:lnTo>
                <a:lnTo>
                  <a:pt x="1146980" y="842282"/>
                </a:lnTo>
                <a:lnTo>
                  <a:pt x="1149729" y="842618"/>
                </a:lnTo>
                <a:lnTo>
                  <a:pt x="1152478" y="842843"/>
                </a:lnTo>
                <a:lnTo>
                  <a:pt x="1155283" y="843123"/>
                </a:lnTo>
                <a:lnTo>
                  <a:pt x="1158032" y="843348"/>
                </a:lnTo>
                <a:lnTo>
                  <a:pt x="1160781" y="843516"/>
                </a:lnTo>
                <a:lnTo>
                  <a:pt x="1163530" y="843740"/>
                </a:lnTo>
                <a:lnTo>
                  <a:pt x="1166336" y="843909"/>
                </a:lnTo>
                <a:lnTo>
                  <a:pt x="1169085" y="844077"/>
                </a:lnTo>
                <a:lnTo>
                  <a:pt x="1171834" y="844245"/>
                </a:lnTo>
                <a:lnTo>
                  <a:pt x="1174639" y="844414"/>
                </a:lnTo>
                <a:lnTo>
                  <a:pt x="1177388" y="844582"/>
                </a:lnTo>
                <a:lnTo>
                  <a:pt x="1180137" y="844750"/>
                </a:lnTo>
                <a:lnTo>
                  <a:pt x="1182886" y="844862"/>
                </a:lnTo>
                <a:lnTo>
                  <a:pt x="1185691" y="845031"/>
                </a:lnTo>
                <a:lnTo>
                  <a:pt x="1188440" y="845199"/>
                </a:lnTo>
                <a:lnTo>
                  <a:pt x="1191189" y="845367"/>
                </a:lnTo>
                <a:lnTo>
                  <a:pt x="1193939" y="845536"/>
                </a:lnTo>
                <a:lnTo>
                  <a:pt x="1196744" y="845704"/>
                </a:lnTo>
                <a:lnTo>
                  <a:pt x="1199493" y="845872"/>
                </a:lnTo>
                <a:lnTo>
                  <a:pt x="1202242" y="846041"/>
                </a:lnTo>
                <a:lnTo>
                  <a:pt x="1204991" y="846209"/>
                </a:lnTo>
                <a:lnTo>
                  <a:pt x="1207796" y="846377"/>
                </a:lnTo>
                <a:lnTo>
                  <a:pt x="1210545" y="846546"/>
                </a:lnTo>
                <a:lnTo>
                  <a:pt x="1213294" y="846714"/>
                </a:lnTo>
                <a:lnTo>
                  <a:pt x="1216043" y="846882"/>
                </a:lnTo>
                <a:lnTo>
                  <a:pt x="1218848" y="847050"/>
                </a:lnTo>
                <a:lnTo>
                  <a:pt x="1221598" y="847163"/>
                </a:lnTo>
                <a:lnTo>
                  <a:pt x="1224347" y="847331"/>
                </a:lnTo>
                <a:lnTo>
                  <a:pt x="1227096" y="847499"/>
                </a:lnTo>
                <a:lnTo>
                  <a:pt x="1229901" y="847611"/>
                </a:lnTo>
                <a:lnTo>
                  <a:pt x="1232650" y="847780"/>
                </a:lnTo>
                <a:lnTo>
                  <a:pt x="1235399" y="847892"/>
                </a:lnTo>
                <a:lnTo>
                  <a:pt x="1238204" y="848004"/>
                </a:lnTo>
                <a:lnTo>
                  <a:pt x="1240953" y="848116"/>
                </a:lnTo>
                <a:lnTo>
                  <a:pt x="1243702" y="848173"/>
                </a:lnTo>
                <a:lnTo>
                  <a:pt x="1246451" y="848285"/>
                </a:lnTo>
                <a:lnTo>
                  <a:pt x="1249257" y="848341"/>
                </a:lnTo>
                <a:lnTo>
                  <a:pt x="1252006" y="848453"/>
                </a:lnTo>
                <a:lnTo>
                  <a:pt x="1254755" y="848509"/>
                </a:lnTo>
                <a:lnTo>
                  <a:pt x="1257504" y="848565"/>
                </a:lnTo>
                <a:lnTo>
                  <a:pt x="1260309" y="848621"/>
                </a:lnTo>
                <a:lnTo>
                  <a:pt x="1263058" y="848677"/>
                </a:lnTo>
                <a:lnTo>
                  <a:pt x="1265807" y="848734"/>
                </a:lnTo>
                <a:lnTo>
                  <a:pt x="1268556" y="848734"/>
                </a:lnTo>
                <a:lnTo>
                  <a:pt x="1271361" y="848790"/>
                </a:lnTo>
                <a:lnTo>
                  <a:pt x="1274110" y="848846"/>
                </a:lnTo>
                <a:lnTo>
                  <a:pt x="1276860" y="848902"/>
                </a:lnTo>
                <a:lnTo>
                  <a:pt x="1279609" y="848958"/>
                </a:lnTo>
                <a:lnTo>
                  <a:pt x="1282414" y="849014"/>
                </a:lnTo>
                <a:lnTo>
                  <a:pt x="1285163" y="849070"/>
                </a:lnTo>
                <a:lnTo>
                  <a:pt x="1287912" y="849182"/>
                </a:lnTo>
                <a:lnTo>
                  <a:pt x="1290717" y="849238"/>
                </a:lnTo>
                <a:lnTo>
                  <a:pt x="1293466" y="849351"/>
                </a:lnTo>
                <a:lnTo>
                  <a:pt x="1296215" y="849463"/>
                </a:lnTo>
                <a:lnTo>
                  <a:pt x="1298964" y="849575"/>
                </a:lnTo>
                <a:lnTo>
                  <a:pt x="1301769" y="849687"/>
                </a:lnTo>
                <a:lnTo>
                  <a:pt x="1304519" y="849800"/>
                </a:lnTo>
                <a:lnTo>
                  <a:pt x="1307268" y="849912"/>
                </a:lnTo>
                <a:lnTo>
                  <a:pt x="1310017" y="850080"/>
                </a:lnTo>
                <a:lnTo>
                  <a:pt x="1312822" y="850248"/>
                </a:lnTo>
                <a:lnTo>
                  <a:pt x="1315571" y="850361"/>
                </a:lnTo>
                <a:lnTo>
                  <a:pt x="1318320" y="850529"/>
                </a:lnTo>
                <a:lnTo>
                  <a:pt x="1321069" y="850697"/>
                </a:lnTo>
                <a:lnTo>
                  <a:pt x="1323874" y="850865"/>
                </a:lnTo>
                <a:lnTo>
                  <a:pt x="1326623" y="851034"/>
                </a:lnTo>
                <a:lnTo>
                  <a:pt x="1329372" y="851202"/>
                </a:lnTo>
                <a:lnTo>
                  <a:pt x="1332121" y="851314"/>
                </a:lnTo>
                <a:lnTo>
                  <a:pt x="1334927" y="851483"/>
                </a:lnTo>
                <a:lnTo>
                  <a:pt x="1337676" y="851651"/>
                </a:lnTo>
                <a:lnTo>
                  <a:pt x="1340425" y="851819"/>
                </a:lnTo>
                <a:lnTo>
                  <a:pt x="1343174" y="851931"/>
                </a:lnTo>
                <a:lnTo>
                  <a:pt x="1345979" y="852100"/>
                </a:lnTo>
                <a:lnTo>
                  <a:pt x="1348728" y="852212"/>
                </a:lnTo>
                <a:lnTo>
                  <a:pt x="1351477" y="852324"/>
                </a:lnTo>
                <a:lnTo>
                  <a:pt x="1354282" y="852436"/>
                </a:lnTo>
                <a:lnTo>
                  <a:pt x="1357031" y="852549"/>
                </a:lnTo>
                <a:lnTo>
                  <a:pt x="1359781" y="852661"/>
                </a:lnTo>
                <a:lnTo>
                  <a:pt x="1362530" y="852773"/>
                </a:lnTo>
                <a:lnTo>
                  <a:pt x="1365335" y="852829"/>
                </a:lnTo>
                <a:lnTo>
                  <a:pt x="1368084" y="852941"/>
                </a:lnTo>
                <a:lnTo>
                  <a:pt x="1370833" y="852997"/>
                </a:lnTo>
                <a:lnTo>
                  <a:pt x="1373582" y="853054"/>
                </a:lnTo>
                <a:lnTo>
                  <a:pt x="1376387" y="853110"/>
                </a:lnTo>
                <a:lnTo>
                  <a:pt x="1379136" y="853166"/>
                </a:lnTo>
                <a:lnTo>
                  <a:pt x="1381885" y="853222"/>
                </a:lnTo>
                <a:lnTo>
                  <a:pt x="1384634" y="853278"/>
                </a:lnTo>
                <a:lnTo>
                  <a:pt x="1387440" y="853334"/>
                </a:lnTo>
                <a:lnTo>
                  <a:pt x="1390189" y="853334"/>
                </a:lnTo>
                <a:lnTo>
                  <a:pt x="1392938" y="853390"/>
                </a:lnTo>
                <a:lnTo>
                  <a:pt x="1395687" y="853390"/>
                </a:lnTo>
                <a:lnTo>
                  <a:pt x="1398492" y="853390"/>
                </a:lnTo>
                <a:lnTo>
                  <a:pt x="1401241" y="853446"/>
                </a:lnTo>
                <a:lnTo>
                  <a:pt x="1403990" y="853446"/>
                </a:lnTo>
                <a:lnTo>
                  <a:pt x="1406795" y="853446"/>
                </a:lnTo>
                <a:lnTo>
                  <a:pt x="1409544" y="853446"/>
                </a:lnTo>
                <a:lnTo>
                  <a:pt x="1412293" y="853502"/>
                </a:lnTo>
              </a:path>
            </a:pathLst>
          </a:custGeom>
          <a:ln w="420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417971" y="636202"/>
            <a:ext cx="0" cy="944244"/>
          </a:xfrm>
          <a:custGeom>
            <a:avLst/>
            <a:gdLst/>
            <a:ahLst/>
            <a:cxnLst/>
            <a:rect l="l" t="t" r="r" b="b"/>
            <a:pathLst>
              <a:path w="0" h="944244">
                <a:moveTo>
                  <a:pt x="0" y="944053"/>
                </a:moveTo>
                <a:lnTo>
                  <a:pt x="0" y="0"/>
                </a:lnTo>
              </a:path>
            </a:pathLst>
          </a:custGeom>
          <a:ln w="8415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081316" y="3098866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 h="0">
                <a:moveTo>
                  <a:pt x="0" y="0"/>
                </a:moveTo>
                <a:lnTo>
                  <a:pt x="28051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121795" y="2314799"/>
            <a:ext cx="81915" cy="212725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Density</a:t>
            </a:r>
            <a:endParaRPr sz="45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667384" y="2893078"/>
            <a:ext cx="1225550" cy="0"/>
          </a:xfrm>
          <a:custGeom>
            <a:avLst/>
            <a:gdLst/>
            <a:ahLst/>
            <a:cxnLst/>
            <a:rect l="l" t="t" r="r" b="b"/>
            <a:pathLst>
              <a:path w="1225550" h="0">
                <a:moveTo>
                  <a:pt x="0" y="0"/>
                </a:moveTo>
                <a:lnTo>
                  <a:pt x="1225469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67384" y="2893078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075874" y="2893078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484364" y="2893078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892853" y="2893078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639087" y="2956607"/>
            <a:ext cx="57150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047577" y="2956607"/>
            <a:ext cx="52578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21005" algn="l"/>
              </a:tabLst>
            </a:pPr>
            <a:r>
              <a:rPr dirty="0" sz="450" spc="-5">
                <a:latin typeface="Arial"/>
                <a:cs typeface="Arial"/>
              </a:rPr>
              <a:t>4	5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35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x of sample </a:t>
            </a:r>
            <a:r>
              <a:rPr dirty="0" sz="450" spc="-10">
                <a:latin typeface="Arial"/>
                <a:cs typeface="Arial"/>
              </a:rPr>
              <a:t>size</a:t>
            </a:r>
            <a:r>
              <a:rPr dirty="0" sz="450" spc="-85">
                <a:latin typeface="Arial"/>
                <a:cs typeface="Arial"/>
              </a:rPr>
              <a:t> </a:t>
            </a:r>
            <a:r>
              <a:rPr dirty="0" sz="450" spc="-5">
                <a:latin typeface="Arial"/>
                <a:cs typeface="Arial"/>
              </a:rPr>
              <a:t>40</a:t>
            </a:r>
            <a:endParaRPr sz="45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864557" y="2956607"/>
            <a:ext cx="57150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6</a:t>
            </a:r>
            <a:endParaRPr sz="45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394497" y="2057416"/>
            <a:ext cx="0" cy="800735"/>
          </a:xfrm>
          <a:custGeom>
            <a:avLst/>
            <a:gdLst/>
            <a:ahLst/>
            <a:cxnLst/>
            <a:rect l="l" t="t" r="r" b="b"/>
            <a:pathLst>
              <a:path w="0" h="800735">
                <a:moveTo>
                  <a:pt x="0" y="800653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61003" y="2858070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61003" y="2724655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61003" y="2591185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61003" y="2457771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61003" y="2324301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61003" y="2190831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61003" y="2057416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255883" y="2005724"/>
            <a:ext cx="81915" cy="904240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0.0</a:t>
            </a:r>
            <a:r>
              <a:rPr dirty="0" sz="450">
                <a:latin typeface="Arial"/>
                <a:cs typeface="Arial"/>
              </a:rPr>
              <a:t>  </a:t>
            </a:r>
            <a:r>
              <a:rPr dirty="0" sz="450" spc="60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0.2</a:t>
            </a:r>
            <a:r>
              <a:rPr dirty="0" sz="450">
                <a:latin typeface="Arial"/>
                <a:cs typeface="Arial"/>
              </a:rPr>
              <a:t>  </a:t>
            </a:r>
            <a:r>
              <a:rPr dirty="0" sz="450" spc="60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0.4</a:t>
            </a:r>
            <a:r>
              <a:rPr dirty="0" sz="450">
                <a:latin typeface="Arial"/>
                <a:cs typeface="Arial"/>
              </a:rPr>
              <a:t>  </a:t>
            </a:r>
            <a:r>
              <a:rPr dirty="0" sz="450" spc="60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0.6</a:t>
            </a:r>
            <a:r>
              <a:rPr dirty="0" sz="450">
                <a:latin typeface="Arial"/>
                <a:cs typeface="Arial"/>
              </a:rPr>
              <a:t>  </a:t>
            </a:r>
            <a:r>
              <a:rPr dirty="0" sz="450" spc="60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0.8</a:t>
            </a:r>
            <a:r>
              <a:rPr dirty="0" sz="450">
                <a:latin typeface="Arial"/>
                <a:cs typeface="Arial"/>
              </a:rPr>
              <a:t>  </a:t>
            </a:r>
            <a:r>
              <a:rPr dirty="0" sz="450" spc="60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1.0</a:t>
            </a:r>
            <a:r>
              <a:rPr dirty="0" sz="450">
                <a:latin typeface="Arial"/>
                <a:cs typeface="Arial"/>
              </a:rPr>
              <a:t>  </a:t>
            </a:r>
            <a:r>
              <a:rPr dirty="0" sz="450" spc="60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1.2</a:t>
            </a:r>
            <a:endParaRPr sz="450">
              <a:latin typeface="Arial"/>
              <a:cs typeface="Arial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746967" y="2854731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 h="0">
                <a:moveTo>
                  <a:pt x="0" y="0"/>
                </a:moveTo>
                <a:lnTo>
                  <a:pt x="85894" y="0"/>
                </a:lnTo>
              </a:path>
            </a:pathLst>
          </a:custGeom>
          <a:ln w="108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30758" y="2821378"/>
            <a:ext cx="81915" cy="36830"/>
          </a:xfrm>
          <a:custGeom>
            <a:avLst/>
            <a:gdLst/>
            <a:ahLst/>
            <a:cxnLst/>
            <a:rect l="l" t="t" r="r" b="b"/>
            <a:pathLst>
              <a:path w="81915" h="36830">
                <a:moveTo>
                  <a:pt x="0" y="36691"/>
                </a:moveTo>
                <a:lnTo>
                  <a:pt x="81686" y="36691"/>
                </a:lnTo>
                <a:lnTo>
                  <a:pt x="81686" y="0"/>
                </a:lnTo>
                <a:lnTo>
                  <a:pt x="0" y="0"/>
                </a:lnTo>
                <a:lnTo>
                  <a:pt x="0" y="36691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912500" y="2717923"/>
            <a:ext cx="81915" cy="140335"/>
          </a:xfrm>
          <a:custGeom>
            <a:avLst/>
            <a:gdLst/>
            <a:ahLst/>
            <a:cxnLst/>
            <a:rect l="l" t="t" r="r" b="b"/>
            <a:pathLst>
              <a:path w="81915" h="140335">
                <a:moveTo>
                  <a:pt x="0" y="140146"/>
                </a:moveTo>
                <a:lnTo>
                  <a:pt x="81686" y="140146"/>
                </a:lnTo>
                <a:lnTo>
                  <a:pt x="81686" y="0"/>
                </a:lnTo>
                <a:lnTo>
                  <a:pt x="0" y="0"/>
                </a:lnTo>
                <a:lnTo>
                  <a:pt x="0" y="140146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994187" y="2397684"/>
            <a:ext cx="81915" cy="460375"/>
          </a:xfrm>
          <a:custGeom>
            <a:avLst/>
            <a:gdLst/>
            <a:ahLst/>
            <a:cxnLst/>
            <a:rect l="l" t="t" r="r" b="b"/>
            <a:pathLst>
              <a:path w="81915" h="460375">
                <a:moveTo>
                  <a:pt x="0" y="460385"/>
                </a:moveTo>
                <a:lnTo>
                  <a:pt x="81686" y="460385"/>
                </a:lnTo>
                <a:lnTo>
                  <a:pt x="81686" y="0"/>
                </a:lnTo>
                <a:lnTo>
                  <a:pt x="0" y="0"/>
                </a:lnTo>
                <a:lnTo>
                  <a:pt x="0" y="460385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075874" y="2074079"/>
            <a:ext cx="81915" cy="784225"/>
          </a:xfrm>
          <a:custGeom>
            <a:avLst/>
            <a:gdLst/>
            <a:ahLst/>
            <a:cxnLst/>
            <a:rect l="l" t="t" r="r" b="b"/>
            <a:pathLst>
              <a:path w="81915" h="784225">
                <a:moveTo>
                  <a:pt x="0" y="783990"/>
                </a:moveTo>
                <a:lnTo>
                  <a:pt x="81686" y="783990"/>
                </a:lnTo>
                <a:lnTo>
                  <a:pt x="81686" y="0"/>
                </a:lnTo>
                <a:lnTo>
                  <a:pt x="0" y="0"/>
                </a:lnTo>
                <a:lnTo>
                  <a:pt x="0" y="783990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157561" y="1983977"/>
            <a:ext cx="81915" cy="874394"/>
          </a:xfrm>
          <a:custGeom>
            <a:avLst/>
            <a:gdLst/>
            <a:ahLst/>
            <a:cxnLst/>
            <a:rect l="l" t="t" r="r" b="b"/>
            <a:pathLst>
              <a:path w="81915" h="874394">
                <a:moveTo>
                  <a:pt x="0" y="874092"/>
                </a:moveTo>
                <a:lnTo>
                  <a:pt x="81686" y="874092"/>
                </a:lnTo>
                <a:lnTo>
                  <a:pt x="81686" y="0"/>
                </a:lnTo>
                <a:lnTo>
                  <a:pt x="0" y="0"/>
                </a:lnTo>
                <a:lnTo>
                  <a:pt x="0" y="874092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1239247" y="2277566"/>
            <a:ext cx="81915" cy="581025"/>
          </a:xfrm>
          <a:custGeom>
            <a:avLst/>
            <a:gdLst/>
            <a:ahLst/>
            <a:cxnLst/>
            <a:rect l="l" t="t" r="r" b="b"/>
            <a:pathLst>
              <a:path w="81915" h="581025">
                <a:moveTo>
                  <a:pt x="0" y="580503"/>
                </a:moveTo>
                <a:lnTo>
                  <a:pt x="81686" y="580503"/>
                </a:lnTo>
                <a:lnTo>
                  <a:pt x="81686" y="0"/>
                </a:lnTo>
                <a:lnTo>
                  <a:pt x="0" y="0"/>
                </a:lnTo>
                <a:lnTo>
                  <a:pt x="0" y="580503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320990" y="2531098"/>
            <a:ext cx="81915" cy="327025"/>
          </a:xfrm>
          <a:custGeom>
            <a:avLst/>
            <a:gdLst/>
            <a:ahLst/>
            <a:cxnLst/>
            <a:rect l="l" t="t" r="r" b="b"/>
            <a:pathLst>
              <a:path w="81915" h="327025">
                <a:moveTo>
                  <a:pt x="0" y="326971"/>
                </a:moveTo>
                <a:lnTo>
                  <a:pt x="81686" y="326971"/>
                </a:lnTo>
                <a:lnTo>
                  <a:pt x="81686" y="0"/>
                </a:lnTo>
                <a:lnTo>
                  <a:pt x="0" y="0"/>
                </a:lnTo>
                <a:lnTo>
                  <a:pt x="0" y="326971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402677" y="2754671"/>
            <a:ext cx="81915" cy="103505"/>
          </a:xfrm>
          <a:custGeom>
            <a:avLst/>
            <a:gdLst/>
            <a:ahLst/>
            <a:cxnLst/>
            <a:rect l="l" t="t" r="r" b="b"/>
            <a:pathLst>
              <a:path w="81915" h="103505">
                <a:moveTo>
                  <a:pt x="0" y="103398"/>
                </a:moveTo>
                <a:lnTo>
                  <a:pt x="81686" y="103398"/>
                </a:lnTo>
                <a:lnTo>
                  <a:pt x="81686" y="0"/>
                </a:lnTo>
                <a:lnTo>
                  <a:pt x="0" y="0"/>
                </a:lnTo>
                <a:lnTo>
                  <a:pt x="0" y="103398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1484364" y="2834731"/>
            <a:ext cx="81915" cy="23495"/>
          </a:xfrm>
          <a:custGeom>
            <a:avLst/>
            <a:gdLst/>
            <a:ahLst/>
            <a:cxnLst/>
            <a:rect l="l" t="t" r="r" b="b"/>
            <a:pathLst>
              <a:path w="81915" h="23494">
                <a:moveTo>
                  <a:pt x="0" y="23339"/>
                </a:moveTo>
                <a:lnTo>
                  <a:pt x="81686" y="23339"/>
                </a:lnTo>
                <a:lnTo>
                  <a:pt x="81686" y="0"/>
                </a:lnTo>
                <a:lnTo>
                  <a:pt x="0" y="0"/>
                </a:lnTo>
                <a:lnTo>
                  <a:pt x="0" y="23339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43068" y="1965911"/>
            <a:ext cx="869950" cy="892175"/>
          </a:xfrm>
          <a:custGeom>
            <a:avLst/>
            <a:gdLst/>
            <a:ahLst/>
            <a:cxnLst/>
            <a:rect l="l" t="t" r="r" b="b"/>
            <a:pathLst>
              <a:path w="869950" h="892175">
                <a:moveTo>
                  <a:pt x="0" y="892102"/>
                </a:moveTo>
                <a:lnTo>
                  <a:pt x="1683" y="892102"/>
                </a:lnTo>
                <a:lnTo>
                  <a:pt x="3366" y="892102"/>
                </a:lnTo>
                <a:lnTo>
                  <a:pt x="5105" y="892045"/>
                </a:lnTo>
                <a:lnTo>
                  <a:pt x="6788" y="892045"/>
                </a:lnTo>
                <a:lnTo>
                  <a:pt x="8471" y="891989"/>
                </a:lnTo>
                <a:lnTo>
                  <a:pt x="10210" y="891989"/>
                </a:lnTo>
                <a:lnTo>
                  <a:pt x="11893" y="891933"/>
                </a:lnTo>
                <a:lnTo>
                  <a:pt x="13577" y="891877"/>
                </a:lnTo>
                <a:lnTo>
                  <a:pt x="15316" y="891821"/>
                </a:lnTo>
                <a:lnTo>
                  <a:pt x="16999" y="891765"/>
                </a:lnTo>
                <a:lnTo>
                  <a:pt x="18682" y="891709"/>
                </a:lnTo>
                <a:lnTo>
                  <a:pt x="20421" y="891597"/>
                </a:lnTo>
                <a:lnTo>
                  <a:pt x="22104" y="891541"/>
                </a:lnTo>
                <a:lnTo>
                  <a:pt x="23787" y="891428"/>
                </a:lnTo>
                <a:lnTo>
                  <a:pt x="25527" y="891260"/>
                </a:lnTo>
                <a:lnTo>
                  <a:pt x="27210" y="891148"/>
                </a:lnTo>
                <a:lnTo>
                  <a:pt x="28893" y="890980"/>
                </a:lnTo>
                <a:lnTo>
                  <a:pt x="30632" y="890811"/>
                </a:lnTo>
                <a:lnTo>
                  <a:pt x="32315" y="890643"/>
                </a:lnTo>
                <a:lnTo>
                  <a:pt x="33998" y="890418"/>
                </a:lnTo>
                <a:lnTo>
                  <a:pt x="35737" y="890194"/>
                </a:lnTo>
                <a:lnTo>
                  <a:pt x="37421" y="889914"/>
                </a:lnTo>
                <a:lnTo>
                  <a:pt x="47631" y="887782"/>
                </a:lnTo>
                <a:lnTo>
                  <a:pt x="49314" y="887333"/>
                </a:lnTo>
                <a:lnTo>
                  <a:pt x="51054" y="886884"/>
                </a:lnTo>
                <a:lnTo>
                  <a:pt x="52737" y="886379"/>
                </a:lnTo>
                <a:lnTo>
                  <a:pt x="54476" y="885874"/>
                </a:lnTo>
                <a:lnTo>
                  <a:pt x="56159" y="885313"/>
                </a:lnTo>
                <a:lnTo>
                  <a:pt x="57842" y="884696"/>
                </a:lnTo>
                <a:lnTo>
                  <a:pt x="59581" y="884079"/>
                </a:lnTo>
                <a:lnTo>
                  <a:pt x="61265" y="883462"/>
                </a:lnTo>
                <a:lnTo>
                  <a:pt x="62948" y="882788"/>
                </a:lnTo>
                <a:lnTo>
                  <a:pt x="64687" y="882115"/>
                </a:lnTo>
                <a:lnTo>
                  <a:pt x="66370" y="881442"/>
                </a:lnTo>
                <a:lnTo>
                  <a:pt x="68053" y="880713"/>
                </a:lnTo>
                <a:lnTo>
                  <a:pt x="69792" y="879983"/>
                </a:lnTo>
                <a:lnTo>
                  <a:pt x="71475" y="879198"/>
                </a:lnTo>
                <a:lnTo>
                  <a:pt x="73158" y="878468"/>
                </a:lnTo>
                <a:lnTo>
                  <a:pt x="74898" y="877683"/>
                </a:lnTo>
                <a:lnTo>
                  <a:pt x="76581" y="876898"/>
                </a:lnTo>
                <a:lnTo>
                  <a:pt x="78264" y="876056"/>
                </a:lnTo>
                <a:lnTo>
                  <a:pt x="80003" y="875271"/>
                </a:lnTo>
                <a:lnTo>
                  <a:pt x="81686" y="874485"/>
                </a:lnTo>
                <a:lnTo>
                  <a:pt x="83369" y="873644"/>
                </a:lnTo>
                <a:lnTo>
                  <a:pt x="85109" y="872802"/>
                </a:lnTo>
                <a:lnTo>
                  <a:pt x="86792" y="871960"/>
                </a:lnTo>
                <a:lnTo>
                  <a:pt x="88475" y="871175"/>
                </a:lnTo>
                <a:lnTo>
                  <a:pt x="90214" y="870333"/>
                </a:lnTo>
                <a:lnTo>
                  <a:pt x="91897" y="869492"/>
                </a:lnTo>
                <a:lnTo>
                  <a:pt x="93580" y="868706"/>
                </a:lnTo>
                <a:lnTo>
                  <a:pt x="95319" y="867865"/>
                </a:lnTo>
                <a:lnTo>
                  <a:pt x="97002" y="867079"/>
                </a:lnTo>
                <a:lnTo>
                  <a:pt x="98686" y="866238"/>
                </a:lnTo>
                <a:lnTo>
                  <a:pt x="100425" y="865452"/>
                </a:lnTo>
                <a:lnTo>
                  <a:pt x="102108" y="864723"/>
                </a:lnTo>
                <a:lnTo>
                  <a:pt x="103791" y="863938"/>
                </a:lnTo>
                <a:lnTo>
                  <a:pt x="105530" y="863208"/>
                </a:lnTo>
                <a:lnTo>
                  <a:pt x="107213" y="862479"/>
                </a:lnTo>
                <a:lnTo>
                  <a:pt x="108953" y="861806"/>
                </a:lnTo>
                <a:lnTo>
                  <a:pt x="110636" y="861132"/>
                </a:lnTo>
                <a:lnTo>
                  <a:pt x="112319" y="860459"/>
                </a:lnTo>
                <a:lnTo>
                  <a:pt x="114058" y="859842"/>
                </a:lnTo>
                <a:lnTo>
                  <a:pt x="115741" y="859225"/>
                </a:lnTo>
                <a:lnTo>
                  <a:pt x="117424" y="858664"/>
                </a:lnTo>
                <a:lnTo>
                  <a:pt x="119163" y="858159"/>
                </a:lnTo>
                <a:lnTo>
                  <a:pt x="120846" y="857654"/>
                </a:lnTo>
                <a:lnTo>
                  <a:pt x="122530" y="857149"/>
                </a:lnTo>
                <a:lnTo>
                  <a:pt x="124269" y="856700"/>
                </a:lnTo>
                <a:lnTo>
                  <a:pt x="125952" y="856251"/>
                </a:lnTo>
                <a:lnTo>
                  <a:pt x="127635" y="855859"/>
                </a:lnTo>
                <a:lnTo>
                  <a:pt x="129374" y="855466"/>
                </a:lnTo>
                <a:lnTo>
                  <a:pt x="131057" y="855073"/>
                </a:lnTo>
                <a:lnTo>
                  <a:pt x="132740" y="854737"/>
                </a:lnTo>
                <a:lnTo>
                  <a:pt x="134480" y="854400"/>
                </a:lnTo>
                <a:lnTo>
                  <a:pt x="136163" y="854007"/>
                </a:lnTo>
                <a:lnTo>
                  <a:pt x="137846" y="853671"/>
                </a:lnTo>
                <a:lnTo>
                  <a:pt x="139585" y="853278"/>
                </a:lnTo>
                <a:lnTo>
                  <a:pt x="141268" y="852885"/>
                </a:lnTo>
                <a:lnTo>
                  <a:pt x="142951" y="852436"/>
                </a:lnTo>
                <a:lnTo>
                  <a:pt x="144690" y="851988"/>
                </a:lnTo>
                <a:lnTo>
                  <a:pt x="146374" y="851483"/>
                </a:lnTo>
                <a:lnTo>
                  <a:pt x="148057" y="850978"/>
                </a:lnTo>
                <a:lnTo>
                  <a:pt x="149796" y="850361"/>
                </a:lnTo>
                <a:lnTo>
                  <a:pt x="171901" y="834876"/>
                </a:lnTo>
                <a:lnTo>
                  <a:pt x="173640" y="832968"/>
                </a:lnTo>
                <a:lnTo>
                  <a:pt x="194062" y="800204"/>
                </a:lnTo>
                <a:lnTo>
                  <a:pt x="197428" y="793135"/>
                </a:lnTo>
                <a:lnTo>
                  <a:pt x="199167" y="789432"/>
                </a:lnTo>
                <a:lnTo>
                  <a:pt x="200850" y="785617"/>
                </a:lnTo>
                <a:lnTo>
                  <a:pt x="202533" y="781690"/>
                </a:lnTo>
                <a:lnTo>
                  <a:pt x="204272" y="777650"/>
                </a:lnTo>
                <a:lnTo>
                  <a:pt x="205956" y="773499"/>
                </a:lnTo>
                <a:lnTo>
                  <a:pt x="207639" y="769235"/>
                </a:lnTo>
                <a:lnTo>
                  <a:pt x="209378" y="764859"/>
                </a:lnTo>
                <a:lnTo>
                  <a:pt x="217849" y="741351"/>
                </a:lnTo>
                <a:lnTo>
                  <a:pt x="219589" y="736302"/>
                </a:lnTo>
                <a:lnTo>
                  <a:pt x="221272" y="731197"/>
                </a:lnTo>
                <a:lnTo>
                  <a:pt x="223011" y="725923"/>
                </a:lnTo>
                <a:lnTo>
                  <a:pt x="224694" y="720537"/>
                </a:lnTo>
                <a:lnTo>
                  <a:pt x="226377" y="715095"/>
                </a:lnTo>
                <a:lnTo>
                  <a:pt x="228116" y="709541"/>
                </a:lnTo>
                <a:lnTo>
                  <a:pt x="229800" y="703874"/>
                </a:lnTo>
                <a:lnTo>
                  <a:pt x="231483" y="698152"/>
                </a:lnTo>
                <a:lnTo>
                  <a:pt x="233222" y="692317"/>
                </a:lnTo>
                <a:lnTo>
                  <a:pt x="234905" y="686426"/>
                </a:lnTo>
                <a:lnTo>
                  <a:pt x="236588" y="680479"/>
                </a:lnTo>
                <a:lnTo>
                  <a:pt x="238327" y="674476"/>
                </a:lnTo>
                <a:lnTo>
                  <a:pt x="240010" y="668417"/>
                </a:lnTo>
                <a:lnTo>
                  <a:pt x="241693" y="662302"/>
                </a:lnTo>
                <a:lnTo>
                  <a:pt x="243433" y="656186"/>
                </a:lnTo>
                <a:lnTo>
                  <a:pt x="245116" y="650015"/>
                </a:lnTo>
                <a:lnTo>
                  <a:pt x="246799" y="643844"/>
                </a:lnTo>
                <a:lnTo>
                  <a:pt x="248538" y="637728"/>
                </a:lnTo>
                <a:lnTo>
                  <a:pt x="250221" y="631557"/>
                </a:lnTo>
                <a:lnTo>
                  <a:pt x="251904" y="625442"/>
                </a:lnTo>
                <a:lnTo>
                  <a:pt x="253644" y="619326"/>
                </a:lnTo>
                <a:lnTo>
                  <a:pt x="255327" y="613211"/>
                </a:lnTo>
                <a:lnTo>
                  <a:pt x="257010" y="607208"/>
                </a:lnTo>
                <a:lnTo>
                  <a:pt x="258749" y="601149"/>
                </a:lnTo>
                <a:lnTo>
                  <a:pt x="260432" y="595146"/>
                </a:lnTo>
                <a:lnTo>
                  <a:pt x="262115" y="589199"/>
                </a:lnTo>
                <a:lnTo>
                  <a:pt x="263854" y="583252"/>
                </a:lnTo>
                <a:lnTo>
                  <a:pt x="265537" y="577361"/>
                </a:lnTo>
                <a:lnTo>
                  <a:pt x="267221" y="571414"/>
                </a:lnTo>
                <a:lnTo>
                  <a:pt x="268960" y="565523"/>
                </a:lnTo>
                <a:lnTo>
                  <a:pt x="270643" y="559576"/>
                </a:lnTo>
                <a:lnTo>
                  <a:pt x="272326" y="553629"/>
                </a:lnTo>
                <a:lnTo>
                  <a:pt x="274065" y="547626"/>
                </a:lnTo>
                <a:lnTo>
                  <a:pt x="275748" y="541567"/>
                </a:lnTo>
                <a:lnTo>
                  <a:pt x="277488" y="535451"/>
                </a:lnTo>
                <a:lnTo>
                  <a:pt x="279171" y="529168"/>
                </a:lnTo>
                <a:lnTo>
                  <a:pt x="280854" y="522828"/>
                </a:lnTo>
                <a:lnTo>
                  <a:pt x="282593" y="516376"/>
                </a:lnTo>
                <a:lnTo>
                  <a:pt x="284276" y="509756"/>
                </a:lnTo>
                <a:lnTo>
                  <a:pt x="285959" y="502911"/>
                </a:lnTo>
                <a:lnTo>
                  <a:pt x="287698" y="495899"/>
                </a:lnTo>
                <a:lnTo>
                  <a:pt x="289381" y="488717"/>
                </a:lnTo>
                <a:lnTo>
                  <a:pt x="291065" y="481312"/>
                </a:lnTo>
                <a:lnTo>
                  <a:pt x="292804" y="473682"/>
                </a:lnTo>
                <a:lnTo>
                  <a:pt x="294487" y="465771"/>
                </a:lnTo>
                <a:lnTo>
                  <a:pt x="296170" y="457636"/>
                </a:lnTo>
                <a:lnTo>
                  <a:pt x="297909" y="449333"/>
                </a:lnTo>
                <a:lnTo>
                  <a:pt x="299592" y="440749"/>
                </a:lnTo>
                <a:lnTo>
                  <a:pt x="301275" y="431941"/>
                </a:lnTo>
                <a:lnTo>
                  <a:pt x="303015" y="422964"/>
                </a:lnTo>
                <a:lnTo>
                  <a:pt x="304698" y="413707"/>
                </a:lnTo>
                <a:lnTo>
                  <a:pt x="306381" y="404281"/>
                </a:lnTo>
                <a:lnTo>
                  <a:pt x="308120" y="394688"/>
                </a:lnTo>
                <a:lnTo>
                  <a:pt x="309803" y="384982"/>
                </a:lnTo>
                <a:lnTo>
                  <a:pt x="311486" y="375108"/>
                </a:lnTo>
                <a:lnTo>
                  <a:pt x="313225" y="365177"/>
                </a:lnTo>
                <a:lnTo>
                  <a:pt x="314909" y="355135"/>
                </a:lnTo>
                <a:lnTo>
                  <a:pt x="316592" y="345092"/>
                </a:lnTo>
                <a:lnTo>
                  <a:pt x="318331" y="335050"/>
                </a:lnTo>
                <a:lnTo>
                  <a:pt x="320014" y="324951"/>
                </a:lnTo>
                <a:lnTo>
                  <a:pt x="321697" y="314965"/>
                </a:lnTo>
                <a:lnTo>
                  <a:pt x="323436" y="305090"/>
                </a:lnTo>
                <a:lnTo>
                  <a:pt x="325119" y="295272"/>
                </a:lnTo>
                <a:lnTo>
                  <a:pt x="326803" y="285566"/>
                </a:lnTo>
                <a:lnTo>
                  <a:pt x="328542" y="276029"/>
                </a:lnTo>
                <a:lnTo>
                  <a:pt x="330225" y="266660"/>
                </a:lnTo>
                <a:lnTo>
                  <a:pt x="331908" y="257571"/>
                </a:lnTo>
                <a:lnTo>
                  <a:pt x="333647" y="248594"/>
                </a:lnTo>
                <a:lnTo>
                  <a:pt x="335330" y="239898"/>
                </a:lnTo>
                <a:lnTo>
                  <a:pt x="343858" y="200177"/>
                </a:lnTo>
                <a:lnTo>
                  <a:pt x="354069" y="161241"/>
                </a:lnTo>
                <a:lnTo>
                  <a:pt x="357491" y="150301"/>
                </a:lnTo>
                <a:lnTo>
                  <a:pt x="359174" y="145139"/>
                </a:lnTo>
                <a:lnTo>
                  <a:pt x="372807" y="110467"/>
                </a:lnTo>
                <a:lnTo>
                  <a:pt x="374490" y="106708"/>
                </a:lnTo>
                <a:lnTo>
                  <a:pt x="376174" y="103006"/>
                </a:lnTo>
                <a:lnTo>
                  <a:pt x="377913" y="99359"/>
                </a:lnTo>
                <a:lnTo>
                  <a:pt x="379596" y="95768"/>
                </a:lnTo>
                <a:lnTo>
                  <a:pt x="381279" y="92121"/>
                </a:lnTo>
                <a:lnTo>
                  <a:pt x="383018" y="88531"/>
                </a:lnTo>
                <a:lnTo>
                  <a:pt x="384701" y="84884"/>
                </a:lnTo>
                <a:lnTo>
                  <a:pt x="386384" y="81237"/>
                </a:lnTo>
                <a:lnTo>
                  <a:pt x="388124" y="77535"/>
                </a:lnTo>
                <a:lnTo>
                  <a:pt x="389807" y="73776"/>
                </a:lnTo>
                <a:lnTo>
                  <a:pt x="391546" y="69961"/>
                </a:lnTo>
                <a:lnTo>
                  <a:pt x="393229" y="66089"/>
                </a:lnTo>
                <a:lnTo>
                  <a:pt x="394912" y="62218"/>
                </a:lnTo>
                <a:lnTo>
                  <a:pt x="396651" y="58235"/>
                </a:lnTo>
                <a:lnTo>
                  <a:pt x="398334" y="54252"/>
                </a:lnTo>
                <a:lnTo>
                  <a:pt x="400018" y="50212"/>
                </a:lnTo>
                <a:lnTo>
                  <a:pt x="401757" y="46173"/>
                </a:lnTo>
                <a:lnTo>
                  <a:pt x="403440" y="42189"/>
                </a:lnTo>
                <a:lnTo>
                  <a:pt x="405123" y="38206"/>
                </a:lnTo>
                <a:lnTo>
                  <a:pt x="406862" y="34279"/>
                </a:lnTo>
                <a:lnTo>
                  <a:pt x="408545" y="30408"/>
                </a:lnTo>
                <a:lnTo>
                  <a:pt x="432389" y="0"/>
                </a:lnTo>
                <a:lnTo>
                  <a:pt x="434072" y="224"/>
                </a:lnTo>
                <a:lnTo>
                  <a:pt x="454494" y="25527"/>
                </a:lnTo>
                <a:lnTo>
                  <a:pt x="456233" y="28781"/>
                </a:lnTo>
                <a:lnTo>
                  <a:pt x="457916" y="32147"/>
                </a:lnTo>
                <a:lnTo>
                  <a:pt x="459600" y="35513"/>
                </a:lnTo>
                <a:lnTo>
                  <a:pt x="461339" y="38879"/>
                </a:lnTo>
                <a:lnTo>
                  <a:pt x="463022" y="42245"/>
                </a:lnTo>
                <a:lnTo>
                  <a:pt x="464705" y="45612"/>
                </a:lnTo>
                <a:lnTo>
                  <a:pt x="466444" y="48922"/>
                </a:lnTo>
                <a:lnTo>
                  <a:pt x="468127" y="52176"/>
                </a:lnTo>
                <a:lnTo>
                  <a:pt x="469810" y="55430"/>
                </a:lnTo>
                <a:lnTo>
                  <a:pt x="471550" y="58572"/>
                </a:lnTo>
                <a:lnTo>
                  <a:pt x="473233" y="61713"/>
                </a:lnTo>
                <a:lnTo>
                  <a:pt x="474916" y="64743"/>
                </a:lnTo>
                <a:lnTo>
                  <a:pt x="476655" y="67773"/>
                </a:lnTo>
                <a:lnTo>
                  <a:pt x="478338" y="70802"/>
                </a:lnTo>
                <a:lnTo>
                  <a:pt x="480021" y="73776"/>
                </a:lnTo>
                <a:lnTo>
                  <a:pt x="481760" y="76749"/>
                </a:lnTo>
                <a:lnTo>
                  <a:pt x="483444" y="79779"/>
                </a:lnTo>
                <a:lnTo>
                  <a:pt x="485127" y="82808"/>
                </a:lnTo>
                <a:lnTo>
                  <a:pt x="486866" y="85950"/>
                </a:lnTo>
                <a:lnTo>
                  <a:pt x="488549" y="89148"/>
                </a:lnTo>
                <a:lnTo>
                  <a:pt x="490232" y="92514"/>
                </a:lnTo>
                <a:lnTo>
                  <a:pt x="491971" y="95993"/>
                </a:lnTo>
                <a:lnTo>
                  <a:pt x="505604" y="132797"/>
                </a:lnTo>
                <a:lnTo>
                  <a:pt x="515815" y="174538"/>
                </a:lnTo>
                <a:lnTo>
                  <a:pt x="524287" y="218467"/>
                </a:lnTo>
                <a:lnTo>
                  <a:pt x="526026" y="228004"/>
                </a:lnTo>
                <a:lnTo>
                  <a:pt x="527709" y="237710"/>
                </a:lnTo>
                <a:lnTo>
                  <a:pt x="529392" y="247528"/>
                </a:lnTo>
                <a:lnTo>
                  <a:pt x="531132" y="257402"/>
                </a:lnTo>
                <a:lnTo>
                  <a:pt x="532815" y="267389"/>
                </a:lnTo>
                <a:lnTo>
                  <a:pt x="534498" y="277375"/>
                </a:lnTo>
                <a:lnTo>
                  <a:pt x="536237" y="287306"/>
                </a:lnTo>
                <a:lnTo>
                  <a:pt x="537920" y="297180"/>
                </a:lnTo>
                <a:lnTo>
                  <a:pt x="539603" y="306998"/>
                </a:lnTo>
                <a:lnTo>
                  <a:pt x="541342" y="316648"/>
                </a:lnTo>
                <a:lnTo>
                  <a:pt x="543025" y="326073"/>
                </a:lnTo>
                <a:lnTo>
                  <a:pt x="544709" y="335274"/>
                </a:lnTo>
                <a:lnTo>
                  <a:pt x="546448" y="344307"/>
                </a:lnTo>
                <a:lnTo>
                  <a:pt x="548131" y="353059"/>
                </a:lnTo>
                <a:lnTo>
                  <a:pt x="556659" y="392219"/>
                </a:lnTo>
                <a:lnTo>
                  <a:pt x="568553" y="433287"/>
                </a:lnTo>
                <a:lnTo>
                  <a:pt x="575397" y="450567"/>
                </a:lnTo>
                <a:lnTo>
                  <a:pt x="577080" y="454438"/>
                </a:lnTo>
                <a:lnTo>
                  <a:pt x="578763" y="458085"/>
                </a:lnTo>
                <a:lnTo>
                  <a:pt x="580503" y="461619"/>
                </a:lnTo>
                <a:lnTo>
                  <a:pt x="582186" y="465098"/>
                </a:lnTo>
                <a:lnTo>
                  <a:pt x="583869" y="468520"/>
                </a:lnTo>
                <a:lnTo>
                  <a:pt x="585608" y="471830"/>
                </a:lnTo>
                <a:lnTo>
                  <a:pt x="587291" y="475196"/>
                </a:lnTo>
                <a:lnTo>
                  <a:pt x="588974" y="478506"/>
                </a:lnTo>
                <a:lnTo>
                  <a:pt x="590713" y="481873"/>
                </a:lnTo>
                <a:lnTo>
                  <a:pt x="592397" y="485295"/>
                </a:lnTo>
                <a:lnTo>
                  <a:pt x="594080" y="488773"/>
                </a:lnTo>
                <a:lnTo>
                  <a:pt x="595819" y="492364"/>
                </a:lnTo>
                <a:lnTo>
                  <a:pt x="597502" y="496067"/>
                </a:lnTo>
                <a:lnTo>
                  <a:pt x="599185" y="499882"/>
                </a:lnTo>
                <a:lnTo>
                  <a:pt x="600924" y="503753"/>
                </a:lnTo>
                <a:lnTo>
                  <a:pt x="602607" y="507849"/>
                </a:lnTo>
                <a:lnTo>
                  <a:pt x="604291" y="512056"/>
                </a:lnTo>
                <a:lnTo>
                  <a:pt x="606030" y="516376"/>
                </a:lnTo>
                <a:lnTo>
                  <a:pt x="607713" y="520865"/>
                </a:lnTo>
                <a:lnTo>
                  <a:pt x="609396" y="525521"/>
                </a:lnTo>
                <a:lnTo>
                  <a:pt x="611135" y="530290"/>
                </a:lnTo>
                <a:lnTo>
                  <a:pt x="612818" y="535171"/>
                </a:lnTo>
                <a:lnTo>
                  <a:pt x="614501" y="540220"/>
                </a:lnTo>
                <a:lnTo>
                  <a:pt x="616241" y="545326"/>
                </a:lnTo>
                <a:lnTo>
                  <a:pt x="617924" y="550543"/>
                </a:lnTo>
                <a:lnTo>
                  <a:pt x="619663" y="555873"/>
                </a:lnTo>
                <a:lnTo>
                  <a:pt x="621346" y="561259"/>
                </a:lnTo>
                <a:lnTo>
                  <a:pt x="623029" y="566701"/>
                </a:lnTo>
                <a:lnTo>
                  <a:pt x="624768" y="572199"/>
                </a:lnTo>
                <a:lnTo>
                  <a:pt x="626451" y="577697"/>
                </a:lnTo>
                <a:lnTo>
                  <a:pt x="628135" y="583196"/>
                </a:lnTo>
                <a:lnTo>
                  <a:pt x="629874" y="588750"/>
                </a:lnTo>
                <a:lnTo>
                  <a:pt x="631557" y="594248"/>
                </a:lnTo>
                <a:lnTo>
                  <a:pt x="633240" y="599746"/>
                </a:lnTo>
                <a:lnTo>
                  <a:pt x="634979" y="605188"/>
                </a:lnTo>
                <a:lnTo>
                  <a:pt x="636662" y="610574"/>
                </a:lnTo>
                <a:lnTo>
                  <a:pt x="638345" y="615960"/>
                </a:lnTo>
                <a:lnTo>
                  <a:pt x="640085" y="621234"/>
                </a:lnTo>
                <a:lnTo>
                  <a:pt x="641768" y="626451"/>
                </a:lnTo>
                <a:lnTo>
                  <a:pt x="643451" y="631613"/>
                </a:lnTo>
                <a:lnTo>
                  <a:pt x="645190" y="636718"/>
                </a:lnTo>
                <a:lnTo>
                  <a:pt x="646873" y="641768"/>
                </a:lnTo>
                <a:lnTo>
                  <a:pt x="648556" y="646761"/>
                </a:lnTo>
                <a:lnTo>
                  <a:pt x="650295" y="651642"/>
                </a:lnTo>
                <a:lnTo>
                  <a:pt x="651979" y="656467"/>
                </a:lnTo>
                <a:lnTo>
                  <a:pt x="653662" y="661236"/>
                </a:lnTo>
                <a:lnTo>
                  <a:pt x="655401" y="665948"/>
                </a:lnTo>
                <a:lnTo>
                  <a:pt x="657084" y="670549"/>
                </a:lnTo>
                <a:lnTo>
                  <a:pt x="658767" y="675149"/>
                </a:lnTo>
                <a:lnTo>
                  <a:pt x="660506" y="679694"/>
                </a:lnTo>
                <a:lnTo>
                  <a:pt x="662189" y="684126"/>
                </a:lnTo>
                <a:lnTo>
                  <a:pt x="663872" y="688558"/>
                </a:lnTo>
                <a:lnTo>
                  <a:pt x="665612" y="692934"/>
                </a:lnTo>
                <a:lnTo>
                  <a:pt x="667295" y="697254"/>
                </a:lnTo>
                <a:lnTo>
                  <a:pt x="668978" y="701518"/>
                </a:lnTo>
                <a:lnTo>
                  <a:pt x="670717" y="705726"/>
                </a:lnTo>
                <a:lnTo>
                  <a:pt x="672400" y="709933"/>
                </a:lnTo>
                <a:lnTo>
                  <a:pt x="674139" y="714085"/>
                </a:lnTo>
                <a:lnTo>
                  <a:pt x="675823" y="718125"/>
                </a:lnTo>
                <a:lnTo>
                  <a:pt x="677506" y="722164"/>
                </a:lnTo>
                <a:lnTo>
                  <a:pt x="679245" y="726147"/>
                </a:lnTo>
                <a:lnTo>
                  <a:pt x="680928" y="730075"/>
                </a:lnTo>
                <a:lnTo>
                  <a:pt x="682611" y="733946"/>
                </a:lnTo>
                <a:lnTo>
                  <a:pt x="684350" y="737761"/>
                </a:lnTo>
                <a:lnTo>
                  <a:pt x="686033" y="741576"/>
                </a:lnTo>
                <a:lnTo>
                  <a:pt x="687716" y="745279"/>
                </a:lnTo>
                <a:lnTo>
                  <a:pt x="689456" y="748925"/>
                </a:lnTo>
                <a:lnTo>
                  <a:pt x="691139" y="752516"/>
                </a:lnTo>
                <a:lnTo>
                  <a:pt x="692822" y="756051"/>
                </a:lnTo>
                <a:lnTo>
                  <a:pt x="694561" y="759529"/>
                </a:lnTo>
                <a:lnTo>
                  <a:pt x="696244" y="762951"/>
                </a:lnTo>
                <a:lnTo>
                  <a:pt x="704772" y="778885"/>
                </a:lnTo>
                <a:lnTo>
                  <a:pt x="706455" y="781858"/>
                </a:lnTo>
                <a:lnTo>
                  <a:pt x="725194" y="808900"/>
                </a:lnTo>
                <a:lnTo>
                  <a:pt x="726877" y="810920"/>
                </a:lnTo>
                <a:lnTo>
                  <a:pt x="728616" y="812827"/>
                </a:lnTo>
                <a:lnTo>
                  <a:pt x="730299" y="814735"/>
                </a:lnTo>
                <a:lnTo>
                  <a:pt x="731982" y="816586"/>
                </a:lnTo>
                <a:lnTo>
                  <a:pt x="733721" y="818325"/>
                </a:lnTo>
                <a:lnTo>
                  <a:pt x="735404" y="820121"/>
                </a:lnTo>
                <a:lnTo>
                  <a:pt x="737088" y="821860"/>
                </a:lnTo>
                <a:lnTo>
                  <a:pt x="738827" y="823543"/>
                </a:lnTo>
                <a:lnTo>
                  <a:pt x="740510" y="825282"/>
                </a:lnTo>
                <a:lnTo>
                  <a:pt x="742193" y="826965"/>
                </a:lnTo>
                <a:lnTo>
                  <a:pt x="743932" y="828648"/>
                </a:lnTo>
                <a:lnTo>
                  <a:pt x="745615" y="830332"/>
                </a:lnTo>
                <a:lnTo>
                  <a:pt x="747298" y="832071"/>
                </a:lnTo>
                <a:lnTo>
                  <a:pt x="749038" y="833754"/>
                </a:lnTo>
                <a:lnTo>
                  <a:pt x="750721" y="835493"/>
                </a:lnTo>
                <a:lnTo>
                  <a:pt x="752404" y="837288"/>
                </a:lnTo>
                <a:lnTo>
                  <a:pt x="754143" y="839028"/>
                </a:lnTo>
                <a:lnTo>
                  <a:pt x="755826" y="840823"/>
                </a:lnTo>
                <a:lnTo>
                  <a:pt x="757509" y="842618"/>
                </a:lnTo>
                <a:lnTo>
                  <a:pt x="759248" y="844414"/>
                </a:lnTo>
                <a:lnTo>
                  <a:pt x="760932" y="846209"/>
                </a:lnTo>
                <a:lnTo>
                  <a:pt x="762615" y="848004"/>
                </a:lnTo>
                <a:lnTo>
                  <a:pt x="764354" y="849800"/>
                </a:lnTo>
                <a:lnTo>
                  <a:pt x="766037" y="851595"/>
                </a:lnTo>
                <a:lnTo>
                  <a:pt x="767720" y="853390"/>
                </a:lnTo>
                <a:lnTo>
                  <a:pt x="769459" y="855129"/>
                </a:lnTo>
                <a:lnTo>
                  <a:pt x="771142" y="856869"/>
                </a:lnTo>
                <a:lnTo>
                  <a:pt x="788198" y="872073"/>
                </a:lnTo>
                <a:lnTo>
                  <a:pt x="789881" y="873363"/>
                </a:lnTo>
                <a:lnTo>
                  <a:pt x="820513" y="887669"/>
                </a:lnTo>
                <a:lnTo>
                  <a:pt x="822197" y="888118"/>
                </a:lnTo>
                <a:lnTo>
                  <a:pt x="834147" y="890306"/>
                </a:lnTo>
                <a:lnTo>
                  <a:pt x="835830" y="890531"/>
                </a:lnTo>
                <a:lnTo>
                  <a:pt x="837513" y="890755"/>
                </a:lnTo>
                <a:lnTo>
                  <a:pt x="839252" y="890923"/>
                </a:lnTo>
                <a:lnTo>
                  <a:pt x="840935" y="891092"/>
                </a:lnTo>
                <a:lnTo>
                  <a:pt x="842674" y="891204"/>
                </a:lnTo>
                <a:lnTo>
                  <a:pt x="844357" y="891372"/>
                </a:lnTo>
                <a:lnTo>
                  <a:pt x="846041" y="891484"/>
                </a:lnTo>
                <a:lnTo>
                  <a:pt x="847780" y="891541"/>
                </a:lnTo>
                <a:lnTo>
                  <a:pt x="849463" y="891653"/>
                </a:lnTo>
                <a:lnTo>
                  <a:pt x="851146" y="891709"/>
                </a:lnTo>
                <a:lnTo>
                  <a:pt x="852885" y="891821"/>
                </a:lnTo>
                <a:lnTo>
                  <a:pt x="854568" y="891877"/>
                </a:lnTo>
                <a:lnTo>
                  <a:pt x="856251" y="891877"/>
                </a:lnTo>
                <a:lnTo>
                  <a:pt x="857991" y="891933"/>
                </a:lnTo>
                <a:lnTo>
                  <a:pt x="859674" y="891989"/>
                </a:lnTo>
                <a:lnTo>
                  <a:pt x="861357" y="892045"/>
                </a:lnTo>
                <a:lnTo>
                  <a:pt x="863096" y="892045"/>
                </a:lnTo>
                <a:lnTo>
                  <a:pt x="864779" y="892045"/>
                </a:lnTo>
                <a:lnTo>
                  <a:pt x="866462" y="892102"/>
                </a:lnTo>
                <a:lnTo>
                  <a:pt x="868201" y="892102"/>
                </a:lnTo>
                <a:lnTo>
                  <a:pt x="869885" y="892102"/>
                </a:lnTo>
              </a:path>
            </a:pathLst>
          </a:custGeom>
          <a:ln w="420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196272" y="1949024"/>
            <a:ext cx="0" cy="944244"/>
          </a:xfrm>
          <a:custGeom>
            <a:avLst/>
            <a:gdLst/>
            <a:ahLst/>
            <a:cxnLst/>
            <a:rect l="l" t="t" r="r" b="b"/>
            <a:pathLst>
              <a:path w="0" h="944244">
                <a:moveTo>
                  <a:pt x="0" y="944053"/>
                </a:moveTo>
                <a:lnTo>
                  <a:pt x="0" y="0"/>
                </a:lnTo>
              </a:path>
            </a:pathLst>
          </a:custGeom>
          <a:ln w="8415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303015" y="3098866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 h="0">
                <a:moveTo>
                  <a:pt x="0" y="0"/>
                </a:moveTo>
                <a:lnTo>
                  <a:pt x="28051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 txBox="1"/>
          <p:nvPr/>
        </p:nvSpPr>
        <p:spPr>
          <a:xfrm>
            <a:off x="2343495" y="2314799"/>
            <a:ext cx="81915" cy="212725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Density</a:t>
            </a:r>
            <a:endParaRPr sz="450">
              <a:latin typeface="Arial"/>
              <a:cs typeface="Arial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2889084" y="2893078"/>
            <a:ext cx="1225550" cy="0"/>
          </a:xfrm>
          <a:custGeom>
            <a:avLst/>
            <a:gdLst/>
            <a:ahLst/>
            <a:cxnLst/>
            <a:rect l="l" t="t" r="r" b="b"/>
            <a:pathLst>
              <a:path w="1225550" h="0">
                <a:moveTo>
                  <a:pt x="0" y="0"/>
                </a:moveTo>
                <a:lnTo>
                  <a:pt x="1225469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2889084" y="2893078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297573" y="2893078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706063" y="2893078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114553" y="2893078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 txBox="1"/>
          <p:nvPr/>
        </p:nvSpPr>
        <p:spPr>
          <a:xfrm>
            <a:off x="2860787" y="2956607"/>
            <a:ext cx="57150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3269277" y="2956607"/>
            <a:ext cx="52578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21005" algn="l"/>
              </a:tabLst>
            </a:pPr>
            <a:r>
              <a:rPr dirty="0" sz="450" spc="-5">
                <a:latin typeface="Arial"/>
                <a:cs typeface="Arial"/>
              </a:rPr>
              <a:t>4	5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35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x of sample </a:t>
            </a:r>
            <a:r>
              <a:rPr dirty="0" sz="450" spc="-10">
                <a:latin typeface="Arial"/>
                <a:cs typeface="Arial"/>
              </a:rPr>
              <a:t>size</a:t>
            </a:r>
            <a:r>
              <a:rPr dirty="0" sz="450" spc="-85">
                <a:latin typeface="Arial"/>
                <a:cs typeface="Arial"/>
              </a:rPr>
              <a:t> </a:t>
            </a:r>
            <a:r>
              <a:rPr dirty="0" sz="450" spc="-5">
                <a:latin typeface="Arial"/>
                <a:cs typeface="Arial"/>
              </a:rPr>
              <a:t>80</a:t>
            </a:r>
            <a:endParaRPr sz="45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4086256" y="2956607"/>
            <a:ext cx="57150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6</a:t>
            </a:r>
            <a:endParaRPr sz="450">
              <a:latin typeface="Arial"/>
              <a:cs typeface="Arial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2616196" y="2167996"/>
            <a:ext cx="0" cy="690245"/>
          </a:xfrm>
          <a:custGeom>
            <a:avLst/>
            <a:gdLst/>
            <a:ahLst/>
            <a:cxnLst/>
            <a:rect l="l" t="t" r="r" b="b"/>
            <a:pathLst>
              <a:path w="0" h="690244">
                <a:moveTo>
                  <a:pt x="0" y="690073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2582702" y="2858070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2582702" y="2628045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2582702" y="2398021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2582702" y="2167996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 txBox="1"/>
          <p:nvPr/>
        </p:nvSpPr>
        <p:spPr>
          <a:xfrm>
            <a:off x="2477582" y="2116304"/>
            <a:ext cx="81915" cy="793750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42570" algn="l"/>
                <a:tab pos="472440" algn="l"/>
                <a:tab pos="702310" algn="l"/>
              </a:tabLst>
            </a:pPr>
            <a:r>
              <a:rPr dirty="0" sz="450">
                <a:latin typeface="Arial"/>
                <a:cs typeface="Arial"/>
              </a:rPr>
              <a:t>0.0</a:t>
            </a:r>
            <a:r>
              <a:rPr dirty="0" sz="450">
                <a:latin typeface="Arial"/>
                <a:cs typeface="Arial"/>
              </a:rPr>
              <a:t>	</a:t>
            </a:r>
            <a:r>
              <a:rPr dirty="0" sz="450">
                <a:latin typeface="Arial"/>
                <a:cs typeface="Arial"/>
              </a:rPr>
              <a:t>0.5</a:t>
            </a:r>
            <a:r>
              <a:rPr dirty="0" sz="450">
                <a:latin typeface="Arial"/>
                <a:cs typeface="Arial"/>
              </a:rPr>
              <a:t>	</a:t>
            </a:r>
            <a:r>
              <a:rPr dirty="0" sz="450">
                <a:latin typeface="Arial"/>
                <a:cs typeface="Arial"/>
              </a:rPr>
              <a:t>1.0</a:t>
            </a:r>
            <a:r>
              <a:rPr dirty="0" sz="450">
                <a:latin typeface="Arial"/>
                <a:cs typeface="Arial"/>
              </a:rPr>
              <a:t>	</a:t>
            </a:r>
            <a:r>
              <a:rPr dirty="0" sz="450">
                <a:latin typeface="Arial"/>
                <a:cs typeface="Arial"/>
              </a:rPr>
              <a:t>1.5</a:t>
            </a:r>
            <a:endParaRPr sz="450">
              <a:latin typeface="Arial"/>
              <a:cs typeface="Arial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3132096" y="2855769"/>
            <a:ext cx="45085" cy="0"/>
          </a:xfrm>
          <a:custGeom>
            <a:avLst/>
            <a:gdLst/>
            <a:ahLst/>
            <a:cxnLst/>
            <a:rect l="l" t="t" r="r" b="b"/>
            <a:pathLst>
              <a:path w="45085" h="0">
                <a:moveTo>
                  <a:pt x="0" y="0"/>
                </a:moveTo>
                <a:lnTo>
                  <a:pt x="45051" y="0"/>
                </a:lnTo>
              </a:path>
            </a:pathLst>
          </a:custGeom>
          <a:ln w="88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172939" y="2853469"/>
            <a:ext cx="45085" cy="0"/>
          </a:xfrm>
          <a:custGeom>
            <a:avLst/>
            <a:gdLst/>
            <a:ahLst/>
            <a:cxnLst/>
            <a:rect l="l" t="t" r="r" b="b"/>
            <a:pathLst>
              <a:path w="45085" h="0">
                <a:moveTo>
                  <a:pt x="0" y="0"/>
                </a:moveTo>
                <a:lnTo>
                  <a:pt x="45051" y="0"/>
                </a:lnTo>
              </a:path>
            </a:pathLst>
          </a:custGeom>
          <a:ln w="134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215887" y="2756859"/>
            <a:ext cx="41275" cy="101600"/>
          </a:xfrm>
          <a:custGeom>
            <a:avLst/>
            <a:gdLst/>
            <a:ahLst/>
            <a:cxnLst/>
            <a:rect l="l" t="t" r="r" b="b"/>
            <a:pathLst>
              <a:path w="41275" h="101600">
                <a:moveTo>
                  <a:pt x="0" y="101210"/>
                </a:moveTo>
                <a:lnTo>
                  <a:pt x="40843" y="101210"/>
                </a:lnTo>
                <a:lnTo>
                  <a:pt x="40843" y="0"/>
                </a:lnTo>
                <a:lnTo>
                  <a:pt x="0" y="0"/>
                </a:lnTo>
                <a:lnTo>
                  <a:pt x="0" y="101210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256730" y="2618844"/>
            <a:ext cx="41275" cy="239395"/>
          </a:xfrm>
          <a:custGeom>
            <a:avLst/>
            <a:gdLst/>
            <a:ahLst/>
            <a:cxnLst/>
            <a:rect l="l" t="t" r="r" b="b"/>
            <a:pathLst>
              <a:path w="41275" h="239394">
                <a:moveTo>
                  <a:pt x="0" y="239225"/>
                </a:moveTo>
                <a:lnTo>
                  <a:pt x="40843" y="239225"/>
                </a:lnTo>
                <a:lnTo>
                  <a:pt x="40843" y="0"/>
                </a:lnTo>
                <a:lnTo>
                  <a:pt x="0" y="0"/>
                </a:lnTo>
                <a:lnTo>
                  <a:pt x="0" y="239225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297573" y="2388820"/>
            <a:ext cx="41275" cy="469265"/>
          </a:xfrm>
          <a:custGeom>
            <a:avLst/>
            <a:gdLst/>
            <a:ahLst/>
            <a:cxnLst/>
            <a:rect l="l" t="t" r="r" b="b"/>
            <a:pathLst>
              <a:path w="41275" h="469264">
                <a:moveTo>
                  <a:pt x="0" y="469249"/>
                </a:moveTo>
                <a:lnTo>
                  <a:pt x="40843" y="469249"/>
                </a:lnTo>
                <a:lnTo>
                  <a:pt x="40843" y="0"/>
                </a:lnTo>
                <a:lnTo>
                  <a:pt x="0" y="0"/>
                </a:lnTo>
                <a:lnTo>
                  <a:pt x="0" y="469249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338417" y="2062185"/>
            <a:ext cx="41275" cy="796290"/>
          </a:xfrm>
          <a:custGeom>
            <a:avLst/>
            <a:gdLst/>
            <a:ahLst/>
            <a:cxnLst/>
            <a:rect l="l" t="t" r="r" b="b"/>
            <a:pathLst>
              <a:path w="41275" h="796289">
                <a:moveTo>
                  <a:pt x="0" y="795884"/>
                </a:moveTo>
                <a:lnTo>
                  <a:pt x="40843" y="795884"/>
                </a:lnTo>
                <a:lnTo>
                  <a:pt x="40843" y="0"/>
                </a:lnTo>
                <a:lnTo>
                  <a:pt x="0" y="0"/>
                </a:lnTo>
                <a:lnTo>
                  <a:pt x="0" y="795884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379260" y="2016180"/>
            <a:ext cx="41275" cy="842010"/>
          </a:xfrm>
          <a:custGeom>
            <a:avLst/>
            <a:gdLst/>
            <a:ahLst/>
            <a:cxnLst/>
            <a:rect l="l" t="t" r="r" b="b"/>
            <a:pathLst>
              <a:path w="41275" h="842010">
                <a:moveTo>
                  <a:pt x="0" y="841889"/>
                </a:moveTo>
                <a:lnTo>
                  <a:pt x="40843" y="841889"/>
                </a:lnTo>
                <a:lnTo>
                  <a:pt x="40843" y="0"/>
                </a:lnTo>
                <a:lnTo>
                  <a:pt x="0" y="0"/>
                </a:lnTo>
                <a:lnTo>
                  <a:pt x="0" y="841889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3420104" y="1983977"/>
            <a:ext cx="41275" cy="874394"/>
          </a:xfrm>
          <a:custGeom>
            <a:avLst/>
            <a:gdLst/>
            <a:ahLst/>
            <a:cxnLst/>
            <a:rect l="l" t="t" r="r" b="b"/>
            <a:pathLst>
              <a:path w="41275" h="874394">
                <a:moveTo>
                  <a:pt x="0" y="874092"/>
                </a:moveTo>
                <a:lnTo>
                  <a:pt x="40843" y="874092"/>
                </a:lnTo>
                <a:lnTo>
                  <a:pt x="40843" y="0"/>
                </a:lnTo>
                <a:lnTo>
                  <a:pt x="0" y="0"/>
                </a:lnTo>
                <a:lnTo>
                  <a:pt x="0" y="874092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3460947" y="2250805"/>
            <a:ext cx="41275" cy="607695"/>
          </a:xfrm>
          <a:custGeom>
            <a:avLst/>
            <a:gdLst/>
            <a:ahLst/>
            <a:cxnLst/>
            <a:rect l="l" t="t" r="r" b="b"/>
            <a:pathLst>
              <a:path w="41275" h="607694">
                <a:moveTo>
                  <a:pt x="0" y="607264"/>
                </a:moveTo>
                <a:lnTo>
                  <a:pt x="40843" y="607264"/>
                </a:lnTo>
                <a:lnTo>
                  <a:pt x="40843" y="0"/>
                </a:lnTo>
                <a:lnTo>
                  <a:pt x="0" y="0"/>
                </a:lnTo>
                <a:lnTo>
                  <a:pt x="0" y="607264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3501846" y="2508432"/>
            <a:ext cx="41275" cy="349885"/>
          </a:xfrm>
          <a:custGeom>
            <a:avLst/>
            <a:gdLst/>
            <a:ahLst/>
            <a:cxnLst/>
            <a:rect l="l" t="t" r="r" b="b"/>
            <a:pathLst>
              <a:path w="41275" h="349885">
                <a:moveTo>
                  <a:pt x="0" y="349637"/>
                </a:moveTo>
                <a:lnTo>
                  <a:pt x="40843" y="349637"/>
                </a:lnTo>
                <a:lnTo>
                  <a:pt x="40843" y="0"/>
                </a:lnTo>
                <a:lnTo>
                  <a:pt x="0" y="0"/>
                </a:lnTo>
                <a:lnTo>
                  <a:pt x="0" y="349637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3542690" y="2628045"/>
            <a:ext cx="41275" cy="230504"/>
          </a:xfrm>
          <a:custGeom>
            <a:avLst/>
            <a:gdLst/>
            <a:ahLst/>
            <a:cxnLst/>
            <a:rect l="l" t="t" r="r" b="b"/>
            <a:pathLst>
              <a:path w="41275" h="230505">
                <a:moveTo>
                  <a:pt x="0" y="230024"/>
                </a:moveTo>
                <a:lnTo>
                  <a:pt x="40843" y="230024"/>
                </a:lnTo>
                <a:lnTo>
                  <a:pt x="40843" y="0"/>
                </a:lnTo>
                <a:lnTo>
                  <a:pt x="0" y="0"/>
                </a:lnTo>
                <a:lnTo>
                  <a:pt x="0" y="230024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3583533" y="2798263"/>
            <a:ext cx="41275" cy="60325"/>
          </a:xfrm>
          <a:custGeom>
            <a:avLst/>
            <a:gdLst/>
            <a:ahLst/>
            <a:cxnLst/>
            <a:rect l="l" t="t" r="r" b="b"/>
            <a:pathLst>
              <a:path w="41275" h="60325">
                <a:moveTo>
                  <a:pt x="0" y="59806"/>
                </a:moveTo>
                <a:lnTo>
                  <a:pt x="40843" y="59806"/>
                </a:lnTo>
                <a:lnTo>
                  <a:pt x="40843" y="0"/>
                </a:lnTo>
                <a:lnTo>
                  <a:pt x="0" y="0"/>
                </a:lnTo>
                <a:lnTo>
                  <a:pt x="0" y="59806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3622273" y="2851169"/>
            <a:ext cx="45085" cy="0"/>
          </a:xfrm>
          <a:custGeom>
            <a:avLst/>
            <a:gdLst/>
            <a:ahLst/>
            <a:cxnLst/>
            <a:rect l="l" t="t" r="r" b="b"/>
            <a:pathLst>
              <a:path w="45085" h="0">
                <a:moveTo>
                  <a:pt x="0" y="0"/>
                </a:moveTo>
                <a:lnTo>
                  <a:pt x="45051" y="0"/>
                </a:lnTo>
              </a:path>
            </a:pathLst>
          </a:custGeom>
          <a:ln w="180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3663116" y="2855769"/>
            <a:ext cx="45085" cy="0"/>
          </a:xfrm>
          <a:custGeom>
            <a:avLst/>
            <a:gdLst/>
            <a:ahLst/>
            <a:cxnLst/>
            <a:rect l="l" t="t" r="r" b="b"/>
            <a:pathLst>
              <a:path w="45085" h="0">
                <a:moveTo>
                  <a:pt x="0" y="0"/>
                </a:moveTo>
                <a:lnTo>
                  <a:pt x="45051" y="0"/>
                </a:lnTo>
              </a:path>
            </a:pathLst>
          </a:custGeom>
          <a:ln w="88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3104241" y="1986670"/>
            <a:ext cx="652780" cy="871855"/>
          </a:xfrm>
          <a:custGeom>
            <a:avLst/>
            <a:gdLst/>
            <a:ahLst/>
            <a:cxnLst/>
            <a:rect l="l" t="t" r="r" b="b"/>
            <a:pathLst>
              <a:path w="652779" h="871855">
                <a:moveTo>
                  <a:pt x="0" y="871399"/>
                </a:moveTo>
                <a:lnTo>
                  <a:pt x="1234" y="871343"/>
                </a:lnTo>
                <a:lnTo>
                  <a:pt x="2524" y="871343"/>
                </a:lnTo>
                <a:lnTo>
                  <a:pt x="3815" y="871343"/>
                </a:lnTo>
                <a:lnTo>
                  <a:pt x="5105" y="871343"/>
                </a:lnTo>
                <a:lnTo>
                  <a:pt x="6339" y="871287"/>
                </a:lnTo>
                <a:lnTo>
                  <a:pt x="7630" y="871287"/>
                </a:lnTo>
                <a:lnTo>
                  <a:pt x="8920" y="871231"/>
                </a:lnTo>
                <a:lnTo>
                  <a:pt x="10210" y="871231"/>
                </a:lnTo>
                <a:lnTo>
                  <a:pt x="11445" y="871175"/>
                </a:lnTo>
                <a:lnTo>
                  <a:pt x="12735" y="871119"/>
                </a:lnTo>
                <a:lnTo>
                  <a:pt x="14025" y="871063"/>
                </a:lnTo>
                <a:lnTo>
                  <a:pt x="15316" y="871007"/>
                </a:lnTo>
                <a:lnTo>
                  <a:pt x="16550" y="870951"/>
                </a:lnTo>
                <a:lnTo>
                  <a:pt x="17840" y="870894"/>
                </a:lnTo>
                <a:lnTo>
                  <a:pt x="19131" y="870782"/>
                </a:lnTo>
                <a:lnTo>
                  <a:pt x="20421" y="870670"/>
                </a:lnTo>
                <a:lnTo>
                  <a:pt x="21655" y="870614"/>
                </a:lnTo>
                <a:lnTo>
                  <a:pt x="22946" y="870502"/>
                </a:lnTo>
                <a:lnTo>
                  <a:pt x="24236" y="870333"/>
                </a:lnTo>
                <a:lnTo>
                  <a:pt x="25527" y="870221"/>
                </a:lnTo>
                <a:lnTo>
                  <a:pt x="26761" y="870053"/>
                </a:lnTo>
                <a:lnTo>
                  <a:pt x="28051" y="869885"/>
                </a:lnTo>
                <a:lnTo>
                  <a:pt x="29342" y="869716"/>
                </a:lnTo>
                <a:lnTo>
                  <a:pt x="30632" y="869548"/>
                </a:lnTo>
                <a:lnTo>
                  <a:pt x="31866" y="869380"/>
                </a:lnTo>
                <a:lnTo>
                  <a:pt x="33157" y="869155"/>
                </a:lnTo>
                <a:lnTo>
                  <a:pt x="34447" y="868931"/>
                </a:lnTo>
                <a:lnTo>
                  <a:pt x="35737" y="868706"/>
                </a:lnTo>
                <a:lnTo>
                  <a:pt x="36972" y="868482"/>
                </a:lnTo>
                <a:lnTo>
                  <a:pt x="38262" y="868201"/>
                </a:lnTo>
                <a:lnTo>
                  <a:pt x="39552" y="867921"/>
                </a:lnTo>
                <a:lnTo>
                  <a:pt x="40843" y="867697"/>
                </a:lnTo>
                <a:lnTo>
                  <a:pt x="42077" y="867416"/>
                </a:lnTo>
                <a:lnTo>
                  <a:pt x="43368" y="867136"/>
                </a:lnTo>
                <a:lnTo>
                  <a:pt x="44658" y="866855"/>
                </a:lnTo>
                <a:lnTo>
                  <a:pt x="45948" y="866574"/>
                </a:lnTo>
                <a:lnTo>
                  <a:pt x="47183" y="866294"/>
                </a:lnTo>
                <a:lnTo>
                  <a:pt x="48473" y="866013"/>
                </a:lnTo>
                <a:lnTo>
                  <a:pt x="49763" y="865733"/>
                </a:lnTo>
                <a:lnTo>
                  <a:pt x="51054" y="865452"/>
                </a:lnTo>
                <a:lnTo>
                  <a:pt x="52288" y="865172"/>
                </a:lnTo>
                <a:lnTo>
                  <a:pt x="53578" y="864891"/>
                </a:lnTo>
                <a:lnTo>
                  <a:pt x="54869" y="864667"/>
                </a:lnTo>
                <a:lnTo>
                  <a:pt x="56159" y="864386"/>
                </a:lnTo>
                <a:lnTo>
                  <a:pt x="57393" y="864162"/>
                </a:lnTo>
                <a:lnTo>
                  <a:pt x="58684" y="863938"/>
                </a:lnTo>
                <a:lnTo>
                  <a:pt x="59974" y="863713"/>
                </a:lnTo>
                <a:lnTo>
                  <a:pt x="61265" y="863489"/>
                </a:lnTo>
                <a:lnTo>
                  <a:pt x="62499" y="863264"/>
                </a:lnTo>
                <a:lnTo>
                  <a:pt x="63789" y="863096"/>
                </a:lnTo>
                <a:lnTo>
                  <a:pt x="65080" y="862928"/>
                </a:lnTo>
                <a:lnTo>
                  <a:pt x="66370" y="862759"/>
                </a:lnTo>
                <a:lnTo>
                  <a:pt x="67604" y="862591"/>
                </a:lnTo>
                <a:lnTo>
                  <a:pt x="68895" y="862479"/>
                </a:lnTo>
                <a:lnTo>
                  <a:pt x="70185" y="862311"/>
                </a:lnTo>
                <a:lnTo>
                  <a:pt x="71475" y="862198"/>
                </a:lnTo>
                <a:lnTo>
                  <a:pt x="72710" y="862086"/>
                </a:lnTo>
                <a:lnTo>
                  <a:pt x="74000" y="862030"/>
                </a:lnTo>
                <a:lnTo>
                  <a:pt x="75290" y="861918"/>
                </a:lnTo>
                <a:lnTo>
                  <a:pt x="76581" y="861862"/>
                </a:lnTo>
                <a:lnTo>
                  <a:pt x="77815" y="861750"/>
                </a:lnTo>
                <a:lnTo>
                  <a:pt x="79105" y="861693"/>
                </a:lnTo>
                <a:lnTo>
                  <a:pt x="80396" y="861581"/>
                </a:lnTo>
                <a:lnTo>
                  <a:pt x="81686" y="861525"/>
                </a:lnTo>
                <a:lnTo>
                  <a:pt x="82921" y="861413"/>
                </a:lnTo>
                <a:lnTo>
                  <a:pt x="84211" y="861301"/>
                </a:lnTo>
                <a:lnTo>
                  <a:pt x="85501" y="861189"/>
                </a:lnTo>
                <a:lnTo>
                  <a:pt x="86792" y="861020"/>
                </a:lnTo>
                <a:lnTo>
                  <a:pt x="114843" y="833361"/>
                </a:lnTo>
                <a:lnTo>
                  <a:pt x="123764" y="807722"/>
                </a:lnTo>
                <a:lnTo>
                  <a:pt x="125054" y="803402"/>
                </a:lnTo>
                <a:lnTo>
                  <a:pt x="126345" y="798970"/>
                </a:lnTo>
                <a:lnTo>
                  <a:pt x="127635" y="794369"/>
                </a:lnTo>
                <a:lnTo>
                  <a:pt x="128869" y="789657"/>
                </a:lnTo>
                <a:lnTo>
                  <a:pt x="130160" y="784888"/>
                </a:lnTo>
                <a:lnTo>
                  <a:pt x="131450" y="780007"/>
                </a:lnTo>
                <a:lnTo>
                  <a:pt x="132740" y="775070"/>
                </a:lnTo>
                <a:lnTo>
                  <a:pt x="133975" y="770076"/>
                </a:lnTo>
                <a:lnTo>
                  <a:pt x="135265" y="765027"/>
                </a:lnTo>
                <a:lnTo>
                  <a:pt x="136555" y="759922"/>
                </a:lnTo>
                <a:lnTo>
                  <a:pt x="137846" y="754872"/>
                </a:lnTo>
                <a:lnTo>
                  <a:pt x="139080" y="749767"/>
                </a:lnTo>
                <a:lnTo>
                  <a:pt x="140371" y="744718"/>
                </a:lnTo>
                <a:lnTo>
                  <a:pt x="141661" y="739668"/>
                </a:lnTo>
                <a:lnTo>
                  <a:pt x="142951" y="734675"/>
                </a:lnTo>
                <a:lnTo>
                  <a:pt x="144186" y="729682"/>
                </a:lnTo>
                <a:lnTo>
                  <a:pt x="145476" y="724745"/>
                </a:lnTo>
                <a:lnTo>
                  <a:pt x="146766" y="719864"/>
                </a:lnTo>
                <a:lnTo>
                  <a:pt x="148057" y="715039"/>
                </a:lnTo>
                <a:lnTo>
                  <a:pt x="149291" y="710326"/>
                </a:lnTo>
                <a:lnTo>
                  <a:pt x="150581" y="705613"/>
                </a:lnTo>
                <a:lnTo>
                  <a:pt x="151872" y="701013"/>
                </a:lnTo>
                <a:lnTo>
                  <a:pt x="153162" y="696412"/>
                </a:lnTo>
                <a:lnTo>
                  <a:pt x="154396" y="691924"/>
                </a:lnTo>
                <a:lnTo>
                  <a:pt x="155687" y="687436"/>
                </a:lnTo>
                <a:lnTo>
                  <a:pt x="156977" y="683060"/>
                </a:lnTo>
                <a:lnTo>
                  <a:pt x="158268" y="678684"/>
                </a:lnTo>
                <a:lnTo>
                  <a:pt x="159502" y="674308"/>
                </a:lnTo>
                <a:lnTo>
                  <a:pt x="160792" y="669988"/>
                </a:lnTo>
                <a:lnTo>
                  <a:pt x="162083" y="665612"/>
                </a:lnTo>
                <a:lnTo>
                  <a:pt x="163373" y="661292"/>
                </a:lnTo>
                <a:lnTo>
                  <a:pt x="164607" y="656916"/>
                </a:lnTo>
                <a:lnTo>
                  <a:pt x="165898" y="652483"/>
                </a:lnTo>
                <a:lnTo>
                  <a:pt x="167188" y="648051"/>
                </a:lnTo>
                <a:lnTo>
                  <a:pt x="168478" y="643507"/>
                </a:lnTo>
                <a:lnTo>
                  <a:pt x="169713" y="638906"/>
                </a:lnTo>
                <a:lnTo>
                  <a:pt x="171003" y="634194"/>
                </a:lnTo>
                <a:lnTo>
                  <a:pt x="172293" y="629369"/>
                </a:lnTo>
                <a:lnTo>
                  <a:pt x="173584" y="624432"/>
                </a:lnTo>
                <a:lnTo>
                  <a:pt x="174818" y="619326"/>
                </a:lnTo>
                <a:lnTo>
                  <a:pt x="176108" y="614053"/>
                </a:lnTo>
                <a:lnTo>
                  <a:pt x="177399" y="608667"/>
                </a:lnTo>
                <a:lnTo>
                  <a:pt x="178689" y="603112"/>
                </a:lnTo>
                <a:lnTo>
                  <a:pt x="179923" y="597446"/>
                </a:lnTo>
                <a:lnTo>
                  <a:pt x="181214" y="591555"/>
                </a:lnTo>
                <a:lnTo>
                  <a:pt x="182504" y="585496"/>
                </a:lnTo>
                <a:lnTo>
                  <a:pt x="183795" y="579212"/>
                </a:lnTo>
                <a:lnTo>
                  <a:pt x="185029" y="572816"/>
                </a:lnTo>
                <a:lnTo>
                  <a:pt x="186319" y="566308"/>
                </a:lnTo>
                <a:lnTo>
                  <a:pt x="187610" y="559576"/>
                </a:lnTo>
                <a:lnTo>
                  <a:pt x="188900" y="552731"/>
                </a:lnTo>
                <a:lnTo>
                  <a:pt x="190134" y="545718"/>
                </a:lnTo>
                <a:lnTo>
                  <a:pt x="191425" y="538649"/>
                </a:lnTo>
                <a:lnTo>
                  <a:pt x="192715" y="531412"/>
                </a:lnTo>
                <a:lnTo>
                  <a:pt x="194005" y="524119"/>
                </a:lnTo>
                <a:lnTo>
                  <a:pt x="195240" y="516713"/>
                </a:lnTo>
                <a:lnTo>
                  <a:pt x="196530" y="509251"/>
                </a:lnTo>
                <a:lnTo>
                  <a:pt x="197821" y="501789"/>
                </a:lnTo>
                <a:lnTo>
                  <a:pt x="199111" y="494272"/>
                </a:lnTo>
                <a:lnTo>
                  <a:pt x="200345" y="486698"/>
                </a:lnTo>
                <a:lnTo>
                  <a:pt x="201636" y="479180"/>
                </a:lnTo>
                <a:lnTo>
                  <a:pt x="202926" y="471606"/>
                </a:lnTo>
                <a:lnTo>
                  <a:pt x="204216" y="464088"/>
                </a:lnTo>
                <a:lnTo>
                  <a:pt x="205451" y="456626"/>
                </a:lnTo>
                <a:lnTo>
                  <a:pt x="206741" y="449164"/>
                </a:lnTo>
                <a:lnTo>
                  <a:pt x="208031" y="441703"/>
                </a:lnTo>
                <a:lnTo>
                  <a:pt x="209322" y="434353"/>
                </a:lnTo>
                <a:lnTo>
                  <a:pt x="210556" y="427003"/>
                </a:lnTo>
                <a:lnTo>
                  <a:pt x="211846" y="419654"/>
                </a:lnTo>
                <a:lnTo>
                  <a:pt x="213137" y="412304"/>
                </a:lnTo>
                <a:lnTo>
                  <a:pt x="214427" y="405011"/>
                </a:lnTo>
                <a:lnTo>
                  <a:pt x="215661" y="397661"/>
                </a:lnTo>
                <a:lnTo>
                  <a:pt x="216952" y="390312"/>
                </a:lnTo>
                <a:lnTo>
                  <a:pt x="218242" y="382906"/>
                </a:lnTo>
                <a:lnTo>
                  <a:pt x="219533" y="375444"/>
                </a:lnTo>
                <a:lnTo>
                  <a:pt x="220767" y="367870"/>
                </a:lnTo>
                <a:lnTo>
                  <a:pt x="222057" y="360184"/>
                </a:lnTo>
                <a:lnTo>
                  <a:pt x="223348" y="352386"/>
                </a:lnTo>
                <a:lnTo>
                  <a:pt x="224638" y="344363"/>
                </a:lnTo>
                <a:lnTo>
                  <a:pt x="225872" y="336228"/>
                </a:lnTo>
                <a:lnTo>
                  <a:pt x="227163" y="327812"/>
                </a:lnTo>
                <a:lnTo>
                  <a:pt x="228453" y="319229"/>
                </a:lnTo>
                <a:lnTo>
                  <a:pt x="229743" y="310420"/>
                </a:lnTo>
                <a:lnTo>
                  <a:pt x="230978" y="301332"/>
                </a:lnTo>
                <a:lnTo>
                  <a:pt x="232268" y="291962"/>
                </a:lnTo>
                <a:lnTo>
                  <a:pt x="233558" y="282369"/>
                </a:lnTo>
                <a:lnTo>
                  <a:pt x="234849" y="272550"/>
                </a:lnTo>
                <a:lnTo>
                  <a:pt x="236083" y="262508"/>
                </a:lnTo>
                <a:lnTo>
                  <a:pt x="237373" y="252185"/>
                </a:lnTo>
                <a:lnTo>
                  <a:pt x="238664" y="241693"/>
                </a:lnTo>
                <a:lnTo>
                  <a:pt x="239954" y="230978"/>
                </a:lnTo>
                <a:lnTo>
                  <a:pt x="241189" y="220150"/>
                </a:lnTo>
                <a:lnTo>
                  <a:pt x="242479" y="209210"/>
                </a:lnTo>
                <a:lnTo>
                  <a:pt x="243769" y="198213"/>
                </a:lnTo>
                <a:lnTo>
                  <a:pt x="245060" y="187161"/>
                </a:lnTo>
                <a:lnTo>
                  <a:pt x="246294" y="176108"/>
                </a:lnTo>
                <a:lnTo>
                  <a:pt x="247584" y="165112"/>
                </a:lnTo>
                <a:lnTo>
                  <a:pt x="248875" y="154228"/>
                </a:lnTo>
                <a:lnTo>
                  <a:pt x="250165" y="143512"/>
                </a:lnTo>
                <a:lnTo>
                  <a:pt x="251399" y="133021"/>
                </a:lnTo>
                <a:lnTo>
                  <a:pt x="252690" y="122754"/>
                </a:lnTo>
                <a:lnTo>
                  <a:pt x="253980" y="112768"/>
                </a:lnTo>
                <a:lnTo>
                  <a:pt x="255271" y="103118"/>
                </a:lnTo>
                <a:lnTo>
                  <a:pt x="256505" y="93805"/>
                </a:lnTo>
                <a:lnTo>
                  <a:pt x="262901" y="53915"/>
                </a:lnTo>
                <a:lnTo>
                  <a:pt x="273111" y="14699"/>
                </a:lnTo>
                <a:lnTo>
                  <a:pt x="287137" y="0"/>
                </a:lnTo>
                <a:lnTo>
                  <a:pt x="288428" y="56"/>
                </a:lnTo>
                <a:lnTo>
                  <a:pt x="297348" y="3758"/>
                </a:lnTo>
                <a:lnTo>
                  <a:pt x="298639" y="4488"/>
                </a:lnTo>
                <a:lnTo>
                  <a:pt x="299929" y="5217"/>
                </a:lnTo>
                <a:lnTo>
                  <a:pt x="301219" y="5890"/>
                </a:lnTo>
                <a:lnTo>
                  <a:pt x="302454" y="6564"/>
                </a:lnTo>
                <a:lnTo>
                  <a:pt x="313955" y="10379"/>
                </a:lnTo>
                <a:lnTo>
                  <a:pt x="315245" y="10659"/>
                </a:lnTo>
                <a:lnTo>
                  <a:pt x="338192" y="41516"/>
                </a:lnTo>
                <a:lnTo>
                  <a:pt x="348402" y="83201"/>
                </a:lnTo>
                <a:lnTo>
                  <a:pt x="349693" y="89597"/>
                </a:lnTo>
                <a:lnTo>
                  <a:pt x="350983" y="96217"/>
                </a:lnTo>
                <a:lnTo>
                  <a:pt x="352274" y="103006"/>
                </a:lnTo>
                <a:lnTo>
                  <a:pt x="353508" y="110019"/>
                </a:lnTo>
                <a:lnTo>
                  <a:pt x="354798" y="117256"/>
                </a:lnTo>
                <a:lnTo>
                  <a:pt x="356089" y="124718"/>
                </a:lnTo>
                <a:lnTo>
                  <a:pt x="357379" y="132292"/>
                </a:lnTo>
                <a:lnTo>
                  <a:pt x="358613" y="140034"/>
                </a:lnTo>
                <a:lnTo>
                  <a:pt x="359904" y="147944"/>
                </a:lnTo>
                <a:lnTo>
                  <a:pt x="361194" y="156023"/>
                </a:lnTo>
                <a:lnTo>
                  <a:pt x="362484" y="164215"/>
                </a:lnTo>
                <a:lnTo>
                  <a:pt x="363719" y="172518"/>
                </a:lnTo>
                <a:lnTo>
                  <a:pt x="365009" y="180989"/>
                </a:lnTo>
                <a:lnTo>
                  <a:pt x="366299" y="189461"/>
                </a:lnTo>
                <a:lnTo>
                  <a:pt x="367590" y="198101"/>
                </a:lnTo>
                <a:lnTo>
                  <a:pt x="368824" y="206797"/>
                </a:lnTo>
                <a:lnTo>
                  <a:pt x="370114" y="215605"/>
                </a:lnTo>
                <a:lnTo>
                  <a:pt x="371405" y="224414"/>
                </a:lnTo>
                <a:lnTo>
                  <a:pt x="372695" y="233278"/>
                </a:lnTo>
                <a:lnTo>
                  <a:pt x="373929" y="242198"/>
                </a:lnTo>
                <a:lnTo>
                  <a:pt x="375220" y="251063"/>
                </a:lnTo>
                <a:lnTo>
                  <a:pt x="376510" y="259983"/>
                </a:lnTo>
                <a:lnTo>
                  <a:pt x="377801" y="268904"/>
                </a:lnTo>
                <a:lnTo>
                  <a:pt x="379035" y="277824"/>
                </a:lnTo>
                <a:lnTo>
                  <a:pt x="380325" y="286688"/>
                </a:lnTo>
                <a:lnTo>
                  <a:pt x="381616" y="295497"/>
                </a:lnTo>
                <a:lnTo>
                  <a:pt x="382906" y="304193"/>
                </a:lnTo>
                <a:lnTo>
                  <a:pt x="384140" y="312889"/>
                </a:lnTo>
                <a:lnTo>
                  <a:pt x="385431" y="321417"/>
                </a:lnTo>
                <a:lnTo>
                  <a:pt x="386721" y="329888"/>
                </a:lnTo>
                <a:lnTo>
                  <a:pt x="388011" y="338304"/>
                </a:lnTo>
                <a:lnTo>
                  <a:pt x="389246" y="346495"/>
                </a:lnTo>
                <a:lnTo>
                  <a:pt x="390536" y="354574"/>
                </a:lnTo>
                <a:lnTo>
                  <a:pt x="391826" y="362540"/>
                </a:lnTo>
                <a:lnTo>
                  <a:pt x="393117" y="370339"/>
                </a:lnTo>
                <a:lnTo>
                  <a:pt x="394351" y="377913"/>
                </a:lnTo>
                <a:lnTo>
                  <a:pt x="395642" y="385375"/>
                </a:lnTo>
                <a:lnTo>
                  <a:pt x="396932" y="392612"/>
                </a:lnTo>
                <a:lnTo>
                  <a:pt x="398222" y="399625"/>
                </a:lnTo>
                <a:lnTo>
                  <a:pt x="399457" y="406470"/>
                </a:lnTo>
                <a:lnTo>
                  <a:pt x="400747" y="413146"/>
                </a:lnTo>
                <a:lnTo>
                  <a:pt x="402037" y="419598"/>
                </a:lnTo>
                <a:lnTo>
                  <a:pt x="403328" y="425769"/>
                </a:lnTo>
                <a:lnTo>
                  <a:pt x="404562" y="431772"/>
                </a:lnTo>
                <a:lnTo>
                  <a:pt x="405852" y="437551"/>
                </a:lnTo>
                <a:lnTo>
                  <a:pt x="407143" y="443161"/>
                </a:lnTo>
                <a:lnTo>
                  <a:pt x="408433" y="448547"/>
                </a:lnTo>
                <a:lnTo>
                  <a:pt x="409667" y="453709"/>
                </a:lnTo>
                <a:lnTo>
                  <a:pt x="410958" y="458702"/>
                </a:lnTo>
                <a:lnTo>
                  <a:pt x="412248" y="463527"/>
                </a:lnTo>
                <a:lnTo>
                  <a:pt x="413539" y="468239"/>
                </a:lnTo>
                <a:lnTo>
                  <a:pt x="414773" y="472784"/>
                </a:lnTo>
                <a:lnTo>
                  <a:pt x="416063" y="477160"/>
                </a:lnTo>
                <a:lnTo>
                  <a:pt x="417354" y="481424"/>
                </a:lnTo>
                <a:lnTo>
                  <a:pt x="418644" y="485632"/>
                </a:lnTo>
                <a:lnTo>
                  <a:pt x="419878" y="489727"/>
                </a:lnTo>
                <a:lnTo>
                  <a:pt x="421169" y="493767"/>
                </a:lnTo>
                <a:lnTo>
                  <a:pt x="422459" y="497806"/>
                </a:lnTo>
                <a:lnTo>
                  <a:pt x="423749" y="501845"/>
                </a:lnTo>
                <a:lnTo>
                  <a:pt x="424984" y="505829"/>
                </a:lnTo>
                <a:lnTo>
                  <a:pt x="426274" y="509868"/>
                </a:lnTo>
                <a:lnTo>
                  <a:pt x="427564" y="513964"/>
                </a:lnTo>
                <a:lnTo>
                  <a:pt x="428855" y="518116"/>
                </a:lnTo>
                <a:lnTo>
                  <a:pt x="430089" y="522323"/>
                </a:lnTo>
                <a:lnTo>
                  <a:pt x="431379" y="526643"/>
                </a:lnTo>
                <a:lnTo>
                  <a:pt x="432670" y="531075"/>
                </a:lnTo>
                <a:lnTo>
                  <a:pt x="433960" y="535676"/>
                </a:lnTo>
                <a:lnTo>
                  <a:pt x="435195" y="540333"/>
                </a:lnTo>
                <a:lnTo>
                  <a:pt x="436485" y="545101"/>
                </a:lnTo>
                <a:lnTo>
                  <a:pt x="437775" y="550095"/>
                </a:lnTo>
                <a:lnTo>
                  <a:pt x="439066" y="555200"/>
                </a:lnTo>
                <a:lnTo>
                  <a:pt x="440300" y="560418"/>
                </a:lnTo>
                <a:lnTo>
                  <a:pt x="441590" y="565747"/>
                </a:lnTo>
                <a:lnTo>
                  <a:pt x="442881" y="571246"/>
                </a:lnTo>
                <a:lnTo>
                  <a:pt x="444171" y="576856"/>
                </a:lnTo>
                <a:lnTo>
                  <a:pt x="445405" y="582522"/>
                </a:lnTo>
                <a:lnTo>
                  <a:pt x="446696" y="588357"/>
                </a:lnTo>
                <a:lnTo>
                  <a:pt x="447986" y="594192"/>
                </a:lnTo>
                <a:lnTo>
                  <a:pt x="449276" y="600139"/>
                </a:lnTo>
                <a:lnTo>
                  <a:pt x="450511" y="606086"/>
                </a:lnTo>
                <a:lnTo>
                  <a:pt x="451801" y="612089"/>
                </a:lnTo>
                <a:lnTo>
                  <a:pt x="453092" y="618036"/>
                </a:lnTo>
                <a:lnTo>
                  <a:pt x="454382" y="624039"/>
                </a:lnTo>
                <a:lnTo>
                  <a:pt x="455616" y="629986"/>
                </a:lnTo>
                <a:lnTo>
                  <a:pt x="456907" y="635877"/>
                </a:lnTo>
                <a:lnTo>
                  <a:pt x="458197" y="641712"/>
                </a:lnTo>
                <a:lnTo>
                  <a:pt x="459487" y="647490"/>
                </a:lnTo>
                <a:lnTo>
                  <a:pt x="460722" y="653157"/>
                </a:lnTo>
                <a:lnTo>
                  <a:pt x="462012" y="658767"/>
                </a:lnTo>
                <a:lnTo>
                  <a:pt x="463302" y="664265"/>
                </a:lnTo>
                <a:lnTo>
                  <a:pt x="464593" y="669651"/>
                </a:lnTo>
                <a:lnTo>
                  <a:pt x="465827" y="674981"/>
                </a:lnTo>
                <a:lnTo>
                  <a:pt x="467117" y="680142"/>
                </a:lnTo>
                <a:lnTo>
                  <a:pt x="468408" y="685248"/>
                </a:lnTo>
                <a:lnTo>
                  <a:pt x="469698" y="690241"/>
                </a:lnTo>
                <a:lnTo>
                  <a:pt x="470932" y="695178"/>
                </a:lnTo>
                <a:lnTo>
                  <a:pt x="472223" y="699947"/>
                </a:lnTo>
                <a:lnTo>
                  <a:pt x="473513" y="704716"/>
                </a:lnTo>
                <a:lnTo>
                  <a:pt x="474804" y="709372"/>
                </a:lnTo>
                <a:lnTo>
                  <a:pt x="476038" y="713973"/>
                </a:lnTo>
                <a:lnTo>
                  <a:pt x="477328" y="718573"/>
                </a:lnTo>
                <a:lnTo>
                  <a:pt x="478619" y="723062"/>
                </a:lnTo>
                <a:lnTo>
                  <a:pt x="479909" y="727550"/>
                </a:lnTo>
                <a:lnTo>
                  <a:pt x="481143" y="731982"/>
                </a:lnTo>
                <a:lnTo>
                  <a:pt x="482434" y="736414"/>
                </a:lnTo>
                <a:lnTo>
                  <a:pt x="483724" y="740790"/>
                </a:lnTo>
                <a:lnTo>
                  <a:pt x="485014" y="745166"/>
                </a:lnTo>
                <a:lnTo>
                  <a:pt x="486249" y="749486"/>
                </a:lnTo>
                <a:lnTo>
                  <a:pt x="487539" y="753806"/>
                </a:lnTo>
                <a:lnTo>
                  <a:pt x="488829" y="758126"/>
                </a:lnTo>
                <a:lnTo>
                  <a:pt x="490120" y="762390"/>
                </a:lnTo>
                <a:lnTo>
                  <a:pt x="491354" y="766654"/>
                </a:lnTo>
                <a:lnTo>
                  <a:pt x="492645" y="770862"/>
                </a:lnTo>
                <a:lnTo>
                  <a:pt x="493935" y="775014"/>
                </a:lnTo>
                <a:lnTo>
                  <a:pt x="495225" y="779109"/>
                </a:lnTo>
                <a:lnTo>
                  <a:pt x="496516" y="783205"/>
                </a:lnTo>
                <a:lnTo>
                  <a:pt x="497750" y="787188"/>
                </a:lnTo>
                <a:lnTo>
                  <a:pt x="499040" y="791171"/>
                </a:lnTo>
                <a:lnTo>
                  <a:pt x="500331" y="794986"/>
                </a:lnTo>
                <a:lnTo>
                  <a:pt x="501621" y="798745"/>
                </a:lnTo>
                <a:lnTo>
                  <a:pt x="502855" y="802448"/>
                </a:lnTo>
                <a:lnTo>
                  <a:pt x="511832" y="825002"/>
                </a:lnTo>
                <a:lnTo>
                  <a:pt x="513066" y="827751"/>
                </a:lnTo>
                <a:lnTo>
                  <a:pt x="514357" y="830275"/>
                </a:lnTo>
                <a:lnTo>
                  <a:pt x="515647" y="832688"/>
                </a:lnTo>
                <a:lnTo>
                  <a:pt x="516937" y="834932"/>
                </a:lnTo>
                <a:lnTo>
                  <a:pt x="518172" y="837120"/>
                </a:lnTo>
                <a:lnTo>
                  <a:pt x="537359" y="854232"/>
                </a:lnTo>
                <a:lnTo>
                  <a:pt x="538593" y="854737"/>
                </a:lnTo>
                <a:lnTo>
                  <a:pt x="539884" y="855185"/>
                </a:lnTo>
                <a:lnTo>
                  <a:pt x="541174" y="855578"/>
                </a:lnTo>
                <a:lnTo>
                  <a:pt x="542464" y="855971"/>
                </a:lnTo>
                <a:lnTo>
                  <a:pt x="543699" y="856364"/>
                </a:lnTo>
                <a:lnTo>
                  <a:pt x="544989" y="856756"/>
                </a:lnTo>
                <a:lnTo>
                  <a:pt x="546279" y="857093"/>
                </a:lnTo>
                <a:lnTo>
                  <a:pt x="547570" y="857486"/>
                </a:lnTo>
                <a:lnTo>
                  <a:pt x="548804" y="857878"/>
                </a:lnTo>
                <a:lnTo>
                  <a:pt x="550095" y="858271"/>
                </a:lnTo>
                <a:lnTo>
                  <a:pt x="551385" y="858664"/>
                </a:lnTo>
                <a:lnTo>
                  <a:pt x="552675" y="859057"/>
                </a:lnTo>
                <a:lnTo>
                  <a:pt x="553910" y="859505"/>
                </a:lnTo>
                <a:lnTo>
                  <a:pt x="555200" y="859898"/>
                </a:lnTo>
                <a:lnTo>
                  <a:pt x="556490" y="860347"/>
                </a:lnTo>
                <a:lnTo>
                  <a:pt x="557781" y="860796"/>
                </a:lnTo>
                <a:lnTo>
                  <a:pt x="559015" y="861245"/>
                </a:lnTo>
                <a:lnTo>
                  <a:pt x="560305" y="861693"/>
                </a:lnTo>
                <a:lnTo>
                  <a:pt x="561596" y="862142"/>
                </a:lnTo>
                <a:lnTo>
                  <a:pt x="562886" y="862591"/>
                </a:lnTo>
                <a:lnTo>
                  <a:pt x="564120" y="862984"/>
                </a:lnTo>
                <a:lnTo>
                  <a:pt x="565411" y="863377"/>
                </a:lnTo>
                <a:lnTo>
                  <a:pt x="566701" y="863769"/>
                </a:lnTo>
                <a:lnTo>
                  <a:pt x="567992" y="864162"/>
                </a:lnTo>
                <a:lnTo>
                  <a:pt x="569226" y="864499"/>
                </a:lnTo>
                <a:lnTo>
                  <a:pt x="570516" y="864835"/>
                </a:lnTo>
                <a:lnTo>
                  <a:pt x="571807" y="865116"/>
                </a:lnTo>
                <a:lnTo>
                  <a:pt x="573097" y="865396"/>
                </a:lnTo>
                <a:lnTo>
                  <a:pt x="574331" y="865677"/>
                </a:lnTo>
                <a:lnTo>
                  <a:pt x="575622" y="865845"/>
                </a:lnTo>
                <a:lnTo>
                  <a:pt x="576912" y="866070"/>
                </a:lnTo>
                <a:lnTo>
                  <a:pt x="578202" y="866238"/>
                </a:lnTo>
                <a:lnTo>
                  <a:pt x="579437" y="866350"/>
                </a:lnTo>
                <a:lnTo>
                  <a:pt x="580727" y="866462"/>
                </a:lnTo>
                <a:lnTo>
                  <a:pt x="582017" y="866574"/>
                </a:lnTo>
                <a:lnTo>
                  <a:pt x="583308" y="866631"/>
                </a:lnTo>
                <a:lnTo>
                  <a:pt x="584542" y="866687"/>
                </a:lnTo>
                <a:lnTo>
                  <a:pt x="585832" y="866743"/>
                </a:lnTo>
                <a:lnTo>
                  <a:pt x="587123" y="866799"/>
                </a:lnTo>
                <a:lnTo>
                  <a:pt x="588413" y="866799"/>
                </a:lnTo>
                <a:lnTo>
                  <a:pt x="589647" y="866855"/>
                </a:lnTo>
                <a:lnTo>
                  <a:pt x="590938" y="866855"/>
                </a:lnTo>
                <a:lnTo>
                  <a:pt x="592228" y="866911"/>
                </a:lnTo>
                <a:lnTo>
                  <a:pt x="593519" y="866911"/>
                </a:lnTo>
                <a:lnTo>
                  <a:pt x="594753" y="866967"/>
                </a:lnTo>
                <a:lnTo>
                  <a:pt x="596043" y="867023"/>
                </a:lnTo>
                <a:lnTo>
                  <a:pt x="597334" y="867079"/>
                </a:lnTo>
                <a:lnTo>
                  <a:pt x="598624" y="867136"/>
                </a:lnTo>
                <a:lnTo>
                  <a:pt x="599858" y="867248"/>
                </a:lnTo>
                <a:lnTo>
                  <a:pt x="601149" y="867304"/>
                </a:lnTo>
                <a:lnTo>
                  <a:pt x="602439" y="867416"/>
                </a:lnTo>
                <a:lnTo>
                  <a:pt x="603729" y="867528"/>
                </a:lnTo>
                <a:lnTo>
                  <a:pt x="604964" y="867640"/>
                </a:lnTo>
                <a:lnTo>
                  <a:pt x="606254" y="867809"/>
                </a:lnTo>
                <a:lnTo>
                  <a:pt x="607545" y="867977"/>
                </a:lnTo>
                <a:lnTo>
                  <a:pt x="608835" y="868089"/>
                </a:lnTo>
                <a:lnTo>
                  <a:pt x="610069" y="868258"/>
                </a:lnTo>
                <a:lnTo>
                  <a:pt x="611360" y="868426"/>
                </a:lnTo>
                <a:lnTo>
                  <a:pt x="612650" y="868594"/>
                </a:lnTo>
                <a:lnTo>
                  <a:pt x="613940" y="868763"/>
                </a:lnTo>
                <a:lnTo>
                  <a:pt x="615175" y="868931"/>
                </a:lnTo>
                <a:lnTo>
                  <a:pt x="616465" y="869099"/>
                </a:lnTo>
                <a:lnTo>
                  <a:pt x="617755" y="869267"/>
                </a:lnTo>
                <a:lnTo>
                  <a:pt x="619046" y="869436"/>
                </a:lnTo>
                <a:lnTo>
                  <a:pt x="620280" y="869604"/>
                </a:lnTo>
                <a:lnTo>
                  <a:pt x="621570" y="869772"/>
                </a:lnTo>
                <a:lnTo>
                  <a:pt x="622861" y="869941"/>
                </a:lnTo>
                <a:lnTo>
                  <a:pt x="624151" y="870053"/>
                </a:lnTo>
                <a:lnTo>
                  <a:pt x="625385" y="870221"/>
                </a:lnTo>
                <a:lnTo>
                  <a:pt x="626676" y="870333"/>
                </a:lnTo>
                <a:lnTo>
                  <a:pt x="627966" y="870446"/>
                </a:lnTo>
                <a:lnTo>
                  <a:pt x="629257" y="870558"/>
                </a:lnTo>
                <a:lnTo>
                  <a:pt x="630491" y="870670"/>
                </a:lnTo>
                <a:lnTo>
                  <a:pt x="631781" y="870726"/>
                </a:lnTo>
                <a:lnTo>
                  <a:pt x="633072" y="870838"/>
                </a:lnTo>
                <a:lnTo>
                  <a:pt x="634362" y="870894"/>
                </a:lnTo>
                <a:lnTo>
                  <a:pt x="635596" y="870951"/>
                </a:lnTo>
                <a:lnTo>
                  <a:pt x="636887" y="871063"/>
                </a:lnTo>
                <a:lnTo>
                  <a:pt x="638177" y="871063"/>
                </a:lnTo>
                <a:lnTo>
                  <a:pt x="639467" y="871119"/>
                </a:lnTo>
                <a:lnTo>
                  <a:pt x="640702" y="871175"/>
                </a:lnTo>
                <a:lnTo>
                  <a:pt x="641992" y="871231"/>
                </a:lnTo>
                <a:lnTo>
                  <a:pt x="643282" y="871231"/>
                </a:lnTo>
                <a:lnTo>
                  <a:pt x="644573" y="871287"/>
                </a:lnTo>
                <a:lnTo>
                  <a:pt x="645807" y="871287"/>
                </a:lnTo>
                <a:lnTo>
                  <a:pt x="647098" y="871343"/>
                </a:lnTo>
                <a:lnTo>
                  <a:pt x="648388" y="871343"/>
                </a:lnTo>
                <a:lnTo>
                  <a:pt x="649678" y="871343"/>
                </a:lnTo>
                <a:lnTo>
                  <a:pt x="650913" y="871343"/>
                </a:lnTo>
                <a:lnTo>
                  <a:pt x="652203" y="871399"/>
                </a:lnTo>
              </a:path>
            </a:pathLst>
          </a:custGeom>
          <a:ln w="420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3417971" y="1949024"/>
            <a:ext cx="0" cy="944244"/>
          </a:xfrm>
          <a:custGeom>
            <a:avLst/>
            <a:gdLst/>
            <a:ahLst/>
            <a:cxnLst/>
            <a:rect l="l" t="t" r="r" b="b"/>
            <a:pathLst>
              <a:path w="0" h="944244">
                <a:moveTo>
                  <a:pt x="0" y="944053"/>
                </a:moveTo>
                <a:lnTo>
                  <a:pt x="0" y="0"/>
                </a:lnTo>
              </a:path>
            </a:pathLst>
          </a:custGeom>
          <a:ln w="8415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6" name="object 14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3" action="ppaction://hlinksldjump"/>
              </a:rPr>
              <a:t>STAT </a:t>
            </a:r>
            <a:r>
              <a:rPr dirty="0" spc="-65">
                <a:hlinkClick r:id="rId3" action="ppaction://hlinksldjump"/>
              </a:rPr>
              <a:t>234 </a:t>
            </a:r>
            <a:r>
              <a:rPr dirty="0" spc="-40">
                <a:hlinkClick r:id="rId3" action="ppaction://hlinksldjump"/>
              </a:rPr>
              <a:t>Lecture</a:t>
            </a:r>
            <a:r>
              <a:rPr dirty="0" spc="5">
                <a:hlinkClick r:id="rId3" action="ppaction://hlinksldjump"/>
              </a:rPr>
              <a:t> </a:t>
            </a:r>
            <a:r>
              <a:rPr dirty="0" spc="-65">
                <a:hlinkClick r:id="rId3" action="ppaction://hlinksldjump"/>
              </a:rPr>
              <a:t>4</a:t>
            </a:r>
          </a:p>
        </p:txBody>
      </p:sp>
      <p:sp>
        <p:nvSpPr>
          <p:cNvPr id="147" name="object 14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148" name="object 14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473" y="13208"/>
            <a:ext cx="643255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Sample</a:t>
            </a: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Mean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0"/>
              <a:t>Sampling </a:t>
            </a:r>
            <a:r>
              <a:rPr dirty="0" spc="-15"/>
              <a:t>Distribution </a:t>
            </a:r>
            <a:r>
              <a:rPr dirty="0" spc="114"/>
              <a:t>&amp; </a:t>
            </a:r>
            <a:r>
              <a:rPr dirty="0" spc="-50"/>
              <a:t>Sample</a:t>
            </a:r>
            <a:r>
              <a:rPr dirty="0" spc="10"/>
              <a:t> </a:t>
            </a:r>
            <a:r>
              <a:rPr dirty="0" spc="-30"/>
              <a:t>Size</a:t>
            </a:r>
          </a:p>
        </p:txBody>
      </p:sp>
      <p:sp>
        <p:nvSpPr>
          <p:cNvPr id="6" name="object 6"/>
          <p:cNvSpPr/>
          <p:nvPr/>
        </p:nvSpPr>
        <p:spPr>
          <a:xfrm>
            <a:off x="372588" y="722409"/>
            <a:ext cx="1865681" cy="902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05964" y="1658208"/>
            <a:ext cx="88900" cy="74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20">
                <a:latin typeface="Arial"/>
                <a:cs typeface="Arial"/>
              </a:rPr>
              <a:t>−3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3181" y="1658208"/>
            <a:ext cx="88900" cy="74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20">
                <a:latin typeface="Arial"/>
                <a:cs typeface="Arial"/>
              </a:rPr>
              <a:t>−2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08381" y="1658208"/>
            <a:ext cx="56515" cy="74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20"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5653" y="1658208"/>
            <a:ext cx="56515" cy="74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20">
                <a:latin typeface="Arial"/>
                <a:cs typeface="Arial"/>
              </a:rPr>
              <a:t>3</a:t>
            </a:r>
            <a:endParaRPr sz="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0764" y="1434385"/>
            <a:ext cx="81280" cy="5651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400">
                <a:latin typeface="Arial"/>
                <a:cs typeface="Arial"/>
              </a:rPr>
              <a:t>3</a:t>
            </a:r>
            <a:endParaRPr sz="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0764" y="1243604"/>
            <a:ext cx="81280" cy="5651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400">
                <a:latin typeface="Arial"/>
                <a:cs typeface="Arial"/>
              </a:rPr>
              <a:t>4</a:t>
            </a:r>
            <a:endParaRPr sz="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0764" y="1052822"/>
            <a:ext cx="81280" cy="5651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400">
                <a:latin typeface="Arial"/>
                <a:cs typeface="Arial"/>
              </a:rPr>
              <a:t>5</a:t>
            </a:r>
            <a:endParaRPr sz="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0764" y="862041"/>
            <a:ext cx="81280" cy="5651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400">
                <a:latin typeface="Arial"/>
                <a:cs typeface="Arial"/>
              </a:rPr>
              <a:t>6</a:t>
            </a:r>
            <a:endParaRPr sz="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9194" y="617470"/>
            <a:ext cx="645795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500" spc="10">
                <a:latin typeface="Arial"/>
                <a:cs typeface="Arial"/>
              </a:rPr>
              <a:t>Normal </a:t>
            </a:r>
            <a:r>
              <a:rPr dirty="0" sz="500" spc="15">
                <a:latin typeface="Arial"/>
                <a:cs typeface="Arial"/>
              </a:rPr>
              <a:t>Q−Q </a:t>
            </a:r>
            <a:r>
              <a:rPr dirty="0" sz="500" spc="5">
                <a:latin typeface="Arial"/>
                <a:cs typeface="Arial"/>
              </a:rPr>
              <a:t>Plot:</a:t>
            </a:r>
            <a:r>
              <a:rPr dirty="0" sz="500" spc="-55">
                <a:latin typeface="Arial"/>
                <a:cs typeface="Arial"/>
              </a:rPr>
              <a:t> </a:t>
            </a:r>
            <a:r>
              <a:rPr dirty="0" sz="500" spc="10">
                <a:latin typeface="Arial"/>
                <a:cs typeface="Arial"/>
              </a:rPr>
              <a:t>10</a:t>
            </a:r>
            <a:endParaRPr sz="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20453" y="1658208"/>
            <a:ext cx="587375" cy="206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85750" algn="l"/>
                <a:tab pos="542925" algn="l"/>
              </a:tabLst>
            </a:pPr>
            <a:r>
              <a:rPr dirty="0" sz="400" spc="20">
                <a:latin typeface="Arial"/>
                <a:cs typeface="Arial"/>
              </a:rPr>
              <a:t>−1</a:t>
            </a:r>
            <a:r>
              <a:rPr dirty="0" sz="400" spc="20">
                <a:latin typeface="Arial"/>
                <a:cs typeface="Arial"/>
              </a:rPr>
              <a:t>	</a:t>
            </a:r>
            <a:r>
              <a:rPr dirty="0" sz="400" spc="20">
                <a:latin typeface="Arial"/>
                <a:cs typeface="Arial"/>
              </a:rPr>
              <a:t>0</a:t>
            </a:r>
            <a:r>
              <a:rPr dirty="0" sz="400" spc="20">
                <a:latin typeface="Arial"/>
                <a:cs typeface="Arial"/>
              </a:rPr>
              <a:t>	</a:t>
            </a:r>
            <a:r>
              <a:rPr dirty="0" sz="400" spc="20"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450">
              <a:latin typeface="Times New Roman"/>
              <a:cs typeface="Times New Roman"/>
            </a:endParaRPr>
          </a:p>
          <a:p>
            <a:pPr marL="39370">
              <a:lnSpc>
                <a:spcPct val="100000"/>
              </a:lnSpc>
            </a:pPr>
            <a:r>
              <a:rPr dirty="0" sz="400" spc="15">
                <a:latin typeface="Arial"/>
                <a:cs typeface="Arial"/>
              </a:rPr>
              <a:t>Theoretical</a:t>
            </a:r>
            <a:r>
              <a:rPr dirty="0" sz="400" spc="-65">
                <a:latin typeface="Arial"/>
                <a:cs typeface="Arial"/>
              </a:rPr>
              <a:t> </a:t>
            </a:r>
            <a:r>
              <a:rPr dirty="0" sz="400" spc="15">
                <a:latin typeface="Arial"/>
                <a:cs typeface="Arial"/>
              </a:rPr>
              <a:t>Quantiles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8446" y="926041"/>
            <a:ext cx="81280" cy="46291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400">
                <a:latin typeface="Arial"/>
                <a:cs typeface="Arial"/>
              </a:rPr>
              <a:t>Sample</a:t>
            </a:r>
            <a:r>
              <a:rPr dirty="0" sz="400" spc="10">
                <a:latin typeface="Arial"/>
                <a:cs typeface="Arial"/>
              </a:rPr>
              <a:t> </a:t>
            </a:r>
            <a:r>
              <a:rPr dirty="0" sz="400">
                <a:latin typeface="Arial"/>
                <a:cs typeface="Arial"/>
              </a:rPr>
              <a:t>Quantiles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64967" y="722409"/>
            <a:ext cx="1865681" cy="902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698343" y="1658208"/>
            <a:ext cx="88900" cy="74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20">
                <a:latin typeface="Arial"/>
                <a:cs typeface="Arial"/>
              </a:rPr>
              <a:t>−3</a:t>
            </a:r>
            <a:endParaRPr sz="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55560" y="1658208"/>
            <a:ext cx="88900" cy="74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20">
                <a:latin typeface="Arial"/>
                <a:cs typeface="Arial"/>
              </a:rPr>
              <a:t>−2</a:t>
            </a:r>
            <a:endParaRPr sz="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00760" y="1658208"/>
            <a:ext cx="56515" cy="74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20"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58032" y="1658208"/>
            <a:ext cx="56515" cy="74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20">
                <a:latin typeface="Arial"/>
                <a:cs typeface="Arial"/>
              </a:rPr>
              <a:t>3</a:t>
            </a:r>
            <a:endParaRPr sz="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63143" y="1422316"/>
            <a:ext cx="81280" cy="10287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400">
                <a:latin typeface="Arial"/>
                <a:cs typeface="Arial"/>
              </a:rPr>
              <a:t>3.5</a:t>
            </a:r>
            <a:endParaRPr sz="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63143" y="859993"/>
            <a:ext cx="81280" cy="52451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400">
                <a:latin typeface="Arial"/>
                <a:cs typeface="Arial"/>
              </a:rPr>
              <a:t>4.0</a:t>
            </a:r>
            <a:r>
              <a:rPr dirty="0" sz="400">
                <a:latin typeface="Arial"/>
                <a:cs typeface="Arial"/>
              </a:rPr>
              <a:t>    </a:t>
            </a:r>
            <a:r>
              <a:rPr dirty="0" sz="400" spc="-55">
                <a:latin typeface="Arial"/>
                <a:cs typeface="Arial"/>
              </a:rPr>
              <a:t> </a:t>
            </a:r>
            <a:r>
              <a:rPr dirty="0" sz="400">
                <a:latin typeface="Arial"/>
                <a:cs typeface="Arial"/>
              </a:rPr>
              <a:t>4.5</a:t>
            </a:r>
            <a:r>
              <a:rPr dirty="0" sz="400">
                <a:latin typeface="Arial"/>
                <a:cs typeface="Arial"/>
              </a:rPr>
              <a:t>    </a:t>
            </a:r>
            <a:r>
              <a:rPr dirty="0" sz="400" spc="-55">
                <a:latin typeface="Arial"/>
                <a:cs typeface="Arial"/>
              </a:rPr>
              <a:t> </a:t>
            </a:r>
            <a:r>
              <a:rPr dirty="0" sz="400">
                <a:latin typeface="Arial"/>
                <a:cs typeface="Arial"/>
              </a:rPr>
              <a:t>5.0</a:t>
            </a:r>
            <a:r>
              <a:rPr dirty="0" sz="400">
                <a:latin typeface="Arial"/>
                <a:cs typeface="Arial"/>
              </a:rPr>
              <a:t>    </a:t>
            </a:r>
            <a:r>
              <a:rPr dirty="0" sz="400" spc="-55">
                <a:latin typeface="Arial"/>
                <a:cs typeface="Arial"/>
              </a:rPr>
              <a:t> </a:t>
            </a:r>
            <a:r>
              <a:rPr dirty="0" sz="400">
                <a:latin typeface="Arial"/>
                <a:cs typeface="Arial"/>
              </a:rPr>
              <a:t>5.5</a:t>
            </a:r>
            <a:endParaRPr sz="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63143" y="719426"/>
            <a:ext cx="81280" cy="10287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400">
                <a:latin typeface="Arial"/>
                <a:cs typeface="Arial"/>
              </a:rPr>
              <a:t>6.0</a:t>
            </a:r>
            <a:endParaRPr sz="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91573" y="617470"/>
            <a:ext cx="645795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500" spc="10">
                <a:latin typeface="Arial"/>
                <a:cs typeface="Arial"/>
              </a:rPr>
              <a:t>Normal </a:t>
            </a:r>
            <a:r>
              <a:rPr dirty="0" sz="500" spc="15">
                <a:latin typeface="Arial"/>
                <a:cs typeface="Arial"/>
              </a:rPr>
              <a:t>Q−Q </a:t>
            </a:r>
            <a:r>
              <a:rPr dirty="0" sz="500" spc="5">
                <a:latin typeface="Arial"/>
                <a:cs typeface="Arial"/>
              </a:rPr>
              <a:t>Plot:</a:t>
            </a:r>
            <a:r>
              <a:rPr dirty="0" sz="500" spc="-55">
                <a:latin typeface="Arial"/>
                <a:cs typeface="Arial"/>
              </a:rPr>
              <a:t> </a:t>
            </a:r>
            <a:r>
              <a:rPr dirty="0" sz="500" spc="10">
                <a:latin typeface="Arial"/>
                <a:cs typeface="Arial"/>
              </a:rPr>
              <a:t>20</a:t>
            </a:r>
            <a:endParaRPr sz="5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12832" y="1658208"/>
            <a:ext cx="587375" cy="206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85750" algn="l"/>
                <a:tab pos="542925" algn="l"/>
              </a:tabLst>
            </a:pPr>
            <a:r>
              <a:rPr dirty="0" sz="400" spc="20">
                <a:latin typeface="Arial"/>
                <a:cs typeface="Arial"/>
              </a:rPr>
              <a:t>−1</a:t>
            </a:r>
            <a:r>
              <a:rPr dirty="0" sz="400" spc="20">
                <a:latin typeface="Arial"/>
                <a:cs typeface="Arial"/>
              </a:rPr>
              <a:t>	</a:t>
            </a:r>
            <a:r>
              <a:rPr dirty="0" sz="400" spc="20">
                <a:latin typeface="Arial"/>
                <a:cs typeface="Arial"/>
              </a:rPr>
              <a:t>0</a:t>
            </a:r>
            <a:r>
              <a:rPr dirty="0" sz="400" spc="20">
                <a:latin typeface="Arial"/>
                <a:cs typeface="Arial"/>
              </a:rPr>
              <a:t>	</a:t>
            </a:r>
            <a:r>
              <a:rPr dirty="0" sz="400" spc="20"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450">
              <a:latin typeface="Times New Roman"/>
              <a:cs typeface="Times New Roman"/>
            </a:endParaRPr>
          </a:p>
          <a:p>
            <a:pPr marL="39370">
              <a:lnSpc>
                <a:spcPct val="100000"/>
              </a:lnSpc>
            </a:pPr>
            <a:r>
              <a:rPr dirty="0" sz="400" spc="15">
                <a:latin typeface="Arial"/>
                <a:cs typeface="Arial"/>
              </a:rPr>
              <a:t>Theoretical</a:t>
            </a:r>
            <a:r>
              <a:rPr dirty="0" sz="400" spc="-65">
                <a:latin typeface="Arial"/>
                <a:cs typeface="Arial"/>
              </a:rPr>
              <a:t> </a:t>
            </a:r>
            <a:r>
              <a:rPr dirty="0" sz="400" spc="15">
                <a:latin typeface="Arial"/>
                <a:cs typeface="Arial"/>
              </a:rPr>
              <a:t>Quantiles</a:t>
            </a:r>
            <a:endParaRPr sz="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30825" y="926041"/>
            <a:ext cx="81280" cy="46291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400">
                <a:latin typeface="Arial"/>
                <a:cs typeface="Arial"/>
              </a:rPr>
              <a:t>Sample</a:t>
            </a:r>
            <a:r>
              <a:rPr dirty="0" sz="400" spc="10">
                <a:latin typeface="Arial"/>
                <a:cs typeface="Arial"/>
              </a:rPr>
              <a:t> </a:t>
            </a:r>
            <a:r>
              <a:rPr dirty="0" sz="400">
                <a:latin typeface="Arial"/>
                <a:cs typeface="Arial"/>
              </a:rPr>
              <a:t>Quantiles</a:t>
            </a:r>
            <a:endParaRPr sz="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72588" y="2017906"/>
            <a:ext cx="1865681" cy="902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05964" y="2953704"/>
            <a:ext cx="88900" cy="74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20">
                <a:latin typeface="Arial"/>
                <a:cs typeface="Arial"/>
              </a:rPr>
              <a:t>−3</a:t>
            </a:r>
            <a:endParaRPr sz="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63181" y="2953704"/>
            <a:ext cx="88900" cy="74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20">
                <a:latin typeface="Arial"/>
                <a:cs typeface="Arial"/>
              </a:rPr>
              <a:t>−2</a:t>
            </a:r>
            <a:endParaRPr sz="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08381" y="2953704"/>
            <a:ext cx="56515" cy="74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20"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65653" y="2953704"/>
            <a:ext cx="56515" cy="74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20">
                <a:latin typeface="Arial"/>
                <a:cs typeface="Arial"/>
              </a:rPr>
              <a:t>3</a:t>
            </a:r>
            <a:endParaRPr sz="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0764" y="2744940"/>
            <a:ext cx="81280" cy="10287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400">
                <a:latin typeface="Arial"/>
                <a:cs typeface="Arial"/>
              </a:rPr>
              <a:t>3.5</a:t>
            </a:r>
            <a:endParaRPr sz="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0764" y="2516014"/>
            <a:ext cx="81280" cy="10287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400">
                <a:latin typeface="Arial"/>
                <a:cs typeface="Arial"/>
              </a:rPr>
              <a:t>4.0</a:t>
            </a:r>
            <a:endParaRPr sz="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0764" y="2287032"/>
            <a:ext cx="81280" cy="10287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400">
                <a:latin typeface="Arial"/>
                <a:cs typeface="Arial"/>
              </a:rPr>
              <a:t>4.5</a:t>
            </a:r>
            <a:endParaRPr sz="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70764" y="2058106"/>
            <a:ext cx="81280" cy="10287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400">
                <a:latin typeface="Arial"/>
                <a:cs typeface="Arial"/>
              </a:rPr>
              <a:t>5.0</a:t>
            </a:r>
            <a:endParaRPr sz="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99194" y="1912967"/>
            <a:ext cx="645795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500" spc="10">
                <a:latin typeface="Arial"/>
                <a:cs typeface="Arial"/>
              </a:rPr>
              <a:t>Normal </a:t>
            </a:r>
            <a:r>
              <a:rPr dirty="0" sz="500" spc="15">
                <a:latin typeface="Arial"/>
                <a:cs typeface="Arial"/>
              </a:rPr>
              <a:t>Q−Q </a:t>
            </a:r>
            <a:r>
              <a:rPr dirty="0" sz="500" spc="5">
                <a:latin typeface="Arial"/>
                <a:cs typeface="Arial"/>
              </a:rPr>
              <a:t>Plot:</a:t>
            </a:r>
            <a:r>
              <a:rPr dirty="0" sz="500" spc="-55">
                <a:latin typeface="Arial"/>
                <a:cs typeface="Arial"/>
              </a:rPr>
              <a:t> </a:t>
            </a:r>
            <a:r>
              <a:rPr dirty="0" sz="500" spc="10">
                <a:latin typeface="Arial"/>
                <a:cs typeface="Arial"/>
              </a:rPr>
              <a:t>40</a:t>
            </a:r>
            <a:endParaRPr sz="5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20453" y="2953704"/>
            <a:ext cx="587375" cy="206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85750" algn="l"/>
                <a:tab pos="542925" algn="l"/>
              </a:tabLst>
            </a:pPr>
            <a:r>
              <a:rPr dirty="0" sz="400" spc="20">
                <a:latin typeface="Arial"/>
                <a:cs typeface="Arial"/>
              </a:rPr>
              <a:t>−1</a:t>
            </a:r>
            <a:r>
              <a:rPr dirty="0" sz="400" spc="20">
                <a:latin typeface="Arial"/>
                <a:cs typeface="Arial"/>
              </a:rPr>
              <a:t>	</a:t>
            </a:r>
            <a:r>
              <a:rPr dirty="0" sz="400" spc="20">
                <a:latin typeface="Arial"/>
                <a:cs typeface="Arial"/>
              </a:rPr>
              <a:t>0</a:t>
            </a:r>
            <a:r>
              <a:rPr dirty="0" sz="400" spc="20">
                <a:latin typeface="Arial"/>
                <a:cs typeface="Arial"/>
              </a:rPr>
              <a:t>	</a:t>
            </a:r>
            <a:r>
              <a:rPr dirty="0" sz="400" spc="20"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450">
              <a:latin typeface="Times New Roman"/>
              <a:cs typeface="Times New Roman"/>
            </a:endParaRPr>
          </a:p>
          <a:p>
            <a:pPr marL="39370">
              <a:lnSpc>
                <a:spcPct val="100000"/>
              </a:lnSpc>
            </a:pPr>
            <a:r>
              <a:rPr dirty="0" sz="400" spc="15">
                <a:latin typeface="Arial"/>
                <a:cs typeface="Arial"/>
              </a:rPr>
              <a:t>Theoretical</a:t>
            </a:r>
            <a:r>
              <a:rPr dirty="0" sz="400" spc="-65">
                <a:latin typeface="Arial"/>
                <a:cs typeface="Arial"/>
              </a:rPr>
              <a:t> </a:t>
            </a:r>
            <a:r>
              <a:rPr dirty="0" sz="400" spc="15">
                <a:latin typeface="Arial"/>
                <a:cs typeface="Arial"/>
              </a:rPr>
              <a:t>Quantiles</a:t>
            </a:r>
            <a:endParaRPr sz="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8446" y="2221538"/>
            <a:ext cx="81280" cy="46291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400">
                <a:latin typeface="Arial"/>
                <a:cs typeface="Arial"/>
              </a:rPr>
              <a:t>Sample</a:t>
            </a:r>
            <a:r>
              <a:rPr dirty="0" sz="400" spc="10">
                <a:latin typeface="Arial"/>
                <a:cs typeface="Arial"/>
              </a:rPr>
              <a:t> </a:t>
            </a:r>
            <a:r>
              <a:rPr dirty="0" sz="400">
                <a:latin typeface="Arial"/>
                <a:cs typeface="Arial"/>
              </a:rPr>
              <a:t>Quantiles</a:t>
            </a:r>
            <a:endParaRPr sz="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564967" y="2017906"/>
            <a:ext cx="1865681" cy="9026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2698343" y="2953704"/>
            <a:ext cx="88900" cy="74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20">
                <a:latin typeface="Arial"/>
                <a:cs typeface="Arial"/>
              </a:rPr>
              <a:t>−3</a:t>
            </a:r>
            <a:endParaRPr sz="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955560" y="2953704"/>
            <a:ext cx="88900" cy="74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20">
                <a:latin typeface="Arial"/>
                <a:cs typeface="Arial"/>
              </a:rPr>
              <a:t>−2</a:t>
            </a:r>
            <a:endParaRPr sz="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000760" y="2953704"/>
            <a:ext cx="56515" cy="74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20"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258032" y="2953704"/>
            <a:ext cx="56515" cy="74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20">
                <a:latin typeface="Arial"/>
                <a:cs typeface="Arial"/>
              </a:rPr>
              <a:t>3</a:t>
            </a:r>
            <a:endParaRPr sz="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463143" y="2719030"/>
            <a:ext cx="81280" cy="10287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400">
                <a:latin typeface="Arial"/>
                <a:cs typeface="Arial"/>
              </a:rPr>
              <a:t>3.8</a:t>
            </a:r>
            <a:endParaRPr sz="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463143" y="2477094"/>
            <a:ext cx="81280" cy="10287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400">
                <a:latin typeface="Arial"/>
                <a:cs typeface="Arial"/>
              </a:rPr>
              <a:t>4.2</a:t>
            </a:r>
            <a:endParaRPr sz="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463143" y="2235212"/>
            <a:ext cx="81280" cy="10287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400">
                <a:latin typeface="Arial"/>
                <a:cs typeface="Arial"/>
              </a:rPr>
              <a:t>4.6</a:t>
            </a:r>
            <a:endParaRPr sz="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463143" y="1993331"/>
            <a:ext cx="81280" cy="10287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400">
                <a:latin typeface="Arial"/>
                <a:cs typeface="Arial"/>
              </a:rPr>
              <a:t>5.0</a:t>
            </a:r>
            <a:endParaRPr sz="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191573" y="1912967"/>
            <a:ext cx="645795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500" spc="10">
                <a:latin typeface="Arial"/>
                <a:cs typeface="Arial"/>
              </a:rPr>
              <a:t>Normal </a:t>
            </a:r>
            <a:r>
              <a:rPr dirty="0" sz="500" spc="15">
                <a:latin typeface="Arial"/>
                <a:cs typeface="Arial"/>
              </a:rPr>
              <a:t>Q−Q </a:t>
            </a:r>
            <a:r>
              <a:rPr dirty="0" sz="500" spc="5">
                <a:latin typeface="Arial"/>
                <a:cs typeface="Arial"/>
              </a:rPr>
              <a:t>Plot:</a:t>
            </a:r>
            <a:r>
              <a:rPr dirty="0" sz="500" spc="-55">
                <a:latin typeface="Arial"/>
                <a:cs typeface="Arial"/>
              </a:rPr>
              <a:t> </a:t>
            </a:r>
            <a:r>
              <a:rPr dirty="0" sz="500" spc="10">
                <a:latin typeface="Arial"/>
                <a:cs typeface="Arial"/>
              </a:rPr>
              <a:t>80</a:t>
            </a:r>
            <a:endParaRPr sz="5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212832" y="2953704"/>
            <a:ext cx="587375" cy="206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85750" algn="l"/>
                <a:tab pos="542925" algn="l"/>
              </a:tabLst>
            </a:pPr>
            <a:r>
              <a:rPr dirty="0" sz="400" spc="20">
                <a:latin typeface="Arial"/>
                <a:cs typeface="Arial"/>
              </a:rPr>
              <a:t>−1</a:t>
            </a:r>
            <a:r>
              <a:rPr dirty="0" sz="400" spc="20">
                <a:latin typeface="Arial"/>
                <a:cs typeface="Arial"/>
              </a:rPr>
              <a:t>	</a:t>
            </a:r>
            <a:r>
              <a:rPr dirty="0" sz="400" spc="20">
                <a:latin typeface="Arial"/>
                <a:cs typeface="Arial"/>
              </a:rPr>
              <a:t>0</a:t>
            </a:r>
            <a:r>
              <a:rPr dirty="0" sz="400" spc="20">
                <a:latin typeface="Arial"/>
                <a:cs typeface="Arial"/>
              </a:rPr>
              <a:t>	</a:t>
            </a:r>
            <a:r>
              <a:rPr dirty="0" sz="400" spc="20"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450">
              <a:latin typeface="Times New Roman"/>
              <a:cs typeface="Times New Roman"/>
            </a:endParaRPr>
          </a:p>
          <a:p>
            <a:pPr marL="39370">
              <a:lnSpc>
                <a:spcPct val="100000"/>
              </a:lnSpc>
            </a:pPr>
            <a:r>
              <a:rPr dirty="0" sz="400" spc="15">
                <a:latin typeface="Arial"/>
                <a:cs typeface="Arial"/>
              </a:rPr>
              <a:t>Theoretical</a:t>
            </a:r>
            <a:r>
              <a:rPr dirty="0" sz="400" spc="-65">
                <a:latin typeface="Arial"/>
                <a:cs typeface="Arial"/>
              </a:rPr>
              <a:t> </a:t>
            </a:r>
            <a:r>
              <a:rPr dirty="0" sz="400" spc="15">
                <a:latin typeface="Arial"/>
                <a:cs typeface="Arial"/>
              </a:rPr>
              <a:t>Quantiles</a:t>
            </a:r>
            <a:endParaRPr sz="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330825" y="2221538"/>
            <a:ext cx="81280" cy="46291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400">
                <a:latin typeface="Arial"/>
                <a:cs typeface="Arial"/>
              </a:rPr>
              <a:t>Sample</a:t>
            </a:r>
            <a:r>
              <a:rPr dirty="0" sz="400" spc="10">
                <a:latin typeface="Arial"/>
                <a:cs typeface="Arial"/>
              </a:rPr>
              <a:t> </a:t>
            </a:r>
            <a:r>
              <a:rPr dirty="0" sz="400">
                <a:latin typeface="Arial"/>
                <a:cs typeface="Arial"/>
              </a:rPr>
              <a:t>Quantiles</a:t>
            </a:r>
            <a:endParaRPr sz="4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7" action="ppaction://hlinksldjump"/>
              </a:rPr>
              <a:t>STAT </a:t>
            </a:r>
            <a:r>
              <a:rPr dirty="0" spc="-65">
                <a:hlinkClick r:id="rId7" action="ppaction://hlinksldjump"/>
              </a:rPr>
              <a:t>234 </a:t>
            </a:r>
            <a:r>
              <a:rPr dirty="0" spc="-40">
                <a:hlinkClick r:id="rId7" action="ppaction://hlinksldjump"/>
              </a:rPr>
              <a:t>Lecture</a:t>
            </a:r>
            <a:r>
              <a:rPr dirty="0" spc="5">
                <a:hlinkClick r:id="rId7" action="ppaction://hlinksldjump"/>
              </a:rPr>
              <a:t> </a:t>
            </a:r>
            <a:r>
              <a:rPr dirty="0" spc="-65">
                <a:hlinkClick r:id="rId7" action="ppaction://hlinksldjump"/>
              </a:rPr>
              <a:t>4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59" name="object 5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473" y="13208"/>
            <a:ext cx="643255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Sample</a:t>
            </a: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Mean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70"/>
              <a:t>Convergence </a:t>
            </a:r>
            <a:r>
              <a:rPr dirty="0" spc="-15"/>
              <a:t>to</a:t>
            </a:r>
            <a:r>
              <a:rPr dirty="0" spc="180"/>
              <a:t> </a:t>
            </a:r>
            <a:r>
              <a:rPr dirty="0" spc="-35"/>
              <a:t>Normality</a:t>
            </a:r>
          </a:p>
        </p:txBody>
      </p:sp>
      <p:sp>
        <p:nvSpPr>
          <p:cNvPr id="6" name="object 6"/>
          <p:cNvSpPr/>
          <p:nvPr/>
        </p:nvSpPr>
        <p:spPr>
          <a:xfrm>
            <a:off x="280212" y="137810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0212" y="1760207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0212" y="2142325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83905" rIns="0" bIns="0" rtlCol="0" vert="horz">
            <a:spAutoFit/>
          </a:bodyPr>
          <a:lstStyle/>
          <a:p>
            <a:pPr marL="287655" marR="5080">
              <a:lnSpc>
                <a:spcPct val="102699"/>
              </a:lnSpc>
            </a:pPr>
            <a:r>
              <a:rPr dirty="0" spc="-85"/>
              <a:t>In </a:t>
            </a:r>
            <a:r>
              <a:rPr dirty="0" spc="-50"/>
              <a:t>general, </a:t>
            </a:r>
            <a:r>
              <a:rPr dirty="0" spc="-40"/>
              <a:t>the sampling </a:t>
            </a:r>
            <a:r>
              <a:rPr dirty="0" spc="-35"/>
              <a:t>distribution of </a:t>
            </a:r>
            <a:r>
              <a:rPr dirty="0" spc="-55"/>
              <a:t>sample </a:t>
            </a:r>
            <a:r>
              <a:rPr dirty="0" spc="-70"/>
              <a:t>means </a:t>
            </a:r>
            <a:r>
              <a:rPr dirty="0" spc="-55" i="1">
                <a:latin typeface="Trebuchet MS"/>
                <a:cs typeface="Trebuchet MS"/>
              </a:rPr>
              <a:t>converges </a:t>
            </a:r>
            <a:r>
              <a:rPr dirty="0" spc="-60" i="1">
                <a:latin typeface="Trebuchet MS"/>
                <a:cs typeface="Trebuchet MS"/>
              </a:rPr>
              <a:t>to </a:t>
            </a:r>
            <a:r>
              <a:rPr dirty="0" spc="-55" i="1">
                <a:latin typeface="Trebuchet MS"/>
                <a:cs typeface="Trebuchet MS"/>
              </a:rPr>
              <a:t>a  </a:t>
            </a:r>
            <a:r>
              <a:rPr dirty="0" spc="-75" i="1">
                <a:latin typeface="Trebuchet MS"/>
                <a:cs typeface="Trebuchet MS"/>
              </a:rPr>
              <a:t>normal  </a:t>
            </a:r>
            <a:r>
              <a:rPr dirty="0" spc="-70" i="1">
                <a:latin typeface="Trebuchet MS"/>
                <a:cs typeface="Trebuchet MS"/>
              </a:rPr>
              <a:t>distribution </a:t>
            </a:r>
            <a:r>
              <a:rPr dirty="0" spc="-50" i="1">
                <a:latin typeface="Trebuchet MS"/>
                <a:cs typeface="Trebuchet MS"/>
              </a:rPr>
              <a:t>as </a:t>
            </a:r>
            <a:r>
              <a:rPr dirty="0" spc="-75" i="1">
                <a:latin typeface="Trebuchet MS"/>
                <a:cs typeface="Trebuchet MS"/>
              </a:rPr>
              <a:t>the  </a:t>
            </a:r>
            <a:r>
              <a:rPr dirty="0" spc="-70" i="1">
                <a:latin typeface="Trebuchet MS"/>
                <a:cs typeface="Trebuchet MS"/>
              </a:rPr>
              <a:t>sample </a:t>
            </a:r>
            <a:r>
              <a:rPr dirty="0" spc="-65" i="1">
                <a:latin typeface="Trebuchet MS"/>
                <a:cs typeface="Trebuchet MS"/>
              </a:rPr>
              <a:t>size</a:t>
            </a:r>
            <a:r>
              <a:rPr dirty="0" spc="170" i="1">
                <a:latin typeface="Trebuchet MS"/>
                <a:cs typeface="Trebuchet MS"/>
              </a:rPr>
              <a:t> </a:t>
            </a:r>
            <a:r>
              <a:rPr dirty="0" spc="-70" i="1">
                <a:latin typeface="Trebuchet MS"/>
                <a:cs typeface="Trebuchet MS"/>
              </a:rPr>
              <a:t>increases</a:t>
            </a:r>
            <a:r>
              <a:rPr dirty="0" spc="-70"/>
              <a:t>.</a:t>
            </a:r>
          </a:p>
          <a:p>
            <a:pPr marL="287655" marR="16510">
              <a:lnSpc>
                <a:spcPct val="102600"/>
              </a:lnSpc>
              <a:spcBef>
                <a:spcPts val="300"/>
              </a:spcBef>
            </a:pPr>
            <a:r>
              <a:rPr dirty="0" spc="-10"/>
              <a:t>Many </a:t>
            </a:r>
            <a:r>
              <a:rPr dirty="0" spc="-40"/>
              <a:t>other </a:t>
            </a:r>
            <a:r>
              <a:rPr dirty="0" spc="-20"/>
              <a:t>statistics </a:t>
            </a:r>
            <a:r>
              <a:rPr dirty="0" spc="-55"/>
              <a:t>do </a:t>
            </a:r>
            <a:r>
              <a:rPr dirty="0" spc="-25"/>
              <a:t>this </a:t>
            </a:r>
            <a:r>
              <a:rPr dirty="0" spc="-70"/>
              <a:t>as </a:t>
            </a:r>
            <a:r>
              <a:rPr dirty="0" spc="-50"/>
              <a:t>well </a:t>
            </a:r>
            <a:r>
              <a:rPr dirty="0" spc="-45"/>
              <a:t>(proportions, </a:t>
            </a:r>
            <a:r>
              <a:rPr dirty="0" spc="-50"/>
              <a:t>medians, standard  </a:t>
            </a:r>
            <a:r>
              <a:rPr dirty="0" spc="-45"/>
              <a:t>deviations).</a:t>
            </a:r>
          </a:p>
          <a:p>
            <a:pPr marL="287655">
              <a:lnSpc>
                <a:spcPct val="100000"/>
              </a:lnSpc>
              <a:spcBef>
                <a:spcPts val="330"/>
              </a:spcBef>
            </a:pPr>
            <a:r>
              <a:rPr dirty="0" spc="-30"/>
              <a:t>It’s </a:t>
            </a:r>
            <a:r>
              <a:rPr dirty="0" spc="-35"/>
              <a:t>called </a:t>
            </a:r>
            <a:r>
              <a:rPr dirty="0" spc="-40"/>
              <a:t>the </a:t>
            </a:r>
            <a:r>
              <a:rPr dirty="0" spc="-20"/>
              <a:t>“central </a:t>
            </a:r>
            <a:r>
              <a:rPr dirty="0" spc="-5"/>
              <a:t>limit</a:t>
            </a:r>
            <a:r>
              <a:rPr dirty="0" spc="175"/>
              <a:t> </a:t>
            </a:r>
            <a:r>
              <a:rPr dirty="0" spc="-55"/>
              <a:t>theorem”.</a:t>
            </a:r>
          </a:p>
        </p:txBody>
      </p:sp>
      <p:sp>
        <p:nvSpPr>
          <p:cNvPr id="10" name="object 10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6" action="ppaction://hlinksldjump"/>
              </a:rPr>
              <a:t>STAT </a:t>
            </a:r>
            <a:r>
              <a:rPr dirty="0" spc="-65">
                <a:hlinkClick r:id="rId6" action="ppaction://hlinksldjump"/>
              </a:rPr>
              <a:t>234 </a:t>
            </a:r>
            <a:r>
              <a:rPr dirty="0" spc="-40">
                <a:hlinkClick r:id="rId6" action="ppaction://hlinksldjump"/>
              </a:rPr>
              <a:t>Lecture</a:t>
            </a:r>
            <a:r>
              <a:rPr dirty="0" spc="5">
                <a:hlinkClick r:id="rId6" action="ppaction://hlinksldjump"/>
              </a:rPr>
              <a:t> </a:t>
            </a:r>
            <a:r>
              <a:rPr dirty="0" spc="-65">
                <a:hlinkClick r:id="rId6" action="ppaction://hlinksldjump"/>
              </a:rPr>
              <a:t>4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3273" y="13208"/>
            <a:ext cx="746125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Population </a:t>
            </a:r>
            <a:r>
              <a:rPr dirty="0" sz="600" spc="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&amp;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Sample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97558" y="1556131"/>
            <a:ext cx="1612900" cy="22923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>
                <a:hlinkClick r:id="rId2" action="ppaction://hlinksldjump"/>
              </a:rPr>
              <a:t>Population </a:t>
            </a:r>
            <a:r>
              <a:rPr dirty="0" spc="114">
                <a:hlinkClick r:id="rId2" action="ppaction://hlinksldjump"/>
              </a:rPr>
              <a:t>&amp;</a:t>
            </a:r>
            <a:r>
              <a:rPr dirty="0" spc="60">
                <a:hlinkClick r:id="rId2" action="ppaction://hlinksldjump"/>
              </a:rPr>
              <a:t> </a:t>
            </a:r>
            <a:r>
              <a:rPr dirty="0" spc="-50">
                <a:hlinkClick r:id="rId2" action="ppaction://hlinksldjump"/>
              </a:rPr>
              <a:t>Sample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3" action="ppaction://hlinksldjump"/>
              </a:rPr>
              <a:t>STAT </a:t>
            </a:r>
            <a:r>
              <a:rPr dirty="0" spc="-65">
                <a:hlinkClick r:id="rId3" action="ppaction://hlinksldjump"/>
              </a:rPr>
              <a:t>234 </a:t>
            </a:r>
            <a:r>
              <a:rPr dirty="0" spc="-40">
                <a:hlinkClick r:id="rId3" action="ppaction://hlinksldjump"/>
              </a:rPr>
              <a:t>Lecture</a:t>
            </a:r>
            <a:r>
              <a:rPr dirty="0" spc="5">
                <a:hlinkClick r:id="rId3" action="ppaction://hlinksldjump"/>
              </a:rPr>
              <a:t> </a:t>
            </a:r>
            <a:r>
              <a:rPr dirty="0" spc="-65">
                <a:hlinkClick r:id="rId3" action="ppaction://hlinksldjump"/>
              </a:rPr>
              <a:t>4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473" y="13208"/>
            <a:ext cx="643255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Sample</a:t>
            </a: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Mean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80"/>
              <a:t>Skewed</a:t>
            </a:r>
            <a:r>
              <a:rPr dirty="0" spc="-50"/>
              <a:t> </a:t>
            </a:r>
            <a:r>
              <a:rPr dirty="0" spc="-15"/>
              <a:t>Distribution</a:t>
            </a:r>
          </a:p>
        </p:txBody>
      </p:sp>
      <p:sp>
        <p:nvSpPr>
          <p:cNvPr id="6" name="object 6"/>
          <p:cNvSpPr/>
          <p:nvPr/>
        </p:nvSpPr>
        <p:spPr>
          <a:xfrm>
            <a:off x="280212" y="69916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02056" y="622726"/>
            <a:ext cx="4079875" cy="358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</a:pPr>
            <a:r>
              <a:rPr dirty="0" sz="1100" spc="-35">
                <a:latin typeface="Tahoma"/>
                <a:cs typeface="Tahoma"/>
              </a:rPr>
              <a:t>For </a:t>
            </a:r>
            <a:r>
              <a:rPr dirty="0" sz="1100" spc="-45">
                <a:latin typeface="Tahoma"/>
                <a:cs typeface="Tahoma"/>
              </a:rPr>
              <a:t>highly </a:t>
            </a:r>
            <a:r>
              <a:rPr dirty="0" sz="1100" spc="-85">
                <a:latin typeface="Tahoma"/>
                <a:cs typeface="Tahoma"/>
              </a:rPr>
              <a:t>skewed </a:t>
            </a:r>
            <a:r>
              <a:rPr dirty="0" sz="1100" spc="-40">
                <a:latin typeface="Tahoma"/>
                <a:cs typeface="Tahoma"/>
              </a:rPr>
              <a:t>distributions, </a:t>
            </a:r>
            <a:r>
              <a:rPr dirty="0" sz="1100" spc="10">
                <a:latin typeface="Tahoma"/>
                <a:cs typeface="Tahoma"/>
              </a:rPr>
              <a:t>it </a:t>
            </a:r>
            <a:r>
              <a:rPr dirty="0" sz="1100" spc="-55">
                <a:latin typeface="Tahoma"/>
                <a:cs typeface="Tahoma"/>
              </a:rPr>
              <a:t>takes </a:t>
            </a:r>
            <a:r>
              <a:rPr dirty="0" sz="1100" spc="-70">
                <a:latin typeface="Tahoma"/>
                <a:cs typeface="Tahoma"/>
              </a:rPr>
              <a:t>more </a:t>
            </a:r>
            <a:r>
              <a:rPr dirty="0" sz="1100" spc="-60">
                <a:latin typeface="Tahoma"/>
                <a:cs typeface="Tahoma"/>
              </a:rPr>
              <a:t>samples </a:t>
            </a:r>
            <a:r>
              <a:rPr dirty="0" sz="1100" spc="-50">
                <a:latin typeface="Tahoma"/>
                <a:cs typeface="Tahoma"/>
              </a:rPr>
              <a:t>for </a:t>
            </a:r>
            <a:r>
              <a:rPr dirty="0" sz="1100" spc="-45">
                <a:latin typeface="Tahoma"/>
                <a:cs typeface="Tahoma"/>
              </a:rPr>
              <a:t>normality </a:t>
            </a:r>
            <a:r>
              <a:rPr dirty="0" sz="1100" spc="-15">
                <a:latin typeface="Tahoma"/>
                <a:cs typeface="Tahoma"/>
              </a:rPr>
              <a:t>to  </a:t>
            </a:r>
            <a:r>
              <a:rPr dirty="0" sz="1100" spc="-55">
                <a:latin typeface="Tahoma"/>
                <a:cs typeface="Tahoma"/>
              </a:rPr>
              <a:t>be a </a:t>
            </a:r>
            <a:r>
              <a:rPr dirty="0" sz="1100" spc="-40">
                <a:latin typeface="Tahoma"/>
                <a:cs typeface="Tahoma"/>
              </a:rPr>
              <a:t>good</a:t>
            </a:r>
            <a:r>
              <a:rPr dirty="0" sz="1100" spc="9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approximation.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6950" y="1108541"/>
            <a:ext cx="1318260" cy="118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00" spc="5" b="1">
                <a:latin typeface="Arial"/>
                <a:cs typeface="Arial"/>
              </a:rPr>
              <a:t>Histogram of</a:t>
            </a:r>
            <a:r>
              <a:rPr dirty="0" sz="700" spc="-35" b="1">
                <a:latin typeface="Arial"/>
                <a:cs typeface="Arial"/>
              </a:rPr>
              <a:t> </a:t>
            </a:r>
            <a:r>
              <a:rPr dirty="0" sz="700" b="1">
                <a:latin typeface="Arial"/>
                <a:cs typeface="Arial"/>
              </a:rPr>
              <a:t>email$num_char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65339" y="2634671"/>
            <a:ext cx="1121410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Arial"/>
                <a:cs typeface="Arial"/>
              </a:rPr>
              <a:t>Number </a:t>
            </a:r>
            <a:r>
              <a:rPr dirty="0" sz="600">
                <a:latin typeface="Arial"/>
                <a:cs typeface="Arial"/>
              </a:rPr>
              <a:t>of Characters in</a:t>
            </a:r>
            <a:r>
              <a:rPr dirty="0" sz="600" spc="-3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Emails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030" y="1661227"/>
            <a:ext cx="102870" cy="39116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15"/>
              </a:lnSpc>
            </a:pPr>
            <a:r>
              <a:rPr dirty="0" sz="600">
                <a:latin typeface="Arial"/>
                <a:cs typeface="Arial"/>
              </a:rPr>
              <a:t>Frequency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3142" y="2358062"/>
            <a:ext cx="3765550" cy="0"/>
          </a:xfrm>
          <a:custGeom>
            <a:avLst/>
            <a:gdLst/>
            <a:ahLst/>
            <a:cxnLst/>
            <a:rect l="l" t="t" r="r" b="b"/>
            <a:pathLst>
              <a:path w="3765550" h="0">
                <a:moveTo>
                  <a:pt x="0" y="0"/>
                </a:moveTo>
                <a:lnTo>
                  <a:pt x="3765361" y="0"/>
                </a:lnTo>
              </a:path>
            </a:pathLst>
          </a:custGeom>
          <a:ln w="48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43142" y="2358062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0"/>
                </a:moveTo>
                <a:lnTo>
                  <a:pt x="0" y="46422"/>
                </a:lnTo>
              </a:path>
            </a:pathLst>
          </a:custGeom>
          <a:ln w="48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84482" y="2358062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0"/>
                </a:moveTo>
                <a:lnTo>
                  <a:pt x="0" y="46422"/>
                </a:lnTo>
              </a:path>
            </a:pathLst>
          </a:custGeom>
          <a:ln w="48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25822" y="2358062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0"/>
                </a:moveTo>
                <a:lnTo>
                  <a:pt x="0" y="46422"/>
                </a:lnTo>
              </a:path>
            </a:pathLst>
          </a:custGeom>
          <a:ln w="48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67162" y="2358062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0"/>
                </a:moveTo>
                <a:lnTo>
                  <a:pt x="0" y="46422"/>
                </a:lnTo>
              </a:path>
            </a:pathLst>
          </a:custGeom>
          <a:ln w="48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08503" y="2358062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0"/>
                </a:moveTo>
                <a:lnTo>
                  <a:pt x="0" y="46422"/>
                </a:lnTo>
              </a:path>
            </a:pathLst>
          </a:custGeom>
          <a:ln w="48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08907" y="2448982"/>
            <a:ext cx="68580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28777" y="2448982"/>
            <a:ext cx="111760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Arial"/>
                <a:cs typeface="Arial"/>
              </a:rPr>
              <a:t>50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48582" y="2448982"/>
            <a:ext cx="154940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Arial"/>
                <a:cs typeface="Arial"/>
              </a:rPr>
              <a:t>100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89922" y="2448982"/>
            <a:ext cx="154940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Arial"/>
                <a:cs typeface="Arial"/>
              </a:rPr>
              <a:t>150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31263" y="2448982"/>
            <a:ext cx="154940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Arial"/>
                <a:cs typeface="Arial"/>
              </a:rPr>
              <a:t>200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2527" y="1457276"/>
            <a:ext cx="0" cy="864235"/>
          </a:xfrm>
          <a:custGeom>
            <a:avLst/>
            <a:gdLst/>
            <a:ahLst/>
            <a:cxnLst/>
            <a:rect l="l" t="t" r="r" b="b"/>
            <a:pathLst>
              <a:path w="0" h="864235">
                <a:moveTo>
                  <a:pt x="0" y="863647"/>
                </a:moveTo>
                <a:lnTo>
                  <a:pt x="0" y="0"/>
                </a:lnTo>
              </a:path>
            </a:pathLst>
          </a:custGeom>
          <a:ln w="48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46105" y="2320924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 h="0">
                <a:moveTo>
                  <a:pt x="46422" y="0"/>
                </a:moveTo>
                <a:lnTo>
                  <a:pt x="0" y="0"/>
                </a:lnTo>
              </a:path>
            </a:pathLst>
          </a:custGeom>
          <a:ln w="48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46105" y="2176950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 h="0">
                <a:moveTo>
                  <a:pt x="46422" y="0"/>
                </a:moveTo>
                <a:lnTo>
                  <a:pt x="0" y="0"/>
                </a:lnTo>
              </a:path>
            </a:pathLst>
          </a:custGeom>
          <a:ln w="48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46105" y="2033041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 h="0">
                <a:moveTo>
                  <a:pt x="46422" y="0"/>
                </a:moveTo>
                <a:lnTo>
                  <a:pt x="0" y="0"/>
                </a:lnTo>
              </a:path>
            </a:pathLst>
          </a:custGeom>
          <a:ln w="48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46105" y="1889068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 h="0">
                <a:moveTo>
                  <a:pt x="46422" y="0"/>
                </a:moveTo>
                <a:lnTo>
                  <a:pt x="0" y="0"/>
                </a:lnTo>
              </a:path>
            </a:pathLst>
          </a:custGeom>
          <a:ln w="48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46105" y="174515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 h="0">
                <a:moveTo>
                  <a:pt x="46422" y="0"/>
                </a:moveTo>
                <a:lnTo>
                  <a:pt x="0" y="0"/>
                </a:lnTo>
              </a:path>
            </a:pathLst>
          </a:custGeom>
          <a:ln w="48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6105" y="1601185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 h="0">
                <a:moveTo>
                  <a:pt x="46422" y="0"/>
                </a:moveTo>
                <a:lnTo>
                  <a:pt x="0" y="0"/>
                </a:lnTo>
              </a:path>
            </a:pathLst>
          </a:custGeom>
          <a:ln w="48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6105" y="1457276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 h="0">
                <a:moveTo>
                  <a:pt x="46422" y="0"/>
                </a:moveTo>
                <a:lnTo>
                  <a:pt x="0" y="0"/>
                </a:lnTo>
              </a:path>
            </a:pathLst>
          </a:custGeom>
          <a:ln w="48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05719" y="2286741"/>
            <a:ext cx="102870" cy="6858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15"/>
              </a:lnSpc>
            </a:pPr>
            <a:r>
              <a:rPr dirty="0" sz="60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5719" y="1358515"/>
            <a:ext cx="102870" cy="77343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15"/>
              </a:lnSpc>
            </a:pPr>
            <a:r>
              <a:rPr dirty="0" sz="600">
                <a:latin typeface="Arial"/>
                <a:cs typeface="Arial"/>
              </a:rPr>
              <a:t>1000</a:t>
            </a:r>
            <a:r>
              <a:rPr dirty="0" sz="600">
                <a:latin typeface="Arial"/>
                <a:cs typeface="Arial"/>
              </a:rPr>
              <a:t>    </a:t>
            </a:r>
            <a:r>
              <a:rPr dirty="0" sz="600" spc="7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2000</a:t>
            </a:r>
            <a:r>
              <a:rPr dirty="0" sz="600">
                <a:latin typeface="Arial"/>
                <a:cs typeface="Arial"/>
              </a:rPr>
              <a:t>    </a:t>
            </a:r>
            <a:r>
              <a:rPr dirty="0" sz="600" spc="7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3000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43142" y="1392479"/>
            <a:ext cx="376555" cy="929005"/>
          </a:xfrm>
          <a:custGeom>
            <a:avLst/>
            <a:gdLst/>
            <a:ahLst/>
            <a:cxnLst/>
            <a:rect l="l" t="t" r="r" b="b"/>
            <a:pathLst>
              <a:path w="376555" h="929005">
                <a:moveTo>
                  <a:pt x="0" y="928445"/>
                </a:moveTo>
                <a:lnTo>
                  <a:pt x="376536" y="928445"/>
                </a:lnTo>
                <a:lnTo>
                  <a:pt x="376536" y="0"/>
                </a:lnTo>
                <a:lnTo>
                  <a:pt x="0" y="0"/>
                </a:lnTo>
                <a:lnTo>
                  <a:pt x="0" y="928445"/>
                </a:lnTo>
                <a:close/>
              </a:path>
            </a:pathLst>
          </a:custGeom>
          <a:ln w="48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019678" y="2157672"/>
            <a:ext cx="376555" cy="163830"/>
          </a:xfrm>
          <a:custGeom>
            <a:avLst/>
            <a:gdLst/>
            <a:ahLst/>
            <a:cxnLst/>
            <a:rect l="l" t="t" r="r" b="b"/>
            <a:pathLst>
              <a:path w="376555" h="163830">
                <a:moveTo>
                  <a:pt x="0" y="163251"/>
                </a:moveTo>
                <a:lnTo>
                  <a:pt x="376536" y="163251"/>
                </a:lnTo>
                <a:lnTo>
                  <a:pt x="376536" y="0"/>
                </a:lnTo>
                <a:lnTo>
                  <a:pt x="0" y="0"/>
                </a:lnTo>
                <a:lnTo>
                  <a:pt x="0" y="163251"/>
                </a:lnTo>
                <a:close/>
              </a:path>
            </a:pathLst>
          </a:custGeom>
          <a:ln w="48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396214" y="2300227"/>
            <a:ext cx="376555" cy="20955"/>
          </a:xfrm>
          <a:custGeom>
            <a:avLst/>
            <a:gdLst/>
            <a:ahLst/>
            <a:cxnLst/>
            <a:rect l="l" t="t" r="r" b="b"/>
            <a:pathLst>
              <a:path w="376555" h="20955">
                <a:moveTo>
                  <a:pt x="0" y="20696"/>
                </a:moveTo>
                <a:lnTo>
                  <a:pt x="376536" y="20696"/>
                </a:lnTo>
                <a:lnTo>
                  <a:pt x="376536" y="0"/>
                </a:lnTo>
                <a:lnTo>
                  <a:pt x="0" y="0"/>
                </a:lnTo>
                <a:lnTo>
                  <a:pt x="0" y="20696"/>
                </a:lnTo>
                <a:close/>
              </a:path>
            </a:pathLst>
          </a:custGeom>
          <a:ln w="48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770332" y="2315895"/>
            <a:ext cx="381635" cy="0"/>
          </a:xfrm>
          <a:custGeom>
            <a:avLst/>
            <a:gdLst/>
            <a:ahLst/>
            <a:cxnLst/>
            <a:rect l="l" t="t" r="r" b="b"/>
            <a:pathLst>
              <a:path w="381635" h="0">
                <a:moveTo>
                  <a:pt x="0" y="0"/>
                </a:moveTo>
                <a:lnTo>
                  <a:pt x="381371" y="0"/>
                </a:lnTo>
              </a:path>
            </a:pathLst>
          </a:custGeom>
          <a:ln w="148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146868" y="2319763"/>
            <a:ext cx="381635" cy="0"/>
          </a:xfrm>
          <a:custGeom>
            <a:avLst/>
            <a:gdLst/>
            <a:ahLst/>
            <a:cxnLst/>
            <a:rect l="l" t="t" r="r" b="b"/>
            <a:pathLst>
              <a:path w="381635" h="0">
                <a:moveTo>
                  <a:pt x="0" y="0"/>
                </a:moveTo>
                <a:lnTo>
                  <a:pt x="381371" y="0"/>
                </a:lnTo>
              </a:path>
            </a:pathLst>
          </a:custGeom>
          <a:ln w="71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523404" y="2320344"/>
            <a:ext cx="381635" cy="0"/>
          </a:xfrm>
          <a:custGeom>
            <a:avLst/>
            <a:gdLst/>
            <a:ahLst/>
            <a:cxnLst/>
            <a:rect l="l" t="t" r="r" b="b"/>
            <a:pathLst>
              <a:path w="381635" h="0">
                <a:moveTo>
                  <a:pt x="0" y="0"/>
                </a:moveTo>
                <a:lnTo>
                  <a:pt x="381371" y="0"/>
                </a:lnTo>
              </a:path>
            </a:pathLst>
          </a:custGeom>
          <a:ln w="59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899940" y="2320634"/>
            <a:ext cx="381635" cy="0"/>
          </a:xfrm>
          <a:custGeom>
            <a:avLst/>
            <a:gdLst/>
            <a:ahLst/>
            <a:cxnLst/>
            <a:rect l="l" t="t" r="r" b="b"/>
            <a:pathLst>
              <a:path w="381635" h="0">
                <a:moveTo>
                  <a:pt x="0" y="0"/>
                </a:moveTo>
                <a:lnTo>
                  <a:pt x="381371" y="0"/>
                </a:lnTo>
              </a:path>
            </a:pathLst>
          </a:custGeom>
          <a:ln w="5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276477" y="2320344"/>
            <a:ext cx="381635" cy="0"/>
          </a:xfrm>
          <a:custGeom>
            <a:avLst/>
            <a:gdLst/>
            <a:ahLst/>
            <a:cxnLst/>
            <a:rect l="l" t="t" r="r" b="b"/>
            <a:pathLst>
              <a:path w="381635" h="0">
                <a:moveTo>
                  <a:pt x="0" y="0"/>
                </a:moveTo>
                <a:lnTo>
                  <a:pt x="381371" y="0"/>
                </a:lnTo>
              </a:path>
            </a:pathLst>
          </a:custGeom>
          <a:ln w="59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653013" y="2320505"/>
            <a:ext cx="381635" cy="0"/>
          </a:xfrm>
          <a:custGeom>
            <a:avLst/>
            <a:gdLst/>
            <a:ahLst/>
            <a:cxnLst/>
            <a:rect l="l" t="t" r="r" b="b"/>
            <a:pathLst>
              <a:path w="381635" h="0">
                <a:moveTo>
                  <a:pt x="0" y="0"/>
                </a:moveTo>
                <a:lnTo>
                  <a:pt x="381371" y="0"/>
                </a:lnTo>
              </a:path>
            </a:pathLst>
          </a:custGeom>
          <a:ln w="56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029549" y="2320795"/>
            <a:ext cx="381635" cy="0"/>
          </a:xfrm>
          <a:custGeom>
            <a:avLst/>
            <a:gdLst/>
            <a:ahLst/>
            <a:cxnLst/>
            <a:rect l="l" t="t" r="r" b="b"/>
            <a:pathLst>
              <a:path w="381635" h="0">
                <a:moveTo>
                  <a:pt x="0" y="0"/>
                </a:moveTo>
                <a:lnTo>
                  <a:pt x="381371" y="0"/>
                </a:lnTo>
              </a:path>
            </a:pathLst>
          </a:custGeom>
          <a:ln w="50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24955" y="2983369"/>
            <a:ext cx="1917064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40">
                <a:latin typeface="Arial"/>
                <a:cs typeface="Arial"/>
              </a:rPr>
              <a:t>##  </a:t>
            </a:r>
            <a:r>
              <a:rPr dirty="0" sz="1100" spc="65">
                <a:latin typeface="Arial"/>
                <a:cs typeface="Arial"/>
              </a:rPr>
              <a:t>population </a:t>
            </a:r>
            <a:r>
              <a:rPr dirty="0" sz="1100" spc="-120">
                <a:latin typeface="Arial"/>
                <a:cs typeface="Arial"/>
              </a:rPr>
              <a:t>mean   </a:t>
            </a:r>
            <a:r>
              <a:rPr dirty="0" sz="1100" spc="-70">
                <a:latin typeface="Arial"/>
                <a:cs typeface="Arial"/>
              </a:rPr>
              <a:t>=  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20">
                <a:latin typeface="Arial"/>
                <a:cs typeface="Arial"/>
              </a:rPr>
              <a:t>10.71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4" action="ppaction://hlinksldjump"/>
              </a:rPr>
              <a:t>STAT </a:t>
            </a:r>
            <a:r>
              <a:rPr dirty="0" spc="-65">
                <a:hlinkClick r:id="rId4" action="ppaction://hlinksldjump"/>
              </a:rPr>
              <a:t>234 </a:t>
            </a:r>
            <a:r>
              <a:rPr dirty="0" spc="-40">
                <a:hlinkClick r:id="rId4" action="ppaction://hlinksldjump"/>
              </a:rPr>
              <a:t>Lecture</a:t>
            </a:r>
            <a:r>
              <a:rPr dirty="0" spc="5">
                <a:hlinkClick r:id="rId4" action="ppaction://hlinksldjump"/>
              </a:rPr>
              <a:t> </a:t>
            </a:r>
            <a:r>
              <a:rPr dirty="0" spc="-65">
                <a:hlinkClick r:id="rId4" action="ppaction://hlinksldjump"/>
              </a:rPr>
              <a:t>4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473" y="13208"/>
            <a:ext cx="643255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Sample</a:t>
            </a: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Mean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0"/>
              <a:t>Sampling</a:t>
            </a:r>
            <a:r>
              <a:rPr dirty="0" spc="20"/>
              <a:t> </a:t>
            </a:r>
            <a:r>
              <a:rPr dirty="0" spc="-25"/>
              <a:t>Distributions</a:t>
            </a:r>
          </a:p>
        </p:txBody>
      </p:sp>
      <p:sp>
        <p:nvSpPr>
          <p:cNvPr id="6" name="object 6"/>
          <p:cNvSpPr/>
          <p:nvPr/>
        </p:nvSpPr>
        <p:spPr>
          <a:xfrm>
            <a:off x="1096913" y="1786044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 h="0">
                <a:moveTo>
                  <a:pt x="0" y="0"/>
                </a:moveTo>
                <a:lnTo>
                  <a:pt x="28051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84213" y="1766259"/>
            <a:ext cx="473709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x of sample </a:t>
            </a:r>
            <a:r>
              <a:rPr dirty="0" sz="450" spc="-10">
                <a:latin typeface="Arial"/>
                <a:cs typeface="Arial"/>
              </a:rPr>
              <a:t>size</a:t>
            </a:r>
            <a:r>
              <a:rPr dirty="0" sz="450" spc="-85">
                <a:latin typeface="Arial"/>
                <a:cs typeface="Arial"/>
              </a:rPr>
              <a:t> </a:t>
            </a:r>
            <a:r>
              <a:rPr dirty="0" sz="450" spc="-5">
                <a:latin typeface="Arial"/>
                <a:cs typeface="Arial"/>
              </a:rPr>
              <a:t>4</a:t>
            </a:r>
            <a:endParaRPr sz="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795" y="1001976"/>
            <a:ext cx="81915" cy="212725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Density</a:t>
            </a:r>
            <a:endParaRPr sz="4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3167" y="1580256"/>
            <a:ext cx="1715770" cy="0"/>
          </a:xfrm>
          <a:custGeom>
            <a:avLst/>
            <a:gdLst/>
            <a:ahLst/>
            <a:cxnLst/>
            <a:rect l="l" t="t" r="r" b="b"/>
            <a:pathLst>
              <a:path w="1715770" h="0">
                <a:moveTo>
                  <a:pt x="0" y="0"/>
                </a:moveTo>
                <a:lnTo>
                  <a:pt x="1715645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3167" y="1580256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49071" y="1580256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35031" y="1580256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320990" y="1580256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06894" y="1580256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892853" y="1580256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78813" y="1580256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34871" y="1643784"/>
            <a:ext cx="57150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5177" y="1643784"/>
            <a:ext cx="88265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10</a:t>
            </a:r>
            <a:endParaRPr sz="4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91137" y="1643784"/>
            <a:ext cx="88265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20</a:t>
            </a:r>
            <a:endParaRPr sz="4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77097" y="1643784"/>
            <a:ext cx="88265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30</a:t>
            </a:r>
            <a:endParaRPr sz="4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63000" y="1643784"/>
            <a:ext cx="88265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40</a:t>
            </a:r>
            <a:endParaRPr sz="4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48960" y="1643784"/>
            <a:ext cx="88265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50</a:t>
            </a:r>
            <a:endParaRPr sz="4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34920" y="1643784"/>
            <a:ext cx="88265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60</a:t>
            </a:r>
            <a:endParaRPr sz="4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4497" y="681029"/>
            <a:ext cx="0" cy="864235"/>
          </a:xfrm>
          <a:custGeom>
            <a:avLst/>
            <a:gdLst/>
            <a:ahLst/>
            <a:cxnLst/>
            <a:rect l="l" t="t" r="r" b="b"/>
            <a:pathLst>
              <a:path w="0" h="864235">
                <a:moveTo>
                  <a:pt x="0" y="864218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1003" y="1545247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1003" y="1421819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61003" y="1298336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61003" y="1174908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61003" y="1051424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61003" y="927996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61003" y="804512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61003" y="681029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255883" y="1477959"/>
            <a:ext cx="81915" cy="134620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0.00</a:t>
            </a:r>
            <a:endParaRPr sz="4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5883" y="1231047"/>
            <a:ext cx="81915" cy="134620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0.02</a:t>
            </a:r>
            <a:endParaRPr sz="4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5883" y="984135"/>
            <a:ext cx="81915" cy="134620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0.04</a:t>
            </a:r>
            <a:endParaRPr sz="4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5883" y="737224"/>
            <a:ext cx="81915" cy="134620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0.06</a:t>
            </a:r>
            <a:endParaRPr sz="4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63167" y="1048956"/>
            <a:ext cx="143510" cy="496570"/>
          </a:xfrm>
          <a:custGeom>
            <a:avLst/>
            <a:gdLst/>
            <a:ahLst/>
            <a:cxnLst/>
            <a:rect l="l" t="t" r="r" b="b"/>
            <a:pathLst>
              <a:path w="143509" h="496569">
                <a:moveTo>
                  <a:pt x="0" y="496291"/>
                </a:moveTo>
                <a:lnTo>
                  <a:pt x="142951" y="496291"/>
                </a:lnTo>
                <a:lnTo>
                  <a:pt x="142951" y="0"/>
                </a:lnTo>
                <a:lnTo>
                  <a:pt x="0" y="0"/>
                </a:lnTo>
                <a:lnTo>
                  <a:pt x="0" y="496291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06119" y="671154"/>
            <a:ext cx="143510" cy="874394"/>
          </a:xfrm>
          <a:custGeom>
            <a:avLst/>
            <a:gdLst/>
            <a:ahLst/>
            <a:cxnLst/>
            <a:rect l="l" t="t" r="r" b="b"/>
            <a:pathLst>
              <a:path w="143509" h="874394">
                <a:moveTo>
                  <a:pt x="0" y="874092"/>
                </a:moveTo>
                <a:lnTo>
                  <a:pt x="142951" y="874092"/>
                </a:lnTo>
                <a:lnTo>
                  <a:pt x="142951" y="0"/>
                </a:lnTo>
                <a:lnTo>
                  <a:pt x="0" y="0"/>
                </a:lnTo>
                <a:lnTo>
                  <a:pt x="0" y="874092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49071" y="918066"/>
            <a:ext cx="143510" cy="627380"/>
          </a:xfrm>
          <a:custGeom>
            <a:avLst/>
            <a:gdLst/>
            <a:ahLst/>
            <a:cxnLst/>
            <a:rect l="l" t="t" r="r" b="b"/>
            <a:pathLst>
              <a:path w="143509" h="627380">
                <a:moveTo>
                  <a:pt x="0" y="627181"/>
                </a:moveTo>
                <a:lnTo>
                  <a:pt x="142951" y="627181"/>
                </a:lnTo>
                <a:lnTo>
                  <a:pt x="142951" y="0"/>
                </a:lnTo>
                <a:lnTo>
                  <a:pt x="0" y="0"/>
                </a:lnTo>
                <a:lnTo>
                  <a:pt x="0" y="627181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92079" y="1288461"/>
            <a:ext cx="143510" cy="257175"/>
          </a:xfrm>
          <a:custGeom>
            <a:avLst/>
            <a:gdLst/>
            <a:ahLst/>
            <a:cxnLst/>
            <a:rect l="l" t="t" r="r" b="b"/>
            <a:pathLst>
              <a:path w="143509" h="257175">
                <a:moveTo>
                  <a:pt x="0" y="256785"/>
                </a:moveTo>
                <a:lnTo>
                  <a:pt x="142951" y="256785"/>
                </a:lnTo>
                <a:lnTo>
                  <a:pt x="142951" y="0"/>
                </a:lnTo>
                <a:lnTo>
                  <a:pt x="0" y="0"/>
                </a:lnTo>
                <a:lnTo>
                  <a:pt x="0" y="256785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035031" y="1409421"/>
            <a:ext cx="143510" cy="135890"/>
          </a:xfrm>
          <a:custGeom>
            <a:avLst/>
            <a:gdLst/>
            <a:ahLst/>
            <a:cxnLst/>
            <a:rect l="l" t="t" r="r" b="b"/>
            <a:pathLst>
              <a:path w="143509" h="135890">
                <a:moveTo>
                  <a:pt x="0" y="135826"/>
                </a:moveTo>
                <a:lnTo>
                  <a:pt x="142951" y="135826"/>
                </a:lnTo>
                <a:lnTo>
                  <a:pt x="142951" y="0"/>
                </a:lnTo>
                <a:lnTo>
                  <a:pt x="0" y="0"/>
                </a:lnTo>
                <a:lnTo>
                  <a:pt x="0" y="135826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177982" y="1508219"/>
            <a:ext cx="143510" cy="37465"/>
          </a:xfrm>
          <a:custGeom>
            <a:avLst/>
            <a:gdLst/>
            <a:ahLst/>
            <a:cxnLst/>
            <a:rect l="l" t="t" r="r" b="b"/>
            <a:pathLst>
              <a:path w="143509" h="37465">
                <a:moveTo>
                  <a:pt x="0" y="37028"/>
                </a:moveTo>
                <a:lnTo>
                  <a:pt x="142951" y="37028"/>
                </a:lnTo>
                <a:lnTo>
                  <a:pt x="142951" y="0"/>
                </a:lnTo>
                <a:lnTo>
                  <a:pt x="0" y="0"/>
                </a:lnTo>
                <a:lnTo>
                  <a:pt x="0" y="37028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318886" y="1537842"/>
            <a:ext cx="147320" cy="0"/>
          </a:xfrm>
          <a:custGeom>
            <a:avLst/>
            <a:gdLst/>
            <a:ahLst/>
            <a:cxnLst/>
            <a:rect l="l" t="t" r="r" b="b"/>
            <a:pathLst>
              <a:path w="147319" h="0">
                <a:moveTo>
                  <a:pt x="0" y="0"/>
                </a:moveTo>
                <a:lnTo>
                  <a:pt x="147159" y="0"/>
                </a:lnTo>
              </a:path>
            </a:pathLst>
          </a:custGeom>
          <a:ln w="190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461838" y="1542779"/>
            <a:ext cx="147320" cy="0"/>
          </a:xfrm>
          <a:custGeom>
            <a:avLst/>
            <a:gdLst/>
            <a:ahLst/>
            <a:cxnLst/>
            <a:rect l="l" t="t" r="r" b="b"/>
            <a:pathLst>
              <a:path w="147319" h="0">
                <a:moveTo>
                  <a:pt x="0" y="0"/>
                </a:moveTo>
                <a:lnTo>
                  <a:pt x="14715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604790" y="1537842"/>
            <a:ext cx="147320" cy="0"/>
          </a:xfrm>
          <a:custGeom>
            <a:avLst/>
            <a:gdLst/>
            <a:ahLst/>
            <a:cxnLst/>
            <a:rect l="l" t="t" r="r" b="b"/>
            <a:pathLst>
              <a:path w="147319" h="0">
                <a:moveTo>
                  <a:pt x="0" y="0"/>
                </a:moveTo>
                <a:lnTo>
                  <a:pt x="147159" y="0"/>
                </a:lnTo>
              </a:path>
            </a:pathLst>
          </a:custGeom>
          <a:ln w="190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747798" y="1544013"/>
            <a:ext cx="147320" cy="0"/>
          </a:xfrm>
          <a:custGeom>
            <a:avLst/>
            <a:gdLst/>
            <a:ahLst/>
            <a:cxnLst/>
            <a:rect l="l" t="t" r="r" b="b"/>
            <a:pathLst>
              <a:path w="147319" h="0">
                <a:moveTo>
                  <a:pt x="0" y="0"/>
                </a:moveTo>
                <a:lnTo>
                  <a:pt x="147159" y="0"/>
                </a:lnTo>
              </a:path>
            </a:pathLst>
          </a:custGeom>
          <a:ln w="66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890750" y="1544013"/>
            <a:ext cx="147320" cy="0"/>
          </a:xfrm>
          <a:custGeom>
            <a:avLst/>
            <a:gdLst/>
            <a:ahLst/>
            <a:cxnLst/>
            <a:rect l="l" t="t" r="r" b="b"/>
            <a:pathLst>
              <a:path w="147319" h="0">
                <a:moveTo>
                  <a:pt x="0" y="0"/>
                </a:moveTo>
                <a:lnTo>
                  <a:pt x="147159" y="0"/>
                </a:lnTo>
              </a:path>
            </a:pathLst>
          </a:custGeom>
          <a:ln w="66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033701" y="1544013"/>
            <a:ext cx="147320" cy="0"/>
          </a:xfrm>
          <a:custGeom>
            <a:avLst/>
            <a:gdLst/>
            <a:ahLst/>
            <a:cxnLst/>
            <a:rect l="l" t="t" r="r" b="b"/>
            <a:pathLst>
              <a:path w="147319" h="0">
                <a:moveTo>
                  <a:pt x="0" y="0"/>
                </a:moveTo>
                <a:lnTo>
                  <a:pt x="147159" y="0"/>
                </a:lnTo>
              </a:path>
            </a:pathLst>
          </a:custGeom>
          <a:ln w="66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94497" y="638334"/>
            <a:ext cx="1790700" cy="907415"/>
          </a:xfrm>
          <a:custGeom>
            <a:avLst/>
            <a:gdLst/>
            <a:ahLst/>
            <a:cxnLst/>
            <a:rect l="l" t="t" r="r" b="b"/>
            <a:pathLst>
              <a:path w="1790700" h="907415">
                <a:moveTo>
                  <a:pt x="0" y="903080"/>
                </a:moveTo>
                <a:lnTo>
                  <a:pt x="31979" y="878917"/>
                </a:lnTo>
                <a:lnTo>
                  <a:pt x="49763" y="841160"/>
                </a:lnTo>
                <a:lnTo>
                  <a:pt x="64014" y="791508"/>
                </a:lnTo>
                <a:lnTo>
                  <a:pt x="74673" y="741520"/>
                </a:lnTo>
                <a:lnTo>
                  <a:pt x="81798" y="702921"/>
                </a:lnTo>
                <a:lnTo>
                  <a:pt x="88924" y="660899"/>
                </a:lnTo>
                <a:lnTo>
                  <a:pt x="96049" y="616184"/>
                </a:lnTo>
                <a:lnTo>
                  <a:pt x="99583" y="593294"/>
                </a:lnTo>
                <a:lnTo>
                  <a:pt x="103174" y="570292"/>
                </a:lnTo>
                <a:lnTo>
                  <a:pt x="106708" y="547289"/>
                </a:lnTo>
                <a:lnTo>
                  <a:pt x="110299" y="524455"/>
                </a:lnTo>
                <a:lnTo>
                  <a:pt x="113834" y="501958"/>
                </a:lnTo>
                <a:lnTo>
                  <a:pt x="120959" y="458702"/>
                </a:lnTo>
                <a:lnTo>
                  <a:pt x="128084" y="418532"/>
                </a:lnTo>
                <a:lnTo>
                  <a:pt x="138744" y="365402"/>
                </a:lnTo>
                <a:lnTo>
                  <a:pt x="149459" y="321922"/>
                </a:lnTo>
                <a:lnTo>
                  <a:pt x="163653" y="276814"/>
                </a:lnTo>
                <a:lnTo>
                  <a:pt x="177904" y="241245"/>
                </a:lnTo>
                <a:lnTo>
                  <a:pt x="181494" y="232997"/>
                </a:lnTo>
                <a:lnTo>
                  <a:pt x="185029" y="224862"/>
                </a:lnTo>
                <a:lnTo>
                  <a:pt x="188563" y="216727"/>
                </a:lnTo>
                <a:lnTo>
                  <a:pt x="192154" y="208480"/>
                </a:lnTo>
                <a:lnTo>
                  <a:pt x="195689" y="200065"/>
                </a:lnTo>
                <a:lnTo>
                  <a:pt x="209939" y="164383"/>
                </a:lnTo>
                <a:lnTo>
                  <a:pt x="220599" y="135265"/>
                </a:lnTo>
                <a:lnTo>
                  <a:pt x="224189" y="125223"/>
                </a:lnTo>
                <a:lnTo>
                  <a:pt x="227724" y="115068"/>
                </a:lnTo>
                <a:lnTo>
                  <a:pt x="231314" y="104913"/>
                </a:lnTo>
                <a:lnTo>
                  <a:pt x="234849" y="94758"/>
                </a:lnTo>
                <a:lnTo>
                  <a:pt x="238439" y="84772"/>
                </a:lnTo>
                <a:lnTo>
                  <a:pt x="241974" y="74898"/>
                </a:lnTo>
                <a:lnTo>
                  <a:pt x="245565" y="65304"/>
                </a:lnTo>
                <a:lnTo>
                  <a:pt x="263349" y="24517"/>
                </a:lnTo>
                <a:lnTo>
                  <a:pt x="288259" y="0"/>
                </a:lnTo>
                <a:lnTo>
                  <a:pt x="291794" y="112"/>
                </a:lnTo>
                <a:lnTo>
                  <a:pt x="320294" y="27266"/>
                </a:lnTo>
                <a:lnTo>
                  <a:pt x="341670" y="63453"/>
                </a:lnTo>
                <a:lnTo>
                  <a:pt x="359455" y="98629"/>
                </a:lnTo>
                <a:lnTo>
                  <a:pt x="377240" y="140202"/>
                </a:lnTo>
                <a:lnTo>
                  <a:pt x="391490" y="179306"/>
                </a:lnTo>
                <a:lnTo>
                  <a:pt x="405740" y="223179"/>
                </a:lnTo>
                <a:lnTo>
                  <a:pt x="412809" y="246462"/>
                </a:lnTo>
                <a:lnTo>
                  <a:pt x="416400" y="258300"/>
                </a:lnTo>
                <a:lnTo>
                  <a:pt x="419934" y="270306"/>
                </a:lnTo>
                <a:lnTo>
                  <a:pt x="423525" y="282425"/>
                </a:lnTo>
                <a:lnTo>
                  <a:pt x="427059" y="294543"/>
                </a:lnTo>
                <a:lnTo>
                  <a:pt x="430650" y="306661"/>
                </a:lnTo>
                <a:lnTo>
                  <a:pt x="434185" y="318724"/>
                </a:lnTo>
                <a:lnTo>
                  <a:pt x="437775" y="330730"/>
                </a:lnTo>
                <a:lnTo>
                  <a:pt x="451969" y="377464"/>
                </a:lnTo>
                <a:lnTo>
                  <a:pt x="466220" y="421000"/>
                </a:lnTo>
                <a:lnTo>
                  <a:pt x="480470" y="461114"/>
                </a:lnTo>
                <a:lnTo>
                  <a:pt x="487595" y="480021"/>
                </a:lnTo>
                <a:lnTo>
                  <a:pt x="491130" y="489278"/>
                </a:lnTo>
                <a:lnTo>
                  <a:pt x="494720" y="498423"/>
                </a:lnTo>
                <a:lnTo>
                  <a:pt x="498255" y="507456"/>
                </a:lnTo>
                <a:lnTo>
                  <a:pt x="501845" y="516320"/>
                </a:lnTo>
                <a:lnTo>
                  <a:pt x="519630" y="558847"/>
                </a:lnTo>
                <a:lnTo>
                  <a:pt x="537415" y="596604"/>
                </a:lnTo>
                <a:lnTo>
                  <a:pt x="558791" y="633969"/>
                </a:lnTo>
                <a:lnTo>
                  <a:pt x="565916" y="644853"/>
                </a:lnTo>
                <a:lnTo>
                  <a:pt x="569450" y="650127"/>
                </a:lnTo>
                <a:lnTo>
                  <a:pt x="572985" y="655289"/>
                </a:lnTo>
                <a:lnTo>
                  <a:pt x="576575" y="660394"/>
                </a:lnTo>
                <a:lnTo>
                  <a:pt x="580110" y="665443"/>
                </a:lnTo>
                <a:lnTo>
                  <a:pt x="597951" y="690129"/>
                </a:lnTo>
                <a:lnTo>
                  <a:pt x="601485" y="694898"/>
                </a:lnTo>
                <a:lnTo>
                  <a:pt x="629986" y="725923"/>
                </a:lnTo>
                <a:lnTo>
                  <a:pt x="662021" y="740061"/>
                </a:lnTo>
                <a:lnTo>
                  <a:pt x="665556" y="741015"/>
                </a:lnTo>
                <a:lnTo>
                  <a:pt x="701181" y="760034"/>
                </a:lnTo>
                <a:lnTo>
                  <a:pt x="715375" y="774284"/>
                </a:lnTo>
                <a:lnTo>
                  <a:pt x="718966" y="778155"/>
                </a:lnTo>
                <a:lnTo>
                  <a:pt x="722501" y="782083"/>
                </a:lnTo>
                <a:lnTo>
                  <a:pt x="726091" y="786066"/>
                </a:lnTo>
                <a:lnTo>
                  <a:pt x="729626" y="789993"/>
                </a:lnTo>
                <a:lnTo>
                  <a:pt x="733216" y="793864"/>
                </a:lnTo>
                <a:lnTo>
                  <a:pt x="736751" y="797679"/>
                </a:lnTo>
                <a:lnTo>
                  <a:pt x="740285" y="801438"/>
                </a:lnTo>
                <a:lnTo>
                  <a:pt x="743876" y="805029"/>
                </a:lnTo>
                <a:lnTo>
                  <a:pt x="747411" y="808563"/>
                </a:lnTo>
                <a:lnTo>
                  <a:pt x="751001" y="811986"/>
                </a:lnTo>
                <a:lnTo>
                  <a:pt x="768786" y="827246"/>
                </a:lnTo>
                <a:lnTo>
                  <a:pt x="772321" y="830051"/>
                </a:lnTo>
                <a:lnTo>
                  <a:pt x="804356" y="851931"/>
                </a:lnTo>
                <a:lnTo>
                  <a:pt x="807946" y="854007"/>
                </a:lnTo>
                <a:lnTo>
                  <a:pt x="811481" y="856083"/>
                </a:lnTo>
                <a:lnTo>
                  <a:pt x="847107" y="870446"/>
                </a:lnTo>
                <a:lnTo>
                  <a:pt x="872017" y="874429"/>
                </a:lnTo>
                <a:lnTo>
                  <a:pt x="875551" y="874878"/>
                </a:lnTo>
                <a:lnTo>
                  <a:pt x="914711" y="881217"/>
                </a:lnTo>
                <a:lnTo>
                  <a:pt x="925427" y="883967"/>
                </a:lnTo>
                <a:lnTo>
                  <a:pt x="928962" y="884864"/>
                </a:lnTo>
                <a:lnTo>
                  <a:pt x="932496" y="885874"/>
                </a:lnTo>
                <a:lnTo>
                  <a:pt x="936087" y="886828"/>
                </a:lnTo>
                <a:lnTo>
                  <a:pt x="939621" y="887782"/>
                </a:lnTo>
                <a:lnTo>
                  <a:pt x="943212" y="888679"/>
                </a:lnTo>
                <a:lnTo>
                  <a:pt x="946746" y="889577"/>
                </a:lnTo>
                <a:lnTo>
                  <a:pt x="950337" y="890418"/>
                </a:lnTo>
                <a:lnTo>
                  <a:pt x="982372" y="894290"/>
                </a:lnTo>
                <a:lnTo>
                  <a:pt x="985907" y="894234"/>
                </a:lnTo>
                <a:lnTo>
                  <a:pt x="989497" y="894177"/>
                </a:lnTo>
                <a:lnTo>
                  <a:pt x="993032" y="894009"/>
                </a:lnTo>
                <a:lnTo>
                  <a:pt x="996566" y="893785"/>
                </a:lnTo>
                <a:lnTo>
                  <a:pt x="1000157" y="893560"/>
                </a:lnTo>
                <a:lnTo>
                  <a:pt x="1003691" y="893280"/>
                </a:lnTo>
                <a:lnTo>
                  <a:pt x="1007282" y="892999"/>
                </a:lnTo>
                <a:lnTo>
                  <a:pt x="1010817" y="892663"/>
                </a:lnTo>
                <a:lnTo>
                  <a:pt x="1014407" y="892382"/>
                </a:lnTo>
                <a:lnTo>
                  <a:pt x="1017942" y="892102"/>
                </a:lnTo>
                <a:lnTo>
                  <a:pt x="1021532" y="891821"/>
                </a:lnTo>
                <a:lnTo>
                  <a:pt x="1025067" y="891597"/>
                </a:lnTo>
                <a:lnTo>
                  <a:pt x="1028601" y="891372"/>
                </a:lnTo>
                <a:lnTo>
                  <a:pt x="1032192" y="891204"/>
                </a:lnTo>
                <a:lnTo>
                  <a:pt x="1035727" y="891092"/>
                </a:lnTo>
                <a:lnTo>
                  <a:pt x="1039317" y="891036"/>
                </a:lnTo>
                <a:lnTo>
                  <a:pt x="1042852" y="890980"/>
                </a:lnTo>
                <a:lnTo>
                  <a:pt x="1082012" y="893785"/>
                </a:lnTo>
                <a:lnTo>
                  <a:pt x="1085603" y="894290"/>
                </a:lnTo>
                <a:lnTo>
                  <a:pt x="1089137" y="894851"/>
                </a:lnTo>
                <a:lnTo>
                  <a:pt x="1092728" y="895412"/>
                </a:lnTo>
                <a:lnTo>
                  <a:pt x="1096262" y="896029"/>
                </a:lnTo>
                <a:lnTo>
                  <a:pt x="1099797" y="896646"/>
                </a:lnTo>
                <a:lnTo>
                  <a:pt x="1103387" y="897263"/>
                </a:lnTo>
                <a:lnTo>
                  <a:pt x="1106922" y="897936"/>
                </a:lnTo>
                <a:lnTo>
                  <a:pt x="1110513" y="898553"/>
                </a:lnTo>
                <a:lnTo>
                  <a:pt x="1114047" y="899227"/>
                </a:lnTo>
                <a:lnTo>
                  <a:pt x="1117638" y="899844"/>
                </a:lnTo>
                <a:lnTo>
                  <a:pt x="1156798" y="904444"/>
                </a:lnTo>
                <a:lnTo>
                  <a:pt x="1160333" y="904557"/>
                </a:lnTo>
                <a:lnTo>
                  <a:pt x="1163867" y="904557"/>
                </a:lnTo>
                <a:lnTo>
                  <a:pt x="1203027" y="899676"/>
                </a:lnTo>
                <a:lnTo>
                  <a:pt x="1217278" y="896197"/>
                </a:lnTo>
                <a:lnTo>
                  <a:pt x="1220868" y="895356"/>
                </a:lnTo>
                <a:lnTo>
                  <a:pt x="1256438" y="889914"/>
                </a:lnTo>
                <a:lnTo>
                  <a:pt x="1259972" y="889914"/>
                </a:lnTo>
                <a:lnTo>
                  <a:pt x="1263563" y="889970"/>
                </a:lnTo>
                <a:lnTo>
                  <a:pt x="1267098" y="890194"/>
                </a:lnTo>
                <a:lnTo>
                  <a:pt x="1270688" y="890418"/>
                </a:lnTo>
                <a:lnTo>
                  <a:pt x="1295598" y="893841"/>
                </a:lnTo>
                <a:lnTo>
                  <a:pt x="1299133" y="894402"/>
                </a:lnTo>
                <a:lnTo>
                  <a:pt x="1302723" y="894963"/>
                </a:lnTo>
                <a:lnTo>
                  <a:pt x="1306258" y="895580"/>
                </a:lnTo>
                <a:lnTo>
                  <a:pt x="1309848" y="896141"/>
                </a:lnTo>
                <a:lnTo>
                  <a:pt x="1313383" y="896646"/>
                </a:lnTo>
                <a:lnTo>
                  <a:pt x="1316974" y="897207"/>
                </a:lnTo>
                <a:lnTo>
                  <a:pt x="1320508" y="897712"/>
                </a:lnTo>
                <a:lnTo>
                  <a:pt x="1338293" y="900012"/>
                </a:lnTo>
                <a:lnTo>
                  <a:pt x="1341883" y="900461"/>
                </a:lnTo>
                <a:lnTo>
                  <a:pt x="1345418" y="900854"/>
                </a:lnTo>
                <a:lnTo>
                  <a:pt x="1349009" y="901190"/>
                </a:lnTo>
                <a:lnTo>
                  <a:pt x="1352543" y="901583"/>
                </a:lnTo>
                <a:lnTo>
                  <a:pt x="1356078" y="901864"/>
                </a:lnTo>
                <a:lnTo>
                  <a:pt x="1359668" y="902200"/>
                </a:lnTo>
                <a:lnTo>
                  <a:pt x="1363203" y="902481"/>
                </a:lnTo>
                <a:lnTo>
                  <a:pt x="1366793" y="902705"/>
                </a:lnTo>
                <a:lnTo>
                  <a:pt x="1370328" y="902930"/>
                </a:lnTo>
                <a:lnTo>
                  <a:pt x="1373919" y="903098"/>
                </a:lnTo>
                <a:lnTo>
                  <a:pt x="1377453" y="903266"/>
                </a:lnTo>
                <a:lnTo>
                  <a:pt x="1381044" y="903378"/>
                </a:lnTo>
                <a:lnTo>
                  <a:pt x="1384578" y="903434"/>
                </a:lnTo>
                <a:lnTo>
                  <a:pt x="1388113" y="903491"/>
                </a:lnTo>
                <a:lnTo>
                  <a:pt x="1391703" y="903491"/>
                </a:lnTo>
                <a:lnTo>
                  <a:pt x="1395238" y="903491"/>
                </a:lnTo>
                <a:lnTo>
                  <a:pt x="1398829" y="903434"/>
                </a:lnTo>
                <a:lnTo>
                  <a:pt x="1402363" y="903378"/>
                </a:lnTo>
                <a:lnTo>
                  <a:pt x="1405954" y="903322"/>
                </a:lnTo>
                <a:lnTo>
                  <a:pt x="1409488" y="903266"/>
                </a:lnTo>
                <a:lnTo>
                  <a:pt x="1413079" y="903154"/>
                </a:lnTo>
                <a:lnTo>
                  <a:pt x="1416613" y="903098"/>
                </a:lnTo>
                <a:lnTo>
                  <a:pt x="1420148" y="903042"/>
                </a:lnTo>
                <a:lnTo>
                  <a:pt x="1423739" y="902986"/>
                </a:lnTo>
                <a:lnTo>
                  <a:pt x="1427273" y="902986"/>
                </a:lnTo>
                <a:lnTo>
                  <a:pt x="1430864" y="902986"/>
                </a:lnTo>
                <a:lnTo>
                  <a:pt x="1434398" y="902986"/>
                </a:lnTo>
                <a:lnTo>
                  <a:pt x="1437989" y="903042"/>
                </a:lnTo>
                <a:lnTo>
                  <a:pt x="1441523" y="903154"/>
                </a:lnTo>
                <a:lnTo>
                  <a:pt x="1445114" y="903266"/>
                </a:lnTo>
                <a:lnTo>
                  <a:pt x="1448648" y="903378"/>
                </a:lnTo>
                <a:lnTo>
                  <a:pt x="1452183" y="903547"/>
                </a:lnTo>
                <a:lnTo>
                  <a:pt x="1455774" y="903715"/>
                </a:lnTo>
                <a:lnTo>
                  <a:pt x="1459308" y="903939"/>
                </a:lnTo>
                <a:lnTo>
                  <a:pt x="1462899" y="904164"/>
                </a:lnTo>
                <a:lnTo>
                  <a:pt x="1466433" y="904332"/>
                </a:lnTo>
                <a:lnTo>
                  <a:pt x="1470024" y="904557"/>
                </a:lnTo>
                <a:lnTo>
                  <a:pt x="1473558" y="904781"/>
                </a:lnTo>
                <a:lnTo>
                  <a:pt x="1477149" y="905005"/>
                </a:lnTo>
                <a:lnTo>
                  <a:pt x="1480684" y="905230"/>
                </a:lnTo>
                <a:lnTo>
                  <a:pt x="1484218" y="905454"/>
                </a:lnTo>
                <a:lnTo>
                  <a:pt x="1487809" y="905623"/>
                </a:lnTo>
                <a:lnTo>
                  <a:pt x="1491343" y="905791"/>
                </a:lnTo>
                <a:lnTo>
                  <a:pt x="1494934" y="905959"/>
                </a:lnTo>
                <a:lnTo>
                  <a:pt x="1498468" y="906127"/>
                </a:lnTo>
                <a:lnTo>
                  <a:pt x="1502059" y="906240"/>
                </a:lnTo>
                <a:lnTo>
                  <a:pt x="1505594" y="906352"/>
                </a:lnTo>
                <a:lnTo>
                  <a:pt x="1509184" y="906408"/>
                </a:lnTo>
                <a:lnTo>
                  <a:pt x="1512719" y="906520"/>
                </a:lnTo>
                <a:lnTo>
                  <a:pt x="1516253" y="906576"/>
                </a:lnTo>
                <a:lnTo>
                  <a:pt x="1519844" y="906576"/>
                </a:lnTo>
                <a:lnTo>
                  <a:pt x="1523378" y="906632"/>
                </a:lnTo>
                <a:lnTo>
                  <a:pt x="1526969" y="906632"/>
                </a:lnTo>
                <a:lnTo>
                  <a:pt x="1530504" y="906632"/>
                </a:lnTo>
                <a:lnTo>
                  <a:pt x="1534094" y="906632"/>
                </a:lnTo>
                <a:lnTo>
                  <a:pt x="1537629" y="906576"/>
                </a:lnTo>
                <a:lnTo>
                  <a:pt x="1541219" y="906520"/>
                </a:lnTo>
                <a:lnTo>
                  <a:pt x="1544754" y="906464"/>
                </a:lnTo>
                <a:lnTo>
                  <a:pt x="1548288" y="906352"/>
                </a:lnTo>
                <a:lnTo>
                  <a:pt x="1551879" y="906296"/>
                </a:lnTo>
                <a:lnTo>
                  <a:pt x="1555413" y="906184"/>
                </a:lnTo>
                <a:lnTo>
                  <a:pt x="1559004" y="906015"/>
                </a:lnTo>
                <a:lnTo>
                  <a:pt x="1562539" y="905847"/>
                </a:lnTo>
                <a:lnTo>
                  <a:pt x="1566129" y="905679"/>
                </a:lnTo>
                <a:lnTo>
                  <a:pt x="1569664" y="905510"/>
                </a:lnTo>
                <a:lnTo>
                  <a:pt x="1573254" y="905286"/>
                </a:lnTo>
                <a:lnTo>
                  <a:pt x="1576789" y="905061"/>
                </a:lnTo>
                <a:lnTo>
                  <a:pt x="1580380" y="904837"/>
                </a:lnTo>
                <a:lnTo>
                  <a:pt x="1583914" y="904557"/>
                </a:lnTo>
                <a:lnTo>
                  <a:pt x="1587449" y="904332"/>
                </a:lnTo>
                <a:lnTo>
                  <a:pt x="1591039" y="904052"/>
                </a:lnTo>
                <a:lnTo>
                  <a:pt x="1594574" y="903771"/>
                </a:lnTo>
                <a:lnTo>
                  <a:pt x="1598164" y="903491"/>
                </a:lnTo>
                <a:lnTo>
                  <a:pt x="1601699" y="903266"/>
                </a:lnTo>
                <a:lnTo>
                  <a:pt x="1605290" y="902986"/>
                </a:lnTo>
                <a:lnTo>
                  <a:pt x="1608824" y="902761"/>
                </a:lnTo>
                <a:lnTo>
                  <a:pt x="1612415" y="902537"/>
                </a:lnTo>
                <a:lnTo>
                  <a:pt x="1615949" y="902312"/>
                </a:lnTo>
                <a:lnTo>
                  <a:pt x="1619484" y="902144"/>
                </a:lnTo>
                <a:lnTo>
                  <a:pt x="1623074" y="901920"/>
                </a:lnTo>
                <a:lnTo>
                  <a:pt x="1626609" y="901807"/>
                </a:lnTo>
                <a:lnTo>
                  <a:pt x="1630199" y="901639"/>
                </a:lnTo>
                <a:lnTo>
                  <a:pt x="1633734" y="901527"/>
                </a:lnTo>
                <a:lnTo>
                  <a:pt x="1637325" y="901471"/>
                </a:lnTo>
                <a:lnTo>
                  <a:pt x="1640859" y="901415"/>
                </a:lnTo>
                <a:lnTo>
                  <a:pt x="1644450" y="901359"/>
                </a:lnTo>
                <a:lnTo>
                  <a:pt x="1647984" y="901303"/>
                </a:lnTo>
                <a:lnTo>
                  <a:pt x="1651519" y="901303"/>
                </a:lnTo>
                <a:lnTo>
                  <a:pt x="1655109" y="901303"/>
                </a:lnTo>
                <a:lnTo>
                  <a:pt x="1658644" y="901359"/>
                </a:lnTo>
                <a:lnTo>
                  <a:pt x="1662235" y="901415"/>
                </a:lnTo>
                <a:lnTo>
                  <a:pt x="1665769" y="901471"/>
                </a:lnTo>
                <a:lnTo>
                  <a:pt x="1669360" y="901583"/>
                </a:lnTo>
                <a:lnTo>
                  <a:pt x="1672894" y="901695"/>
                </a:lnTo>
                <a:lnTo>
                  <a:pt x="1676485" y="901864"/>
                </a:lnTo>
                <a:lnTo>
                  <a:pt x="1680019" y="901976"/>
                </a:lnTo>
                <a:lnTo>
                  <a:pt x="1683554" y="902200"/>
                </a:lnTo>
                <a:lnTo>
                  <a:pt x="1687145" y="902369"/>
                </a:lnTo>
                <a:lnTo>
                  <a:pt x="1690679" y="902593"/>
                </a:lnTo>
                <a:lnTo>
                  <a:pt x="1694270" y="902817"/>
                </a:lnTo>
                <a:lnTo>
                  <a:pt x="1697804" y="903098"/>
                </a:lnTo>
                <a:lnTo>
                  <a:pt x="1701395" y="903322"/>
                </a:lnTo>
                <a:lnTo>
                  <a:pt x="1704929" y="903603"/>
                </a:lnTo>
                <a:lnTo>
                  <a:pt x="1708520" y="903883"/>
                </a:lnTo>
                <a:lnTo>
                  <a:pt x="1712055" y="904108"/>
                </a:lnTo>
                <a:lnTo>
                  <a:pt x="1715589" y="904388"/>
                </a:lnTo>
                <a:lnTo>
                  <a:pt x="1719180" y="904669"/>
                </a:lnTo>
                <a:lnTo>
                  <a:pt x="1722714" y="904893"/>
                </a:lnTo>
                <a:lnTo>
                  <a:pt x="1726305" y="905118"/>
                </a:lnTo>
                <a:lnTo>
                  <a:pt x="1729839" y="905342"/>
                </a:lnTo>
                <a:lnTo>
                  <a:pt x="1733430" y="905566"/>
                </a:lnTo>
                <a:lnTo>
                  <a:pt x="1736964" y="905735"/>
                </a:lnTo>
                <a:lnTo>
                  <a:pt x="1740555" y="905903"/>
                </a:lnTo>
                <a:lnTo>
                  <a:pt x="1744090" y="906071"/>
                </a:lnTo>
                <a:lnTo>
                  <a:pt x="1747624" y="906240"/>
                </a:lnTo>
                <a:lnTo>
                  <a:pt x="1751215" y="906352"/>
                </a:lnTo>
                <a:lnTo>
                  <a:pt x="1754749" y="906464"/>
                </a:lnTo>
                <a:lnTo>
                  <a:pt x="1758340" y="906520"/>
                </a:lnTo>
                <a:lnTo>
                  <a:pt x="1761874" y="906632"/>
                </a:lnTo>
                <a:lnTo>
                  <a:pt x="1765465" y="906688"/>
                </a:lnTo>
                <a:lnTo>
                  <a:pt x="1769000" y="906745"/>
                </a:lnTo>
                <a:lnTo>
                  <a:pt x="1772590" y="906745"/>
                </a:lnTo>
                <a:lnTo>
                  <a:pt x="1776125" y="906801"/>
                </a:lnTo>
                <a:lnTo>
                  <a:pt x="1779659" y="906857"/>
                </a:lnTo>
                <a:lnTo>
                  <a:pt x="1783250" y="906857"/>
                </a:lnTo>
                <a:lnTo>
                  <a:pt x="1786784" y="906857"/>
                </a:lnTo>
                <a:lnTo>
                  <a:pt x="1790375" y="906913"/>
                </a:lnTo>
              </a:path>
            </a:pathLst>
          </a:custGeom>
          <a:ln w="420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69268" y="636202"/>
            <a:ext cx="0" cy="944244"/>
          </a:xfrm>
          <a:custGeom>
            <a:avLst/>
            <a:gdLst/>
            <a:ahLst/>
            <a:cxnLst/>
            <a:rect l="l" t="t" r="r" b="b"/>
            <a:pathLst>
              <a:path w="0" h="944244">
                <a:moveTo>
                  <a:pt x="0" y="944053"/>
                </a:moveTo>
                <a:lnTo>
                  <a:pt x="0" y="0"/>
                </a:lnTo>
              </a:path>
            </a:pathLst>
          </a:custGeom>
          <a:ln w="8415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303015" y="1786044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 h="0">
                <a:moveTo>
                  <a:pt x="0" y="0"/>
                </a:moveTo>
                <a:lnTo>
                  <a:pt x="28051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3290315" y="1766259"/>
            <a:ext cx="504825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x of sample </a:t>
            </a:r>
            <a:r>
              <a:rPr dirty="0" sz="450" spc="-10">
                <a:latin typeface="Arial"/>
                <a:cs typeface="Arial"/>
              </a:rPr>
              <a:t>size</a:t>
            </a:r>
            <a:r>
              <a:rPr dirty="0" sz="450" spc="-85">
                <a:latin typeface="Arial"/>
                <a:cs typeface="Arial"/>
              </a:rPr>
              <a:t> </a:t>
            </a:r>
            <a:r>
              <a:rPr dirty="0" sz="450" spc="-5">
                <a:latin typeface="Arial"/>
                <a:cs typeface="Arial"/>
              </a:rPr>
              <a:t>20</a:t>
            </a:r>
            <a:endParaRPr sz="4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343495" y="1001976"/>
            <a:ext cx="81915" cy="212725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Density</a:t>
            </a:r>
            <a:endParaRPr sz="45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756343" y="1580256"/>
            <a:ext cx="1430020" cy="0"/>
          </a:xfrm>
          <a:custGeom>
            <a:avLst/>
            <a:gdLst/>
            <a:ahLst/>
            <a:cxnLst/>
            <a:rect l="l" t="t" r="r" b="b"/>
            <a:pathLst>
              <a:path w="1430020" h="0">
                <a:moveTo>
                  <a:pt x="0" y="0"/>
                </a:moveTo>
                <a:lnTo>
                  <a:pt x="1429686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756343" y="1580256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113778" y="1580256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471158" y="1580256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828593" y="1580256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186029" y="1580256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2728046" y="1643784"/>
            <a:ext cx="57150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5</a:t>
            </a:r>
            <a:endParaRPr sz="4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069885" y="1643784"/>
            <a:ext cx="88265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10</a:t>
            </a:r>
            <a:endParaRPr sz="4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427264" y="1643784"/>
            <a:ext cx="88265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15</a:t>
            </a:r>
            <a:endParaRPr sz="4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784699" y="1643784"/>
            <a:ext cx="88265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20</a:t>
            </a:r>
            <a:endParaRPr sz="4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142135" y="1643784"/>
            <a:ext cx="88265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25</a:t>
            </a:r>
            <a:endParaRPr sz="45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616196" y="692474"/>
            <a:ext cx="0" cy="852805"/>
          </a:xfrm>
          <a:custGeom>
            <a:avLst/>
            <a:gdLst/>
            <a:ahLst/>
            <a:cxnLst/>
            <a:rect l="l" t="t" r="r" b="b"/>
            <a:pathLst>
              <a:path w="0" h="852805">
                <a:moveTo>
                  <a:pt x="0" y="852773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582702" y="1545247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582702" y="1403137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582702" y="1261027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582702" y="1118860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582702" y="976750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582702" y="834640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582702" y="692474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2477582" y="1477959"/>
            <a:ext cx="81915" cy="134620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0.00</a:t>
            </a:r>
            <a:endParaRPr sz="4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477582" y="1193738"/>
            <a:ext cx="81915" cy="134620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0.04</a:t>
            </a:r>
            <a:endParaRPr sz="4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477582" y="909462"/>
            <a:ext cx="81915" cy="134620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0.08</a:t>
            </a:r>
            <a:endParaRPr sz="4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477582" y="625185"/>
            <a:ext cx="81915" cy="134620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0.12</a:t>
            </a:r>
            <a:endParaRPr sz="45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684867" y="1445776"/>
            <a:ext cx="143510" cy="99695"/>
          </a:xfrm>
          <a:custGeom>
            <a:avLst/>
            <a:gdLst/>
            <a:ahLst/>
            <a:cxnLst/>
            <a:rect l="l" t="t" r="r" b="b"/>
            <a:pathLst>
              <a:path w="143510" h="99694">
                <a:moveTo>
                  <a:pt x="0" y="99471"/>
                </a:moveTo>
                <a:lnTo>
                  <a:pt x="142951" y="99471"/>
                </a:lnTo>
                <a:lnTo>
                  <a:pt x="142951" y="0"/>
                </a:lnTo>
                <a:lnTo>
                  <a:pt x="0" y="0"/>
                </a:lnTo>
                <a:lnTo>
                  <a:pt x="0" y="99471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827819" y="955431"/>
            <a:ext cx="143510" cy="589915"/>
          </a:xfrm>
          <a:custGeom>
            <a:avLst/>
            <a:gdLst/>
            <a:ahLst/>
            <a:cxnLst/>
            <a:rect l="l" t="t" r="r" b="b"/>
            <a:pathLst>
              <a:path w="143510" h="589915">
                <a:moveTo>
                  <a:pt x="0" y="589816"/>
                </a:moveTo>
                <a:lnTo>
                  <a:pt x="142951" y="589816"/>
                </a:lnTo>
                <a:lnTo>
                  <a:pt x="142951" y="0"/>
                </a:lnTo>
                <a:lnTo>
                  <a:pt x="0" y="0"/>
                </a:lnTo>
                <a:lnTo>
                  <a:pt x="0" y="589816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970770" y="692474"/>
            <a:ext cx="143510" cy="852805"/>
          </a:xfrm>
          <a:custGeom>
            <a:avLst/>
            <a:gdLst/>
            <a:ahLst/>
            <a:cxnLst/>
            <a:rect l="l" t="t" r="r" b="b"/>
            <a:pathLst>
              <a:path w="143510" h="852805">
                <a:moveTo>
                  <a:pt x="0" y="852773"/>
                </a:moveTo>
                <a:lnTo>
                  <a:pt x="142951" y="852773"/>
                </a:lnTo>
                <a:lnTo>
                  <a:pt x="142951" y="0"/>
                </a:lnTo>
                <a:lnTo>
                  <a:pt x="0" y="0"/>
                </a:lnTo>
                <a:lnTo>
                  <a:pt x="0" y="852773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113778" y="671154"/>
            <a:ext cx="143510" cy="874394"/>
          </a:xfrm>
          <a:custGeom>
            <a:avLst/>
            <a:gdLst/>
            <a:ahLst/>
            <a:cxnLst/>
            <a:rect l="l" t="t" r="r" b="b"/>
            <a:pathLst>
              <a:path w="143510" h="874394">
                <a:moveTo>
                  <a:pt x="0" y="874092"/>
                </a:moveTo>
                <a:lnTo>
                  <a:pt x="142951" y="874092"/>
                </a:lnTo>
                <a:lnTo>
                  <a:pt x="142951" y="0"/>
                </a:lnTo>
                <a:lnTo>
                  <a:pt x="0" y="0"/>
                </a:lnTo>
                <a:lnTo>
                  <a:pt x="0" y="874092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256730" y="983819"/>
            <a:ext cx="143510" cy="561975"/>
          </a:xfrm>
          <a:custGeom>
            <a:avLst/>
            <a:gdLst/>
            <a:ahLst/>
            <a:cxnLst/>
            <a:rect l="l" t="t" r="r" b="b"/>
            <a:pathLst>
              <a:path w="143510" h="561975">
                <a:moveTo>
                  <a:pt x="0" y="561427"/>
                </a:moveTo>
                <a:lnTo>
                  <a:pt x="142951" y="561427"/>
                </a:lnTo>
                <a:lnTo>
                  <a:pt x="142951" y="0"/>
                </a:lnTo>
                <a:lnTo>
                  <a:pt x="0" y="0"/>
                </a:lnTo>
                <a:lnTo>
                  <a:pt x="0" y="561427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399682" y="1253902"/>
            <a:ext cx="143510" cy="291465"/>
          </a:xfrm>
          <a:custGeom>
            <a:avLst/>
            <a:gdLst/>
            <a:ahLst/>
            <a:cxnLst/>
            <a:rect l="l" t="t" r="r" b="b"/>
            <a:pathLst>
              <a:path w="143510" h="291465">
                <a:moveTo>
                  <a:pt x="0" y="291345"/>
                </a:moveTo>
                <a:lnTo>
                  <a:pt x="142951" y="291345"/>
                </a:lnTo>
                <a:lnTo>
                  <a:pt x="142951" y="0"/>
                </a:lnTo>
                <a:lnTo>
                  <a:pt x="0" y="0"/>
                </a:lnTo>
                <a:lnTo>
                  <a:pt x="0" y="291345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542690" y="1378227"/>
            <a:ext cx="143510" cy="167640"/>
          </a:xfrm>
          <a:custGeom>
            <a:avLst/>
            <a:gdLst/>
            <a:ahLst/>
            <a:cxnLst/>
            <a:rect l="l" t="t" r="r" b="b"/>
            <a:pathLst>
              <a:path w="143510" h="167640">
                <a:moveTo>
                  <a:pt x="0" y="167020"/>
                </a:moveTo>
                <a:lnTo>
                  <a:pt x="142951" y="167020"/>
                </a:lnTo>
                <a:lnTo>
                  <a:pt x="142951" y="0"/>
                </a:lnTo>
                <a:lnTo>
                  <a:pt x="0" y="0"/>
                </a:lnTo>
                <a:lnTo>
                  <a:pt x="0" y="167020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685642" y="1474164"/>
            <a:ext cx="143510" cy="71120"/>
          </a:xfrm>
          <a:custGeom>
            <a:avLst/>
            <a:gdLst/>
            <a:ahLst/>
            <a:cxnLst/>
            <a:rect l="l" t="t" r="r" b="b"/>
            <a:pathLst>
              <a:path w="143510" h="71119">
                <a:moveTo>
                  <a:pt x="0" y="71083"/>
                </a:moveTo>
                <a:lnTo>
                  <a:pt x="142951" y="71083"/>
                </a:lnTo>
                <a:lnTo>
                  <a:pt x="142951" y="0"/>
                </a:lnTo>
                <a:lnTo>
                  <a:pt x="0" y="0"/>
                </a:lnTo>
                <a:lnTo>
                  <a:pt x="0" y="71083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828593" y="1523928"/>
            <a:ext cx="143510" cy="21590"/>
          </a:xfrm>
          <a:custGeom>
            <a:avLst/>
            <a:gdLst/>
            <a:ahLst/>
            <a:cxnLst/>
            <a:rect l="l" t="t" r="r" b="b"/>
            <a:pathLst>
              <a:path w="143510" h="21590">
                <a:moveTo>
                  <a:pt x="0" y="21319"/>
                </a:moveTo>
                <a:lnTo>
                  <a:pt x="142951" y="21319"/>
                </a:lnTo>
                <a:lnTo>
                  <a:pt x="142951" y="0"/>
                </a:lnTo>
                <a:lnTo>
                  <a:pt x="0" y="0"/>
                </a:lnTo>
                <a:lnTo>
                  <a:pt x="0" y="21319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969497" y="1539917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 h="0">
                <a:moveTo>
                  <a:pt x="0" y="0"/>
                </a:moveTo>
                <a:lnTo>
                  <a:pt x="147159" y="0"/>
                </a:lnTo>
              </a:path>
            </a:pathLst>
          </a:custGeom>
          <a:ln w="148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112449" y="1541685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 h="0">
                <a:moveTo>
                  <a:pt x="0" y="0"/>
                </a:moveTo>
                <a:lnTo>
                  <a:pt x="147159" y="0"/>
                </a:lnTo>
              </a:path>
            </a:pathLst>
          </a:custGeom>
          <a:ln w="113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255401" y="1541685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 h="0">
                <a:moveTo>
                  <a:pt x="0" y="0"/>
                </a:moveTo>
                <a:lnTo>
                  <a:pt x="147159" y="0"/>
                </a:lnTo>
              </a:path>
            </a:pathLst>
          </a:custGeom>
          <a:ln w="113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616196" y="636258"/>
            <a:ext cx="469900" cy="906780"/>
          </a:xfrm>
          <a:custGeom>
            <a:avLst/>
            <a:gdLst/>
            <a:ahLst/>
            <a:cxnLst/>
            <a:rect l="l" t="t" r="r" b="b"/>
            <a:pathLst>
              <a:path w="469900" h="906780">
                <a:moveTo>
                  <a:pt x="0" y="906247"/>
                </a:moveTo>
                <a:lnTo>
                  <a:pt x="40226" y="895861"/>
                </a:lnTo>
                <a:lnTo>
                  <a:pt x="73102" y="875607"/>
                </a:lnTo>
                <a:lnTo>
                  <a:pt x="102276" y="846546"/>
                </a:lnTo>
                <a:lnTo>
                  <a:pt x="127859" y="811986"/>
                </a:lnTo>
                <a:lnTo>
                  <a:pt x="149796" y="773611"/>
                </a:lnTo>
                <a:lnTo>
                  <a:pt x="168030" y="733441"/>
                </a:lnTo>
                <a:lnTo>
                  <a:pt x="182616" y="695122"/>
                </a:lnTo>
                <a:lnTo>
                  <a:pt x="197259" y="651361"/>
                </a:lnTo>
                <a:lnTo>
                  <a:pt x="211846" y="602776"/>
                </a:lnTo>
                <a:lnTo>
                  <a:pt x="222787" y="563784"/>
                </a:lnTo>
                <a:lnTo>
                  <a:pt x="226489" y="550431"/>
                </a:lnTo>
                <a:lnTo>
                  <a:pt x="230136" y="536966"/>
                </a:lnTo>
                <a:lnTo>
                  <a:pt x="233783" y="523333"/>
                </a:lnTo>
                <a:lnTo>
                  <a:pt x="237430" y="509644"/>
                </a:lnTo>
                <a:lnTo>
                  <a:pt x="241076" y="495786"/>
                </a:lnTo>
                <a:lnTo>
                  <a:pt x="244723" y="481929"/>
                </a:lnTo>
                <a:lnTo>
                  <a:pt x="248370" y="468015"/>
                </a:lnTo>
                <a:lnTo>
                  <a:pt x="252016" y="454045"/>
                </a:lnTo>
                <a:lnTo>
                  <a:pt x="255663" y="440132"/>
                </a:lnTo>
                <a:lnTo>
                  <a:pt x="259310" y="426162"/>
                </a:lnTo>
                <a:lnTo>
                  <a:pt x="262957" y="412192"/>
                </a:lnTo>
                <a:lnTo>
                  <a:pt x="266660" y="398278"/>
                </a:lnTo>
                <a:lnTo>
                  <a:pt x="277600" y="356930"/>
                </a:lnTo>
                <a:lnTo>
                  <a:pt x="288540" y="316648"/>
                </a:lnTo>
                <a:lnTo>
                  <a:pt x="299480" y="277880"/>
                </a:lnTo>
                <a:lnTo>
                  <a:pt x="314123" y="229856"/>
                </a:lnTo>
                <a:lnTo>
                  <a:pt x="328710" y="187610"/>
                </a:lnTo>
                <a:lnTo>
                  <a:pt x="343297" y="152264"/>
                </a:lnTo>
                <a:lnTo>
                  <a:pt x="361587" y="118266"/>
                </a:lnTo>
                <a:lnTo>
                  <a:pt x="387170" y="86567"/>
                </a:lnTo>
                <a:lnTo>
                  <a:pt x="401757" y="73159"/>
                </a:lnTo>
                <a:lnTo>
                  <a:pt x="405404" y="69961"/>
                </a:lnTo>
                <a:lnTo>
                  <a:pt x="409050" y="66707"/>
                </a:lnTo>
                <a:lnTo>
                  <a:pt x="412697" y="63509"/>
                </a:lnTo>
                <a:lnTo>
                  <a:pt x="416344" y="60199"/>
                </a:lnTo>
                <a:lnTo>
                  <a:pt x="445574" y="29622"/>
                </a:lnTo>
                <a:lnTo>
                  <a:pt x="460161" y="11557"/>
                </a:lnTo>
                <a:lnTo>
                  <a:pt x="463863" y="6956"/>
                </a:lnTo>
                <a:lnTo>
                  <a:pt x="467510" y="2412"/>
                </a:lnTo>
                <a:lnTo>
                  <a:pt x="469470" y="0"/>
                </a:lnTo>
              </a:path>
            </a:pathLst>
          </a:custGeom>
          <a:ln w="420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162387" y="636258"/>
            <a:ext cx="1265555" cy="909319"/>
          </a:xfrm>
          <a:custGeom>
            <a:avLst/>
            <a:gdLst/>
            <a:ahLst/>
            <a:cxnLst/>
            <a:rect l="l" t="t" r="r" b="b"/>
            <a:pathLst>
              <a:path w="1265554" h="909319">
                <a:moveTo>
                  <a:pt x="0" y="0"/>
                </a:moveTo>
                <a:lnTo>
                  <a:pt x="19894" y="41909"/>
                </a:lnTo>
                <a:lnTo>
                  <a:pt x="34537" y="79049"/>
                </a:lnTo>
                <a:lnTo>
                  <a:pt x="49124" y="117649"/>
                </a:lnTo>
                <a:lnTo>
                  <a:pt x="52770" y="127130"/>
                </a:lnTo>
                <a:lnTo>
                  <a:pt x="67357" y="163541"/>
                </a:lnTo>
                <a:lnTo>
                  <a:pt x="85647" y="204104"/>
                </a:lnTo>
                <a:lnTo>
                  <a:pt x="103881" y="239337"/>
                </a:lnTo>
                <a:lnTo>
                  <a:pt x="114877" y="258805"/>
                </a:lnTo>
                <a:lnTo>
                  <a:pt x="118524" y="265145"/>
                </a:lnTo>
                <a:lnTo>
                  <a:pt x="122170" y="271428"/>
                </a:lnTo>
                <a:lnTo>
                  <a:pt x="125817" y="277712"/>
                </a:lnTo>
                <a:lnTo>
                  <a:pt x="129464" y="283939"/>
                </a:lnTo>
                <a:lnTo>
                  <a:pt x="133111" y="290223"/>
                </a:lnTo>
                <a:lnTo>
                  <a:pt x="136757" y="296507"/>
                </a:lnTo>
                <a:lnTo>
                  <a:pt x="140404" y="302846"/>
                </a:lnTo>
                <a:lnTo>
                  <a:pt x="144051" y="309186"/>
                </a:lnTo>
                <a:lnTo>
                  <a:pt x="147698" y="315582"/>
                </a:lnTo>
                <a:lnTo>
                  <a:pt x="151400" y="322034"/>
                </a:lnTo>
                <a:lnTo>
                  <a:pt x="155047" y="328542"/>
                </a:lnTo>
                <a:lnTo>
                  <a:pt x="158694" y="335106"/>
                </a:lnTo>
                <a:lnTo>
                  <a:pt x="162341" y="341726"/>
                </a:lnTo>
                <a:lnTo>
                  <a:pt x="165987" y="348402"/>
                </a:lnTo>
                <a:lnTo>
                  <a:pt x="169634" y="355135"/>
                </a:lnTo>
                <a:lnTo>
                  <a:pt x="173281" y="361867"/>
                </a:lnTo>
                <a:lnTo>
                  <a:pt x="176927" y="368712"/>
                </a:lnTo>
                <a:lnTo>
                  <a:pt x="180574" y="375556"/>
                </a:lnTo>
                <a:lnTo>
                  <a:pt x="184221" y="382457"/>
                </a:lnTo>
                <a:lnTo>
                  <a:pt x="187868" y="389358"/>
                </a:lnTo>
                <a:lnTo>
                  <a:pt x="191570" y="396315"/>
                </a:lnTo>
                <a:lnTo>
                  <a:pt x="195217" y="403328"/>
                </a:lnTo>
                <a:lnTo>
                  <a:pt x="198864" y="410285"/>
                </a:lnTo>
                <a:lnTo>
                  <a:pt x="202511" y="417298"/>
                </a:lnTo>
                <a:lnTo>
                  <a:pt x="206157" y="424367"/>
                </a:lnTo>
                <a:lnTo>
                  <a:pt x="209804" y="431436"/>
                </a:lnTo>
                <a:lnTo>
                  <a:pt x="213451" y="438505"/>
                </a:lnTo>
                <a:lnTo>
                  <a:pt x="217098" y="445574"/>
                </a:lnTo>
                <a:lnTo>
                  <a:pt x="220744" y="452643"/>
                </a:lnTo>
                <a:lnTo>
                  <a:pt x="224391" y="459768"/>
                </a:lnTo>
                <a:lnTo>
                  <a:pt x="228038" y="466893"/>
                </a:lnTo>
                <a:lnTo>
                  <a:pt x="231741" y="474018"/>
                </a:lnTo>
                <a:lnTo>
                  <a:pt x="235387" y="481143"/>
                </a:lnTo>
                <a:lnTo>
                  <a:pt x="239034" y="488325"/>
                </a:lnTo>
                <a:lnTo>
                  <a:pt x="242681" y="495450"/>
                </a:lnTo>
                <a:lnTo>
                  <a:pt x="246328" y="502575"/>
                </a:lnTo>
                <a:lnTo>
                  <a:pt x="249974" y="509756"/>
                </a:lnTo>
                <a:lnTo>
                  <a:pt x="253621" y="516881"/>
                </a:lnTo>
                <a:lnTo>
                  <a:pt x="257268" y="524006"/>
                </a:lnTo>
                <a:lnTo>
                  <a:pt x="260914" y="531132"/>
                </a:lnTo>
                <a:lnTo>
                  <a:pt x="264561" y="538257"/>
                </a:lnTo>
                <a:lnTo>
                  <a:pt x="268208" y="545270"/>
                </a:lnTo>
                <a:lnTo>
                  <a:pt x="271911" y="552283"/>
                </a:lnTo>
                <a:lnTo>
                  <a:pt x="275557" y="559296"/>
                </a:lnTo>
                <a:lnTo>
                  <a:pt x="279204" y="566196"/>
                </a:lnTo>
                <a:lnTo>
                  <a:pt x="301085" y="605749"/>
                </a:lnTo>
                <a:lnTo>
                  <a:pt x="323021" y="640870"/>
                </a:lnTo>
                <a:lnTo>
                  <a:pt x="348604" y="674869"/>
                </a:lnTo>
                <a:lnTo>
                  <a:pt x="377778" y="705894"/>
                </a:lnTo>
                <a:lnTo>
                  <a:pt x="407008" y="730692"/>
                </a:lnTo>
                <a:lnTo>
                  <a:pt x="439885" y="750496"/>
                </a:lnTo>
                <a:lnTo>
                  <a:pt x="469115" y="760427"/>
                </a:lnTo>
                <a:lnTo>
                  <a:pt x="472761" y="761380"/>
                </a:lnTo>
                <a:lnTo>
                  <a:pt x="476408" y="762278"/>
                </a:lnTo>
                <a:lnTo>
                  <a:pt x="480055" y="763176"/>
                </a:lnTo>
                <a:lnTo>
                  <a:pt x="483702" y="764073"/>
                </a:lnTo>
                <a:lnTo>
                  <a:pt x="520225" y="776248"/>
                </a:lnTo>
                <a:lnTo>
                  <a:pt x="556748" y="797735"/>
                </a:lnTo>
                <a:lnTo>
                  <a:pt x="564042" y="802953"/>
                </a:lnTo>
                <a:lnTo>
                  <a:pt x="567688" y="805590"/>
                </a:lnTo>
                <a:lnTo>
                  <a:pt x="571335" y="808283"/>
                </a:lnTo>
                <a:lnTo>
                  <a:pt x="574982" y="811032"/>
                </a:lnTo>
                <a:lnTo>
                  <a:pt x="578629" y="813725"/>
                </a:lnTo>
                <a:lnTo>
                  <a:pt x="582275" y="816474"/>
                </a:lnTo>
                <a:lnTo>
                  <a:pt x="585978" y="819279"/>
                </a:lnTo>
                <a:lnTo>
                  <a:pt x="589625" y="822028"/>
                </a:lnTo>
                <a:lnTo>
                  <a:pt x="593272" y="824721"/>
                </a:lnTo>
                <a:lnTo>
                  <a:pt x="596918" y="827470"/>
                </a:lnTo>
                <a:lnTo>
                  <a:pt x="600565" y="830163"/>
                </a:lnTo>
                <a:lnTo>
                  <a:pt x="633442" y="852436"/>
                </a:lnTo>
                <a:lnTo>
                  <a:pt x="669965" y="870053"/>
                </a:lnTo>
                <a:lnTo>
                  <a:pt x="691846" y="877010"/>
                </a:lnTo>
                <a:lnTo>
                  <a:pt x="695492" y="878020"/>
                </a:lnTo>
                <a:lnTo>
                  <a:pt x="699139" y="878917"/>
                </a:lnTo>
                <a:lnTo>
                  <a:pt x="702842" y="879815"/>
                </a:lnTo>
                <a:lnTo>
                  <a:pt x="706489" y="880713"/>
                </a:lnTo>
                <a:lnTo>
                  <a:pt x="710135" y="881554"/>
                </a:lnTo>
                <a:lnTo>
                  <a:pt x="713782" y="882340"/>
                </a:lnTo>
                <a:lnTo>
                  <a:pt x="717429" y="883125"/>
                </a:lnTo>
                <a:lnTo>
                  <a:pt x="721076" y="883910"/>
                </a:lnTo>
                <a:lnTo>
                  <a:pt x="724722" y="884696"/>
                </a:lnTo>
                <a:lnTo>
                  <a:pt x="728369" y="885425"/>
                </a:lnTo>
                <a:lnTo>
                  <a:pt x="732016" y="886155"/>
                </a:lnTo>
                <a:lnTo>
                  <a:pt x="735662" y="886884"/>
                </a:lnTo>
                <a:lnTo>
                  <a:pt x="739309" y="887557"/>
                </a:lnTo>
                <a:lnTo>
                  <a:pt x="743012" y="888287"/>
                </a:lnTo>
                <a:lnTo>
                  <a:pt x="746659" y="888960"/>
                </a:lnTo>
                <a:lnTo>
                  <a:pt x="750305" y="889577"/>
                </a:lnTo>
                <a:lnTo>
                  <a:pt x="753952" y="890250"/>
                </a:lnTo>
                <a:lnTo>
                  <a:pt x="757599" y="890867"/>
                </a:lnTo>
                <a:lnTo>
                  <a:pt x="761246" y="891428"/>
                </a:lnTo>
                <a:lnTo>
                  <a:pt x="764892" y="892045"/>
                </a:lnTo>
                <a:lnTo>
                  <a:pt x="768539" y="892607"/>
                </a:lnTo>
                <a:lnTo>
                  <a:pt x="772186" y="893111"/>
                </a:lnTo>
                <a:lnTo>
                  <a:pt x="775833" y="893616"/>
                </a:lnTo>
                <a:lnTo>
                  <a:pt x="779479" y="894121"/>
                </a:lnTo>
                <a:lnTo>
                  <a:pt x="783182" y="894570"/>
                </a:lnTo>
                <a:lnTo>
                  <a:pt x="786829" y="895019"/>
                </a:lnTo>
                <a:lnTo>
                  <a:pt x="790476" y="895412"/>
                </a:lnTo>
                <a:lnTo>
                  <a:pt x="794122" y="895804"/>
                </a:lnTo>
                <a:lnTo>
                  <a:pt x="797769" y="896197"/>
                </a:lnTo>
                <a:lnTo>
                  <a:pt x="801416" y="896534"/>
                </a:lnTo>
                <a:lnTo>
                  <a:pt x="805062" y="896870"/>
                </a:lnTo>
                <a:lnTo>
                  <a:pt x="808709" y="897151"/>
                </a:lnTo>
                <a:lnTo>
                  <a:pt x="812356" y="897431"/>
                </a:lnTo>
                <a:lnTo>
                  <a:pt x="816003" y="897712"/>
                </a:lnTo>
                <a:lnTo>
                  <a:pt x="819706" y="897936"/>
                </a:lnTo>
                <a:lnTo>
                  <a:pt x="823352" y="898161"/>
                </a:lnTo>
                <a:lnTo>
                  <a:pt x="826999" y="898385"/>
                </a:lnTo>
                <a:lnTo>
                  <a:pt x="830646" y="898610"/>
                </a:lnTo>
                <a:lnTo>
                  <a:pt x="834292" y="898778"/>
                </a:lnTo>
                <a:lnTo>
                  <a:pt x="837939" y="898946"/>
                </a:lnTo>
                <a:lnTo>
                  <a:pt x="841586" y="899058"/>
                </a:lnTo>
                <a:lnTo>
                  <a:pt x="845233" y="899171"/>
                </a:lnTo>
                <a:lnTo>
                  <a:pt x="848879" y="899283"/>
                </a:lnTo>
                <a:lnTo>
                  <a:pt x="852526" y="899395"/>
                </a:lnTo>
                <a:lnTo>
                  <a:pt x="856173" y="899451"/>
                </a:lnTo>
                <a:lnTo>
                  <a:pt x="859876" y="899507"/>
                </a:lnTo>
                <a:lnTo>
                  <a:pt x="863522" y="899507"/>
                </a:lnTo>
                <a:lnTo>
                  <a:pt x="867169" y="899507"/>
                </a:lnTo>
                <a:lnTo>
                  <a:pt x="870816" y="899507"/>
                </a:lnTo>
                <a:lnTo>
                  <a:pt x="874463" y="899451"/>
                </a:lnTo>
                <a:lnTo>
                  <a:pt x="878109" y="899395"/>
                </a:lnTo>
                <a:lnTo>
                  <a:pt x="881756" y="899339"/>
                </a:lnTo>
                <a:lnTo>
                  <a:pt x="885403" y="899227"/>
                </a:lnTo>
                <a:lnTo>
                  <a:pt x="889049" y="899115"/>
                </a:lnTo>
                <a:lnTo>
                  <a:pt x="892696" y="898946"/>
                </a:lnTo>
                <a:lnTo>
                  <a:pt x="896343" y="898834"/>
                </a:lnTo>
                <a:lnTo>
                  <a:pt x="900046" y="898666"/>
                </a:lnTo>
                <a:lnTo>
                  <a:pt x="903692" y="898497"/>
                </a:lnTo>
                <a:lnTo>
                  <a:pt x="907339" y="898329"/>
                </a:lnTo>
                <a:lnTo>
                  <a:pt x="910986" y="898105"/>
                </a:lnTo>
                <a:lnTo>
                  <a:pt x="914633" y="897936"/>
                </a:lnTo>
                <a:lnTo>
                  <a:pt x="918279" y="897712"/>
                </a:lnTo>
                <a:lnTo>
                  <a:pt x="921926" y="897544"/>
                </a:lnTo>
                <a:lnTo>
                  <a:pt x="925573" y="897319"/>
                </a:lnTo>
                <a:lnTo>
                  <a:pt x="929220" y="897151"/>
                </a:lnTo>
                <a:lnTo>
                  <a:pt x="932866" y="896983"/>
                </a:lnTo>
                <a:lnTo>
                  <a:pt x="936513" y="896814"/>
                </a:lnTo>
                <a:lnTo>
                  <a:pt x="940216" y="896646"/>
                </a:lnTo>
                <a:lnTo>
                  <a:pt x="943863" y="896534"/>
                </a:lnTo>
                <a:lnTo>
                  <a:pt x="947509" y="896422"/>
                </a:lnTo>
                <a:lnTo>
                  <a:pt x="951156" y="896309"/>
                </a:lnTo>
                <a:lnTo>
                  <a:pt x="954803" y="896253"/>
                </a:lnTo>
                <a:lnTo>
                  <a:pt x="958450" y="896197"/>
                </a:lnTo>
                <a:lnTo>
                  <a:pt x="962096" y="896141"/>
                </a:lnTo>
                <a:lnTo>
                  <a:pt x="965743" y="896141"/>
                </a:lnTo>
                <a:lnTo>
                  <a:pt x="969390" y="896141"/>
                </a:lnTo>
                <a:lnTo>
                  <a:pt x="973036" y="896141"/>
                </a:lnTo>
                <a:lnTo>
                  <a:pt x="976739" y="896197"/>
                </a:lnTo>
                <a:lnTo>
                  <a:pt x="980386" y="896309"/>
                </a:lnTo>
                <a:lnTo>
                  <a:pt x="984033" y="896422"/>
                </a:lnTo>
                <a:lnTo>
                  <a:pt x="987679" y="896534"/>
                </a:lnTo>
                <a:lnTo>
                  <a:pt x="991326" y="896646"/>
                </a:lnTo>
                <a:lnTo>
                  <a:pt x="994973" y="896814"/>
                </a:lnTo>
                <a:lnTo>
                  <a:pt x="998620" y="896983"/>
                </a:lnTo>
                <a:lnTo>
                  <a:pt x="1002266" y="897207"/>
                </a:lnTo>
                <a:lnTo>
                  <a:pt x="1005913" y="897375"/>
                </a:lnTo>
                <a:lnTo>
                  <a:pt x="1009560" y="897600"/>
                </a:lnTo>
                <a:lnTo>
                  <a:pt x="1013207" y="897824"/>
                </a:lnTo>
                <a:lnTo>
                  <a:pt x="1016909" y="897992"/>
                </a:lnTo>
                <a:lnTo>
                  <a:pt x="1020556" y="898217"/>
                </a:lnTo>
                <a:lnTo>
                  <a:pt x="1024203" y="898441"/>
                </a:lnTo>
                <a:lnTo>
                  <a:pt x="1027850" y="898610"/>
                </a:lnTo>
                <a:lnTo>
                  <a:pt x="1031496" y="898778"/>
                </a:lnTo>
                <a:lnTo>
                  <a:pt x="1035143" y="899002"/>
                </a:lnTo>
                <a:lnTo>
                  <a:pt x="1038790" y="899115"/>
                </a:lnTo>
                <a:lnTo>
                  <a:pt x="1042436" y="899283"/>
                </a:lnTo>
                <a:lnTo>
                  <a:pt x="1046083" y="899395"/>
                </a:lnTo>
                <a:lnTo>
                  <a:pt x="1049730" y="899507"/>
                </a:lnTo>
                <a:lnTo>
                  <a:pt x="1053377" y="899619"/>
                </a:lnTo>
                <a:lnTo>
                  <a:pt x="1057079" y="899676"/>
                </a:lnTo>
                <a:lnTo>
                  <a:pt x="1060726" y="899732"/>
                </a:lnTo>
                <a:lnTo>
                  <a:pt x="1064373" y="899788"/>
                </a:lnTo>
                <a:lnTo>
                  <a:pt x="1068020" y="899788"/>
                </a:lnTo>
                <a:lnTo>
                  <a:pt x="1071666" y="899844"/>
                </a:lnTo>
                <a:lnTo>
                  <a:pt x="1075313" y="899844"/>
                </a:lnTo>
                <a:lnTo>
                  <a:pt x="1078960" y="899844"/>
                </a:lnTo>
                <a:lnTo>
                  <a:pt x="1082607" y="899900"/>
                </a:lnTo>
                <a:lnTo>
                  <a:pt x="1086253" y="899900"/>
                </a:lnTo>
                <a:lnTo>
                  <a:pt x="1089900" y="899956"/>
                </a:lnTo>
                <a:lnTo>
                  <a:pt x="1093547" y="899956"/>
                </a:lnTo>
                <a:lnTo>
                  <a:pt x="1097250" y="900012"/>
                </a:lnTo>
                <a:lnTo>
                  <a:pt x="1100896" y="900068"/>
                </a:lnTo>
                <a:lnTo>
                  <a:pt x="1104543" y="900181"/>
                </a:lnTo>
                <a:lnTo>
                  <a:pt x="1108190" y="900293"/>
                </a:lnTo>
                <a:lnTo>
                  <a:pt x="1111837" y="900405"/>
                </a:lnTo>
                <a:lnTo>
                  <a:pt x="1115483" y="900573"/>
                </a:lnTo>
                <a:lnTo>
                  <a:pt x="1119130" y="900742"/>
                </a:lnTo>
                <a:lnTo>
                  <a:pt x="1122777" y="900966"/>
                </a:lnTo>
                <a:lnTo>
                  <a:pt x="1126423" y="901190"/>
                </a:lnTo>
                <a:lnTo>
                  <a:pt x="1130070" y="901415"/>
                </a:lnTo>
                <a:lnTo>
                  <a:pt x="1133773" y="901695"/>
                </a:lnTo>
                <a:lnTo>
                  <a:pt x="1137420" y="901976"/>
                </a:lnTo>
                <a:lnTo>
                  <a:pt x="1141066" y="902312"/>
                </a:lnTo>
                <a:lnTo>
                  <a:pt x="1144713" y="902649"/>
                </a:lnTo>
                <a:lnTo>
                  <a:pt x="1148360" y="902986"/>
                </a:lnTo>
                <a:lnTo>
                  <a:pt x="1152007" y="903322"/>
                </a:lnTo>
                <a:lnTo>
                  <a:pt x="1155653" y="903659"/>
                </a:lnTo>
                <a:lnTo>
                  <a:pt x="1159300" y="903996"/>
                </a:lnTo>
                <a:lnTo>
                  <a:pt x="1162947" y="904332"/>
                </a:lnTo>
                <a:lnTo>
                  <a:pt x="1166594" y="904669"/>
                </a:lnTo>
                <a:lnTo>
                  <a:pt x="1170240" y="905005"/>
                </a:lnTo>
                <a:lnTo>
                  <a:pt x="1173943" y="905342"/>
                </a:lnTo>
                <a:lnTo>
                  <a:pt x="1177590" y="905679"/>
                </a:lnTo>
                <a:lnTo>
                  <a:pt x="1181237" y="905959"/>
                </a:lnTo>
                <a:lnTo>
                  <a:pt x="1184883" y="906296"/>
                </a:lnTo>
                <a:lnTo>
                  <a:pt x="1188530" y="906520"/>
                </a:lnTo>
                <a:lnTo>
                  <a:pt x="1192177" y="906801"/>
                </a:lnTo>
                <a:lnTo>
                  <a:pt x="1195824" y="907025"/>
                </a:lnTo>
                <a:lnTo>
                  <a:pt x="1199470" y="907250"/>
                </a:lnTo>
                <a:lnTo>
                  <a:pt x="1203117" y="907474"/>
                </a:lnTo>
                <a:lnTo>
                  <a:pt x="1206764" y="907642"/>
                </a:lnTo>
                <a:lnTo>
                  <a:pt x="1210410" y="907811"/>
                </a:lnTo>
                <a:lnTo>
                  <a:pt x="1214113" y="907979"/>
                </a:lnTo>
                <a:lnTo>
                  <a:pt x="1217760" y="908147"/>
                </a:lnTo>
                <a:lnTo>
                  <a:pt x="1221407" y="908259"/>
                </a:lnTo>
                <a:lnTo>
                  <a:pt x="1225053" y="908372"/>
                </a:lnTo>
                <a:lnTo>
                  <a:pt x="1228700" y="908428"/>
                </a:lnTo>
                <a:lnTo>
                  <a:pt x="1232347" y="908540"/>
                </a:lnTo>
                <a:lnTo>
                  <a:pt x="1235994" y="908596"/>
                </a:lnTo>
                <a:lnTo>
                  <a:pt x="1239640" y="908652"/>
                </a:lnTo>
                <a:lnTo>
                  <a:pt x="1243287" y="908708"/>
                </a:lnTo>
                <a:lnTo>
                  <a:pt x="1246934" y="908764"/>
                </a:lnTo>
                <a:lnTo>
                  <a:pt x="1250581" y="908820"/>
                </a:lnTo>
                <a:lnTo>
                  <a:pt x="1254283" y="908877"/>
                </a:lnTo>
                <a:lnTo>
                  <a:pt x="1257930" y="908877"/>
                </a:lnTo>
                <a:lnTo>
                  <a:pt x="1261577" y="908933"/>
                </a:lnTo>
                <a:lnTo>
                  <a:pt x="1265224" y="908933"/>
                </a:lnTo>
              </a:path>
            </a:pathLst>
          </a:custGeom>
          <a:ln w="420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164271" y="636202"/>
            <a:ext cx="0" cy="944244"/>
          </a:xfrm>
          <a:custGeom>
            <a:avLst/>
            <a:gdLst/>
            <a:ahLst/>
            <a:cxnLst/>
            <a:rect l="l" t="t" r="r" b="b"/>
            <a:pathLst>
              <a:path w="0" h="944244">
                <a:moveTo>
                  <a:pt x="0" y="944053"/>
                </a:moveTo>
                <a:lnTo>
                  <a:pt x="0" y="0"/>
                </a:lnTo>
              </a:path>
            </a:pathLst>
          </a:custGeom>
          <a:ln w="8415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065719" y="3098866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 h="0">
                <a:moveTo>
                  <a:pt x="0" y="0"/>
                </a:moveTo>
                <a:lnTo>
                  <a:pt x="28051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121795" y="2314799"/>
            <a:ext cx="81915" cy="212725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Density</a:t>
            </a:r>
            <a:endParaRPr sz="45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463167" y="2893078"/>
            <a:ext cx="1560195" cy="0"/>
          </a:xfrm>
          <a:custGeom>
            <a:avLst/>
            <a:gdLst/>
            <a:ahLst/>
            <a:cxnLst/>
            <a:rect l="l" t="t" r="r" b="b"/>
            <a:pathLst>
              <a:path w="1560195" h="0">
                <a:moveTo>
                  <a:pt x="0" y="0"/>
                </a:moveTo>
                <a:lnTo>
                  <a:pt x="1559677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63167" y="2893078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75103" y="2893078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087039" y="2893078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1398974" y="2893078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710910" y="2893078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022845" y="2893078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 txBox="1"/>
          <p:nvPr/>
        </p:nvSpPr>
        <p:spPr>
          <a:xfrm>
            <a:off x="434871" y="2956607"/>
            <a:ext cx="57150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6</a:t>
            </a:r>
            <a:endParaRPr sz="45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746806" y="2956607"/>
            <a:ext cx="57150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8</a:t>
            </a:r>
            <a:endParaRPr sz="45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043145" y="2956607"/>
            <a:ext cx="54610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24485" algn="l"/>
              </a:tabLst>
            </a:pPr>
            <a:r>
              <a:rPr dirty="0" sz="450" spc="-5">
                <a:latin typeface="Arial"/>
                <a:cs typeface="Arial"/>
              </a:rPr>
              <a:t>10	12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350">
              <a:latin typeface="Times New Roman"/>
              <a:cs typeface="Times New Roman"/>
            </a:endParaRPr>
          </a:p>
          <a:p>
            <a:pPr marL="22225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x of sample </a:t>
            </a:r>
            <a:r>
              <a:rPr dirty="0" sz="450" spc="-10">
                <a:latin typeface="Arial"/>
                <a:cs typeface="Arial"/>
              </a:rPr>
              <a:t>size</a:t>
            </a:r>
            <a:r>
              <a:rPr dirty="0" sz="450" spc="-85">
                <a:latin typeface="Arial"/>
                <a:cs typeface="Arial"/>
              </a:rPr>
              <a:t> </a:t>
            </a:r>
            <a:r>
              <a:rPr dirty="0" sz="450" spc="-5">
                <a:latin typeface="Arial"/>
                <a:cs typeface="Arial"/>
              </a:rPr>
              <a:t>100</a:t>
            </a:r>
            <a:endParaRPr sz="45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667016" y="2956607"/>
            <a:ext cx="88265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14</a:t>
            </a:r>
            <a:endParaRPr sz="45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978952" y="2956607"/>
            <a:ext cx="88265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16</a:t>
            </a:r>
            <a:endParaRPr sz="450">
              <a:latin typeface="Arial"/>
              <a:cs typeface="Arial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394497" y="1992673"/>
            <a:ext cx="0" cy="865505"/>
          </a:xfrm>
          <a:custGeom>
            <a:avLst/>
            <a:gdLst/>
            <a:ahLst/>
            <a:cxnLst/>
            <a:rect l="l" t="t" r="r" b="b"/>
            <a:pathLst>
              <a:path w="0" h="865505">
                <a:moveTo>
                  <a:pt x="0" y="865396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61003" y="2858070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61003" y="2713827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61003" y="2569585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61003" y="2425399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61003" y="2281157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61003" y="2136915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61003" y="1992673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 txBox="1"/>
          <p:nvPr/>
        </p:nvSpPr>
        <p:spPr>
          <a:xfrm>
            <a:off x="255883" y="2790781"/>
            <a:ext cx="81915" cy="134620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0.00</a:t>
            </a:r>
            <a:endParaRPr sz="45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255883" y="2502297"/>
            <a:ext cx="81915" cy="134620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0.10</a:t>
            </a:r>
            <a:endParaRPr sz="45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255883" y="2213868"/>
            <a:ext cx="81915" cy="134620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0.20</a:t>
            </a:r>
            <a:endParaRPr sz="45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255883" y="1925384"/>
            <a:ext cx="81915" cy="134620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0.30</a:t>
            </a:r>
            <a:endParaRPr sz="450">
              <a:latin typeface="Arial"/>
              <a:cs typeface="Arial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461064" y="2853750"/>
            <a:ext cx="160655" cy="0"/>
          </a:xfrm>
          <a:custGeom>
            <a:avLst/>
            <a:gdLst/>
            <a:ahLst/>
            <a:cxnLst/>
            <a:rect l="l" t="t" r="r" b="b"/>
            <a:pathLst>
              <a:path w="160654" h="0">
                <a:moveTo>
                  <a:pt x="0" y="0"/>
                </a:moveTo>
                <a:lnTo>
                  <a:pt x="160175" y="0"/>
                </a:lnTo>
              </a:path>
            </a:pathLst>
          </a:custGeom>
          <a:ln w="128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19135" y="2806118"/>
            <a:ext cx="156210" cy="52069"/>
          </a:xfrm>
          <a:custGeom>
            <a:avLst/>
            <a:gdLst/>
            <a:ahLst/>
            <a:cxnLst/>
            <a:rect l="l" t="t" r="r" b="b"/>
            <a:pathLst>
              <a:path w="156209" h="52069">
                <a:moveTo>
                  <a:pt x="0" y="51951"/>
                </a:moveTo>
                <a:lnTo>
                  <a:pt x="155967" y="51951"/>
                </a:lnTo>
                <a:lnTo>
                  <a:pt x="155967" y="0"/>
                </a:lnTo>
                <a:lnTo>
                  <a:pt x="0" y="0"/>
                </a:lnTo>
                <a:lnTo>
                  <a:pt x="0" y="51951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775103" y="2569585"/>
            <a:ext cx="156210" cy="288925"/>
          </a:xfrm>
          <a:custGeom>
            <a:avLst/>
            <a:gdLst/>
            <a:ahLst/>
            <a:cxnLst/>
            <a:rect l="l" t="t" r="r" b="b"/>
            <a:pathLst>
              <a:path w="156209" h="288925">
                <a:moveTo>
                  <a:pt x="0" y="288484"/>
                </a:moveTo>
                <a:lnTo>
                  <a:pt x="155967" y="288484"/>
                </a:lnTo>
                <a:lnTo>
                  <a:pt x="155967" y="0"/>
                </a:lnTo>
                <a:lnTo>
                  <a:pt x="0" y="0"/>
                </a:lnTo>
                <a:lnTo>
                  <a:pt x="0" y="288484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931071" y="2263821"/>
            <a:ext cx="156210" cy="594360"/>
          </a:xfrm>
          <a:custGeom>
            <a:avLst/>
            <a:gdLst/>
            <a:ahLst/>
            <a:cxnLst/>
            <a:rect l="l" t="t" r="r" b="b"/>
            <a:pathLst>
              <a:path w="156209" h="594360">
                <a:moveTo>
                  <a:pt x="0" y="594248"/>
                </a:moveTo>
                <a:lnTo>
                  <a:pt x="155967" y="594248"/>
                </a:lnTo>
                <a:lnTo>
                  <a:pt x="155967" y="0"/>
                </a:lnTo>
                <a:lnTo>
                  <a:pt x="0" y="0"/>
                </a:lnTo>
                <a:lnTo>
                  <a:pt x="0" y="594248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1087039" y="1983977"/>
            <a:ext cx="156210" cy="874394"/>
          </a:xfrm>
          <a:custGeom>
            <a:avLst/>
            <a:gdLst/>
            <a:ahLst/>
            <a:cxnLst/>
            <a:rect l="l" t="t" r="r" b="b"/>
            <a:pathLst>
              <a:path w="156209" h="874394">
                <a:moveTo>
                  <a:pt x="0" y="874092"/>
                </a:moveTo>
                <a:lnTo>
                  <a:pt x="155967" y="874092"/>
                </a:lnTo>
                <a:lnTo>
                  <a:pt x="155967" y="0"/>
                </a:lnTo>
                <a:lnTo>
                  <a:pt x="0" y="0"/>
                </a:lnTo>
                <a:lnTo>
                  <a:pt x="0" y="874092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1243006" y="2260904"/>
            <a:ext cx="156210" cy="597535"/>
          </a:xfrm>
          <a:custGeom>
            <a:avLst/>
            <a:gdLst/>
            <a:ahLst/>
            <a:cxnLst/>
            <a:rect l="l" t="t" r="r" b="b"/>
            <a:pathLst>
              <a:path w="156209" h="597535">
                <a:moveTo>
                  <a:pt x="0" y="597165"/>
                </a:moveTo>
                <a:lnTo>
                  <a:pt x="155967" y="597165"/>
                </a:lnTo>
                <a:lnTo>
                  <a:pt x="155967" y="0"/>
                </a:lnTo>
                <a:lnTo>
                  <a:pt x="0" y="0"/>
                </a:lnTo>
                <a:lnTo>
                  <a:pt x="0" y="597165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1398974" y="2581143"/>
            <a:ext cx="156210" cy="277495"/>
          </a:xfrm>
          <a:custGeom>
            <a:avLst/>
            <a:gdLst/>
            <a:ahLst/>
            <a:cxnLst/>
            <a:rect l="l" t="t" r="r" b="b"/>
            <a:pathLst>
              <a:path w="156209" h="277494">
                <a:moveTo>
                  <a:pt x="0" y="276926"/>
                </a:moveTo>
                <a:lnTo>
                  <a:pt x="155967" y="276926"/>
                </a:lnTo>
                <a:lnTo>
                  <a:pt x="155967" y="0"/>
                </a:lnTo>
                <a:lnTo>
                  <a:pt x="0" y="0"/>
                </a:lnTo>
                <a:lnTo>
                  <a:pt x="0" y="276926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1554942" y="2722467"/>
            <a:ext cx="156210" cy="135890"/>
          </a:xfrm>
          <a:custGeom>
            <a:avLst/>
            <a:gdLst/>
            <a:ahLst/>
            <a:cxnLst/>
            <a:rect l="l" t="t" r="r" b="b"/>
            <a:pathLst>
              <a:path w="156210" h="135889">
                <a:moveTo>
                  <a:pt x="0" y="135602"/>
                </a:moveTo>
                <a:lnTo>
                  <a:pt x="155967" y="135602"/>
                </a:lnTo>
                <a:lnTo>
                  <a:pt x="155967" y="0"/>
                </a:lnTo>
                <a:lnTo>
                  <a:pt x="0" y="0"/>
                </a:lnTo>
                <a:lnTo>
                  <a:pt x="0" y="135602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1710910" y="2811896"/>
            <a:ext cx="156210" cy="46355"/>
          </a:xfrm>
          <a:custGeom>
            <a:avLst/>
            <a:gdLst/>
            <a:ahLst/>
            <a:cxnLst/>
            <a:rect l="l" t="t" r="r" b="b"/>
            <a:pathLst>
              <a:path w="156210" h="46355">
                <a:moveTo>
                  <a:pt x="0" y="46173"/>
                </a:moveTo>
                <a:lnTo>
                  <a:pt x="155967" y="46173"/>
                </a:lnTo>
                <a:lnTo>
                  <a:pt x="155967" y="0"/>
                </a:lnTo>
                <a:lnTo>
                  <a:pt x="0" y="0"/>
                </a:lnTo>
                <a:lnTo>
                  <a:pt x="0" y="46173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1864774" y="2853750"/>
            <a:ext cx="160655" cy="0"/>
          </a:xfrm>
          <a:custGeom>
            <a:avLst/>
            <a:gdLst/>
            <a:ahLst/>
            <a:cxnLst/>
            <a:rect l="l" t="t" r="r" b="b"/>
            <a:pathLst>
              <a:path w="160655" h="0">
                <a:moveTo>
                  <a:pt x="0" y="0"/>
                </a:moveTo>
                <a:lnTo>
                  <a:pt x="160175" y="0"/>
                </a:lnTo>
              </a:path>
            </a:pathLst>
          </a:custGeom>
          <a:ln w="128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2020741" y="2856639"/>
            <a:ext cx="160655" cy="0"/>
          </a:xfrm>
          <a:custGeom>
            <a:avLst/>
            <a:gdLst/>
            <a:ahLst/>
            <a:cxnLst/>
            <a:rect l="l" t="t" r="r" b="b"/>
            <a:pathLst>
              <a:path w="160655" h="0">
                <a:moveTo>
                  <a:pt x="0" y="0"/>
                </a:moveTo>
                <a:lnTo>
                  <a:pt x="160175" y="0"/>
                </a:lnTo>
              </a:path>
            </a:pathLst>
          </a:custGeom>
          <a:ln w="70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405661" y="1985716"/>
            <a:ext cx="1763395" cy="872490"/>
          </a:xfrm>
          <a:custGeom>
            <a:avLst/>
            <a:gdLst/>
            <a:ahLst/>
            <a:cxnLst/>
            <a:rect l="l" t="t" r="r" b="b"/>
            <a:pathLst>
              <a:path w="1763395" h="872489">
                <a:moveTo>
                  <a:pt x="0" y="872353"/>
                </a:moveTo>
                <a:lnTo>
                  <a:pt x="3478" y="872297"/>
                </a:lnTo>
                <a:lnTo>
                  <a:pt x="6900" y="872297"/>
                </a:lnTo>
                <a:lnTo>
                  <a:pt x="10379" y="872297"/>
                </a:lnTo>
                <a:lnTo>
                  <a:pt x="13801" y="872297"/>
                </a:lnTo>
                <a:lnTo>
                  <a:pt x="17279" y="872241"/>
                </a:lnTo>
                <a:lnTo>
                  <a:pt x="20702" y="872241"/>
                </a:lnTo>
                <a:lnTo>
                  <a:pt x="24180" y="872185"/>
                </a:lnTo>
                <a:lnTo>
                  <a:pt x="27602" y="872129"/>
                </a:lnTo>
                <a:lnTo>
                  <a:pt x="31081" y="872073"/>
                </a:lnTo>
                <a:lnTo>
                  <a:pt x="34503" y="872073"/>
                </a:lnTo>
                <a:lnTo>
                  <a:pt x="37982" y="871960"/>
                </a:lnTo>
                <a:lnTo>
                  <a:pt x="41404" y="871904"/>
                </a:lnTo>
                <a:lnTo>
                  <a:pt x="44882" y="871848"/>
                </a:lnTo>
                <a:lnTo>
                  <a:pt x="48305" y="871736"/>
                </a:lnTo>
                <a:lnTo>
                  <a:pt x="51783" y="871624"/>
                </a:lnTo>
                <a:lnTo>
                  <a:pt x="55205" y="871512"/>
                </a:lnTo>
                <a:lnTo>
                  <a:pt x="58684" y="871399"/>
                </a:lnTo>
                <a:lnTo>
                  <a:pt x="62106" y="871231"/>
                </a:lnTo>
                <a:lnTo>
                  <a:pt x="65585" y="871063"/>
                </a:lnTo>
                <a:lnTo>
                  <a:pt x="69007" y="870894"/>
                </a:lnTo>
                <a:lnTo>
                  <a:pt x="72485" y="870726"/>
                </a:lnTo>
                <a:lnTo>
                  <a:pt x="75908" y="870502"/>
                </a:lnTo>
                <a:lnTo>
                  <a:pt x="79386" y="870221"/>
                </a:lnTo>
                <a:lnTo>
                  <a:pt x="82808" y="869997"/>
                </a:lnTo>
                <a:lnTo>
                  <a:pt x="86287" y="869716"/>
                </a:lnTo>
                <a:lnTo>
                  <a:pt x="89709" y="869436"/>
                </a:lnTo>
                <a:lnTo>
                  <a:pt x="93187" y="869099"/>
                </a:lnTo>
                <a:lnTo>
                  <a:pt x="96610" y="868763"/>
                </a:lnTo>
                <a:lnTo>
                  <a:pt x="100088" y="868426"/>
                </a:lnTo>
                <a:lnTo>
                  <a:pt x="103510" y="868033"/>
                </a:lnTo>
                <a:lnTo>
                  <a:pt x="106989" y="867640"/>
                </a:lnTo>
                <a:lnTo>
                  <a:pt x="110411" y="867248"/>
                </a:lnTo>
                <a:lnTo>
                  <a:pt x="113890" y="866855"/>
                </a:lnTo>
                <a:lnTo>
                  <a:pt x="117312" y="866406"/>
                </a:lnTo>
                <a:lnTo>
                  <a:pt x="120790" y="865901"/>
                </a:lnTo>
                <a:lnTo>
                  <a:pt x="124213" y="865452"/>
                </a:lnTo>
                <a:lnTo>
                  <a:pt x="127691" y="864947"/>
                </a:lnTo>
                <a:lnTo>
                  <a:pt x="131170" y="864443"/>
                </a:lnTo>
                <a:lnTo>
                  <a:pt x="134592" y="863938"/>
                </a:lnTo>
                <a:lnTo>
                  <a:pt x="138070" y="863433"/>
                </a:lnTo>
                <a:lnTo>
                  <a:pt x="141493" y="862872"/>
                </a:lnTo>
                <a:lnTo>
                  <a:pt x="144971" y="862367"/>
                </a:lnTo>
                <a:lnTo>
                  <a:pt x="148393" y="861806"/>
                </a:lnTo>
                <a:lnTo>
                  <a:pt x="151872" y="861245"/>
                </a:lnTo>
                <a:lnTo>
                  <a:pt x="155294" y="860684"/>
                </a:lnTo>
                <a:lnTo>
                  <a:pt x="158772" y="860123"/>
                </a:lnTo>
                <a:lnTo>
                  <a:pt x="162195" y="859618"/>
                </a:lnTo>
                <a:lnTo>
                  <a:pt x="165673" y="859057"/>
                </a:lnTo>
                <a:lnTo>
                  <a:pt x="169096" y="858496"/>
                </a:lnTo>
                <a:lnTo>
                  <a:pt x="172574" y="857935"/>
                </a:lnTo>
                <a:lnTo>
                  <a:pt x="175996" y="857373"/>
                </a:lnTo>
                <a:lnTo>
                  <a:pt x="179475" y="856812"/>
                </a:lnTo>
                <a:lnTo>
                  <a:pt x="182897" y="856308"/>
                </a:lnTo>
                <a:lnTo>
                  <a:pt x="186375" y="855746"/>
                </a:lnTo>
                <a:lnTo>
                  <a:pt x="189798" y="855185"/>
                </a:lnTo>
                <a:lnTo>
                  <a:pt x="193276" y="854624"/>
                </a:lnTo>
                <a:lnTo>
                  <a:pt x="196698" y="854063"/>
                </a:lnTo>
                <a:lnTo>
                  <a:pt x="200177" y="853502"/>
                </a:lnTo>
                <a:lnTo>
                  <a:pt x="203599" y="852941"/>
                </a:lnTo>
                <a:lnTo>
                  <a:pt x="207078" y="852324"/>
                </a:lnTo>
                <a:lnTo>
                  <a:pt x="210500" y="851707"/>
                </a:lnTo>
                <a:lnTo>
                  <a:pt x="213978" y="851090"/>
                </a:lnTo>
                <a:lnTo>
                  <a:pt x="251904" y="840767"/>
                </a:lnTo>
                <a:lnTo>
                  <a:pt x="286408" y="823150"/>
                </a:lnTo>
                <a:lnTo>
                  <a:pt x="317489" y="800260"/>
                </a:lnTo>
                <a:lnTo>
                  <a:pt x="348515" y="771086"/>
                </a:lnTo>
                <a:lnTo>
                  <a:pt x="362316" y="755882"/>
                </a:lnTo>
                <a:lnTo>
                  <a:pt x="365794" y="751899"/>
                </a:lnTo>
                <a:lnTo>
                  <a:pt x="389919" y="720593"/>
                </a:lnTo>
                <a:lnTo>
                  <a:pt x="410621" y="687212"/>
                </a:lnTo>
                <a:lnTo>
                  <a:pt x="427901" y="652259"/>
                </a:lnTo>
                <a:lnTo>
                  <a:pt x="445125" y="609564"/>
                </a:lnTo>
                <a:lnTo>
                  <a:pt x="458926" y="570909"/>
                </a:lnTo>
                <a:lnTo>
                  <a:pt x="462405" y="560922"/>
                </a:lnTo>
                <a:lnTo>
                  <a:pt x="465827" y="550824"/>
                </a:lnTo>
                <a:lnTo>
                  <a:pt x="469305" y="540781"/>
                </a:lnTo>
                <a:lnTo>
                  <a:pt x="472728" y="530795"/>
                </a:lnTo>
                <a:lnTo>
                  <a:pt x="486529" y="492308"/>
                </a:lnTo>
                <a:lnTo>
                  <a:pt x="503809" y="451184"/>
                </a:lnTo>
                <a:lnTo>
                  <a:pt x="524511" y="415109"/>
                </a:lnTo>
                <a:lnTo>
                  <a:pt x="538313" y="397381"/>
                </a:lnTo>
                <a:lnTo>
                  <a:pt x="541735" y="393285"/>
                </a:lnTo>
                <a:lnTo>
                  <a:pt x="565916" y="362821"/>
                </a:lnTo>
                <a:lnTo>
                  <a:pt x="586618" y="326298"/>
                </a:lnTo>
                <a:lnTo>
                  <a:pt x="603842" y="285959"/>
                </a:lnTo>
                <a:lnTo>
                  <a:pt x="617643" y="248538"/>
                </a:lnTo>
                <a:lnTo>
                  <a:pt x="631445" y="208817"/>
                </a:lnTo>
                <a:lnTo>
                  <a:pt x="634923" y="198774"/>
                </a:lnTo>
                <a:lnTo>
                  <a:pt x="638345" y="188844"/>
                </a:lnTo>
                <a:lnTo>
                  <a:pt x="641824" y="178970"/>
                </a:lnTo>
                <a:lnTo>
                  <a:pt x="645246" y="169152"/>
                </a:lnTo>
                <a:lnTo>
                  <a:pt x="659048" y="132067"/>
                </a:lnTo>
                <a:lnTo>
                  <a:pt x="676327" y="92121"/>
                </a:lnTo>
                <a:lnTo>
                  <a:pt x="697030" y="55766"/>
                </a:lnTo>
                <a:lnTo>
                  <a:pt x="724633" y="24797"/>
                </a:lnTo>
                <a:lnTo>
                  <a:pt x="759136" y="3310"/>
                </a:lnTo>
                <a:lnTo>
                  <a:pt x="776416" y="0"/>
                </a:lnTo>
                <a:lnTo>
                  <a:pt x="779838" y="224"/>
                </a:lnTo>
                <a:lnTo>
                  <a:pt x="814342" y="25078"/>
                </a:lnTo>
                <a:lnTo>
                  <a:pt x="835044" y="60591"/>
                </a:lnTo>
                <a:lnTo>
                  <a:pt x="852324" y="100144"/>
                </a:lnTo>
                <a:lnTo>
                  <a:pt x="866126" y="136780"/>
                </a:lnTo>
                <a:lnTo>
                  <a:pt x="869548" y="146542"/>
                </a:lnTo>
                <a:lnTo>
                  <a:pt x="873026" y="156416"/>
                </a:lnTo>
                <a:lnTo>
                  <a:pt x="876449" y="166459"/>
                </a:lnTo>
                <a:lnTo>
                  <a:pt x="879927" y="176613"/>
                </a:lnTo>
                <a:lnTo>
                  <a:pt x="883349" y="186880"/>
                </a:lnTo>
                <a:lnTo>
                  <a:pt x="886828" y="197203"/>
                </a:lnTo>
                <a:lnTo>
                  <a:pt x="890250" y="207583"/>
                </a:lnTo>
                <a:lnTo>
                  <a:pt x="893729" y="217962"/>
                </a:lnTo>
                <a:lnTo>
                  <a:pt x="897151" y="228341"/>
                </a:lnTo>
                <a:lnTo>
                  <a:pt x="900629" y="238720"/>
                </a:lnTo>
                <a:lnTo>
                  <a:pt x="904052" y="248987"/>
                </a:lnTo>
                <a:lnTo>
                  <a:pt x="907530" y="259142"/>
                </a:lnTo>
                <a:lnTo>
                  <a:pt x="910952" y="269240"/>
                </a:lnTo>
                <a:lnTo>
                  <a:pt x="914431" y="279171"/>
                </a:lnTo>
                <a:lnTo>
                  <a:pt x="928232" y="317433"/>
                </a:lnTo>
                <a:lnTo>
                  <a:pt x="945456" y="361306"/>
                </a:lnTo>
                <a:lnTo>
                  <a:pt x="955835" y="385599"/>
                </a:lnTo>
                <a:lnTo>
                  <a:pt x="959257" y="393453"/>
                </a:lnTo>
                <a:lnTo>
                  <a:pt x="962736" y="401140"/>
                </a:lnTo>
                <a:lnTo>
                  <a:pt x="966158" y="408714"/>
                </a:lnTo>
                <a:lnTo>
                  <a:pt x="969637" y="416119"/>
                </a:lnTo>
                <a:lnTo>
                  <a:pt x="973059" y="423469"/>
                </a:lnTo>
                <a:lnTo>
                  <a:pt x="976537" y="430706"/>
                </a:lnTo>
                <a:lnTo>
                  <a:pt x="979960" y="437831"/>
                </a:lnTo>
                <a:lnTo>
                  <a:pt x="983438" y="444788"/>
                </a:lnTo>
                <a:lnTo>
                  <a:pt x="986860" y="451633"/>
                </a:lnTo>
                <a:lnTo>
                  <a:pt x="990339" y="458365"/>
                </a:lnTo>
                <a:lnTo>
                  <a:pt x="993761" y="464929"/>
                </a:lnTo>
                <a:lnTo>
                  <a:pt x="997240" y="471437"/>
                </a:lnTo>
                <a:lnTo>
                  <a:pt x="1000662" y="477777"/>
                </a:lnTo>
                <a:lnTo>
                  <a:pt x="1004140" y="483892"/>
                </a:lnTo>
                <a:lnTo>
                  <a:pt x="1007563" y="489952"/>
                </a:lnTo>
                <a:lnTo>
                  <a:pt x="1028265" y="522884"/>
                </a:lnTo>
                <a:lnTo>
                  <a:pt x="1045545" y="546672"/>
                </a:lnTo>
                <a:lnTo>
                  <a:pt x="1048967" y="551160"/>
                </a:lnTo>
                <a:lnTo>
                  <a:pt x="1052445" y="555593"/>
                </a:lnTo>
                <a:lnTo>
                  <a:pt x="1055868" y="560025"/>
                </a:lnTo>
                <a:lnTo>
                  <a:pt x="1059346" y="564345"/>
                </a:lnTo>
                <a:lnTo>
                  <a:pt x="1062768" y="568665"/>
                </a:lnTo>
                <a:lnTo>
                  <a:pt x="1066247" y="572985"/>
                </a:lnTo>
                <a:lnTo>
                  <a:pt x="1069669" y="577305"/>
                </a:lnTo>
                <a:lnTo>
                  <a:pt x="1073148" y="581625"/>
                </a:lnTo>
                <a:lnTo>
                  <a:pt x="1076570" y="585945"/>
                </a:lnTo>
                <a:lnTo>
                  <a:pt x="1080048" y="590265"/>
                </a:lnTo>
                <a:lnTo>
                  <a:pt x="1083471" y="594585"/>
                </a:lnTo>
                <a:lnTo>
                  <a:pt x="1086949" y="598905"/>
                </a:lnTo>
                <a:lnTo>
                  <a:pt x="1090371" y="603225"/>
                </a:lnTo>
                <a:lnTo>
                  <a:pt x="1093850" y="607545"/>
                </a:lnTo>
                <a:lnTo>
                  <a:pt x="1097272" y="611864"/>
                </a:lnTo>
                <a:lnTo>
                  <a:pt x="1100751" y="616128"/>
                </a:lnTo>
                <a:lnTo>
                  <a:pt x="1121453" y="640589"/>
                </a:lnTo>
                <a:lnTo>
                  <a:pt x="1124875" y="644405"/>
                </a:lnTo>
                <a:lnTo>
                  <a:pt x="1142155" y="661909"/>
                </a:lnTo>
                <a:lnTo>
                  <a:pt x="1145577" y="665163"/>
                </a:lnTo>
                <a:lnTo>
                  <a:pt x="1162857" y="680255"/>
                </a:lnTo>
                <a:lnTo>
                  <a:pt x="1166279" y="683172"/>
                </a:lnTo>
                <a:lnTo>
                  <a:pt x="1169758" y="686033"/>
                </a:lnTo>
                <a:lnTo>
                  <a:pt x="1173180" y="688895"/>
                </a:lnTo>
                <a:lnTo>
                  <a:pt x="1176659" y="691812"/>
                </a:lnTo>
                <a:lnTo>
                  <a:pt x="1180081" y="694673"/>
                </a:lnTo>
                <a:lnTo>
                  <a:pt x="1183559" y="697591"/>
                </a:lnTo>
                <a:lnTo>
                  <a:pt x="1186982" y="700564"/>
                </a:lnTo>
                <a:lnTo>
                  <a:pt x="1190460" y="703538"/>
                </a:lnTo>
                <a:lnTo>
                  <a:pt x="1193882" y="706511"/>
                </a:lnTo>
                <a:lnTo>
                  <a:pt x="1197361" y="709597"/>
                </a:lnTo>
                <a:lnTo>
                  <a:pt x="1200783" y="712683"/>
                </a:lnTo>
                <a:lnTo>
                  <a:pt x="1204262" y="715768"/>
                </a:lnTo>
                <a:lnTo>
                  <a:pt x="1207684" y="718910"/>
                </a:lnTo>
                <a:lnTo>
                  <a:pt x="1211162" y="722052"/>
                </a:lnTo>
                <a:lnTo>
                  <a:pt x="1214585" y="725250"/>
                </a:lnTo>
                <a:lnTo>
                  <a:pt x="1218063" y="728448"/>
                </a:lnTo>
                <a:lnTo>
                  <a:pt x="1221485" y="731589"/>
                </a:lnTo>
                <a:lnTo>
                  <a:pt x="1224964" y="734731"/>
                </a:lnTo>
                <a:lnTo>
                  <a:pt x="1228386" y="737873"/>
                </a:lnTo>
                <a:lnTo>
                  <a:pt x="1231864" y="740959"/>
                </a:lnTo>
                <a:lnTo>
                  <a:pt x="1235287" y="743988"/>
                </a:lnTo>
                <a:lnTo>
                  <a:pt x="1238765" y="746906"/>
                </a:lnTo>
                <a:lnTo>
                  <a:pt x="1242188" y="749823"/>
                </a:lnTo>
                <a:lnTo>
                  <a:pt x="1276691" y="773723"/>
                </a:lnTo>
                <a:lnTo>
                  <a:pt x="1290549" y="780961"/>
                </a:lnTo>
                <a:lnTo>
                  <a:pt x="1293971" y="782700"/>
                </a:lnTo>
                <a:lnTo>
                  <a:pt x="1297450" y="784383"/>
                </a:lnTo>
                <a:lnTo>
                  <a:pt x="1300872" y="786010"/>
                </a:lnTo>
                <a:lnTo>
                  <a:pt x="1304350" y="787693"/>
                </a:lnTo>
                <a:lnTo>
                  <a:pt x="1307773" y="789376"/>
                </a:lnTo>
                <a:lnTo>
                  <a:pt x="1311251" y="791059"/>
                </a:lnTo>
                <a:lnTo>
                  <a:pt x="1314673" y="792798"/>
                </a:lnTo>
                <a:lnTo>
                  <a:pt x="1318152" y="794538"/>
                </a:lnTo>
                <a:lnTo>
                  <a:pt x="1321574" y="796333"/>
                </a:lnTo>
                <a:lnTo>
                  <a:pt x="1325052" y="798128"/>
                </a:lnTo>
                <a:lnTo>
                  <a:pt x="1328475" y="799980"/>
                </a:lnTo>
                <a:lnTo>
                  <a:pt x="1331953" y="801887"/>
                </a:lnTo>
                <a:lnTo>
                  <a:pt x="1335375" y="803851"/>
                </a:lnTo>
                <a:lnTo>
                  <a:pt x="1338854" y="805814"/>
                </a:lnTo>
                <a:lnTo>
                  <a:pt x="1342276" y="807834"/>
                </a:lnTo>
                <a:lnTo>
                  <a:pt x="1345755" y="809854"/>
                </a:lnTo>
                <a:lnTo>
                  <a:pt x="1349177" y="811930"/>
                </a:lnTo>
                <a:lnTo>
                  <a:pt x="1352655" y="814005"/>
                </a:lnTo>
                <a:lnTo>
                  <a:pt x="1356078" y="816081"/>
                </a:lnTo>
                <a:lnTo>
                  <a:pt x="1359556" y="818101"/>
                </a:lnTo>
                <a:lnTo>
                  <a:pt x="1362978" y="820177"/>
                </a:lnTo>
                <a:lnTo>
                  <a:pt x="1366457" y="822197"/>
                </a:lnTo>
                <a:lnTo>
                  <a:pt x="1369879" y="824216"/>
                </a:lnTo>
                <a:lnTo>
                  <a:pt x="1373358" y="826180"/>
                </a:lnTo>
                <a:lnTo>
                  <a:pt x="1376780" y="828087"/>
                </a:lnTo>
                <a:lnTo>
                  <a:pt x="1380258" y="829939"/>
                </a:lnTo>
                <a:lnTo>
                  <a:pt x="1383681" y="831790"/>
                </a:lnTo>
                <a:lnTo>
                  <a:pt x="1421663" y="847275"/>
                </a:lnTo>
                <a:lnTo>
                  <a:pt x="1456166" y="855298"/>
                </a:lnTo>
                <a:lnTo>
                  <a:pt x="1459589" y="855915"/>
                </a:lnTo>
                <a:lnTo>
                  <a:pt x="1463067" y="856532"/>
                </a:lnTo>
                <a:lnTo>
                  <a:pt x="1466489" y="857149"/>
                </a:lnTo>
                <a:lnTo>
                  <a:pt x="1469968" y="857710"/>
                </a:lnTo>
                <a:lnTo>
                  <a:pt x="1473390" y="858271"/>
                </a:lnTo>
                <a:lnTo>
                  <a:pt x="1476869" y="858832"/>
                </a:lnTo>
                <a:lnTo>
                  <a:pt x="1480291" y="859393"/>
                </a:lnTo>
                <a:lnTo>
                  <a:pt x="1483769" y="859954"/>
                </a:lnTo>
                <a:lnTo>
                  <a:pt x="1487192" y="860459"/>
                </a:lnTo>
                <a:lnTo>
                  <a:pt x="1490670" y="860964"/>
                </a:lnTo>
                <a:lnTo>
                  <a:pt x="1494092" y="861469"/>
                </a:lnTo>
                <a:lnTo>
                  <a:pt x="1518273" y="864330"/>
                </a:lnTo>
                <a:lnTo>
                  <a:pt x="1521695" y="864667"/>
                </a:lnTo>
                <a:lnTo>
                  <a:pt x="1525174" y="864891"/>
                </a:lnTo>
                <a:lnTo>
                  <a:pt x="1528596" y="865172"/>
                </a:lnTo>
                <a:lnTo>
                  <a:pt x="1532074" y="865340"/>
                </a:lnTo>
                <a:lnTo>
                  <a:pt x="1535497" y="865509"/>
                </a:lnTo>
                <a:lnTo>
                  <a:pt x="1538975" y="865621"/>
                </a:lnTo>
                <a:lnTo>
                  <a:pt x="1542397" y="865733"/>
                </a:lnTo>
                <a:lnTo>
                  <a:pt x="1545876" y="865789"/>
                </a:lnTo>
                <a:lnTo>
                  <a:pt x="1549298" y="865845"/>
                </a:lnTo>
                <a:lnTo>
                  <a:pt x="1552777" y="865845"/>
                </a:lnTo>
                <a:lnTo>
                  <a:pt x="1556199" y="865789"/>
                </a:lnTo>
                <a:lnTo>
                  <a:pt x="1559677" y="865789"/>
                </a:lnTo>
                <a:lnTo>
                  <a:pt x="1563100" y="865733"/>
                </a:lnTo>
                <a:lnTo>
                  <a:pt x="1566578" y="865621"/>
                </a:lnTo>
                <a:lnTo>
                  <a:pt x="1570000" y="865565"/>
                </a:lnTo>
                <a:lnTo>
                  <a:pt x="1573479" y="865452"/>
                </a:lnTo>
                <a:lnTo>
                  <a:pt x="1576901" y="865396"/>
                </a:lnTo>
                <a:lnTo>
                  <a:pt x="1580380" y="865284"/>
                </a:lnTo>
                <a:lnTo>
                  <a:pt x="1583802" y="865228"/>
                </a:lnTo>
                <a:lnTo>
                  <a:pt x="1587280" y="865172"/>
                </a:lnTo>
                <a:lnTo>
                  <a:pt x="1590703" y="865116"/>
                </a:lnTo>
                <a:lnTo>
                  <a:pt x="1594181" y="865060"/>
                </a:lnTo>
                <a:lnTo>
                  <a:pt x="1597603" y="865060"/>
                </a:lnTo>
                <a:lnTo>
                  <a:pt x="1601082" y="865060"/>
                </a:lnTo>
                <a:lnTo>
                  <a:pt x="1604504" y="865116"/>
                </a:lnTo>
                <a:lnTo>
                  <a:pt x="1607982" y="865172"/>
                </a:lnTo>
                <a:lnTo>
                  <a:pt x="1611405" y="865284"/>
                </a:lnTo>
                <a:lnTo>
                  <a:pt x="1614883" y="865396"/>
                </a:lnTo>
                <a:lnTo>
                  <a:pt x="1632107" y="866294"/>
                </a:lnTo>
                <a:lnTo>
                  <a:pt x="1635585" y="866518"/>
                </a:lnTo>
                <a:lnTo>
                  <a:pt x="1639008" y="866799"/>
                </a:lnTo>
                <a:lnTo>
                  <a:pt x="1642486" y="867023"/>
                </a:lnTo>
                <a:lnTo>
                  <a:pt x="1645908" y="867304"/>
                </a:lnTo>
                <a:lnTo>
                  <a:pt x="1649387" y="867584"/>
                </a:lnTo>
                <a:lnTo>
                  <a:pt x="1652809" y="867921"/>
                </a:lnTo>
                <a:lnTo>
                  <a:pt x="1656288" y="868201"/>
                </a:lnTo>
                <a:lnTo>
                  <a:pt x="1659710" y="868482"/>
                </a:lnTo>
                <a:lnTo>
                  <a:pt x="1663188" y="868763"/>
                </a:lnTo>
                <a:lnTo>
                  <a:pt x="1666611" y="869043"/>
                </a:lnTo>
                <a:lnTo>
                  <a:pt x="1670089" y="869324"/>
                </a:lnTo>
                <a:lnTo>
                  <a:pt x="1673511" y="869604"/>
                </a:lnTo>
                <a:lnTo>
                  <a:pt x="1676990" y="869828"/>
                </a:lnTo>
                <a:lnTo>
                  <a:pt x="1680412" y="870109"/>
                </a:lnTo>
                <a:lnTo>
                  <a:pt x="1683891" y="870333"/>
                </a:lnTo>
                <a:lnTo>
                  <a:pt x="1687313" y="870558"/>
                </a:lnTo>
                <a:lnTo>
                  <a:pt x="1690791" y="870726"/>
                </a:lnTo>
                <a:lnTo>
                  <a:pt x="1694214" y="870894"/>
                </a:lnTo>
                <a:lnTo>
                  <a:pt x="1697692" y="871063"/>
                </a:lnTo>
                <a:lnTo>
                  <a:pt x="1701114" y="871231"/>
                </a:lnTo>
                <a:lnTo>
                  <a:pt x="1704593" y="871399"/>
                </a:lnTo>
                <a:lnTo>
                  <a:pt x="1708015" y="871512"/>
                </a:lnTo>
                <a:lnTo>
                  <a:pt x="1711493" y="871624"/>
                </a:lnTo>
                <a:lnTo>
                  <a:pt x="1714916" y="871736"/>
                </a:lnTo>
                <a:lnTo>
                  <a:pt x="1718394" y="871848"/>
                </a:lnTo>
                <a:lnTo>
                  <a:pt x="1721817" y="871904"/>
                </a:lnTo>
                <a:lnTo>
                  <a:pt x="1725295" y="871960"/>
                </a:lnTo>
                <a:lnTo>
                  <a:pt x="1728717" y="872017"/>
                </a:lnTo>
                <a:lnTo>
                  <a:pt x="1732196" y="872073"/>
                </a:lnTo>
                <a:lnTo>
                  <a:pt x="1735618" y="872129"/>
                </a:lnTo>
                <a:lnTo>
                  <a:pt x="1739096" y="872185"/>
                </a:lnTo>
                <a:lnTo>
                  <a:pt x="1742519" y="872241"/>
                </a:lnTo>
                <a:lnTo>
                  <a:pt x="1745997" y="872241"/>
                </a:lnTo>
                <a:lnTo>
                  <a:pt x="1749419" y="872241"/>
                </a:lnTo>
                <a:lnTo>
                  <a:pt x="1752898" y="872297"/>
                </a:lnTo>
                <a:lnTo>
                  <a:pt x="1756320" y="872297"/>
                </a:lnTo>
                <a:lnTo>
                  <a:pt x="1759799" y="872297"/>
                </a:lnTo>
                <a:lnTo>
                  <a:pt x="1763221" y="872353"/>
                </a:lnTo>
              </a:path>
            </a:pathLst>
          </a:custGeom>
          <a:ln w="420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1197226" y="1949024"/>
            <a:ext cx="0" cy="944244"/>
          </a:xfrm>
          <a:custGeom>
            <a:avLst/>
            <a:gdLst/>
            <a:ahLst/>
            <a:cxnLst/>
            <a:rect l="l" t="t" r="r" b="b"/>
            <a:pathLst>
              <a:path w="0" h="944244">
                <a:moveTo>
                  <a:pt x="0" y="944053"/>
                </a:moveTo>
                <a:lnTo>
                  <a:pt x="0" y="0"/>
                </a:lnTo>
              </a:path>
            </a:pathLst>
          </a:custGeom>
          <a:ln w="8415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287419" y="3098866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 h="0">
                <a:moveTo>
                  <a:pt x="0" y="0"/>
                </a:moveTo>
                <a:lnTo>
                  <a:pt x="28051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 txBox="1"/>
          <p:nvPr/>
        </p:nvSpPr>
        <p:spPr>
          <a:xfrm>
            <a:off x="2343495" y="2314799"/>
            <a:ext cx="81915" cy="212725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Density</a:t>
            </a:r>
            <a:endParaRPr sz="450">
              <a:latin typeface="Arial"/>
              <a:cs typeface="Arial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2875451" y="2893078"/>
            <a:ext cx="1525270" cy="0"/>
          </a:xfrm>
          <a:custGeom>
            <a:avLst/>
            <a:gdLst/>
            <a:ahLst/>
            <a:cxnLst/>
            <a:rect l="l" t="t" r="r" b="b"/>
            <a:pathLst>
              <a:path w="1525270" h="0">
                <a:moveTo>
                  <a:pt x="0" y="0"/>
                </a:moveTo>
                <a:lnTo>
                  <a:pt x="1525061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2875451" y="2893078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3256730" y="2893078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3637953" y="2893078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4019233" y="2893078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400513" y="2893078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 txBox="1"/>
          <p:nvPr/>
        </p:nvSpPr>
        <p:spPr>
          <a:xfrm>
            <a:off x="2847154" y="2956607"/>
            <a:ext cx="57150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9</a:t>
            </a:r>
            <a:endParaRPr sz="45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3212837" y="2956607"/>
            <a:ext cx="59817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93700" algn="l"/>
              </a:tabLst>
            </a:pPr>
            <a:r>
              <a:rPr dirty="0" sz="450" spc="-5">
                <a:latin typeface="Arial"/>
                <a:cs typeface="Arial"/>
              </a:rPr>
              <a:t>10	11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350">
              <a:latin typeface="Times New Roman"/>
              <a:cs typeface="Times New Roman"/>
            </a:endParaRPr>
          </a:p>
          <a:p>
            <a:pPr marL="74295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x of sample </a:t>
            </a:r>
            <a:r>
              <a:rPr dirty="0" sz="450" spc="-10">
                <a:latin typeface="Arial"/>
                <a:cs typeface="Arial"/>
              </a:rPr>
              <a:t>size</a:t>
            </a:r>
            <a:r>
              <a:rPr dirty="0" sz="450" spc="-85">
                <a:latin typeface="Arial"/>
                <a:cs typeface="Arial"/>
              </a:rPr>
              <a:t> </a:t>
            </a:r>
            <a:r>
              <a:rPr dirty="0" sz="450" spc="-5">
                <a:latin typeface="Arial"/>
                <a:cs typeface="Arial"/>
              </a:rPr>
              <a:t>500</a:t>
            </a:r>
            <a:endParaRPr sz="450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3975339" y="2956607"/>
            <a:ext cx="88265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12</a:t>
            </a:r>
            <a:endParaRPr sz="45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356619" y="2956607"/>
            <a:ext cx="88265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13</a:t>
            </a:r>
            <a:endParaRPr sz="450">
              <a:latin typeface="Arial"/>
              <a:cs typeface="Arial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2616196" y="2001144"/>
            <a:ext cx="0" cy="857250"/>
          </a:xfrm>
          <a:custGeom>
            <a:avLst/>
            <a:gdLst/>
            <a:ahLst/>
            <a:cxnLst/>
            <a:rect l="l" t="t" r="r" b="b"/>
            <a:pathLst>
              <a:path w="0" h="857250">
                <a:moveTo>
                  <a:pt x="0" y="856925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2582702" y="2858070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2582702" y="2715286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2582702" y="2572447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2582702" y="2429607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2582702" y="2286767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2582702" y="2143984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2582702" y="2001144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 txBox="1"/>
          <p:nvPr/>
        </p:nvSpPr>
        <p:spPr>
          <a:xfrm>
            <a:off x="2477582" y="1949453"/>
            <a:ext cx="81915" cy="960755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0.0</a:t>
            </a:r>
            <a:r>
              <a:rPr dirty="0" sz="450">
                <a:latin typeface="Arial"/>
                <a:cs typeface="Arial"/>
              </a:rPr>
              <a:t>   </a:t>
            </a:r>
            <a:r>
              <a:rPr dirty="0" sz="450" spc="10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0.1</a:t>
            </a:r>
            <a:r>
              <a:rPr dirty="0" sz="450">
                <a:latin typeface="Arial"/>
                <a:cs typeface="Arial"/>
              </a:rPr>
              <a:t>   </a:t>
            </a:r>
            <a:r>
              <a:rPr dirty="0" sz="450" spc="10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0.2</a:t>
            </a:r>
            <a:r>
              <a:rPr dirty="0" sz="450">
                <a:latin typeface="Arial"/>
                <a:cs typeface="Arial"/>
              </a:rPr>
              <a:t>   </a:t>
            </a:r>
            <a:r>
              <a:rPr dirty="0" sz="450" spc="10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0.3</a:t>
            </a:r>
            <a:r>
              <a:rPr dirty="0" sz="450">
                <a:latin typeface="Arial"/>
                <a:cs typeface="Arial"/>
              </a:rPr>
              <a:t>   </a:t>
            </a:r>
            <a:r>
              <a:rPr dirty="0" sz="450" spc="10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0.4</a:t>
            </a:r>
            <a:r>
              <a:rPr dirty="0" sz="450">
                <a:latin typeface="Arial"/>
                <a:cs typeface="Arial"/>
              </a:rPr>
              <a:t>   </a:t>
            </a:r>
            <a:r>
              <a:rPr dirty="0" sz="450" spc="10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0.5</a:t>
            </a:r>
            <a:r>
              <a:rPr dirty="0" sz="450">
                <a:latin typeface="Arial"/>
                <a:cs typeface="Arial"/>
              </a:rPr>
              <a:t>   </a:t>
            </a:r>
            <a:r>
              <a:rPr dirty="0" sz="450" spc="10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0.6</a:t>
            </a:r>
            <a:endParaRPr sz="450">
              <a:latin typeface="Arial"/>
              <a:cs typeface="Arial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2682763" y="2850916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4" h="0">
                <a:moveTo>
                  <a:pt x="0" y="0"/>
                </a:moveTo>
                <a:lnTo>
                  <a:pt x="194847" y="0"/>
                </a:lnTo>
              </a:path>
            </a:pathLst>
          </a:custGeom>
          <a:ln w="18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2875451" y="2786650"/>
            <a:ext cx="191135" cy="71755"/>
          </a:xfrm>
          <a:custGeom>
            <a:avLst/>
            <a:gdLst/>
            <a:ahLst/>
            <a:cxnLst/>
            <a:rect l="l" t="t" r="r" b="b"/>
            <a:pathLst>
              <a:path w="191135" h="71755">
                <a:moveTo>
                  <a:pt x="0" y="71419"/>
                </a:moveTo>
                <a:lnTo>
                  <a:pt x="190639" y="71419"/>
                </a:lnTo>
                <a:lnTo>
                  <a:pt x="190639" y="0"/>
                </a:lnTo>
                <a:lnTo>
                  <a:pt x="0" y="0"/>
                </a:lnTo>
                <a:lnTo>
                  <a:pt x="0" y="71419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3066090" y="2526722"/>
            <a:ext cx="191135" cy="331470"/>
          </a:xfrm>
          <a:custGeom>
            <a:avLst/>
            <a:gdLst/>
            <a:ahLst/>
            <a:cxnLst/>
            <a:rect l="l" t="t" r="r" b="b"/>
            <a:pathLst>
              <a:path w="191135" h="331469">
                <a:moveTo>
                  <a:pt x="0" y="331347"/>
                </a:moveTo>
                <a:lnTo>
                  <a:pt x="190639" y="331347"/>
                </a:lnTo>
                <a:lnTo>
                  <a:pt x="190639" y="0"/>
                </a:lnTo>
                <a:lnTo>
                  <a:pt x="0" y="0"/>
                </a:lnTo>
                <a:lnTo>
                  <a:pt x="0" y="331347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3256730" y="2161095"/>
            <a:ext cx="191135" cy="697230"/>
          </a:xfrm>
          <a:custGeom>
            <a:avLst/>
            <a:gdLst/>
            <a:ahLst/>
            <a:cxnLst/>
            <a:rect l="l" t="t" r="r" b="b"/>
            <a:pathLst>
              <a:path w="191135" h="697230">
                <a:moveTo>
                  <a:pt x="0" y="696974"/>
                </a:moveTo>
                <a:lnTo>
                  <a:pt x="190639" y="696974"/>
                </a:lnTo>
                <a:lnTo>
                  <a:pt x="190639" y="0"/>
                </a:lnTo>
                <a:lnTo>
                  <a:pt x="0" y="0"/>
                </a:lnTo>
                <a:lnTo>
                  <a:pt x="0" y="696974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3447370" y="1983977"/>
            <a:ext cx="191135" cy="874394"/>
          </a:xfrm>
          <a:custGeom>
            <a:avLst/>
            <a:gdLst/>
            <a:ahLst/>
            <a:cxnLst/>
            <a:rect l="l" t="t" r="r" b="b"/>
            <a:pathLst>
              <a:path w="191135" h="874394">
                <a:moveTo>
                  <a:pt x="0" y="874092"/>
                </a:moveTo>
                <a:lnTo>
                  <a:pt x="190639" y="874092"/>
                </a:lnTo>
                <a:lnTo>
                  <a:pt x="190639" y="0"/>
                </a:lnTo>
                <a:lnTo>
                  <a:pt x="0" y="0"/>
                </a:lnTo>
                <a:lnTo>
                  <a:pt x="0" y="874092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3637953" y="2309602"/>
            <a:ext cx="191135" cy="548640"/>
          </a:xfrm>
          <a:custGeom>
            <a:avLst/>
            <a:gdLst/>
            <a:ahLst/>
            <a:cxnLst/>
            <a:rect l="l" t="t" r="r" b="b"/>
            <a:pathLst>
              <a:path w="191135" h="548639">
                <a:moveTo>
                  <a:pt x="0" y="548468"/>
                </a:moveTo>
                <a:lnTo>
                  <a:pt x="190639" y="548468"/>
                </a:lnTo>
                <a:lnTo>
                  <a:pt x="190639" y="0"/>
                </a:lnTo>
                <a:lnTo>
                  <a:pt x="0" y="0"/>
                </a:lnTo>
                <a:lnTo>
                  <a:pt x="0" y="548468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3828593" y="2583836"/>
            <a:ext cx="191135" cy="274320"/>
          </a:xfrm>
          <a:custGeom>
            <a:avLst/>
            <a:gdLst/>
            <a:ahLst/>
            <a:cxnLst/>
            <a:rect l="l" t="t" r="r" b="b"/>
            <a:pathLst>
              <a:path w="191135" h="274319">
                <a:moveTo>
                  <a:pt x="0" y="274234"/>
                </a:moveTo>
                <a:lnTo>
                  <a:pt x="190639" y="274234"/>
                </a:lnTo>
                <a:lnTo>
                  <a:pt x="190639" y="0"/>
                </a:lnTo>
                <a:lnTo>
                  <a:pt x="0" y="0"/>
                </a:lnTo>
                <a:lnTo>
                  <a:pt x="0" y="274234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019233" y="2815207"/>
            <a:ext cx="191135" cy="43180"/>
          </a:xfrm>
          <a:custGeom>
            <a:avLst/>
            <a:gdLst/>
            <a:ahLst/>
            <a:cxnLst/>
            <a:rect l="l" t="t" r="r" b="b"/>
            <a:pathLst>
              <a:path w="191135" h="43180">
                <a:moveTo>
                  <a:pt x="0" y="42863"/>
                </a:moveTo>
                <a:lnTo>
                  <a:pt x="190639" y="42863"/>
                </a:lnTo>
                <a:lnTo>
                  <a:pt x="190639" y="0"/>
                </a:lnTo>
                <a:lnTo>
                  <a:pt x="0" y="0"/>
                </a:lnTo>
                <a:lnTo>
                  <a:pt x="0" y="42863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207769" y="2856639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5" h="0">
                <a:moveTo>
                  <a:pt x="0" y="0"/>
                </a:moveTo>
                <a:lnTo>
                  <a:pt x="194847" y="0"/>
                </a:lnTo>
              </a:path>
            </a:pathLst>
          </a:custGeom>
          <a:ln w="70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2616196" y="1966865"/>
            <a:ext cx="1806575" cy="891540"/>
          </a:xfrm>
          <a:custGeom>
            <a:avLst/>
            <a:gdLst/>
            <a:ahLst/>
            <a:cxnLst/>
            <a:rect l="l" t="t" r="r" b="b"/>
            <a:pathLst>
              <a:path w="1806575" h="891539">
                <a:moveTo>
                  <a:pt x="0" y="891060"/>
                </a:moveTo>
                <a:lnTo>
                  <a:pt x="1570" y="891036"/>
                </a:lnTo>
                <a:lnTo>
                  <a:pt x="5161" y="891036"/>
                </a:lnTo>
                <a:lnTo>
                  <a:pt x="8752" y="890980"/>
                </a:lnTo>
                <a:lnTo>
                  <a:pt x="12286" y="890980"/>
                </a:lnTo>
                <a:lnTo>
                  <a:pt x="15877" y="890923"/>
                </a:lnTo>
                <a:lnTo>
                  <a:pt x="19467" y="890867"/>
                </a:lnTo>
                <a:lnTo>
                  <a:pt x="23058" y="890811"/>
                </a:lnTo>
                <a:lnTo>
                  <a:pt x="26649" y="890755"/>
                </a:lnTo>
                <a:lnTo>
                  <a:pt x="30183" y="890643"/>
                </a:lnTo>
                <a:lnTo>
                  <a:pt x="33774" y="890587"/>
                </a:lnTo>
                <a:lnTo>
                  <a:pt x="37364" y="890475"/>
                </a:lnTo>
                <a:lnTo>
                  <a:pt x="40955" y="890362"/>
                </a:lnTo>
                <a:lnTo>
                  <a:pt x="44546" y="890250"/>
                </a:lnTo>
                <a:lnTo>
                  <a:pt x="48136" y="890138"/>
                </a:lnTo>
                <a:lnTo>
                  <a:pt x="51671" y="890026"/>
                </a:lnTo>
                <a:lnTo>
                  <a:pt x="55261" y="889857"/>
                </a:lnTo>
                <a:lnTo>
                  <a:pt x="58852" y="889689"/>
                </a:lnTo>
                <a:lnTo>
                  <a:pt x="62443" y="889577"/>
                </a:lnTo>
                <a:lnTo>
                  <a:pt x="66033" y="889353"/>
                </a:lnTo>
                <a:lnTo>
                  <a:pt x="69624" y="889184"/>
                </a:lnTo>
                <a:lnTo>
                  <a:pt x="73158" y="888960"/>
                </a:lnTo>
                <a:lnTo>
                  <a:pt x="76749" y="888791"/>
                </a:lnTo>
                <a:lnTo>
                  <a:pt x="80340" y="888567"/>
                </a:lnTo>
                <a:lnTo>
                  <a:pt x="83930" y="888287"/>
                </a:lnTo>
                <a:lnTo>
                  <a:pt x="87521" y="888062"/>
                </a:lnTo>
                <a:lnTo>
                  <a:pt x="91112" y="887782"/>
                </a:lnTo>
                <a:lnTo>
                  <a:pt x="94646" y="887557"/>
                </a:lnTo>
                <a:lnTo>
                  <a:pt x="98237" y="887277"/>
                </a:lnTo>
                <a:lnTo>
                  <a:pt x="101827" y="886996"/>
                </a:lnTo>
                <a:lnTo>
                  <a:pt x="105418" y="886660"/>
                </a:lnTo>
                <a:lnTo>
                  <a:pt x="109009" y="886379"/>
                </a:lnTo>
                <a:lnTo>
                  <a:pt x="112543" y="886042"/>
                </a:lnTo>
                <a:lnTo>
                  <a:pt x="116134" y="885706"/>
                </a:lnTo>
                <a:lnTo>
                  <a:pt x="119724" y="885369"/>
                </a:lnTo>
                <a:lnTo>
                  <a:pt x="123315" y="884976"/>
                </a:lnTo>
                <a:lnTo>
                  <a:pt x="126906" y="884584"/>
                </a:lnTo>
                <a:lnTo>
                  <a:pt x="130496" y="884191"/>
                </a:lnTo>
                <a:lnTo>
                  <a:pt x="134031" y="883798"/>
                </a:lnTo>
                <a:lnTo>
                  <a:pt x="137621" y="883406"/>
                </a:lnTo>
                <a:lnTo>
                  <a:pt x="141212" y="882957"/>
                </a:lnTo>
                <a:lnTo>
                  <a:pt x="144803" y="882508"/>
                </a:lnTo>
                <a:lnTo>
                  <a:pt x="148393" y="882003"/>
                </a:lnTo>
                <a:lnTo>
                  <a:pt x="151984" y="881498"/>
                </a:lnTo>
                <a:lnTo>
                  <a:pt x="155518" y="880993"/>
                </a:lnTo>
                <a:lnTo>
                  <a:pt x="159109" y="880488"/>
                </a:lnTo>
                <a:lnTo>
                  <a:pt x="162700" y="879871"/>
                </a:lnTo>
                <a:lnTo>
                  <a:pt x="166290" y="879310"/>
                </a:lnTo>
                <a:lnTo>
                  <a:pt x="169881" y="878693"/>
                </a:lnTo>
                <a:lnTo>
                  <a:pt x="173472" y="878076"/>
                </a:lnTo>
                <a:lnTo>
                  <a:pt x="177006" y="877402"/>
                </a:lnTo>
                <a:lnTo>
                  <a:pt x="180597" y="876673"/>
                </a:lnTo>
                <a:lnTo>
                  <a:pt x="184187" y="876000"/>
                </a:lnTo>
                <a:lnTo>
                  <a:pt x="187778" y="875271"/>
                </a:lnTo>
                <a:lnTo>
                  <a:pt x="191369" y="874485"/>
                </a:lnTo>
                <a:lnTo>
                  <a:pt x="194959" y="873700"/>
                </a:lnTo>
                <a:lnTo>
                  <a:pt x="198494" y="872914"/>
                </a:lnTo>
                <a:lnTo>
                  <a:pt x="202084" y="872129"/>
                </a:lnTo>
                <a:lnTo>
                  <a:pt x="205675" y="871287"/>
                </a:lnTo>
                <a:lnTo>
                  <a:pt x="209266" y="870446"/>
                </a:lnTo>
                <a:lnTo>
                  <a:pt x="212856" y="869604"/>
                </a:lnTo>
                <a:lnTo>
                  <a:pt x="216391" y="868706"/>
                </a:lnTo>
                <a:lnTo>
                  <a:pt x="219981" y="867865"/>
                </a:lnTo>
                <a:lnTo>
                  <a:pt x="223572" y="866967"/>
                </a:lnTo>
                <a:lnTo>
                  <a:pt x="227163" y="866126"/>
                </a:lnTo>
                <a:lnTo>
                  <a:pt x="230753" y="865228"/>
                </a:lnTo>
                <a:lnTo>
                  <a:pt x="234344" y="864386"/>
                </a:lnTo>
                <a:lnTo>
                  <a:pt x="237878" y="863489"/>
                </a:lnTo>
                <a:lnTo>
                  <a:pt x="241469" y="862647"/>
                </a:lnTo>
                <a:lnTo>
                  <a:pt x="245060" y="861806"/>
                </a:lnTo>
                <a:lnTo>
                  <a:pt x="248650" y="860964"/>
                </a:lnTo>
                <a:lnTo>
                  <a:pt x="252241" y="860123"/>
                </a:lnTo>
                <a:lnTo>
                  <a:pt x="255832" y="859281"/>
                </a:lnTo>
                <a:lnTo>
                  <a:pt x="259366" y="858439"/>
                </a:lnTo>
                <a:lnTo>
                  <a:pt x="262957" y="857598"/>
                </a:lnTo>
                <a:lnTo>
                  <a:pt x="266547" y="856756"/>
                </a:lnTo>
                <a:lnTo>
                  <a:pt x="270138" y="855915"/>
                </a:lnTo>
                <a:lnTo>
                  <a:pt x="273729" y="855073"/>
                </a:lnTo>
                <a:lnTo>
                  <a:pt x="277319" y="854176"/>
                </a:lnTo>
                <a:lnTo>
                  <a:pt x="280854" y="853334"/>
                </a:lnTo>
                <a:lnTo>
                  <a:pt x="320238" y="840879"/>
                </a:lnTo>
                <a:lnTo>
                  <a:pt x="356089" y="821355"/>
                </a:lnTo>
                <a:lnTo>
                  <a:pt x="363214" y="816250"/>
                </a:lnTo>
                <a:lnTo>
                  <a:pt x="366804" y="813613"/>
                </a:lnTo>
                <a:lnTo>
                  <a:pt x="391883" y="792686"/>
                </a:lnTo>
                <a:lnTo>
                  <a:pt x="395473" y="789488"/>
                </a:lnTo>
                <a:lnTo>
                  <a:pt x="413370" y="772825"/>
                </a:lnTo>
                <a:lnTo>
                  <a:pt x="416961" y="769403"/>
                </a:lnTo>
                <a:lnTo>
                  <a:pt x="420551" y="765925"/>
                </a:lnTo>
                <a:lnTo>
                  <a:pt x="424086" y="762390"/>
                </a:lnTo>
                <a:lnTo>
                  <a:pt x="427677" y="758856"/>
                </a:lnTo>
                <a:lnTo>
                  <a:pt x="431267" y="755209"/>
                </a:lnTo>
                <a:lnTo>
                  <a:pt x="434858" y="751562"/>
                </a:lnTo>
                <a:lnTo>
                  <a:pt x="438448" y="747859"/>
                </a:lnTo>
                <a:lnTo>
                  <a:pt x="467061" y="714590"/>
                </a:lnTo>
                <a:lnTo>
                  <a:pt x="492140" y="677562"/>
                </a:lnTo>
                <a:lnTo>
                  <a:pt x="513627" y="637840"/>
                </a:lnTo>
                <a:lnTo>
                  <a:pt x="531524" y="599185"/>
                </a:lnTo>
                <a:lnTo>
                  <a:pt x="549421" y="556659"/>
                </a:lnTo>
                <a:lnTo>
                  <a:pt x="553012" y="547850"/>
                </a:lnTo>
                <a:lnTo>
                  <a:pt x="556602" y="538930"/>
                </a:lnTo>
                <a:lnTo>
                  <a:pt x="560193" y="530009"/>
                </a:lnTo>
                <a:lnTo>
                  <a:pt x="563784" y="521089"/>
                </a:lnTo>
                <a:lnTo>
                  <a:pt x="567374" y="512169"/>
                </a:lnTo>
                <a:lnTo>
                  <a:pt x="570909" y="503248"/>
                </a:lnTo>
                <a:lnTo>
                  <a:pt x="574500" y="494384"/>
                </a:lnTo>
                <a:lnTo>
                  <a:pt x="578090" y="485575"/>
                </a:lnTo>
                <a:lnTo>
                  <a:pt x="581681" y="476879"/>
                </a:lnTo>
                <a:lnTo>
                  <a:pt x="585271" y="468239"/>
                </a:lnTo>
                <a:lnTo>
                  <a:pt x="588862" y="459768"/>
                </a:lnTo>
                <a:lnTo>
                  <a:pt x="592397" y="451408"/>
                </a:lnTo>
                <a:lnTo>
                  <a:pt x="610294" y="412192"/>
                </a:lnTo>
                <a:lnTo>
                  <a:pt x="628247" y="378025"/>
                </a:lnTo>
                <a:lnTo>
                  <a:pt x="649734" y="343634"/>
                </a:lnTo>
                <a:lnTo>
                  <a:pt x="671222" y="313730"/>
                </a:lnTo>
                <a:lnTo>
                  <a:pt x="674757" y="308849"/>
                </a:lnTo>
                <a:lnTo>
                  <a:pt x="678347" y="304024"/>
                </a:lnTo>
                <a:lnTo>
                  <a:pt x="681938" y="299087"/>
                </a:lnTo>
                <a:lnTo>
                  <a:pt x="685528" y="294150"/>
                </a:lnTo>
                <a:lnTo>
                  <a:pt x="689119" y="289101"/>
                </a:lnTo>
                <a:lnTo>
                  <a:pt x="692710" y="283939"/>
                </a:lnTo>
                <a:lnTo>
                  <a:pt x="696244" y="278610"/>
                </a:lnTo>
                <a:lnTo>
                  <a:pt x="699835" y="273224"/>
                </a:lnTo>
                <a:lnTo>
                  <a:pt x="721322" y="236869"/>
                </a:lnTo>
                <a:lnTo>
                  <a:pt x="739219" y="201243"/>
                </a:lnTo>
                <a:lnTo>
                  <a:pt x="746401" y="185870"/>
                </a:lnTo>
                <a:lnTo>
                  <a:pt x="749991" y="178072"/>
                </a:lnTo>
                <a:lnTo>
                  <a:pt x="753582" y="170161"/>
                </a:lnTo>
                <a:lnTo>
                  <a:pt x="757116" y="162195"/>
                </a:lnTo>
                <a:lnTo>
                  <a:pt x="760707" y="154172"/>
                </a:lnTo>
                <a:lnTo>
                  <a:pt x="764298" y="146205"/>
                </a:lnTo>
                <a:lnTo>
                  <a:pt x="767888" y="138295"/>
                </a:lnTo>
                <a:lnTo>
                  <a:pt x="771479" y="130440"/>
                </a:lnTo>
                <a:lnTo>
                  <a:pt x="775070" y="122698"/>
                </a:lnTo>
                <a:lnTo>
                  <a:pt x="778604" y="115068"/>
                </a:lnTo>
                <a:lnTo>
                  <a:pt x="796557" y="80115"/>
                </a:lnTo>
                <a:lnTo>
                  <a:pt x="817989" y="47183"/>
                </a:lnTo>
                <a:lnTo>
                  <a:pt x="846658" y="19524"/>
                </a:lnTo>
                <a:lnTo>
                  <a:pt x="882452" y="2917"/>
                </a:lnTo>
                <a:lnTo>
                  <a:pt x="903939" y="0"/>
                </a:lnTo>
                <a:lnTo>
                  <a:pt x="907530" y="112"/>
                </a:lnTo>
                <a:lnTo>
                  <a:pt x="946915" y="15372"/>
                </a:lnTo>
                <a:lnTo>
                  <a:pt x="975584" y="44658"/>
                </a:lnTo>
                <a:lnTo>
                  <a:pt x="997071" y="76581"/>
                </a:lnTo>
                <a:lnTo>
                  <a:pt x="1018559" y="117312"/>
                </a:lnTo>
                <a:lnTo>
                  <a:pt x="1036456" y="158380"/>
                </a:lnTo>
                <a:lnTo>
                  <a:pt x="1050762" y="195576"/>
                </a:lnTo>
                <a:lnTo>
                  <a:pt x="1065125" y="235522"/>
                </a:lnTo>
                <a:lnTo>
                  <a:pt x="1068659" y="245733"/>
                </a:lnTo>
                <a:lnTo>
                  <a:pt x="1072250" y="255944"/>
                </a:lnTo>
                <a:lnTo>
                  <a:pt x="1075841" y="266211"/>
                </a:lnTo>
                <a:lnTo>
                  <a:pt x="1079431" y="276422"/>
                </a:lnTo>
                <a:lnTo>
                  <a:pt x="1083022" y="286520"/>
                </a:lnTo>
                <a:lnTo>
                  <a:pt x="1086612" y="296451"/>
                </a:lnTo>
                <a:lnTo>
                  <a:pt x="1090147" y="306269"/>
                </a:lnTo>
                <a:lnTo>
                  <a:pt x="1104509" y="343016"/>
                </a:lnTo>
                <a:lnTo>
                  <a:pt x="1122407" y="381391"/>
                </a:lnTo>
                <a:lnTo>
                  <a:pt x="1143894" y="414436"/>
                </a:lnTo>
                <a:lnTo>
                  <a:pt x="1172507" y="441366"/>
                </a:lnTo>
                <a:lnTo>
                  <a:pt x="1176098" y="444003"/>
                </a:lnTo>
                <a:lnTo>
                  <a:pt x="1179688" y="446640"/>
                </a:lnTo>
                <a:lnTo>
                  <a:pt x="1211892" y="472111"/>
                </a:lnTo>
                <a:lnTo>
                  <a:pt x="1240561" y="503641"/>
                </a:lnTo>
                <a:lnTo>
                  <a:pt x="1265639" y="538649"/>
                </a:lnTo>
                <a:lnTo>
                  <a:pt x="1287126" y="573153"/>
                </a:lnTo>
                <a:lnTo>
                  <a:pt x="1297842" y="591723"/>
                </a:lnTo>
                <a:lnTo>
                  <a:pt x="1301433" y="598063"/>
                </a:lnTo>
                <a:lnTo>
                  <a:pt x="1305023" y="604459"/>
                </a:lnTo>
                <a:lnTo>
                  <a:pt x="1308614" y="610911"/>
                </a:lnTo>
                <a:lnTo>
                  <a:pt x="1312205" y="617419"/>
                </a:lnTo>
                <a:lnTo>
                  <a:pt x="1315739" y="623983"/>
                </a:lnTo>
                <a:lnTo>
                  <a:pt x="1319330" y="630603"/>
                </a:lnTo>
                <a:lnTo>
                  <a:pt x="1322920" y="637223"/>
                </a:lnTo>
                <a:lnTo>
                  <a:pt x="1326511" y="643844"/>
                </a:lnTo>
                <a:lnTo>
                  <a:pt x="1330102" y="650464"/>
                </a:lnTo>
                <a:lnTo>
                  <a:pt x="1333692" y="657028"/>
                </a:lnTo>
                <a:lnTo>
                  <a:pt x="1337227" y="663592"/>
                </a:lnTo>
                <a:lnTo>
                  <a:pt x="1340818" y="670100"/>
                </a:lnTo>
                <a:lnTo>
                  <a:pt x="1344408" y="676552"/>
                </a:lnTo>
                <a:lnTo>
                  <a:pt x="1347999" y="682892"/>
                </a:lnTo>
                <a:lnTo>
                  <a:pt x="1351589" y="689175"/>
                </a:lnTo>
                <a:lnTo>
                  <a:pt x="1355180" y="695347"/>
                </a:lnTo>
                <a:lnTo>
                  <a:pt x="1358715" y="701462"/>
                </a:lnTo>
                <a:lnTo>
                  <a:pt x="1380202" y="735124"/>
                </a:lnTo>
                <a:lnTo>
                  <a:pt x="1405280" y="767944"/>
                </a:lnTo>
                <a:lnTo>
                  <a:pt x="1426768" y="791564"/>
                </a:lnTo>
                <a:lnTo>
                  <a:pt x="1430359" y="795267"/>
                </a:lnTo>
                <a:lnTo>
                  <a:pt x="1433949" y="798858"/>
                </a:lnTo>
                <a:lnTo>
                  <a:pt x="1437540" y="802392"/>
                </a:lnTo>
                <a:lnTo>
                  <a:pt x="1441074" y="805870"/>
                </a:lnTo>
                <a:lnTo>
                  <a:pt x="1444665" y="809293"/>
                </a:lnTo>
                <a:lnTo>
                  <a:pt x="1448256" y="812715"/>
                </a:lnTo>
                <a:lnTo>
                  <a:pt x="1476925" y="837962"/>
                </a:lnTo>
                <a:lnTo>
                  <a:pt x="1487640" y="846321"/>
                </a:lnTo>
                <a:lnTo>
                  <a:pt x="1491231" y="849014"/>
                </a:lnTo>
                <a:lnTo>
                  <a:pt x="1527025" y="870053"/>
                </a:lnTo>
                <a:lnTo>
                  <a:pt x="1566410" y="881722"/>
                </a:lnTo>
                <a:lnTo>
                  <a:pt x="1577182" y="883293"/>
                </a:lnTo>
                <a:lnTo>
                  <a:pt x="1580772" y="883742"/>
                </a:lnTo>
                <a:lnTo>
                  <a:pt x="1584363" y="884079"/>
                </a:lnTo>
                <a:lnTo>
                  <a:pt x="1587897" y="884415"/>
                </a:lnTo>
                <a:lnTo>
                  <a:pt x="1591488" y="884696"/>
                </a:lnTo>
                <a:lnTo>
                  <a:pt x="1595079" y="884920"/>
                </a:lnTo>
                <a:lnTo>
                  <a:pt x="1598669" y="885145"/>
                </a:lnTo>
                <a:lnTo>
                  <a:pt x="1602260" y="885313"/>
                </a:lnTo>
                <a:lnTo>
                  <a:pt x="1605851" y="885481"/>
                </a:lnTo>
                <a:lnTo>
                  <a:pt x="1609385" y="885594"/>
                </a:lnTo>
                <a:lnTo>
                  <a:pt x="1612976" y="885706"/>
                </a:lnTo>
                <a:lnTo>
                  <a:pt x="1616566" y="885818"/>
                </a:lnTo>
                <a:lnTo>
                  <a:pt x="1620157" y="885930"/>
                </a:lnTo>
                <a:lnTo>
                  <a:pt x="1623748" y="886042"/>
                </a:lnTo>
                <a:lnTo>
                  <a:pt x="1627282" y="886099"/>
                </a:lnTo>
                <a:lnTo>
                  <a:pt x="1630873" y="886155"/>
                </a:lnTo>
                <a:lnTo>
                  <a:pt x="1634463" y="886267"/>
                </a:lnTo>
                <a:lnTo>
                  <a:pt x="1638054" y="886323"/>
                </a:lnTo>
                <a:lnTo>
                  <a:pt x="1641645" y="886435"/>
                </a:lnTo>
                <a:lnTo>
                  <a:pt x="1645235" y="886547"/>
                </a:lnTo>
                <a:lnTo>
                  <a:pt x="1648770" y="886603"/>
                </a:lnTo>
                <a:lnTo>
                  <a:pt x="1652360" y="886716"/>
                </a:lnTo>
                <a:lnTo>
                  <a:pt x="1655951" y="886828"/>
                </a:lnTo>
                <a:lnTo>
                  <a:pt x="1659542" y="886996"/>
                </a:lnTo>
                <a:lnTo>
                  <a:pt x="1663132" y="887108"/>
                </a:lnTo>
                <a:lnTo>
                  <a:pt x="1666723" y="887221"/>
                </a:lnTo>
                <a:lnTo>
                  <a:pt x="1670257" y="887389"/>
                </a:lnTo>
                <a:lnTo>
                  <a:pt x="1673848" y="887557"/>
                </a:lnTo>
                <a:lnTo>
                  <a:pt x="1677439" y="887726"/>
                </a:lnTo>
                <a:lnTo>
                  <a:pt x="1681029" y="887894"/>
                </a:lnTo>
                <a:lnTo>
                  <a:pt x="1684620" y="888062"/>
                </a:lnTo>
                <a:lnTo>
                  <a:pt x="1688211" y="888230"/>
                </a:lnTo>
                <a:lnTo>
                  <a:pt x="1691745" y="888399"/>
                </a:lnTo>
                <a:lnTo>
                  <a:pt x="1695336" y="888567"/>
                </a:lnTo>
                <a:lnTo>
                  <a:pt x="1698926" y="888735"/>
                </a:lnTo>
                <a:lnTo>
                  <a:pt x="1702517" y="888904"/>
                </a:lnTo>
                <a:lnTo>
                  <a:pt x="1706108" y="889072"/>
                </a:lnTo>
                <a:lnTo>
                  <a:pt x="1709642" y="889240"/>
                </a:lnTo>
                <a:lnTo>
                  <a:pt x="1713233" y="889409"/>
                </a:lnTo>
                <a:lnTo>
                  <a:pt x="1716823" y="889577"/>
                </a:lnTo>
                <a:lnTo>
                  <a:pt x="1720414" y="889689"/>
                </a:lnTo>
                <a:lnTo>
                  <a:pt x="1724005" y="889857"/>
                </a:lnTo>
                <a:lnTo>
                  <a:pt x="1727595" y="889970"/>
                </a:lnTo>
                <a:lnTo>
                  <a:pt x="1731130" y="890082"/>
                </a:lnTo>
                <a:lnTo>
                  <a:pt x="1734720" y="890194"/>
                </a:lnTo>
                <a:lnTo>
                  <a:pt x="1738311" y="890306"/>
                </a:lnTo>
                <a:lnTo>
                  <a:pt x="1741902" y="890418"/>
                </a:lnTo>
                <a:lnTo>
                  <a:pt x="1745492" y="890531"/>
                </a:lnTo>
                <a:lnTo>
                  <a:pt x="1749083" y="890587"/>
                </a:lnTo>
                <a:lnTo>
                  <a:pt x="1752617" y="890699"/>
                </a:lnTo>
                <a:lnTo>
                  <a:pt x="1756208" y="890755"/>
                </a:lnTo>
                <a:lnTo>
                  <a:pt x="1759799" y="890811"/>
                </a:lnTo>
                <a:lnTo>
                  <a:pt x="1763389" y="890867"/>
                </a:lnTo>
                <a:lnTo>
                  <a:pt x="1766980" y="890923"/>
                </a:lnTo>
                <a:lnTo>
                  <a:pt x="1770570" y="890980"/>
                </a:lnTo>
                <a:lnTo>
                  <a:pt x="1774105" y="890980"/>
                </a:lnTo>
                <a:lnTo>
                  <a:pt x="1777696" y="891036"/>
                </a:lnTo>
                <a:lnTo>
                  <a:pt x="1781286" y="891036"/>
                </a:lnTo>
                <a:lnTo>
                  <a:pt x="1784877" y="891092"/>
                </a:lnTo>
                <a:lnTo>
                  <a:pt x="1788467" y="891092"/>
                </a:lnTo>
                <a:lnTo>
                  <a:pt x="1792058" y="891148"/>
                </a:lnTo>
                <a:lnTo>
                  <a:pt x="1795593" y="891148"/>
                </a:lnTo>
                <a:lnTo>
                  <a:pt x="1799183" y="891148"/>
                </a:lnTo>
                <a:lnTo>
                  <a:pt x="1802774" y="891148"/>
                </a:lnTo>
                <a:lnTo>
                  <a:pt x="1806365" y="891204"/>
                </a:lnTo>
              </a:path>
            </a:pathLst>
          </a:custGeom>
          <a:ln w="420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3526139" y="1949024"/>
            <a:ext cx="0" cy="944244"/>
          </a:xfrm>
          <a:custGeom>
            <a:avLst/>
            <a:gdLst/>
            <a:ahLst/>
            <a:cxnLst/>
            <a:rect l="l" t="t" r="r" b="b"/>
            <a:pathLst>
              <a:path w="0" h="944244">
                <a:moveTo>
                  <a:pt x="0" y="944053"/>
                </a:moveTo>
                <a:lnTo>
                  <a:pt x="0" y="0"/>
                </a:lnTo>
              </a:path>
            </a:pathLst>
          </a:custGeom>
          <a:ln w="8415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7" name="object 16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3" action="ppaction://hlinksldjump"/>
              </a:rPr>
              <a:t>STAT </a:t>
            </a:r>
            <a:r>
              <a:rPr dirty="0" spc="-65">
                <a:hlinkClick r:id="rId3" action="ppaction://hlinksldjump"/>
              </a:rPr>
              <a:t>234 </a:t>
            </a:r>
            <a:r>
              <a:rPr dirty="0" spc="-40">
                <a:hlinkClick r:id="rId3" action="ppaction://hlinksldjump"/>
              </a:rPr>
              <a:t>Lecture</a:t>
            </a:r>
            <a:r>
              <a:rPr dirty="0" spc="5">
                <a:hlinkClick r:id="rId3" action="ppaction://hlinksldjump"/>
              </a:rPr>
              <a:t> </a:t>
            </a:r>
            <a:r>
              <a:rPr dirty="0" spc="-65">
                <a:hlinkClick r:id="rId3" action="ppaction://hlinksldjump"/>
              </a:rPr>
              <a:t>4</a:t>
            </a:r>
          </a:p>
        </p:txBody>
      </p:sp>
      <p:sp>
        <p:nvSpPr>
          <p:cNvPr id="168" name="object 16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169" name="object 16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473" y="13208"/>
            <a:ext cx="643255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Sample</a:t>
            </a: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Mean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0"/>
              <a:t>Sampling</a:t>
            </a:r>
            <a:r>
              <a:rPr dirty="0" spc="20"/>
              <a:t> </a:t>
            </a:r>
            <a:r>
              <a:rPr dirty="0" spc="-25"/>
              <a:t>Distributions</a:t>
            </a:r>
          </a:p>
        </p:txBody>
      </p:sp>
      <p:sp>
        <p:nvSpPr>
          <p:cNvPr id="6" name="object 6"/>
          <p:cNvSpPr/>
          <p:nvPr/>
        </p:nvSpPr>
        <p:spPr>
          <a:xfrm>
            <a:off x="1096913" y="1786044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 h="0">
                <a:moveTo>
                  <a:pt x="0" y="0"/>
                </a:moveTo>
                <a:lnTo>
                  <a:pt x="28051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1795" y="1001976"/>
            <a:ext cx="81915" cy="212725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Density</a:t>
            </a:r>
            <a:endParaRPr sz="4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8749" y="1580256"/>
            <a:ext cx="1535430" cy="0"/>
          </a:xfrm>
          <a:custGeom>
            <a:avLst/>
            <a:gdLst/>
            <a:ahLst/>
            <a:cxnLst/>
            <a:rect l="l" t="t" r="r" b="b"/>
            <a:pathLst>
              <a:path w="1535430" h="0">
                <a:moveTo>
                  <a:pt x="0" y="0"/>
                </a:moveTo>
                <a:lnTo>
                  <a:pt x="1535216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8749" y="1580256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5803" y="1580256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62858" y="1580256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69912" y="1580256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76911" y="1580256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83966" y="1580256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20452" y="1643784"/>
            <a:ext cx="57150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1910" y="1643784"/>
            <a:ext cx="88265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10</a:t>
            </a:r>
            <a:endParaRPr sz="4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18964" y="1643784"/>
            <a:ext cx="539115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19405" algn="l"/>
              </a:tabLst>
            </a:pPr>
            <a:r>
              <a:rPr dirty="0" sz="450" spc="-5">
                <a:latin typeface="Arial"/>
                <a:cs typeface="Arial"/>
              </a:rPr>
              <a:t>20	30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350">
              <a:latin typeface="Times New Roman"/>
              <a:cs typeface="Times New Roman"/>
            </a:endParaRPr>
          </a:p>
          <a:p>
            <a:pPr marL="7747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x of sample </a:t>
            </a:r>
            <a:r>
              <a:rPr dirty="0" sz="450" spc="-10">
                <a:latin typeface="Arial"/>
                <a:cs typeface="Arial"/>
              </a:rPr>
              <a:t>size</a:t>
            </a:r>
            <a:r>
              <a:rPr dirty="0" sz="450" spc="-85">
                <a:latin typeface="Arial"/>
                <a:cs typeface="Arial"/>
              </a:rPr>
              <a:t> </a:t>
            </a:r>
            <a:r>
              <a:rPr dirty="0" sz="450" spc="-5">
                <a:latin typeface="Arial"/>
                <a:cs typeface="Arial"/>
              </a:rPr>
              <a:t>4</a:t>
            </a:r>
            <a:endParaRPr sz="4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33017" y="1643784"/>
            <a:ext cx="88265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40</a:t>
            </a:r>
            <a:endParaRPr sz="4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40072" y="1643784"/>
            <a:ext cx="88265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50</a:t>
            </a:r>
            <a:endParaRPr sz="4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4497" y="681029"/>
            <a:ext cx="0" cy="864235"/>
          </a:xfrm>
          <a:custGeom>
            <a:avLst/>
            <a:gdLst/>
            <a:ahLst/>
            <a:cxnLst/>
            <a:rect l="l" t="t" r="r" b="b"/>
            <a:pathLst>
              <a:path w="0" h="864235">
                <a:moveTo>
                  <a:pt x="0" y="864218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61003" y="1545247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61003" y="1421819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61003" y="1298336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61003" y="1174908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1003" y="1051424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1003" y="927996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61003" y="804512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61003" y="681029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55883" y="1477959"/>
            <a:ext cx="81915" cy="134620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0.00</a:t>
            </a:r>
            <a:endParaRPr sz="4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5883" y="1231047"/>
            <a:ext cx="81915" cy="134620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0.02</a:t>
            </a:r>
            <a:endParaRPr sz="4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5883" y="984135"/>
            <a:ext cx="81915" cy="134620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0.04</a:t>
            </a:r>
            <a:endParaRPr sz="4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5883" y="737224"/>
            <a:ext cx="81915" cy="134620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0.06</a:t>
            </a:r>
            <a:endParaRPr sz="4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48749" y="1048956"/>
            <a:ext cx="153670" cy="496570"/>
          </a:xfrm>
          <a:custGeom>
            <a:avLst/>
            <a:gdLst/>
            <a:ahLst/>
            <a:cxnLst/>
            <a:rect l="l" t="t" r="r" b="b"/>
            <a:pathLst>
              <a:path w="153670" h="496569">
                <a:moveTo>
                  <a:pt x="0" y="496291"/>
                </a:moveTo>
                <a:lnTo>
                  <a:pt x="153499" y="496291"/>
                </a:lnTo>
                <a:lnTo>
                  <a:pt x="153499" y="0"/>
                </a:lnTo>
                <a:lnTo>
                  <a:pt x="0" y="0"/>
                </a:lnTo>
                <a:lnTo>
                  <a:pt x="0" y="496291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02304" y="671154"/>
            <a:ext cx="153670" cy="874394"/>
          </a:xfrm>
          <a:custGeom>
            <a:avLst/>
            <a:gdLst/>
            <a:ahLst/>
            <a:cxnLst/>
            <a:rect l="l" t="t" r="r" b="b"/>
            <a:pathLst>
              <a:path w="153670" h="874394">
                <a:moveTo>
                  <a:pt x="0" y="874092"/>
                </a:moveTo>
                <a:lnTo>
                  <a:pt x="153499" y="874092"/>
                </a:lnTo>
                <a:lnTo>
                  <a:pt x="153499" y="0"/>
                </a:lnTo>
                <a:lnTo>
                  <a:pt x="0" y="0"/>
                </a:lnTo>
                <a:lnTo>
                  <a:pt x="0" y="874092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55803" y="918066"/>
            <a:ext cx="153670" cy="627380"/>
          </a:xfrm>
          <a:custGeom>
            <a:avLst/>
            <a:gdLst/>
            <a:ahLst/>
            <a:cxnLst/>
            <a:rect l="l" t="t" r="r" b="b"/>
            <a:pathLst>
              <a:path w="153669" h="627380">
                <a:moveTo>
                  <a:pt x="0" y="627181"/>
                </a:moveTo>
                <a:lnTo>
                  <a:pt x="153499" y="627181"/>
                </a:lnTo>
                <a:lnTo>
                  <a:pt x="153499" y="0"/>
                </a:lnTo>
                <a:lnTo>
                  <a:pt x="0" y="0"/>
                </a:lnTo>
                <a:lnTo>
                  <a:pt x="0" y="627181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09303" y="1288461"/>
            <a:ext cx="153670" cy="257175"/>
          </a:xfrm>
          <a:custGeom>
            <a:avLst/>
            <a:gdLst/>
            <a:ahLst/>
            <a:cxnLst/>
            <a:rect l="l" t="t" r="r" b="b"/>
            <a:pathLst>
              <a:path w="153669" h="257175">
                <a:moveTo>
                  <a:pt x="0" y="256785"/>
                </a:moveTo>
                <a:lnTo>
                  <a:pt x="153499" y="256785"/>
                </a:lnTo>
                <a:lnTo>
                  <a:pt x="153499" y="0"/>
                </a:lnTo>
                <a:lnTo>
                  <a:pt x="0" y="0"/>
                </a:lnTo>
                <a:lnTo>
                  <a:pt x="0" y="256785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062858" y="1409421"/>
            <a:ext cx="153670" cy="135890"/>
          </a:xfrm>
          <a:custGeom>
            <a:avLst/>
            <a:gdLst/>
            <a:ahLst/>
            <a:cxnLst/>
            <a:rect l="l" t="t" r="r" b="b"/>
            <a:pathLst>
              <a:path w="153669" h="135890">
                <a:moveTo>
                  <a:pt x="0" y="135826"/>
                </a:moveTo>
                <a:lnTo>
                  <a:pt x="153499" y="135826"/>
                </a:lnTo>
                <a:lnTo>
                  <a:pt x="153499" y="0"/>
                </a:lnTo>
                <a:lnTo>
                  <a:pt x="0" y="0"/>
                </a:lnTo>
                <a:lnTo>
                  <a:pt x="0" y="135826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216357" y="1508219"/>
            <a:ext cx="153670" cy="37465"/>
          </a:xfrm>
          <a:custGeom>
            <a:avLst/>
            <a:gdLst/>
            <a:ahLst/>
            <a:cxnLst/>
            <a:rect l="l" t="t" r="r" b="b"/>
            <a:pathLst>
              <a:path w="153669" h="37465">
                <a:moveTo>
                  <a:pt x="0" y="37028"/>
                </a:moveTo>
                <a:lnTo>
                  <a:pt x="153499" y="37028"/>
                </a:lnTo>
                <a:lnTo>
                  <a:pt x="153499" y="0"/>
                </a:lnTo>
                <a:lnTo>
                  <a:pt x="0" y="0"/>
                </a:lnTo>
                <a:lnTo>
                  <a:pt x="0" y="37028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367809" y="1537842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5" h="0">
                <a:moveTo>
                  <a:pt x="0" y="0"/>
                </a:moveTo>
                <a:lnTo>
                  <a:pt x="157706" y="0"/>
                </a:lnTo>
              </a:path>
            </a:pathLst>
          </a:custGeom>
          <a:ln w="190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521308" y="1542779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4" h="0">
                <a:moveTo>
                  <a:pt x="0" y="0"/>
                </a:moveTo>
                <a:lnTo>
                  <a:pt x="15770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674807" y="1537842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4" h="0">
                <a:moveTo>
                  <a:pt x="0" y="0"/>
                </a:moveTo>
                <a:lnTo>
                  <a:pt x="157706" y="0"/>
                </a:lnTo>
              </a:path>
            </a:pathLst>
          </a:custGeom>
          <a:ln w="190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828363" y="1544013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4" h="0">
                <a:moveTo>
                  <a:pt x="0" y="0"/>
                </a:moveTo>
                <a:lnTo>
                  <a:pt x="157706" y="0"/>
                </a:lnTo>
              </a:path>
            </a:pathLst>
          </a:custGeom>
          <a:ln w="66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981862" y="1544013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4" h="0">
                <a:moveTo>
                  <a:pt x="0" y="0"/>
                </a:moveTo>
                <a:lnTo>
                  <a:pt x="157706" y="0"/>
                </a:lnTo>
              </a:path>
            </a:pathLst>
          </a:custGeom>
          <a:ln w="66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137521" y="1545247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 h="0">
                <a:moveTo>
                  <a:pt x="0" y="0"/>
                </a:moveTo>
                <a:lnTo>
                  <a:pt x="10985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137521" y="1542779"/>
            <a:ext cx="109855" cy="2540"/>
          </a:xfrm>
          <a:custGeom>
            <a:avLst/>
            <a:gdLst/>
            <a:ahLst/>
            <a:cxnLst/>
            <a:rect l="l" t="t" r="r" b="b"/>
            <a:pathLst>
              <a:path w="109855" h="2540">
                <a:moveTo>
                  <a:pt x="109850" y="0"/>
                </a:moveTo>
                <a:lnTo>
                  <a:pt x="0" y="0"/>
                </a:lnTo>
                <a:lnTo>
                  <a:pt x="0" y="2468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94497" y="638334"/>
            <a:ext cx="1852930" cy="906780"/>
          </a:xfrm>
          <a:custGeom>
            <a:avLst/>
            <a:gdLst/>
            <a:ahLst/>
            <a:cxnLst/>
            <a:rect l="l" t="t" r="r" b="b"/>
            <a:pathLst>
              <a:path w="1852930" h="906780">
                <a:moveTo>
                  <a:pt x="0" y="894152"/>
                </a:moveTo>
                <a:lnTo>
                  <a:pt x="26368" y="859281"/>
                </a:lnTo>
                <a:lnTo>
                  <a:pt x="41628" y="818662"/>
                </a:lnTo>
                <a:lnTo>
                  <a:pt x="53073" y="776023"/>
                </a:lnTo>
                <a:lnTo>
                  <a:pt x="64575" y="722725"/>
                </a:lnTo>
                <a:lnTo>
                  <a:pt x="72205" y="682274"/>
                </a:lnTo>
                <a:lnTo>
                  <a:pt x="79835" y="638794"/>
                </a:lnTo>
                <a:lnTo>
                  <a:pt x="83650" y="616184"/>
                </a:lnTo>
                <a:lnTo>
                  <a:pt x="87521" y="593294"/>
                </a:lnTo>
                <a:lnTo>
                  <a:pt x="91336" y="570292"/>
                </a:lnTo>
                <a:lnTo>
                  <a:pt x="95151" y="547289"/>
                </a:lnTo>
                <a:lnTo>
                  <a:pt x="98966" y="524455"/>
                </a:lnTo>
                <a:lnTo>
                  <a:pt x="106596" y="479965"/>
                </a:lnTo>
                <a:lnTo>
                  <a:pt x="114226" y="438168"/>
                </a:lnTo>
                <a:lnTo>
                  <a:pt x="121912" y="399793"/>
                </a:lnTo>
                <a:lnTo>
                  <a:pt x="133358" y="349805"/>
                </a:lnTo>
                <a:lnTo>
                  <a:pt x="144803" y="309410"/>
                </a:lnTo>
                <a:lnTo>
                  <a:pt x="160119" y="267277"/>
                </a:lnTo>
                <a:lnTo>
                  <a:pt x="175435" y="232997"/>
                </a:lnTo>
                <a:lnTo>
                  <a:pt x="179250" y="224862"/>
                </a:lnTo>
                <a:lnTo>
                  <a:pt x="198325" y="182673"/>
                </a:lnTo>
                <a:lnTo>
                  <a:pt x="213642" y="145195"/>
                </a:lnTo>
                <a:lnTo>
                  <a:pt x="228902" y="104913"/>
                </a:lnTo>
                <a:lnTo>
                  <a:pt x="232717" y="94758"/>
                </a:lnTo>
                <a:lnTo>
                  <a:pt x="236588" y="84772"/>
                </a:lnTo>
                <a:lnTo>
                  <a:pt x="240403" y="74898"/>
                </a:lnTo>
                <a:lnTo>
                  <a:pt x="244218" y="65304"/>
                </a:lnTo>
                <a:lnTo>
                  <a:pt x="263293" y="24517"/>
                </a:lnTo>
                <a:lnTo>
                  <a:pt x="290055" y="0"/>
                </a:lnTo>
                <a:lnTo>
                  <a:pt x="293870" y="112"/>
                </a:lnTo>
                <a:lnTo>
                  <a:pt x="324446" y="27266"/>
                </a:lnTo>
                <a:lnTo>
                  <a:pt x="347392" y="63453"/>
                </a:lnTo>
                <a:lnTo>
                  <a:pt x="366524" y="98629"/>
                </a:lnTo>
                <a:lnTo>
                  <a:pt x="385655" y="140202"/>
                </a:lnTo>
                <a:lnTo>
                  <a:pt x="400915" y="179306"/>
                </a:lnTo>
                <a:lnTo>
                  <a:pt x="416232" y="223179"/>
                </a:lnTo>
                <a:lnTo>
                  <a:pt x="431492" y="270306"/>
                </a:lnTo>
                <a:lnTo>
                  <a:pt x="435307" y="282425"/>
                </a:lnTo>
                <a:lnTo>
                  <a:pt x="439122" y="294543"/>
                </a:lnTo>
                <a:lnTo>
                  <a:pt x="442937" y="306661"/>
                </a:lnTo>
                <a:lnTo>
                  <a:pt x="446808" y="318724"/>
                </a:lnTo>
                <a:lnTo>
                  <a:pt x="450623" y="330730"/>
                </a:lnTo>
                <a:lnTo>
                  <a:pt x="465883" y="377464"/>
                </a:lnTo>
                <a:lnTo>
                  <a:pt x="481199" y="421000"/>
                </a:lnTo>
                <a:lnTo>
                  <a:pt x="496460" y="461114"/>
                </a:lnTo>
                <a:lnTo>
                  <a:pt x="507961" y="489278"/>
                </a:lnTo>
                <a:lnTo>
                  <a:pt x="511776" y="498423"/>
                </a:lnTo>
                <a:lnTo>
                  <a:pt x="527036" y="533768"/>
                </a:lnTo>
                <a:lnTo>
                  <a:pt x="546167" y="574668"/>
                </a:lnTo>
                <a:lnTo>
                  <a:pt x="565299" y="610013"/>
                </a:lnTo>
                <a:lnTo>
                  <a:pt x="588189" y="644853"/>
                </a:lnTo>
                <a:lnTo>
                  <a:pt x="595875" y="655289"/>
                </a:lnTo>
                <a:lnTo>
                  <a:pt x="599690" y="660394"/>
                </a:lnTo>
                <a:lnTo>
                  <a:pt x="603505" y="665443"/>
                </a:lnTo>
                <a:lnTo>
                  <a:pt x="607320" y="670493"/>
                </a:lnTo>
                <a:lnTo>
                  <a:pt x="611135" y="675430"/>
                </a:lnTo>
                <a:lnTo>
                  <a:pt x="637897" y="708250"/>
                </a:lnTo>
                <a:lnTo>
                  <a:pt x="668473" y="732768"/>
                </a:lnTo>
                <a:lnTo>
                  <a:pt x="691419" y="740061"/>
                </a:lnTo>
                <a:lnTo>
                  <a:pt x="695234" y="741015"/>
                </a:lnTo>
                <a:lnTo>
                  <a:pt x="733441" y="760034"/>
                </a:lnTo>
                <a:lnTo>
                  <a:pt x="760202" y="786066"/>
                </a:lnTo>
                <a:lnTo>
                  <a:pt x="764017" y="789993"/>
                </a:lnTo>
                <a:lnTo>
                  <a:pt x="794594" y="818438"/>
                </a:lnTo>
                <a:lnTo>
                  <a:pt x="806095" y="827246"/>
                </a:lnTo>
                <a:lnTo>
                  <a:pt x="809910" y="830051"/>
                </a:lnTo>
                <a:lnTo>
                  <a:pt x="844301" y="851931"/>
                </a:lnTo>
                <a:lnTo>
                  <a:pt x="882508" y="868538"/>
                </a:lnTo>
                <a:lnTo>
                  <a:pt x="916899" y="874429"/>
                </a:lnTo>
                <a:lnTo>
                  <a:pt x="920714" y="874878"/>
                </a:lnTo>
                <a:lnTo>
                  <a:pt x="924586" y="875271"/>
                </a:lnTo>
                <a:lnTo>
                  <a:pt x="928401" y="875663"/>
                </a:lnTo>
                <a:lnTo>
                  <a:pt x="932216" y="876112"/>
                </a:lnTo>
                <a:lnTo>
                  <a:pt x="936031" y="876561"/>
                </a:lnTo>
                <a:lnTo>
                  <a:pt x="974237" y="883967"/>
                </a:lnTo>
                <a:lnTo>
                  <a:pt x="978052" y="884864"/>
                </a:lnTo>
                <a:lnTo>
                  <a:pt x="981867" y="885874"/>
                </a:lnTo>
                <a:lnTo>
                  <a:pt x="985738" y="886828"/>
                </a:lnTo>
                <a:lnTo>
                  <a:pt x="989553" y="887782"/>
                </a:lnTo>
                <a:lnTo>
                  <a:pt x="1027760" y="894065"/>
                </a:lnTo>
                <a:lnTo>
                  <a:pt x="1031575" y="894177"/>
                </a:lnTo>
                <a:lnTo>
                  <a:pt x="1035390" y="894290"/>
                </a:lnTo>
                <a:lnTo>
                  <a:pt x="1058336" y="893280"/>
                </a:lnTo>
                <a:lnTo>
                  <a:pt x="1062151" y="892999"/>
                </a:lnTo>
                <a:lnTo>
                  <a:pt x="1065966" y="892663"/>
                </a:lnTo>
                <a:lnTo>
                  <a:pt x="1069781" y="892382"/>
                </a:lnTo>
                <a:lnTo>
                  <a:pt x="1073653" y="892102"/>
                </a:lnTo>
                <a:lnTo>
                  <a:pt x="1077468" y="891821"/>
                </a:lnTo>
                <a:lnTo>
                  <a:pt x="1081283" y="891597"/>
                </a:lnTo>
                <a:lnTo>
                  <a:pt x="1085098" y="891372"/>
                </a:lnTo>
                <a:lnTo>
                  <a:pt x="1088913" y="891204"/>
                </a:lnTo>
                <a:lnTo>
                  <a:pt x="1092728" y="891092"/>
                </a:lnTo>
                <a:lnTo>
                  <a:pt x="1096543" y="891036"/>
                </a:lnTo>
                <a:lnTo>
                  <a:pt x="1100358" y="890980"/>
                </a:lnTo>
                <a:lnTo>
                  <a:pt x="1104229" y="891036"/>
                </a:lnTo>
                <a:lnTo>
                  <a:pt x="1123304" y="891821"/>
                </a:lnTo>
                <a:lnTo>
                  <a:pt x="1127119" y="892102"/>
                </a:lnTo>
                <a:lnTo>
                  <a:pt x="1157696" y="896029"/>
                </a:lnTo>
                <a:lnTo>
                  <a:pt x="1161511" y="896646"/>
                </a:lnTo>
                <a:lnTo>
                  <a:pt x="1165382" y="897263"/>
                </a:lnTo>
                <a:lnTo>
                  <a:pt x="1169197" y="897936"/>
                </a:lnTo>
                <a:lnTo>
                  <a:pt x="1173012" y="898553"/>
                </a:lnTo>
                <a:lnTo>
                  <a:pt x="1176827" y="899227"/>
                </a:lnTo>
                <a:lnTo>
                  <a:pt x="1180642" y="899844"/>
                </a:lnTo>
                <a:lnTo>
                  <a:pt x="1184457" y="900461"/>
                </a:lnTo>
                <a:lnTo>
                  <a:pt x="1188272" y="901078"/>
                </a:lnTo>
                <a:lnTo>
                  <a:pt x="1192087" y="901639"/>
                </a:lnTo>
                <a:lnTo>
                  <a:pt x="1195958" y="902144"/>
                </a:lnTo>
                <a:lnTo>
                  <a:pt x="1199773" y="902649"/>
                </a:lnTo>
                <a:lnTo>
                  <a:pt x="1218848" y="904276"/>
                </a:lnTo>
                <a:lnTo>
                  <a:pt x="1222664" y="904444"/>
                </a:lnTo>
                <a:lnTo>
                  <a:pt x="1226535" y="904557"/>
                </a:lnTo>
                <a:lnTo>
                  <a:pt x="1230350" y="904557"/>
                </a:lnTo>
                <a:lnTo>
                  <a:pt x="1268556" y="900461"/>
                </a:lnTo>
                <a:lnTo>
                  <a:pt x="1287687" y="896197"/>
                </a:lnTo>
                <a:lnTo>
                  <a:pt x="1291503" y="895356"/>
                </a:lnTo>
                <a:lnTo>
                  <a:pt x="1295318" y="894458"/>
                </a:lnTo>
                <a:lnTo>
                  <a:pt x="1299133" y="893672"/>
                </a:lnTo>
                <a:lnTo>
                  <a:pt x="1302948" y="892887"/>
                </a:lnTo>
                <a:lnTo>
                  <a:pt x="1329709" y="889914"/>
                </a:lnTo>
                <a:lnTo>
                  <a:pt x="1333524" y="889914"/>
                </a:lnTo>
                <a:lnTo>
                  <a:pt x="1337339" y="889970"/>
                </a:lnTo>
                <a:lnTo>
                  <a:pt x="1341154" y="890194"/>
                </a:lnTo>
                <a:lnTo>
                  <a:pt x="1345025" y="890418"/>
                </a:lnTo>
                <a:lnTo>
                  <a:pt x="1348840" y="890755"/>
                </a:lnTo>
                <a:lnTo>
                  <a:pt x="1352655" y="891204"/>
                </a:lnTo>
                <a:lnTo>
                  <a:pt x="1356470" y="891653"/>
                </a:lnTo>
                <a:lnTo>
                  <a:pt x="1360285" y="892158"/>
                </a:lnTo>
                <a:lnTo>
                  <a:pt x="1364100" y="892663"/>
                </a:lnTo>
                <a:lnTo>
                  <a:pt x="1367916" y="893224"/>
                </a:lnTo>
                <a:lnTo>
                  <a:pt x="1371731" y="893841"/>
                </a:lnTo>
                <a:lnTo>
                  <a:pt x="1375602" y="894402"/>
                </a:lnTo>
                <a:lnTo>
                  <a:pt x="1379417" y="894963"/>
                </a:lnTo>
                <a:lnTo>
                  <a:pt x="1383232" y="895580"/>
                </a:lnTo>
                <a:lnTo>
                  <a:pt x="1387047" y="896141"/>
                </a:lnTo>
                <a:lnTo>
                  <a:pt x="1390862" y="896646"/>
                </a:lnTo>
                <a:lnTo>
                  <a:pt x="1394677" y="897207"/>
                </a:lnTo>
                <a:lnTo>
                  <a:pt x="1398492" y="897712"/>
                </a:lnTo>
                <a:lnTo>
                  <a:pt x="1402307" y="898217"/>
                </a:lnTo>
                <a:lnTo>
                  <a:pt x="1406178" y="898722"/>
                </a:lnTo>
                <a:lnTo>
                  <a:pt x="1409993" y="899171"/>
                </a:lnTo>
                <a:lnTo>
                  <a:pt x="1413808" y="899619"/>
                </a:lnTo>
                <a:lnTo>
                  <a:pt x="1417623" y="900012"/>
                </a:lnTo>
                <a:lnTo>
                  <a:pt x="1421438" y="900461"/>
                </a:lnTo>
                <a:lnTo>
                  <a:pt x="1425253" y="900854"/>
                </a:lnTo>
                <a:lnTo>
                  <a:pt x="1429068" y="901190"/>
                </a:lnTo>
                <a:lnTo>
                  <a:pt x="1432940" y="901583"/>
                </a:lnTo>
                <a:lnTo>
                  <a:pt x="1436755" y="901864"/>
                </a:lnTo>
                <a:lnTo>
                  <a:pt x="1440570" y="902200"/>
                </a:lnTo>
                <a:lnTo>
                  <a:pt x="1444385" y="902481"/>
                </a:lnTo>
                <a:lnTo>
                  <a:pt x="1448200" y="902705"/>
                </a:lnTo>
                <a:lnTo>
                  <a:pt x="1452015" y="902930"/>
                </a:lnTo>
                <a:lnTo>
                  <a:pt x="1455830" y="903098"/>
                </a:lnTo>
                <a:lnTo>
                  <a:pt x="1459645" y="903266"/>
                </a:lnTo>
                <a:lnTo>
                  <a:pt x="1463516" y="903378"/>
                </a:lnTo>
                <a:lnTo>
                  <a:pt x="1467331" y="903434"/>
                </a:lnTo>
                <a:lnTo>
                  <a:pt x="1471146" y="903491"/>
                </a:lnTo>
                <a:lnTo>
                  <a:pt x="1474961" y="903491"/>
                </a:lnTo>
                <a:lnTo>
                  <a:pt x="1478776" y="903491"/>
                </a:lnTo>
                <a:lnTo>
                  <a:pt x="1482591" y="903434"/>
                </a:lnTo>
                <a:lnTo>
                  <a:pt x="1486406" y="903378"/>
                </a:lnTo>
                <a:lnTo>
                  <a:pt x="1490221" y="903322"/>
                </a:lnTo>
                <a:lnTo>
                  <a:pt x="1494092" y="903266"/>
                </a:lnTo>
                <a:lnTo>
                  <a:pt x="1497907" y="903154"/>
                </a:lnTo>
                <a:lnTo>
                  <a:pt x="1501722" y="903098"/>
                </a:lnTo>
                <a:lnTo>
                  <a:pt x="1505537" y="903042"/>
                </a:lnTo>
                <a:lnTo>
                  <a:pt x="1509353" y="902986"/>
                </a:lnTo>
                <a:lnTo>
                  <a:pt x="1513168" y="902986"/>
                </a:lnTo>
                <a:lnTo>
                  <a:pt x="1516983" y="902986"/>
                </a:lnTo>
                <a:lnTo>
                  <a:pt x="1520798" y="902986"/>
                </a:lnTo>
                <a:lnTo>
                  <a:pt x="1524669" y="903042"/>
                </a:lnTo>
                <a:lnTo>
                  <a:pt x="1551374" y="904164"/>
                </a:lnTo>
                <a:lnTo>
                  <a:pt x="1555245" y="904332"/>
                </a:lnTo>
                <a:lnTo>
                  <a:pt x="1559060" y="904557"/>
                </a:lnTo>
                <a:lnTo>
                  <a:pt x="1562875" y="904781"/>
                </a:lnTo>
                <a:lnTo>
                  <a:pt x="1566690" y="905005"/>
                </a:lnTo>
                <a:lnTo>
                  <a:pt x="1570505" y="905230"/>
                </a:lnTo>
                <a:lnTo>
                  <a:pt x="1574320" y="905454"/>
                </a:lnTo>
                <a:lnTo>
                  <a:pt x="1578135" y="905623"/>
                </a:lnTo>
                <a:lnTo>
                  <a:pt x="1581950" y="905791"/>
                </a:lnTo>
                <a:lnTo>
                  <a:pt x="1585822" y="905959"/>
                </a:lnTo>
                <a:lnTo>
                  <a:pt x="1589637" y="906127"/>
                </a:lnTo>
                <a:lnTo>
                  <a:pt x="1593452" y="906240"/>
                </a:lnTo>
                <a:lnTo>
                  <a:pt x="1597267" y="906352"/>
                </a:lnTo>
                <a:lnTo>
                  <a:pt x="1601082" y="906408"/>
                </a:lnTo>
                <a:lnTo>
                  <a:pt x="1604897" y="906520"/>
                </a:lnTo>
                <a:lnTo>
                  <a:pt x="1608712" y="906576"/>
                </a:lnTo>
                <a:lnTo>
                  <a:pt x="1612583" y="906576"/>
                </a:lnTo>
                <a:lnTo>
                  <a:pt x="1616398" y="906632"/>
                </a:lnTo>
                <a:lnTo>
                  <a:pt x="1620213" y="906632"/>
                </a:lnTo>
                <a:lnTo>
                  <a:pt x="1624028" y="906632"/>
                </a:lnTo>
                <a:lnTo>
                  <a:pt x="1627843" y="906632"/>
                </a:lnTo>
                <a:lnTo>
                  <a:pt x="1631658" y="906576"/>
                </a:lnTo>
                <a:lnTo>
                  <a:pt x="1635473" y="906520"/>
                </a:lnTo>
                <a:lnTo>
                  <a:pt x="1639288" y="906464"/>
                </a:lnTo>
                <a:lnTo>
                  <a:pt x="1643159" y="906352"/>
                </a:lnTo>
                <a:lnTo>
                  <a:pt x="1646974" y="906296"/>
                </a:lnTo>
                <a:lnTo>
                  <a:pt x="1650789" y="906184"/>
                </a:lnTo>
                <a:lnTo>
                  <a:pt x="1654605" y="906015"/>
                </a:lnTo>
                <a:lnTo>
                  <a:pt x="1658420" y="905847"/>
                </a:lnTo>
                <a:lnTo>
                  <a:pt x="1662235" y="905679"/>
                </a:lnTo>
                <a:lnTo>
                  <a:pt x="1666050" y="905510"/>
                </a:lnTo>
                <a:lnTo>
                  <a:pt x="1669865" y="905286"/>
                </a:lnTo>
                <a:lnTo>
                  <a:pt x="1673736" y="905061"/>
                </a:lnTo>
                <a:lnTo>
                  <a:pt x="1677551" y="904837"/>
                </a:lnTo>
                <a:lnTo>
                  <a:pt x="1681366" y="904557"/>
                </a:lnTo>
                <a:lnTo>
                  <a:pt x="1685181" y="904332"/>
                </a:lnTo>
                <a:lnTo>
                  <a:pt x="1688996" y="904052"/>
                </a:lnTo>
                <a:lnTo>
                  <a:pt x="1692811" y="903771"/>
                </a:lnTo>
                <a:lnTo>
                  <a:pt x="1696626" y="903491"/>
                </a:lnTo>
                <a:lnTo>
                  <a:pt x="1700441" y="903266"/>
                </a:lnTo>
                <a:lnTo>
                  <a:pt x="1704312" y="902986"/>
                </a:lnTo>
                <a:lnTo>
                  <a:pt x="1708127" y="902761"/>
                </a:lnTo>
                <a:lnTo>
                  <a:pt x="1711942" y="902537"/>
                </a:lnTo>
                <a:lnTo>
                  <a:pt x="1715757" y="902312"/>
                </a:lnTo>
                <a:lnTo>
                  <a:pt x="1719572" y="902144"/>
                </a:lnTo>
                <a:lnTo>
                  <a:pt x="1723387" y="901920"/>
                </a:lnTo>
                <a:lnTo>
                  <a:pt x="1727202" y="901807"/>
                </a:lnTo>
                <a:lnTo>
                  <a:pt x="1731018" y="901639"/>
                </a:lnTo>
                <a:lnTo>
                  <a:pt x="1734889" y="901527"/>
                </a:lnTo>
                <a:lnTo>
                  <a:pt x="1738704" y="901471"/>
                </a:lnTo>
                <a:lnTo>
                  <a:pt x="1742519" y="901415"/>
                </a:lnTo>
                <a:lnTo>
                  <a:pt x="1746334" y="901359"/>
                </a:lnTo>
                <a:lnTo>
                  <a:pt x="1750149" y="901303"/>
                </a:lnTo>
                <a:lnTo>
                  <a:pt x="1753964" y="901303"/>
                </a:lnTo>
                <a:lnTo>
                  <a:pt x="1757779" y="901303"/>
                </a:lnTo>
                <a:lnTo>
                  <a:pt x="1761594" y="901359"/>
                </a:lnTo>
                <a:lnTo>
                  <a:pt x="1765465" y="901415"/>
                </a:lnTo>
                <a:lnTo>
                  <a:pt x="1769280" y="901471"/>
                </a:lnTo>
                <a:lnTo>
                  <a:pt x="1773095" y="901583"/>
                </a:lnTo>
                <a:lnTo>
                  <a:pt x="1776910" y="901695"/>
                </a:lnTo>
                <a:lnTo>
                  <a:pt x="1780725" y="901864"/>
                </a:lnTo>
                <a:lnTo>
                  <a:pt x="1784540" y="901976"/>
                </a:lnTo>
                <a:lnTo>
                  <a:pt x="1788355" y="902200"/>
                </a:lnTo>
                <a:lnTo>
                  <a:pt x="1792226" y="902369"/>
                </a:lnTo>
                <a:lnTo>
                  <a:pt x="1796041" y="902593"/>
                </a:lnTo>
                <a:lnTo>
                  <a:pt x="1799857" y="902817"/>
                </a:lnTo>
                <a:lnTo>
                  <a:pt x="1803672" y="903098"/>
                </a:lnTo>
                <a:lnTo>
                  <a:pt x="1807487" y="903322"/>
                </a:lnTo>
                <a:lnTo>
                  <a:pt x="1811302" y="903603"/>
                </a:lnTo>
                <a:lnTo>
                  <a:pt x="1815117" y="903883"/>
                </a:lnTo>
                <a:lnTo>
                  <a:pt x="1818932" y="904108"/>
                </a:lnTo>
                <a:lnTo>
                  <a:pt x="1822803" y="904388"/>
                </a:lnTo>
                <a:lnTo>
                  <a:pt x="1826618" y="904669"/>
                </a:lnTo>
                <a:lnTo>
                  <a:pt x="1830433" y="904893"/>
                </a:lnTo>
                <a:lnTo>
                  <a:pt x="1834248" y="905118"/>
                </a:lnTo>
                <a:lnTo>
                  <a:pt x="1838063" y="905342"/>
                </a:lnTo>
                <a:lnTo>
                  <a:pt x="1841878" y="905566"/>
                </a:lnTo>
                <a:lnTo>
                  <a:pt x="1845693" y="905735"/>
                </a:lnTo>
                <a:lnTo>
                  <a:pt x="1849508" y="905903"/>
                </a:lnTo>
                <a:lnTo>
                  <a:pt x="1852874" y="906049"/>
                </a:lnTo>
              </a:path>
            </a:pathLst>
          </a:custGeom>
          <a:ln w="420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77515" y="636202"/>
            <a:ext cx="0" cy="944244"/>
          </a:xfrm>
          <a:custGeom>
            <a:avLst/>
            <a:gdLst/>
            <a:ahLst/>
            <a:cxnLst/>
            <a:rect l="l" t="t" r="r" b="b"/>
            <a:pathLst>
              <a:path w="0" h="944244">
                <a:moveTo>
                  <a:pt x="0" y="944053"/>
                </a:moveTo>
                <a:lnTo>
                  <a:pt x="0" y="0"/>
                </a:lnTo>
              </a:path>
            </a:pathLst>
          </a:custGeom>
          <a:ln w="8415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303015" y="1786044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 h="0">
                <a:moveTo>
                  <a:pt x="0" y="0"/>
                </a:moveTo>
                <a:lnTo>
                  <a:pt x="28051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2343495" y="1001976"/>
            <a:ext cx="81915" cy="212725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Density</a:t>
            </a:r>
            <a:endParaRPr sz="45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670448" y="1580256"/>
            <a:ext cx="1535430" cy="0"/>
          </a:xfrm>
          <a:custGeom>
            <a:avLst/>
            <a:gdLst/>
            <a:ahLst/>
            <a:cxnLst/>
            <a:rect l="l" t="t" r="r" b="b"/>
            <a:pathLst>
              <a:path w="1535429" h="0">
                <a:moveTo>
                  <a:pt x="0" y="0"/>
                </a:moveTo>
                <a:lnTo>
                  <a:pt x="1535216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670448" y="1580256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977503" y="1580256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284558" y="1580256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591612" y="1580256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898610" y="1580256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205665" y="1580256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2642151" y="1643784"/>
            <a:ext cx="57150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933609" y="1643784"/>
            <a:ext cx="88265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10</a:t>
            </a:r>
            <a:endParaRPr sz="4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240664" y="1643784"/>
            <a:ext cx="55499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19405" algn="l"/>
              </a:tabLst>
            </a:pPr>
            <a:r>
              <a:rPr dirty="0" sz="450" spc="-5">
                <a:latin typeface="Arial"/>
                <a:cs typeface="Arial"/>
              </a:rPr>
              <a:t>20	30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350">
              <a:latin typeface="Times New Roman"/>
              <a:cs typeface="Times New Roman"/>
            </a:endParaRPr>
          </a:p>
          <a:p>
            <a:pPr marL="6223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x of sample </a:t>
            </a:r>
            <a:r>
              <a:rPr dirty="0" sz="450" spc="-10">
                <a:latin typeface="Arial"/>
                <a:cs typeface="Arial"/>
              </a:rPr>
              <a:t>size</a:t>
            </a:r>
            <a:r>
              <a:rPr dirty="0" sz="450" spc="-85">
                <a:latin typeface="Arial"/>
                <a:cs typeface="Arial"/>
              </a:rPr>
              <a:t> </a:t>
            </a:r>
            <a:r>
              <a:rPr dirty="0" sz="450" spc="-5">
                <a:latin typeface="Arial"/>
                <a:cs typeface="Arial"/>
              </a:rPr>
              <a:t>20</a:t>
            </a:r>
            <a:endParaRPr sz="4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854717" y="1643784"/>
            <a:ext cx="88265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40</a:t>
            </a:r>
            <a:endParaRPr sz="4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161771" y="1643784"/>
            <a:ext cx="88265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50</a:t>
            </a:r>
            <a:endParaRPr sz="45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616196" y="692474"/>
            <a:ext cx="0" cy="852805"/>
          </a:xfrm>
          <a:custGeom>
            <a:avLst/>
            <a:gdLst/>
            <a:ahLst/>
            <a:cxnLst/>
            <a:rect l="l" t="t" r="r" b="b"/>
            <a:pathLst>
              <a:path w="0" h="852805">
                <a:moveTo>
                  <a:pt x="0" y="852773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582702" y="1545247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582702" y="1403137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582702" y="1261027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582702" y="1118860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582702" y="976750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582702" y="834640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582702" y="692474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2477582" y="1477959"/>
            <a:ext cx="81915" cy="134620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0.00</a:t>
            </a:r>
            <a:endParaRPr sz="45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477582" y="1193738"/>
            <a:ext cx="81915" cy="134620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0.04</a:t>
            </a:r>
            <a:endParaRPr sz="4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477582" y="909462"/>
            <a:ext cx="81915" cy="134620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0.08</a:t>
            </a:r>
            <a:endParaRPr sz="45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477582" y="625185"/>
            <a:ext cx="81915" cy="134620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0.12</a:t>
            </a:r>
            <a:endParaRPr sz="45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793259" y="1445776"/>
            <a:ext cx="61594" cy="99695"/>
          </a:xfrm>
          <a:custGeom>
            <a:avLst/>
            <a:gdLst/>
            <a:ahLst/>
            <a:cxnLst/>
            <a:rect l="l" t="t" r="r" b="b"/>
            <a:pathLst>
              <a:path w="61594" h="99694">
                <a:moveTo>
                  <a:pt x="0" y="99471"/>
                </a:moveTo>
                <a:lnTo>
                  <a:pt x="61433" y="99471"/>
                </a:lnTo>
                <a:lnTo>
                  <a:pt x="61433" y="0"/>
                </a:lnTo>
                <a:lnTo>
                  <a:pt x="0" y="0"/>
                </a:lnTo>
                <a:lnTo>
                  <a:pt x="0" y="99471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854692" y="955431"/>
            <a:ext cx="61594" cy="589915"/>
          </a:xfrm>
          <a:custGeom>
            <a:avLst/>
            <a:gdLst/>
            <a:ahLst/>
            <a:cxnLst/>
            <a:rect l="l" t="t" r="r" b="b"/>
            <a:pathLst>
              <a:path w="61594" h="589915">
                <a:moveTo>
                  <a:pt x="0" y="589816"/>
                </a:moveTo>
                <a:lnTo>
                  <a:pt x="61433" y="589816"/>
                </a:lnTo>
                <a:lnTo>
                  <a:pt x="61433" y="0"/>
                </a:lnTo>
                <a:lnTo>
                  <a:pt x="0" y="0"/>
                </a:lnTo>
                <a:lnTo>
                  <a:pt x="0" y="589816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916069" y="692474"/>
            <a:ext cx="61594" cy="852805"/>
          </a:xfrm>
          <a:custGeom>
            <a:avLst/>
            <a:gdLst/>
            <a:ahLst/>
            <a:cxnLst/>
            <a:rect l="l" t="t" r="r" b="b"/>
            <a:pathLst>
              <a:path w="61594" h="852805">
                <a:moveTo>
                  <a:pt x="0" y="852773"/>
                </a:moveTo>
                <a:lnTo>
                  <a:pt x="61433" y="852773"/>
                </a:lnTo>
                <a:lnTo>
                  <a:pt x="61433" y="0"/>
                </a:lnTo>
                <a:lnTo>
                  <a:pt x="0" y="0"/>
                </a:lnTo>
                <a:lnTo>
                  <a:pt x="0" y="852773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977503" y="671154"/>
            <a:ext cx="61594" cy="874394"/>
          </a:xfrm>
          <a:custGeom>
            <a:avLst/>
            <a:gdLst/>
            <a:ahLst/>
            <a:cxnLst/>
            <a:rect l="l" t="t" r="r" b="b"/>
            <a:pathLst>
              <a:path w="61594" h="874394">
                <a:moveTo>
                  <a:pt x="0" y="874092"/>
                </a:moveTo>
                <a:lnTo>
                  <a:pt x="61433" y="874092"/>
                </a:lnTo>
                <a:lnTo>
                  <a:pt x="61433" y="0"/>
                </a:lnTo>
                <a:lnTo>
                  <a:pt x="0" y="0"/>
                </a:lnTo>
                <a:lnTo>
                  <a:pt x="0" y="874092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038936" y="983819"/>
            <a:ext cx="61594" cy="561975"/>
          </a:xfrm>
          <a:custGeom>
            <a:avLst/>
            <a:gdLst/>
            <a:ahLst/>
            <a:cxnLst/>
            <a:rect l="l" t="t" r="r" b="b"/>
            <a:pathLst>
              <a:path w="61594" h="561975">
                <a:moveTo>
                  <a:pt x="0" y="561427"/>
                </a:moveTo>
                <a:lnTo>
                  <a:pt x="61433" y="561427"/>
                </a:lnTo>
                <a:lnTo>
                  <a:pt x="61433" y="0"/>
                </a:lnTo>
                <a:lnTo>
                  <a:pt x="0" y="0"/>
                </a:lnTo>
                <a:lnTo>
                  <a:pt x="0" y="561427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100313" y="1253902"/>
            <a:ext cx="61594" cy="291465"/>
          </a:xfrm>
          <a:custGeom>
            <a:avLst/>
            <a:gdLst/>
            <a:ahLst/>
            <a:cxnLst/>
            <a:rect l="l" t="t" r="r" b="b"/>
            <a:pathLst>
              <a:path w="61594" h="291465">
                <a:moveTo>
                  <a:pt x="0" y="291345"/>
                </a:moveTo>
                <a:lnTo>
                  <a:pt x="61433" y="291345"/>
                </a:lnTo>
                <a:lnTo>
                  <a:pt x="61433" y="0"/>
                </a:lnTo>
                <a:lnTo>
                  <a:pt x="0" y="0"/>
                </a:lnTo>
                <a:lnTo>
                  <a:pt x="0" y="291345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161747" y="1378227"/>
            <a:ext cx="61594" cy="167640"/>
          </a:xfrm>
          <a:custGeom>
            <a:avLst/>
            <a:gdLst/>
            <a:ahLst/>
            <a:cxnLst/>
            <a:rect l="l" t="t" r="r" b="b"/>
            <a:pathLst>
              <a:path w="61594" h="167640">
                <a:moveTo>
                  <a:pt x="0" y="167020"/>
                </a:moveTo>
                <a:lnTo>
                  <a:pt x="61433" y="167020"/>
                </a:lnTo>
                <a:lnTo>
                  <a:pt x="61433" y="0"/>
                </a:lnTo>
                <a:lnTo>
                  <a:pt x="0" y="0"/>
                </a:lnTo>
                <a:lnTo>
                  <a:pt x="0" y="167020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223124" y="1474164"/>
            <a:ext cx="61594" cy="71120"/>
          </a:xfrm>
          <a:custGeom>
            <a:avLst/>
            <a:gdLst/>
            <a:ahLst/>
            <a:cxnLst/>
            <a:rect l="l" t="t" r="r" b="b"/>
            <a:pathLst>
              <a:path w="61595" h="71119">
                <a:moveTo>
                  <a:pt x="0" y="71083"/>
                </a:moveTo>
                <a:lnTo>
                  <a:pt x="61433" y="71083"/>
                </a:lnTo>
                <a:lnTo>
                  <a:pt x="61433" y="0"/>
                </a:lnTo>
                <a:lnTo>
                  <a:pt x="0" y="0"/>
                </a:lnTo>
                <a:lnTo>
                  <a:pt x="0" y="71083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284558" y="1523928"/>
            <a:ext cx="61594" cy="21590"/>
          </a:xfrm>
          <a:custGeom>
            <a:avLst/>
            <a:gdLst/>
            <a:ahLst/>
            <a:cxnLst/>
            <a:rect l="l" t="t" r="r" b="b"/>
            <a:pathLst>
              <a:path w="61595" h="21590">
                <a:moveTo>
                  <a:pt x="0" y="21319"/>
                </a:moveTo>
                <a:lnTo>
                  <a:pt x="61433" y="21319"/>
                </a:lnTo>
                <a:lnTo>
                  <a:pt x="61433" y="0"/>
                </a:lnTo>
                <a:lnTo>
                  <a:pt x="0" y="0"/>
                </a:lnTo>
                <a:lnTo>
                  <a:pt x="0" y="21319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343831" y="1539917"/>
            <a:ext cx="66040" cy="0"/>
          </a:xfrm>
          <a:custGeom>
            <a:avLst/>
            <a:gdLst/>
            <a:ahLst/>
            <a:cxnLst/>
            <a:rect l="l" t="t" r="r" b="b"/>
            <a:pathLst>
              <a:path w="66039" h="0">
                <a:moveTo>
                  <a:pt x="0" y="0"/>
                </a:moveTo>
                <a:lnTo>
                  <a:pt x="65641" y="0"/>
                </a:lnTo>
              </a:path>
            </a:pathLst>
          </a:custGeom>
          <a:ln w="148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405264" y="1541685"/>
            <a:ext cx="66040" cy="0"/>
          </a:xfrm>
          <a:custGeom>
            <a:avLst/>
            <a:gdLst/>
            <a:ahLst/>
            <a:cxnLst/>
            <a:rect l="l" t="t" r="r" b="b"/>
            <a:pathLst>
              <a:path w="66039" h="0">
                <a:moveTo>
                  <a:pt x="0" y="0"/>
                </a:moveTo>
                <a:lnTo>
                  <a:pt x="65641" y="0"/>
                </a:lnTo>
              </a:path>
            </a:pathLst>
          </a:custGeom>
          <a:ln w="113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466698" y="1541685"/>
            <a:ext cx="66040" cy="0"/>
          </a:xfrm>
          <a:custGeom>
            <a:avLst/>
            <a:gdLst/>
            <a:ahLst/>
            <a:cxnLst/>
            <a:rect l="l" t="t" r="r" b="b"/>
            <a:pathLst>
              <a:path w="66039" h="0">
                <a:moveTo>
                  <a:pt x="0" y="0"/>
                </a:moveTo>
                <a:lnTo>
                  <a:pt x="65641" y="0"/>
                </a:lnTo>
              </a:path>
            </a:pathLst>
          </a:custGeom>
          <a:ln w="113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740297" y="636258"/>
            <a:ext cx="225425" cy="909319"/>
          </a:xfrm>
          <a:custGeom>
            <a:avLst/>
            <a:gdLst/>
            <a:ahLst/>
            <a:cxnLst/>
            <a:rect l="l" t="t" r="r" b="b"/>
            <a:pathLst>
              <a:path w="225425" h="909319">
                <a:moveTo>
                  <a:pt x="0" y="908877"/>
                </a:moveTo>
                <a:lnTo>
                  <a:pt x="1570" y="908820"/>
                </a:lnTo>
                <a:lnTo>
                  <a:pt x="3141" y="908764"/>
                </a:lnTo>
                <a:lnTo>
                  <a:pt x="4712" y="908708"/>
                </a:lnTo>
                <a:lnTo>
                  <a:pt x="6283" y="908652"/>
                </a:lnTo>
                <a:lnTo>
                  <a:pt x="7798" y="908596"/>
                </a:lnTo>
                <a:lnTo>
                  <a:pt x="9369" y="908484"/>
                </a:lnTo>
                <a:lnTo>
                  <a:pt x="10940" y="908372"/>
                </a:lnTo>
                <a:lnTo>
                  <a:pt x="12511" y="908203"/>
                </a:lnTo>
                <a:lnTo>
                  <a:pt x="14081" y="908035"/>
                </a:lnTo>
                <a:lnTo>
                  <a:pt x="15652" y="907867"/>
                </a:lnTo>
                <a:lnTo>
                  <a:pt x="17223" y="907642"/>
                </a:lnTo>
                <a:lnTo>
                  <a:pt x="18794" y="907362"/>
                </a:lnTo>
                <a:lnTo>
                  <a:pt x="20365" y="907025"/>
                </a:lnTo>
                <a:lnTo>
                  <a:pt x="21936" y="906689"/>
                </a:lnTo>
                <a:lnTo>
                  <a:pt x="51727" y="881218"/>
                </a:lnTo>
                <a:lnTo>
                  <a:pt x="69007" y="842169"/>
                </a:lnTo>
                <a:lnTo>
                  <a:pt x="81574" y="800260"/>
                </a:lnTo>
                <a:lnTo>
                  <a:pt x="90943" y="758519"/>
                </a:lnTo>
                <a:lnTo>
                  <a:pt x="98798" y="715039"/>
                </a:lnTo>
                <a:lnTo>
                  <a:pt x="105081" y="673915"/>
                </a:lnTo>
                <a:lnTo>
                  <a:pt x="111365" y="627573"/>
                </a:lnTo>
                <a:lnTo>
                  <a:pt x="117649" y="576968"/>
                </a:lnTo>
                <a:lnTo>
                  <a:pt x="122305" y="536966"/>
                </a:lnTo>
                <a:lnTo>
                  <a:pt x="123876" y="523333"/>
                </a:lnTo>
                <a:lnTo>
                  <a:pt x="128589" y="481929"/>
                </a:lnTo>
                <a:lnTo>
                  <a:pt x="131731" y="454045"/>
                </a:lnTo>
                <a:lnTo>
                  <a:pt x="133301" y="440132"/>
                </a:lnTo>
                <a:lnTo>
                  <a:pt x="134872" y="426162"/>
                </a:lnTo>
                <a:lnTo>
                  <a:pt x="136443" y="412192"/>
                </a:lnTo>
                <a:lnTo>
                  <a:pt x="138014" y="398278"/>
                </a:lnTo>
                <a:lnTo>
                  <a:pt x="142727" y="356930"/>
                </a:lnTo>
                <a:lnTo>
                  <a:pt x="147440" y="316648"/>
                </a:lnTo>
                <a:lnTo>
                  <a:pt x="152152" y="277880"/>
                </a:lnTo>
                <a:lnTo>
                  <a:pt x="158436" y="229856"/>
                </a:lnTo>
                <a:lnTo>
                  <a:pt x="159951" y="218691"/>
                </a:lnTo>
                <a:lnTo>
                  <a:pt x="166234" y="178016"/>
                </a:lnTo>
                <a:lnTo>
                  <a:pt x="174089" y="137285"/>
                </a:lnTo>
                <a:lnTo>
                  <a:pt x="185085" y="98349"/>
                </a:lnTo>
                <a:lnTo>
                  <a:pt x="196081" y="73159"/>
                </a:lnTo>
                <a:lnTo>
                  <a:pt x="197652" y="69961"/>
                </a:lnTo>
                <a:lnTo>
                  <a:pt x="199167" y="66707"/>
                </a:lnTo>
                <a:lnTo>
                  <a:pt x="200738" y="63509"/>
                </a:lnTo>
                <a:lnTo>
                  <a:pt x="202309" y="60199"/>
                </a:lnTo>
                <a:lnTo>
                  <a:pt x="218018" y="20702"/>
                </a:lnTo>
                <a:lnTo>
                  <a:pt x="221160" y="11557"/>
                </a:lnTo>
                <a:lnTo>
                  <a:pt x="222730" y="6956"/>
                </a:lnTo>
                <a:lnTo>
                  <a:pt x="224301" y="2412"/>
                </a:lnTo>
                <a:lnTo>
                  <a:pt x="225146" y="0"/>
                </a:lnTo>
              </a:path>
            </a:pathLst>
          </a:custGeom>
          <a:ln w="420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998387" y="636258"/>
            <a:ext cx="543560" cy="909319"/>
          </a:xfrm>
          <a:custGeom>
            <a:avLst/>
            <a:gdLst/>
            <a:ahLst/>
            <a:cxnLst/>
            <a:rect l="l" t="t" r="r" b="b"/>
            <a:pathLst>
              <a:path w="543560" h="909319">
                <a:moveTo>
                  <a:pt x="0" y="0"/>
                </a:moveTo>
                <a:lnTo>
                  <a:pt x="8569" y="41909"/>
                </a:lnTo>
                <a:lnTo>
                  <a:pt x="16368" y="88699"/>
                </a:lnTo>
                <a:lnTo>
                  <a:pt x="17939" y="98349"/>
                </a:lnTo>
                <a:lnTo>
                  <a:pt x="19510" y="107999"/>
                </a:lnTo>
                <a:lnTo>
                  <a:pt x="21080" y="117649"/>
                </a:lnTo>
                <a:lnTo>
                  <a:pt x="22651" y="127130"/>
                </a:lnTo>
                <a:lnTo>
                  <a:pt x="30506" y="172125"/>
                </a:lnTo>
                <a:lnTo>
                  <a:pt x="38360" y="211510"/>
                </a:lnTo>
                <a:lnTo>
                  <a:pt x="47786" y="252409"/>
                </a:lnTo>
                <a:lnTo>
                  <a:pt x="52498" y="271428"/>
                </a:lnTo>
                <a:lnTo>
                  <a:pt x="54013" y="277712"/>
                </a:lnTo>
                <a:lnTo>
                  <a:pt x="55584" y="283939"/>
                </a:lnTo>
                <a:lnTo>
                  <a:pt x="57155" y="290223"/>
                </a:lnTo>
                <a:lnTo>
                  <a:pt x="58726" y="296507"/>
                </a:lnTo>
                <a:lnTo>
                  <a:pt x="60297" y="302846"/>
                </a:lnTo>
                <a:lnTo>
                  <a:pt x="61868" y="309186"/>
                </a:lnTo>
                <a:lnTo>
                  <a:pt x="71293" y="348402"/>
                </a:lnTo>
                <a:lnTo>
                  <a:pt x="79148" y="382457"/>
                </a:lnTo>
                <a:lnTo>
                  <a:pt x="80718" y="389358"/>
                </a:lnTo>
                <a:lnTo>
                  <a:pt x="82289" y="396315"/>
                </a:lnTo>
                <a:lnTo>
                  <a:pt x="83860" y="403328"/>
                </a:lnTo>
                <a:lnTo>
                  <a:pt x="85431" y="410285"/>
                </a:lnTo>
                <a:lnTo>
                  <a:pt x="93230" y="445574"/>
                </a:lnTo>
                <a:lnTo>
                  <a:pt x="94800" y="452643"/>
                </a:lnTo>
                <a:lnTo>
                  <a:pt x="96371" y="459768"/>
                </a:lnTo>
                <a:lnTo>
                  <a:pt x="97942" y="466893"/>
                </a:lnTo>
                <a:lnTo>
                  <a:pt x="99513" y="474018"/>
                </a:lnTo>
                <a:lnTo>
                  <a:pt x="101084" y="481143"/>
                </a:lnTo>
                <a:lnTo>
                  <a:pt x="102655" y="488325"/>
                </a:lnTo>
                <a:lnTo>
                  <a:pt x="104226" y="495450"/>
                </a:lnTo>
                <a:lnTo>
                  <a:pt x="105797" y="502575"/>
                </a:lnTo>
                <a:lnTo>
                  <a:pt x="107368" y="509756"/>
                </a:lnTo>
                <a:lnTo>
                  <a:pt x="108939" y="516881"/>
                </a:lnTo>
                <a:lnTo>
                  <a:pt x="110509" y="524006"/>
                </a:lnTo>
                <a:lnTo>
                  <a:pt x="112080" y="531132"/>
                </a:lnTo>
                <a:lnTo>
                  <a:pt x="113651" y="538257"/>
                </a:lnTo>
                <a:lnTo>
                  <a:pt x="115222" y="545270"/>
                </a:lnTo>
                <a:lnTo>
                  <a:pt x="116793" y="552283"/>
                </a:lnTo>
                <a:lnTo>
                  <a:pt x="118364" y="559296"/>
                </a:lnTo>
                <a:lnTo>
                  <a:pt x="119935" y="566196"/>
                </a:lnTo>
                <a:lnTo>
                  <a:pt x="129360" y="605749"/>
                </a:lnTo>
                <a:lnTo>
                  <a:pt x="130875" y="611977"/>
                </a:lnTo>
                <a:lnTo>
                  <a:pt x="141871" y="651361"/>
                </a:lnTo>
                <a:lnTo>
                  <a:pt x="156009" y="691251"/>
                </a:lnTo>
                <a:lnTo>
                  <a:pt x="167006" y="715880"/>
                </a:lnTo>
                <a:lnTo>
                  <a:pt x="168520" y="719022"/>
                </a:lnTo>
                <a:lnTo>
                  <a:pt x="190513" y="752123"/>
                </a:lnTo>
                <a:lnTo>
                  <a:pt x="201509" y="760427"/>
                </a:lnTo>
                <a:lnTo>
                  <a:pt x="203080" y="761380"/>
                </a:lnTo>
                <a:lnTo>
                  <a:pt x="204651" y="762278"/>
                </a:lnTo>
                <a:lnTo>
                  <a:pt x="206166" y="763176"/>
                </a:lnTo>
                <a:lnTo>
                  <a:pt x="207737" y="764073"/>
                </a:lnTo>
                <a:lnTo>
                  <a:pt x="236013" y="792798"/>
                </a:lnTo>
                <a:lnTo>
                  <a:pt x="245382" y="808283"/>
                </a:lnTo>
                <a:lnTo>
                  <a:pt x="246953" y="811032"/>
                </a:lnTo>
                <a:lnTo>
                  <a:pt x="248524" y="813725"/>
                </a:lnTo>
                <a:lnTo>
                  <a:pt x="250095" y="816474"/>
                </a:lnTo>
                <a:lnTo>
                  <a:pt x="251666" y="819279"/>
                </a:lnTo>
                <a:lnTo>
                  <a:pt x="253237" y="822028"/>
                </a:lnTo>
                <a:lnTo>
                  <a:pt x="254808" y="824721"/>
                </a:lnTo>
                <a:lnTo>
                  <a:pt x="256379" y="827470"/>
                </a:lnTo>
                <a:lnTo>
                  <a:pt x="257949" y="830163"/>
                </a:lnTo>
                <a:lnTo>
                  <a:pt x="279942" y="862311"/>
                </a:lnTo>
                <a:lnTo>
                  <a:pt x="297166" y="877010"/>
                </a:lnTo>
                <a:lnTo>
                  <a:pt x="298737" y="878020"/>
                </a:lnTo>
                <a:lnTo>
                  <a:pt x="300308" y="878917"/>
                </a:lnTo>
                <a:lnTo>
                  <a:pt x="301879" y="879815"/>
                </a:lnTo>
                <a:lnTo>
                  <a:pt x="303449" y="880713"/>
                </a:lnTo>
                <a:lnTo>
                  <a:pt x="305020" y="881554"/>
                </a:lnTo>
                <a:lnTo>
                  <a:pt x="306591" y="882340"/>
                </a:lnTo>
                <a:lnTo>
                  <a:pt x="308162" y="883125"/>
                </a:lnTo>
                <a:lnTo>
                  <a:pt x="309733" y="883910"/>
                </a:lnTo>
                <a:lnTo>
                  <a:pt x="311304" y="884696"/>
                </a:lnTo>
                <a:lnTo>
                  <a:pt x="312875" y="885425"/>
                </a:lnTo>
                <a:lnTo>
                  <a:pt x="314446" y="886155"/>
                </a:lnTo>
                <a:lnTo>
                  <a:pt x="316017" y="886884"/>
                </a:lnTo>
                <a:lnTo>
                  <a:pt x="317588" y="887557"/>
                </a:lnTo>
                <a:lnTo>
                  <a:pt x="319158" y="888287"/>
                </a:lnTo>
                <a:lnTo>
                  <a:pt x="320673" y="888960"/>
                </a:lnTo>
                <a:lnTo>
                  <a:pt x="322244" y="889577"/>
                </a:lnTo>
                <a:lnTo>
                  <a:pt x="323815" y="890250"/>
                </a:lnTo>
                <a:lnTo>
                  <a:pt x="325386" y="890867"/>
                </a:lnTo>
                <a:lnTo>
                  <a:pt x="326957" y="891428"/>
                </a:lnTo>
                <a:lnTo>
                  <a:pt x="328528" y="892045"/>
                </a:lnTo>
                <a:lnTo>
                  <a:pt x="330099" y="892607"/>
                </a:lnTo>
                <a:lnTo>
                  <a:pt x="331669" y="893111"/>
                </a:lnTo>
                <a:lnTo>
                  <a:pt x="333240" y="893616"/>
                </a:lnTo>
                <a:lnTo>
                  <a:pt x="334811" y="894121"/>
                </a:lnTo>
                <a:lnTo>
                  <a:pt x="336382" y="894570"/>
                </a:lnTo>
                <a:lnTo>
                  <a:pt x="337953" y="895019"/>
                </a:lnTo>
                <a:lnTo>
                  <a:pt x="339524" y="895412"/>
                </a:lnTo>
                <a:lnTo>
                  <a:pt x="341095" y="895804"/>
                </a:lnTo>
                <a:lnTo>
                  <a:pt x="342666" y="896197"/>
                </a:lnTo>
                <a:lnTo>
                  <a:pt x="344237" y="896534"/>
                </a:lnTo>
                <a:lnTo>
                  <a:pt x="345808" y="896870"/>
                </a:lnTo>
                <a:lnTo>
                  <a:pt x="347378" y="897151"/>
                </a:lnTo>
                <a:lnTo>
                  <a:pt x="348949" y="897431"/>
                </a:lnTo>
                <a:lnTo>
                  <a:pt x="350520" y="897712"/>
                </a:lnTo>
                <a:lnTo>
                  <a:pt x="352091" y="897936"/>
                </a:lnTo>
                <a:lnTo>
                  <a:pt x="361460" y="899058"/>
                </a:lnTo>
                <a:lnTo>
                  <a:pt x="363031" y="899171"/>
                </a:lnTo>
                <a:lnTo>
                  <a:pt x="364602" y="899283"/>
                </a:lnTo>
                <a:lnTo>
                  <a:pt x="366173" y="899395"/>
                </a:lnTo>
                <a:lnTo>
                  <a:pt x="367744" y="899451"/>
                </a:lnTo>
                <a:lnTo>
                  <a:pt x="369315" y="899507"/>
                </a:lnTo>
                <a:lnTo>
                  <a:pt x="370886" y="899507"/>
                </a:lnTo>
                <a:lnTo>
                  <a:pt x="372457" y="899507"/>
                </a:lnTo>
                <a:lnTo>
                  <a:pt x="374028" y="899507"/>
                </a:lnTo>
                <a:lnTo>
                  <a:pt x="375599" y="899451"/>
                </a:lnTo>
                <a:lnTo>
                  <a:pt x="377169" y="899395"/>
                </a:lnTo>
                <a:lnTo>
                  <a:pt x="378740" y="899339"/>
                </a:lnTo>
                <a:lnTo>
                  <a:pt x="380311" y="899227"/>
                </a:lnTo>
                <a:lnTo>
                  <a:pt x="381882" y="899115"/>
                </a:lnTo>
                <a:lnTo>
                  <a:pt x="383453" y="898946"/>
                </a:lnTo>
                <a:lnTo>
                  <a:pt x="385024" y="898834"/>
                </a:lnTo>
                <a:lnTo>
                  <a:pt x="386595" y="898666"/>
                </a:lnTo>
                <a:lnTo>
                  <a:pt x="388166" y="898497"/>
                </a:lnTo>
                <a:lnTo>
                  <a:pt x="389737" y="898329"/>
                </a:lnTo>
                <a:lnTo>
                  <a:pt x="391308" y="898105"/>
                </a:lnTo>
                <a:lnTo>
                  <a:pt x="392878" y="897936"/>
                </a:lnTo>
                <a:lnTo>
                  <a:pt x="394449" y="897712"/>
                </a:lnTo>
                <a:lnTo>
                  <a:pt x="396020" y="897544"/>
                </a:lnTo>
                <a:lnTo>
                  <a:pt x="397535" y="897319"/>
                </a:lnTo>
                <a:lnTo>
                  <a:pt x="399106" y="897151"/>
                </a:lnTo>
                <a:lnTo>
                  <a:pt x="400677" y="896983"/>
                </a:lnTo>
                <a:lnTo>
                  <a:pt x="402248" y="896814"/>
                </a:lnTo>
                <a:lnTo>
                  <a:pt x="403819" y="896646"/>
                </a:lnTo>
                <a:lnTo>
                  <a:pt x="405390" y="896534"/>
                </a:lnTo>
                <a:lnTo>
                  <a:pt x="406960" y="896422"/>
                </a:lnTo>
                <a:lnTo>
                  <a:pt x="408531" y="896309"/>
                </a:lnTo>
                <a:lnTo>
                  <a:pt x="410102" y="896253"/>
                </a:lnTo>
                <a:lnTo>
                  <a:pt x="411673" y="896197"/>
                </a:lnTo>
                <a:lnTo>
                  <a:pt x="413244" y="896141"/>
                </a:lnTo>
                <a:lnTo>
                  <a:pt x="414815" y="896141"/>
                </a:lnTo>
                <a:lnTo>
                  <a:pt x="416386" y="896141"/>
                </a:lnTo>
                <a:lnTo>
                  <a:pt x="417957" y="896141"/>
                </a:lnTo>
                <a:lnTo>
                  <a:pt x="419528" y="896197"/>
                </a:lnTo>
                <a:lnTo>
                  <a:pt x="421099" y="896309"/>
                </a:lnTo>
                <a:lnTo>
                  <a:pt x="422669" y="896422"/>
                </a:lnTo>
                <a:lnTo>
                  <a:pt x="424240" y="896534"/>
                </a:lnTo>
                <a:lnTo>
                  <a:pt x="425811" y="896646"/>
                </a:lnTo>
                <a:lnTo>
                  <a:pt x="427382" y="896814"/>
                </a:lnTo>
                <a:lnTo>
                  <a:pt x="428953" y="896983"/>
                </a:lnTo>
                <a:lnTo>
                  <a:pt x="430524" y="897207"/>
                </a:lnTo>
                <a:lnTo>
                  <a:pt x="432095" y="897375"/>
                </a:lnTo>
                <a:lnTo>
                  <a:pt x="433666" y="897600"/>
                </a:lnTo>
                <a:lnTo>
                  <a:pt x="435180" y="897824"/>
                </a:lnTo>
                <a:lnTo>
                  <a:pt x="436751" y="897992"/>
                </a:lnTo>
                <a:lnTo>
                  <a:pt x="438322" y="898217"/>
                </a:lnTo>
                <a:lnTo>
                  <a:pt x="439893" y="898441"/>
                </a:lnTo>
                <a:lnTo>
                  <a:pt x="441464" y="898610"/>
                </a:lnTo>
                <a:lnTo>
                  <a:pt x="443035" y="898778"/>
                </a:lnTo>
                <a:lnTo>
                  <a:pt x="444606" y="899002"/>
                </a:lnTo>
                <a:lnTo>
                  <a:pt x="446177" y="899115"/>
                </a:lnTo>
                <a:lnTo>
                  <a:pt x="447748" y="899283"/>
                </a:lnTo>
                <a:lnTo>
                  <a:pt x="449319" y="899395"/>
                </a:lnTo>
                <a:lnTo>
                  <a:pt x="450889" y="899507"/>
                </a:lnTo>
                <a:lnTo>
                  <a:pt x="452460" y="899619"/>
                </a:lnTo>
                <a:lnTo>
                  <a:pt x="454031" y="899676"/>
                </a:lnTo>
                <a:lnTo>
                  <a:pt x="455602" y="899732"/>
                </a:lnTo>
                <a:lnTo>
                  <a:pt x="457173" y="899788"/>
                </a:lnTo>
                <a:lnTo>
                  <a:pt x="458744" y="899788"/>
                </a:lnTo>
                <a:lnTo>
                  <a:pt x="460315" y="899844"/>
                </a:lnTo>
                <a:lnTo>
                  <a:pt x="461886" y="899844"/>
                </a:lnTo>
                <a:lnTo>
                  <a:pt x="463457" y="899844"/>
                </a:lnTo>
                <a:lnTo>
                  <a:pt x="465028" y="899900"/>
                </a:lnTo>
                <a:lnTo>
                  <a:pt x="466598" y="899900"/>
                </a:lnTo>
                <a:lnTo>
                  <a:pt x="468169" y="899956"/>
                </a:lnTo>
                <a:lnTo>
                  <a:pt x="469740" y="899956"/>
                </a:lnTo>
                <a:lnTo>
                  <a:pt x="471311" y="900012"/>
                </a:lnTo>
                <a:lnTo>
                  <a:pt x="472826" y="900068"/>
                </a:lnTo>
                <a:lnTo>
                  <a:pt x="474397" y="900181"/>
                </a:lnTo>
                <a:lnTo>
                  <a:pt x="475968" y="900293"/>
                </a:lnTo>
                <a:lnTo>
                  <a:pt x="477539" y="900405"/>
                </a:lnTo>
                <a:lnTo>
                  <a:pt x="479110" y="900573"/>
                </a:lnTo>
                <a:lnTo>
                  <a:pt x="480680" y="900742"/>
                </a:lnTo>
                <a:lnTo>
                  <a:pt x="482251" y="900966"/>
                </a:lnTo>
                <a:lnTo>
                  <a:pt x="483822" y="901190"/>
                </a:lnTo>
                <a:lnTo>
                  <a:pt x="485393" y="901415"/>
                </a:lnTo>
                <a:lnTo>
                  <a:pt x="486964" y="901695"/>
                </a:lnTo>
                <a:lnTo>
                  <a:pt x="488535" y="901976"/>
                </a:lnTo>
                <a:lnTo>
                  <a:pt x="490106" y="902312"/>
                </a:lnTo>
                <a:lnTo>
                  <a:pt x="491677" y="902649"/>
                </a:lnTo>
                <a:lnTo>
                  <a:pt x="493248" y="902986"/>
                </a:lnTo>
                <a:lnTo>
                  <a:pt x="494819" y="903322"/>
                </a:lnTo>
                <a:lnTo>
                  <a:pt x="496389" y="903659"/>
                </a:lnTo>
                <a:lnTo>
                  <a:pt x="497960" y="903996"/>
                </a:lnTo>
                <a:lnTo>
                  <a:pt x="499531" y="904332"/>
                </a:lnTo>
                <a:lnTo>
                  <a:pt x="501102" y="904669"/>
                </a:lnTo>
                <a:lnTo>
                  <a:pt x="502673" y="905005"/>
                </a:lnTo>
                <a:lnTo>
                  <a:pt x="504244" y="905342"/>
                </a:lnTo>
                <a:lnTo>
                  <a:pt x="505815" y="905679"/>
                </a:lnTo>
                <a:lnTo>
                  <a:pt x="507386" y="905959"/>
                </a:lnTo>
                <a:lnTo>
                  <a:pt x="508957" y="906296"/>
                </a:lnTo>
                <a:lnTo>
                  <a:pt x="510471" y="906520"/>
                </a:lnTo>
                <a:lnTo>
                  <a:pt x="512042" y="906801"/>
                </a:lnTo>
                <a:lnTo>
                  <a:pt x="513613" y="907025"/>
                </a:lnTo>
                <a:lnTo>
                  <a:pt x="515184" y="907250"/>
                </a:lnTo>
                <a:lnTo>
                  <a:pt x="516755" y="907474"/>
                </a:lnTo>
                <a:lnTo>
                  <a:pt x="518326" y="907642"/>
                </a:lnTo>
                <a:lnTo>
                  <a:pt x="519897" y="907811"/>
                </a:lnTo>
                <a:lnTo>
                  <a:pt x="521468" y="907979"/>
                </a:lnTo>
                <a:lnTo>
                  <a:pt x="523039" y="908147"/>
                </a:lnTo>
                <a:lnTo>
                  <a:pt x="524609" y="908259"/>
                </a:lnTo>
                <a:lnTo>
                  <a:pt x="526180" y="908372"/>
                </a:lnTo>
                <a:lnTo>
                  <a:pt x="527751" y="908428"/>
                </a:lnTo>
                <a:lnTo>
                  <a:pt x="529322" y="908540"/>
                </a:lnTo>
                <a:lnTo>
                  <a:pt x="530893" y="908596"/>
                </a:lnTo>
                <a:lnTo>
                  <a:pt x="532464" y="908652"/>
                </a:lnTo>
                <a:lnTo>
                  <a:pt x="534035" y="908708"/>
                </a:lnTo>
                <a:lnTo>
                  <a:pt x="535606" y="908764"/>
                </a:lnTo>
                <a:lnTo>
                  <a:pt x="537177" y="908820"/>
                </a:lnTo>
                <a:lnTo>
                  <a:pt x="538748" y="908877"/>
                </a:lnTo>
                <a:lnTo>
                  <a:pt x="540318" y="908877"/>
                </a:lnTo>
                <a:lnTo>
                  <a:pt x="541889" y="908933"/>
                </a:lnTo>
                <a:lnTo>
                  <a:pt x="543460" y="908933"/>
                </a:lnTo>
              </a:path>
            </a:pathLst>
          </a:custGeom>
          <a:ln w="420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999215" y="636202"/>
            <a:ext cx="0" cy="944244"/>
          </a:xfrm>
          <a:custGeom>
            <a:avLst/>
            <a:gdLst/>
            <a:ahLst/>
            <a:cxnLst/>
            <a:rect l="l" t="t" r="r" b="b"/>
            <a:pathLst>
              <a:path w="0" h="944244">
                <a:moveTo>
                  <a:pt x="0" y="944053"/>
                </a:moveTo>
                <a:lnTo>
                  <a:pt x="0" y="0"/>
                </a:lnTo>
              </a:path>
            </a:pathLst>
          </a:custGeom>
          <a:ln w="8415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065719" y="3098866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 h="0">
                <a:moveTo>
                  <a:pt x="0" y="0"/>
                </a:moveTo>
                <a:lnTo>
                  <a:pt x="28051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121795" y="2314799"/>
            <a:ext cx="81915" cy="212725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Density</a:t>
            </a:r>
            <a:endParaRPr sz="45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448749" y="2893078"/>
            <a:ext cx="1535430" cy="0"/>
          </a:xfrm>
          <a:custGeom>
            <a:avLst/>
            <a:gdLst/>
            <a:ahLst/>
            <a:cxnLst/>
            <a:rect l="l" t="t" r="r" b="b"/>
            <a:pathLst>
              <a:path w="1535430" h="0">
                <a:moveTo>
                  <a:pt x="0" y="0"/>
                </a:moveTo>
                <a:lnTo>
                  <a:pt x="1535216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48749" y="2893078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55803" y="2893078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062858" y="2893078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369912" y="2893078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676911" y="2893078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983966" y="2893078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420452" y="2956607"/>
            <a:ext cx="57150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711910" y="2956607"/>
            <a:ext cx="88265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10</a:t>
            </a:r>
            <a:endParaRPr sz="45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018964" y="2956607"/>
            <a:ext cx="57023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19405" algn="l"/>
              </a:tabLst>
            </a:pPr>
            <a:r>
              <a:rPr dirty="0" sz="450" spc="-5">
                <a:latin typeface="Arial"/>
                <a:cs typeface="Arial"/>
              </a:rPr>
              <a:t>20	30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350">
              <a:latin typeface="Times New Roman"/>
              <a:cs typeface="Times New Roman"/>
            </a:endParaRPr>
          </a:p>
          <a:p>
            <a:pPr marL="46355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x of sample </a:t>
            </a:r>
            <a:r>
              <a:rPr dirty="0" sz="450" spc="-10">
                <a:latin typeface="Arial"/>
                <a:cs typeface="Arial"/>
              </a:rPr>
              <a:t>size</a:t>
            </a:r>
            <a:r>
              <a:rPr dirty="0" sz="450" spc="-85">
                <a:latin typeface="Arial"/>
                <a:cs typeface="Arial"/>
              </a:rPr>
              <a:t> </a:t>
            </a:r>
            <a:r>
              <a:rPr dirty="0" sz="450" spc="-5">
                <a:latin typeface="Arial"/>
                <a:cs typeface="Arial"/>
              </a:rPr>
              <a:t>100</a:t>
            </a:r>
            <a:endParaRPr sz="45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633017" y="2956607"/>
            <a:ext cx="88265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40</a:t>
            </a:r>
            <a:endParaRPr sz="45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940072" y="2956607"/>
            <a:ext cx="88265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50</a:t>
            </a:r>
            <a:endParaRPr sz="450">
              <a:latin typeface="Arial"/>
              <a:cs typeface="Arial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394497" y="1992673"/>
            <a:ext cx="0" cy="865505"/>
          </a:xfrm>
          <a:custGeom>
            <a:avLst/>
            <a:gdLst/>
            <a:ahLst/>
            <a:cxnLst/>
            <a:rect l="l" t="t" r="r" b="b"/>
            <a:pathLst>
              <a:path w="0" h="865505">
                <a:moveTo>
                  <a:pt x="0" y="865396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61003" y="2858070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61003" y="2713827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61003" y="2569585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61003" y="2425399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61003" y="2281157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61003" y="2136915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61003" y="1992673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 txBox="1"/>
          <p:nvPr/>
        </p:nvSpPr>
        <p:spPr>
          <a:xfrm>
            <a:off x="255883" y="2790781"/>
            <a:ext cx="81915" cy="134620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0.00</a:t>
            </a:r>
            <a:endParaRPr sz="45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255883" y="2502297"/>
            <a:ext cx="81915" cy="134620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0.10</a:t>
            </a:r>
            <a:endParaRPr sz="45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255883" y="2213868"/>
            <a:ext cx="81915" cy="134620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0.20</a:t>
            </a:r>
            <a:endParaRPr sz="45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255883" y="1925384"/>
            <a:ext cx="81915" cy="134620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0.30</a:t>
            </a:r>
            <a:endParaRPr sz="450">
              <a:latin typeface="Arial"/>
              <a:cs typeface="Arial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630889" y="2853750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896" y="0"/>
                </a:lnTo>
              </a:path>
            </a:pathLst>
          </a:custGeom>
          <a:ln w="128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63681" y="2806118"/>
            <a:ext cx="31115" cy="52069"/>
          </a:xfrm>
          <a:custGeom>
            <a:avLst/>
            <a:gdLst/>
            <a:ahLst/>
            <a:cxnLst/>
            <a:rect l="l" t="t" r="r" b="b"/>
            <a:pathLst>
              <a:path w="31115" h="52069">
                <a:moveTo>
                  <a:pt x="0" y="51951"/>
                </a:moveTo>
                <a:lnTo>
                  <a:pt x="30688" y="51951"/>
                </a:lnTo>
                <a:lnTo>
                  <a:pt x="30688" y="0"/>
                </a:lnTo>
                <a:lnTo>
                  <a:pt x="0" y="0"/>
                </a:lnTo>
                <a:lnTo>
                  <a:pt x="0" y="51951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94370" y="2569585"/>
            <a:ext cx="31115" cy="288925"/>
          </a:xfrm>
          <a:custGeom>
            <a:avLst/>
            <a:gdLst/>
            <a:ahLst/>
            <a:cxnLst/>
            <a:rect l="l" t="t" r="r" b="b"/>
            <a:pathLst>
              <a:path w="31115" h="288925">
                <a:moveTo>
                  <a:pt x="0" y="288484"/>
                </a:moveTo>
                <a:lnTo>
                  <a:pt x="30688" y="288484"/>
                </a:lnTo>
                <a:lnTo>
                  <a:pt x="30688" y="0"/>
                </a:lnTo>
                <a:lnTo>
                  <a:pt x="0" y="0"/>
                </a:lnTo>
                <a:lnTo>
                  <a:pt x="0" y="288484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725115" y="2263821"/>
            <a:ext cx="31115" cy="594360"/>
          </a:xfrm>
          <a:custGeom>
            <a:avLst/>
            <a:gdLst/>
            <a:ahLst/>
            <a:cxnLst/>
            <a:rect l="l" t="t" r="r" b="b"/>
            <a:pathLst>
              <a:path w="31115" h="594360">
                <a:moveTo>
                  <a:pt x="0" y="594248"/>
                </a:moveTo>
                <a:lnTo>
                  <a:pt x="30688" y="594248"/>
                </a:lnTo>
                <a:lnTo>
                  <a:pt x="30688" y="0"/>
                </a:lnTo>
                <a:lnTo>
                  <a:pt x="0" y="0"/>
                </a:lnTo>
                <a:lnTo>
                  <a:pt x="0" y="594248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755803" y="1983977"/>
            <a:ext cx="31115" cy="874394"/>
          </a:xfrm>
          <a:custGeom>
            <a:avLst/>
            <a:gdLst/>
            <a:ahLst/>
            <a:cxnLst/>
            <a:rect l="l" t="t" r="r" b="b"/>
            <a:pathLst>
              <a:path w="31115" h="874394">
                <a:moveTo>
                  <a:pt x="0" y="874092"/>
                </a:moveTo>
                <a:lnTo>
                  <a:pt x="30688" y="874092"/>
                </a:lnTo>
                <a:lnTo>
                  <a:pt x="30688" y="0"/>
                </a:lnTo>
                <a:lnTo>
                  <a:pt x="0" y="0"/>
                </a:lnTo>
                <a:lnTo>
                  <a:pt x="0" y="874092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786492" y="2260904"/>
            <a:ext cx="31115" cy="597535"/>
          </a:xfrm>
          <a:custGeom>
            <a:avLst/>
            <a:gdLst/>
            <a:ahLst/>
            <a:cxnLst/>
            <a:rect l="l" t="t" r="r" b="b"/>
            <a:pathLst>
              <a:path w="31115" h="597535">
                <a:moveTo>
                  <a:pt x="0" y="597165"/>
                </a:moveTo>
                <a:lnTo>
                  <a:pt x="30688" y="597165"/>
                </a:lnTo>
                <a:lnTo>
                  <a:pt x="30688" y="0"/>
                </a:lnTo>
                <a:lnTo>
                  <a:pt x="0" y="0"/>
                </a:lnTo>
                <a:lnTo>
                  <a:pt x="0" y="597165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817237" y="2581143"/>
            <a:ext cx="31115" cy="277495"/>
          </a:xfrm>
          <a:custGeom>
            <a:avLst/>
            <a:gdLst/>
            <a:ahLst/>
            <a:cxnLst/>
            <a:rect l="l" t="t" r="r" b="b"/>
            <a:pathLst>
              <a:path w="31115" h="277494">
                <a:moveTo>
                  <a:pt x="0" y="276926"/>
                </a:moveTo>
                <a:lnTo>
                  <a:pt x="30688" y="276926"/>
                </a:lnTo>
                <a:lnTo>
                  <a:pt x="30688" y="0"/>
                </a:lnTo>
                <a:lnTo>
                  <a:pt x="0" y="0"/>
                </a:lnTo>
                <a:lnTo>
                  <a:pt x="0" y="276926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847925" y="2722467"/>
            <a:ext cx="31115" cy="135890"/>
          </a:xfrm>
          <a:custGeom>
            <a:avLst/>
            <a:gdLst/>
            <a:ahLst/>
            <a:cxnLst/>
            <a:rect l="l" t="t" r="r" b="b"/>
            <a:pathLst>
              <a:path w="31115" h="135889">
                <a:moveTo>
                  <a:pt x="0" y="135602"/>
                </a:moveTo>
                <a:lnTo>
                  <a:pt x="30688" y="135602"/>
                </a:lnTo>
                <a:lnTo>
                  <a:pt x="30688" y="0"/>
                </a:lnTo>
                <a:lnTo>
                  <a:pt x="0" y="0"/>
                </a:lnTo>
                <a:lnTo>
                  <a:pt x="0" y="135602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878614" y="2811896"/>
            <a:ext cx="31115" cy="46355"/>
          </a:xfrm>
          <a:custGeom>
            <a:avLst/>
            <a:gdLst/>
            <a:ahLst/>
            <a:cxnLst/>
            <a:rect l="l" t="t" r="r" b="b"/>
            <a:pathLst>
              <a:path w="31115" h="46355">
                <a:moveTo>
                  <a:pt x="0" y="46173"/>
                </a:moveTo>
                <a:lnTo>
                  <a:pt x="30688" y="46173"/>
                </a:lnTo>
                <a:lnTo>
                  <a:pt x="30688" y="0"/>
                </a:lnTo>
                <a:lnTo>
                  <a:pt x="0" y="0"/>
                </a:lnTo>
                <a:lnTo>
                  <a:pt x="0" y="46173"/>
                </a:lnTo>
                <a:close/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907199" y="2853750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896" y="0"/>
                </a:lnTo>
              </a:path>
            </a:pathLst>
          </a:custGeom>
          <a:ln w="128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937944" y="2856639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896" y="0"/>
                </a:lnTo>
              </a:path>
            </a:pathLst>
          </a:custGeom>
          <a:ln w="70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21660" y="1985716"/>
            <a:ext cx="347345" cy="872490"/>
          </a:xfrm>
          <a:custGeom>
            <a:avLst/>
            <a:gdLst/>
            <a:ahLst/>
            <a:cxnLst/>
            <a:rect l="l" t="t" r="r" b="b"/>
            <a:pathLst>
              <a:path w="347344" h="872489">
                <a:moveTo>
                  <a:pt x="0" y="872353"/>
                </a:moveTo>
                <a:lnTo>
                  <a:pt x="673" y="872297"/>
                </a:lnTo>
                <a:lnTo>
                  <a:pt x="1346" y="872297"/>
                </a:lnTo>
                <a:lnTo>
                  <a:pt x="2075" y="872297"/>
                </a:lnTo>
                <a:lnTo>
                  <a:pt x="2749" y="872297"/>
                </a:lnTo>
                <a:lnTo>
                  <a:pt x="3422" y="872241"/>
                </a:lnTo>
                <a:lnTo>
                  <a:pt x="4095" y="872241"/>
                </a:lnTo>
                <a:lnTo>
                  <a:pt x="4768" y="872185"/>
                </a:lnTo>
                <a:lnTo>
                  <a:pt x="5442" y="872129"/>
                </a:lnTo>
                <a:lnTo>
                  <a:pt x="6115" y="872073"/>
                </a:lnTo>
                <a:lnTo>
                  <a:pt x="6788" y="872073"/>
                </a:lnTo>
                <a:lnTo>
                  <a:pt x="7461" y="871960"/>
                </a:lnTo>
                <a:lnTo>
                  <a:pt x="8191" y="871904"/>
                </a:lnTo>
                <a:lnTo>
                  <a:pt x="8864" y="871848"/>
                </a:lnTo>
                <a:lnTo>
                  <a:pt x="9537" y="871736"/>
                </a:lnTo>
                <a:lnTo>
                  <a:pt x="10210" y="871624"/>
                </a:lnTo>
                <a:lnTo>
                  <a:pt x="10884" y="871512"/>
                </a:lnTo>
                <a:lnTo>
                  <a:pt x="11557" y="871399"/>
                </a:lnTo>
                <a:lnTo>
                  <a:pt x="12230" y="871231"/>
                </a:lnTo>
                <a:lnTo>
                  <a:pt x="12903" y="871063"/>
                </a:lnTo>
                <a:lnTo>
                  <a:pt x="13577" y="870894"/>
                </a:lnTo>
                <a:lnTo>
                  <a:pt x="14306" y="870726"/>
                </a:lnTo>
                <a:lnTo>
                  <a:pt x="14979" y="870502"/>
                </a:lnTo>
                <a:lnTo>
                  <a:pt x="15652" y="870221"/>
                </a:lnTo>
                <a:lnTo>
                  <a:pt x="16326" y="869997"/>
                </a:lnTo>
                <a:lnTo>
                  <a:pt x="16999" y="869716"/>
                </a:lnTo>
                <a:lnTo>
                  <a:pt x="17672" y="869436"/>
                </a:lnTo>
                <a:lnTo>
                  <a:pt x="18345" y="869099"/>
                </a:lnTo>
                <a:lnTo>
                  <a:pt x="19019" y="868763"/>
                </a:lnTo>
                <a:lnTo>
                  <a:pt x="19692" y="868426"/>
                </a:lnTo>
                <a:lnTo>
                  <a:pt x="20365" y="868033"/>
                </a:lnTo>
                <a:lnTo>
                  <a:pt x="21094" y="867640"/>
                </a:lnTo>
                <a:lnTo>
                  <a:pt x="21768" y="867248"/>
                </a:lnTo>
                <a:lnTo>
                  <a:pt x="22441" y="866855"/>
                </a:lnTo>
                <a:lnTo>
                  <a:pt x="23114" y="866406"/>
                </a:lnTo>
                <a:lnTo>
                  <a:pt x="23787" y="865901"/>
                </a:lnTo>
                <a:lnTo>
                  <a:pt x="24461" y="865452"/>
                </a:lnTo>
                <a:lnTo>
                  <a:pt x="25134" y="864947"/>
                </a:lnTo>
                <a:lnTo>
                  <a:pt x="25807" y="864443"/>
                </a:lnTo>
                <a:lnTo>
                  <a:pt x="26480" y="863938"/>
                </a:lnTo>
                <a:lnTo>
                  <a:pt x="27210" y="863433"/>
                </a:lnTo>
                <a:lnTo>
                  <a:pt x="27883" y="862872"/>
                </a:lnTo>
                <a:lnTo>
                  <a:pt x="28556" y="862367"/>
                </a:lnTo>
                <a:lnTo>
                  <a:pt x="29229" y="861806"/>
                </a:lnTo>
                <a:lnTo>
                  <a:pt x="29903" y="861245"/>
                </a:lnTo>
                <a:lnTo>
                  <a:pt x="30576" y="860684"/>
                </a:lnTo>
                <a:lnTo>
                  <a:pt x="31249" y="860123"/>
                </a:lnTo>
                <a:lnTo>
                  <a:pt x="31922" y="859618"/>
                </a:lnTo>
                <a:lnTo>
                  <a:pt x="32596" y="859057"/>
                </a:lnTo>
                <a:lnTo>
                  <a:pt x="33325" y="858496"/>
                </a:lnTo>
                <a:lnTo>
                  <a:pt x="33998" y="857935"/>
                </a:lnTo>
                <a:lnTo>
                  <a:pt x="34671" y="857373"/>
                </a:lnTo>
                <a:lnTo>
                  <a:pt x="35345" y="856812"/>
                </a:lnTo>
                <a:lnTo>
                  <a:pt x="36018" y="856308"/>
                </a:lnTo>
                <a:lnTo>
                  <a:pt x="36691" y="855746"/>
                </a:lnTo>
                <a:lnTo>
                  <a:pt x="37364" y="855185"/>
                </a:lnTo>
                <a:lnTo>
                  <a:pt x="38038" y="854624"/>
                </a:lnTo>
                <a:lnTo>
                  <a:pt x="38711" y="854063"/>
                </a:lnTo>
                <a:lnTo>
                  <a:pt x="39440" y="853502"/>
                </a:lnTo>
                <a:lnTo>
                  <a:pt x="40114" y="852941"/>
                </a:lnTo>
                <a:lnTo>
                  <a:pt x="40787" y="852324"/>
                </a:lnTo>
                <a:lnTo>
                  <a:pt x="41460" y="851707"/>
                </a:lnTo>
                <a:lnTo>
                  <a:pt x="42133" y="851090"/>
                </a:lnTo>
                <a:lnTo>
                  <a:pt x="42806" y="850417"/>
                </a:lnTo>
                <a:lnTo>
                  <a:pt x="43480" y="849687"/>
                </a:lnTo>
                <a:lnTo>
                  <a:pt x="44153" y="848958"/>
                </a:lnTo>
                <a:lnTo>
                  <a:pt x="51615" y="836391"/>
                </a:lnTo>
                <a:lnTo>
                  <a:pt x="52344" y="834764"/>
                </a:lnTo>
                <a:lnTo>
                  <a:pt x="57730" y="818606"/>
                </a:lnTo>
                <a:lnTo>
                  <a:pt x="58459" y="816194"/>
                </a:lnTo>
                <a:lnTo>
                  <a:pt x="64519" y="791227"/>
                </a:lnTo>
                <a:lnTo>
                  <a:pt x="65248" y="788086"/>
                </a:lnTo>
                <a:lnTo>
                  <a:pt x="70634" y="759809"/>
                </a:lnTo>
                <a:lnTo>
                  <a:pt x="71363" y="755882"/>
                </a:lnTo>
                <a:lnTo>
                  <a:pt x="76749" y="720593"/>
                </a:lnTo>
                <a:lnTo>
                  <a:pt x="77478" y="715544"/>
                </a:lnTo>
                <a:lnTo>
                  <a:pt x="82191" y="674083"/>
                </a:lnTo>
                <a:lnTo>
                  <a:pt x="82864" y="667126"/>
                </a:lnTo>
                <a:lnTo>
                  <a:pt x="83594" y="659833"/>
                </a:lnTo>
                <a:lnTo>
                  <a:pt x="86960" y="618653"/>
                </a:lnTo>
                <a:lnTo>
                  <a:pt x="89653" y="580839"/>
                </a:lnTo>
                <a:lnTo>
                  <a:pt x="90382" y="570909"/>
                </a:lnTo>
                <a:lnTo>
                  <a:pt x="91056" y="560922"/>
                </a:lnTo>
                <a:lnTo>
                  <a:pt x="91729" y="550824"/>
                </a:lnTo>
                <a:lnTo>
                  <a:pt x="92402" y="540781"/>
                </a:lnTo>
                <a:lnTo>
                  <a:pt x="95095" y="501621"/>
                </a:lnTo>
                <a:lnTo>
                  <a:pt x="96498" y="483387"/>
                </a:lnTo>
                <a:lnTo>
                  <a:pt x="97171" y="474747"/>
                </a:lnTo>
                <a:lnTo>
                  <a:pt x="101210" y="431436"/>
                </a:lnTo>
                <a:lnTo>
                  <a:pt x="102613" y="420215"/>
                </a:lnTo>
                <a:lnTo>
                  <a:pt x="103286" y="415109"/>
                </a:lnTo>
                <a:lnTo>
                  <a:pt x="107326" y="389246"/>
                </a:lnTo>
                <a:lnTo>
                  <a:pt x="107999" y="385206"/>
                </a:lnTo>
                <a:lnTo>
                  <a:pt x="108672" y="381055"/>
                </a:lnTo>
                <a:lnTo>
                  <a:pt x="109401" y="376791"/>
                </a:lnTo>
                <a:lnTo>
                  <a:pt x="110075" y="372359"/>
                </a:lnTo>
                <a:lnTo>
                  <a:pt x="114787" y="333254"/>
                </a:lnTo>
                <a:lnTo>
                  <a:pt x="115517" y="326298"/>
                </a:lnTo>
                <a:lnTo>
                  <a:pt x="118883" y="285959"/>
                </a:lnTo>
                <a:lnTo>
                  <a:pt x="120903" y="258188"/>
                </a:lnTo>
                <a:lnTo>
                  <a:pt x="121632" y="248538"/>
                </a:lnTo>
                <a:lnTo>
                  <a:pt x="122305" y="238720"/>
                </a:lnTo>
                <a:lnTo>
                  <a:pt x="122978" y="228846"/>
                </a:lnTo>
                <a:lnTo>
                  <a:pt x="123652" y="218803"/>
                </a:lnTo>
                <a:lnTo>
                  <a:pt x="124325" y="208817"/>
                </a:lnTo>
                <a:lnTo>
                  <a:pt x="127018" y="169152"/>
                </a:lnTo>
                <a:lnTo>
                  <a:pt x="127747" y="159558"/>
                </a:lnTo>
                <a:lnTo>
                  <a:pt x="128420" y="150189"/>
                </a:lnTo>
                <a:lnTo>
                  <a:pt x="131787" y="107101"/>
                </a:lnTo>
                <a:lnTo>
                  <a:pt x="134536" y="78488"/>
                </a:lnTo>
                <a:lnTo>
                  <a:pt x="135209" y="72261"/>
                </a:lnTo>
                <a:lnTo>
                  <a:pt x="140651" y="34559"/>
                </a:lnTo>
                <a:lnTo>
                  <a:pt x="141324" y="31081"/>
                </a:lnTo>
                <a:lnTo>
                  <a:pt x="152825" y="0"/>
                </a:lnTo>
                <a:lnTo>
                  <a:pt x="153555" y="224"/>
                </a:lnTo>
                <a:lnTo>
                  <a:pt x="162363" y="41011"/>
                </a:lnTo>
                <a:lnTo>
                  <a:pt x="165056" y="67829"/>
                </a:lnTo>
                <a:lnTo>
                  <a:pt x="165785" y="75403"/>
                </a:lnTo>
                <a:lnTo>
                  <a:pt x="169152" y="117985"/>
                </a:lnTo>
                <a:lnTo>
                  <a:pt x="171171" y="146542"/>
                </a:lnTo>
                <a:lnTo>
                  <a:pt x="171901" y="156416"/>
                </a:lnTo>
                <a:lnTo>
                  <a:pt x="174594" y="197203"/>
                </a:lnTo>
                <a:lnTo>
                  <a:pt x="175940" y="217962"/>
                </a:lnTo>
                <a:lnTo>
                  <a:pt x="176613" y="228341"/>
                </a:lnTo>
                <a:lnTo>
                  <a:pt x="177287" y="238720"/>
                </a:lnTo>
                <a:lnTo>
                  <a:pt x="177960" y="248987"/>
                </a:lnTo>
                <a:lnTo>
                  <a:pt x="178689" y="259142"/>
                </a:lnTo>
                <a:lnTo>
                  <a:pt x="179362" y="269240"/>
                </a:lnTo>
                <a:lnTo>
                  <a:pt x="182055" y="308120"/>
                </a:lnTo>
                <a:lnTo>
                  <a:pt x="184804" y="344251"/>
                </a:lnTo>
                <a:lnTo>
                  <a:pt x="185478" y="352891"/>
                </a:lnTo>
                <a:lnTo>
                  <a:pt x="188844" y="393453"/>
                </a:lnTo>
                <a:lnTo>
                  <a:pt x="190920" y="416119"/>
                </a:lnTo>
                <a:lnTo>
                  <a:pt x="191593" y="423469"/>
                </a:lnTo>
                <a:lnTo>
                  <a:pt x="195632" y="464929"/>
                </a:lnTo>
                <a:lnTo>
                  <a:pt x="197708" y="483892"/>
                </a:lnTo>
                <a:lnTo>
                  <a:pt x="198382" y="489952"/>
                </a:lnTo>
                <a:lnTo>
                  <a:pt x="203094" y="527878"/>
                </a:lnTo>
                <a:lnTo>
                  <a:pt x="203824" y="532702"/>
                </a:lnTo>
                <a:lnTo>
                  <a:pt x="204497" y="537471"/>
                </a:lnTo>
                <a:lnTo>
                  <a:pt x="209939" y="572985"/>
                </a:lnTo>
                <a:lnTo>
                  <a:pt x="210612" y="577305"/>
                </a:lnTo>
                <a:lnTo>
                  <a:pt x="211285" y="581625"/>
                </a:lnTo>
                <a:lnTo>
                  <a:pt x="211959" y="585945"/>
                </a:lnTo>
                <a:lnTo>
                  <a:pt x="212632" y="590265"/>
                </a:lnTo>
                <a:lnTo>
                  <a:pt x="213305" y="594585"/>
                </a:lnTo>
                <a:lnTo>
                  <a:pt x="213978" y="598905"/>
                </a:lnTo>
                <a:lnTo>
                  <a:pt x="214652" y="603225"/>
                </a:lnTo>
                <a:lnTo>
                  <a:pt x="215325" y="607545"/>
                </a:lnTo>
                <a:lnTo>
                  <a:pt x="216054" y="611864"/>
                </a:lnTo>
                <a:lnTo>
                  <a:pt x="216727" y="616128"/>
                </a:lnTo>
                <a:lnTo>
                  <a:pt x="217401" y="620336"/>
                </a:lnTo>
                <a:lnTo>
                  <a:pt x="218074" y="624544"/>
                </a:lnTo>
                <a:lnTo>
                  <a:pt x="218747" y="628639"/>
                </a:lnTo>
                <a:lnTo>
                  <a:pt x="222843" y="651698"/>
                </a:lnTo>
                <a:lnTo>
                  <a:pt x="223516" y="655233"/>
                </a:lnTo>
                <a:lnTo>
                  <a:pt x="224189" y="658655"/>
                </a:lnTo>
                <a:lnTo>
                  <a:pt x="224862" y="661909"/>
                </a:lnTo>
                <a:lnTo>
                  <a:pt x="225536" y="665163"/>
                </a:lnTo>
                <a:lnTo>
                  <a:pt x="228958" y="680255"/>
                </a:lnTo>
                <a:lnTo>
                  <a:pt x="229631" y="683172"/>
                </a:lnTo>
                <a:lnTo>
                  <a:pt x="230304" y="686033"/>
                </a:lnTo>
                <a:lnTo>
                  <a:pt x="230978" y="688895"/>
                </a:lnTo>
                <a:lnTo>
                  <a:pt x="231651" y="691812"/>
                </a:lnTo>
                <a:lnTo>
                  <a:pt x="232324" y="694673"/>
                </a:lnTo>
                <a:lnTo>
                  <a:pt x="232997" y="697591"/>
                </a:lnTo>
                <a:lnTo>
                  <a:pt x="233671" y="700564"/>
                </a:lnTo>
                <a:lnTo>
                  <a:pt x="234344" y="703538"/>
                </a:lnTo>
                <a:lnTo>
                  <a:pt x="235073" y="706511"/>
                </a:lnTo>
                <a:lnTo>
                  <a:pt x="235746" y="709597"/>
                </a:lnTo>
                <a:lnTo>
                  <a:pt x="236420" y="712683"/>
                </a:lnTo>
                <a:lnTo>
                  <a:pt x="237093" y="715768"/>
                </a:lnTo>
                <a:lnTo>
                  <a:pt x="237766" y="718910"/>
                </a:lnTo>
                <a:lnTo>
                  <a:pt x="238439" y="722052"/>
                </a:lnTo>
                <a:lnTo>
                  <a:pt x="239113" y="725250"/>
                </a:lnTo>
                <a:lnTo>
                  <a:pt x="239786" y="728448"/>
                </a:lnTo>
                <a:lnTo>
                  <a:pt x="240459" y="731589"/>
                </a:lnTo>
                <a:lnTo>
                  <a:pt x="241132" y="734731"/>
                </a:lnTo>
                <a:lnTo>
                  <a:pt x="241862" y="737873"/>
                </a:lnTo>
                <a:lnTo>
                  <a:pt x="242535" y="740959"/>
                </a:lnTo>
                <a:lnTo>
                  <a:pt x="243208" y="743988"/>
                </a:lnTo>
                <a:lnTo>
                  <a:pt x="247977" y="762951"/>
                </a:lnTo>
                <a:lnTo>
                  <a:pt x="248650" y="765308"/>
                </a:lnTo>
                <a:lnTo>
                  <a:pt x="254092" y="780961"/>
                </a:lnTo>
                <a:lnTo>
                  <a:pt x="254766" y="782700"/>
                </a:lnTo>
                <a:lnTo>
                  <a:pt x="255439" y="784383"/>
                </a:lnTo>
                <a:lnTo>
                  <a:pt x="256112" y="786010"/>
                </a:lnTo>
                <a:lnTo>
                  <a:pt x="256785" y="787693"/>
                </a:lnTo>
                <a:lnTo>
                  <a:pt x="257459" y="789376"/>
                </a:lnTo>
                <a:lnTo>
                  <a:pt x="258132" y="791059"/>
                </a:lnTo>
                <a:lnTo>
                  <a:pt x="258805" y="792798"/>
                </a:lnTo>
                <a:lnTo>
                  <a:pt x="259478" y="794538"/>
                </a:lnTo>
                <a:lnTo>
                  <a:pt x="264247" y="807834"/>
                </a:lnTo>
                <a:lnTo>
                  <a:pt x="264920" y="809854"/>
                </a:lnTo>
                <a:lnTo>
                  <a:pt x="265594" y="811930"/>
                </a:lnTo>
                <a:lnTo>
                  <a:pt x="266267" y="814005"/>
                </a:lnTo>
                <a:lnTo>
                  <a:pt x="266996" y="816081"/>
                </a:lnTo>
                <a:lnTo>
                  <a:pt x="267669" y="818101"/>
                </a:lnTo>
                <a:lnTo>
                  <a:pt x="268343" y="820177"/>
                </a:lnTo>
                <a:lnTo>
                  <a:pt x="269016" y="822197"/>
                </a:lnTo>
                <a:lnTo>
                  <a:pt x="273111" y="833530"/>
                </a:lnTo>
                <a:lnTo>
                  <a:pt x="273785" y="835213"/>
                </a:lnTo>
                <a:lnTo>
                  <a:pt x="279227" y="846209"/>
                </a:lnTo>
                <a:lnTo>
                  <a:pt x="279900" y="847275"/>
                </a:lnTo>
                <a:lnTo>
                  <a:pt x="284613" y="853278"/>
                </a:lnTo>
                <a:lnTo>
                  <a:pt x="285286" y="854007"/>
                </a:lnTo>
                <a:lnTo>
                  <a:pt x="286015" y="854681"/>
                </a:lnTo>
                <a:lnTo>
                  <a:pt x="286688" y="855298"/>
                </a:lnTo>
                <a:lnTo>
                  <a:pt x="287362" y="855915"/>
                </a:lnTo>
                <a:lnTo>
                  <a:pt x="288035" y="856532"/>
                </a:lnTo>
                <a:lnTo>
                  <a:pt x="288708" y="857149"/>
                </a:lnTo>
                <a:lnTo>
                  <a:pt x="289381" y="857710"/>
                </a:lnTo>
                <a:lnTo>
                  <a:pt x="290055" y="858271"/>
                </a:lnTo>
                <a:lnTo>
                  <a:pt x="290728" y="858832"/>
                </a:lnTo>
                <a:lnTo>
                  <a:pt x="291401" y="859393"/>
                </a:lnTo>
                <a:lnTo>
                  <a:pt x="292131" y="859954"/>
                </a:lnTo>
                <a:lnTo>
                  <a:pt x="292804" y="860459"/>
                </a:lnTo>
                <a:lnTo>
                  <a:pt x="293477" y="860964"/>
                </a:lnTo>
                <a:lnTo>
                  <a:pt x="294150" y="861469"/>
                </a:lnTo>
                <a:lnTo>
                  <a:pt x="294823" y="861974"/>
                </a:lnTo>
                <a:lnTo>
                  <a:pt x="295497" y="862423"/>
                </a:lnTo>
                <a:lnTo>
                  <a:pt x="296170" y="862872"/>
                </a:lnTo>
                <a:lnTo>
                  <a:pt x="296843" y="863264"/>
                </a:lnTo>
                <a:lnTo>
                  <a:pt x="297516" y="863657"/>
                </a:lnTo>
                <a:lnTo>
                  <a:pt x="298246" y="863994"/>
                </a:lnTo>
                <a:lnTo>
                  <a:pt x="298919" y="864330"/>
                </a:lnTo>
                <a:lnTo>
                  <a:pt x="299592" y="864667"/>
                </a:lnTo>
                <a:lnTo>
                  <a:pt x="300266" y="864891"/>
                </a:lnTo>
                <a:lnTo>
                  <a:pt x="300939" y="865172"/>
                </a:lnTo>
                <a:lnTo>
                  <a:pt x="304361" y="865789"/>
                </a:lnTo>
                <a:lnTo>
                  <a:pt x="305034" y="865845"/>
                </a:lnTo>
                <a:lnTo>
                  <a:pt x="305708" y="865845"/>
                </a:lnTo>
                <a:lnTo>
                  <a:pt x="306381" y="865789"/>
                </a:lnTo>
                <a:lnTo>
                  <a:pt x="307054" y="865789"/>
                </a:lnTo>
                <a:lnTo>
                  <a:pt x="307727" y="865733"/>
                </a:lnTo>
                <a:lnTo>
                  <a:pt x="308401" y="865621"/>
                </a:lnTo>
                <a:lnTo>
                  <a:pt x="309074" y="865565"/>
                </a:lnTo>
                <a:lnTo>
                  <a:pt x="309747" y="865452"/>
                </a:lnTo>
                <a:lnTo>
                  <a:pt x="310420" y="865396"/>
                </a:lnTo>
                <a:lnTo>
                  <a:pt x="311150" y="865284"/>
                </a:lnTo>
                <a:lnTo>
                  <a:pt x="311823" y="865228"/>
                </a:lnTo>
                <a:lnTo>
                  <a:pt x="312496" y="865172"/>
                </a:lnTo>
                <a:lnTo>
                  <a:pt x="313169" y="865116"/>
                </a:lnTo>
                <a:lnTo>
                  <a:pt x="313843" y="865060"/>
                </a:lnTo>
                <a:lnTo>
                  <a:pt x="314516" y="865060"/>
                </a:lnTo>
                <a:lnTo>
                  <a:pt x="315189" y="865060"/>
                </a:lnTo>
                <a:lnTo>
                  <a:pt x="315862" y="865116"/>
                </a:lnTo>
                <a:lnTo>
                  <a:pt x="316536" y="865172"/>
                </a:lnTo>
                <a:lnTo>
                  <a:pt x="317265" y="865284"/>
                </a:lnTo>
                <a:lnTo>
                  <a:pt x="317938" y="865396"/>
                </a:lnTo>
                <a:lnTo>
                  <a:pt x="318611" y="865509"/>
                </a:lnTo>
                <a:lnTo>
                  <a:pt x="319285" y="865677"/>
                </a:lnTo>
                <a:lnTo>
                  <a:pt x="319958" y="865845"/>
                </a:lnTo>
                <a:lnTo>
                  <a:pt x="320631" y="866070"/>
                </a:lnTo>
                <a:lnTo>
                  <a:pt x="321304" y="866294"/>
                </a:lnTo>
                <a:lnTo>
                  <a:pt x="321978" y="866518"/>
                </a:lnTo>
                <a:lnTo>
                  <a:pt x="322651" y="866799"/>
                </a:lnTo>
                <a:lnTo>
                  <a:pt x="323380" y="867023"/>
                </a:lnTo>
                <a:lnTo>
                  <a:pt x="324053" y="867304"/>
                </a:lnTo>
                <a:lnTo>
                  <a:pt x="324727" y="867584"/>
                </a:lnTo>
                <a:lnTo>
                  <a:pt x="325400" y="867921"/>
                </a:lnTo>
                <a:lnTo>
                  <a:pt x="326073" y="868201"/>
                </a:lnTo>
                <a:lnTo>
                  <a:pt x="326746" y="868482"/>
                </a:lnTo>
                <a:lnTo>
                  <a:pt x="327420" y="868763"/>
                </a:lnTo>
                <a:lnTo>
                  <a:pt x="328093" y="869043"/>
                </a:lnTo>
                <a:lnTo>
                  <a:pt x="328766" y="869324"/>
                </a:lnTo>
                <a:lnTo>
                  <a:pt x="329439" y="869604"/>
                </a:lnTo>
                <a:lnTo>
                  <a:pt x="330169" y="869828"/>
                </a:lnTo>
                <a:lnTo>
                  <a:pt x="330842" y="870109"/>
                </a:lnTo>
                <a:lnTo>
                  <a:pt x="331515" y="870333"/>
                </a:lnTo>
                <a:lnTo>
                  <a:pt x="332188" y="870558"/>
                </a:lnTo>
                <a:lnTo>
                  <a:pt x="332862" y="870726"/>
                </a:lnTo>
                <a:lnTo>
                  <a:pt x="333535" y="870894"/>
                </a:lnTo>
                <a:lnTo>
                  <a:pt x="334208" y="871063"/>
                </a:lnTo>
                <a:lnTo>
                  <a:pt x="334881" y="871231"/>
                </a:lnTo>
                <a:lnTo>
                  <a:pt x="335555" y="871399"/>
                </a:lnTo>
                <a:lnTo>
                  <a:pt x="336284" y="871512"/>
                </a:lnTo>
                <a:lnTo>
                  <a:pt x="336957" y="871624"/>
                </a:lnTo>
                <a:lnTo>
                  <a:pt x="337630" y="871736"/>
                </a:lnTo>
                <a:lnTo>
                  <a:pt x="338304" y="871848"/>
                </a:lnTo>
                <a:lnTo>
                  <a:pt x="338977" y="871904"/>
                </a:lnTo>
                <a:lnTo>
                  <a:pt x="339650" y="871960"/>
                </a:lnTo>
                <a:lnTo>
                  <a:pt x="340323" y="872017"/>
                </a:lnTo>
                <a:lnTo>
                  <a:pt x="340997" y="872073"/>
                </a:lnTo>
                <a:lnTo>
                  <a:pt x="341670" y="872129"/>
                </a:lnTo>
                <a:lnTo>
                  <a:pt x="342399" y="872185"/>
                </a:lnTo>
                <a:lnTo>
                  <a:pt x="343073" y="872241"/>
                </a:lnTo>
                <a:lnTo>
                  <a:pt x="343746" y="872241"/>
                </a:lnTo>
                <a:lnTo>
                  <a:pt x="344419" y="872241"/>
                </a:lnTo>
                <a:lnTo>
                  <a:pt x="345092" y="872297"/>
                </a:lnTo>
                <a:lnTo>
                  <a:pt x="345765" y="872297"/>
                </a:lnTo>
                <a:lnTo>
                  <a:pt x="346439" y="872297"/>
                </a:lnTo>
                <a:lnTo>
                  <a:pt x="347112" y="872353"/>
                </a:lnTo>
              </a:path>
            </a:pathLst>
          </a:custGeom>
          <a:ln w="420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777515" y="1949024"/>
            <a:ext cx="0" cy="944244"/>
          </a:xfrm>
          <a:custGeom>
            <a:avLst/>
            <a:gdLst/>
            <a:ahLst/>
            <a:cxnLst/>
            <a:rect l="l" t="t" r="r" b="b"/>
            <a:pathLst>
              <a:path w="0" h="944244">
                <a:moveTo>
                  <a:pt x="0" y="944053"/>
                </a:moveTo>
                <a:lnTo>
                  <a:pt x="0" y="0"/>
                </a:lnTo>
              </a:path>
            </a:pathLst>
          </a:custGeom>
          <a:ln w="8415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287419" y="3098866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 h="0">
                <a:moveTo>
                  <a:pt x="0" y="0"/>
                </a:moveTo>
                <a:lnTo>
                  <a:pt x="28051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 txBox="1"/>
          <p:nvPr/>
        </p:nvSpPr>
        <p:spPr>
          <a:xfrm>
            <a:off x="2343495" y="2314799"/>
            <a:ext cx="81915" cy="212725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Density</a:t>
            </a:r>
            <a:endParaRPr sz="450">
              <a:latin typeface="Arial"/>
              <a:cs typeface="Arial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2670448" y="2893078"/>
            <a:ext cx="1535430" cy="0"/>
          </a:xfrm>
          <a:custGeom>
            <a:avLst/>
            <a:gdLst/>
            <a:ahLst/>
            <a:cxnLst/>
            <a:rect l="l" t="t" r="r" b="b"/>
            <a:pathLst>
              <a:path w="1535429" h="0">
                <a:moveTo>
                  <a:pt x="0" y="0"/>
                </a:moveTo>
                <a:lnTo>
                  <a:pt x="1535216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2670448" y="2893078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2977503" y="2893078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3284558" y="2893078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3591612" y="2893078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3898610" y="2893078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4205665" y="2893078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93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 txBox="1"/>
          <p:nvPr/>
        </p:nvSpPr>
        <p:spPr>
          <a:xfrm>
            <a:off x="2642151" y="2956607"/>
            <a:ext cx="57150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2933609" y="2956607"/>
            <a:ext cx="88265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10</a:t>
            </a:r>
            <a:endParaRPr sz="450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3240664" y="2956607"/>
            <a:ext cx="57023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19405" algn="l"/>
              </a:tabLst>
            </a:pPr>
            <a:r>
              <a:rPr dirty="0" sz="450" spc="-5">
                <a:latin typeface="Arial"/>
                <a:cs typeface="Arial"/>
              </a:rPr>
              <a:t>20	30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350">
              <a:latin typeface="Times New Roman"/>
              <a:cs typeface="Times New Roman"/>
            </a:endParaRPr>
          </a:p>
          <a:p>
            <a:pPr marL="46355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x of sample </a:t>
            </a:r>
            <a:r>
              <a:rPr dirty="0" sz="450" spc="-10">
                <a:latin typeface="Arial"/>
                <a:cs typeface="Arial"/>
              </a:rPr>
              <a:t>size</a:t>
            </a:r>
            <a:r>
              <a:rPr dirty="0" sz="450" spc="-85">
                <a:latin typeface="Arial"/>
                <a:cs typeface="Arial"/>
              </a:rPr>
              <a:t> </a:t>
            </a:r>
            <a:r>
              <a:rPr dirty="0" sz="450" spc="-5">
                <a:latin typeface="Arial"/>
                <a:cs typeface="Arial"/>
              </a:rPr>
              <a:t>500</a:t>
            </a:r>
            <a:endParaRPr sz="45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3854717" y="2956607"/>
            <a:ext cx="88265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40</a:t>
            </a:r>
            <a:endParaRPr sz="450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4161771" y="2956607"/>
            <a:ext cx="88265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Arial"/>
                <a:cs typeface="Arial"/>
              </a:rPr>
              <a:t>50</a:t>
            </a:r>
            <a:endParaRPr sz="450">
              <a:latin typeface="Arial"/>
              <a:cs typeface="Arial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2616196" y="2001144"/>
            <a:ext cx="0" cy="857250"/>
          </a:xfrm>
          <a:custGeom>
            <a:avLst/>
            <a:gdLst/>
            <a:ahLst/>
            <a:cxnLst/>
            <a:rect l="l" t="t" r="r" b="b"/>
            <a:pathLst>
              <a:path w="0" h="857250">
                <a:moveTo>
                  <a:pt x="0" y="856925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2582702" y="2858070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2582702" y="2715286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2582702" y="2572447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2582702" y="2429607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2582702" y="2286767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2582702" y="2143984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2582702" y="2001144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 h="0">
                <a:moveTo>
                  <a:pt x="33493" y="0"/>
                </a:moveTo>
                <a:lnTo>
                  <a:pt x="0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 txBox="1"/>
          <p:nvPr/>
        </p:nvSpPr>
        <p:spPr>
          <a:xfrm>
            <a:off x="2477582" y="1949453"/>
            <a:ext cx="81915" cy="960755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>
                <a:latin typeface="Arial"/>
                <a:cs typeface="Arial"/>
              </a:rPr>
              <a:t>0.0</a:t>
            </a:r>
            <a:r>
              <a:rPr dirty="0" sz="450">
                <a:latin typeface="Arial"/>
                <a:cs typeface="Arial"/>
              </a:rPr>
              <a:t>   </a:t>
            </a:r>
            <a:r>
              <a:rPr dirty="0" sz="450" spc="10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0.1</a:t>
            </a:r>
            <a:r>
              <a:rPr dirty="0" sz="450">
                <a:latin typeface="Arial"/>
                <a:cs typeface="Arial"/>
              </a:rPr>
              <a:t>   </a:t>
            </a:r>
            <a:r>
              <a:rPr dirty="0" sz="450" spc="10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0.2</a:t>
            </a:r>
            <a:r>
              <a:rPr dirty="0" sz="450">
                <a:latin typeface="Arial"/>
                <a:cs typeface="Arial"/>
              </a:rPr>
              <a:t>   </a:t>
            </a:r>
            <a:r>
              <a:rPr dirty="0" sz="450" spc="10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0.3</a:t>
            </a:r>
            <a:r>
              <a:rPr dirty="0" sz="450">
                <a:latin typeface="Arial"/>
                <a:cs typeface="Arial"/>
              </a:rPr>
              <a:t>   </a:t>
            </a:r>
            <a:r>
              <a:rPr dirty="0" sz="450" spc="10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0.4</a:t>
            </a:r>
            <a:r>
              <a:rPr dirty="0" sz="450">
                <a:latin typeface="Arial"/>
                <a:cs typeface="Arial"/>
              </a:rPr>
              <a:t>   </a:t>
            </a:r>
            <a:r>
              <a:rPr dirty="0" sz="450" spc="10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0.5</a:t>
            </a:r>
            <a:r>
              <a:rPr dirty="0" sz="450">
                <a:latin typeface="Arial"/>
                <a:cs typeface="Arial"/>
              </a:rPr>
              <a:t>   </a:t>
            </a:r>
            <a:r>
              <a:rPr dirty="0" sz="450" spc="10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0.6</a:t>
            </a:r>
            <a:endParaRPr sz="450">
              <a:latin typeface="Arial"/>
              <a:cs typeface="Arial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2929338" y="2850916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 h="0">
                <a:moveTo>
                  <a:pt x="0" y="0"/>
                </a:moveTo>
                <a:lnTo>
                  <a:pt x="19580" y="0"/>
                </a:lnTo>
              </a:path>
            </a:pathLst>
          </a:custGeom>
          <a:ln w="18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2954500" y="278454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5627"/>
                </a:lnTo>
              </a:path>
            </a:pathLst>
          </a:custGeom>
          <a:ln w="195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2969817" y="2524618"/>
            <a:ext cx="0" cy="335915"/>
          </a:xfrm>
          <a:custGeom>
            <a:avLst/>
            <a:gdLst/>
            <a:ahLst/>
            <a:cxnLst/>
            <a:rect l="l" t="t" r="r" b="b"/>
            <a:pathLst>
              <a:path w="0" h="335914">
                <a:moveTo>
                  <a:pt x="0" y="0"/>
                </a:moveTo>
                <a:lnTo>
                  <a:pt x="0" y="335555"/>
                </a:lnTo>
              </a:path>
            </a:pathLst>
          </a:custGeom>
          <a:ln w="195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2985189" y="2158992"/>
            <a:ext cx="0" cy="701675"/>
          </a:xfrm>
          <a:custGeom>
            <a:avLst/>
            <a:gdLst/>
            <a:ahLst/>
            <a:cxnLst/>
            <a:rect l="l" t="t" r="r" b="b"/>
            <a:pathLst>
              <a:path w="0" h="701675">
                <a:moveTo>
                  <a:pt x="0" y="0"/>
                </a:moveTo>
                <a:lnTo>
                  <a:pt x="0" y="701181"/>
                </a:lnTo>
              </a:path>
            </a:pathLst>
          </a:custGeom>
          <a:ln w="195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3000561" y="1981873"/>
            <a:ext cx="0" cy="878840"/>
          </a:xfrm>
          <a:custGeom>
            <a:avLst/>
            <a:gdLst/>
            <a:ahLst/>
            <a:cxnLst/>
            <a:rect l="l" t="t" r="r" b="b"/>
            <a:pathLst>
              <a:path w="0" h="878839">
                <a:moveTo>
                  <a:pt x="0" y="0"/>
                </a:moveTo>
                <a:lnTo>
                  <a:pt x="0" y="878300"/>
                </a:lnTo>
              </a:path>
            </a:pathLst>
          </a:custGeom>
          <a:ln w="195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3015878" y="2307498"/>
            <a:ext cx="0" cy="553085"/>
          </a:xfrm>
          <a:custGeom>
            <a:avLst/>
            <a:gdLst/>
            <a:ahLst/>
            <a:cxnLst/>
            <a:rect l="l" t="t" r="r" b="b"/>
            <a:pathLst>
              <a:path w="0" h="553085">
                <a:moveTo>
                  <a:pt x="0" y="0"/>
                </a:moveTo>
                <a:lnTo>
                  <a:pt x="0" y="552675"/>
                </a:lnTo>
              </a:path>
            </a:pathLst>
          </a:custGeom>
          <a:ln w="195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3031250" y="2581732"/>
            <a:ext cx="0" cy="278765"/>
          </a:xfrm>
          <a:custGeom>
            <a:avLst/>
            <a:gdLst/>
            <a:ahLst/>
            <a:cxnLst/>
            <a:rect l="l" t="t" r="r" b="b"/>
            <a:pathLst>
              <a:path w="0" h="278764">
                <a:moveTo>
                  <a:pt x="0" y="0"/>
                </a:moveTo>
                <a:lnTo>
                  <a:pt x="0" y="278441"/>
                </a:lnTo>
              </a:path>
            </a:pathLst>
          </a:custGeom>
          <a:ln w="195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3036832" y="2836638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 h="0">
                <a:moveTo>
                  <a:pt x="0" y="0"/>
                </a:moveTo>
                <a:lnTo>
                  <a:pt x="19580" y="0"/>
                </a:lnTo>
              </a:path>
            </a:pathLst>
          </a:custGeom>
          <a:ln w="470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3052148" y="2856639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 h="0">
                <a:moveTo>
                  <a:pt x="0" y="0"/>
                </a:moveTo>
                <a:lnTo>
                  <a:pt x="19580" y="0"/>
                </a:lnTo>
              </a:path>
            </a:pathLst>
          </a:custGeom>
          <a:ln w="70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2924036" y="1966865"/>
            <a:ext cx="147955" cy="891540"/>
          </a:xfrm>
          <a:custGeom>
            <a:avLst/>
            <a:gdLst/>
            <a:ahLst/>
            <a:cxnLst/>
            <a:rect l="l" t="t" r="r" b="b"/>
            <a:pathLst>
              <a:path w="147955" h="891539">
                <a:moveTo>
                  <a:pt x="0" y="891204"/>
                </a:moveTo>
                <a:lnTo>
                  <a:pt x="280" y="891148"/>
                </a:lnTo>
                <a:lnTo>
                  <a:pt x="561" y="891148"/>
                </a:lnTo>
                <a:lnTo>
                  <a:pt x="841" y="891148"/>
                </a:lnTo>
                <a:lnTo>
                  <a:pt x="1122" y="891148"/>
                </a:lnTo>
                <a:lnTo>
                  <a:pt x="1458" y="891092"/>
                </a:lnTo>
                <a:lnTo>
                  <a:pt x="1739" y="891092"/>
                </a:lnTo>
                <a:lnTo>
                  <a:pt x="2019" y="891036"/>
                </a:lnTo>
                <a:lnTo>
                  <a:pt x="2300" y="891036"/>
                </a:lnTo>
                <a:lnTo>
                  <a:pt x="2580" y="890980"/>
                </a:lnTo>
                <a:lnTo>
                  <a:pt x="2861" y="890980"/>
                </a:lnTo>
                <a:lnTo>
                  <a:pt x="3141" y="890923"/>
                </a:lnTo>
                <a:lnTo>
                  <a:pt x="3422" y="890867"/>
                </a:lnTo>
                <a:lnTo>
                  <a:pt x="3758" y="890811"/>
                </a:lnTo>
                <a:lnTo>
                  <a:pt x="4039" y="890755"/>
                </a:lnTo>
                <a:lnTo>
                  <a:pt x="4319" y="890643"/>
                </a:lnTo>
                <a:lnTo>
                  <a:pt x="4600" y="890587"/>
                </a:lnTo>
                <a:lnTo>
                  <a:pt x="4881" y="890475"/>
                </a:lnTo>
                <a:lnTo>
                  <a:pt x="5161" y="890362"/>
                </a:lnTo>
                <a:lnTo>
                  <a:pt x="5442" y="890250"/>
                </a:lnTo>
                <a:lnTo>
                  <a:pt x="5778" y="890138"/>
                </a:lnTo>
                <a:lnTo>
                  <a:pt x="6059" y="890026"/>
                </a:lnTo>
                <a:lnTo>
                  <a:pt x="6339" y="889857"/>
                </a:lnTo>
                <a:lnTo>
                  <a:pt x="6620" y="889689"/>
                </a:lnTo>
                <a:lnTo>
                  <a:pt x="6900" y="889577"/>
                </a:lnTo>
                <a:lnTo>
                  <a:pt x="7181" y="889353"/>
                </a:lnTo>
                <a:lnTo>
                  <a:pt x="7461" y="889184"/>
                </a:lnTo>
                <a:lnTo>
                  <a:pt x="7798" y="888960"/>
                </a:lnTo>
                <a:lnTo>
                  <a:pt x="8078" y="888791"/>
                </a:lnTo>
                <a:lnTo>
                  <a:pt x="8359" y="888567"/>
                </a:lnTo>
                <a:lnTo>
                  <a:pt x="8639" y="888287"/>
                </a:lnTo>
                <a:lnTo>
                  <a:pt x="8920" y="888062"/>
                </a:lnTo>
                <a:lnTo>
                  <a:pt x="9200" y="887782"/>
                </a:lnTo>
                <a:lnTo>
                  <a:pt x="9481" y="887557"/>
                </a:lnTo>
                <a:lnTo>
                  <a:pt x="9818" y="887277"/>
                </a:lnTo>
                <a:lnTo>
                  <a:pt x="10098" y="886996"/>
                </a:lnTo>
                <a:lnTo>
                  <a:pt x="10379" y="886660"/>
                </a:lnTo>
                <a:lnTo>
                  <a:pt x="10659" y="886379"/>
                </a:lnTo>
                <a:lnTo>
                  <a:pt x="10940" y="886042"/>
                </a:lnTo>
                <a:lnTo>
                  <a:pt x="11220" y="885706"/>
                </a:lnTo>
                <a:lnTo>
                  <a:pt x="11501" y="885369"/>
                </a:lnTo>
                <a:lnTo>
                  <a:pt x="11837" y="884976"/>
                </a:lnTo>
                <a:lnTo>
                  <a:pt x="12118" y="884584"/>
                </a:lnTo>
                <a:lnTo>
                  <a:pt x="12398" y="884191"/>
                </a:lnTo>
                <a:lnTo>
                  <a:pt x="12679" y="883798"/>
                </a:lnTo>
                <a:lnTo>
                  <a:pt x="12959" y="883406"/>
                </a:lnTo>
                <a:lnTo>
                  <a:pt x="13240" y="882957"/>
                </a:lnTo>
                <a:lnTo>
                  <a:pt x="13520" y="882508"/>
                </a:lnTo>
                <a:lnTo>
                  <a:pt x="13857" y="882003"/>
                </a:lnTo>
                <a:lnTo>
                  <a:pt x="14138" y="881498"/>
                </a:lnTo>
                <a:lnTo>
                  <a:pt x="14418" y="880993"/>
                </a:lnTo>
                <a:lnTo>
                  <a:pt x="14699" y="880488"/>
                </a:lnTo>
                <a:lnTo>
                  <a:pt x="14979" y="879871"/>
                </a:lnTo>
                <a:lnTo>
                  <a:pt x="15260" y="879310"/>
                </a:lnTo>
                <a:lnTo>
                  <a:pt x="15540" y="878693"/>
                </a:lnTo>
                <a:lnTo>
                  <a:pt x="15877" y="878076"/>
                </a:lnTo>
                <a:lnTo>
                  <a:pt x="16157" y="877402"/>
                </a:lnTo>
                <a:lnTo>
                  <a:pt x="16438" y="876673"/>
                </a:lnTo>
                <a:lnTo>
                  <a:pt x="16718" y="876000"/>
                </a:lnTo>
                <a:lnTo>
                  <a:pt x="16999" y="875271"/>
                </a:lnTo>
                <a:lnTo>
                  <a:pt x="17279" y="874485"/>
                </a:lnTo>
                <a:lnTo>
                  <a:pt x="17560" y="873700"/>
                </a:lnTo>
                <a:lnTo>
                  <a:pt x="17897" y="872914"/>
                </a:lnTo>
                <a:lnTo>
                  <a:pt x="18177" y="872129"/>
                </a:lnTo>
                <a:lnTo>
                  <a:pt x="18458" y="871287"/>
                </a:lnTo>
                <a:lnTo>
                  <a:pt x="18738" y="870446"/>
                </a:lnTo>
                <a:lnTo>
                  <a:pt x="19019" y="869604"/>
                </a:lnTo>
                <a:lnTo>
                  <a:pt x="19299" y="868706"/>
                </a:lnTo>
                <a:lnTo>
                  <a:pt x="19580" y="867865"/>
                </a:lnTo>
                <a:lnTo>
                  <a:pt x="19860" y="866967"/>
                </a:lnTo>
                <a:lnTo>
                  <a:pt x="20197" y="866126"/>
                </a:lnTo>
                <a:lnTo>
                  <a:pt x="20477" y="865228"/>
                </a:lnTo>
                <a:lnTo>
                  <a:pt x="20758" y="864386"/>
                </a:lnTo>
                <a:lnTo>
                  <a:pt x="21038" y="863489"/>
                </a:lnTo>
                <a:lnTo>
                  <a:pt x="21319" y="862647"/>
                </a:lnTo>
                <a:lnTo>
                  <a:pt x="21599" y="861806"/>
                </a:lnTo>
                <a:lnTo>
                  <a:pt x="21880" y="860964"/>
                </a:lnTo>
                <a:lnTo>
                  <a:pt x="22216" y="860123"/>
                </a:lnTo>
                <a:lnTo>
                  <a:pt x="22497" y="859281"/>
                </a:lnTo>
                <a:lnTo>
                  <a:pt x="22778" y="858439"/>
                </a:lnTo>
                <a:lnTo>
                  <a:pt x="23058" y="857598"/>
                </a:lnTo>
                <a:lnTo>
                  <a:pt x="23339" y="856756"/>
                </a:lnTo>
                <a:lnTo>
                  <a:pt x="23619" y="855915"/>
                </a:lnTo>
                <a:lnTo>
                  <a:pt x="23900" y="855073"/>
                </a:lnTo>
                <a:lnTo>
                  <a:pt x="24236" y="854176"/>
                </a:lnTo>
                <a:lnTo>
                  <a:pt x="24517" y="853334"/>
                </a:lnTo>
                <a:lnTo>
                  <a:pt x="24797" y="852436"/>
                </a:lnTo>
                <a:lnTo>
                  <a:pt x="25078" y="851483"/>
                </a:lnTo>
                <a:lnTo>
                  <a:pt x="25358" y="850529"/>
                </a:lnTo>
                <a:lnTo>
                  <a:pt x="25639" y="849519"/>
                </a:lnTo>
                <a:lnTo>
                  <a:pt x="25919" y="848453"/>
                </a:lnTo>
                <a:lnTo>
                  <a:pt x="26256" y="847387"/>
                </a:lnTo>
                <a:lnTo>
                  <a:pt x="27939" y="839364"/>
                </a:lnTo>
                <a:lnTo>
                  <a:pt x="28276" y="837793"/>
                </a:lnTo>
                <a:lnTo>
                  <a:pt x="29959" y="826068"/>
                </a:lnTo>
                <a:lnTo>
                  <a:pt x="30295" y="823767"/>
                </a:lnTo>
                <a:lnTo>
                  <a:pt x="31979" y="807946"/>
                </a:lnTo>
                <a:lnTo>
                  <a:pt x="32315" y="805029"/>
                </a:lnTo>
                <a:lnTo>
                  <a:pt x="33998" y="786234"/>
                </a:lnTo>
                <a:lnTo>
                  <a:pt x="34335" y="782924"/>
                </a:lnTo>
                <a:lnTo>
                  <a:pt x="36018" y="762390"/>
                </a:lnTo>
                <a:lnTo>
                  <a:pt x="36298" y="758856"/>
                </a:lnTo>
                <a:lnTo>
                  <a:pt x="38318" y="732150"/>
                </a:lnTo>
                <a:lnTo>
                  <a:pt x="38655" y="727943"/>
                </a:lnTo>
                <a:lnTo>
                  <a:pt x="40338" y="699891"/>
                </a:lnTo>
                <a:lnTo>
                  <a:pt x="40675" y="694561"/>
                </a:lnTo>
                <a:lnTo>
                  <a:pt x="42358" y="658655"/>
                </a:lnTo>
                <a:lnTo>
                  <a:pt x="42694" y="651922"/>
                </a:lnTo>
                <a:lnTo>
                  <a:pt x="44377" y="607264"/>
                </a:lnTo>
                <a:lnTo>
                  <a:pt x="44714" y="599185"/>
                </a:lnTo>
                <a:lnTo>
                  <a:pt x="46117" y="556659"/>
                </a:lnTo>
                <a:lnTo>
                  <a:pt x="46397" y="547850"/>
                </a:lnTo>
                <a:lnTo>
                  <a:pt x="46734" y="538930"/>
                </a:lnTo>
                <a:lnTo>
                  <a:pt x="47014" y="530009"/>
                </a:lnTo>
                <a:lnTo>
                  <a:pt x="47295" y="521089"/>
                </a:lnTo>
                <a:lnTo>
                  <a:pt x="47575" y="512169"/>
                </a:lnTo>
                <a:lnTo>
                  <a:pt x="47856" y="503248"/>
                </a:lnTo>
                <a:lnTo>
                  <a:pt x="48136" y="494384"/>
                </a:lnTo>
                <a:lnTo>
                  <a:pt x="48417" y="485575"/>
                </a:lnTo>
                <a:lnTo>
                  <a:pt x="48753" y="476879"/>
                </a:lnTo>
                <a:lnTo>
                  <a:pt x="49034" y="468239"/>
                </a:lnTo>
                <a:lnTo>
                  <a:pt x="50437" y="427340"/>
                </a:lnTo>
                <a:lnTo>
                  <a:pt x="50773" y="419654"/>
                </a:lnTo>
                <a:lnTo>
                  <a:pt x="51054" y="412192"/>
                </a:lnTo>
                <a:lnTo>
                  <a:pt x="52737" y="371854"/>
                </a:lnTo>
                <a:lnTo>
                  <a:pt x="53073" y="365907"/>
                </a:lnTo>
                <a:lnTo>
                  <a:pt x="53354" y="360072"/>
                </a:lnTo>
                <a:lnTo>
                  <a:pt x="55093" y="328373"/>
                </a:lnTo>
                <a:lnTo>
                  <a:pt x="55374" y="323436"/>
                </a:lnTo>
                <a:lnTo>
                  <a:pt x="55654" y="318555"/>
                </a:lnTo>
                <a:lnTo>
                  <a:pt x="55935" y="313730"/>
                </a:lnTo>
                <a:lnTo>
                  <a:pt x="56215" y="308849"/>
                </a:lnTo>
                <a:lnTo>
                  <a:pt x="56496" y="304024"/>
                </a:lnTo>
                <a:lnTo>
                  <a:pt x="56776" y="299087"/>
                </a:lnTo>
                <a:lnTo>
                  <a:pt x="57113" y="294150"/>
                </a:lnTo>
                <a:lnTo>
                  <a:pt x="58796" y="261835"/>
                </a:lnTo>
                <a:lnTo>
                  <a:pt x="59133" y="255888"/>
                </a:lnTo>
                <a:lnTo>
                  <a:pt x="60816" y="215998"/>
                </a:lnTo>
                <a:lnTo>
                  <a:pt x="61152" y="208705"/>
                </a:lnTo>
                <a:lnTo>
                  <a:pt x="62555" y="170161"/>
                </a:lnTo>
                <a:lnTo>
                  <a:pt x="62835" y="162195"/>
                </a:lnTo>
                <a:lnTo>
                  <a:pt x="63172" y="154172"/>
                </a:lnTo>
                <a:lnTo>
                  <a:pt x="64575" y="115068"/>
                </a:lnTo>
                <a:lnTo>
                  <a:pt x="65192" y="100481"/>
                </a:lnTo>
                <a:lnTo>
                  <a:pt x="65472" y="93468"/>
                </a:lnTo>
                <a:lnTo>
                  <a:pt x="67212" y="57001"/>
                </a:lnTo>
                <a:lnTo>
                  <a:pt x="67492" y="51951"/>
                </a:lnTo>
                <a:lnTo>
                  <a:pt x="69512" y="24909"/>
                </a:lnTo>
                <a:lnTo>
                  <a:pt x="69792" y="22104"/>
                </a:lnTo>
                <a:lnTo>
                  <a:pt x="71531" y="9313"/>
                </a:lnTo>
                <a:lnTo>
                  <a:pt x="71812" y="7742"/>
                </a:lnTo>
                <a:lnTo>
                  <a:pt x="74673" y="0"/>
                </a:lnTo>
                <a:lnTo>
                  <a:pt x="74954" y="112"/>
                </a:lnTo>
                <a:lnTo>
                  <a:pt x="77254" y="8415"/>
                </a:lnTo>
                <a:lnTo>
                  <a:pt x="77591" y="10491"/>
                </a:lnTo>
                <a:lnTo>
                  <a:pt x="79274" y="28107"/>
                </a:lnTo>
                <a:lnTo>
                  <a:pt x="79610" y="31866"/>
                </a:lnTo>
                <a:lnTo>
                  <a:pt x="81294" y="59525"/>
                </a:lnTo>
                <a:lnTo>
                  <a:pt x="81630" y="65023"/>
                </a:lnTo>
                <a:lnTo>
                  <a:pt x="83313" y="102725"/>
                </a:lnTo>
                <a:lnTo>
                  <a:pt x="83650" y="109906"/>
                </a:lnTo>
                <a:lnTo>
                  <a:pt x="85052" y="149684"/>
                </a:lnTo>
                <a:lnTo>
                  <a:pt x="85613" y="167300"/>
                </a:lnTo>
                <a:lnTo>
                  <a:pt x="85950" y="176501"/>
                </a:lnTo>
                <a:lnTo>
                  <a:pt x="87072" y="215269"/>
                </a:lnTo>
                <a:lnTo>
                  <a:pt x="87633" y="235522"/>
                </a:lnTo>
                <a:lnTo>
                  <a:pt x="87970" y="245733"/>
                </a:lnTo>
                <a:lnTo>
                  <a:pt x="88250" y="255944"/>
                </a:lnTo>
                <a:lnTo>
                  <a:pt x="88531" y="266211"/>
                </a:lnTo>
                <a:lnTo>
                  <a:pt x="88811" y="276422"/>
                </a:lnTo>
                <a:lnTo>
                  <a:pt x="89092" y="286520"/>
                </a:lnTo>
                <a:lnTo>
                  <a:pt x="89372" y="296451"/>
                </a:lnTo>
                <a:lnTo>
                  <a:pt x="89653" y="306269"/>
                </a:lnTo>
                <a:lnTo>
                  <a:pt x="89990" y="315862"/>
                </a:lnTo>
                <a:lnTo>
                  <a:pt x="90270" y="325232"/>
                </a:lnTo>
                <a:lnTo>
                  <a:pt x="91673" y="367253"/>
                </a:lnTo>
                <a:lnTo>
                  <a:pt x="92009" y="374547"/>
                </a:lnTo>
                <a:lnTo>
                  <a:pt x="92290" y="381391"/>
                </a:lnTo>
                <a:lnTo>
                  <a:pt x="94029" y="414436"/>
                </a:lnTo>
                <a:lnTo>
                  <a:pt x="94310" y="418644"/>
                </a:lnTo>
                <a:lnTo>
                  <a:pt x="96049" y="438617"/>
                </a:lnTo>
                <a:lnTo>
                  <a:pt x="96329" y="441366"/>
                </a:lnTo>
                <a:lnTo>
                  <a:pt x="96610" y="444003"/>
                </a:lnTo>
                <a:lnTo>
                  <a:pt x="96890" y="446640"/>
                </a:lnTo>
                <a:lnTo>
                  <a:pt x="97171" y="449220"/>
                </a:lnTo>
                <a:lnTo>
                  <a:pt x="97451" y="451801"/>
                </a:lnTo>
                <a:lnTo>
                  <a:pt x="97732" y="454438"/>
                </a:lnTo>
                <a:lnTo>
                  <a:pt x="98068" y="457131"/>
                </a:lnTo>
                <a:lnTo>
                  <a:pt x="99752" y="475533"/>
                </a:lnTo>
                <a:lnTo>
                  <a:pt x="100088" y="479124"/>
                </a:lnTo>
                <a:lnTo>
                  <a:pt x="102052" y="508241"/>
                </a:lnTo>
                <a:lnTo>
                  <a:pt x="102388" y="513010"/>
                </a:lnTo>
                <a:lnTo>
                  <a:pt x="104072" y="544148"/>
                </a:lnTo>
                <a:lnTo>
                  <a:pt x="104408" y="549758"/>
                </a:lnTo>
                <a:lnTo>
                  <a:pt x="106091" y="585440"/>
                </a:lnTo>
                <a:lnTo>
                  <a:pt x="106428" y="591723"/>
                </a:lnTo>
                <a:lnTo>
                  <a:pt x="108111" y="630603"/>
                </a:lnTo>
                <a:lnTo>
                  <a:pt x="108448" y="637223"/>
                </a:lnTo>
                <a:lnTo>
                  <a:pt x="108728" y="643844"/>
                </a:lnTo>
                <a:lnTo>
                  <a:pt x="109009" y="650464"/>
                </a:lnTo>
                <a:lnTo>
                  <a:pt x="109289" y="657028"/>
                </a:lnTo>
                <a:lnTo>
                  <a:pt x="109570" y="663592"/>
                </a:lnTo>
                <a:lnTo>
                  <a:pt x="109850" y="670100"/>
                </a:lnTo>
                <a:lnTo>
                  <a:pt x="110131" y="676552"/>
                </a:lnTo>
                <a:lnTo>
                  <a:pt x="110467" y="682892"/>
                </a:lnTo>
                <a:lnTo>
                  <a:pt x="110748" y="689175"/>
                </a:lnTo>
                <a:lnTo>
                  <a:pt x="112487" y="724464"/>
                </a:lnTo>
                <a:lnTo>
                  <a:pt x="112768" y="729850"/>
                </a:lnTo>
                <a:lnTo>
                  <a:pt x="114507" y="759248"/>
                </a:lnTo>
                <a:lnTo>
                  <a:pt x="114787" y="763625"/>
                </a:lnTo>
                <a:lnTo>
                  <a:pt x="116527" y="787861"/>
                </a:lnTo>
                <a:lnTo>
                  <a:pt x="116807" y="791564"/>
                </a:lnTo>
                <a:lnTo>
                  <a:pt x="118210" y="809293"/>
                </a:lnTo>
                <a:lnTo>
                  <a:pt x="118490" y="812715"/>
                </a:lnTo>
                <a:lnTo>
                  <a:pt x="118827" y="816025"/>
                </a:lnTo>
                <a:lnTo>
                  <a:pt x="119107" y="819335"/>
                </a:lnTo>
                <a:lnTo>
                  <a:pt x="119388" y="822589"/>
                </a:lnTo>
                <a:lnTo>
                  <a:pt x="119668" y="825731"/>
                </a:lnTo>
                <a:lnTo>
                  <a:pt x="119949" y="828873"/>
                </a:lnTo>
                <a:lnTo>
                  <a:pt x="120229" y="831959"/>
                </a:lnTo>
                <a:lnTo>
                  <a:pt x="120510" y="834988"/>
                </a:lnTo>
                <a:lnTo>
                  <a:pt x="120846" y="837962"/>
                </a:lnTo>
                <a:lnTo>
                  <a:pt x="121127" y="840823"/>
                </a:lnTo>
                <a:lnTo>
                  <a:pt x="121408" y="843628"/>
                </a:lnTo>
                <a:lnTo>
                  <a:pt x="121688" y="846321"/>
                </a:lnTo>
                <a:lnTo>
                  <a:pt x="121969" y="849014"/>
                </a:lnTo>
                <a:lnTo>
                  <a:pt x="122249" y="851539"/>
                </a:lnTo>
                <a:lnTo>
                  <a:pt x="122530" y="854007"/>
                </a:lnTo>
                <a:lnTo>
                  <a:pt x="122866" y="856364"/>
                </a:lnTo>
                <a:lnTo>
                  <a:pt x="123147" y="858664"/>
                </a:lnTo>
                <a:lnTo>
                  <a:pt x="124886" y="870053"/>
                </a:lnTo>
                <a:lnTo>
                  <a:pt x="125166" y="871568"/>
                </a:lnTo>
                <a:lnTo>
                  <a:pt x="126906" y="878693"/>
                </a:lnTo>
                <a:lnTo>
                  <a:pt x="127186" y="879590"/>
                </a:lnTo>
                <a:lnTo>
                  <a:pt x="127467" y="880376"/>
                </a:lnTo>
                <a:lnTo>
                  <a:pt x="127747" y="881105"/>
                </a:lnTo>
                <a:lnTo>
                  <a:pt x="128028" y="881722"/>
                </a:lnTo>
                <a:lnTo>
                  <a:pt x="128308" y="882340"/>
                </a:lnTo>
                <a:lnTo>
                  <a:pt x="128589" y="882844"/>
                </a:lnTo>
                <a:lnTo>
                  <a:pt x="128925" y="883293"/>
                </a:lnTo>
                <a:lnTo>
                  <a:pt x="129206" y="883742"/>
                </a:lnTo>
                <a:lnTo>
                  <a:pt x="129486" y="884079"/>
                </a:lnTo>
                <a:lnTo>
                  <a:pt x="129767" y="884415"/>
                </a:lnTo>
                <a:lnTo>
                  <a:pt x="130047" y="884696"/>
                </a:lnTo>
                <a:lnTo>
                  <a:pt x="130328" y="884920"/>
                </a:lnTo>
                <a:lnTo>
                  <a:pt x="130608" y="885145"/>
                </a:lnTo>
                <a:lnTo>
                  <a:pt x="130945" y="885313"/>
                </a:lnTo>
                <a:lnTo>
                  <a:pt x="131226" y="885481"/>
                </a:lnTo>
                <a:lnTo>
                  <a:pt x="131506" y="885594"/>
                </a:lnTo>
                <a:lnTo>
                  <a:pt x="131787" y="885706"/>
                </a:lnTo>
                <a:lnTo>
                  <a:pt x="132067" y="885818"/>
                </a:lnTo>
                <a:lnTo>
                  <a:pt x="132348" y="885930"/>
                </a:lnTo>
                <a:lnTo>
                  <a:pt x="132628" y="886042"/>
                </a:lnTo>
                <a:lnTo>
                  <a:pt x="132965" y="886099"/>
                </a:lnTo>
                <a:lnTo>
                  <a:pt x="133245" y="886155"/>
                </a:lnTo>
                <a:lnTo>
                  <a:pt x="133526" y="886267"/>
                </a:lnTo>
                <a:lnTo>
                  <a:pt x="133806" y="886323"/>
                </a:lnTo>
                <a:lnTo>
                  <a:pt x="134087" y="886435"/>
                </a:lnTo>
                <a:lnTo>
                  <a:pt x="134367" y="886547"/>
                </a:lnTo>
                <a:lnTo>
                  <a:pt x="134648" y="886603"/>
                </a:lnTo>
                <a:lnTo>
                  <a:pt x="134928" y="886716"/>
                </a:lnTo>
                <a:lnTo>
                  <a:pt x="135265" y="886828"/>
                </a:lnTo>
                <a:lnTo>
                  <a:pt x="135546" y="886996"/>
                </a:lnTo>
                <a:lnTo>
                  <a:pt x="135826" y="887108"/>
                </a:lnTo>
                <a:lnTo>
                  <a:pt x="136107" y="887221"/>
                </a:lnTo>
                <a:lnTo>
                  <a:pt x="136387" y="887389"/>
                </a:lnTo>
                <a:lnTo>
                  <a:pt x="136668" y="887557"/>
                </a:lnTo>
                <a:lnTo>
                  <a:pt x="136948" y="887726"/>
                </a:lnTo>
                <a:lnTo>
                  <a:pt x="137285" y="887894"/>
                </a:lnTo>
                <a:lnTo>
                  <a:pt x="137565" y="888062"/>
                </a:lnTo>
                <a:lnTo>
                  <a:pt x="137846" y="888230"/>
                </a:lnTo>
                <a:lnTo>
                  <a:pt x="138126" y="888399"/>
                </a:lnTo>
                <a:lnTo>
                  <a:pt x="138407" y="888567"/>
                </a:lnTo>
                <a:lnTo>
                  <a:pt x="138687" y="888735"/>
                </a:lnTo>
                <a:lnTo>
                  <a:pt x="138968" y="888904"/>
                </a:lnTo>
                <a:lnTo>
                  <a:pt x="139305" y="889072"/>
                </a:lnTo>
                <a:lnTo>
                  <a:pt x="139585" y="889240"/>
                </a:lnTo>
                <a:lnTo>
                  <a:pt x="139866" y="889409"/>
                </a:lnTo>
                <a:lnTo>
                  <a:pt x="140146" y="889577"/>
                </a:lnTo>
                <a:lnTo>
                  <a:pt x="140427" y="889689"/>
                </a:lnTo>
                <a:lnTo>
                  <a:pt x="140707" y="889857"/>
                </a:lnTo>
                <a:lnTo>
                  <a:pt x="140988" y="889970"/>
                </a:lnTo>
                <a:lnTo>
                  <a:pt x="141324" y="890082"/>
                </a:lnTo>
                <a:lnTo>
                  <a:pt x="141605" y="890194"/>
                </a:lnTo>
                <a:lnTo>
                  <a:pt x="141885" y="890306"/>
                </a:lnTo>
                <a:lnTo>
                  <a:pt x="142166" y="890418"/>
                </a:lnTo>
                <a:lnTo>
                  <a:pt x="142446" y="890531"/>
                </a:lnTo>
                <a:lnTo>
                  <a:pt x="142727" y="890587"/>
                </a:lnTo>
                <a:lnTo>
                  <a:pt x="143007" y="890699"/>
                </a:lnTo>
                <a:lnTo>
                  <a:pt x="143344" y="890755"/>
                </a:lnTo>
                <a:lnTo>
                  <a:pt x="143625" y="890811"/>
                </a:lnTo>
                <a:lnTo>
                  <a:pt x="143905" y="890867"/>
                </a:lnTo>
                <a:lnTo>
                  <a:pt x="144186" y="890923"/>
                </a:lnTo>
                <a:lnTo>
                  <a:pt x="144466" y="890980"/>
                </a:lnTo>
                <a:lnTo>
                  <a:pt x="144747" y="890980"/>
                </a:lnTo>
                <a:lnTo>
                  <a:pt x="145027" y="891036"/>
                </a:lnTo>
                <a:lnTo>
                  <a:pt x="145364" y="891036"/>
                </a:lnTo>
                <a:lnTo>
                  <a:pt x="145644" y="891092"/>
                </a:lnTo>
                <a:lnTo>
                  <a:pt x="145925" y="891092"/>
                </a:lnTo>
                <a:lnTo>
                  <a:pt x="146205" y="891148"/>
                </a:lnTo>
                <a:lnTo>
                  <a:pt x="146486" y="891148"/>
                </a:lnTo>
                <a:lnTo>
                  <a:pt x="146766" y="891148"/>
                </a:lnTo>
                <a:lnTo>
                  <a:pt x="147047" y="891148"/>
                </a:lnTo>
                <a:lnTo>
                  <a:pt x="147383" y="891204"/>
                </a:lnTo>
              </a:path>
            </a:pathLst>
          </a:custGeom>
          <a:ln w="420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2999215" y="1949024"/>
            <a:ext cx="0" cy="944244"/>
          </a:xfrm>
          <a:custGeom>
            <a:avLst/>
            <a:gdLst/>
            <a:ahLst/>
            <a:cxnLst/>
            <a:rect l="l" t="t" r="r" b="b"/>
            <a:pathLst>
              <a:path w="0" h="944244">
                <a:moveTo>
                  <a:pt x="0" y="944053"/>
                </a:moveTo>
                <a:lnTo>
                  <a:pt x="0" y="0"/>
                </a:lnTo>
              </a:path>
            </a:pathLst>
          </a:custGeom>
          <a:ln w="8415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6" name="object 16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3" action="ppaction://hlinksldjump"/>
              </a:rPr>
              <a:t>STAT </a:t>
            </a:r>
            <a:r>
              <a:rPr dirty="0" spc="-65">
                <a:hlinkClick r:id="rId3" action="ppaction://hlinksldjump"/>
              </a:rPr>
              <a:t>234 </a:t>
            </a:r>
            <a:r>
              <a:rPr dirty="0" spc="-40">
                <a:hlinkClick r:id="rId3" action="ppaction://hlinksldjump"/>
              </a:rPr>
              <a:t>Lecture</a:t>
            </a:r>
            <a:r>
              <a:rPr dirty="0" spc="5">
                <a:hlinkClick r:id="rId3" action="ppaction://hlinksldjump"/>
              </a:rPr>
              <a:t> </a:t>
            </a:r>
            <a:r>
              <a:rPr dirty="0" spc="-65">
                <a:hlinkClick r:id="rId3" action="ppaction://hlinksldjump"/>
              </a:rPr>
              <a:t>4</a:t>
            </a:r>
          </a:p>
        </p:txBody>
      </p:sp>
      <p:sp>
        <p:nvSpPr>
          <p:cNvPr id="167" name="object 16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168" name="object 16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473" y="13208"/>
            <a:ext cx="643255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Sample</a:t>
            </a: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Mean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0"/>
              <a:t>Sampling</a:t>
            </a:r>
            <a:r>
              <a:rPr dirty="0" spc="20"/>
              <a:t> </a:t>
            </a:r>
            <a:r>
              <a:rPr dirty="0" spc="-25"/>
              <a:t>Distributions</a:t>
            </a:r>
          </a:p>
        </p:txBody>
      </p:sp>
      <p:sp>
        <p:nvSpPr>
          <p:cNvPr id="6" name="object 6"/>
          <p:cNvSpPr/>
          <p:nvPr/>
        </p:nvSpPr>
        <p:spPr>
          <a:xfrm>
            <a:off x="372588" y="722409"/>
            <a:ext cx="1865681" cy="902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05964" y="1658208"/>
            <a:ext cx="88900" cy="74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20">
                <a:latin typeface="Arial"/>
                <a:cs typeface="Arial"/>
              </a:rPr>
              <a:t>−3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3181" y="1658208"/>
            <a:ext cx="88900" cy="74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20">
                <a:latin typeface="Arial"/>
                <a:cs typeface="Arial"/>
              </a:rPr>
              <a:t>−2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08381" y="1658208"/>
            <a:ext cx="56515" cy="74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20"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5653" y="1658208"/>
            <a:ext cx="56515" cy="74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20">
                <a:latin typeface="Arial"/>
                <a:cs typeface="Arial"/>
              </a:rPr>
              <a:t>3</a:t>
            </a:r>
            <a:endParaRPr sz="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0764" y="1536474"/>
            <a:ext cx="81280" cy="5651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400"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0764" y="1377693"/>
            <a:ext cx="81280" cy="8699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400">
                <a:latin typeface="Arial"/>
                <a:cs typeface="Arial"/>
              </a:rPr>
              <a:t>10</a:t>
            </a:r>
            <a:endParaRPr sz="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0764" y="1234303"/>
            <a:ext cx="81280" cy="8699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400">
                <a:latin typeface="Arial"/>
                <a:cs typeface="Arial"/>
              </a:rPr>
              <a:t>20</a:t>
            </a:r>
            <a:endParaRPr sz="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0764" y="1090857"/>
            <a:ext cx="81280" cy="8699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400">
                <a:latin typeface="Arial"/>
                <a:cs typeface="Arial"/>
              </a:rPr>
              <a:t>30</a:t>
            </a:r>
            <a:endParaRPr sz="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0764" y="947466"/>
            <a:ext cx="81280" cy="8699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400">
                <a:latin typeface="Arial"/>
                <a:cs typeface="Arial"/>
              </a:rPr>
              <a:t>40</a:t>
            </a:r>
            <a:endParaRPr sz="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0764" y="804076"/>
            <a:ext cx="81280" cy="8699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400">
                <a:latin typeface="Arial"/>
                <a:cs typeface="Arial"/>
              </a:rPr>
              <a:t>50</a:t>
            </a:r>
            <a:endParaRPr sz="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17685" y="617470"/>
            <a:ext cx="608965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500" spc="10">
                <a:latin typeface="Arial"/>
                <a:cs typeface="Arial"/>
              </a:rPr>
              <a:t>Normal </a:t>
            </a:r>
            <a:r>
              <a:rPr dirty="0" sz="500" spc="15">
                <a:latin typeface="Arial"/>
                <a:cs typeface="Arial"/>
              </a:rPr>
              <a:t>Q−Q </a:t>
            </a:r>
            <a:r>
              <a:rPr dirty="0" sz="500" spc="5">
                <a:latin typeface="Arial"/>
                <a:cs typeface="Arial"/>
              </a:rPr>
              <a:t>Plot:</a:t>
            </a:r>
            <a:r>
              <a:rPr dirty="0" sz="500" spc="-60">
                <a:latin typeface="Arial"/>
                <a:cs typeface="Arial"/>
              </a:rPr>
              <a:t> </a:t>
            </a:r>
            <a:r>
              <a:rPr dirty="0" sz="500" spc="10">
                <a:latin typeface="Arial"/>
                <a:cs typeface="Arial"/>
              </a:rPr>
              <a:t>4</a:t>
            </a:r>
            <a:endParaRPr sz="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20453" y="1658208"/>
            <a:ext cx="587375" cy="206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85750" algn="l"/>
                <a:tab pos="542925" algn="l"/>
              </a:tabLst>
            </a:pPr>
            <a:r>
              <a:rPr dirty="0" sz="400" spc="20">
                <a:latin typeface="Arial"/>
                <a:cs typeface="Arial"/>
              </a:rPr>
              <a:t>−1</a:t>
            </a:r>
            <a:r>
              <a:rPr dirty="0" sz="400" spc="20">
                <a:latin typeface="Arial"/>
                <a:cs typeface="Arial"/>
              </a:rPr>
              <a:t>	</a:t>
            </a:r>
            <a:r>
              <a:rPr dirty="0" sz="400" spc="20">
                <a:latin typeface="Arial"/>
                <a:cs typeface="Arial"/>
              </a:rPr>
              <a:t>0</a:t>
            </a:r>
            <a:r>
              <a:rPr dirty="0" sz="400" spc="20">
                <a:latin typeface="Arial"/>
                <a:cs typeface="Arial"/>
              </a:rPr>
              <a:t>	</a:t>
            </a:r>
            <a:r>
              <a:rPr dirty="0" sz="400" spc="20"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450">
              <a:latin typeface="Times New Roman"/>
              <a:cs typeface="Times New Roman"/>
            </a:endParaRPr>
          </a:p>
          <a:p>
            <a:pPr marL="39370">
              <a:lnSpc>
                <a:spcPct val="100000"/>
              </a:lnSpc>
            </a:pPr>
            <a:r>
              <a:rPr dirty="0" sz="400" spc="15">
                <a:latin typeface="Arial"/>
                <a:cs typeface="Arial"/>
              </a:rPr>
              <a:t>Theoretical</a:t>
            </a:r>
            <a:r>
              <a:rPr dirty="0" sz="400" spc="-65">
                <a:latin typeface="Arial"/>
                <a:cs typeface="Arial"/>
              </a:rPr>
              <a:t> </a:t>
            </a:r>
            <a:r>
              <a:rPr dirty="0" sz="400" spc="15">
                <a:latin typeface="Arial"/>
                <a:cs typeface="Arial"/>
              </a:rPr>
              <a:t>Quantiles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8446" y="926041"/>
            <a:ext cx="81280" cy="46291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400">
                <a:latin typeface="Arial"/>
                <a:cs typeface="Arial"/>
              </a:rPr>
              <a:t>Sample</a:t>
            </a:r>
            <a:r>
              <a:rPr dirty="0" sz="400" spc="10">
                <a:latin typeface="Arial"/>
                <a:cs typeface="Arial"/>
              </a:rPr>
              <a:t> </a:t>
            </a:r>
            <a:r>
              <a:rPr dirty="0" sz="400">
                <a:latin typeface="Arial"/>
                <a:cs typeface="Arial"/>
              </a:rPr>
              <a:t>Quantiles</a:t>
            </a:r>
            <a:endParaRPr sz="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64967" y="722409"/>
            <a:ext cx="1865681" cy="902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698343" y="1658208"/>
            <a:ext cx="88900" cy="74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20">
                <a:latin typeface="Arial"/>
                <a:cs typeface="Arial"/>
              </a:rPr>
              <a:t>−3</a:t>
            </a:r>
            <a:endParaRPr sz="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5560" y="1658208"/>
            <a:ext cx="88900" cy="74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20">
                <a:latin typeface="Arial"/>
                <a:cs typeface="Arial"/>
              </a:rPr>
              <a:t>−2</a:t>
            </a:r>
            <a:endParaRPr sz="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00760" y="1658208"/>
            <a:ext cx="56515" cy="74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20"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58032" y="1658208"/>
            <a:ext cx="56515" cy="74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20">
                <a:latin typeface="Arial"/>
                <a:cs typeface="Arial"/>
              </a:rPr>
              <a:t>3</a:t>
            </a:r>
            <a:endParaRPr sz="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63143" y="1509236"/>
            <a:ext cx="81280" cy="5651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400">
                <a:latin typeface="Arial"/>
                <a:cs typeface="Arial"/>
              </a:rPr>
              <a:t>5</a:t>
            </a:r>
            <a:endParaRPr sz="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63143" y="757626"/>
            <a:ext cx="81280" cy="63944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400">
                <a:latin typeface="Arial"/>
                <a:cs typeface="Arial"/>
              </a:rPr>
              <a:t>10</a:t>
            </a:r>
            <a:r>
              <a:rPr dirty="0" sz="400">
                <a:latin typeface="Arial"/>
                <a:cs typeface="Arial"/>
              </a:rPr>
              <a:t>        </a:t>
            </a:r>
            <a:r>
              <a:rPr dirty="0" sz="400" spc="-40">
                <a:latin typeface="Arial"/>
                <a:cs typeface="Arial"/>
              </a:rPr>
              <a:t> </a:t>
            </a:r>
            <a:r>
              <a:rPr dirty="0" sz="400">
                <a:latin typeface="Arial"/>
                <a:cs typeface="Arial"/>
              </a:rPr>
              <a:t>15</a:t>
            </a:r>
            <a:r>
              <a:rPr dirty="0" sz="400">
                <a:latin typeface="Arial"/>
                <a:cs typeface="Arial"/>
              </a:rPr>
              <a:t>        </a:t>
            </a:r>
            <a:r>
              <a:rPr dirty="0" sz="400" spc="-40">
                <a:latin typeface="Arial"/>
                <a:cs typeface="Arial"/>
              </a:rPr>
              <a:t> </a:t>
            </a:r>
            <a:r>
              <a:rPr dirty="0" sz="400">
                <a:latin typeface="Arial"/>
                <a:cs typeface="Arial"/>
              </a:rPr>
              <a:t>20</a:t>
            </a:r>
            <a:r>
              <a:rPr dirty="0" sz="400">
                <a:latin typeface="Arial"/>
                <a:cs typeface="Arial"/>
              </a:rPr>
              <a:t>        </a:t>
            </a:r>
            <a:r>
              <a:rPr dirty="0" sz="400" spc="-40">
                <a:latin typeface="Arial"/>
                <a:cs typeface="Arial"/>
              </a:rPr>
              <a:t> </a:t>
            </a:r>
            <a:r>
              <a:rPr dirty="0" sz="400">
                <a:latin typeface="Arial"/>
                <a:cs typeface="Arial"/>
              </a:rPr>
              <a:t>25</a:t>
            </a:r>
            <a:endParaRPr sz="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91573" y="617470"/>
            <a:ext cx="645795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500" spc="10">
                <a:latin typeface="Arial"/>
                <a:cs typeface="Arial"/>
              </a:rPr>
              <a:t>Normal </a:t>
            </a:r>
            <a:r>
              <a:rPr dirty="0" sz="500" spc="15">
                <a:latin typeface="Arial"/>
                <a:cs typeface="Arial"/>
              </a:rPr>
              <a:t>Q−Q </a:t>
            </a:r>
            <a:r>
              <a:rPr dirty="0" sz="500" spc="5">
                <a:latin typeface="Arial"/>
                <a:cs typeface="Arial"/>
              </a:rPr>
              <a:t>Plot:</a:t>
            </a:r>
            <a:r>
              <a:rPr dirty="0" sz="500" spc="-55">
                <a:latin typeface="Arial"/>
                <a:cs typeface="Arial"/>
              </a:rPr>
              <a:t> </a:t>
            </a:r>
            <a:r>
              <a:rPr dirty="0" sz="500" spc="10">
                <a:latin typeface="Arial"/>
                <a:cs typeface="Arial"/>
              </a:rPr>
              <a:t>20</a:t>
            </a:r>
            <a:endParaRPr sz="5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12832" y="1658208"/>
            <a:ext cx="587375" cy="206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85750" algn="l"/>
                <a:tab pos="542925" algn="l"/>
              </a:tabLst>
            </a:pPr>
            <a:r>
              <a:rPr dirty="0" sz="400" spc="20">
                <a:latin typeface="Arial"/>
                <a:cs typeface="Arial"/>
              </a:rPr>
              <a:t>−1</a:t>
            </a:r>
            <a:r>
              <a:rPr dirty="0" sz="400" spc="20">
                <a:latin typeface="Arial"/>
                <a:cs typeface="Arial"/>
              </a:rPr>
              <a:t>	</a:t>
            </a:r>
            <a:r>
              <a:rPr dirty="0" sz="400" spc="20">
                <a:latin typeface="Arial"/>
                <a:cs typeface="Arial"/>
              </a:rPr>
              <a:t>0</a:t>
            </a:r>
            <a:r>
              <a:rPr dirty="0" sz="400" spc="20">
                <a:latin typeface="Arial"/>
                <a:cs typeface="Arial"/>
              </a:rPr>
              <a:t>	</a:t>
            </a:r>
            <a:r>
              <a:rPr dirty="0" sz="400" spc="20"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450">
              <a:latin typeface="Times New Roman"/>
              <a:cs typeface="Times New Roman"/>
            </a:endParaRPr>
          </a:p>
          <a:p>
            <a:pPr marL="39370">
              <a:lnSpc>
                <a:spcPct val="100000"/>
              </a:lnSpc>
            </a:pPr>
            <a:r>
              <a:rPr dirty="0" sz="400" spc="15">
                <a:latin typeface="Arial"/>
                <a:cs typeface="Arial"/>
              </a:rPr>
              <a:t>Theoretical</a:t>
            </a:r>
            <a:r>
              <a:rPr dirty="0" sz="400" spc="-65">
                <a:latin typeface="Arial"/>
                <a:cs typeface="Arial"/>
              </a:rPr>
              <a:t> </a:t>
            </a:r>
            <a:r>
              <a:rPr dirty="0" sz="400" spc="15">
                <a:latin typeface="Arial"/>
                <a:cs typeface="Arial"/>
              </a:rPr>
              <a:t>Quantiles</a:t>
            </a:r>
            <a:endParaRPr sz="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30825" y="926041"/>
            <a:ext cx="81280" cy="46291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400">
                <a:latin typeface="Arial"/>
                <a:cs typeface="Arial"/>
              </a:rPr>
              <a:t>Sample</a:t>
            </a:r>
            <a:r>
              <a:rPr dirty="0" sz="400" spc="10">
                <a:latin typeface="Arial"/>
                <a:cs typeface="Arial"/>
              </a:rPr>
              <a:t> </a:t>
            </a:r>
            <a:r>
              <a:rPr dirty="0" sz="400">
                <a:latin typeface="Arial"/>
                <a:cs typeface="Arial"/>
              </a:rPr>
              <a:t>Quantiles</a:t>
            </a:r>
            <a:endParaRPr sz="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2588" y="2017906"/>
            <a:ext cx="1865681" cy="902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05964" y="2953704"/>
            <a:ext cx="88900" cy="74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20">
                <a:latin typeface="Arial"/>
                <a:cs typeface="Arial"/>
              </a:rPr>
              <a:t>−3</a:t>
            </a:r>
            <a:endParaRPr sz="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63181" y="2953704"/>
            <a:ext cx="88900" cy="74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20">
                <a:latin typeface="Arial"/>
                <a:cs typeface="Arial"/>
              </a:rPr>
              <a:t>−2</a:t>
            </a:r>
            <a:endParaRPr sz="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08381" y="2953704"/>
            <a:ext cx="56515" cy="74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20"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65653" y="2953704"/>
            <a:ext cx="56515" cy="74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20">
                <a:latin typeface="Arial"/>
                <a:cs typeface="Arial"/>
              </a:rPr>
              <a:t>3</a:t>
            </a:r>
            <a:endParaRPr sz="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0764" y="2517453"/>
            <a:ext cx="81280" cy="24066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400">
                <a:latin typeface="Arial"/>
                <a:cs typeface="Arial"/>
              </a:rPr>
              <a:t>8</a:t>
            </a:r>
            <a:r>
              <a:rPr dirty="0" sz="400">
                <a:latin typeface="Arial"/>
                <a:cs typeface="Arial"/>
              </a:rPr>
              <a:t>        </a:t>
            </a:r>
            <a:r>
              <a:rPr dirty="0" sz="400" spc="-40">
                <a:latin typeface="Arial"/>
                <a:cs typeface="Arial"/>
              </a:rPr>
              <a:t> </a:t>
            </a:r>
            <a:r>
              <a:rPr dirty="0" sz="400">
                <a:latin typeface="Arial"/>
                <a:cs typeface="Arial"/>
              </a:rPr>
              <a:t>10</a:t>
            </a:r>
            <a:endParaRPr sz="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0764" y="2348873"/>
            <a:ext cx="81280" cy="8699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400">
                <a:latin typeface="Arial"/>
                <a:cs typeface="Arial"/>
              </a:rPr>
              <a:t>12</a:t>
            </a:r>
            <a:endParaRPr sz="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70764" y="2180292"/>
            <a:ext cx="81280" cy="8699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400">
                <a:latin typeface="Arial"/>
                <a:cs typeface="Arial"/>
              </a:rPr>
              <a:t>14</a:t>
            </a:r>
            <a:endParaRPr sz="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0764" y="2011711"/>
            <a:ext cx="81280" cy="8699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400">
                <a:latin typeface="Arial"/>
                <a:cs typeface="Arial"/>
              </a:rPr>
              <a:t>16</a:t>
            </a:r>
            <a:endParaRPr sz="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80758" y="1912967"/>
            <a:ext cx="682625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500" spc="10">
                <a:latin typeface="Arial"/>
                <a:cs typeface="Arial"/>
              </a:rPr>
              <a:t>Normal </a:t>
            </a:r>
            <a:r>
              <a:rPr dirty="0" sz="500" spc="15">
                <a:latin typeface="Arial"/>
                <a:cs typeface="Arial"/>
              </a:rPr>
              <a:t>Q−Q </a:t>
            </a:r>
            <a:r>
              <a:rPr dirty="0" sz="500" spc="5">
                <a:latin typeface="Arial"/>
                <a:cs typeface="Arial"/>
              </a:rPr>
              <a:t>Plot:</a:t>
            </a:r>
            <a:r>
              <a:rPr dirty="0" sz="500" spc="-55">
                <a:latin typeface="Arial"/>
                <a:cs typeface="Arial"/>
              </a:rPr>
              <a:t> </a:t>
            </a:r>
            <a:r>
              <a:rPr dirty="0" sz="500" spc="10">
                <a:latin typeface="Arial"/>
                <a:cs typeface="Arial"/>
              </a:rPr>
              <a:t>100</a:t>
            </a:r>
            <a:endParaRPr sz="5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20453" y="2953704"/>
            <a:ext cx="587375" cy="206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85750" algn="l"/>
                <a:tab pos="542925" algn="l"/>
              </a:tabLst>
            </a:pPr>
            <a:r>
              <a:rPr dirty="0" sz="400" spc="20">
                <a:latin typeface="Arial"/>
                <a:cs typeface="Arial"/>
              </a:rPr>
              <a:t>−1</a:t>
            </a:r>
            <a:r>
              <a:rPr dirty="0" sz="400" spc="20">
                <a:latin typeface="Arial"/>
                <a:cs typeface="Arial"/>
              </a:rPr>
              <a:t>	</a:t>
            </a:r>
            <a:r>
              <a:rPr dirty="0" sz="400" spc="20">
                <a:latin typeface="Arial"/>
                <a:cs typeface="Arial"/>
              </a:rPr>
              <a:t>0</a:t>
            </a:r>
            <a:r>
              <a:rPr dirty="0" sz="400" spc="20">
                <a:latin typeface="Arial"/>
                <a:cs typeface="Arial"/>
              </a:rPr>
              <a:t>	</a:t>
            </a:r>
            <a:r>
              <a:rPr dirty="0" sz="400" spc="20"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450">
              <a:latin typeface="Times New Roman"/>
              <a:cs typeface="Times New Roman"/>
            </a:endParaRPr>
          </a:p>
          <a:p>
            <a:pPr marL="39370">
              <a:lnSpc>
                <a:spcPct val="100000"/>
              </a:lnSpc>
            </a:pPr>
            <a:r>
              <a:rPr dirty="0" sz="400" spc="15">
                <a:latin typeface="Arial"/>
                <a:cs typeface="Arial"/>
              </a:rPr>
              <a:t>Theoretical</a:t>
            </a:r>
            <a:r>
              <a:rPr dirty="0" sz="400" spc="-65">
                <a:latin typeface="Arial"/>
                <a:cs typeface="Arial"/>
              </a:rPr>
              <a:t> </a:t>
            </a:r>
            <a:r>
              <a:rPr dirty="0" sz="400" spc="15">
                <a:latin typeface="Arial"/>
                <a:cs typeface="Arial"/>
              </a:rPr>
              <a:t>Quantiles</a:t>
            </a:r>
            <a:endParaRPr sz="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8446" y="2221538"/>
            <a:ext cx="81280" cy="46291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400">
                <a:latin typeface="Arial"/>
                <a:cs typeface="Arial"/>
              </a:rPr>
              <a:t>Sample</a:t>
            </a:r>
            <a:r>
              <a:rPr dirty="0" sz="400" spc="10">
                <a:latin typeface="Arial"/>
                <a:cs typeface="Arial"/>
              </a:rPr>
              <a:t> </a:t>
            </a:r>
            <a:r>
              <a:rPr dirty="0" sz="400">
                <a:latin typeface="Arial"/>
                <a:cs typeface="Arial"/>
              </a:rPr>
              <a:t>Quantiles</a:t>
            </a:r>
            <a:endParaRPr sz="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564967" y="2017906"/>
            <a:ext cx="1865681" cy="9026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2698343" y="2953704"/>
            <a:ext cx="88900" cy="74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20">
                <a:latin typeface="Arial"/>
                <a:cs typeface="Arial"/>
              </a:rPr>
              <a:t>−3</a:t>
            </a:r>
            <a:endParaRPr sz="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955560" y="2953704"/>
            <a:ext cx="88900" cy="74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20">
                <a:latin typeface="Arial"/>
                <a:cs typeface="Arial"/>
              </a:rPr>
              <a:t>−2</a:t>
            </a:r>
            <a:endParaRPr sz="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000760" y="2953704"/>
            <a:ext cx="56515" cy="74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20"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258032" y="2953704"/>
            <a:ext cx="56515" cy="74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20">
                <a:latin typeface="Arial"/>
                <a:cs typeface="Arial"/>
              </a:rPr>
              <a:t>3</a:t>
            </a:r>
            <a:endParaRPr sz="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463143" y="2760719"/>
            <a:ext cx="81280" cy="5651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400">
                <a:latin typeface="Arial"/>
                <a:cs typeface="Arial"/>
              </a:rPr>
              <a:t>9</a:t>
            </a:r>
            <a:endParaRPr sz="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463143" y="2137164"/>
            <a:ext cx="81280" cy="492759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  <a:tabLst>
                <a:tab pos="215265" algn="l"/>
                <a:tab pos="417830" algn="l"/>
              </a:tabLst>
            </a:pPr>
            <a:r>
              <a:rPr dirty="0" sz="400">
                <a:latin typeface="Arial"/>
                <a:cs typeface="Arial"/>
              </a:rPr>
              <a:t>10</a:t>
            </a:r>
            <a:r>
              <a:rPr dirty="0" sz="400">
                <a:latin typeface="Arial"/>
                <a:cs typeface="Arial"/>
              </a:rPr>
              <a:t>	</a:t>
            </a:r>
            <a:r>
              <a:rPr dirty="0" sz="400">
                <a:latin typeface="Arial"/>
                <a:cs typeface="Arial"/>
              </a:rPr>
              <a:t>11</a:t>
            </a:r>
            <a:r>
              <a:rPr dirty="0" sz="400">
                <a:latin typeface="Arial"/>
                <a:cs typeface="Arial"/>
              </a:rPr>
              <a:t>	</a:t>
            </a:r>
            <a:r>
              <a:rPr dirty="0" sz="400">
                <a:latin typeface="Arial"/>
                <a:cs typeface="Arial"/>
              </a:rPr>
              <a:t>12</a:t>
            </a:r>
            <a:endParaRPr sz="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173137" y="1912967"/>
            <a:ext cx="682625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500" spc="10">
                <a:latin typeface="Arial"/>
                <a:cs typeface="Arial"/>
              </a:rPr>
              <a:t>Normal </a:t>
            </a:r>
            <a:r>
              <a:rPr dirty="0" sz="500" spc="15">
                <a:latin typeface="Arial"/>
                <a:cs typeface="Arial"/>
              </a:rPr>
              <a:t>Q−Q </a:t>
            </a:r>
            <a:r>
              <a:rPr dirty="0" sz="500" spc="5">
                <a:latin typeface="Arial"/>
                <a:cs typeface="Arial"/>
              </a:rPr>
              <a:t>Plot:</a:t>
            </a:r>
            <a:r>
              <a:rPr dirty="0" sz="500" spc="-55">
                <a:latin typeface="Arial"/>
                <a:cs typeface="Arial"/>
              </a:rPr>
              <a:t> </a:t>
            </a:r>
            <a:r>
              <a:rPr dirty="0" sz="500" spc="10">
                <a:latin typeface="Arial"/>
                <a:cs typeface="Arial"/>
              </a:rPr>
              <a:t>500</a:t>
            </a:r>
            <a:endParaRPr sz="5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212832" y="2953704"/>
            <a:ext cx="587375" cy="206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85750" algn="l"/>
                <a:tab pos="542925" algn="l"/>
              </a:tabLst>
            </a:pPr>
            <a:r>
              <a:rPr dirty="0" sz="400" spc="20">
                <a:latin typeface="Arial"/>
                <a:cs typeface="Arial"/>
              </a:rPr>
              <a:t>−1</a:t>
            </a:r>
            <a:r>
              <a:rPr dirty="0" sz="400" spc="20">
                <a:latin typeface="Arial"/>
                <a:cs typeface="Arial"/>
              </a:rPr>
              <a:t>	</a:t>
            </a:r>
            <a:r>
              <a:rPr dirty="0" sz="400" spc="20">
                <a:latin typeface="Arial"/>
                <a:cs typeface="Arial"/>
              </a:rPr>
              <a:t>0</a:t>
            </a:r>
            <a:r>
              <a:rPr dirty="0" sz="400" spc="20">
                <a:latin typeface="Arial"/>
                <a:cs typeface="Arial"/>
              </a:rPr>
              <a:t>	</a:t>
            </a:r>
            <a:r>
              <a:rPr dirty="0" sz="400" spc="20"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450">
              <a:latin typeface="Times New Roman"/>
              <a:cs typeface="Times New Roman"/>
            </a:endParaRPr>
          </a:p>
          <a:p>
            <a:pPr marL="39370">
              <a:lnSpc>
                <a:spcPct val="100000"/>
              </a:lnSpc>
            </a:pPr>
            <a:r>
              <a:rPr dirty="0" sz="400" spc="15">
                <a:latin typeface="Arial"/>
                <a:cs typeface="Arial"/>
              </a:rPr>
              <a:t>Theoretical</a:t>
            </a:r>
            <a:r>
              <a:rPr dirty="0" sz="400" spc="-65">
                <a:latin typeface="Arial"/>
                <a:cs typeface="Arial"/>
              </a:rPr>
              <a:t> </a:t>
            </a:r>
            <a:r>
              <a:rPr dirty="0" sz="400" spc="15">
                <a:latin typeface="Arial"/>
                <a:cs typeface="Arial"/>
              </a:rPr>
              <a:t>Quantiles</a:t>
            </a:r>
            <a:endParaRPr sz="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330825" y="2221538"/>
            <a:ext cx="81280" cy="46291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400">
                <a:latin typeface="Arial"/>
                <a:cs typeface="Arial"/>
              </a:rPr>
              <a:t>Sample</a:t>
            </a:r>
            <a:r>
              <a:rPr dirty="0" sz="400" spc="10">
                <a:latin typeface="Arial"/>
                <a:cs typeface="Arial"/>
              </a:rPr>
              <a:t> </a:t>
            </a:r>
            <a:r>
              <a:rPr dirty="0" sz="400">
                <a:latin typeface="Arial"/>
                <a:cs typeface="Arial"/>
              </a:rPr>
              <a:t>Quantiles</a:t>
            </a:r>
            <a:endParaRPr sz="4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7" action="ppaction://hlinksldjump"/>
              </a:rPr>
              <a:t>STAT </a:t>
            </a:r>
            <a:r>
              <a:rPr dirty="0" spc="-65">
                <a:hlinkClick r:id="rId7" action="ppaction://hlinksldjump"/>
              </a:rPr>
              <a:t>234 </a:t>
            </a:r>
            <a:r>
              <a:rPr dirty="0" spc="-40">
                <a:hlinkClick r:id="rId7" action="ppaction://hlinksldjump"/>
              </a:rPr>
              <a:t>Lecture</a:t>
            </a:r>
            <a:r>
              <a:rPr dirty="0" spc="5">
                <a:hlinkClick r:id="rId7" action="ppaction://hlinksldjump"/>
              </a:rPr>
              <a:t> </a:t>
            </a:r>
            <a:r>
              <a:rPr dirty="0" spc="-65">
                <a:hlinkClick r:id="rId7" action="ppaction://hlinksldjump"/>
              </a:rPr>
              <a:t>4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473" y="13208"/>
            <a:ext cx="643255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Sample</a:t>
            </a: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Mean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5"/>
              <a:t>Other</a:t>
            </a:r>
            <a:r>
              <a:rPr dirty="0" spc="-35"/>
              <a:t> </a:t>
            </a:r>
            <a:r>
              <a:rPr dirty="0" spc="-15"/>
              <a:t>Statistics</a:t>
            </a:r>
          </a:p>
        </p:txBody>
      </p:sp>
      <p:sp>
        <p:nvSpPr>
          <p:cNvPr id="6" name="object 6"/>
          <p:cNvSpPr/>
          <p:nvPr/>
        </p:nvSpPr>
        <p:spPr>
          <a:xfrm>
            <a:off x="280212" y="72765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02056" y="651393"/>
            <a:ext cx="3770629" cy="358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dirty="0" sz="1100" spc="-35">
                <a:latin typeface="Tahoma"/>
                <a:cs typeface="Tahoma"/>
              </a:rPr>
              <a:t>Every </a:t>
            </a:r>
            <a:r>
              <a:rPr dirty="0" sz="1100" spc="-20">
                <a:latin typeface="Tahoma"/>
                <a:cs typeface="Tahoma"/>
              </a:rPr>
              <a:t>statistic, </a:t>
            </a:r>
            <a:r>
              <a:rPr dirty="0" sz="1100" spc="-70">
                <a:latin typeface="Tahoma"/>
                <a:cs typeface="Tahoma"/>
              </a:rPr>
              <a:t>when </a:t>
            </a:r>
            <a:r>
              <a:rPr dirty="0" sz="1100" spc="15">
                <a:latin typeface="Tahoma"/>
                <a:cs typeface="Tahoma"/>
              </a:rPr>
              <a:t>it </a:t>
            </a:r>
            <a:r>
              <a:rPr dirty="0" sz="1100" spc="-40">
                <a:latin typeface="Tahoma"/>
                <a:cs typeface="Tahoma"/>
              </a:rPr>
              <a:t>is </a:t>
            </a:r>
            <a:r>
              <a:rPr dirty="0" sz="1100" spc="-45">
                <a:latin typeface="Tahoma"/>
                <a:cs typeface="Tahoma"/>
              </a:rPr>
              <a:t>obtained from </a:t>
            </a:r>
            <a:r>
              <a:rPr dirty="0" sz="1100" spc="-55">
                <a:latin typeface="Tahoma"/>
                <a:cs typeface="Tahoma"/>
              </a:rPr>
              <a:t>a random </a:t>
            </a:r>
            <a:r>
              <a:rPr dirty="0" sz="1100" spc="-50">
                <a:latin typeface="Tahoma"/>
                <a:cs typeface="Tahoma"/>
              </a:rPr>
              <a:t>sample, </a:t>
            </a:r>
            <a:r>
              <a:rPr dirty="0" sz="1100" spc="-65">
                <a:latin typeface="Tahoma"/>
                <a:cs typeface="Tahoma"/>
              </a:rPr>
              <a:t>has </a:t>
            </a:r>
            <a:r>
              <a:rPr dirty="0" sz="1100" spc="-55">
                <a:latin typeface="Tahoma"/>
                <a:cs typeface="Tahoma"/>
              </a:rPr>
              <a:t>a  </a:t>
            </a:r>
            <a:r>
              <a:rPr dirty="0" sz="1100" spc="-40">
                <a:latin typeface="Tahoma"/>
                <a:cs typeface="Tahoma"/>
              </a:rPr>
              <a:t>sampling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distribution.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024" y="1153758"/>
            <a:ext cx="882650" cy="153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450" spc="20" b="1">
                <a:latin typeface="Arial"/>
                <a:cs typeface="Arial"/>
              </a:rPr>
              <a:t>Sampling</a:t>
            </a:r>
            <a:r>
              <a:rPr dirty="0" sz="450" spc="-55" b="1">
                <a:latin typeface="Arial"/>
                <a:cs typeface="Arial"/>
              </a:rPr>
              <a:t> </a:t>
            </a:r>
            <a:r>
              <a:rPr dirty="0" sz="450" spc="15" b="1">
                <a:latin typeface="Arial"/>
                <a:cs typeface="Arial"/>
              </a:rPr>
              <a:t>distribution</a:t>
            </a:r>
            <a:endParaRPr sz="4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dirty="0" sz="450" spc="15" b="1">
                <a:latin typeface="Arial"/>
                <a:cs typeface="Arial"/>
              </a:rPr>
              <a:t>of </a:t>
            </a:r>
            <a:r>
              <a:rPr dirty="0" sz="450" spc="20" b="1">
                <a:latin typeface="Arial"/>
                <a:cs typeface="Arial"/>
              </a:rPr>
              <a:t>sample </a:t>
            </a:r>
            <a:r>
              <a:rPr dirty="0" sz="450" spc="15" b="1">
                <a:latin typeface="Arial"/>
                <a:cs typeface="Arial"/>
              </a:rPr>
              <a:t>standard</a:t>
            </a:r>
            <a:r>
              <a:rPr dirty="0" sz="450" spc="-30" b="1">
                <a:latin typeface="Arial"/>
                <a:cs typeface="Arial"/>
              </a:rPr>
              <a:t> </a:t>
            </a:r>
            <a:r>
              <a:rPr dirty="0" sz="450" spc="15" b="1">
                <a:latin typeface="Arial"/>
                <a:cs typeface="Arial"/>
              </a:rPr>
              <a:t>deviation</a:t>
            </a:r>
            <a:endParaRPr sz="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7028" y="2763288"/>
            <a:ext cx="264160" cy="73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5">
                <a:latin typeface="Arial"/>
                <a:cs typeface="Arial"/>
              </a:rPr>
              <a:t>s</a:t>
            </a:r>
            <a:r>
              <a:rPr dirty="0" sz="400" spc="-40">
                <a:latin typeface="Arial"/>
                <a:cs typeface="Arial"/>
              </a:rPr>
              <a:t> </a:t>
            </a:r>
            <a:r>
              <a:rPr dirty="0" sz="400" spc="-5">
                <a:latin typeface="Arial"/>
                <a:cs typeface="Arial"/>
              </a:rPr>
              <a:t>(n</a:t>
            </a:r>
            <a:r>
              <a:rPr dirty="0" sz="400" spc="-40">
                <a:latin typeface="Arial"/>
                <a:cs typeface="Arial"/>
              </a:rPr>
              <a:t> </a:t>
            </a:r>
            <a:r>
              <a:rPr dirty="0" sz="400" spc="-10">
                <a:latin typeface="Arial"/>
                <a:cs typeface="Arial"/>
              </a:rPr>
              <a:t>=</a:t>
            </a:r>
            <a:r>
              <a:rPr dirty="0" sz="400" spc="-40">
                <a:latin typeface="Arial"/>
                <a:cs typeface="Arial"/>
              </a:rPr>
              <a:t> </a:t>
            </a:r>
            <a:r>
              <a:rPr dirty="0" sz="400" spc="-5">
                <a:latin typeface="Arial"/>
                <a:cs typeface="Arial"/>
              </a:rPr>
              <a:t>500)</a:t>
            </a:r>
            <a:endParaRPr sz="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374" y="1837431"/>
            <a:ext cx="75565" cy="260350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400">
                <a:latin typeface="Arial"/>
                <a:cs typeface="Arial"/>
              </a:rPr>
              <a:t>Frequency</a:t>
            </a:r>
            <a:endParaRPr sz="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8731" y="2589939"/>
            <a:ext cx="946150" cy="0"/>
          </a:xfrm>
          <a:custGeom>
            <a:avLst/>
            <a:gdLst/>
            <a:ahLst/>
            <a:cxnLst/>
            <a:rect l="l" t="t" r="r" b="b"/>
            <a:pathLst>
              <a:path w="946150" h="0">
                <a:moveTo>
                  <a:pt x="0" y="0"/>
                </a:moveTo>
                <a:lnTo>
                  <a:pt x="946128" y="0"/>
                </a:lnTo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8731" y="2589939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485"/>
                </a:lnTo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97994" y="2589939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485"/>
                </a:lnTo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87195" y="2589939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485"/>
                </a:lnTo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76458" y="2589939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485"/>
                </a:lnTo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65659" y="2589939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485"/>
                </a:lnTo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54860" y="2589939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485"/>
                </a:lnTo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68408" y="2645347"/>
            <a:ext cx="1027430" cy="73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01295" algn="l"/>
                <a:tab pos="390525" algn="l"/>
                <a:tab pos="579755" algn="l"/>
                <a:tab pos="768985" algn="l"/>
                <a:tab pos="958215" algn="l"/>
              </a:tabLst>
            </a:pPr>
            <a:r>
              <a:rPr dirty="0" sz="400" spc="-5">
                <a:latin typeface="Arial"/>
                <a:cs typeface="Arial"/>
              </a:rPr>
              <a:t>10</a:t>
            </a:r>
            <a:r>
              <a:rPr dirty="0" sz="400" spc="-5">
                <a:latin typeface="Arial"/>
                <a:cs typeface="Arial"/>
              </a:rPr>
              <a:t>	</a:t>
            </a:r>
            <a:r>
              <a:rPr dirty="0" sz="400" spc="-5">
                <a:latin typeface="Arial"/>
                <a:cs typeface="Arial"/>
              </a:rPr>
              <a:t>12</a:t>
            </a:r>
            <a:r>
              <a:rPr dirty="0" sz="400" spc="-5">
                <a:latin typeface="Arial"/>
                <a:cs typeface="Arial"/>
              </a:rPr>
              <a:t>	</a:t>
            </a:r>
            <a:r>
              <a:rPr dirty="0" sz="400" spc="-5">
                <a:latin typeface="Arial"/>
                <a:cs typeface="Arial"/>
              </a:rPr>
              <a:t>14</a:t>
            </a:r>
            <a:r>
              <a:rPr dirty="0" sz="400" spc="-5">
                <a:latin typeface="Arial"/>
                <a:cs typeface="Arial"/>
              </a:rPr>
              <a:t>	</a:t>
            </a:r>
            <a:r>
              <a:rPr dirty="0" sz="400" spc="-5">
                <a:latin typeface="Arial"/>
                <a:cs typeface="Arial"/>
              </a:rPr>
              <a:t>16</a:t>
            </a:r>
            <a:r>
              <a:rPr dirty="0" sz="400" spc="-5">
                <a:latin typeface="Arial"/>
                <a:cs typeface="Arial"/>
              </a:rPr>
              <a:t>	</a:t>
            </a:r>
            <a:r>
              <a:rPr dirty="0" sz="400" spc="-5">
                <a:latin typeface="Arial"/>
                <a:cs typeface="Arial"/>
              </a:rPr>
              <a:t>18</a:t>
            </a:r>
            <a:r>
              <a:rPr dirty="0" sz="400" spc="-5">
                <a:latin typeface="Arial"/>
                <a:cs typeface="Arial"/>
              </a:rPr>
              <a:t>	</a:t>
            </a:r>
            <a:r>
              <a:rPr dirty="0" sz="400" spc="-5">
                <a:latin typeface="Arial"/>
                <a:cs typeface="Arial"/>
              </a:rPr>
              <a:t>20</a:t>
            </a:r>
            <a:endParaRPr sz="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7142" y="1481363"/>
            <a:ext cx="0" cy="1062990"/>
          </a:xfrm>
          <a:custGeom>
            <a:avLst/>
            <a:gdLst/>
            <a:ahLst/>
            <a:cxnLst/>
            <a:rect l="l" t="t" r="r" b="b"/>
            <a:pathLst>
              <a:path w="0" h="1062989">
                <a:moveTo>
                  <a:pt x="0" y="1062455"/>
                </a:moveTo>
                <a:lnTo>
                  <a:pt x="0" y="0"/>
                </a:lnTo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37594" y="2543818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29547" y="0"/>
                </a:moveTo>
                <a:lnTo>
                  <a:pt x="0" y="0"/>
                </a:lnTo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37594" y="2278205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29547" y="0"/>
                </a:moveTo>
                <a:lnTo>
                  <a:pt x="0" y="0"/>
                </a:lnTo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37594" y="2012591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29547" y="0"/>
                </a:moveTo>
                <a:lnTo>
                  <a:pt x="0" y="0"/>
                </a:lnTo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37594" y="1746977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29547" y="0"/>
                </a:moveTo>
                <a:lnTo>
                  <a:pt x="0" y="0"/>
                </a:lnTo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37594" y="1481363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29547" y="0"/>
                </a:moveTo>
                <a:lnTo>
                  <a:pt x="0" y="0"/>
                </a:lnTo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43376" y="2517350"/>
            <a:ext cx="75565" cy="53340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400"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3376" y="2237907"/>
            <a:ext cx="75565" cy="80645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400">
                <a:latin typeface="Arial"/>
                <a:cs typeface="Arial"/>
              </a:rPr>
              <a:t>50</a:t>
            </a:r>
            <a:endParaRPr sz="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3376" y="1958463"/>
            <a:ext cx="75565" cy="108585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400">
                <a:latin typeface="Arial"/>
                <a:cs typeface="Arial"/>
              </a:rPr>
              <a:t>100</a:t>
            </a:r>
            <a:endParaRPr sz="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3376" y="1692849"/>
            <a:ext cx="75565" cy="108585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400">
                <a:latin typeface="Arial"/>
                <a:cs typeface="Arial"/>
              </a:rPr>
              <a:t>150</a:t>
            </a:r>
            <a:endParaRPr sz="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3376" y="1427297"/>
            <a:ext cx="75565" cy="108585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400">
                <a:latin typeface="Arial"/>
                <a:cs typeface="Arial"/>
              </a:rPr>
              <a:t>200</a:t>
            </a:r>
            <a:endParaRPr sz="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08731" y="2496022"/>
            <a:ext cx="94615" cy="48260"/>
          </a:xfrm>
          <a:custGeom>
            <a:avLst/>
            <a:gdLst/>
            <a:ahLst/>
            <a:cxnLst/>
            <a:rect l="l" t="t" r="r" b="b"/>
            <a:pathLst>
              <a:path w="94615" h="48260">
                <a:moveTo>
                  <a:pt x="0" y="47796"/>
                </a:moveTo>
                <a:lnTo>
                  <a:pt x="94600" y="47796"/>
                </a:lnTo>
                <a:lnTo>
                  <a:pt x="94600" y="0"/>
                </a:lnTo>
                <a:lnTo>
                  <a:pt x="0" y="0"/>
                </a:lnTo>
                <a:lnTo>
                  <a:pt x="0" y="47796"/>
                </a:lnTo>
                <a:close/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03332" y="2214455"/>
            <a:ext cx="94615" cy="329565"/>
          </a:xfrm>
          <a:custGeom>
            <a:avLst/>
            <a:gdLst/>
            <a:ahLst/>
            <a:cxnLst/>
            <a:rect l="l" t="t" r="r" b="b"/>
            <a:pathLst>
              <a:path w="94615" h="329564">
                <a:moveTo>
                  <a:pt x="0" y="329363"/>
                </a:moveTo>
                <a:lnTo>
                  <a:pt x="94600" y="329363"/>
                </a:lnTo>
                <a:lnTo>
                  <a:pt x="94600" y="0"/>
                </a:lnTo>
                <a:lnTo>
                  <a:pt x="0" y="0"/>
                </a:lnTo>
                <a:lnTo>
                  <a:pt x="0" y="329363"/>
                </a:lnTo>
                <a:close/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97994" y="1810727"/>
            <a:ext cx="94615" cy="733425"/>
          </a:xfrm>
          <a:custGeom>
            <a:avLst/>
            <a:gdLst/>
            <a:ahLst/>
            <a:cxnLst/>
            <a:rect l="l" t="t" r="r" b="b"/>
            <a:pathLst>
              <a:path w="94615" h="733425">
                <a:moveTo>
                  <a:pt x="0" y="733091"/>
                </a:moveTo>
                <a:lnTo>
                  <a:pt x="94600" y="733091"/>
                </a:lnTo>
                <a:lnTo>
                  <a:pt x="94600" y="0"/>
                </a:lnTo>
                <a:lnTo>
                  <a:pt x="0" y="0"/>
                </a:lnTo>
                <a:lnTo>
                  <a:pt x="0" y="733091"/>
                </a:lnTo>
                <a:close/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92594" y="1391046"/>
            <a:ext cx="94615" cy="1153160"/>
          </a:xfrm>
          <a:custGeom>
            <a:avLst/>
            <a:gdLst/>
            <a:ahLst/>
            <a:cxnLst/>
            <a:rect l="l" t="t" r="r" b="b"/>
            <a:pathLst>
              <a:path w="94615" h="1153160">
                <a:moveTo>
                  <a:pt x="0" y="1152772"/>
                </a:moveTo>
                <a:lnTo>
                  <a:pt x="94600" y="1152772"/>
                </a:lnTo>
                <a:lnTo>
                  <a:pt x="94600" y="0"/>
                </a:lnTo>
                <a:lnTo>
                  <a:pt x="0" y="0"/>
                </a:lnTo>
                <a:lnTo>
                  <a:pt x="0" y="1152772"/>
                </a:lnTo>
                <a:close/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87195" y="1444181"/>
            <a:ext cx="94615" cy="1099820"/>
          </a:xfrm>
          <a:custGeom>
            <a:avLst/>
            <a:gdLst/>
            <a:ahLst/>
            <a:cxnLst/>
            <a:rect l="l" t="t" r="r" b="b"/>
            <a:pathLst>
              <a:path w="94615" h="1099820">
                <a:moveTo>
                  <a:pt x="0" y="1099637"/>
                </a:moveTo>
                <a:lnTo>
                  <a:pt x="94600" y="1099637"/>
                </a:lnTo>
                <a:lnTo>
                  <a:pt x="94600" y="0"/>
                </a:lnTo>
                <a:lnTo>
                  <a:pt x="0" y="0"/>
                </a:lnTo>
                <a:lnTo>
                  <a:pt x="0" y="1099637"/>
                </a:lnTo>
                <a:close/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81795" y="1582295"/>
            <a:ext cx="94615" cy="962025"/>
          </a:xfrm>
          <a:custGeom>
            <a:avLst/>
            <a:gdLst/>
            <a:ahLst/>
            <a:cxnLst/>
            <a:rect l="l" t="t" r="r" b="b"/>
            <a:pathLst>
              <a:path w="94615" h="962025">
                <a:moveTo>
                  <a:pt x="0" y="961523"/>
                </a:moveTo>
                <a:lnTo>
                  <a:pt x="94600" y="961523"/>
                </a:lnTo>
                <a:lnTo>
                  <a:pt x="94600" y="0"/>
                </a:lnTo>
                <a:lnTo>
                  <a:pt x="0" y="0"/>
                </a:lnTo>
                <a:lnTo>
                  <a:pt x="0" y="961523"/>
                </a:lnTo>
                <a:close/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76458" y="2023205"/>
            <a:ext cx="94615" cy="520700"/>
          </a:xfrm>
          <a:custGeom>
            <a:avLst/>
            <a:gdLst/>
            <a:ahLst/>
            <a:cxnLst/>
            <a:rect l="l" t="t" r="r" b="b"/>
            <a:pathLst>
              <a:path w="94615" h="520700">
                <a:moveTo>
                  <a:pt x="0" y="520612"/>
                </a:moveTo>
                <a:lnTo>
                  <a:pt x="94600" y="520612"/>
                </a:lnTo>
                <a:lnTo>
                  <a:pt x="94600" y="0"/>
                </a:lnTo>
                <a:lnTo>
                  <a:pt x="0" y="0"/>
                </a:lnTo>
                <a:lnTo>
                  <a:pt x="0" y="520612"/>
                </a:lnTo>
                <a:close/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071058" y="2235684"/>
            <a:ext cx="94615" cy="308610"/>
          </a:xfrm>
          <a:custGeom>
            <a:avLst/>
            <a:gdLst/>
            <a:ahLst/>
            <a:cxnLst/>
            <a:rect l="l" t="t" r="r" b="b"/>
            <a:pathLst>
              <a:path w="94615" h="308610">
                <a:moveTo>
                  <a:pt x="0" y="308134"/>
                </a:moveTo>
                <a:lnTo>
                  <a:pt x="94600" y="308134"/>
                </a:lnTo>
                <a:lnTo>
                  <a:pt x="94600" y="0"/>
                </a:lnTo>
                <a:lnTo>
                  <a:pt x="0" y="0"/>
                </a:lnTo>
                <a:lnTo>
                  <a:pt x="0" y="308134"/>
                </a:lnTo>
                <a:close/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165659" y="2432272"/>
            <a:ext cx="94615" cy="111760"/>
          </a:xfrm>
          <a:custGeom>
            <a:avLst/>
            <a:gdLst/>
            <a:ahLst/>
            <a:cxnLst/>
            <a:rect l="l" t="t" r="r" b="b"/>
            <a:pathLst>
              <a:path w="94615" h="111760">
                <a:moveTo>
                  <a:pt x="0" y="111546"/>
                </a:moveTo>
                <a:lnTo>
                  <a:pt x="94600" y="111546"/>
                </a:lnTo>
                <a:lnTo>
                  <a:pt x="94600" y="0"/>
                </a:lnTo>
                <a:lnTo>
                  <a:pt x="0" y="0"/>
                </a:lnTo>
                <a:lnTo>
                  <a:pt x="0" y="111546"/>
                </a:lnTo>
                <a:close/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260259" y="2511974"/>
            <a:ext cx="94615" cy="32384"/>
          </a:xfrm>
          <a:custGeom>
            <a:avLst/>
            <a:gdLst/>
            <a:ahLst/>
            <a:cxnLst/>
            <a:rect l="l" t="t" r="r" b="b"/>
            <a:pathLst>
              <a:path w="94615" h="32385">
                <a:moveTo>
                  <a:pt x="0" y="31843"/>
                </a:moveTo>
                <a:lnTo>
                  <a:pt x="94600" y="31843"/>
                </a:lnTo>
                <a:lnTo>
                  <a:pt x="94600" y="0"/>
                </a:lnTo>
                <a:lnTo>
                  <a:pt x="0" y="0"/>
                </a:lnTo>
                <a:lnTo>
                  <a:pt x="0" y="31843"/>
                </a:lnTo>
                <a:close/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352532" y="2535842"/>
            <a:ext cx="99695" cy="0"/>
          </a:xfrm>
          <a:custGeom>
            <a:avLst/>
            <a:gdLst/>
            <a:ahLst/>
            <a:cxnLst/>
            <a:rect l="l" t="t" r="r" b="b"/>
            <a:pathLst>
              <a:path w="99694" h="0">
                <a:moveTo>
                  <a:pt x="0" y="0"/>
                </a:moveTo>
                <a:lnTo>
                  <a:pt x="99255" y="0"/>
                </a:lnTo>
              </a:path>
            </a:pathLst>
          </a:custGeom>
          <a:ln w="206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48276" y="1344987"/>
            <a:ext cx="0" cy="1245235"/>
          </a:xfrm>
          <a:custGeom>
            <a:avLst/>
            <a:gdLst/>
            <a:ahLst/>
            <a:cxnLst/>
            <a:rect l="l" t="t" r="r" b="b"/>
            <a:pathLst>
              <a:path w="0" h="1245235">
                <a:moveTo>
                  <a:pt x="0" y="1244951"/>
                </a:moveTo>
                <a:lnTo>
                  <a:pt x="0" y="0"/>
                </a:lnTo>
              </a:path>
            </a:pathLst>
          </a:custGeom>
          <a:ln w="9311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2087790" y="1151495"/>
            <a:ext cx="662305" cy="154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8580" marR="5080" indent="-56515">
              <a:lnSpc>
                <a:spcPct val="103299"/>
              </a:lnSpc>
            </a:pPr>
            <a:r>
              <a:rPr dirty="0" sz="450" spc="20" b="1">
                <a:latin typeface="Arial"/>
                <a:cs typeface="Arial"/>
              </a:rPr>
              <a:t>Sampling</a:t>
            </a:r>
            <a:r>
              <a:rPr dirty="0" sz="450" spc="-45" b="1">
                <a:latin typeface="Arial"/>
                <a:cs typeface="Arial"/>
              </a:rPr>
              <a:t> </a:t>
            </a:r>
            <a:r>
              <a:rPr dirty="0" sz="450" spc="15" b="1">
                <a:latin typeface="Arial"/>
                <a:cs typeface="Arial"/>
              </a:rPr>
              <a:t>distribution </a:t>
            </a:r>
            <a:r>
              <a:rPr dirty="0" sz="450" spc="10" b="1">
                <a:latin typeface="Arial"/>
                <a:cs typeface="Arial"/>
              </a:rPr>
              <a:t> </a:t>
            </a:r>
            <a:r>
              <a:rPr dirty="0" sz="450" spc="15" b="1">
                <a:latin typeface="Arial"/>
                <a:cs typeface="Arial"/>
              </a:rPr>
              <a:t>of </a:t>
            </a:r>
            <a:r>
              <a:rPr dirty="0" sz="450" spc="20" b="1">
                <a:latin typeface="Arial"/>
                <a:cs typeface="Arial"/>
              </a:rPr>
              <a:t>sample</a:t>
            </a:r>
            <a:r>
              <a:rPr dirty="0" sz="450" spc="-60" b="1">
                <a:latin typeface="Arial"/>
                <a:cs typeface="Arial"/>
              </a:rPr>
              <a:t> </a:t>
            </a:r>
            <a:r>
              <a:rPr dirty="0" sz="450" spc="20" b="1">
                <a:latin typeface="Arial"/>
                <a:cs typeface="Arial"/>
              </a:rPr>
              <a:t>median</a:t>
            </a:r>
            <a:endParaRPr sz="4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278543" y="2763288"/>
            <a:ext cx="281305" cy="73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0">
                <a:latin typeface="Arial"/>
                <a:cs typeface="Arial"/>
              </a:rPr>
              <a:t>M </a:t>
            </a:r>
            <a:r>
              <a:rPr dirty="0" sz="400" spc="-5">
                <a:latin typeface="Arial"/>
                <a:cs typeface="Arial"/>
              </a:rPr>
              <a:t>(n</a:t>
            </a:r>
            <a:r>
              <a:rPr dirty="0" sz="400" spc="-85">
                <a:latin typeface="Arial"/>
                <a:cs typeface="Arial"/>
              </a:rPr>
              <a:t> </a:t>
            </a:r>
            <a:r>
              <a:rPr dirty="0" sz="400" spc="-10">
                <a:latin typeface="Arial"/>
                <a:cs typeface="Arial"/>
              </a:rPr>
              <a:t>= </a:t>
            </a:r>
            <a:r>
              <a:rPr dirty="0" sz="400" spc="-5">
                <a:latin typeface="Arial"/>
                <a:cs typeface="Arial"/>
              </a:rPr>
              <a:t>500)</a:t>
            </a:r>
            <a:endParaRPr sz="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615145" y="1837431"/>
            <a:ext cx="75565" cy="260350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400">
                <a:latin typeface="Arial"/>
                <a:cs typeface="Arial"/>
              </a:rPr>
              <a:t>Frequency</a:t>
            </a:r>
            <a:endParaRPr sz="4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898502" y="2589939"/>
            <a:ext cx="1041400" cy="0"/>
          </a:xfrm>
          <a:custGeom>
            <a:avLst/>
            <a:gdLst/>
            <a:ahLst/>
            <a:cxnLst/>
            <a:rect l="l" t="t" r="r" b="b"/>
            <a:pathLst>
              <a:path w="1041400" h="0">
                <a:moveTo>
                  <a:pt x="0" y="0"/>
                </a:moveTo>
                <a:lnTo>
                  <a:pt x="1040791" y="0"/>
                </a:lnTo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898502" y="2589939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485"/>
                </a:lnTo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047169" y="2589939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485"/>
                </a:lnTo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195898" y="2589939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485"/>
                </a:lnTo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344564" y="2589939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485"/>
                </a:lnTo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493231" y="2589939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485"/>
                </a:lnTo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641898" y="2589939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485"/>
                </a:lnTo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790564" y="2589939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485"/>
                </a:lnTo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939293" y="2589939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485"/>
                </a:lnTo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1851289" y="2645347"/>
            <a:ext cx="1135380" cy="73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5">
                <a:latin typeface="Arial"/>
                <a:cs typeface="Arial"/>
              </a:rPr>
              <a:t>4.5      5.0      5.5      6.0      6.5      7.0      7.5   </a:t>
            </a:r>
            <a:r>
              <a:rPr dirty="0" sz="400" spc="55">
                <a:latin typeface="Arial"/>
                <a:cs typeface="Arial"/>
              </a:rPr>
              <a:t> </a:t>
            </a:r>
            <a:r>
              <a:rPr dirty="0" sz="400" spc="-5">
                <a:latin typeface="Arial"/>
                <a:cs typeface="Arial"/>
              </a:rPr>
              <a:t>8.0</a:t>
            </a:r>
            <a:endParaRPr sz="4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856913" y="1409978"/>
            <a:ext cx="0" cy="1134110"/>
          </a:xfrm>
          <a:custGeom>
            <a:avLst/>
            <a:gdLst/>
            <a:ahLst/>
            <a:cxnLst/>
            <a:rect l="l" t="t" r="r" b="b"/>
            <a:pathLst>
              <a:path w="0" h="1134110">
                <a:moveTo>
                  <a:pt x="0" y="1133839"/>
                </a:moveTo>
                <a:lnTo>
                  <a:pt x="0" y="0"/>
                </a:lnTo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827365" y="2543818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 h="0">
                <a:moveTo>
                  <a:pt x="29547" y="0"/>
                </a:moveTo>
                <a:lnTo>
                  <a:pt x="0" y="0"/>
                </a:lnTo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827365" y="2354866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 h="0">
                <a:moveTo>
                  <a:pt x="29547" y="0"/>
                </a:moveTo>
                <a:lnTo>
                  <a:pt x="0" y="0"/>
                </a:lnTo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827365" y="2165851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 h="0">
                <a:moveTo>
                  <a:pt x="29547" y="0"/>
                </a:moveTo>
                <a:lnTo>
                  <a:pt x="0" y="0"/>
                </a:lnTo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827365" y="1976898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 h="0">
                <a:moveTo>
                  <a:pt x="29547" y="0"/>
                </a:moveTo>
                <a:lnTo>
                  <a:pt x="0" y="0"/>
                </a:lnTo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827365" y="1787946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 h="0">
                <a:moveTo>
                  <a:pt x="29547" y="0"/>
                </a:moveTo>
                <a:lnTo>
                  <a:pt x="0" y="0"/>
                </a:lnTo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827365" y="1598931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 h="0">
                <a:moveTo>
                  <a:pt x="29547" y="0"/>
                </a:moveTo>
                <a:lnTo>
                  <a:pt x="0" y="0"/>
                </a:lnTo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827365" y="1409978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 h="0">
                <a:moveTo>
                  <a:pt x="29547" y="0"/>
                </a:moveTo>
                <a:lnTo>
                  <a:pt x="0" y="0"/>
                </a:lnTo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1733147" y="2517350"/>
            <a:ext cx="75565" cy="53340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400"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733147" y="2314568"/>
            <a:ext cx="75565" cy="80645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400">
                <a:latin typeface="Arial"/>
                <a:cs typeface="Arial"/>
              </a:rPr>
              <a:t>50</a:t>
            </a:r>
            <a:endParaRPr sz="4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733147" y="1733818"/>
            <a:ext cx="75565" cy="486409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400">
                <a:latin typeface="Arial"/>
                <a:cs typeface="Arial"/>
              </a:rPr>
              <a:t>100</a:t>
            </a:r>
            <a:r>
              <a:rPr dirty="0" sz="400">
                <a:latin typeface="Arial"/>
                <a:cs typeface="Arial"/>
              </a:rPr>
              <a:t>       </a:t>
            </a:r>
            <a:r>
              <a:rPr dirty="0" sz="400" spc="-55">
                <a:latin typeface="Arial"/>
                <a:cs typeface="Arial"/>
              </a:rPr>
              <a:t> </a:t>
            </a:r>
            <a:r>
              <a:rPr dirty="0" sz="400">
                <a:latin typeface="Arial"/>
                <a:cs typeface="Arial"/>
              </a:rPr>
              <a:t>150</a:t>
            </a:r>
            <a:r>
              <a:rPr dirty="0" sz="400">
                <a:latin typeface="Arial"/>
                <a:cs typeface="Arial"/>
              </a:rPr>
              <a:t>       </a:t>
            </a:r>
            <a:r>
              <a:rPr dirty="0" sz="400" spc="-55">
                <a:latin typeface="Arial"/>
                <a:cs typeface="Arial"/>
              </a:rPr>
              <a:t> </a:t>
            </a:r>
            <a:r>
              <a:rPr dirty="0" sz="400">
                <a:latin typeface="Arial"/>
                <a:cs typeface="Arial"/>
              </a:rPr>
              <a:t>200</a:t>
            </a:r>
            <a:endParaRPr sz="4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733147" y="1544803"/>
            <a:ext cx="75565" cy="108585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400">
                <a:latin typeface="Arial"/>
                <a:cs typeface="Arial"/>
              </a:rPr>
              <a:t>250</a:t>
            </a:r>
            <a:endParaRPr sz="4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733147" y="1355850"/>
            <a:ext cx="75565" cy="108585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400">
                <a:latin typeface="Arial"/>
                <a:cs typeface="Arial"/>
              </a:rPr>
              <a:t>300</a:t>
            </a:r>
            <a:endParaRPr sz="4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898502" y="2351079"/>
            <a:ext cx="149225" cy="193040"/>
          </a:xfrm>
          <a:custGeom>
            <a:avLst/>
            <a:gdLst/>
            <a:ahLst/>
            <a:cxnLst/>
            <a:rect l="l" t="t" r="r" b="b"/>
            <a:pathLst>
              <a:path w="149225" h="193039">
                <a:moveTo>
                  <a:pt x="0" y="192739"/>
                </a:moveTo>
                <a:lnTo>
                  <a:pt x="148666" y="192739"/>
                </a:lnTo>
                <a:lnTo>
                  <a:pt x="148666" y="0"/>
                </a:lnTo>
                <a:lnTo>
                  <a:pt x="0" y="0"/>
                </a:lnTo>
                <a:lnTo>
                  <a:pt x="0" y="192739"/>
                </a:lnTo>
                <a:close/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047169" y="1614077"/>
            <a:ext cx="149225" cy="930275"/>
          </a:xfrm>
          <a:custGeom>
            <a:avLst/>
            <a:gdLst/>
            <a:ahLst/>
            <a:cxnLst/>
            <a:rect l="l" t="t" r="r" b="b"/>
            <a:pathLst>
              <a:path w="149225" h="930275">
                <a:moveTo>
                  <a:pt x="0" y="929741"/>
                </a:moveTo>
                <a:lnTo>
                  <a:pt x="148666" y="929741"/>
                </a:lnTo>
                <a:lnTo>
                  <a:pt x="148666" y="0"/>
                </a:lnTo>
                <a:lnTo>
                  <a:pt x="0" y="0"/>
                </a:lnTo>
                <a:lnTo>
                  <a:pt x="0" y="929741"/>
                </a:lnTo>
                <a:close/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195898" y="1391046"/>
            <a:ext cx="149225" cy="1153160"/>
          </a:xfrm>
          <a:custGeom>
            <a:avLst/>
            <a:gdLst/>
            <a:ahLst/>
            <a:cxnLst/>
            <a:rect l="l" t="t" r="r" b="b"/>
            <a:pathLst>
              <a:path w="149225" h="1153160">
                <a:moveTo>
                  <a:pt x="0" y="1152772"/>
                </a:moveTo>
                <a:lnTo>
                  <a:pt x="148666" y="1152772"/>
                </a:lnTo>
                <a:lnTo>
                  <a:pt x="148666" y="0"/>
                </a:lnTo>
                <a:lnTo>
                  <a:pt x="0" y="0"/>
                </a:lnTo>
                <a:lnTo>
                  <a:pt x="0" y="1152772"/>
                </a:lnTo>
                <a:close/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344564" y="1670750"/>
            <a:ext cx="149225" cy="873125"/>
          </a:xfrm>
          <a:custGeom>
            <a:avLst/>
            <a:gdLst/>
            <a:ahLst/>
            <a:cxnLst/>
            <a:rect l="l" t="t" r="r" b="b"/>
            <a:pathLst>
              <a:path w="149225" h="873125">
                <a:moveTo>
                  <a:pt x="0" y="873067"/>
                </a:moveTo>
                <a:lnTo>
                  <a:pt x="148666" y="873067"/>
                </a:lnTo>
                <a:lnTo>
                  <a:pt x="148666" y="0"/>
                </a:lnTo>
                <a:lnTo>
                  <a:pt x="0" y="0"/>
                </a:lnTo>
                <a:lnTo>
                  <a:pt x="0" y="873067"/>
                </a:lnTo>
                <a:close/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493231" y="1999555"/>
            <a:ext cx="149225" cy="544830"/>
          </a:xfrm>
          <a:custGeom>
            <a:avLst/>
            <a:gdLst/>
            <a:ahLst/>
            <a:cxnLst/>
            <a:rect l="l" t="t" r="r" b="b"/>
            <a:pathLst>
              <a:path w="149225" h="544830">
                <a:moveTo>
                  <a:pt x="0" y="544262"/>
                </a:moveTo>
                <a:lnTo>
                  <a:pt x="148666" y="544262"/>
                </a:lnTo>
                <a:lnTo>
                  <a:pt x="148666" y="0"/>
                </a:lnTo>
                <a:lnTo>
                  <a:pt x="0" y="0"/>
                </a:lnTo>
                <a:lnTo>
                  <a:pt x="0" y="544262"/>
                </a:lnTo>
                <a:close/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641898" y="2464426"/>
            <a:ext cx="149225" cy="80010"/>
          </a:xfrm>
          <a:custGeom>
            <a:avLst/>
            <a:gdLst/>
            <a:ahLst/>
            <a:cxnLst/>
            <a:rect l="l" t="t" r="r" b="b"/>
            <a:pathLst>
              <a:path w="149225" h="80010">
                <a:moveTo>
                  <a:pt x="0" y="79392"/>
                </a:moveTo>
                <a:lnTo>
                  <a:pt x="148666" y="79392"/>
                </a:lnTo>
                <a:lnTo>
                  <a:pt x="148666" y="0"/>
                </a:lnTo>
                <a:lnTo>
                  <a:pt x="0" y="0"/>
                </a:lnTo>
                <a:lnTo>
                  <a:pt x="0" y="79392"/>
                </a:lnTo>
                <a:close/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788237" y="2540032"/>
            <a:ext cx="153670" cy="0"/>
          </a:xfrm>
          <a:custGeom>
            <a:avLst/>
            <a:gdLst/>
            <a:ahLst/>
            <a:cxnLst/>
            <a:rect l="l" t="t" r="r" b="b"/>
            <a:pathLst>
              <a:path w="153669" h="0">
                <a:moveTo>
                  <a:pt x="0" y="0"/>
                </a:moveTo>
                <a:lnTo>
                  <a:pt x="153322" y="0"/>
                </a:lnTo>
              </a:path>
            </a:pathLst>
          </a:custGeom>
          <a:ln w="122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301733" y="1344987"/>
            <a:ext cx="0" cy="1245235"/>
          </a:xfrm>
          <a:custGeom>
            <a:avLst/>
            <a:gdLst/>
            <a:ahLst/>
            <a:cxnLst/>
            <a:rect l="l" t="t" r="r" b="b"/>
            <a:pathLst>
              <a:path w="0" h="1245235">
                <a:moveTo>
                  <a:pt x="0" y="1244951"/>
                </a:moveTo>
                <a:lnTo>
                  <a:pt x="0" y="0"/>
                </a:lnTo>
              </a:path>
            </a:pathLst>
          </a:custGeom>
          <a:ln w="9311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3577561" y="1151495"/>
            <a:ext cx="662305" cy="154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020" marR="5080" indent="-20955">
              <a:lnSpc>
                <a:spcPct val="103299"/>
              </a:lnSpc>
            </a:pPr>
            <a:r>
              <a:rPr dirty="0" sz="450" spc="20" b="1">
                <a:latin typeface="Arial"/>
                <a:cs typeface="Arial"/>
              </a:rPr>
              <a:t>Sampling</a:t>
            </a:r>
            <a:r>
              <a:rPr dirty="0" sz="450" spc="-45" b="1">
                <a:latin typeface="Arial"/>
                <a:cs typeface="Arial"/>
              </a:rPr>
              <a:t> </a:t>
            </a:r>
            <a:r>
              <a:rPr dirty="0" sz="450" spc="15" b="1">
                <a:latin typeface="Arial"/>
                <a:cs typeface="Arial"/>
              </a:rPr>
              <a:t>distribution </a:t>
            </a:r>
            <a:r>
              <a:rPr dirty="0" sz="450" spc="10" b="1">
                <a:latin typeface="Arial"/>
                <a:cs typeface="Arial"/>
              </a:rPr>
              <a:t> </a:t>
            </a:r>
            <a:r>
              <a:rPr dirty="0" sz="450" spc="15" b="1">
                <a:latin typeface="Arial"/>
                <a:cs typeface="Arial"/>
              </a:rPr>
              <a:t>of </a:t>
            </a:r>
            <a:r>
              <a:rPr dirty="0" sz="450" spc="20" b="1">
                <a:latin typeface="Arial"/>
                <a:cs typeface="Arial"/>
              </a:rPr>
              <a:t>sample</a:t>
            </a:r>
            <a:r>
              <a:rPr dirty="0" sz="450" spc="-45" b="1">
                <a:latin typeface="Arial"/>
                <a:cs typeface="Arial"/>
              </a:rPr>
              <a:t> </a:t>
            </a:r>
            <a:r>
              <a:rPr dirty="0" sz="450" spc="20" b="1">
                <a:latin typeface="Arial"/>
                <a:cs typeface="Arial"/>
              </a:rPr>
              <a:t>maximum</a:t>
            </a:r>
            <a:endParaRPr sz="4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742119" y="2763288"/>
            <a:ext cx="333375" cy="73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0">
                <a:latin typeface="Arial"/>
                <a:cs typeface="Arial"/>
              </a:rPr>
              <a:t>max </a:t>
            </a:r>
            <a:r>
              <a:rPr dirty="0" sz="400" spc="-5">
                <a:latin typeface="Arial"/>
                <a:cs typeface="Arial"/>
              </a:rPr>
              <a:t>(n </a:t>
            </a:r>
            <a:r>
              <a:rPr dirty="0" sz="400" spc="-10">
                <a:latin typeface="Arial"/>
                <a:cs typeface="Arial"/>
              </a:rPr>
              <a:t>=</a:t>
            </a:r>
            <a:r>
              <a:rPr dirty="0" sz="400" spc="-80">
                <a:latin typeface="Arial"/>
                <a:cs typeface="Arial"/>
              </a:rPr>
              <a:t> </a:t>
            </a:r>
            <a:r>
              <a:rPr dirty="0" sz="400" spc="-5">
                <a:latin typeface="Arial"/>
                <a:cs typeface="Arial"/>
              </a:rPr>
              <a:t>500)</a:t>
            </a:r>
            <a:endParaRPr sz="4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104916" y="1837431"/>
            <a:ext cx="75565" cy="260350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400">
                <a:latin typeface="Arial"/>
                <a:cs typeface="Arial"/>
              </a:rPr>
              <a:t>Frequency</a:t>
            </a:r>
            <a:endParaRPr sz="4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3388273" y="2589939"/>
            <a:ext cx="1041400" cy="0"/>
          </a:xfrm>
          <a:custGeom>
            <a:avLst/>
            <a:gdLst/>
            <a:ahLst/>
            <a:cxnLst/>
            <a:rect l="l" t="t" r="r" b="b"/>
            <a:pathLst>
              <a:path w="1041400" h="0">
                <a:moveTo>
                  <a:pt x="0" y="0"/>
                </a:moveTo>
                <a:lnTo>
                  <a:pt x="1040791" y="0"/>
                </a:lnTo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388273" y="2589939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485"/>
                </a:lnTo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536940" y="2589939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485"/>
                </a:lnTo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685669" y="2589939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485"/>
                </a:lnTo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834335" y="2589939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485"/>
                </a:lnTo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983002" y="2589939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485"/>
                </a:lnTo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131669" y="2589939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485"/>
                </a:lnTo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280336" y="2589939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485"/>
                </a:lnTo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429064" y="2589939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485"/>
                </a:lnTo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3347950" y="2645347"/>
            <a:ext cx="1135380" cy="73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5">
                <a:latin typeface="Arial"/>
                <a:cs typeface="Arial"/>
              </a:rPr>
              <a:t>60       80      100     120     140     160     180  </a:t>
            </a:r>
            <a:r>
              <a:rPr dirty="0" sz="400" spc="10">
                <a:latin typeface="Arial"/>
                <a:cs typeface="Arial"/>
              </a:rPr>
              <a:t> </a:t>
            </a:r>
            <a:r>
              <a:rPr dirty="0" sz="400" spc="-5">
                <a:latin typeface="Arial"/>
                <a:cs typeface="Arial"/>
              </a:rPr>
              <a:t>200</a:t>
            </a:r>
            <a:endParaRPr sz="40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3346684" y="1481363"/>
            <a:ext cx="0" cy="1062990"/>
          </a:xfrm>
          <a:custGeom>
            <a:avLst/>
            <a:gdLst/>
            <a:ahLst/>
            <a:cxnLst/>
            <a:rect l="l" t="t" r="r" b="b"/>
            <a:pathLst>
              <a:path w="0" h="1062989">
                <a:moveTo>
                  <a:pt x="0" y="1062455"/>
                </a:moveTo>
                <a:lnTo>
                  <a:pt x="0" y="0"/>
                </a:lnTo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317137" y="2543818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29547" y="0"/>
                </a:moveTo>
                <a:lnTo>
                  <a:pt x="0" y="0"/>
                </a:lnTo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317137" y="2278205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29547" y="0"/>
                </a:moveTo>
                <a:lnTo>
                  <a:pt x="0" y="0"/>
                </a:lnTo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317137" y="2012591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29547" y="0"/>
                </a:moveTo>
                <a:lnTo>
                  <a:pt x="0" y="0"/>
                </a:lnTo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317137" y="1746977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29547" y="0"/>
                </a:moveTo>
                <a:lnTo>
                  <a:pt x="0" y="0"/>
                </a:lnTo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317137" y="1481363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29547" y="0"/>
                </a:moveTo>
                <a:lnTo>
                  <a:pt x="0" y="0"/>
                </a:lnTo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3222918" y="2517350"/>
            <a:ext cx="75565" cy="53340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400"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222918" y="2237907"/>
            <a:ext cx="75565" cy="80645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400">
                <a:latin typeface="Arial"/>
                <a:cs typeface="Arial"/>
              </a:rPr>
              <a:t>50</a:t>
            </a:r>
            <a:endParaRPr sz="4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222918" y="1958463"/>
            <a:ext cx="75565" cy="108585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400">
                <a:latin typeface="Arial"/>
                <a:cs typeface="Arial"/>
              </a:rPr>
              <a:t>100</a:t>
            </a:r>
            <a:endParaRPr sz="4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3222918" y="1692849"/>
            <a:ext cx="75565" cy="108585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400">
                <a:latin typeface="Arial"/>
                <a:cs typeface="Arial"/>
              </a:rPr>
              <a:t>150</a:t>
            </a:r>
            <a:endParaRPr sz="4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3222918" y="1427297"/>
            <a:ext cx="75565" cy="108585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400">
                <a:latin typeface="Arial"/>
                <a:cs typeface="Arial"/>
              </a:rPr>
              <a:t>200</a:t>
            </a:r>
            <a:endParaRPr sz="400">
              <a:latin typeface="Arial"/>
              <a:cs typeface="Aria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3388273" y="2496022"/>
            <a:ext cx="74930" cy="48260"/>
          </a:xfrm>
          <a:custGeom>
            <a:avLst/>
            <a:gdLst/>
            <a:ahLst/>
            <a:cxnLst/>
            <a:rect l="l" t="t" r="r" b="b"/>
            <a:pathLst>
              <a:path w="74929" h="48260">
                <a:moveTo>
                  <a:pt x="0" y="47796"/>
                </a:moveTo>
                <a:lnTo>
                  <a:pt x="74364" y="47796"/>
                </a:lnTo>
                <a:lnTo>
                  <a:pt x="74364" y="0"/>
                </a:lnTo>
                <a:lnTo>
                  <a:pt x="0" y="0"/>
                </a:lnTo>
                <a:lnTo>
                  <a:pt x="0" y="47796"/>
                </a:lnTo>
                <a:close/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462637" y="2246361"/>
            <a:ext cx="74930" cy="297815"/>
          </a:xfrm>
          <a:custGeom>
            <a:avLst/>
            <a:gdLst/>
            <a:ahLst/>
            <a:cxnLst/>
            <a:rect l="l" t="t" r="r" b="b"/>
            <a:pathLst>
              <a:path w="74929" h="297814">
                <a:moveTo>
                  <a:pt x="0" y="297457"/>
                </a:moveTo>
                <a:lnTo>
                  <a:pt x="74364" y="297457"/>
                </a:lnTo>
                <a:lnTo>
                  <a:pt x="74364" y="0"/>
                </a:lnTo>
                <a:lnTo>
                  <a:pt x="0" y="0"/>
                </a:lnTo>
                <a:lnTo>
                  <a:pt x="0" y="297457"/>
                </a:lnTo>
                <a:close/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536940" y="2315387"/>
            <a:ext cx="74930" cy="228600"/>
          </a:xfrm>
          <a:custGeom>
            <a:avLst/>
            <a:gdLst/>
            <a:ahLst/>
            <a:cxnLst/>
            <a:rect l="l" t="t" r="r" b="b"/>
            <a:pathLst>
              <a:path w="74929" h="228600">
                <a:moveTo>
                  <a:pt x="0" y="228431"/>
                </a:moveTo>
                <a:lnTo>
                  <a:pt x="74364" y="228431"/>
                </a:lnTo>
                <a:lnTo>
                  <a:pt x="74364" y="0"/>
                </a:lnTo>
                <a:lnTo>
                  <a:pt x="0" y="0"/>
                </a:lnTo>
                <a:lnTo>
                  <a:pt x="0" y="228431"/>
                </a:lnTo>
                <a:close/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611304" y="2326001"/>
            <a:ext cx="74930" cy="217804"/>
          </a:xfrm>
          <a:custGeom>
            <a:avLst/>
            <a:gdLst/>
            <a:ahLst/>
            <a:cxnLst/>
            <a:rect l="l" t="t" r="r" b="b"/>
            <a:pathLst>
              <a:path w="74929" h="217805">
                <a:moveTo>
                  <a:pt x="0" y="217816"/>
                </a:moveTo>
                <a:lnTo>
                  <a:pt x="74364" y="217816"/>
                </a:lnTo>
                <a:lnTo>
                  <a:pt x="74364" y="0"/>
                </a:lnTo>
                <a:lnTo>
                  <a:pt x="0" y="0"/>
                </a:lnTo>
                <a:lnTo>
                  <a:pt x="0" y="217816"/>
                </a:lnTo>
                <a:close/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685669" y="1932888"/>
            <a:ext cx="74930" cy="611505"/>
          </a:xfrm>
          <a:custGeom>
            <a:avLst/>
            <a:gdLst/>
            <a:ahLst/>
            <a:cxnLst/>
            <a:rect l="l" t="t" r="r" b="b"/>
            <a:pathLst>
              <a:path w="74929" h="611505">
                <a:moveTo>
                  <a:pt x="0" y="610930"/>
                </a:moveTo>
                <a:lnTo>
                  <a:pt x="74364" y="610930"/>
                </a:lnTo>
                <a:lnTo>
                  <a:pt x="74364" y="0"/>
                </a:lnTo>
                <a:lnTo>
                  <a:pt x="0" y="0"/>
                </a:lnTo>
                <a:lnTo>
                  <a:pt x="0" y="610930"/>
                </a:lnTo>
                <a:close/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759971" y="2543818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 h="0">
                <a:moveTo>
                  <a:pt x="0" y="0"/>
                </a:moveTo>
                <a:lnTo>
                  <a:pt x="74364" y="0"/>
                </a:lnTo>
                <a:lnTo>
                  <a:pt x="0" y="0"/>
                </a:lnTo>
                <a:close/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834335" y="2161320"/>
            <a:ext cx="74930" cy="382905"/>
          </a:xfrm>
          <a:custGeom>
            <a:avLst/>
            <a:gdLst/>
            <a:ahLst/>
            <a:cxnLst/>
            <a:rect l="l" t="t" r="r" b="b"/>
            <a:pathLst>
              <a:path w="74929" h="382905">
                <a:moveTo>
                  <a:pt x="0" y="382498"/>
                </a:moveTo>
                <a:lnTo>
                  <a:pt x="74364" y="382498"/>
                </a:lnTo>
                <a:lnTo>
                  <a:pt x="74364" y="0"/>
                </a:lnTo>
                <a:lnTo>
                  <a:pt x="0" y="0"/>
                </a:lnTo>
                <a:lnTo>
                  <a:pt x="0" y="382498"/>
                </a:lnTo>
                <a:close/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908638" y="2543818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 h="0">
                <a:moveTo>
                  <a:pt x="0" y="0"/>
                </a:moveTo>
                <a:lnTo>
                  <a:pt x="74364" y="0"/>
                </a:lnTo>
                <a:lnTo>
                  <a:pt x="0" y="0"/>
                </a:lnTo>
                <a:close/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983002" y="2294158"/>
            <a:ext cx="74930" cy="250190"/>
          </a:xfrm>
          <a:custGeom>
            <a:avLst/>
            <a:gdLst/>
            <a:ahLst/>
            <a:cxnLst/>
            <a:rect l="l" t="t" r="r" b="b"/>
            <a:pathLst>
              <a:path w="74929" h="250189">
                <a:moveTo>
                  <a:pt x="0" y="249660"/>
                </a:moveTo>
                <a:lnTo>
                  <a:pt x="74364" y="249660"/>
                </a:lnTo>
                <a:lnTo>
                  <a:pt x="74364" y="0"/>
                </a:lnTo>
                <a:lnTo>
                  <a:pt x="0" y="0"/>
                </a:lnTo>
                <a:lnTo>
                  <a:pt x="0" y="249660"/>
                </a:lnTo>
                <a:close/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057367" y="1391046"/>
            <a:ext cx="74930" cy="1153160"/>
          </a:xfrm>
          <a:custGeom>
            <a:avLst/>
            <a:gdLst/>
            <a:ahLst/>
            <a:cxnLst/>
            <a:rect l="l" t="t" r="r" b="b"/>
            <a:pathLst>
              <a:path w="74929" h="1153160">
                <a:moveTo>
                  <a:pt x="0" y="1152772"/>
                </a:moveTo>
                <a:lnTo>
                  <a:pt x="74364" y="1152772"/>
                </a:lnTo>
                <a:lnTo>
                  <a:pt x="74364" y="0"/>
                </a:lnTo>
                <a:lnTo>
                  <a:pt x="0" y="0"/>
                </a:lnTo>
                <a:lnTo>
                  <a:pt x="0" y="1152772"/>
                </a:lnTo>
                <a:close/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131669" y="1614201"/>
            <a:ext cx="74930" cy="929640"/>
          </a:xfrm>
          <a:custGeom>
            <a:avLst/>
            <a:gdLst/>
            <a:ahLst/>
            <a:cxnLst/>
            <a:rect l="l" t="t" r="r" b="b"/>
            <a:pathLst>
              <a:path w="74929" h="929639">
                <a:moveTo>
                  <a:pt x="0" y="929617"/>
                </a:moveTo>
                <a:lnTo>
                  <a:pt x="74364" y="929617"/>
                </a:lnTo>
                <a:lnTo>
                  <a:pt x="74364" y="0"/>
                </a:lnTo>
                <a:lnTo>
                  <a:pt x="0" y="0"/>
                </a:lnTo>
                <a:lnTo>
                  <a:pt x="0" y="929617"/>
                </a:lnTo>
                <a:close/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206033" y="1948841"/>
            <a:ext cx="74930" cy="594995"/>
          </a:xfrm>
          <a:custGeom>
            <a:avLst/>
            <a:gdLst/>
            <a:ahLst/>
            <a:cxnLst/>
            <a:rect l="l" t="t" r="r" b="b"/>
            <a:pathLst>
              <a:path w="74929" h="594994">
                <a:moveTo>
                  <a:pt x="0" y="594977"/>
                </a:moveTo>
                <a:lnTo>
                  <a:pt x="74364" y="594977"/>
                </a:lnTo>
                <a:lnTo>
                  <a:pt x="74364" y="0"/>
                </a:lnTo>
                <a:lnTo>
                  <a:pt x="0" y="0"/>
                </a:lnTo>
                <a:lnTo>
                  <a:pt x="0" y="594977"/>
                </a:lnTo>
                <a:close/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280336" y="2543818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 h="0">
                <a:moveTo>
                  <a:pt x="0" y="0"/>
                </a:moveTo>
                <a:lnTo>
                  <a:pt x="74364" y="0"/>
                </a:lnTo>
                <a:lnTo>
                  <a:pt x="0" y="0"/>
                </a:lnTo>
                <a:close/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354700" y="1943565"/>
            <a:ext cx="74930" cy="600710"/>
          </a:xfrm>
          <a:custGeom>
            <a:avLst/>
            <a:gdLst/>
            <a:ahLst/>
            <a:cxnLst/>
            <a:rect l="l" t="t" r="r" b="b"/>
            <a:pathLst>
              <a:path w="74929" h="600710">
                <a:moveTo>
                  <a:pt x="0" y="600253"/>
                </a:moveTo>
                <a:lnTo>
                  <a:pt x="74364" y="600253"/>
                </a:lnTo>
                <a:lnTo>
                  <a:pt x="74364" y="0"/>
                </a:lnTo>
                <a:lnTo>
                  <a:pt x="0" y="0"/>
                </a:lnTo>
                <a:lnTo>
                  <a:pt x="0" y="600253"/>
                </a:lnTo>
                <a:close/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355320" y="1344987"/>
            <a:ext cx="0" cy="1245235"/>
          </a:xfrm>
          <a:custGeom>
            <a:avLst/>
            <a:gdLst/>
            <a:ahLst/>
            <a:cxnLst/>
            <a:rect l="l" t="t" r="r" b="b"/>
            <a:pathLst>
              <a:path w="0" h="1245235">
                <a:moveTo>
                  <a:pt x="0" y="1244951"/>
                </a:moveTo>
                <a:lnTo>
                  <a:pt x="0" y="0"/>
                </a:lnTo>
              </a:path>
            </a:pathLst>
          </a:custGeom>
          <a:ln w="9311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280212" y="3091053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 txBox="1"/>
          <p:nvPr/>
        </p:nvSpPr>
        <p:spPr>
          <a:xfrm>
            <a:off x="402056" y="3019145"/>
            <a:ext cx="3862704" cy="182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15">
                <a:latin typeface="Tahoma"/>
                <a:cs typeface="Tahoma"/>
              </a:rPr>
              <a:t>But </a:t>
            </a:r>
            <a:r>
              <a:rPr dirty="0" sz="1100" spc="-60" i="1">
                <a:latin typeface="Trebuchet MS"/>
                <a:cs typeface="Trebuchet MS"/>
              </a:rPr>
              <a:t>not </a:t>
            </a:r>
            <a:r>
              <a:rPr dirty="0" sz="1100" spc="-20">
                <a:latin typeface="Tahoma"/>
                <a:cs typeface="Tahoma"/>
              </a:rPr>
              <a:t>all </a:t>
            </a:r>
            <a:r>
              <a:rPr dirty="0" sz="1100" spc="-15">
                <a:latin typeface="Tahoma"/>
                <a:cs typeface="Tahoma"/>
              </a:rPr>
              <a:t>statistics’ </a:t>
            </a:r>
            <a:r>
              <a:rPr dirty="0" sz="1100" spc="-40">
                <a:latin typeface="Tahoma"/>
                <a:cs typeface="Tahoma"/>
              </a:rPr>
              <a:t>sampling </a:t>
            </a:r>
            <a:r>
              <a:rPr dirty="0" sz="1100" spc="-35">
                <a:latin typeface="Tahoma"/>
                <a:cs typeface="Tahoma"/>
              </a:rPr>
              <a:t>distributions </a:t>
            </a:r>
            <a:r>
              <a:rPr dirty="0" sz="1100" spc="-60">
                <a:latin typeface="Tahoma"/>
                <a:cs typeface="Tahoma"/>
              </a:rPr>
              <a:t>converge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2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normal.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1" name="object 12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5" action="ppaction://hlinksldjump"/>
              </a:rPr>
              <a:t>STAT </a:t>
            </a:r>
            <a:r>
              <a:rPr dirty="0" spc="-65">
                <a:hlinkClick r:id="rId5" action="ppaction://hlinksldjump"/>
              </a:rPr>
              <a:t>234 </a:t>
            </a:r>
            <a:r>
              <a:rPr dirty="0" spc="-40">
                <a:hlinkClick r:id="rId5" action="ppaction://hlinksldjump"/>
              </a:rPr>
              <a:t>Lecture</a:t>
            </a:r>
            <a:r>
              <a:rPr dirty="0" spc="5">
                <a:hlinkClick r:id="rId5" action="ppaction://hlinksldjump"/>
              </a:rPr>
              <a:t> </a:t>
            </a:r>
            <a:r>
              <a:rPr dirty="0" spc="-65">
                <a:hlinkClick r:id="rId5" action="ppaction://hlinksldjump"/>
              </a:rPr>
              <a:t>4</a:t>
            </a:r>
          </a:p>
        </p:txBody>
      </p:sp>
      <p:sp>
        <p:nvSpPr>
          <p:cNvPr id="122" name="object 1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123" name="object 1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6339" y="13208"/>
            <a:ext cx="753110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Axioms </a:t>
            </a: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of </a:t>
            </a: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Probability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90573" y="1556131"/>
            <a:ext cx="1627505" cy="22923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>
                <a:hlinkClick r:id="rId2" action="ppaction://hlinksldjump"/>
              </a:rPr>
              <a:t>Axioms </a:t>
            </a:r>
            <a:r>
              <a:rPr dirty="0" spc="-45">
                <a:hlinkClick r:id="rId2" action="ppaction://hlinksldjump"/>
              </a:rPr>
              <a:t>of</a:t>
            </a:r>
            <a:r>
              <a:rPr dirty="0" spc="35">
                <a:hlinkClick r:id="rId2" action="ppaction://hlinksldjump"/>
              </a:rPr>
              <a:t> </a:t>
            </a:r>
            <a:r>
              <a:rPr dirty="0" spc="-20">
                <a:hlinkClick r:id="rId2" action="ppaction://hlinksldjump"/>
              </a:rPr>
              <a:t>Probability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3" action="ppaction://hlinksldjump"/>
              </a:rPr>
              <a:t>STAT </a:t>
            </a:r>
            <a:r>
              <a:rPr dirty="0" spc="-65">
                <a:hlinkClick r:id="rId3" action="ppaction://hlinksldjump"/>
              </a:rPr>
              <a:t>234 </a:t>
            </a:r>
            <a:r>
              <a:rPr dirty="0" spc="-40">
                <a:hlinkClick r:id="rId3" action="ppaction://hlinksldjump"/>
              </a:rPr>
              <a:t>Lecture</a:t>
            </a:r>
            <a:r>
              <a:rPr dirty="0" spc="5">
                <a:hlinkClick r:id="rId3" action="ppaction://hlinksldjump"/>
              </a:rPr>
              <a:t> </a:t>
            </a:r>
            <a:r>
              <a:rPr dirty="0" spc="-65">
                <a:hlinkClick r:id="rId3" action="ppaction://hlinksldjump"/>
              </a:rPr>
              <a:t>4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6339" y="13208"/>
            <a:ext cx="753110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Axioms </a:t>
            </a: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of </a:t>
            </a: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Probability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Sample </a:t>
            </a:r>
            <a:r>
              <a:rPr dirty="0" spc="-75"/>
              <a:t>vs</a:t>
            </a:r>
            <a:r>
              <a:rPr dirty="0" spc="80"/>
              <a:t> </a:t>
            </a:r>
            <a:r>
              <a:rPr dirty="0" spc="-30"/>
              <a:t>Population</a:t>
            </a:r>
          </a:p>
        </p:txBody>
      </p:sp>
      <p:sp>
        <p:nvSpPr>
          <p:cNvPr id="6" name="object 6"/>
          <p:cNvSpPr/>
          <p:nvPr/>
        </p:nvSpPr>
        <p:spPr>
          <a:xfrm>
            <a:off x="280212" y="143615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0212" y="164618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0212" y="1856219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02056" y="1321846"/>
            <a:ext cx="3992245" cy="816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48590">
              <a:lnSpc>
                <a:spcPct val="125299"/>
              </a:lnSpc>
            </a:pPr>
            <a:r>
              <a:rPr dirty="0" sz="1100" spc="65">
                <a:latin typeface="Tahoma"/>
                <a:cs typeface="Tahoma"/>
              </a:rPr>
              <a:t>A </a:t>
            </a:r>
            <a:r>
              <a:rPr dirty="0" sz="1100" spc="-25" b="1">
                <a:latin typeface="Gill Sans MT"/>
                <a:cs typeface="Gill Sans MT"/>
              </a:rPr>
              <a:t>population </a:t>
            </a:r>
            <a:r>
              <a:rPr dirty="0" sz="1100" spc="-40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50">
                <a:latin typeface="Tahoma"/>
                <a:cs typeface="Tahoma"/>
              </a:rPr>
              <a:t>group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65">
                <a:latin typeface="Tahoma"/>
                <a:cs typeface="Tahoma"/>
              </a:rPr>
              <a:t>cases </a:t>
            </a:r>
            <a:r>
              <a:rPr dirty="0" sz="1100" spc="-50">
                <a:latin typeface="Tahoma"/>
                <a:cs typeface="Tahoma"/>
              </a:rPr>
              <a:t>for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65">
                <a:latin typeface="Tahoma"/>
                <a:cs typeface="Tahoma"/>
              </a:rPr>
              <a:t>you </a:t>
            </a:r>
            <a:r>
              <a:rPr dirty="0" sz="1100" spc="-55">
                <a:latin typeface="Tahoma"/>
                <a:cs typeface="Tahoma"/>
              </a:rPr>
              <a:t>want </a:t>
            </a:r>
            <a:r>
              <a:rPr dirty="0" sz="1100" spc="-45">
                <a:latin typeface="Tahoma"/>
                <a:cs typeface="Tahoma"/>
              </a:rPr>
              <a:t>information. </a:t>
            </a:r>
            <a:r>
              <a:rPr dirty="0" sz="1100" spc="250">
                <a:latin typeface="Tahoma"/>
                <a:cs typeface="Tahoma"/>
              </a:rPr>
              <a:t> </a:t>
            </a:r>
            <a:r>
              <a:rPr dirty="0" sz="1100" spc="65">
                <a:latin typeface="Tahoma"/>
                <a:cs typeface="Tahoma"/>
              </a:rPr>
              <a:t>A </a:t>
            </a:r>
            <a:r>
              <a:rPr dirty="0" sz="1100" spc="-50" b="1">
                <a:latin typeface="Gill Sans MT"/>
                <a:cs typeface="Gill Sans MT"/>
              </a:rPr>
              <a:t>sample </a:t>
            </a:r>
            <a:r>
              <a:rPr dirty="0" sz="1100" spc="-40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50">
                <a:latin typeface="Tahoma"/>
                <a:cs typeface="Tahoma"/>
              </a:rPr>
              <a:t>subgroup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65">
                <a:latin typeface="Tahoma"/>
                <a:cs typeface="Tahoma"/>
              </a:rPr>
              <a:t>cases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15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population.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65">
                <a:latin typeface="Tahoma"/>
                <a:cs typeface="Tahoma"/>
              </a:rPr>
              <a:t>A </a:t>
            </a:r>
            <a:r>
              <a:rPr dirty="0" sz="1100" spc="-50" b="1">
                <a:latin typeface="Gill Sans MT"/>
                <a:cs typeface="Gill Sans MT"/>
              </a:rPr>
              <a:t>simple </a:t>
            </a:r>
            <a:r>
              <a:rPr dirty="0" sz="1100" spc="-55" b="1">
                <a:latin typeface="Gill Sans MT"/>
                <a:cs typeface="Gill Sans MT"/>
              </a:rPr>
              <a:t>random </a:t>
            </a:r>
            <a:r>
              <a:rPr dirty="0" sz="1100" spc="-50" b="1">
                <a:latin typeface="Gill Sans MT"/>
                <a:cs typeface="Gill Sans MT"/>
              </a:rPr>
              <a:t>sample </a:t>
            </a:r>
            <a:r>
              <a:rPr dirty="0" sz="1100" spc="-5">
                <a:latin typeface="Tahoma"/>
                <a:cs typeface="Tahoma"/>
              </a:rPr>
              <a:t>(SRS) </a:t>
            </a:r>
            <a:r>
              <a:rPr dirty="0" sz="1100" spc="-40">
                <a:latin typeface="Tahoma"/>
                <a:cs typeface="Tahoma"/>
              </a:rPr>
              <a:t>is </a:t>
            </a:r>
            <a:r>
              <a:rPr dirty="0" sz="1100" spc="-70">
                <a:latin typeface="Tahoma"/>
                <a:cs typeface="Tahoma"/>
              </a:rPr>
              <a:t>when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60">
                <a:latin typeface="Tahoma"/>
                <a:cs typeface="Tahoma"/>
              </a:rPr>
              <a:t>choose </a:t>
            </a:r>
            <a:r>
              <a:rPr dirty="0" sz="1100" spc="-55">
                <a:latin typeface="Tahoma"/>
                <a:cs typeface="Tahoma"/>
              </a:rPr>
              <a:t>a subset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 </a:t>
            </a:r>
            <a:r>
              <a:rPr dirty="0" sz="1100" spc="-30">
                <a:latin typeface="Tahoma"/>
                <a:cs typeface="Tahoma"/>
              </a:rPr>
              <a:t>population </a:t>
            </a:r>
            <a:r>
              <a:rPr dirty="0" sz="1100" spc="-70">
                <a:latin typeface="Tahoma"/>
                <a:cs typeface="Tahoma"/>
              </a:rPr>
              <a:t>where </a:t>
            </a:r>
            <a:r>
              <a:rPr dirty="0" sz="1100" spc="-55">
                <a:latin typeface="Tahoma"/>
                <a:cs typeface="Tahoma"/>
              </a:rPr>
              <a:t>each </a:t>
            </a:r>
            <a:r>
              <a:rPr dirty="0" sz="1100" spc="-40">
                <a:latin typeface="Tahoma"/>
                <a:cs typeface="Tahoma"/>
              </a:rPr>
              <a:t>subject is equally </a:t>
            </a:r>
            <a:r>
              <a:rPr dirty="0" sz="1100" spc="-30">
                <a:latin typeface="Tahoma"/>
                <a:cs typeface="Tahoma"/>
              </a:rPr>
              <a:t>likely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5">
                <a:latin typeface="Tahoma"/>
                <a:cs typeface="Tahoma"/>
              </a:rPr>
              <a:t>be </a:t>
            </a:r>
            <a:r>
              <a:rPr dirty="0" sz="1100" spc="17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chosen.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6" action="ppaction://hlinksldjump"/>
              </a:rPr>
              <a:t>STAT </a:t>
            </a:r>
            <a:r>
              <a:rPr dirty="0" spc="-65">
                <a:hlinkClick r:id="rId6" action="ppaction://hlinksldjump"/>
              </a:rPr>
              <a:t>234 </a:t>
            </a:r>
            <a:r>
              <a:rPr dirty="0" spc="-40">
                <a:hlinkClick r:id="rId6" action="ppaction://hlinksldjump"/>
              </a:rPr>
              <a:t>Lecture</a:t>
            </a:r>
            <a:r>
              <a:rPr dirty="0" spc="5">
                <a:hlinkClick r:id="rId6" action="ppaction://hlinksldjump"/>
              </a:rPr>
              <a:t> </a:t>
            </a:r>
            <a:r>
              <a:rPr dirty="0" spc="-65">
                <a:hlinkClick r:id="rId6" action="ppaction://hlinksldjump"/>
              </a:rPr>
              <a:t>4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6339" y="13208"/>
            <a:ext cx="753110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Axioms </a:t>
            </a: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of </a:t>
            </a: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Probability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Probability </a:t>
            </a:r>
            <a:r>
              <a:rPr dirty="0" spc="114"/>
              <a:t>&amp;</a:t>
            </a:r>
            <a:r>
              <a:rPr dirty="0" spc="35"/>
              <a:t> </a:t>
            </a:r>
            <a:r>
              <a:rPr dirty="0" spc="-15"/>
              <a:t>Statistics</a:t>
            </a:r>
          </a:p>
        </p:txBody>
      </p:sp>
      <p:sp>
        <p:nvSpPr>
          <p:cNvPr id="6" name="object 6"/>
          <p:cNvSpPr/>
          <p:nvPr/>
        </p:nvSpPr>
        <p:spPr>
          <a:xfrm>
            <a:off x="280212" y="92188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9988" y="1149654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69988" y="1453311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69988" y="1605140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69988" y="1756968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0212" y="2131466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69988" y="2359228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69988" y="2511069"/>
            <a:ext cx="52590" cy="5259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69988" y="2662897"/>
            <a:ext cx="52590" cy="5259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9988" y="2814726"/>
            <a:ext cx="52590" cy="5259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02056" y="849972"/>
            <a:ext cx="3963670" cy="2103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25">
                <a:latin typeface="Tahoma"/>
                <a:cs typeface="Tahoma"/>
              </a:rPr>
              <a:t>Statistics</a:t>
            </a:r>
            <a:r>
              <a:rPr dirty="0" sz="1100" spc="8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(Inference):</a:t>
            </a:r>
            <a:endParaRPr sz="1100">
              <a:latin typeface="Tahoma"/>
              <a:cs typeface="Tahoma"/>
            </a:endParaRPr>
          </a:p>
          <a:p>
            <a:pPr marL="289560" marR="133985">
              <a:lnSpc>
                <a:spcPct val="100000"/>
              </a:lnSpc>
              <a:spcBef>
                <a:spcPts val="470"/>
              </a:spcBef>
            </a:pPr>
            <a:r>
              <a:rPr dirty="0" sz="1000" spc="-30">
                <a:latin typeface="Tahoma"/>
                <a:cs typeface="Tahoma"/>
              </a:rPr>
              <a:t>From </a:t>
            </a:r>
            <a:r>
              <a:rPr dirty="0" sz="1000" spc="-50">
                <a:latin typeface="Tahoma"/>
                <a:cs typeface="Tahoma"/>
              </a:rPr>
              <a:t>a </a:t>
            </a:r>
            <a:r>
              <a:rPr dirty="0" sz="1000" spc="-45">
                <a:latin typeface="Tahoma"/>
                <a:cs typeface="Tahoma"/>
              </a:rPr>
              <a:t>sample, </a:t>
            </a:r>
            <a:r>
              <a:rPr dirty="0" sz="1000" spc="-35">
                <a:latin typeface="Tahoma"/>
                <a:cs typeface="Tahoma"/>
              </a:rPr>
              <a:t>what </a:t>
            </a:r>
            <a:r>
              <a:rPr dirty="0" sz="1000" spc="-40">
                <a:latin typeface="Tahoma"/>
                <a:cs typeface="Tahoma"/>
              </a:rPr>
              <a:t>can </a:t>
            </a:r>
            <a:r>
              <a:rPr dirty="0" sz="1000" spc="-95">
                <a:latin typeface="Tahoma"/>
                <a:cs typeface="Tahoma"/>
              </a:rPr>
              <a:t>we </a:t>
            </a:r>
            <a:r>
              <a:rPr dirty="0" sz="1000" spc="-35">
                <a:latin typeface="Tahoma"/>
                <a:cs typeface="Tahoma"/>
              </a:rPr>
              <a:t>conclude </a:t>
            </a:r>
            <a:r>
              <a:rPr dirty="0" sz="1000" spc="-30">
                <a:latin typeface="Tahoma"/>
                <a:cs typeface="Tahoma"/>
              </a:rPr>
              <a:t>(probabilistically) about </a:t>
            </a:r>
            <a:r>
              <a:rPr dirty="0" sz="1000" spc="-35">
                <a:latin typeface="Tahoma"/>
                <a:cs typeface="Tahoma"/>
              </a:rPr>
              <a:t>the  </a:t>
            </a:r>
            <a:r>
              <a:rPr dirty="0" sz="1000" spc="-25">
                <a:latin typeface="Tahoma"/>
                <a:cs typeface="Tahoma"/>
              </a:rPr>
              <a:t>population?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195"/>
              </a:lnSpc>
            </a:pPr>
            <a:r>
              <a:rPr dirty="0" sz="1000" spc="-45">
                <a:latin typeface="Tahoma"/>
                <a:cs typeface="Tahoma"/>
              </a:rPr>
              <a:t>Sample </a:t>
            </a:r>
            <a:r>
              <a:rPr dirty="0" sz="1000" spc="55">
                <a:latin typeface="Lucida Sans Unicode"/>
                <a:cs typeface="Lucida Sans Unicode"/>
              </a:rPr>
              <a:t>→</a:t>
            </a:r>
            <a:r>
              <a:rPr dirty="0" sz="1000" spc="20">
                <a:latin typeface="Lucida Sans Unicode"/>
                <a:cs typeface="Lucida Sans Unicode"/>
              </a:rPr>
              <a:t> </a:t>
            </a:r>
            <a:r>
              <a:rPr dirty="0" sz="1000" spc="-15">
                <a:latin typeface="Tahoma"/>
                <a:cs typeface="Tahoma"/>
              </a:rPr>
              <a:t>Population?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195"/>
              </a:lnSpc>
            </a:pPr>
            <a:r>
              <a:rPr dirty="0" sz="1000" spc="-45">
                <a:latin typeface="Tahoma"/>
                <a:cs typeface="Tahoma"/>
              </a:rPr>
              <a:t>Messy, </a:t>
            </a:r>
            <a:r>
              <a:rPr dirty="0" sz="1000" spc="-65">
                <a:latin typeface="Tahoma"/>
                <a:cs typeface="Tahoma"/>
              </a:rPr>
              <a:t>as </a:t>
            </a:r>
            <a:r>
              <a:rPr dirty="0" sz="1000" spc="-40">
                <a:latin typeface="Tahoma"/>
                <a:cs typeface="Tahoma"/>
              </a:rPr>
              <a:t>much </a:t>
            </a:r>
            <a:r>
              <a:rPr dirty="0" sz="1000" spc="-50">
                <a:latin typeface="Tahoma"/>
                <a:cs typeface="Tahoma"/>
              </a:rPr>
              <a:t>an </a:t>
            </a:r>
            <a:r>
              <a:rPr dirty="0" sz="1000" spc="-30">
                <a:latin typeface="Tahoma"/>
                <a:cs typeface="Tahoma"/>
              </a:rPr>
              <a:t>art </a:t>
            </a:r>
            <a:r>
              <a:rPr dirty="0" sz="1000" spc="-65">
                <a:latin typeface="Tahoma"/>
                <a:cs typeface="Tahoma"/>
              </a:rPr>
              <a:t>as </a:t>
            </a:r>
            <a:r>
              <a:rPr dirty="0" sz="1000" spc="-50">
                <a:latin typeface="Tahoma"/>
                <a:cs typeface="Tahoma"/>
              </a:rPr>
              <a:t>a </a:t>
            </a:r>
            <a:r>
              <a:rPr dirty="0" sz="1000" spc="14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science.</a:t>
            </a:r>
            <a:endParaRPr sz="1000">
              <a:latin typeface="Tahoma"/>
              <a:cs typeface="Tahoma"/>
            </a:endParaRPr>
          </a:p>
          <a:p>
            <a:pPr marL="289560" marR="5080">
              <a:lnSpc>
                <a:spcPts val="1200"/>
              </a:lnSpc>
              <a:spcBef>
                <a:spcPts val="35"/>
              </a:spcBef>
            </a:pPr>
            <a:r>
              <a:rPr dirty="0" sz="1000" spc="-75">
                <a:latin typeface="Tahoma"/>
                <a:cs typeface="Tahoma"/>
              </a:rPr>
              <a:t>In </a:t>
            </a:r>
            <a:r>
              <a:rPr dirty="0" sz="1000" spc="-40">
                <a:latin typeface="Tahoma"/>
                <a:cs typeface="Tahoma"/>
              </a:rPr>
              <a:t>reality: </a:t>
            </a:r>
            <a:r>
              <a:rPr dirty="0" sz="1000" spc="-50">
                <a:latin typeface="Tahoma"/>
                <a:cs typeface="Tahoma"/>
              </a:rPr>
              <a:t>no </a:t>
            </a:r>
            <a:r>
              <a:rPr dirty="0" sz="1000" spc="-40">
                <a:latin typeface="Tahoma"/>
                <a:cs typeface="Tahoma"/>
              </a:rPr>
              <a:t>correct </a:t>
            </a:r>
            <a:r>
              <a:rPr dirty="0" sz="1000" spc="-60">
                <a:latin typeface="Tahoma"/>
                <a:cs typeface="Tahoma"/>
              </a:rPr>
              <a:t>answers, </a:t>
            </a:r>
            <a:r>
              <a:rPr dirty="0" sz="1000" spc="-20">
                <a:latin typeface="Tahoma"/>
                <a:cs typeface="Tahoma"/>
              </a:rPr>
              <a:t>lots </a:t>
            </a:r>
            <a:r>
              <a:rPr dirty="0" sz="1000" spc="-30">
                <a:latin typeface="Tahoma"/>
                <a:cs typeface="Tahoma"/>
              </a:rPr>
              <a:t>of </a:t>
            </a:r>
            <a:r>
              <a:rPr dirty="0" sz="1000" spc="-75">
                <a:latin typeface="Tahoma"/>
                <a:cs typeface="Tahoma"/>
              </a:rPr>
              <a:t>ways </a:t>
            </a:r>
            <a:r>
              <a:rPr dirty="0" sz="1000" spc="-10">
                <a:latin typeface="Tahoma"/>
                <a:cs typeface="Tahoma"/>
              </a:rPr>
              <a:t>to </a:t>
            </a:r>
            <a:r>
              <a:rPr dirty="0" sz="1000" spc="-50">
                <a:latin typeface="Tahoma"/>
                <a:cs typeface="Tahoma"/>
              </a:rPr>
              <a:t>be </a:t>
            </a:r>
            <a:r>
              <a:rPr dirty="0" sz="1000" spc="-45">
                <a:latin typeface="Tahoma"/>
                <a:cs typeface="Tahoma"/>
              </a:rPr>
              <a:t>wrong. </a:t>
            </a:r>
            <a:r>
              <a:rPr dirty="0" sz="1000" spc="-55">
                <a:latin typeface="Tahoma"/>
                <a:cs typeface="Tahoma"/>
              </a:rPr>
              <a:t>Some </a:t>
            </a:r>
            <a:r>
              <a:rPr dirty="0" sz="1000" spc="-15">
                <a:latin typeface="Tahoma"/>
                <a:cs typeface="Tahoma"/>
              </a:rPr>
              <a:t>“good  </a:t>
            </a:r>
            <a:r>
              <a:rPr dirty="0" sz="1000" spc="-35">
                <a:latin typeface="Tahoma"/>
                <a:cs typeface="Tahoma"/>
              </a:rPr>
              <a:t>enough”</a:t>
            </a:r>
            <a:r>
              <a:rPr dirty="0" sz="1000" spc="-60">
                <a:latin typeface="Tahoma"/>
                <a:cs typeface="Tahoma"/>
              </a:rPr>
              <a:t> answers.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100" spc="-20">
                <a:latin typeface="Tahoma"/>
                <a:cs typeface="Tahoma"/>
              </a:rPr>
              <a:t>Probability </a:t>
            </a:r>
            <a:r>
              <a:rPr dirty="0" sz="1100" spc="-35">
                <a:latin typeface="Tahoma"/>
                <a:cs typeface="Tahoma"/>
              </a:rPr>
              <a:t>(from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viewpoint of</a:t>
            </a:r>
            <a:r>
              <a:rPr dirty="0" sz="1100" spc="254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Statisticians):</a:t>
            </a:r>
            <a:endParaRPr sz="1100">
              <a:latin typeface="Tahoma"/>
              <a:cs typeface="Tahoma"/>
            </a:endParaRPr>
          </a:p>
          <a:p>
            <a:pPr marL="289560" marR="1025525">
              <a:lnSpc>
                <a:spcPct val="100000"/>
              </a:lnSpc>
              <a:spcBef>
                <a:spcPts val="470"/>
              </a:spcBef>
            </a:pPr>
            <a:r>
              <a:rPr dirty="0" sz="1000" spc="-25">
                <a:latin typeface="Tahoma"/>
                <a:cs typeface="Tahoma"/>
              </a:rPr>
              <a:t>Logically </a:t>
            </a:r>
            <a:r>
              <a:rPr dirty="0" sz="1000" spc="-35">
                <a:latin typeface="Tahoma"/>
                <a:cs typeface="Tahoma"/>
              </a:rPr>
              <a:t>self-contained, </a:t>
            </a:r>
            <a:r>
              <a:rPr dirty="0" sz="1000" spc="-50">
                <a:latin typeface="Tahoma"/>
                <a:cs typeface="Tahoma"/>
              </a:rPr>
              <a:t>a subset </a:t>
            </a:r>
            <a:r>
              <a:rPr dirty="0" sz="1000" spc="-30">
                <a:latin typeface="Tahoma"/>
                <a:cs typeface="Tahoma"/>
              </a:rPr>
              <a:t>of </a:t>
            </a:r>
            <a:r>
              <a:rPr dirty="0" sz="1000" spc="-20">
                <a:latin typeface="Tahoma"/>
                <a:cs typeface="Tahoma"/>
              </a:rPr>
              <a:t>Mathematics.  </a:t>
            </a:r>
            <a:r>
              <a:rPr dirty="0" sz="1000" spc="-35">
                <a:latin typeface="Tahoma"/>
                <a:cs typeface="Tahoma"/>
              </a:rPr>
              <a:t>One </a:t>
            </a:r>
            <a:r>
              <a:rPr dirty="0" sz="1000" spc="-40">
                <a:latin typeface="Tahoma"/>
                <a:cs typeface="Tahoma"/>
              </a:rPr>
              <a:t>correct</a:t>
            </a:r>
            <a:r>
              <a:rPr dirty="0" sz="1000" spc="5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answer.</a:t>
            </a:r>
            <a:endParaRPr sz="1000">
              <a:latin typeface="Tahoma"/>
              <a:cs typeface="Tahoma"/>
            </a:endParaRPr>
          </a:p>
          <a:p>
            <a:pPr marL="289560" marR="243840">
              <a:lnSpc>
                <a:spcPts val="1200"/>
              </a:lnSpc>
              <a:spcBef>
                <a:spcPts val="35"/>
              </a:spcBef>
            </a:pPr>
            <a:r>
              <a:rPr dirty="0" sz="1000" spc="-40">
                <a:latin typeface="Tahoma"/>
                <a:cs typeface="Tahoma"/>
              </a:rPr>
              <a:t>We </a:t>
            </a:r>
            <a:r>
              <a:rPr dirty="0" sz="1000" spc="-50">
                <a:latin typeface="Tahoma"/>
                <a:cs typeface="Tahoma"/>
              </a:rPr>
              <a:t>know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25">
                <a:latin typeface="Tahoma"/>
                <a:cs typeface="Tahoma"/>
              </a:rPr>
              <a:t>population. </a:t>
            </a:r>
            <a:r>
              <a:rPr dirty="0" sz="1000" spc="-10">
                <a:latin typeface="Tahoma"/>
                <a:cs typeface="Tahoma"/>
              </a:rPr>
              <a:t>What </a:t>
            </a:r>
            <a:r>
              <a:rPr dirty="0" sz="1000" spc="-30">
                <a:latin typeface="Tahoma"/>
                <a:cs typeface="Tahoma"/>
              </a:rPr>
              <a:t>is </a:t>
            </a:r>
            <a:r>
              <a:rPr dirty="0" sz="1000" spc="-35">
                <a:latin typeface="Tahoma"/>
                <a:cs typeface="Tahoma"/>
              </a:rPr>
              <a:t>the probability </a:t>
            </a:r>
            <a:r>
              <a:rPr dirty="0" sz="1000" spc="-30">
                <a:latin typeface="Tahoma"/>
                <a:cs typeface="Tahoma"/>
              </a:rPr>
              <a:t>of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40">
                <a:latin typeface="Tahoma"/>
                <a:cs typeface="Tahoma"/>
              </a:rPr>
              <a:t>sample?  </a:t>
            </a:r>
            <a:r>
              <a:rPr dirty="0" sz="1000" spc="-20">
                <a:latin typeface="Tahoma"/>
                <a:cs typeface="Tahoma"/>
              </a:rPr>
              <a:t>Population </a:t>
            </a:r>
            <a:r>
              <a:rPr dirty="0" sz="1000" spc="55">
                <a:latin typeface="Lucida Sans Unicode"/>
                <a:cs typeface="Lucida Sans Unicode"/>
              </a:rPr>
              <a:t>→</a:t>
            </a:r>
            <a:r>
              <a:rPr dirty="0" sz="1000" spc="60">
                <a:latin typeface="Lucida Sans Unicode"/>
                <a:cs typeface="Lucida Sans Unicode"/>
              </a:rPr>
              <a:t> </a:t>
            </a:r>
            <a:r>
              <a:rPr dirty="0" sz="1000" spc="-45">
                <a:latin typeface="Tahoma"/>
                <a:cs typeface="Tahoma"/>
              </a:rPr>
              <a:t>Sample?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13" action="ppaction://hlinksldjump"/>
              </a:rPr>
              <a:t>STAT </a:t>
            </a:r>
            <a:r>
              <a:rPr dirty="0" spc="-65">
                <a:hlinkClick r:id="rId13" action="ppaction://hlinksldjump"/>
              </a:rPr>
              <a:t>234 </a:t>
            </a:r>
            <a:r>
              <a:rPr dirty="0" spc="-40">
                <a:hlinkClick r:id="rId13" action="ppaction://hlinksldjump"/>
              </a:rPr>
              <a:t>Lecture</a:t>
            </a:r>
            <a:r>
              <a:rPr dirty="0" spc="5">
                <a:hlinkClick r:id="rId13" action="ppaction://hlinksldjump"/>
              </a:rPr>
              <a:t> </a:t>
            </a:r>
            <a:r>
              <a:rPr dirty="0" spc="-65">
                <a:hlinkClick r:id="rId13" action="ppaction://hlinksldjump"/>
              </a:rPr>
              <a:t>4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6339" y="13208"/>
            <a:ext cx="753110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Axioms </a:t>
            </a: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of </a:t>
            </a: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Probability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Probability</a:t>
            </a:r>
          </a:p>
        </p:txBody>
      </p:sp>
      <p:sp>
        <p:nvSpPr>
          <p:cNvPr id="6" name="object 6"/>
          <p:cNvSpPr/>
          <p:nvPr/>
        </p:nvSpPr>
        <p:spPr>
          <a:xfrm>
            <a:off x="280212" y="108734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0212" y="1641525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0212" y="2195715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69988" y="2423477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02056" y="1011082"/>
            <a:ext cx="4081145" cy="1659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dirty="0" sz="1100" spc="-60">
                <a:latin typeface="Tahoma"/>
                <a:cs typeface="Tahoma"/>
              </a:rPr>
              <a:t>We </a:t>
            </a:r>
            <a:r>
              <a:rPr dirty="0" sz="1100" spc="-25">
                <a:latin typeface="Tahoma"/>
                <a:cs typeface="Tahoma"/>
              </a:rPr>
              <a:t>call </a:t>
            </a:r>
            <a:r>
              <a:rPr dirty="0" sz="1100" spc="-65">
                <a:latin typeface="Tahoma"/>
                <a:cs typeface="Tahoma"/>
              </a:rPr>
              <a:t>a </a:t>
            </a:r>
            <a:r>
              <a:rPr dirty="0" sz="1100" spc="-80">
                <a:latin typeface="Tahoma"/>
                <a:cs typeface="Tahoma"/>
              </a:rPr>
              <a:t>phenomenon </a:t>
            </a:r>
            <a:r>
              <a:rPr dirty="0" sz="1100" spc="-75" i="1">
                <a:latin typeface="Trebuchet MS"/>
                <a:cs typeface="Trebuchet MS"/>
              </a:rPr>
              <a:t>random </a:t>
            </a:r>
            <a:r>
              <a:rPr dirty="0" sz="1100" spc="-15">
                <a:latin typeface="Tahoma"/>
                <a:cs typeface="Tahoma"/>
              </a:rPr>
              <a:t>if </a:t>
            </a:r>
            <a:r>
              <a:rPr dirty="0" sz="1100" spc="-45">
                <a:latin typeface="Tahoma"/>
                <a:cs typeface="Tahoma"/>
              </a:rPr>
              <a:t>individual </a:t>
            </a:r>
            <a:r>
              <a:rPr dirty="0" sz="1100" spc="-60">
                <a:latin typeface="Tahoma"/>
                <a:cs typeface="Tahoma"/>
              </a:rPr>
              <a:t>outcomes </a:t>
            </a:r>
            <a:r>
              <a:rPr dirty="0" sz="1100" spc="-85">
                <a:latin typeface="Tahoma"/>
                <a:cs typeface="Tahoma"/>
              </a:rPr>
              <a:t>are </a:t>
            </a:r>
            <a:r>
              <a:rPr dirty="0" sz="1100" spc="-55">
                <a:latin typeface="Tahoma"/>
                <a:cs typeface="Tahoma"/>
              </a:rPr>
              <a:t>uncertain </a:t>
            </a:r>
            <a:r>
              <a:rPr dirty="0" sz="1100" spc="-45">
                <a:latin typeface="Tahoma"/>
                <a:cs typeface="Tahoma"/>
              </a:rPr>
              <a:t>but </a:t>
            </a:r>
            <a:r>
              <a:rPr dirty="0" sz="1100" spc="25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nonetheless, </a:t>
            </a:r>
            <a:r>
              <a:rPr dirty="0" sz="1100" spc="-50">
                <a:latin typeface="Tahoma"/>
                <a:cs typeface="Tahoma"/>
              </a:rPr>
              <a:t>there </a:t>
            </a:r>
            <a:r>
              <a:rPr dirty="0" sz="1100" spc="-40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a regular </a:t>
            </a:r>
            <a:r>
              <a:rPr dirty="0" sz="1100" spc="-35">
                <a:latin typeface="Tahoma"/>
                <a:cs typeface="Tahoma"/>
              </a:rPr>
              <a:t>distribution of </a:t>
            </a:r>
            <a:r>
              <a:rPr dirty="0" sz="1100" spc="-50">
                <a:latin typeface="Tahoma"/>
                <a:cs typeface="Tahoma"/>
              </a:rPr>
              <a:t>outcomes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65">
                <a:latin typeface="Tahoma"/>
                <a:cs typeface="Tahoma"/>
              </a:rPr>
              <a:t>large  </a:t>
            </a:r>
            <a:r>
              <a:rPr dirty="0" sz="1100" spc="-55">
                <a:latin typeface="Tahoma"/>
                <a:cs typeface="Tahoma"/>
              </a:rPr>
              <a:t>number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6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repetitions.</a:t>
            </a:r>
            <a:endParaRPr sz="1100">
              <a:latin typeface="Tahoma"/>
              <a:cs typeface="Tahoma"/>
            </a:endParaRPr>
          </a:p>
          <a:p>
            <a:pPr marL="12700" marR="89535">
              <a:lnSpc>
                <a:spcPct val="102600"/>
              </a:lnSpc>
              <a:spcBef>
                <a:spcPts val="300"/>
              </a:spcBef>
            </a:pPr>
            <a:r>
              <a:rPr dirty="0" sz="1100" spc="-25">
                <a:latin typeface="Tahoma"/>
                <a:cs typeface="Tahoma"/>
              </a:rPr>
              <a:t>The </a:t>
            </a:r>
            <a:r>
              <a:rPr dirty="0" sz="1100" spc="-40" b="1">
                <a:latin typeface="Gill Sans MT"/>
                <a:cs typeface="Gill Sans MT"/>
              </a:rPr>
              <a:t>probability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60">
                <a:latin typeface="Tahoma"/>
                <a:cs typeface="Tahoma"/>
              </a:rPr>
              <a:t>any </a:t>
            </a:r>
            <a:r>
              <a:rPr dirty="0" sz="1100" spc="-45">
                <a:latin typeface="Tahoma"/>
                <a:cs typeface="Tahoma"/>
              </a:rPr>
              <a:t>outcome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55">
                <a:latin typeface="Tahoma"/>
                <a:cs typeface="Tahoma"/>
              </a:rPr>
              <a:t>a random </a:t>
            </a:r>
            <a:r>
              <a:rPr dirty="0" sz="1100" spc="-70">
                <a:latin typeface="Tahoma"/>
                <a:cs typeface="Tahoma"/>
              </a:rPr>
              <a:t>phenomenon </a:t>
            </a:r>
            <a:r>
              <a:rPr dirty="0" sz="1100" spc="-40">
                <a:latin typeface="Tahoma"/>
                <a:cs typeface="Tahoma"/>
              </a:rPr>
              <a:t>is the  </a:t>
            </a:r>
            <a:r>
              <a:rPr dirty="0" sz="1100" spc="-45">
                <a:latin typeface="Tahoma"/>
                <a:cs typeface="Tahoma"/>
              </a:rPr>
              <a:t>proportion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times the </a:t>
            </a:r>
            <a:r>
              <a:rPr dirty="0" sz="1100" spc="-45">
                <a:latin typeface="Tahoma"/>
                <a:cs typeface="Tahoma"/>
              </a:rPr>
              <a:t>outcome </a:t>
            </a:r>
            <a:r>
              <a:rPr dirty="0" sz="1100" spc="-50">
                <a:latin typeface="Tahoma"/>
                <a:cs typeface="Tahoma"/>
              </a:rPr>
              <a:t>would </a:t>
            </a:r>
            <a:r>
              <a:rPr dirty="0" sz="1100" spc="-30">
                <a:latin typeface="Tahoma"/>
                <a:cs typeface="Tahoma"/>
              </a:rPr>
              <a:t>occur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55">
                <a:latin typeface="Tahoma"/>
                <a:cs typeface="Tahoma"/>
              </a:rPr>
              <a:t>a very </a:t>
            </a:r>
            <a:r>
              <a:rPr dirty="0" sz="1100" spc="-50">
                <a:latin typeface="Tahoma"/>
                <a:cs typeface="Tahoma"/>
              </a:rPr>
              <a:t>long </a:t>
            </a:r>
            <a:r>
              <a:rPr dirty="0" sz="1100" spc="-60">
                <a:latin typeface="Tahoma"/>
                <a:cs typeface="Tahoma"/>
              </a:rPr>
              <a:t>series </a:t>
            </a:r>
            <a:r>
              <a:rPr dirty="0" sz="1100" spc="-35">
                <a:latin typeface="Tahoma"/>
                <a:cs typeface="Tahoma"/>
              </a:rPr>
              <a:t>of  </a:t>
            </a:r>
            <a:r>
              <a:rPr dirty="0" sz="1100" spc="-35">
                <a:latin typeface="Tahoma"/>
                <a:cs typeface="Tahoma"/>
              </a:rPr>
              <a:t>repetitions.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25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basic prototype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20">
                <a:latin typeface="Tahoma"/>
                <a:cs typeface="Tahoma"/>
              </a:rPr>
              <a:t>think </a:t>
            </a:r>
            <a:r>
              <a:rPr dirty="0" sz="1100" spc="-35">
                <a:latin typeface="Tahoma"/>
                <a:cs typeface="Tahoma"/>
              </a:rPr>
              <a:t>about </a:t>
            </a:r>
            <a:r>
              <a:rPr dirty="0" sz="1100" spc="-45">
                <a:latin typeface="Tahoma"/>
                <a:cs typeface="Tahoma"/>
              </a:rPr>
              <a:t>probability:  </a:t>
            </a:r>
            <a:r>
              <a:rPr dirty="0" sz="1100" spc="-25">
                <a:latin typeface="Tahoma"/>
                <a:cs typeface="Tahoma"/>
              </a:rPr>
              <a:t>flipping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9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coin.</a:t>
            </a:r>
            <a:endParaRPr sz="1100">
              <a:latin typeface="Tahoma"/>
              <a:cs typeface="Tahoma"/>
            </a:endParaRPr>
          </a:p>
          <a:p>
            <a:pPr marL="289560" marR="75565">
              <a:lnSpc>
                <a:spcPct val="100000"/>
              </a:lnSpc>
              <a:spcBef>
                <a:spcPts val="470"/>
              </a:spcBef>
            </a:pPr>
            <a:r>
              <a:rPr dirty="0" sz="1000" spc="-15">
                <a:latin typeface="Tahoma"/>
                <a:cs typeface="Tahoma"/>
              </a:rPr>
              <a:t>The </a:t>
            </a:r>
            <a:r>
              <a:rPr dirty="0" sz="1000" spc="-35">
                <a:latin typeface="Tahoma"/>
                <a:cs typeface="Tahoma"/>
              </a:rPr>
              <a:t>probability </a:t>
            </a:r>
            <a:r>
              <a:rPr dirty="0" sz="1000" spc="-30">
                <a:latin typeface="Tahoma"/>
                <a:cs typeface="Tahoma"/>
              </a:rPr>
              <a:t>of </a:t>
            </a:r>
            <a:r>
              <a:rPr dirty="0" sz="1000" spc="-50">
                <a:latin typeface="Tahoma"/>
                <a:cs typeface="Tahoma"/>
              </a:rPr>
              <a:t>a </a:t>
            </a:r>
            <a:r>
              <a:rPr dirty="0" sz="1000" spc="-25">
                <a:latin typeface="Tahoma"/>
                <a:cs typeface="Tahoma"/>
              </a:rPr>
              <a:t>fair coin </a:t>
            </a:r>
            <a:r>
              <a:rPr dirty="0" sz="1000" spc="-30">
                <a:latin typeface="Tahoma"/>
                <a:cs typeface="Tahoma"/>
              </a:rPr>
              <a:t>landing </a:t>
            </a:r>
            <a:r>
              <a:rPr dirty="0" sz="1000" spc="-65">
                <a:latin typeface="Tahoma"/>
                <a:cs typeface="Tahoma"/>
              </a:rPr>
              <a:t>heads </a:t>
            </a:r>
            <a:r>
              <a:rPr dirty="0" sz="1000" spc="-30">
                <a:latin typeface="Tahoma"/>
                <a:cs typeface="Tahoma"/>
              </a:rPr>
              <a:t>is </a:t>
            </a:r>
            <a:r>
              <a:rPr dirty="0" sz="1000" spc="-45">
                <a:latin typeface="Tahoma"/>
                <a:cs typeface="Tahoma"/>
              </a:rPr>
              <a:t>0.5 </a:t>
            </a:r>
            <a:r>
              <a:rPr dirty="0" sz="1000" spc="-50">
                <a:latin typeface="Tahoma"/>
                <a:cs typeface="Tahoma"/>
              </a:rPr>
              <a:t>because, </a:t>
            </a:r>
            <a:r>
              <a:rPr dirty="0" sz="1000" spc="-20">
                <a:latin typeface="Tahoma"/>
                <a:cs typeface="Tahoma"/>
              </a:rPr>
              <a:t>in </a:t>
            </a:r>
            <a:r>
              <a:rPr dirty="0" sz="1000" spc="-35">
                <a:latin typeface="Tahoma"/>
                <a:cs typeface="Tahoma"/>
              </a:rPr>
              <a:t>the long  </a:t>
            </a:r>
            <a:r>
              <a:rPr dirty="0" sz="1000" spc="-45">
                <a:latin typeface="Tahoma"/>
                <a:cs typeface="Tahoma"/>
              </a:rPr>
              <a:t>run, </a:t>
            </a:r>
            <a:r>
              <a:rPr dirty="0" sz="1000" spc="-35">
                <a:latin typeface="Tahoma"/>
                <a:cs typeface="Tahoma"/>
              </a:rPr>
              <a:t>half </a:t>
            </a:r>
            <a:r>
              <a:rPr dirty="0" sz="1000" spc="-30">
                <a:latin typeface="Tahoma"/>
                <a:cs typeface="Tahoma"/>
              </a:rPr>
              <a:t>of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25">
                <a:latin typeface="Tahoma"/>
                <a:cs typeface="Tahoma"/>
              </a:rPr>
              <a:t>time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25">
                <a:latin typeface="Tahoma"/>
                <a:cs typeface="Tahoma"/>
              </a:rPr>
              <a:t>coin </a:t>
            </a:r>
            <a:r>
              <a:rPr dirty="0" sz="1000" spc="-10">
                <a:latin typeface="Tahoma"/>
                <a:cs typeface="Tahoma"/>
              </a:rPr>
              <a:t>will </a:t>
            </a:r>
            <a:r>
              <a:rPr dirty="0" sz="1000" spc="-30">
                <a:latin typeface="Tahoma"/>
                <a:cs typeface="Tahoma"/>
              </a:rPr>
              <a:t>land </a:t>
            </a:r>
            <a:r>
              <a:rPr dirty="0" sz="1000" spc="11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heads.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7" action="ppaction://hlinksldjump"/>
              </a:rPr>
              <a:t>STAT </a:t>
            </a:r>
            <a:r>
              <a:rPr dirty="0" spc="-65">
                <a:hlinkClick r:id="rId7" action="ppaction://hlinksldjump"/>
              </a:rPr>
              <a:t>234 </a:t>
            </a:r>
            <a:r>
              <a:rPr dirty="0" spc="-40">
                <a:hlinkClick r:id="rId7" action="ppaction://hlinksldjump"/>
              </a:rPr>
              <a:t>Lecture</a:t>
            </a:r>
            <a:r>
              <a:rPr dirty="0" spc="5">
                <a:hlinkClick r:id="rId7" action="ppaction://hlinksldjump"/>
              </a:rPr>
              <a:t> </a:t>
            </a:r>
            <a:r>
              <a:rPr dirty="0" spc="-65">
                <a:hlinkClick r:id="rId7" action="ppaction://hlinksldjump"/>
              </a:rPr>
              <a:t>4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6339" y="13208"/>
            <a:ext cx="753110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Axioms </a:t>
            </a: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of </a:t>
            </a: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Probability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65"/>
              <a:t>1</a:t>
            </a:r>
            <a:r>
              <a:rPr dirty="0" spc="-60"/>
              <a:t> </a:t>
            </a:r>
            <a:r>
              <a:rPr dirty="0" spc="5"/>
              <a:t>Flip</a:t>
            </a:r>
          </a:p>
        </p:txBody>
      </p:sp>
      <p:sp>
        <p:nvSpPr>
          <p:cNvPr id="6" name="object 6"/>
          <p:cNvSpPr/>
          <p:nvPr/>
        </p:nvSpPr>
        <p:spPr>
          <a:xfrm>
            <a:off x="612463" y="2744510"/>
            <a:ext cx="3473450" cy="0"/>
          </a:xfrm>
          <a:custGeom>
            <a:avLst/>
            <a:gdLst/>
            <a:ahLst/>
            <a:cxnLst/>
            <a:rect l="l" t="t" r="r" b="b"/>
            <a:pathLst>
              <a:path w="3473450" h="0">
                <a:moveTo>
                  <a:pt x="0" y="0"/>
                </a:moveTo>
                <a:lnTo>
                  <a:pt x="3473021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12463" y="2744510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631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07096" y="2744510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631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01658" y="2744510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631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96291" y="2744510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631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90853" y="2744510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631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85485" y="2744510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631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76346" y="2844232"/>
            <a:ext cx="7239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47492" y="2844232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10</a:t>
            </a:r>
            <a:endParaRPr sz="6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42054" y="2844232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20</a:t>
            </a:r>
            <a:endParaRPr sz="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36686" y="2844232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30</a:t>
            </a:r>
            <a:endParaRPr sz="6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31248" y="2844232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40</a:t>
            </a:r>
            <a:endParaRPr sz="6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25881" y="2844232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50</a:t>
            </a:r>
            <a:endParaRPr sz="6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5799" y="716237"/>
            <a:ext cx="0" cy="1950720"/>
          </a:xfrm>
          <a:custGeom>
            <a:avLst/>
            <a:gdLst/>
            <a:ahLst/>
            <a:cxnLst/>
            <a:rect l="l" t="t" r="r" b="b"/>
            <a:pathLst>
              <a:path w="0" h="1950720">
                <a:moveTo>
                  <a:pt x="0" y="1950287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5168" y="2666524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50631" y="0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95168" y="2276452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50631" y="0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95168" y="1886381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50631" y="0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95168" y="149638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50631" y="0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95168" y="1106308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50631" y="0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95168" y="716237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50631" y="0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43205" y="2595176"/>
            <a:ext cx="109855" cy="1428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0.0</a:t>
            </a:r>
            <a:endParaRPr sz="6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3205" y="2205104"/>
            <a:ext cx="109855" cy="1428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0.2</a:t>
            </a:r>
            <a:endParaRPr sz="6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3205" y="1815033"/>
            <a:ext cx="109855" cy="1428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0.4</a:t>
            </a:r>
            <a:endParaRPr sz="6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3205" y="1425032"/>
            <a:ext cx="109855" cy="1428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0.6</a:t>
            </a:r>
            <a:endParaRPr sz="6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3205" y="1034960"/>
            <a:ext cx="109855" cy="1428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0.8</a:t>
            </a:r>
            <a:endParaRPr sz="6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3205" y="644889"/>
            <a:ext cx="109855" cy="1428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1.0</a:t>
            </a:r>
            <a:endParaRPr sz="65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45799" y="638250"/>
            <a:ext cx="3676015" cy="2106295"/>
          </a:xfrm>
          <a:custGeom>
            <a:avLst/>
            <a:gdLst/>
            <a:ahLst/>
            <a:cxnLst/>
            <a:rect l="l" t="t" r="r" b="b"/>
            <a:pathLst>
              <a:path w="3676015" h="2106295">
                <a:moveTo>
                  <a:pt x="0" y="2106259"/>
                </a:moveTo>
                <a:lnTo>
                  <a:pt x="3675828" y="2106259"/>
                </a:lnTo>
                <a:lnTo>
                  <a:pt x="3675828" y="0"/>
                </a:lnTo>
                <a:lnTo>
                  <a:pt x="0" y="0"/>
                </a:lnTo>
                <a:lnTo>
                  <a:pt x="0" y="2106259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2106113" y="3046758"/>
            <a:ext cx="555625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Times</a:t>
            </a:r>
            <a:r>
              <a:rPr dirty="0" sz="650" spc="-75">
                <a:latin typeface="Arial"/>
                <a:cs typeface="Arial"/>
              </a:rPr>
              <a:t> </a:t>
            </a:r>
            <a:r>
              <a:rPr dirty="0" sz="650" spc="5">
                <a:latin typeface="Arial"/>
                <a:cs typeface="Arial"/>
              </a:rPr>
              <a:t>Flipped</a:t>
            </a:r>
            <a:endParaRPr sz="6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0680" y="1348719"/>
            <a:ext cx="109855" cy="6858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Propo</a:t>
            </a:r>
            <a:r>
              <a:rPr dirty="0" sz="650" spc="25">
                <a:latin typeface="Arial"/>
                <a:cs typeface="Arial"/>
              </a:rPr>
              <a:t>r</a:t>
            </a:r>
            <a:r>
              <a:rPr dirty="0" sz="650">
                <a:latin typeface="Arial"/>
                <a:cs typeface="Arial"/>
              </a:rPr>
              <a:t>tion</a:t>
            </a:r>
            <a:r>
              <a:rPr dirty="0" sz="650">
                <a:latin typeface="Arial"/>
                <a:cs typeface="Arial"/>
              </a:rPr>
              <a:t> </a:t>
            </a:r>
            <a:r>
              <a:rPr dirty="0" sz="650">
                <a:latin typeface="Arial"/>
                <a:cs typeface="Arial"/>
              </a:rPr>
              <a:t>Heads</a:t>
            </a:r>
            <a:endParaRPr sz="65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53461" y="68775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28480"/>
                </a:moveTo>
                <a:lnTo>
                  <a:pt x="2244" y="17444"/>
                </a:lnTo>
                <a:lnTo>
                  <a:pt x="8359" y="8385"/>
                </a:lnTo>
                <a:lnTo>
                  <a:pt x="17414" y="2254"/>
                </a:lnTo>
                <a:lnTo>
                  <a:pt x="28480" y="0"/>
                </a:lnTo>
                <a:lnTo>
                  <a:pt x="39545" y="2254"/>
                </a:lnTo>
                <a:lnTo>
                  <a:pt x="48600" y="8385"/>
                </a:lnTo>
                <a:lnTo>
                  <a:pt x="54715" y="17444"/>
                </a:lnTo>
                <a:lnTo>
                  <a:pt x="56960" y="28480"/>
                </a:lnTo>
                <a:lnTo>
                  <a:pt x="54715" y="39545"/>
                </a:lnTo>
                <a:lnTo>
                  <a:pt x="48600" y="48600"/>
                </a:lnTo>
                <a:lnTo>
                  <a:pt x="39545" y="54715"/>
                </a:lnTo>
                <a:lnTo>
                  <a:pt x="28480" y="56960"/>
                </a:lnTo>
                <a:lnTo>
                  <a:pt x="17414" y="54715"/>
                </a:lnTo>
                <a:lnTo>
                  <a:pt x="8359" y="48600"/>
                </a:lnTo>
                <a:lnTo>
                  <a:pt x="2244" y="39545"/>
                </a:lnTo>
                <a:lnTo>
                  <a:pt x="0" y="28480"/>
                </a:lnTo>
              </a:path>
            </a:pathLst>
          </a:custGeom>
          <a:ln w="527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45799" y="1691380"/>
            <a:ext cx="3676015" cy="0"/>
          </a:xfrm>
          <a:custGeom>
            <a:avLst/>
            <a:gdLst/>
            <a:ahLst/>
            <a:cxnLst/>
            <a:rect l="l" t="t" r="r" b="b"/>
            <a:pathLst>
              <a:path w="3676015" h="0">
                <a:moveTo>
                  <a:pt x="0" y="0"/>
                </a:moveTo>
                <a:lnTo>
                  <a:pt x="3675828" y="0"/>
                </a:lnTo>
              </a:path>
            </a:pathLst>
          </a:custGeom>
          <a:ln w="10548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3" action="ppaction://hlinksldjump"/>
              </a:rPr>
              <a:t>STAT </a:t>
            </a:r>
            <a:r>
              <a:rPr dirty="0" spc="-65">
                <a:hlinkClick r:id="rId3" action="ppaction://hlinksldjump"/>
              </a:rPr>
              <a:t>234 </a:t>
            </a:r>
            <a:r>
              <a:rPr dirty="0" spc="-40">
                <a:hlinkClick r:id="rId3" action="ppaction://hlinksldjump"/>
              </a:rPr>
              <a:t>Lecture</a:t>
            </a:r>
            <a:r>
              <a:rPr dirty="0" spc="5">
                <a:hlinkClick r:id="rId3" action="ppaction://hlinksldjump"/>
              </a:rPr>
              <a:t> </a:t>
            </a:r>
            <a:r>
              <a:rPr dirty="0" spc="-65">
                <a:hlinkClick r:id="rId3" action="ppaction://hlinksldjump"/>
              </a:rPr>
              <a:t>4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3273" y="13208"/>
            <a:ext cx="746125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Population </a:t>
            </a:r>
            <a:r>
              <a:rPr dirty="0" sz="600" spc="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&amp;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Sample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5"/>
              <a:t>Review</a:t>
            </a:r>
          </a:p>
        </p:txBody>
      </p:sp>
      <p:sp>
        <p:nvSpPr>
          <p:cNvPr id="6" name="object 6"/>
          <p:cNvSpPr/>
          <p:nvPr/>
        </p:nvSpPr>
        <p:spPr>
          <a:xfrm>
            <a:off x="280212" y="101305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0212" y="1395171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0212" y="1605191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69988" y="1832965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69988" y="2288451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0212" y="2662948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02056" y="936800"/>
            <a:ext cx="4081145" cy="1836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304165">
              <a:lnSpc>
                <a:spcPct val="102600"/>
              </a:lnSpc>
            </a:pPr>
            <a:r>
              <a:rPr dirty="0" sz="1100" spc="65">
                <a:latin typeface="Tahoma"/>
                <a:cs typeface="Tahoma"/>
              </a:rPr>
              <a:t>A </a:t>
            </a:r>
            <a:r>
              <a:rPr dirty="0" sz="1100" spc="-25" b="1">
                <a:latin typeface="Gill Sans MT"/>
                <a:cs typeface="Gill Sans MT"/>
              </a:rPr>
              <a:t>population </a:t>
            </a:r>
            <a:r>
              <a:rPr dirty="0" sz="1100" spc="-40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50">
                <a:latin typeface="Tahoma"/>
                <a:cs typeface="Tahoma"/>
              </a:rPr>
              <a:t>set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65">
                <a:latin typeface="Tahoma"/>
                <a:cs typeface="Tahoma"/>
              </a:rPr>
              <a:t>cases </a:t>
            </a:r>
            <a:r>
              <a:rPr dirty="0" sz="1100" spc="-45">
                <a:latin typeface="Tahoma"/>
                <a:cs typeface="Tahoma"/>
              </a:rPr>
              <a:t>(observational </a:t>
            </a:r>
            <a:r>
              <a:rPr dirty="0" sz="1100" spc="-35">
                <a:latin typeface="Tahoma"/>
                <a:cs typeface="Tahoma"/>
              </a:rPr>
              <a:t>units) about </a:t>
            </a:r>
            <a:r>
              <a:rPr dirty="0" sz="1100" spc="-40">
                <a:latin typeface="Tahoma"/>
                <a:cs typeface="Tahoma"/>
              </a:rPr>
              <a:t>which  </a:t>
            </a:r>
            <a:r>
              <a:rPr dirty="0" sz="1100" spc="-40">
                <a:latin typeface="Tahoma"/>
                <a:cs typeface="Tahoma"/>
              </a:rPr>
              <a:t>information is</a:t>
            </a:r>
            <a:r>
              <a:rPr dirty="0" sz="1100" spc="7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wanted.</a:t>
            </a:r>
            <a:endParaRPr sz="1100">
              <a:latin typeface="Tahoma"/>
              <a:cs typeface="Tahoma"/>
            </a:endParaRPr>
          </a:p>
          <a:p>
            <a:pPr marL="12700" marR="295275">
              <a:lnSpc>
                <a:spcPct val="125299"/>
              </a:lnSpc>
            </a:pPr>
            <a:r>
              <a:rPr dirty="0" sz="1100" spc="65">
                <a:latin typeface="Tahoma"/>
                <a:cs typeface="Tahoma"/>
              </a:rPr>
              <a:t>A </a:t>
            </a:r>
            <a:r>
              <a:rPr dirty="0" sz="1100" spc="-50" b="1">
                <a:latin typeface="Gill Sans MT"/>
                <a:cs typeface="Gill Sans MT"/>
              </a:rPr>
              <a:t>sample </a:t>
            </a:r>
            <a:r>
              <a:rPr dirty="0" sz="1100" spc="-40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a subset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population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40">
                <a:latin typeface="Tahoma"/>
                <a:cs typeface="Tahoma"/>
              </a:rPr>
              <a:t>is </a:t>
            </a:r>
            <a:r>
              <a:rPr dirty="0" sz="1100" spc="-35">
                <a:latin typeface="Tahoma"/>
                <a:cs typeface="Tahoma"/>
              </a:rPr>
              <a:t>actually </a:t>
            </a:r>
            <a:r>
              <a:rPr dirty="0" sz="1100" spc="-60">
                <a:latin typeface="Tahoma"/>
                <a:cs typeface="Tahoma"/>
              </a:rPr>
              <a:t>observed.  </a:t>
            </a:r>
            <a:r>
              <a:rPr dirty="0" sz="1100" spc="-45">
                <a:latin typeface="Tahoma"/>
                <a:cs typeface="Tahoma"/>
              </a:rPr>
              <a:t>Examples:</a:t>
            </a:r>
            <a:endParaRPr sz="1100">
              <a:latin typeface="Tahoma"/>
              <a:cs typeface="Tahoma"/>
            </a:endParaRPr>
          </a:p>
          <a:p>
            <a:pPr marL="289560" marR="187325">
              <a:lnSpc>
                <a:spcPct val="100000"/>
              </a:lnSpc>
              <a:spcBef>
                <a:spcPts val="470"/>
              </a:spcBef>
            </a:pPr>
            <a:r>
              <a:rPr dirty="0" sz="1000" spc="-40">
                <a:latin typeface="Tahoma"/>
                <a:cs typeface="Tahoma"/>
              </a:rPr>
              <a:t>We </a:t>
            </a:r>
            <a:r>
              <a:rPr dirty="0" sz="1000" spc="-45">
                <a:latin typeface="Tahoma"/>
                <a:cs typeface="Tahoma"/>
              </a:rPr>
              <a:t>want </a:t>
            </a:r>
            <a:r>
              <a:rPr dirty="0" sz="1000" spc="-10">
                <a:latin typeface="Tahoma"/>
                <a:cs typeface="Tahoma"/>
              </a:rPr>
              <a:t>to </a:t>
            </a:r>
            <a:r>
              <a:rPr dirty="0" sz="1000" spc="-50">
                <a:latin typeface="Tahoma"/>
                <a:cs typeface="Tahoma"/>
              </a:rPr>
              <a:t>know demographic </a:t>
            </a:r>
            <a:r>
              <a:rPr dirty="0" sz="1000" spc="-35">
                <a:latin typeface="Tahoma"/>
                <a:cs typeface="Tahoma"/>
              </a:rPr>
              <a:t>information </a:t>
            </a:r>
            <a:r>
              <a:rPr dirty="0" sz="1000" spc="-30">
                <a:latin typeface="Tahoma"/>
                <a:cs typeface="Tahoma"/>
              </a:rPr>
              <a:t>of </a:t>
            </a:r>
            <a:r>
              <a:rPr dirty="0" sz="1000" spc="-40">
                <a:latin typeface="Tahoma"/>
                <a:cs typeface="Tahoma"/>
              </a:rPr>
              <a:t>Americans </a:t>
            </a:r>
            <a:r>
              <a:rPr dirty="0" sz="1000" spc="-55">
                <a:latin typeface="Tahoma"/>
                <a:cs typeface="Tahoma"/>
              </a:rPr>
              <a:t>so </a:t>
            </a:r>
            <a:r>
              <a:rPr dirty="0" sz="1000" spc="-95">
                <a:latin typeface="Tahoma"/>
                <a:cs typeface="Tahoma"/>
              </a:rPr>
              <a:t>we  </a:t>
            </a:r>
            <a:r>
              <a:rPr dirty="0" sz="1000" spc="-45">
                <a:latin typeface="Tahoma"/>
                <a:cs typeface="Tahoma"/>
              </a:rPr>
              <a:t>randomly </a:t>
            </a:r>
            <a:r>
              <a:rPr dirty="0" sz="1000" spc="-40">
                <a:latin typeface="Tahoma"/>
                <a:cs typeface="Tahoma"/>
              </a:rPr>
              <a:t>select </a:t>
            </a:r>
            <a:r>
              <a:rPr dirty="0" sz="1000" spc="-50">
                <a:latin typeface="Tahoma"/>
                <a:cs typeface="Tahoma"/>
              </a:rPr>
              <a:t>a </a:t>
            </a:r>
            <a:r>
              <a:rPr dirty="0" sz="1000" spc="-40">
                <a:latin typeface="Tahoma"/>
                <a:cs typeface="Tahoma"/>
              </a:rPr>
              <a:t>group </a:t>
            </a:r>
            <a:r>
              <a:rPr dirty="0" sz="1000" spc="-30">
                <a:latin typeface="Tahoma"/>
                <a:cs typeface="Tahoma"/>
              </a:rPr>
              <a:t>of </a:t>
            </a:r>
            <a:r>
              <a:rPr dirty="0" sz="1000" spc="-50">
                <a:latin typeface="Tahoma"/>
                <a:cs typeface="Tahoma"/>
              </a:rPr>
              <a:t>200 </a:t>
            </a:r>
            <a:r>
              <a:rPr dirty="0" sz="1000" spc="-30">
                <a:latin typeface="Tahoma"/>
                <a:cs typeface="Tahoma"/>
              </a:rPr>
              <a:t>Americans </a:t>
            </a:r>
            <a:r>
              <a:rPr dirty="0" sz="1000" spc="-50">
                <a:latin typeface="Tahoma"/>
                <a:cs typeface="Tahoma"/>
              </a:rPr>
              <a:t>and ask </a:t>
            </a:r>
            <a:r>
              <a:rPr dirty="0" sz="1000" spc="-40">
                <a:latin typeface="Tahoma"/>
                <a:cs typeface="Tahoma"/>
              </a:rPr>
              <a:t>them </a:t>
            </a:r>
            <a:r>
              <a:rPr dirty="0" sz="1000" spc="-50">
                <a:latin typeface="Tahoma"/>
                <a:cs typeface="Tahoma"/>
              </a:rPr>
              <a:t>a </a:t>
            </a:r>
            <a:r>
              <a:rPr dirty="0" sz="1000" spc="-45">
                <a:latin typeface="Tahoma"/>
                <a:cs typeface="Tahoma"/>
              </a:rPr>
              <a:t>bunch </a:t>
            </a:r>
            <a:r>
              <a:rPr dirty="0" sz="1000" spc="-30">
                <a:latin typeface="Tahoma"/>
                <a:cs typeface="Tahoma"/>
              </a:rPr>
              <a:t>of  </a:t>
            </a:r>
            <a:r>
              <a:rPr dirty="0" sz="1000" spc="-50">
                <a:latin typeface="Tahoma"/>
                <a:cs typeface="Tahoma"/>
              </a:rPr>
              <a:t>questions.  </a:t>
            </a:r>
            <a:r>
              <a:rPr dirty="0" sz="1000" spc="-35">
                <a:latin typeface="Tahoma"/>
                <a:cs typeface="Tahoma"/>
              </a:rPr>
              <a:t>(sample?</a:t>
            </a:r>
            <a:r>
              <a:rPr dirty="0" sz="1000" spc="5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population?)</a:t>
            </a:r>
            <a:endParaRPr sz="1000">
              <a:latin typeface="Tahoma"/>
              <a:cs typeface="Tahoma"/>
            </a:endParaRPr>
          </a:p>
          <a:p>
            <a:pPr marL="289560" marR="5080">
              <a:lnSpc>
                <a:spcPts val="1200"/>
              </a:lnSpc>
              <a:spcBef>
                <a:spcPts val="35"/>
              </a:spcBef>
            </a:pPr>
            <a:r>
              <a:rPr dirty="0" sz="1000" spc="-50">
                <a:latin typeface="Tahoma"/>
                <a:cs typeface="Tahoma"/>
              </a:rPr>
              <a:t>We </a:t>
            </a:r>
            <a:r>
              <a:rPr dirty="0" sz="1000" spc="-75">
                <a:latin typeface="Tahoma"/>
                <a:cs typeface="Tahoma"/>
              </a:rPr>
              <a:t>are </a:t>
            </a:r>
            <a:r>
              <a:rPr dirty="0" sz="1000" spc="-45">
                <a:latin typeface="Tahoma"/>
                <a:cs typeface="Tahoma"/>
              </a:rPr>
              <a:t>interested </a:t>
            </a:r>
            <a:r>
              <a:rPr dirty="0" sz="1000" spc="-25">
                <a:latin typeface="Tahoma"/>
                <a:cs typeface="Tahoma"/>
              </a:rPr>
              <a:t>in </a:t>
            </a:r>
            <a:r>
              <a:rPr dirty="0" sz="1000" spc="-40">
                <a:latin typeface="Tahoma"/>
                <a:cs typeface="Tahoma"/>
              </a:rPr>
              <a:t>the tastiness </a:t>
            </a:r>
            <a:r>
              <a:rPr dirty="0" sz="1000" spc="-35">
                <a:latin typeface="Tahoma"/>
                <a:cs typeface="Tahoma"/>
              </a:rPr>
              <a:t>of </a:t>
            </a:r>
            <a:r>
              <a:rPr dirty="0" sz="1000" spc="40">
                <a:latin typeface="Tahoma"/>
                <a:cs typeface="Tahoma"/>
              </a:rPr>
              <a:t>KFC </a:t>
            </a:r>
            <a:r>
              <a:rPr dirty="0" sz="1000" spc="-65">
                <a:latin typeface="Tahoma"/>
                <a:cs typeface="Tahoma"/>
              </a:rPr>
              <a:t>burgers so </a:t>
            </a:r>
            <a:r>
              <a:rPr dirty="0" sz="1000" spc="-100">
                <a:latin typeface="Tahoma"/>
                <a:cs typeface="Tahoma"/>
              </a:rPr>
              <a:t>we </a:t>
            </a:r>
            <a:r>
              <a:rPr dirty="0" sz="1000" spc="-55">
                <a:latin typeface="Tahoma"/>
                <a:cs typeface="Tahoma"/>
              </a:rPr>
              <a:t>buy 5 </a:t>
            </a:r>
            <a:r>
              <a:rPr dirty="0" sz="1000" spc="-60">
                <a:latin typeface="Tahoma"/>
                <a:cs typeface="Tahoma"/>
              </a:rPr>
              <a:t>and </a:t>
            </a:r>
            <a:r>
              <a:rPr dirty="0" sz="1000" spc="-35">
                <a:latin typeface="Tahoma"/>
                <a:cs typeface="Tahoma"/>
              </a:rPr>
              <a:t>taste  </a:t>
            </a:r>
            <a:r>
              <a:rPr dirty="0" sz="1000" spc="-40">
                <a:latin typeface="Tahoma"/>
                <a:cs typeface="Tahoma"/>
              </a:rPr>
              <a:t>them.  </a:t>
            </a:r>
            <a:r>
              <a:rPr dirty="0" sz="1000" spc="-35">
                <a:latin typeface="Tahoma"/>
                <a:cs typeface="Tahoma"/>
              </a:rPr>
              <a:t>(sample?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population?)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100" spc="-50">
                <a:latin typeface="Tahoma"/>
                <a:cs typeface="Tahoma"/>
              </a:rPr>
              <a:t>Somtimes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0">
                <a:latin typeface="Tahoma"/>
                <a:cs typeface="Tahoma"/>
              </a:rPr>
              <a:t>population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55">
                <a:latin typeface="Tahoma"/>
                <a:cs typeface="Tahoma"/>
              </a:rPr>
              <a:t>be 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55" i="1">
                <a:latin typeface="Trebuchet MS"/>
                <a:cs typeface="Trebuchet MS"/>
              </a:rPr>
              <a:t>conceptual</a:t>
            </a:r>
            <a:r>
              <a:rPr dirty="0" sz="1100" spc="-5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9" action="ppaction://hlinksldjump"/>
              </a:rPr>
              <a:t>STAT </a:t>
            </a:r>
            <a:r>
              <a:rPr dirty="0" spc="-65">
                <a:hlinkClick r:id="rId9" action="ppaction://hlinksldjump"/>
              </a:rPr>
              <a:t>234 </a:t>
            </a:r>
            <a:r>
              <a:rPr dirty="0" spc="-40">
                <a:hlinkClick r:id="rId9" action="ppaction://hlinksldjump"/>
              </a:rPr>
              <a:t>Lecture</a:t>
            </a:r>
            <a:r>
              <a:rPr dirty="0" spc="5">
                <a:hlinkClick r:id="rId9" action="ppaction://hlinksldjump"/>
              </a:rPr>
              <a:t> </a:t>
            </a:r>
            <a:r>
              <a:rPr dirty="0" spc="-65">
                <a:hlinkClick r:id="rId9" action="ppaction://hlinksldjump"/>
              </a:rPr>
              <a:t>4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6339" y="13208"/>
            <a:ext cx="753110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Axioms </a:t>
            </a: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of </a:t>
            </a: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Probability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65"/>
              <a:t>2</a:t>
            </a:r>
            <a:r>
              <a:rPr dirty="0" spc="-50"/>
              <a:t> </a:t>
            </a:r>
            <a:r>
              <a:rPr dirty="0" spc="-15"/>
              <a:t>Flips</a:t>
            </a:r>
          </a:p>
        </p:txBody>
      </p:sp>
      <p:sp>
        <p:nvSpPr>
          <p:cNvPr id="6" name="object 6"/>
          <p:cNvSpPr/>
          <p:nvPr/>
        </p:nvSpPr>
        <p:spPr>
          <a:xfrm>
            <a:off x="681941" y="716237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 h="0">
                <a:moveTo>
                  <a:pt x="0" y="0"/>
                </a:moveTo>
                <a:lnTo>
                  <a:pt x="69477" y="0"/>
                </a:lnTo>
              </a:path>
            </a:pathLst>
          </a:custGeom>
          <a:ln w="105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12463" y="2744510"/>
            <a:ext cx="3473450" cy="0"/>
          </a:xfrm>
          <a:custGeom>
            <a:avLst/>
            <a:gdLst/>
            <a:ahLst/>
            <a:cxnLst/>
            <a:rect l="l" t="t" r="r" b="b"/>
            <a:pathLst>
              <a:path w="3473450" h="0">
                <a:moveTo>
                  <a:pt x="0" y="0"/>
                </a:moveTo>
                <a:lnTo>
                  <a:pt x="3473021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12463" y="2744510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631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07096" y="2744510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631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01658" y="2744510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631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96291" y="2744510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631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90853" y="2744510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631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85485" y="2744510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631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76346" y="2844232"/>
            <a:ext cx="7239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47492" y="2844232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10</a:t>
            </a:r>
            <a:endParaRPr sz="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42054" y="2844232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20</a:t>
            </a:r>
            <a:endParaRPr sz="6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36686" y="2844232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30</a:t>
            </a:r>
            <a:endParaRPr sz="6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31248" y="2844232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40</a:t>
            </a:r>
            <a:endParaRPr sz="6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25881" y="2844232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50</a:t>
            </a:r>
            <a:endParaRPr sz="6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45799" y="716237"/>
            <a:ext cx="0" cy="1950720"/>
          </a:xfrm>
          <a:custGeom>
            <a:avLst/>
            <a:gdLst/>
            <a:ahLst/>
            <a:cxnLst/>
            <a:rect l="l" t="t" r="r" b="b"/>
            <a:pathLst>
              <a:path w="0" h="1950720">
                <a:moveTo>
                  <a:pt x="0" y="1950287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95168" y="2666524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50631" y="0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95168" y="2276452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50631" y="0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95168" y="1886381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50631" y="0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95168" y="149638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50631" y="0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95168" y="1106308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50631" y="0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95168" y="716237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50631" y="0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43205" y="2595176"/>
            <a:ext cx="109855" cy="1428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0.0</a:t>
            </a:r>
            <a:endParaRPr sz="6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3205" y="2205104"/>
            <a:ext cx="109855" cy="1428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0.2</a:t>
            </a:r>
            <a:endParaRPr sz="6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3205" y="1815033"/>
            <a:ext cx="109855" cy="1428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0.4</a:t>
            </a:r>
            <a:endParaRPr sz="6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3205" y="1425032"/>
            <a:ext cx="109855" cy="1428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0.6</a:t>
            </a:r>
            <a:endParaRPr sz="6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3205" y="1034960"/>
            <a:ext cx="109855" cy="1428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0.8</a:t>
            </a:r>
            <a:endParaRPr sz="6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3205" y="644889"/>
            <a:ext cx="109855" cy="1428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1.0</a:t>
            </a:r>
            <a:endParaRPr sz="6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45799" y="638250"/>
            <a:ext cx="3676015" cy="2106295"/>
          </a:xfrm>
          <a:custGeom>
            <a:avLst/>
            <a:gdLst/>
            <a:ahLst/>
            <a:cxnLst/>
            <a:rect l="l" t="t" r="r" b="b"/>
            <a:pathLst>
              <a:path w="3676015" h="2106295">
                <a:moveTo>
                  <a:pt x="0" y="2106259"/>
                </a:moveTo>
                <a:lnTo>
                  <a:pt x="3675828" y="2106259"/>
                </a:lnTo>
                <a:lnTo>
                  <a:pt x="3675828" y="0"/>
                </a:lnTo>
                <a:lnTo>
                  <a:pt x="0" y="0"/>
                </a:lnTo>
                <a:lnTo>
                  <a:pt x="0" y="2106259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106113" y="3046758"/>
            <a:ext cx="555625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Times</a:t>
            </a:r>
            <a:r>
              <a:rPr dirty="0" sz="650" spc="-75">
                <a:latin typeface="Arial"/>
                <a:cs typeface="Arial"/>
              </a:rPr>
              <a:t> </a:t>
            </a:r>
            <a:r>
              <a:rPr dirty="0" sz="650" spc="5">
                <a:latin typeface="Arial"/>
                <a:cs typeface="Arial"/>
              </a:rPr>
              <a:t>Flipped</a:t>
            </a:r>
            <a:endParaRPr sz="6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0680" y="1348719"/>
            <a:ext cx="109855" cy="6858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Propo</a:t>
            </a:r>
            <a:r>
              <a:rPr dirty="0" sz="650" spc="25">
                <a:latin typeface="Arial"/>
                <a:cs typeface="Arial"/>
              </a:rPr>
              <a:t>r</a:t>
            </a:r>
            <a:r>
              <a:rPr dirty="0" sz="650">
                <a:latin typeface="Arial"/>
                <a:cs typeface="Arial"/>
              </a:rPr>
              <a:t>tion</a:t>
            </a:r>
            <a:r>
              <a:rPr dirty="0" sz="650">
                <a:latin typeface="Arial"/>
                <a:cs typeface="Arial"/>
              </a:rPr>
              <a:t> </a:t>
            </a:r>
            <a:r>
              <a:rPr dirty="0" sz="650">
                <a:latin typeface="Arial"/>
                <a:cs typeface="Arial"/>
              </a:rPr>
              <a:t>Heads</a:t>
            </a:r>
            <a:endParaRPr sz="6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22938" y="68775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28480"/>
                </a:moveTo>
                <a:lnTo>
                  <a:pt x="2244" y="17444"/>
                </a:lnTo>
                <a:lnTo>
                  <a:pt x="8359" y="8385"/>
                </a:lnTo>
                <a:lnTo>
                  <a:pt x="17414" y="2254"/>
                </a:lnTo>
                <a:lnTo>
                  <a:pt x="28480" y="0"/>
                </a:lnTo>
                <a:lnTo>
                  <a:pt x="39545" y="2254"/>
                </a:lnTo>
                <a:lnTo>
                  <a:pt x="48600" y="8385"/>
                </a:lnTo>
                <a:lnTo>
                  <a:pt x="54715" y="17444"/>
                </a:lnTo>
                <a:lnTo>
                  <a:pt x="56960" y="28480"/>
                </a:lnTo>
                <a:lnTo>
                  <a:pt x="54715" y="39545"/>
                </a:lnTo>
                <a:lnTo>
                  <a:pt x="48600" y="48600"/>
                </a:lnTo>
                <a:lnTo>
                  <a:pt x="39545" y="54715"/>
                </a:lnTo>
                <a:lnTo>
                  <a:pt x="28480" y="56960"/>
                </a:lnTo>
                <a:lnTo>
                  <a:pt x="17414" y="54715"/>
                </a:lnTo>
                <a:lnTo>
                  <a:pt x="8359" y="48600"/>
                </a:lnTo>
                <a:lnTo>
                  <a:pt x="2244" y="39545"/>
                </a:lnTo>
                <a:lnTo>
                  <a:pt x="0" y="28480"/>
                </a:lnTo>
              </a:path>
            </a:pathLst>
          </a:custGeom>
          <a:ln w="527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45799" y="1691380"/>
            <a:ext cx="3676015" cy="0"/>
          </a:xfrm>
          <a:custGeom>
            <a:avLst/>
            <a:gdLst/>
            <a:ahLst/>
            <a:cxnLst/>
            <a:rect l="l" t="t" r="r" b="b"/>
            <a:pathLst>
              <a:path w="3676015" h="0">
                <a:moveTo>
                  <a:pt x="0" y="0"/>
                </a:moveTo>
                <a:lnTo>
                  <a:pt x="3675828" y="0"/>
                </a:lnTo>
              </a:path>
            </a:pathLst>
          </a:custGeom>
          <a:ln w="10548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3" action="ppaction://hlinksldjump"/>
              </a:rPr>
              <a:t>STAT </a:t>
            </a:r>
            <a:r>
              <a:rPr dirty="0" spc="-65">
                <a:hlinkClick r:id="rId3" action="ppaction://hlinksldjump"/>
              </a:rPr>
              <a:t>234 </a:t>
            </a:r>
            <a:r>
              <a:rPr dirty="0" spc="-40">
                <a:hlinkClick r:id="rId3" action="ppaction://hlinksldjump"/>
              </a:rPr>
              <a:t>Lecture</a:t>
            </a:r>
            <a:r>
              <a:rPr dirty="0" spc="5">
                <a:hlinkClick r:id="rId3" action="ppaction://hlinksldjump"/>
              </a:rPr>
              <a:t> </a:t>
            </a:r>
            <a:r>
              <a:rPr dirty="0" spc="-65">
                <a:hlinkClick r:id="rId3" action="ppaction://hlinksldjump"/>
              </a:rPr>
              <a:t>4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6339" y="13208"/>
            <a:ext cx="753110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Axioms </a:t>
            </a: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of </a:t>
            </a: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Probability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65"/>
              <a:t>3</a:t>
            </a:r>
            <a:r>
              <a:rPr dirty="0" spc="-50"/>
              <a:t> </a:t>
            </a:r>
            <a:r>
              <a:rPr dirty="0" spc="-15"/>
              <a:t>Flips</a:t>
            </a:r>
          </a:p>
        </p:txBody>
      </p:sp>
      <p:sp>
        <p:nvSpPr>
          <p:cNvPr id="6" name="object 6"/>
          <p:cNvSpPr/>
          <p:nvPr/>
        </p:nvSpPr>
        <p:spPr>
          <a:xfrm>
            <a:off x="681941" y="716237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5" h="0">
                <a:moveTo>
                  <a:pt x="0" y="0"/>
                </a:moveTo>
                <a:lnTo>
                  <a:pt x="69477" y="0"/>
                </a:lnTo>
                <a:lnTo>
                  <a:pt x="138954" y="0"/>
                </a:lnTo>
              </a:path>
            </a:pathLst>
          </a:custGeom>
          <a:ln w="105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12463" y="2744510"/>
            <a:ext cx="3473450" cy="0"/>
          </a:xfrm>
          <a:custGeom>
            <a:avLst/>
            <a:gdLst/>
            <a:ahLst/>
            <a:cxnLst/>
            <a:rect l="l" t="t" r="r" b="b"/>
            <a:pathLst>
              <a:path w="3473450" h="0">
                <a:moveTo>
                  <a:pt x="0" y="0"/>
                </a:moveTo>
                <a:lnTo>
                  <a:pt x="3473021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12463" y="2744510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631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07096" y="2744510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631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01658" y="2744510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631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96291" y="2744510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631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90853" y="2744510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631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85485" y="2744510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631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76346" y="2844232"/>
            <a:ext cx="7239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47492" y="2844232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10</a:t>
            </a:r>
            <a:endParaRPr sz="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42054" y="2844232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20</a:t>
            </a:r>
            <a:endParaRPr sz="6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36686" y="2844232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30</a:t>
            </a:r>
            <a:endParaRPr sz="6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31248" y="2844232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40</a:t>
            </a:r>
            <a:endParaRPr sz="6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25881" y="2844232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50</a:t>
            </a:r>
            <a:endParaRPr sz="6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45799" y="716237"/>
            <a:ext cx="0" cy="1950720"/>
          </a:xfrm>
          <a:custGeom>
            <a:avLst/>
            <a:gdLst/>
            <a:ahLst/>
            <a:cxnLst/>
            <a:rect l="l" t="t" r="r" b="b"/>
            <a:pathLst>
              <a:path w="0" h="1950720">
                <a:moveTo>
                  <a:pt x="0" y="1950287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95168" y="2666524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50631" y="0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95168" y="2276452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50631" y="0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95168" y="1886381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50631" y="0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95168" y="149638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50631" y="0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95168" y="1106308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50631" y="0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95168" y="716237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50631" y="0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43205" y="2595176"/>
            <a:ext cx="109855" cy="1428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0.0</a:t>
            </a:r>
            <a:endParaRPr sz="6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3205" y="2205104"/>
            <a:ext cx="109855" cy="1428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0.2</a:t>
            </a:r>
            <a:endParaRPr sz="6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3205" y="1815033"/>
            <a:ext cx="109855" cy="1428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0.4</a:t>
            </a:r>
            <a:endParaRPr sz="6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3205" y="1425032"/>
            <a:ext cx="109855" cy="1428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0.6</a:t>
            </a:r>
            <a:endParaRPr sz="6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3205" y="1034960"/>
            <a:ext cx="109855" cy="1428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0.8</a:t>
            </a:r>
            <a:endParaRPr sz="6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3205" y="644889"/>
            <a:ext cx="109855" cy="1428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1.0</a:t>
            </a:r>
            <a:endParaRPr sz="6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45799" y="638250"/>
            <a:ext cx="3676015" cy="2106295"/>
          </a:xfrm>
          <a:custGeom>
            <a:avLst/>
            <a:gdLst/>
            <a:ahLst/>
            <a:cxnLst/>
            <a:rect l="l" t="t" r="r" b="b"/>
            <a:pathLst>
              <a:path w="3676015" h="2106295">
                <a:moveTo>
                  <a:pt x="0" y="2106259"/>
                </a:moveTo>
                <a:lnTo>
                  <a:pt x="3675828" y="2106259"/>
                </a:lnTo>
                <a:lnTo>
                  <a:pt x="3675828" y="0"/>
                </a:lnTo>
                <a:lnTo>
                  <a:pt x="0" y="0"/>
                </a:lnTo>
                <a:lnTo>
                  <a:pt x="0" y="2106259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106113" y="3046758"/>
            <a:ext cx="555625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Times</a:t>
            </a:r>
            <a:r>
              <a:rPr dirty="0" sz="650" spc="-75">
                <a:latin typeface="Arial"/>
                <a:cs typeface="Arial"/>
              </a:rPr>
              <a:t> </a:t>
            </a:r>
            <a:r>
              <a:rPr dirty="0" sz="650" spc="5">
                <a:latin typeface="Arial"/>
                <a:cs typeface="Arial"/>
              </a:rPr>
              <a:t>Flipped</a:t>
            </a:r>
            <a:endParaRPr sz="6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0680" y="1348719"/>
            <a:ext cx="109855" cy="6858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Propo</a:t>
            </a:r>
            <a:r>
              <a:rPr dirty="0" sz="650" spc="25">
                <a:latin typeface="Arial"/>
                <a:cs typeface="Arial"/>
              </a:rPr>
              <a:t>r</a:t>
            </a:r>
            <a:r>
              <a:rPr dirty="0" sz="650">
                <a:latin typeface="Arial"/>
                <a:cs typeface="Arial"/>
              </a:rPr>
              <a:t>tion</a:t>
            </a:r>
            <a:r>
              <a:rPr dirty="0" sz="650">
                <a:latin typeface="Arial"/>
                <a:cs typeface="Arial"/>
              </a:rPr>
              <a:t> </a:t>
            </a:r>
            <a:r>
              <a:rPr dirty="0" sz="650">
                <a:latin typeface="Arial"/>
                <a:cs typeface="Arial"/>
              </a:rPr>
              <a:t>Heads</a:t>
            </a:r>
            <a:endParaRPr sz="6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92415" y="68775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28480"/>
                </a:moveTo>
                <a:lnTo>
                  <a:pt x="2244" y="17444"/>
                </a:lnTo>
                <a:lnTo>
                  <a:pt x="8359" y="8385"/>
                </a:lnTo>
                <a:lnTo>
                  <a:pt x="17414" y="2254"/>
                </a:lnTo>
                <a:lnTo>
                  <a:pt x="28480" y="0"/>
                </a:lnTo>
                <a:lnTo>
                  <a:pt x="39516" y="2254"/>
                </a:lnTo>
                <a:lnTo>
                  <a:pt x="48574" y="8385"/>
                </a:lnTo>
                <a:lnTo>
                  <a:pt x="54705" y="17444"/>
                </a:lnTo>
                <a:lnTo>
                  <a:pt x="56960" y="28480"/>
                </a:lnTo>
                <a:lnTo>
                  <a:pt x="54705" y="39545"/>
                </a:lnTo>
                <a:lnTo>
                  <a:pt x="48574" y="48600"/>
                </a:lnTo>
                <a:lnTo>
                  <a:pt x="39516" y="54715"/>
                </a:lnTo>
                <a:lnTo>
                  <a:pt x="28480" y="56960"/>
                </a:lnTo>
                <a:lnTo>
                  <a:pt x="17414" y="54715"/>
                </a:lnTo>
                <a:lnTo>
                  <a:pt x="8359" y="48600"/>
                </a:lnTo>
                <a:lnTo>
                  <a:pt x="2244" y="39545"/>
                </a:lnTo>
                <a:lnTo>
                  <a:pt x="0" y="28480"/>
                </a:lnTo>
              </a:path>
            </a:pathLst>
          </a:custGeom>
          <a:ln w="527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45799" y="1691380"/>
            <a:ext cx="3676015" cy="0"/>
          </a:xfrm>
          <a:custGeom>
            <a:avLst/>
            <a:gdLst/>
            <a:ahLst/>
            <a:cxnLst/>
            <a:rect l="l" t="t" r="r" b="b"/>
            <a:pathLst>
              <a:path w="3676015" h="0">
                <a:moveTo>
                  <a:pt x="0" y="0"/>
                </a:moveTo>
                <a:lnTo>
                  <a:pt x="3675828" y="0"/>
                </a:lnTo>
              </a:path>
            </a:pathLst>
          </a:custGeom>
          <a:ln w="10548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3" action="ppaction://hlinksldjump"/>
              </a:rPr>
              <a:t>STAT </a:t>
            </a:r>
            <a:r>
              <a:rPr dirty="0" spc="-65">
                <a:hlinkClick r:id="rId3" action="ppaction://hlinksldjump"/>
              </a:rPr>
              <a:t>234 </a:t>
            </a:r>
            <a:r>
              <a:rPr dirty="0" spc="-40">
                <a:hlinkClick r:id="rId3" action="ppaction://hlinksldjump"/>
              </a:rPr>
              <a:t>Lecture</a:t>
            </a:r>
            <a:r>
              <a:rPr dirty="0" spc="5">
                <a:hlinkClick r:id="rId3" action="ppaction://hlinksldjump"/>
              </a:rPr>
              <a:t> </a:t>
            </a:r>
            <a:r>
              <a:rPr dirty="0" spc="-65">
                <a:hlinkClick r:id="rId3" action="ppaction://hlinksldjump"/>
              </a:rPr>
              <a:t>4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6339" y="13208"/>
            <a:ext cx="753110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Axioms </a:t>
            </a: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of </a:t>
            </a: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Probability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65"/>
              <a:t>4</a:t>
            </a:r>
            <a:r>
              <a:rPr dirty="0" spc="-50"/>
              <a:t> </a:t>
            </a:r>
            <a:r>
              <a:rPr dirty="0" spc="-15"/>
              <a:t>Flips</a:t>
            </a:r>
          </a:p>
        </p:txBody>
      </p:sp>
      <p:sp>
        <p:nvSpPr>
          <p:cNvPr id="6" name="object 6"/>
          <p:cNvSpPr/>
          <p:nvPr/>
        </p:nvSpPr>
        <p:spPr>
          <a:xfrm>
            <a:off x="681941" y="716237"/>
            <a:ext cx="208915" cy="487680"/>
          </a:xfrm>
          <a:custGeom>
            <a:avLst/>
            <a:gdLst/>
            <a:ahLst/>
            <a:cxnLst/>
            <a:rect l="l" t="t" r="r" b="b"/>
            <a:pathLst>
              <a:path w="208915" h="487680">
                <a:moveTo>
                  <a:pt x="0" y="0"/>
                </a:moveTo>
                <a:lnTo>
                  <a:pt x="69477" y="0"/>
                </a:lnTo>
                <a:lnTo>
                  <a:pt x="138954" y="0"/>
                </a:lnTo>
                <a:lnTo>
                  <a:pt x="208361" y="487606"/>
                </a:lnTo>
              </a:path>
            </a:pathLst>
          </a:custGeom>
          <a:ln w="105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12463" y="2744510"/>
            <a:ext cx="3473450" cy="0"/>
          </a:xfrm>
          <a:custGeom>
            <a:avLst/>
            <a:gdLst/>
            <a:ahLst/>
            <a:cxnLst/>
            <a:rect l="l" t="t" r="r" b="b"/>
            <a:pathLst>
              <a:path w="3473450" h="0">
                <a:moveTo>
                  <a:pt x="0" y="0"/>
                </a:moveTo>
                <a:lnTo>
                  <a:pt x="3473021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12463" y="2744510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631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07096" y="2744510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631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01658" y="2744510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631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96291" y="2744510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631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90853" y="2744510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631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85485" y="2744510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631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76346" y="2844232"/>
            <a:ext cx="7239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47492" y="2844232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10</a:t>
            </a:r>
            <a:endParaRPr sz="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42054" y="2844232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20</a:t>
            </a:r>
            <a:endParaRPr sz="6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36686" y="2844232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30</a:t>
            </a:r>
            <a:endParaRPr sz="6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31248" y="2844232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40</a:t>
            </a:r>
            <a:endParaRPr sz="6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25881" y="2844232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50</a:t>
            </a:r>
            <a:endParaRPr sz="6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45799" y="716237"/>
            <a:ext cx="0" cy="1950720"/>
          </a:xfrm>
          <a:custGeom>
            <a:avLst/>
            <a:gdLst/>
            <a:ahLst/>
            <a:cxnLst/>
            <a:rect l="l" t="t" r="r" b="b"/>
            <a:pathLst>
              <a:path w="0" h="1950720">
                <a:moveTo>
                  <a:pt x="0" y="1950287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95168" y="2666524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50631" y="0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95168" y="2276452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50631" y="0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95168" y="1886381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50631" y="0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95168" y="149638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50631" y="0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95168" y="1106308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50631" y="0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95168" y="716237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50631" y="0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43205" y="2595176"/>
            <a:ext cx="109855" cy="1428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0.0</a:t>
            </a:r>
            <a:endParaRPr sz="6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3205" y="2205104"/>
            <a:ext cx="109855" cy="1428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0.2</a:t>
            </a:r>
            <a:endParaRPr sz="6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3205" y="1815033"/>
            <a:ext cx="109855" cy="1428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0.4</a:t>
            </a:r>
            <a:endParaRPr sz="6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3205" y="1425032"/>
            <a:ext cx="109855" cy="1428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0.6</a:t>
            </a:r>
            <a:endParaRPr sz="6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3205" y="1034960"/>
            <a:ext cx="109855" cy="1428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0.8</a:t>
            </a:r>
            <a:endParaRPr sz="6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3205" y="644889"/>
            <a:ext cx="109855" cy="1428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1.0</a:t>
            </a:r>
            <a:endParaRPr sz="6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45799" y="638250"/>
            <a:ext cx="3676015" cy="2106295"/>
          </a:xfrm>
          <a:custGeom>
            <a:avLst/>
            <a:gdLst/>
            <a:ahLst/>
            <a:cxnLst/>
            <a:rect l="l" t="t" r="r" b="b"/>
            <a:pathLst>
              <a:path w="3676015" h="2106295">
                <a:moveTo>
                  <a:pt x="0" y="2106259"/>
                </a:moveTo>
                <a:lnTo>
                  <a:pt x="3675828" y="2106259"/>
                </a:lnTo>
                <a:lnTo>
                  <a:pt x="3675828" y="0"/>
                </a:lnTo>
                <a:lnTo>
                  <a:pt x="0" y="0"/>
                </a:lnTo>
                <a:lnTo>
                  <a:pt x="0" y="2106259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106113" y="3046758"/>
            <a:ext cx="555625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Times</a:t>
            </a:r>
            <a:r>
              <a:rPr dirty="0" sz="650" spc="-75">
                <a:latin typeface="Arial"/>
                <a:cs typeface="Arial"/>
              </a:rPr>
              <a:t> </a:t>
            </a:r>
            <a:r>
              <a:rPr dirty="0" sz="650" spc="5">
                <a:latin typeface="Arial"/>
                <a:cs typeface="Arial"/>
              </a:rPr>
              <a:t>Flipped</a:t>
            </a:r>
            <a:endParaRPr sz="6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0680" y="1348719"/>
            <a:ext cx="109855" cy="6858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Propo</a:t>
            </a:r>
            <a:r>
              <a:rPr dirty="0" sz="650" spc="25">
                <a:latin typeface="Arial"/>
                <a:cs typeface="Arial"/>
              </a:rPr>
              <a:t>r</a:t>
            </a:r>
            <a:r>
              <a:rPr dirty="0" sz="650">
                <a:latin typeface="Arial"/>
                <a:cs typeface="Arial"/>
              </a:rPr>
              <a:t>tion</a:t>
            </a:r>
            <a:r>
              <a:rPr dirty="0" sz="650">
                <a:latin typeface="Arial"/>
                <a:cs typeface="Arial"/>
              </a:rPr>
              <a:t> </a:t>
            </a:r>
            <a:r>
              <a:rPr dirty="0" sz="650">
                <a:latin typeface="Arial"/>
                <a:cs typeface="Arial"/>
              </a:rPr>
              <a:t>Heads</a:t>
            </a:r>
            <a:endParaRPr sz="6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61822" y="117536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28480"/>
                </a:moveTo>
                <a:lnTo>
                  <a:pt x="2254" y="17414"/>
                </a:lnTo>
                <a:lnTo>
                  <a:pt x="8385" y="8359"/>
                </a:lnTo>
                <a:lnTo>
                  <a:pt x="17444" y="2244"/>
                </a:lnTo>
                <a:lnTo>
                  <a:pt x="28480" y="0"/>
                </a:lnTo>
                <a:lnTo>
                  <a:pt x="39545" y="2244"/>
                </a:lnTo>
                <a:lnTo>
                  <a:pt x="48600" y="8359"/>
                </a:lnTo>
                <a:lnTo>
                  <a:pt x="54715" y="17414"/>
                </a:lnTo>
                <a:lnTo>
                  <a:pt x="56960" y="28480"/>
                </a:lnTo>
                <a:lnTo>
                  <a:pt x="54715" y="39516"/>
                </a:lnTo>
                <a:lnTo>
                  <a:pt x="48600" y="48574"/>
                </a:lnTo>
                <a:lnTo>
                  <a:pt x="39545" y="54705"/>
                </a:lnTo>
                <a:lnTo>
                  <a:pt x="28480" y="56960"/>
                </a:lnTo>
                <a:lnTo>
                  <a:pt x="17444" y="54705"/>
                </a:lnTo>
                <a:lnTo>
                  <a:pt x="8385" y="48574"/>
                </a:lnTo>
                <a:lnTo>
                  <a:pt x="2254" y="39516"/>
                </a:lnTo>
                <a:lnTo>
                  <a:pt x="0" y="28480"/>
                </a:lnTo>
              </a:path>
            </a:pathLst>
          </a:custGeom>
          <a:ln w="527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45799" y="1691380"/>
            <a:ext cx="3676015" cy="0"/>
          </a:xfrm>
          <a:custGeom>
            <a:avLst/>
            <a:gdLst/>
            <a:ahLst/>
            <a:cxnLst/>
            <a:rect l="l" t="t" r="r" b="b"/>
            <a:pathLst>
              <a:path w="3676015" h="0">
                <a:moveTo>
                  <a:pt x="0" y="0"/>
                </a:moveTo>
                <a:lnTo>
                  <a:pt x="3675828" y="0"/>
                </a:lnTo>
              </a:path>
            </a:pathLst>
          </a:custGeom>
          <a:ln w="10548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3" action="ppaction://hlinksldjump"/>
              </a:rPr>
              <a:t>STAT </a:t>
            </a:r>
            <a:r>
              <a:rPr dirty="0" spc="-65">
                <a:hlinkClick r:id="rId3" action="ppaction://hlinksldjump"/>
              </a:rPr>
              <a:t>234 </a:t>
            </a:r>
            <a:r>
              <a:rPr dirty="0" spc="-40">
                <a:hlinkClick r:id="rId3" action="ppaction://hlinksldjump"/>
              </a:rPr>
              <a:t>Lecture</a:t>
            </a:r>
            <a:r>
              <a:rPr dirty="0" spc="5">
                <a:hlinkClick r:id="rId3" action="ppaction://hlinksldjump"/>
              </a:rPr>
              <a:t> </a:t>
            </a:r>
            <a:r>
              <a:rPr dirty="0" spc="-65">
                <a:hlinkClick r:id="rId3" action="ppaction://hlinksldjump"/>
              </a:rPr>
              <a:t>4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6339" y="13208"/>
            <a:ext cx="753110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Axioms </a:t>
            </a: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of </a:t>
            </a: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Probability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65"/>
              <a:t>5</a:t>
            </a:r>
            <a:r>
              <a:rPr dirty="0" spc="-50"/>
              <a:t> </a:t>
            </a:r>
            <a:r>
              <a:rPr dirty="0" spc="-15"/>
              <a:t>Flips</a:t>
            </a:r>
          </a:p>
        </p:txBody>
      </p:sp>
      <p:sp>
        <p:nvSpPr>
          <p:cNvPr id="6" name="object 6"/>
          <p:cNvSpPr/>
          <p:nvPr/>
        </p:nvSpPr>
        <p:spPr>
          <a:xfrm>
            <a:off x="681941" y="716237"/>
            <a:ext cx="278130" cy="780415"/>
          </a:xfrm>
          <a:custGeom>
            <a:avLst/>
            <a:gdLst/>
            <a:ahLst/>
            <a:cxnLst/>
            <a:rect l="l" t="t" r="r" b="b"/>
            <a:pathLst>
              <a:path w="278130" h="780415">
                <a:moveTo>
                  <a:pt x="0" y="0"/>
                </a:moveTo>
                <a:lnTo>
                  <a:pt x="69477" y="0"/>
                </a:lnTo>
                <a:lnTo>
                  <a:pt x="138954" y="0"/>
                </a:lnTo>
                <a:lnTo>
                  <a:pt x="208361" y="487606"/>
                </a:lnTo>
                <a:lnTo>
                  <a:pt x="277838" y="780143"/>
                </a:lnTo>
              </a:path>
            </a:pathLst>
          </a:custGeom>
          <a:ln w="105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12463" y="2744510"/>
            <a:ext cx="3473450" cy="0"/>
          </a:xfrm>
          <a:custGeom>
            <a:avLst/>
            <a:gdLst/>
            <a:ahLst/>
            <a:cxnLst/>
            <a:rect l="l" t="t" r="r" b="b"/>
            <a:pathLst>
              <a:path w="3473450" h="0">
                <a:moveTo>
                  <a:pt x="0" y="0"/>
                </a:moveTo>
                <a:lnTo>
                  <a:pt x="3473021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12463" y="2744510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631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07096" y="2744510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631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01658" y="2744510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631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96291" y="2744510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631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90853" y="2744510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631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85485" y="2744510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631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76346" y="2844232"/>
            <a:ext cx="7239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47492" y="2844232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10</a:t>
            </a:r>
            <a:endParaRPr sz="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42054" y="2844232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20</a:t>
            </a:r>
            <a:endParaRPr sz="6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36686" y="2844232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30</a:t>
            </a:r>
            <a:endParaRPr sz="6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31248" y="2844232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40</a:t>
            </a:r>
            <a:endParaRPr sz="6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25881" y="2844232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50</a:t>
            </a:r>
            <a:endParaRPr sz="6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45799" y="716237"/>
            <a:ext cx="0" cy="1950720"/>
          </a:xfrm>
          <a:custGeom>
            <a:avLst/>
            <a:gdLst/>
            <a:ahLst/>
            <a:cxnLst/>
            <a:rect l="l" t="t" r="r" b="b"/>
            <a:pathLst>
              <a:path w="0" h="1950720">
                <a:moveTo>
                  <a:pt x="0" y="1950287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95168" y="2666524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50631" y="0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95168" y="2276452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50631" y="0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95168" y="1886381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50631" y="0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95168" y="149638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50631" y="0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95168" y="1106308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50631" y="0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95168" y="716237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50631" y="0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43205" y="2595176"/>
            <a:ext cx="109855" cy="1428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0.0</a:t>
            </a:r>
            <a:endParaRPr sz="6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3205" y="2205104"/>
            <a:ext cx="109855" cy="1428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0.2</a:t>
            </a:r>
            <a:endParaRPr sz="6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3205" y="1815033"/>
            <a:ext cx="109855" cy="1428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0.4</a:t>
            </a:r>
            <a:endParaRPr sz="6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3205" y="1425032"/>
            <a:ext cx="109855" cy="1428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0.6</a:t>
            </a:r>
            <a:endParaRPr sz="6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3205" y="1034960"/>
            <a:ext cx="109855" cy="1428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0.8</a:t>
            </a:r>
            <a:endParaRPr sz="6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3205" y="644889"/>
            <a:ext cx="109855" cy="1428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1.0</a:t>
            </a:r>
            <a:endParaRPr sz="6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45799" y="638250"/>
            <a:ext cx="3676015" cy="2106295"/>
          </a:xfrm>
          <a:custGeom>
            <a:avLst/>
            <a:gdLst/>
            <a:ahLst/>
            <a:cxnLst/>
            <a:rect l="l" t="t" r="r" b="b"/>
            <a:pathLst>
              <a:path w="3676015" h="2106295">
                <a:moveTo>
                  <a:pt x="0" y="2106259"/>
                </a:moveTo>
                <a:lnTo>
                  <a:pt x="3675828" y="2106259"/>
                </a:lnTo>
                <a:lnTo>
                  <a:pt x="3675828" y="0"/>
                </a:lnTo>
                <a:lnTo>
                  <a:pt x="0" y="0"/>
                </a:lnTo>
                <a:lnTo>
                  <a:pt x="0" y="2106259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106113" y="3046758"/>
            <a:ext cx="555625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Times</a:t>
            </a:r>
            <a:r>
              <a:rPr dirty="0" sz="650" spc="-75">
                <a:latin typeface="Arial"/>
                <a:cs typeface="Arial"/>
              </a:rPr>
              <a:t> </a:t>
            </a:r>
            <a:r>
              <a:rPr dirty="0" sz="650" spc="5">
                <a:latin typeface="Arial"/>
                <a:cs typeface="Arial"/>
              </a:rPr>
              <a:t>Flipped</a:t>
            </a:r>
            <a:endParaRPr sz="6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0680" y="1348719"/>
            <a:ext cx="109855" cy="6858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Propo</a:t>
            </a:r>
            <a:r>
              <a:rPr dirty="0" sz="650" spc="25">
                <a:latin typeface="Arial"/>
                <a:cs typeface="Arial"/>
              </a:rPr>
              <a:t>r</a:t>
            </a:r>
            <a:r>
              <a:rPr dirty="0" sz="650">
                <a:latin typeface="Arial"/>
                <a:cs typeface="Arial"/>
              </a:rPr>
              <a:t>tion</a:t>
            </a:r>
            <a:r>
              <a:rPr dirty="0" sz="650">
                <a:latin typeface="Arial"/>
                <a:cs typeface="Arial"/>
              </a:rPr>
              <a:t> </a:t>
            </a:r>
            <a:r>
              <a:rPr dirty="0" sz="650">
                <a:latin typeface="Arial"/>
                <a:cs typeface="Arial"/>
              </a:rPr>
              <a:t>Heads</a:t>
            </a:r>
            <a:endParaRPr sz="6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31300" y="14679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28480"/>
                </a:moveTo>
                <a:lnTo>
                  <a:pt x="2244" y="17414"/>
                </a:lnTo>
                <a:lnTo>
                  <a:pt x="8359" y="8359"/>
                </a:lnTo>
                <a:lnTo>
                  <a:pt x="17414" y="2244"/>
                </a:lnTo>
                <a:lnTo>
                  <a:pt x="28480" y="0"/>
                </a:lnTo>
                <a:lnTo>
                  <a:pt x="39545" y="2244"/>
                </a:lnTo>
                <a:lnTo>
                  <a:pt x="48600" y="8359"/>
                </a:lnTo>
                <a:lnTo>
                  <a:pt x="54715" y="17414"/>
                </a:lnTo>
                <a:lnTo>
                  <a:pt x="56960" y="28480"/>
                </a:lnTo>
                <a:lnTo>
                  <a:pt x="54715" y="39516"/>
                </a:lnTo>
                <a:lnTo>
                  <a:pt x="48600" y="48574"/>
                </a:lnTo>
                <a:lnTo>
                  <a:pt x="39545" y="54705"/>
                </a:lnTo>
                <a:lnTo>
                  <a:pt x="28480" y="56960"/>
                </a:lnTo>
                <a:lnTo>
                  <a:pt x="17414" y="54705"/>
                </a:lnTo>
                <a:lnTo>
                  <a:pt x="8359" y="48574"/>
                </a:lnTo>
                <a:lnTo>
                  <a:pt x="2244" y="39516"/>
                </a:lnTo>
                <a:lnTo>
                  <a:pt x="0" y="28480"/>
                </a:lnTo>
              </a:path>
            </a:pathLst>
          </a:custGeom>
          <a:ln w="527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45799" y="1691380"/>
            <a:ext cx="3676015" cy="0"/>
          </a:xfrm>
          <a:custGeom>
            <a:avLst/>
            <a:gdLst/>
            <a:ahLst/>
            <a:cxnLst/>
            <a:rect l="l" t="t" r="r" b="b"/>
            <a:pathLst>
              <a:path w="3676015" h="0">
                <a:moveTo>
                  <a:pt x="0" y="0"/>
                </a:moveTo>
                <a:lnTo>
                  <a:pt x="3675828" y="0"/>
                </a:lnTo>
              </a:path>
            </a:pathLst>
          </a:custGeom>
          <a:ln w="10548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3" action="ppaction://hlinksldjump"/>
              </a:rPr>
              <a:t>STAT </a:t>
            </a:r>
            <a:r>
              <a:rPr dirty="0" spc="-65">
                <a:hlinkClick r:id="rId3" action="ppaction://hlinksldjump"/>
              </a:rPr>
              <a:t>234 </a:t>
            </a:r>
            <a:r>
              <a:rPr dirty="0" spc="-40">
                <a:hlinkClick r:id="rId3" action="ppaction://hlinksldjump"/>
              </a:rPr>
              <a:t>Lecture</a:t>
            </a:r>
            <a:r>
              <a:rPr dirty="0" spc="5">
                <a:hlinkClick r:id="rId3" action="ppaction://hlinksldjump"/>
              </a:rPr>
              <a:t> </a:t>
            </a:r>
            <a:r>
              <a:rPr dirty="0" spc="-65">
                <a:hlinkClick r:id="rId3" action="ppaction://hlinksldjump"/>
              </a:rPr>
              <a:t>4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6339" y="13208"/>
            <a:ext cx="753110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Axioms </a:t>
            </a: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of </a:t>
            </a: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Probability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70"/>
              <a:t>10</a:t>
            </a:r>
            <a:r>
              <a:rPr dirty="0" spc="-45"/>
              <a:t> </a:t>
            </a:r>
            <a:r>
              <a:rPr dirty="0" spc="-15"/>
              <a:t>Flips</a:t>
            </a:r>
          </a:p>
        </p:txBody>
      </p:sp>
      <p:sp>
        <p:nvSpPr>
          <p:cNvPr id="6" name="object 6"/>
          <p:cNvSpPr/>
          <p:nvPr/>
        </p:nvSpPr>
        <p:spPr>
          <a:xfrm>
            <a:off x="681941" y="716237"/>
            <a:ext cx="625475" cy="780415"/>
          </a:xfrm>
          <a:custGeom>
            <a:avLst/>
            <a:gdLst/>
            <a:ahLst/>
            <a:cxnLst/>
            <a:rect l="l" t="t" r="r" b="b"/>
            <a:pathLst>
              <a:path w="625475" h="780415">
                <a:moveTo>
                  <a:pt x="0" y="0"/>
                </a:moveTo>
                <a:lnTo>
                  <a:pt x="69477" y="0"/>
                </a:lnTo>
                <a:lnTo>
                  <a:pt x="138954" y="0"/>
                </a:lnTo>
                <a:lnTo>
                  <a:pt x="208361" y="487606"/>
                </a:lnTo>
                <a:lnTo>
                  <a:pt x="277838" y="780143"/>
                </a:lnTo>
                <a:lnTo>
                  <a:pt x="347316" y="650119"/>
                </a:lnTo>
                <a:lnTo>
                  <a:pt x="416793" y="557224"/>
                </a:lnTo>
                <a:lnTo>
                  <a:pt x="486200" y="731340"/>
                </a:lnTo>
                <a:lnTo>
                  <a:pt x="555677" y="650119"/>
                </a:lnTo>
                <a:lnTo>
                  <a:pt x="625155" y="585072"/>
                </a:lnTo>
              </a:path>
            </a:pathLst>
          </a:custGeom>
          <a:ln w="105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12463" y="2744510"/>
            <a:ext cx="3473450" cy="0"/>
          </a:xfrm>
          <a:custGeom>
            <a:avLst/>
            <a:gdLst/>
            <a:ahLst/>
            <a:cxnLst/>
            <a:rect l="l" t="t" r="r" b="b"/>
            <a:pathLst>
              <a:path w="3473450" h="0">
                <a:moveTo>
                  <a:pt x="0" y="0"/>
                </a:moveTo>
                <a:lnTo>
                  <a:pt x="3473021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12463" y="2744510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631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07096" y="2744510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631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01658" y="2744510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631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96291" y="2744510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631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90853" y="2744510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631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85485" y="2744510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631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76346" y="2844232"/>
            <a:ext cx="7239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47492" y="2844232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10</a:t>
            </a:r>
            <a:endParaRPr sz="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42054" y="2844232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20</a:t>
            </a:r>
            <a:endParaRPr sz="6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36686" y="2844232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30</a:t>
            </a:r>
            <a:endParaRPr sz="6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31248" y="2844232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40</a:t>
            </a:r>
            <a:endParaRPr sz="6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25881" y="2844232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50</a:t>
            </a:r>
            <a:endParaRPr sz="6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45799" y="716237"/>
            <a:ext cx="0" cy="1950720"/>
          </a:xfrm>
          <a:custGeom>
            <a:avLst/>
            <a:gdLst/>
            <a:ahLst/>
            <a:cxnLst/>
            <a:rect l="l" t="t" r="r" b="b"/>
            <a:pathLst>
              <a:path w="0" h="1950720">
                <a:moveTo>
                  <a:pt x="0" y="1950287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95168" y="2666524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50631" y="0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95168" y="2276452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50631" y="0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95168" y="1886381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50631" y="0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95168" y="149638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50631" y="0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95168" y="1106308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50631" y="0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95168" y="716237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50631" y="0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43205" y="2595176"/>
            <a:ext cx="109855" cy="1428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0.0</a:t>
            </a:r>
            <a:endParaRPr sz="6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3205" y="2205104"/>
            <a:ext cx="109855" cy="1428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0.2</a:t>
            </a:r>
            <a:endParaRPr sz="6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3205" y="1815033"/>
            <a:ext cx="109855" cy="1428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0.4</a:t>
            </a:r>
            <a:endParaRPr sz="6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3205" y="1425032"/>
            <a:ext cx="109855" cy="1428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0.6</a:t>
            </a:r>
            <a:endParaRPr sz="6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3205" y="1034960"/>
            <a:ext cx="109855" cy="1428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0.8</a:t>
            </a:r>
            <a:endParaRPr sz="6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3205" y="644889"/>
            <a:ext cx="109855" cy="1428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1.0</a:t>
            </a:r>
            <a:endParaRPr sz="6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45799" y="638250"/>
            <a:ext cx="3676015" cy="2106295"/>
          </a:xfrm>
          <a:custGeom>
            <a:avLst/>
            <a:gdLst/>
            <a:ahLst/>
            <a:cxnLst/>
            <a:rect l="l" t="t" r="r" b="b"/>
            <a:pathLst>
              <a:path w="3676015" h="2106295">
                <a:moveTo>
                  <a:pt x="0" y="2106259"/>
                </a:moveTo>
                <a:lnTo>
                  <a:pt x="3675828" y="2106259"/>
                </a:lnTo>
                <a:lnTo>
                  <a:pt x="3675828" y="0"/>
                </a:lnTo>
                <a:lnTo>
                  <a:pt x="0" y="0"/>
                </a:lnTo>
                <a:lnTo>
                  <a:pt x="0" y="2106259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106113" y="3046758"/>
            <a:ext cx="555625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Times</a:t>
            </a:r>
            <a:r>
              <a:rPr dirty="0" sz="650" spc="-75">
                <a:latin typeface="Arial"/>
                <a:cs typeface="Arial"/>
              </a:rPr>
              <a:t> </a:t>
            </a:r>
            <a:r>
              <a:rPr dirty="0" sz="650" spc="5">
                <a:latin typeface="Arial"/>
                <a:cs typeface="Arial"/>
              </a:rPr>
              <a:t>Flipped</a:t>
            </a:r>
            <a:endParaRPr sz="6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0680" y="1348719"/>
            <a:ext cx="109855" cy="6858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Propo</a:t>
            </a:r>
            <a:r>
              <a:rPr dirty="0" sz="650" spc="25">
                <a:latin typeface="Arial"/>
                <a:cs typeface="Arial"/>
              </a:rPr>
              <a:t>r</a:t>
            </a:r>
            <a:r>
              <a:rPr dirty="0" sz="650">
                <a:latin typeface="Arial"/>
                <a:cs typeface="Arial"/>
              </a:rPr>
              <a:t>tion</a:t>
            </a:r>
            <a:r>
              <a:rPr dirty="0" sz="650">
                <a:latin typeface="Arial"/>
                <a:cs typeface="Arial"/>
              </a:rPr>
              <a:t> </a:t>
            </a:r>
            <a:r>
              <a:rPr dirty="0" sz="650">
                <a:latin typeface="Arial"/>
                <a:cs typeface="Arial"/>
              </a:rPr>
              <a:t>Heads</a:t>
            </a:r>
            <a:endParaRPr sz="6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278616" y="127282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28480"/>
                </a:moveTo>
                <a:lnTo>
                  <a:pt x="2244" y="17444"/>
                </a:lnTo>
                <a:lnTo>
                  <a:pt x="8359" y="8385"/>
                </a:lnTo>
                <a:lnTo>
                  <a:pt x="17414" y="2254"/>
                </a:lnTo>
                <a:lnTo>
                  <a:pt x="28480" y="0"/>
                </a:lnTo>
                <a:lnTo>
                  <a:pt x="39545" y="2254"/>
                </a:lnTo>
                <a:lnTo>
                  <a:pt x="48600" y="8385"/>
                </a:lnTo>
                <a:lnTo>
                  <a:pt x="54715" y="17444"/>
                </a:lnTo>
                <a:lnTo>
                  <a:pt x="56960" y="28480"/>
                </a:lnTo>
                <a:lnTo>
                  <a:pt x="54715" y="39545"/>
                </a:lnTo>
                <a:lnTo>
                  <a:pt x="48600" y="48600"/>
                </a:lnTo>
                <a:lnTo>
                  <a:pt x="39545" y="54715"/>
                </a:lnTo>
                <a:lnTo>
                  <a:pt x="28480" y="56960"/>
                </a:lnTo>
                <a:lnTo>
                  <a:pt x="17414" y="54715"/>
                </a:lnTo>
                <a:lnTo>
                  <a:pt x="8359" y="48600"/>
                </a:lnTo>
                <a:lnTo>
                  <a:pt x="2244" y="39545"/>
                </a:lnTo>
                <a:lnTo>
                  <a:pt x="0" y="28480"/>
                </a:lnTo>
              </a:path>
            </a:pathLst>
          </a:custGeom>
          <a:ln w="527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45799" y="1691380"/>
            <a:ext cx="3676015" cy="0"/>
          </a:xfrm>
          <a:custGeom>
            <a:avLst/>
            <a:gdLst/>
            <a:ahLst/>
            <a:cxnLst/>
            <a:rect l="l" t="t" r="r" b="b"/>
            <a:pathLst>
              <a:path w="3676015" h="0">
                <a:moveTo>
                  <a:pt x="0" y="0"/>
                </a:moveTo>
                <a:lnTo>
                  <a:pt x="3675828" y="0"/>
                </a:lnTo>
              </a:path>
            </a:pathLst>
          </a:custGeom>
          <a:ln w="10548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3" action="ppaction://hlinksldjump"/>
              </a:rPr>
              <a:t>STAT </a:t>
            </a:r>
            <a:r>
              <a:rPr dirty="0" spc="-65">
                <a:hlinkClick r:id="rId3" action="ppaction://hlinksldjump"/>
              </a:rPr>
              <a:t>234 </a:t>
            </a:r>
            <a:r>
              <a:rPr dirty="0" spc="-40">
                <a:hlinkClick r:id="rId3" action="ppaction://hlinksldjump"/>
              </a:rPr>
              <a:t>Lecture</a:t>
            </a:r>
            <a:r>
              <a:rPr dirty="0" spc="5">
                <a:hlinkClick r:id="rId3" action="ppaction://hlinksldjump"/>
              </a:rPr>
              <a:t> </a:t>
            </a:r>
            <a:r>
              <a:rPr dirty="0" spc="-65">
                <a:hlinkClick r:id="rId3" action="ppaction://hlinksldjump"/>
              </a:rPr>
              <a:t>4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6339" y="13208"/>
            <a:ext cx="753110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Axioms </a:t>
            </a: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of </a:t>
            </a: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Probability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70"/>
              <a:t>50</a:t>
            </a:r>
            <a:r>
              <a:rPr dirty="0" spc="-45"/>
              <a:t> </a:t>
            </a:r>
            <a:r>
              <a:rPr dirty="0" spc="-15"/>
              <a:t>Flips</a:t>
            </a:r>
          </a:p>
        </p:txBody>
      </p:sp>
      <p:sp>
        <p:nvSpPr>
          <p:cNvPr id="6" name="object 6"/>
          <p:cNvSpPr/>
          <p:nvPr/>
        </p:nvSpPr>
        <p:spPr>
          <a:xfrm>
            <a:off x="681941" y="716237"/>
            <a:ext cx="3403600" cy="954405"/>
          </a:xfrm>
          <a:custGeom>
            <a:avLst/>
            <a:gdLst/>
            <a:ahLst/>
            <a:cxnLst/>
            <a:rect l="l" t="t" r="r" b="b"/>
            <a:pathLst>
              <a:path w="3403600" h="954405">
                <a:moveTo>
                  <a:pt x="0" y="0"/>
                </a:moveTo>
                <a:lnTo>
                  <a:pt x="69477" y="0"/>
                </a:lnTo>
                <a:lnTo>
                  <a:pt x="138954" y="0"/>
                </a:lnTo>
                <a:lnTo>
                  <a:pt x="208361" y="487606"/>
                </a:lnTo>
                <a:lnTo>
                  <a:pt x="277838" y="780143"/>
                </a:lnTo>
                <a:lnTo>
                  <a:pt x="347316" y="650119"/>
                </a:lnTo>
                <a:lnTo>
                  <a:pt x="416793" y="557224"/>
                </a:lnTo>
                <a:lnTo>
                  <a:pt x="486200" y="731340"/>
                </a:lnTo>
                <a:lnTo>
                  <a:pt x="555677" y="650119"/>
                </a:lnTo>
                <a:lnTo>
                  <a:pt x="625155" y="585072"/>
                </a:lnTo>
                <a:lnTo>
                  <a:pt x="694632" y="531909"/>
                </a:lnTo>
                <a:lnTo>
                  <a:pt x="764039" y="487606"/>
                </a:lnTo>
                <a:lnTo>
                  <a:pt x="833516" y="600120"/>
                </a:lnTo>
                <a:lnTo>
                  <a:pt x="902994" y="557224"/>
                </a:lnTo>
                <a:lnTo>
                  <a:pt x="972471" y="520095"/>
                </a:lnTo>
                <a:lnTo>
                  <a:pt x="1041878" y="487606"/>
                </a:lnTo>
                <a:lnTo>
                  <a:pt x="1111355" y="573609"/>
                </a:lnTo>
                <a:lnTo>
                  <a:pt x="1180833" y="650119"/>
                </a:lnTo>
                <a:lnTo>
                  <a:pt x="1250310" y="718541"/>
                </a:lnTo>
                <a:lnTo>
                  <a:pt x="1319717" y="682607"/>
                </a:lnTo>
                <a:lnTo>
                  <a:pt x="1389194" y="650119"/>
                </a:lnTo>
                <a:lnTo>
                  <a:pt x="1458671" y="709188"/>
                </a:lnTo>
                <a:lnTo>
                  <a:pt x="1528149" y="763195"/>
                </a:lnTo>
                <a:lnTo>
                  <a:pt x="1597556" y="731340"/>
                </a:lnTo>
                <a:lnTo>
                  <a:pt x="1667033" y="780143"/>
                </a:lnTo>
                <a:lnTo>
                  <a:pt x="1736510" y="825148"/>
                </a:lnTo>
                <a:lnTo>
                  <a:pt x="1805988" y="866778"/>
                </a:lnTo>
                <a:lnTo>
                  <a:pt x="1875395" y="835837"/>
                </a:lnTo>
                <a:lnTo>
                  <a:pt x="1944872" y="807005"/>
                </a:lnTo>
                <a:lnTo>
                  <a:pt x="2014349" y="780143"/>
                </a:lnTo>
                <a:lnTo>
                  <a:pt x="2083827" y="754968"/>
                </a:lnTo>
                <a:lnTo>
                  <a:pt x="2153234" y="792308"/>
                </a:lnTo>
                <a:lnTo>
                  <a:pt x="2222711" y="827398"/>
                </a:lnTo>
                <a:lnTo>
                  <a:pt x="2292188" y="860449"/>
                </a:lnTo>
                <a:lnTo>
                  <a:pt x="2361666" y="835837"/>
                </a:lnTo>
                <a:lnTo>
                  <a:pt x="2431073" y="866778"/>
                </a:lnTo>
                <a:lnTo>
                  <a:pt x="2500550" y="843361"/>
                </a:lnTo>
                <a:lnTo>
                  <a:pt x="2570027" y="872474"/>
                </a:lnTo>
                <a:lnTo>
                  <a:pt x="2639505" y="900110"/>
                </a:lnTo>
                <a:lnTo>
                  <a:pt x="2708912" y="926411"/>
                </a:lnTo>
                <a:lnTo>
                  <a:pt x="2778389" y="903767"/>
                </a:lnTo>
                <a:lnTo>
                  <a:pt x="2847866" y="882249"/>
                </a:lnTo>
                <a:lnTo>
                  <a:pt x="2917343" y="907143"/>
                </a:lnTo>
                <a:lnTo>
                  <a:pt x="2986750" y="930841"/>
                </a:lnTo>
                <a:lnTo>
                  <a:pt x="3056228" y="953484"/>
                </a:lnTo>
                <a:lnTo>
                  <a:pt x="3125705" y="932739"/>
                </a:lnTo>
                <a:lnTo>
                  <a:pt x="3195182" y="954398"/>
                </a:lnTo>
                <a:lnTo>
                  <a:pt x="3264589" y="934498"/>
                </a:lnTo>
                <a:lnTo>
                  <a:pt x="3334067" y="915440"/>
                </a:lnTo>
                <a:lnTo>
                  <a:pt x="3403544" y="897157"/>
                </a:lnTo>
              </a:path>
            </a:pathLst>
          </a:custGeom>
          <a:ln w="105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12463" y="2744510"/>
            <a:ext cx="3473450" cy="0"/>
          </a:xfrm>
          <a:custGeom>
            <a:avLst/>
            <a:gdLst/>
            <a:ahLst/>
            <a:cxnLst/>
            <a:rect l="l" t="t" r="r" b="b"/>
            <a:pathLst>
              <a:path w="3473450" h="0">
                <a:moveTo>
                  <a:pt x="0" y="0"/>
                </a:moveTo>
                <a:lnTo>
                  <a:pt x="3473021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12463" y="2744510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631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07096" y="2744510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631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01658" y="2744510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631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96291" y="2744510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631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90853" y="2744510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631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85485" y="2744510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631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76346" y="2844232"/>
            <a:ext cx="7239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47492" y="2844232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10</a:t>
            </a:r>
            <a:endParaRPr sz="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42054" y="2844232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20</a:t>
            </a:r>
            <a:endParaRPr sz="6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36686" y="2844232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30</a:t>
            </a:r>
            <a:endParaRPr sz="6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31248" y="2844232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40</a:t>
            </a:r>
            <a:endParaRPr sz="6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25881" y="2844232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50</a:t>
            </a:r>
            <a:endParaRPr sz="6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45799" y="716237"/>
            <a:ext cx="0" cy="1950720"/>
          </a:xfrm>
          <a:custGeom>
            <a:avLst/>
            <a:gdLst/>
            <a:ahLst/>
            <a:cxnLst/>
            <a:rect l="l" t="t" r="r" b="b"/>
            <a:pathLst>
              <a:path w="0" h="1950720">
                <a:moveTo>
                  <a:pt x="0" y="1950287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95168" y="2666524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50631" y="0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95168" y="2276452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50631" y="0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95168" y="1886381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50631" y="0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95168" y="149638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50631" y="0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95168" y="1106308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50631" y="0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95168" y="716237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50631" y="0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43205" y="2595176"/>
            <a:ext cx="109855" cy="1428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0.0</a:t>
            </a:r>
            <a:endParaRPr sz="6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3205" y="2205104"/>
            <a:ext cx="109855" cy="1428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0.2</a:t>
            </a:r>
            <a:endParaRPr sz="6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3205" y="1815033"/>
            <a:ext cx="109855" cy="1428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0.4</a:t>
            </a:r>
            <a:endParaRPr sz="6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3205" y="1425032"/>
            <a:ext cx="109855" cy="1428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0.6</a:t>
            </a:r>
            <a:endParaRPr sz="6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3205" y="1034960"/>
            <a:ext cx="109855" cy="1428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0.8</a:t>
            </a:r>
            <a:endParaRPr sz="6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3205" y="644889"/>
            <a:ext cx="109855" cy="1428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1.0</a:t>
            </a:r>
            <a:endParaRPr sz="6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45799" y="638250"/>
            <a:ext cx="3676015" cy="2106295"/>
          </a:xfrm>
          <a:custGeom>
            <a:avLst/>
            <a:gdLst/>
            <a:ahLst/>
            <a:cxnLst/>
            <a:rect l="l" t="t" r="r" b="b"/>
            <a:pathLst>
              <a:path w="3676015" h="2106295">
                <a:moveTo>
                  <a:pt x="0" y="2106259"/>
                </a:moveTo>
                <a:lnTo>
                  <a:pt x="3675828" y="2106259"/>
                </a:lnTo>
                <a:lnTo>
                  <a:pt x="3675828" y="0"/>
                </a:lnTo>
                <a:lnTo>
                  <a:pt x="0" y="0"/>
                </a:lnTo>
                <a:lnTo>
                  <a:pt x="0" y="2106259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106113" y="3046758"/>
            <a:ext cx="555625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Times</a:t>
            </a:r>
            <a:r>
              <a:rPr dirty="0" sz="650" spc="-75">
                <a:latin typeface="Arial"/>
                <a:cs typeface="Arial"/>
              </a:rPr>
              <a:t> </a:t>
            </a:r>
            <a:r>
              <a:rPr dirty="0" sz="650" spc="5">
                <a:latin typeface="Arial"/>
                <a:cs typeface="Arial"/>
              </a:rPr>
              <a:t>Flipped</a:t>
            </a:r>
            <a:endParaRPr sz="6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0680" y="1348719"/>
            <a:ext cx="109855" cy="6858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Propo</a:t>
            </a:r>
            <a:r>
              <a:rPr dirty="0" sz="650" spc="25">
                <a:latin typeface="Arial"/>
                <a:cs typeface="Arial"/>
              </a:rPr>
              <a:t>r</a:t>
            </a:r>
            <a:r>
              <a:rPr dirty="0" sz="650">
                <a:latin typeface="Arial"/>
                <a:cs typeface="Arial"/>
              </a:rPr>
              <a:t>tion</a:t>
            </a:r>
            <a:r>
              <a:rPr dirty="0" sz="650">
                <a:latin typeface="Arial"/>
                <a:cs typeface="Arial"/>
              </a:rPr>
              <a:t> </a:t>
            </a:r>
            <a:r>
              <a:rPr dirty="0" sz="650">
                <a:latin typeface="Arial"/>
                <a:cs typeface="Arial"/>
              </a:rPr>
              <a:t>Heads</a:t>
            </a:r>
            <a:endParaRPr sz="6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057005" y="158491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28480"/>
                </a:moveTo>
                <a:lnTo>
                  <a:pt x="2244" y="17414"/>
                </a:lnTo>
                <a:lnTo>
                  <a:pt x="8359" y="8359"/>
                </a:lnTo>
                <a:lnTo>
                  <a:pt x="17414" y="2244"/>
                </a:lnTo>
                <a:lnTo>
                  <a:pt x="28480" y="0"/>
                </a:lnTo>
                <a:lnTo>
                  <a:pt x="39545" y="2244"/>
                </a:lnTo>
                <a:lnTo>
                  <a:pt x="48600" y="8359"/>
                </a:lnTo>
                <a:lnTo>
                  <a:pt x="54715" y="17414"/>
                </a:lnTo>
                <a:lnTo>
                  <a:pt x="56960" y="28480"/>
                </a:lnTo>
                <a:lnTo>
                  <a:pt x="54715" y="39516"/>
                </a:lnTo>
                <a:lnTo>
                  <a:pt x="48600" y="48574"/>
                </a:lnTo>
                <a:lnTo>
                  <a:pt x="39545" y="54705"/>
                </a:lnTo>
                <a:lnTo>
                  <a:pt x="28480" y="56960"/>
                </a:lnTo>
                <a:lnTo>
                  <a:pt x="17414" y="54705"/>
                </a:lnTo>
                <a:lnTo>
                  <a:pt x="8359" y="48574"/>
                </a:lnTo>
                <a:lnTo>
                  <a:pt x="2244" y="39516"/>
                </a:lnTo>
                <a:lnTo>
                  <a:pt x="0" y="28480"/>
                </a:lnTo>
              </a:path>
            </a:pathLst>
          </a:custGeom>
          <a:ln w="527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45799" y="1691380"/>
            <a:ext cx="3676015" cy="0"/>
          </a:xfrm>
          <a:custGeom>
            <a:avLst/>
            <a:gdLst/>
            <a:ahLst/>
            <a:cxnLst/>
            <a:rect l="l" t="t" r="r" b="b"/>
            <a:pathLst>
              <a:path w="3676015" h="0">
                <a:moveTo>
                  <a:pt x="0" y="0"/>
                </a:moveTo>
                <a:lnTo>
                  <a:pt x="3675828" y="0"/>
                </a:lnTo>
              </a:path>
            </a:pathLst>
          </a:custGeom>
          <a:ln w="10548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3" action="ppaction://hlinksldjump"/>
              </a:rPr>
              <a:t>STAT </a:t>
            </a:r>
            <a:r>
              <a:rPr dirty="0" spc="-65">
                <a:hlinkClick r:id="rId3" action="ppaction://hlinksldjump"/>
              </a:rPr>
              <a:t>234 </a:t>
            </a:r>
            <a:r>
              <a:rPr dirty="0" spc="-40">
                <a:hlinkClick r:id="rId3" action="ppaction://hlinksldjump"/>
              </a:rPr>
              <a:t>Lecture</a:t>
            </a:r>
            <a:r>
              <a:rPr dirty="0" spc="5">
                <a:hlinkClick r:id="rId3" action="ppaction://hlinksldjump"/>
              </a:rPr>
              <a:t> </a:t>
            </a:r>
            <a:r>
              <a:rPr dirty="0" spc="-65">
                <a:hlinkClick r:id="rId3" action="ppaction://hlinksldjump"/>
              </a:rPr>
              <a:t>4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6339" y="13208"/>
            <a:ext cx="753110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Axioms </a:t>
            </a: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of </a:t>
            </a: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Probability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70"/>
              <a:t>1000</a:t>
            </a:r>
            <a:r>
              <a:rPr dirty="0" spc="-35"/>
              <a:t> </a:t>
            </a:r>
            <a:r>
              <a:rPr dirty="0" spc="-15"/>
              <a:t>Flips</a:t>
            </a:r>
          </a:p>
        </p:txBody>
      </p:sp>
      <p:sp>
        <p:nvSpPr>
          <p:cNvPr id="6" name="object 6"/>
          <p:cNvSpPr/>
          <p:nvPr/>
        </p:nvSpPr>
        <p:spPr>
          <a:xfrm>
            <a:off x="676667" y="710963"/>
            <a:ext cx="3414092" cy="10458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78565" y="2744510"/>
            <a:ext cx="3407410" cy="0"/>
          </a:xfrm>
          <a:custGeom>
            <a:avLst/>
            <a:gdLst/>
            <a:ahLst/>
            <a:cxnLst/>
            <a:rect l="l" t="t" r="r" b="b"/>
            <a:pathLst>
              <a:path w="3407410" h="0">
                <a:moveTo>
                  <a:pt x="0" y="0"/>
                </a:moveTo>
                <a:lnTo>
                  <a:pt x="3406919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78565" y="2744510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631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59907" y="2744510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631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41319" y="2744510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631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22731" y="2744510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631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404073" y="2744510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631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85485" y="2744510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631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42378" y="2844232"/>
            <a:ext cx="7239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76816" y="2844232"/>
            <a:ext cx="16637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200</a:t>
            </a:r>
            <a:endParaRPr sz="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58228" y="2844232"/>
            <a:ext cx="16637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400</a:t>
            </a:r>
            <a:endParaRPr sz="6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39640" y="2844232"/>
            <a:ext cx="16637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600</a:t>
            </a:r>
            <a:endParaRPr sz="6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21052" y="2844232"/>
            <a:ext cx="16637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800</a:t>
            </a:r>
            <a:endParaRPr sz="6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78977" y="2844232"/>
            <a:ext cx="21336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1000</a:t>
            </a:r>
            <a:endParaRPr sz="6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45799" y="716237"/>
            <a:ext cx="0" cy="1950720"/>
          </a:xfrm>
          <a:custGeom>
            <a:avLst/>
            <a:gdLst/>
            <a:ahLst/>
            <a:cxnLst/>
            <a:rect l="l" t="t" r="r" b="b"/>
            <a:pathLst>
              <a:path w="0" h="1950720">
                <a:moveTo>
                  <a:pt x="0" y="1950287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95168" y="2666524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50631" y="0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95168" y="2276452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50631" y="0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95168" y="1886381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50631" y="0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95168" y="149638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50631" y="0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95168" y="1106308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50631" y="0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95168" y="716237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50631" y="0"/>
                </a:moveTo>
                <a:lnTo>
                  <a:pt x="0" y="0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43205" y="2595176"/>
            <a:ext cx="109855" cy="1428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0.0</a:t>
            </a:r>
            <a:endParaRPr sz="6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3205" y="2205104"/>
            <a:ext cx="109855" cy="1428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0.2</a:t>
            </a:r>
            <a:endParaRPr sz="6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3205" y="1815033"/>
            <a:ext cx="109855" cy="1428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0.4</a:t>
            </a:r>
            <a:endParaRPr sz="6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3205" y="1425032"/>
            <a:ext cx="109855" cy="1428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0.6</a:t>
            </a:r>
            <a:endParaRPr sz="6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3205" y="1034960"/>
            <a:ext cx="109855" cy="1428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0.8</a:t>
            </a:r>
            <a:endParaRPr sz="6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3205" y="644889"/>
            <a:ext cx="109855" cy="1428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1.0</a:t>
            </a:r>
            <a:endParaRPr sz="6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45799" y="638250"/>
            <a:ext cx="3676015" cy="2106295"/>
          </a:xfrm>
          <a:custGeom>
            <a:avLst/>
            <a:gdLst/>
            <a:ahLst/>
            <a:cxnLst/>
            <a:rect l="l" t="t" r="r" b="b"/>
            <a:pathLst>
              <a:path w="3676015" h="2106295">
                <a:moveTo>
                  <a:pt x="0" y="2106259"/>
                </a:moveTo>
                <a:lnTo>
                  <a:pt x="3675828" y="2106259"/>
                </a:lnTo>
                <a:lnTo>
                  <a:pt x="3675828" y="0"/>
                </a:lnTo>
                <a:lnTo>
                  <a:pt x="0" y="0"/>
                </a:lnTo>
                <a:lnTo>
                  <a:pt x="0" y="2106259"/>
                </a:lnTo>
              </a:path>
            </a:pathLst>
          </a:custGeom>
          <a:ln w="5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106113" y="3046758"/>
            <a:ext cx="555625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Times</a:t>
            </a:r>
            <a:r>
              <a:rPr dirty="0" sz="650" spc="-75">
                <a:latin typeface="Arial"/>
                <a:cs typeface="Arial"/>
              </a:rPr>
              <a:t> </a:t>
            </a:r>
            <a:r>
              <a:rPr dirty="0" sz="650" spc="5">
                <a:latin typeface="Arial"/>
                <a:cs typeface="Arial"/>
              </a:rPr>
              <a:t>Flipped</a:t>
            </a:r>
            <a:endParaRPr sz="6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0680" y="1348719"/>
            <a:ext cx="109855" cy="6858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>
                <a:latin typeface="Arial"/>
                <a:cs typeface="Arial"/>
              </a:rPr>
              <a:t>Propo</a:t>
            </a:r>
            <a:r>
              <a:rPr dirty="0" sz="650" spc="25">
                <a:latin typeface="Arial"/>
                <a:cs typeface="Arial"/>
              </a:rPr>
              <a:t>r</a:t>
            </a:r>
            <a:r>
              <a:rPr dirty="0" sz="650">
                <a:latin typeface="Arial"/>
                <a:cs typeface="Arial"/>
              </a:rPr>
              <a:t>tion</a:t>
            </a:r>
            <a:r>
              <a:rPr dirty="0" sz="650">
                <a:latin typeface="Arial"/>
                <a:cs typeface="Arial"/>
              </a:rPr>
              <a:t> </a:t>
            </a:r>
            <a:r>
              <a:rPr dirty="0" sz="650">
                <a:latin typeface="Arial"/>
                <a:cs typeface="Arial"/>
              </a:rPr>
              <a:t>Heads</a:t>
            </a:r>
            <a:endParaRPr sz="6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057005" y="164532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28480"/>
                </a:moveTo>
                <a:lnTo>
                  <a:pt x="2244" y="17444"/>
                </a:lnTo>
                <a:lnTo>
                  <a:pt x="8359" y="8385"/>
                </a:lnTo>
                <a:lnTo>
                  <a:pt x="17414" y="2254"/>
                </a:lnTo>
                <a:lnTo>
                  <a:pt x="28480" y="0"/>
                </a:lnTo>
                <a:lnTo>
                  <a:pt x="39545" y="2254"/>
                </a:lnTo>
                <a:lnTo>
                  <a:pt x="48600" y="8385"/>
                </a:lnTo>
                <a:lnTo>
                  <a:pt x="54715" y="17444"/>
                </a:lnTo>
                <a:lnTo>
                  <a:pt x="56960" y="28480"/>
                </a:lnTo>
                <a:lnTo>
                  <a:pt x="54715" y="39545"/>
                </a:lnTo>
                <a:lnTo>
                  <a:pt x="48600" y="48600"/>
                </a:lnTo>
                <a:lnTo>
                  <a:pt x="39545" y="54715"/>
                </a:lnTo>
                <a:lnTo>
                  <a:pt x="28480" y="56960"/>
                </a:lnTo>
                <a:lnTo>
                  <a:pt x="17414" y="54715"/>
                </a:lnTo>
                <a:lnTo>
                  <a:pt x="8359" y="48600"/>
                </a:lnTo>
                <a:lnTo>
                  <a:pt x="2244" y="39545"/>
                </a:lnTo>
                <a:lnTo>
                  <a:pt x="0" y="28480"/>
                </a:lnTo>
              </a:path>
            </a:pathLst>
          </a:custGeom>
          <a:ln w="527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45799" y="1691380"/>
            <a:ext cx="3676015" cy="0"/>
          </a:xfrm>
          <a:custGeom>
            <a:avLst/>
            <a:gdLst/>
            <a:ahLst/>
            <a:cxnLst/>
            <a:rect l="l" t="t" r="r" b="b"/>
            <a:pathLst>
              <a:path w="3676015" h="0">
                <a:moveTo>
                  <a:pt x="0" y="0"/>
                </a:moveTo>
                <a:lnTo>
                  <a:pt x="3675828" y="0"/>
                </a:lnTo>
              </a:path>
            </a:pathLst>
          </a:custGeom>
          <a:ln w="10548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4" action="ppaction://hlinksldjump"/>
              </a:rPr>
              <a:t>STAT </a:t>
            </a:r>
            <a:r>
              <a:rPr dirty="0" spc="-65">
                <a:hlinkClick r:id="rId4" action="ppaction://hlinksldjump"/>
              </a:rPr>
              <a:t>234 </a:t>
            </a:r>
            <a:r>
              <a:rPr dirty="0" spc="-40">
                <a:hlinkClick r:id="rId4" action="ppaction://hlinksldjump"/>
              </a:rPr>
              <a:t>Lecture</a:t>
            </a:r>
            <a:r>
              <a:rPr dirty="0" spc="5">
                <a:hlinkClick r:id="rId4" action="ppaction://hlinksldjump"/>
              </a:rPr>
              <a:t> </a:t>
            </a:r>
            <a:r>
              <a:rPr dirty="0" spc="-65">
                <a:hlinkClick r:id="rId4" action="ppaction://hlinksldjump"/>
              </a:rPr>
              <a:t>4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6339" y="13208"/>
            <a:ext cx="753110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Axioms </a:t>
            </a: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of </a:t>
            </a: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Probability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Law of </a:t>
            </a:r>
            <a:r>
              <a:rPr dirty="0" spc="-60"/>
              <a:t>Large</a:t>
            </a:r>
            <a:r>
              <a:rPr dirty="0" spc="150"/>
              <a:t> </a:t>
            </a:r>
            <a:r>
              <a:rPr dirty="0" spc="-50"/>
              <a:t>Numbers</a:t>
            </a:r>
          </a:p>
        </p:txBody>
      </p:sp>
      <p:sp>
        <p:nvSpPr>
          <p:cNvPr id="6" name="object 6"/>
          <p:cNvSpPr/>
          <p:nvPr/>
        </p:nvSpPr>
        <p:spPr>
          <a:xfrm>
            <a:off x="280212" y="145134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0212" y="1661375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02056" y="1379435"/>
            <a:ext cx="3985260" cy="735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35">
                <a:latin typeface="Tahoma"/>
                <a:cs typeface="Tahoma"/>
              </a:rPr>
              <a:t>We’ve </a:t>
            </a:r>
            <a:r>
              <a:rPr dirty="0" sz="1100" spc="-40">
                <a:latin typeface="Tahoma"/>
                <a:cs typeface="Tahoma"/>
              </a:rPr>
              <a:t>just </a:t>
            </a:r>
            <a:r>
              <a:rPr dirty="0" sz="1100" spc="-60">
                <a:latin typeface="Tahoma"/>
                <a:cs typeface="Tahoma"/>
              </a:rPr>
              <a:t>observed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45" b="1">
                <a:latin typeface="Gill Sans MT"/>
                <a:cs typeface="Gill Sans MT"/>
              </a:rPr>
              <a:t>law  </a:t>
            </a:r>
            <a:r>
              <a:rPr dirty="0" sz="1100" spc="-10" b="1">
                <a:latin typeface="Gill Sans MT"/>
                <a:cs typeface="Gill Sans MT"/>
              </a:rPr>
              <a:t>of </a:t>
            </a:r>
            <a:r>
              <a:rPr dirty="0" sz="1100" spc="-45" b="1">
                <a:latin typeface="Gill Sans MT"/>
                <a:cs typeface="Gill Sans MT"/>
              </a:rPr>
              <a:t>large </a:t>
            </a:r>
            <a:r>
              <a:rPr dirty="0" sz="1100" spc="55" b="1">
                <a:latin typeface="Gill Sans MT"/>
                <a:cs typeface="Gill Sans MT"/>
              </a:rPr>
              <a:t> </a:t>
            </a:r>
            <a:r>
              <a:rPr dirty="0" sz="1100" spc="-45" b="1">
                <a:latin typeface="Gill Sans MT"/>
                <a:cs typeface="Gill Sans MT"/>
              </a:rPr>
              <a:t>numbers</a:t>
            </a:r>
            <a:r>
              <a:rPr dirty="0" sz="1100" spc="-4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5" b="1">
                <a:latin typeface="Gill Sans MT"/>
                <a:cs typeface="Gill Sans MT"/>
              </a:rPr>
              <a:t>Law </a:t>
            </a:r>
            <a:r>
              <a:rPr dirty="0" sz="1100" spc="-10" b="1">
                <a:latin typeface="Gill Sans MT"/>
                <a:cs typeface="Gill Sans MT"/>
              </a:rPr>
              <a:t>of </a:t>
            </a:r>
            <a:r>
              <a:rPr dirty="0" sz="1100" spc="-50" b="1">
                <a:latin typeface="Gill Sans MT"/>
                <a:cs typeface="Gill Sans MT"/>
              </a:rPr>
              <a:t>Large Numbers </a:t>
            </a:r>
            <a:r>
              <a:rPr dirty="0" sz="1100" spc="-30" b="1">
                <a:latin typeface="Gill Sans MT"/>
                <a:cs typeface="Gill Sans MT"/>
              </a:rPr>
              <a:t>(LLN)</a:t>
            </a:r>
            <a:r>
              <a:rPr dirty="0" sz="1100" spc="-30">
                <a:latin typeface="Tahoma"/>
                <a:cs typeface="Tahoma"/>
              </a:rPr>
              <a:t>: </a:t>
            </a:r>
            <a:r>
              <a:rPr dirty="0" sz="1100" spc="-10">
                <a:latin typeface="Tahoma"/>
                <a:cs typeface="Tahoma"/>
              </a:rPr>
              <a:t>if </a:t>
            </a:r>
            <a:r>
              <a:rPr dirty="0" sz="1100" spc="-55">
                <a:latin typeface="Tahoma"/>
                <a:cs typeface="Tahoma"/>
              </a:rPr>
              <a:t>a random </a:t>
            </a:r>
            <a:r>
              <a:rPr dirty="0" sz="1100" spc="-10">
                <a:latin typeface="Tahoma"/>
                <a:cs typeface="Tahoma"/>
              </a:rPr>
              <a:t>trial </a:t>
            </a:r>
            <a:r>
              <a:rPr dirty="0" sz="1100" spc="-40">
                <a:latin typeface="Tahoma"/>
                <a:cs typeface="Tahoma"/>
              </a:rPr>
              <a:t>is </a:t>
            </a:r>
            <a:r>
              <a:rPr dirty="0" sz="1100" spc="-50">
                <a:latin typeface="Tahoma"/>
                <a:cs typeface="Tahoma"/>
              </a:rPr>
              <a:t>repeated, </a:t>
            </a:r>
            <a:r>
              <a:rPr dirty="0" sz="1100" spc="-40">
                <a:latin typeface="Tahoma"/>
                <a:cs typeface="Tahoma"/>
              </a:rPr>
              <a:t>the  </a:t>
            </a:r>
            <a:r>
              <a:rPr dirty="0" sz="1100" spc="-45">
                <a:latin typeface="Tahoma"/>
                <a:cs typeface="Tahoma"/>
              </a:rPr>
              <a:t>proportion </a:t>
            </a:r>
            <a:r>
              <a:rPr dirty="0" sz="1100" spc="-240" i="1">
                <a:latin typeface="Trebuchet MS"/>
                <a:cs typeface="Trebuchet MS"/>
              </a:rPr>
              <a:t>p</a:t>
            </a:r>
            <a:r>
              <a:rPr dirty="0" sz="1100" spc="-240">
                <a:latin typeface="Tahoma"/>
                <a:cs typeface="Tahoma"/>
              </a:rPr>
              <a:t>ˆ</a:t>
            </a:r>
            <a:r>
              <a:rPr dirty="0" baseline="-10416" sz="1200" spc="-359" i="1">
                <a:latin typeface="Trebuchet MS"/>
                <a:cs typeface="Trebuchet MS"/>
              </a:rPr>
              <a:t>n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50">
                <a:latin typeface="Tahoma"/>
                <a:cs typeface="Tahoma"/>
              </a:rPr>
              <a:t>occurrences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0">
                <a:latin typeface="Tahoma"/>
                <a:cs typeface="Tahoma"/>
              </a:rPr>
              <a:t>particular </a:t>
            </a:r>
            <a:r>
              <a:rPr dirty="0" sz="1100" spc="-45">
                <a:latin typeface="Tahoma"/>
                <a:cs typeface="Tahoma"/>
              </a:rPr>
              <a:t>outcome </a:t>
            </a:r>
            <a:r>
              <a:rPr dirty="0" sz="1100" spc="-60">
                <a:latin typeface="Tahoma"/>
                <a:cs typeface="Tahoma"/>
              </a:rPr>
              <a:t>converges </a:t>
            </a:r>
            <a:r>
              <a:rPr dirty="0" sz="1100" spc="-15">
                <a:latin typeface="Tahoma"/>
                <a:cs typeface="Tahoma"/>
              </a:rPr>
              <a:t>to  </a:t>
            </a:r>
            <a:r>
              <a:rPr dirty="0" sz="1100" spc="-40">
                <a:latin typeface="Tahoma"/>
                <a:cs typeface="Tahoma"/>
              </a:rPr>
              <a:t>the probability </a:t>
            </a:r>
            <a:r>
              <a:rPr dirty="0" sz="1100" spc="-50" i="1">
                <a:latin typeface="Trebuchet MS"/>
                <a:cs typeface="Trebuchet MS"/>
              </a:rPr>
              <a:t>p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outcome.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5" action="ppaction://hlinksldjump"/>
              </a:rPr>
              <a:t>STAT </a:t>
            </a:r>
            <a:r>
              <a:rPr dirty="0" spc="-65">
                <a:hlinkClick r:id="rId5" action="ppaction://hlinksldjump"/>
              </a:rPr>
              <a:t>234 </a:t>
            </a:r>
            <a:r>
              <a:rPr dirty="0" spc="-40">
                <a:hlinkClick r:id="rId5" action="ppaction://hlinksldjump"/>
              </a:rPr>
              <a:t>Lecture</a:t>
            </a:r>
            <a:r>
              <a:rPr dirty="0" spc="5">
                <a:hlinkClick r:id="rId5" action="ppaction://hlinksldjump"/>
              </a:rPr>
              <a:t> </a:t>
            </a:r>
            <a:r>
              <a:rPr dirty="0" spc="-65">
                <a:hlinkClick r:id="rId5" action="ppaction://hlinksldjump"/>
              </a:rPr>
              <a:t>4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6339" y="13208"/>
            <a:ext cx="753110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Axioms </a:t>
            </a: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of </a:t>
            </a: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Probability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Sample </a:t>
            </a:r>
            <a:r>
              <a:rPr dirty="0" spc="-65"/>
              <a:t>Spaces </a:t>
            </a:r>
            <a:r>
              <a:rPr dirty="0" spc="114"/>
              <a:t>&amp;</a:t>
            </a:r>
            <a:r>
              <a:rPr dirty="0" spc="175"/>
              <a:t> </a:t>
            </a:r>
            <a:r>
              <a:rPr dirty="0" spc="-40"/>
              <a:t>Events</a:t>
            </a:r>
          </a:p>
        </p:txBody>
      </p:sp>
      <p:sp>
        <p:nvSpPr>
          <p:cNvPr id="6" name="object 6"/>
          <p:cNvSpPr/>
          <p:nvPr/>
        </p:nvSpPr>
        <p:spPr>
          <a:xfrm>
            <a:off x="280212" y="70445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0212" y="108611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0212" y="1467789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0212" y="1677378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69988" y="1904707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69988" y="2056536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47077" y="2258542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47077" y="2397722"/>
            <a:ext cx="52590" cy="5259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47077" y="2536888"/>
            <a:ext cx="52590" cy="5259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9988" y="2751544"/>
            <a:ext cx="52590" cy="5259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69988" y="2903372"/>
            <a:ext cx="52590" cy="5259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0212" y="3125597"/>
            <a:ext cx="65265" cy="6526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02056" y="628190"/>
            <a:ext cx="3711575" cy="2654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dirty="0" sz="1100" spc="-25">
                <a:latin typeface="Tahoma"/>
                <a:cs typeface="Tahoma"/>
              </a:rPr>
              <a:t>The </a:t>
            </a:r>
            <a:r>
              <a:rPr dirty="0" sz="1100" spc="-50" b="1">
                <a:latin typeface="Gill Sans MT"/>
                <a:cs typeface="Gill Sans MT"/>
              </a:rPr>
              <a:t>sample </a:t>
            </a:r>
            <a:r>
              <a:rPr dirty="0" sz="1100" spc="-35" b="1">
                <a:latin typeface="Gill Sans MT"/>
                <a:cs typeface="Gill Sans MT"/>
              </a:rPr>
              <a:t>space </a:t>
            </a:r>
            <a:r>
              <a:rPr dirty="0" sz="1100" spc="65">
                <a:latin typeface="Lucida Sans Unicode"/>
                <a:cs typeface="Lucida Sans Unicode"/>
              </a:rPr>
              <a:t>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55">
                <a:latin typeface="Tahoma"/>
                <a:cs typeface="Tahoma"/>
              </a:rPr>
              <a:t>a random </a:t>
            </a:r>
            <a:r>
              <a:rPr dirty="0" sz="1100" spc="-70">
                <a:latin typeface="Tahoma"/>
                <a:cs typeface="Tahoma"/>
              </a:rPr>
              <a:t>phenomenon </a:t>
            </a:r>
            <a:r>
              <a:rPr dirty="0" sz="1100" spc="-40">
                <a:latin typeface="Tahoma"/>
                <a:cs typeface="Tahoma"/>
              </a:rPr>
              <a:t>is the </a:t>
            </a:r>
            <a:r>
              <a:rPr dirty="0" sz="1100" spc="-50">
                <a:latin typeface="Tahoma"/>
                <a:cs typeface="Tahoma"/>
              </a:rPr>
              <a:t>set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25">
                <a:latin typeface="Tahoma"/>
                <a:cs typeface="Tahoma"/>
              </a:rPr>
              <a:t>all  </a:t>
            </a:r>
            <a:r>
              <a:rPr dirty="0" sz="1100" spc="-45">
                <a:latin typeface="Tahoma"/>
                <a:cs typeface="Tahoma"/>
              </a:rPr>
              <a:t>possible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outcomes.</a:t>
            </a:r>
            <a:endParaRPr sz="1100">
              <a:latin typeface="Tahoma"/>
              <a:cs typeface="Tahoma"/>
            </a:endParaRPr>
          </a:p>
          <a:p>
            <a:pPr marL="12700" marR="293370">
              <a:lnSpc>
                <a:spcPct val="102600"/>
              </a:lnSpc>
              <a:spcBef>
                <a:spcPts val="295"/>
              </a:spcBef>
            </a:pPr>
            <a:r>
              <a:rPr dirty="0" sz="1100" spc="5">
                <a:latin typeface="Tahoma"/>
                <a:cs typeface="Tahoma"/>
              </a:rPr>
              <a:t>An </a:t>
            </a:r>
            <a:r>
              <a:rPr dirty="0" sz="1100" spc="-30" b="1">
                <a:latin typeface="Gill Sans MT"/>
                <a:cs typeface="Gill Sans MT"/>
              </a:rPr>
              <a:t>event </a:t>
            </a:r>
            <a:r>
              <a:rPr dirty="0" sz="1100" spc="-40">
                <a:latin typeface="Tahoma"/>
                <a:cs typeface="Tahoma"/>
              </a:rPr>
              <a:t>is </a:t>
            </a:r>
            <a:r>
              <a:rPr dirty="0" sz="1100" spc="-60">
                <a:latin typeface="Tahoma"/>
                <a:cs typeface="Tahoma"/>
              </a:rPr>
              <a:t>an </a:t>
            </a:r>
            <a:r>
              <a:rPr dirty="0" sz="1100" spc="-45">
                <a:latin typeface="Tahoma"/>
                <a:cs typeface="Tahoma"/>
              </a:rPr>
              <a:t>outcome </a:t>
            </a:r>
            <a:r>
              <a:rPr dirty="0" sz="1100" spc="-60">
                <a:latin typeface="Tahoma"/>
                <a:cs typeface="Tahoma"/>
              </a:rPr>
              <a:t>or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50">
                <a:latin typeface="Tahoma"/>
                <a:cs typeface="Tahoma"/>
              </a:rPr>
              <a:t>set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50">
                <a:latin typeface="Tahoma"/>
                <a:cs typeface="Tahoma"/>
              </a:rPr>
              <a:t>outcomes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60">
                <a:latin typeface="Tahoma"/>
                <a:cs typeface="Tahoma"/>
              </a:rPr>
              <a:t>random  </a:t>
            </a:r>
            <a:r>
              <a:rPr dirty="0" sz="1100" spc="-70">
                <a:latin typeface="Tahoma"/>
                <a:cs typeface="Tahoma"/>
              </a:rPr>
              <a:t>phenomenon.</a:t>
            </a:r>
            <a:endParaRPr sz="1100">
              <a:latin typeface="Tahoma"/>
              <a:cs typeface="Tahoma"/>
            </a:endParaRPr>
          </a:p>
          <a:p>
            <a:pPr marL="12700" marR="726440">
              <a:lnSpc>
                <a:spcPct val="125000"/>
              </a:lnSpc>
            </a:pPr>
            <a:r>
              <a:rPr dirty="0" sz="1100" spc="5">
                <a:latin typeface="Tahoma"/>
                <a:cs typeface="Tahoma"/>
              </a:rPr>
              <a:t>An </a:t>
            </a:r>
            <a:r>
              <a:rPr dirty="0" sz="1100" spc="-55">
                <a:latin typeface="Tahoma"/>
                <a:cs typeface="Tahoma"/>
              </a:rPr>
              <a:t>event </a:t>
            </a:r>
            <a:r>
              <a:rPr dirty="0" sz="1100" spc="-40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55" i="1">
                <a:latin typeface="Trebuchet MS"/>
                <a:cs typeface="Trebuchet MS"/>
              </a:rPr>
              <a:t>subset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sample space.  </a:t>
            </a:r>
            <a:r>
              <a:rPr dirty="0" sz="1100" spc="-45">
                <a:latin typeface="Tahoma"/>
                <a:cs typeface="Tahoma"/>
              </a:rPr>
              <a:t>Example:  </a:t>
            </a:r>
            <a:r>
              <a:rPr dirty="0" sz="1100" spc="-60">
                <a:latin typeface="Tahoma"/>
                <a:cs typeface="Tahoma"/>
              </a:rPr>
              <a:t>suppose </a:t>
            </a:r>
            <a:r>
              <a:rPr dirty="0" sz="1100" spc="-65">
                <a:latin typeface="Tahoma"/>
                <a:cs typeface="Tahoma"/>
              </a:rPr>
              <a:t>you </a:t>
            </a:r>
            <a:r>
              <a:rPr dirty="0" sz="1100" spc="-25">
                <a:latin typeface="Tahoma"/>
                <a:cs typeface="Tahoma"/>
              </a:rPr>
              <a:t>roll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0">
                <a:latin typeface="Tahoma"/>
                <a:cs typeface="Tahoma"/>
              </a:rPr>
              <a:t>fair </a:t>
            </a:r>
            <a:r>
              <a:rPr dirty="0" sz="1100" spc="-45">
                <a:latin typeface="Tahoma"/>
                <a:cs typeface="Tahoma"/>
              </a:rPr>
              <a:t>six-sided </a:t>
            </a:r>
            <a:r>
              <a:rPr dirty="0" sz="1100" spc="-50">
                <a:latin typeface="Tahoma"/>
                <a:cs typeface="Tahoma"/>
              </a:rPr>
              <a:t>die </a:t>
            </a:r>
            <a:r>
              <a:rPr dirty="0" sz="1100" spc="5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once.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ts val="1200"/>
              </a:lnSpc>
              <a:spcBef>
                <a:spcPts val="470"/>
              </a:spcBef>
            </a:pPr>
            <a:r>
              <a:rPr dirty="0" sz="1000" spc="-10">
                <a:latin typeface="Tahoma"/>
                <a:cs typeface="Tahoma"/>
              </a:rPr>
              <a:t>What </a:t>
            </a:r>
            <a:r>
              <a:rPr dirty="0" sz="1000" spc="-30">
                <a:latin typeface="Tahoma"/>
                <a:cs typeface="Tahoma"/>
              </a:rPr>
              <a:t>is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50">
                <a:latin typeface="Tahoma"/>
                <a:cs typeface="Tahoma"/>
              </a:rPr>
              <a:t>sample </a:t>
            </a:r>
            <a:r>
              <a:rPr dirty="0" sz="1000" spc="-55">
                <a:latin typeface="Tahoma"/>
                <a:cs typeface="Tahoma"/>
              </a:rPr>
              <a:t>space</a:t>
            </a:r>
            <a:r>
              <a:rPr dirty="0" sz="1000" spc="190">
                <a:latin typeface="Tahoma"/>
                <a:cs typeface="Tahoma"/>
              </a:rPr>
              <a:t> </a:t>
            </a:r>
            <a:r>
              <a:rPr dirty="0" sz="1000" spc="60">
                <a:latin typeface="Lucida Sans Unicode"/>
                <a:cs typeface="Lucida Sans Unicode"/>
              </a:rPr>
              <a:t>S</a:t>
            </a:r>
            <a:r>
              <a:rPr dirty="0" sz="1000" spc="60">
                <a:latin typeface="Tahoma"/>
                <a:cs typeface="Tahoma"/>
              </a:rPr>
              <a:t>?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200"/>
              </a:lnSpc>
            </a:pPr>
            <a:r>
              <a:rPr dirty="0" sz="1000" spc="-10">
                <a:latin typeface="Tahoma"/>
                <a:cs typeface="Tahoma"/>
              </a:rPr>
              <a:t>What </a:t>
            </a:r>
            <a:r>
              <a:rPr dirty="0" sz="1000" spc="-30">
                <a:latin typeface="Tahoma"/>
                <a:cs typeface="Tahoma"/>
              </a:rPr>
              <a:t>is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event</a:t>
            </a:r>
            <a:endParaRPr sz="1000">
              <a:latin typeface="Tahoma"/>
              <a:cs typeface="Tahoma"/>
            </a:endParaRPr>
          </a:p>
          <a:p>
            <a:pPr marL="566420">
              <a:lnSpc>
                <a:spcPct val="100000"/>
              </a:lnSpc>
              <a:spcBef>
                <a:spcPts val="490"/>
              </a:spcBef>
            </a:pPr>
            <a:r>
              <a:rPr dirty="0" sz="900" spc="10">
                <a:latin typeface="Calibri"/>
                <a:cs typeface="Calibri"/>
              </a:rPr>
              <a:t>“roll a</a:t>
            </a:r>
            <a:r>
              <a:rPr dirty="0" sz="900" spc="130">
                <a:latin typeface="Calibri"/>
                <a:cs typeface="Calibri"/>
              </a:rPr>
              <a:t> </a:t>
            </a:r>
            <a:r>
              <a:rPr dirty="0" sz="900" spc="25">
                <a:latin typeface="Calibri"/>
                <a:cs typeface="Calibri"/>
              </a:rPr>
              <a:t>six”</a:t>
            </a:r>
            <a:endParaRPr sz="900">
              <a:latin typeface="Calibri"/>
              <a:cs typeface="Calibri"/>
            </a:endParaRPr>
          </a:p>
          <a:p>
            <a:pPr marL="566420" marR="2049780">
              <a:lnSpc>
                <a:spcPct val="101499"/>
              </a:lnSpc>
            </a:pPr>
            <a:r>
              <a:rPr dirty="0" sz="900" spc="10">
                <a:latin typeface="Calibri"/>
                <a:cs typeface="Calibri"/>
              </a:rPr>
              <a:t>“roll </a:t>
            </a:r>
            <a:r>
              <a:rPr dirty="0" sz="900" spc="5">
                <a:latin typeface="Calibri"/>
                <a:cs typeface="Calibri"/>
              </a:rPr>
              <a:t>an </a:t>
            </a:r>
            <a:r>
              <a:rPr dirty="0" sz="900" spc="-25">
                <a:latin typeface="Calibri"/>
                <a:cs typeface="Calibri"/>
              </a:rPr>
              <a:t>even </a:t>
            </a:r>
            <a:r>
              <a:rPr dirty="0" sz="900" spc="5">
                <a:latin typeface="Calibri"/>
                <a:cs typeface="Calibri"/>
              </a:rPr>
              <a:t>number”  </a:t>
            </a:r>
            <a:r>
              <a:rPr dirty="0" sz="900" spc="10">
                <a:latin typeface="Calibri"/>
                <a:cs typeface="Calibri"/>
              </a:rPr>
              <a:t>“roll </a:t>
            </a:r>
            <a:r>
              <a:rPr dirty="0" sz="900" spc="-20">
                <a:latin typeface="Calibri"/>
                <a:cs typeface="Calibri"/>
              </a:rPr>
              <a:t>more  </a:t>
            </a:r>
            <a:r>
              <a:rPr dirty="0" sz="900" spc="5">
                <a:latin typeface="Calibri"/>
                <a:cs typeface="Calibri"/>
              </a:rPr>
              <a:t>than</a:t>
            </a:r>
            <a:r>
              <a:rPr dirty="0" sz="900" spc="85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2”</a:t>
            </a:r>
            <a:endParaRPr sz="900">
              <a:latin typeface="Calibri"/>
              <a:cs typeface="Calibri"/>
            </a:endParaRPr>
          </a:p>
          <a:p>
            <a:pPr marL="289560" marR="1336675">
              <a:lnSpc>
                <a:spcPct val="100000"/>
              </a:lnSpc>
              <a:spcBef>
                <a:spcPts val="509"/>
              </a:spcBef>
            </a:pPr>
            <a:r>
              <a:rPr dirty="0" sz="1000" spc="-10">
                <a:latin typeface="Tahoma"/>
                <a:cs typeface="Tahoma"/>
              </a:rPr>
              <a:t>What </a:t>
            </a:r>
            <a:r>
              <a:rPr dirty="0" sz="1000" spc="-55">
                <a:latin typeface="Tahoma"/>
                <a:cs typeface="Tahoma"/>
              </a:rPr>
              <a:t>does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45">
                <a:latin typeface="Tahoma"/>
                <a:cs typeface="Tahoma"/>
              </a:rPr>
              <a:t>set </a:t>
            </a:r>
            <a:r>
              <a:rPr dirty="0" sz="1000" spc="40">
                <a:latin typeface="Lucida Sans Unicode"/>
                <a:cs typeface="Lucida Sans Unicode"/>
              </a:rPr>
              <a:t>{</a:t>
            </a:r>
            <a:r>
              <a:rPr dirty="0" sz="1000" spc="40">
                <a:latin typeface="Tahoma"/>
                <a:cs typeface="Tahoma"/>
              </a:rPr>
              <a:t>2</a:t>
            </a:r>
            <a:r>
              <a:rPr dirty="0" sz="1000" spc="40" i="1">
                <a:latin typeface="Century Gothic"/>
                <a:cs typeface="Century Gothic"/>
              </a:rPr>
              <a:t>, </a:t>
            </a:r>
            <a:r>
              <a:rPr dirty="0" sz="1000" spc="-25">
                <a:latin typeface="Tahoma"/>
                <a:cs typeface="Tahoma"/>
              </a:rPr>
              <a:t>3</a:t>
            </a:r>
            <a:r>
              <a:rPr dirty="0" sz="1000" spc="-25" i="1">
                <a:latin typeface="Century Gothic"/>
                <a:cs typeface="Century Gothic"/>
              </a:rPr>
              <a:t>, </a:t>
            </a:r>
            <a:r>
              <a:rPr dirty="0" sz="1000" spc="60">
                <a:latin typeface="Tahoma"/>
                <a:cs typeface="Tahoma"/>
              </a:rPr>
              <a:t>4</a:t>
            </a:r>
            <a:r>
              <a:rPr dirty="0" sz="1000" spc="60">
                <a:latin typeface="Lucida Sans Unicode"/>
                <a:cs typeface="Lucida Sans Unicode"/>
              </a:rPr>
              <a:t>} </a:t>
            </a:r>
            <a:r>
              <a:rPr dirty="0" sz="1000" spc="-45">
                <a:latin typeface="Tahoma"/>
                <a:cs typeface="Tahoma"/>
              </a:rPr>
              <a:t>mean?  </a:t>
            </a:r>
            <a:r>
              <a:rPr dirty="0" sz="1000" spc="-40">
                <a:latin typeface="Tahoma"/>
                <a:cs typeface="Tahoma"/>
              </a:rPr>
              <a:t>How </a:t>
            </a:r>
            <a:r>
              <a:rPr dirty="0" sz="1000" spc="-55">
                <a:latin typeface="Tahoma"/>
                <a:cs typeface="Tahoma"/>
              </a:rPr>
              <a:t>many </a:t>
            </a:r>
            <a:r>
              <a:rPr dirty="0" sz="1000" spc="-25">
                <a:latin typeface="Tahoma"/>
                <a:cs typeface="Tahoma"/>
              </a:rPr>
              <a:t>distinct </a:t>
            </a:r>
            <a:r>
              <a:rPr dirty="0" sz="1000" spc="-50">
                <a:latin typeface="Tahoma"/>
                <a:cs typeface="Tahoma"/>
              </a:rPr>
              <a:t>events </a:t>
            </a:r>
            <a:r>
              <a:rPr dirty="0" sz="1000" spc="-65">
                <a:latin typeface="Tahoma"/>
                <a:cs typeface="Tahoma"/>
              </a:rPr>
              <a:t>are </a:t>
            </a:r>
            <a:r>
              <a:rPr dirty="0" sz="1000" spc="7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possible?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1100" spc="-35">
                <a:latin typeface="Tahoma"/>
                <a:cs typeface="Tahoma"/>
              </a:rPr>
              <a:t>Usually </a:t>
            </a:r>
            <a:r>
              <a:rPr dirty="0" sz="1100" spc="-60">
                <a:latin typeface="Tahoma"/>
                <a:cs typeface="Tahoma"/>
              </a:rPr>
              <a:t>denote </a:t>
            </a:r>
            <a:r>
              <a:rPr dirty="0" sz="1100" spc="-45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set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15">
                <a:latin typeface="Tahoma"/>
                <a:cs typeface="Tahoma"/>
              </a:rPr>
              <a:t>all </a:t>
            </a:r>
            <a:r>
              <a:rPr dirty="0" sz="1100" spc="-45">
                <a:latin typeface="Tahoma"/>
                <a:cs typeface="Tahoma"/>
              </a:rPr>
              <a:t>possible </a:t>
            </a:r>
            <a:r>
              <a:rPr dirty="0" sz="1100" spc="-60">
                <a:latin typeface="Tahoma"/>
                <a:cs typeface="Tahoma"/>
              </a:rPr>
              <a:t>events </a:t>
            </a:r>
            <a:r>
              <a:rPr dirty="0" sz="1100" spc="-65">
                <a:latin typeface="Tahoma"/>
                <a:cs typeface="Tahoma"/>
              </a:rPr>
              <a:t>by  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40">
                <a:latin typeface="Lucida Sans Unicode"/>
                <a:cs typeface="Lucida Sans Unicode"/>
              </a:rPr>
              <a:t>A</a:t>
            </a:r>
            <a:r>
              <a:rPr dirty="0" sz="1100" spc="4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15" action="ppaction://hlinksldjump"/>
              </a:rPr>
              <a:t>STAT </a:t>
            </a:r>
            <a:r>
              <a:rPr dirty="0" spc="-65">
                <a:hlinkClick r:id="rId15" action="ppaction://hlinksldjump"/>
              </a:rPr>
              <a:t>234 </a:t>
            </a:r>
            <a:r>
              <a:rPr dirty="0" spc="-40">
                <a:hlinkClick r:id="rId15" action="ppaction://hlinksldjump"/>
              </a:rPr>
              <a:t>Lecture</a:t>
            </a:r>
            <a:r>
              <a:rPr dirty="0" spc="5">
                <a:hlinkClick r:id="rId15" action="ppaction://hlinksldjump"/>
              </a:rPr>
              <a:t> </a:t>
            </a:r>
            <a:r>
              <a:rPr dirty="0" spc="-65">
                <a:hlinkClick r:id="rId15" action="ppaction://hlinksldjump"/>
              </a:rPr>
              <a:t>4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6339" y="13208"/>
            <a:ext cx="753110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Axioms </a:t>
            </a: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of </a:t>
            </a: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Probability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Sample </a:t>
            </a:r>
            <a:r>
              <a:rPr dirty="0" spc="-55"/>
              <a:t>Space </a:t>
            </a:r>
            <a:r>
              <a:rPr dirty="0" spc="114"/>
              <a:t>&amp;</a:t>
            </a:r>
            <a:r>
              <a:rPr dirty="0" spc="140"/>
              <a:t> </a:t>
            </a:r>
            <a:r>
              <a:rPr dirty="0" spc="-40"/>
              <a:t>Events</a:t>
            </a:r>
          </a:p>
        </p:txBody>
      </p:sp>
      <p:sp>
        <p:nvSpPr>
          <p:cNvPr id="6" name="object 6"/>
          <p:cNvSpPr/>
          <p:nvPr/>
        </p:nvSpPr>
        <p:spPr>
          <a:xfrm>
            <a:off x="280212" y="121744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9988" y="1617294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69988" y="1769122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0212" y="1991779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69988" y="2219553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69988" y="2371382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02056" y="1141181"/>
            <a:ext cx="3999229" cy="1368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dirty="0" sz="1100" spc="-55">
                <a:latin typeface="Tahoma"/>
                <a:cs typeface="Tahoma"/>
              </a:rPr>
              <a:t>Suppose </a:t>
            </a:r>
            <a:r>
              <a:rPr dirty="0" sz="1100" spc="-65">
                <a:latin typeface="Tahoma"/>
                <a:cs typeface="Tahoma"/>
              </a:rPr>
              <a:t>you </a:t>
            </a:r>
            <a:r>
              <a:rPr dirty="0" sz="1100" spc="-15">
                <a:latin typeface="Tahoma"/>
                <a:cs typeface="Tahoma"/>
              </a:rPr>
              <a:t>flip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0">
                <a:latin typeface="Tahoma"/>
                <a:cs typeface="Tahoma"/>
              </a:rPr>
              <a:t>fair coin </a:t>
            </a:r>
            <a:r>
              <a:rPr dirty="0" sz="1100" spc="-40">
                <a:latin typeface="Tahoma"/>
                <a:cs typeface="Tahoma"/>
              </a:rPr>
              <a:t>twice </a:t>
            </a:r>
            <a:r>
              <a:rPr dirty="0" sz="1100" spc="-60">
                <a:latin typeface="Tahoma"/>
                <a:cs typeface="Tahoma"/>
              </a:rPr>
              <a:t>and </a:t>
            </a:r>
            <a:r>
              <a:rPr dirty="0" sz="1100" spc="-65">
                <a:latin typeface="Tahoma"/>
                <a:cs typeface="Tahoma"/>
              </a:rPr>
              <a:t>observe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70">
                <a:latin typeface="Tahoma"/>
                <a:cs typeface="Tahoma"/>
              </a:rPr>
              <a:t>sequence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70">
                <a:latin typeface="Tahoma"/>
                <a:cs typeface="Tahoma"/>
              </a:rPr>
              <a:t>heads  </a:t>
            </a:r>
            <a:r>
              <a:rPr dirty="0" sz="1100" spc="-60">
                <a:latin typeface="Tahoma"/>
                <a:cs typeface="Tahoma"/>
              </a:rPr>
              <a:t>and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tails.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ts val="1200"/>
              </a:lnSpc>
              <a:spcBef>
                <a:spcPts val="470"/>
              </a:spcBef>
            </a:pPr>
            <a:r>
              <a:rPr dirty="0" sz="1000" spc="-10">
                <a:latin typeface="Tahoma"/>
                <a:cs typeface="Tahoma"/>
              </a:rPr>
              <a:t>What </a:t>
            </a:r>
            <a:r>
              <a:rPr dirty="0" sz="1000" spc="-30">
                <a:latin typeface="Tahoma"/>
                <a:cs typeface="Tahoma"/>
              </a:rPr>
              <a:t>is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50">
                <a:latin typeface="Tahoma"/>
                <a:cs typeface="Tahoma"/>
              </a:rPr>
              <a:t>sample </a:t>
            </a:r>
            <a:r>
              <a:rPr dirty="0" sz="1000" spc="-55">
                <a:latin typeface="Tahoma"/>
                <a:cs typeface="Tahoma"/>
              </a:rPr>
              <a:t>space</a:t>
            </a:r>
            <a:r>
              <a:rPr dirty="0" sz="1000" spc="190">
                <a:latin typeface="Tahoma"/>
                <a:cs typeface="Tahoma"/>
              </a:rPr>
              <a:t> </a:t>
            </a:r>
            <a:r>
              <a:rPr dirty="0" sz="1000" spc="60">
                <a:latin typeface="Lucida Sans Unicode"/>
                <a:cs typeface="Lucida Sans Unicode"/>
              </a:rPr>
              <a:t>S</a:t>
            </a:r>
            <a:r>
              <a:rPr dirty="0" sz="1000" spc="60">
                <a:latin typeface="Tahoma"/>
                <a:cs typeface="Tahoma"/>
              </a:rPr>
              <a:t>?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200"/>
              </a:lnSpc>
            </a:pPr>
            <a:r>
              <a:rPr dirty="0" sz="1000" spc="-10">
                <a:latin typeface="Tahoma"/>
                <a:cs typeface="Tahoma"/>
              </a:rPr>
              <a:t>What </a:t>
            </a:r>
            <a:r>
              <a:rPr dirty="0" sz="1000" spc="-30">
                <a:latin typeface="Tahoma"/>
                <a:cs typeface="Tahoma"/>
              </a:rPr>
              <a:t>is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45">
                <a:latin typeface="Tahoma"/>
                <a:cs typeface="Tahoma"/>
              </a:rPr>
              <a:t>set </a:t>
            </a:r>
            <a:r>
              <a:rPr dirty="0" sz="1000" spc="-30">
                <a:latin typeface="Tahoma"/>
                <a:cs typeface="Tahoma"/>
              </a:rPr>
              <a:t>of </a:t>
            </a:r>
            <a:r>
              <a:rPr dirty="0" sz="1000" spc="-20">
                <a:latin typeface="Tahoma"/>
                <a:cs typeface="Tahoma"/>
              </a:rPr>
              <a:t>all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40">
                <a:latin typeface="Tahoma"/>
                <a:cs typeface="Tahoma"/>
              </a:rPr>
              <a:t>possible </a:t>
            </a:r>
            <a:r>
              <a:rPr dirty="0" sz="1000" spc="-50">
                <a:latin typeface="Tahoma"/>
                <a:cs typeface="Tahoma"/>
              </a:rPr>
              <a:t>events </a:t>
            </a:r>
            <a:r>
              <a:rPr dirty="0" sz="1000" spc="130">
                <a:latin typeface="Tahoma"/>
                <a:cs typeface="Tahoma"/>
              </a:rPr>
              <a:t> </a:t>
            </a:r>
            <a:r>
              <a:rPr dirty="0" sz="1000" spc="50">
                <a:latin typeface="Lucida Sans Unicode"/>
                <a:cs typeface="Lucida Sans Unicode"/>
              </a:rPr>
              <a:t>A</a:t>
            </a:r>
            <a:r>
              <a:rPr dirty="0" sz="1000" spc="50">
                <a:latin typeface="Tahoma"/>
                <a:cs typeface="Tahoma"/>
              </a:rPr>
              <a:t>?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1100" spc="-55">
                <a:latin typeface="Tahoma"/>
                <a:cs typeface="Tahoma"/>
              </a:rPr>
              <a:t>Suppose </a:t>
            </a:r>
            <a:r>
              <a:rPr dirty="0" sz="1100" spc="-50">
                <a:latin typeface="Tahoma"/>
                <a:cs typeface="Tahoma"/>
              </a:rPr>
              <a:t>instead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5">
                <a:latin typeface="Tahoma"/>
                <a:cs typeface="Tahoma"/>
              </a:rPr>
              <a:t>sequence, you measure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number </a:t>
            </a:r>
            <a:r>
              <a:rPr dirty="0" sz="1100" spc="-35">
                <a:latin typeface="Tahoma"/>
                <a:cs typeface="Tahoma"/>
              </a:rPr>
              <a:t>of  </a:t>
            </a:r>
            <a:r>
              <a:rPr dirty="0" sz="1100" spc="13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heads.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ts val="1200"/>
              </a:lnSpc>
              <a:spcBef>
                <a:spcPts val="470"/>
              </a:spcBef>
            </a:pPr>
            <a:r>
              <a:rPr dirty="0" sz="1000" spc="-10">
                <a:latin typeface="Tahoma"/>
                <a:cs typeface="Tahoma"/>
              </a:rPr>
              <a:t>What </a:t>
            </a:r>
            <a:r>
              <a:rPr dirty="0" sz="1000" spc="-30">
                <a:latin typeface="Tahoma"/>
                <a:cs typeface="Tahoma"/>
              </a:rPr>
              <a:t>is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50">
                <a:latin typeface="Tahoma"/>
                <a:cs typeface="Tahoma"/>
              </a:rPr>
              <a:t>sample </a:t>
            </a:r>
            <a:r>
              <a:rPr dirty="0" sz="1000" spc="-55">
                <a:latin typeface="Tahoma"/>
                <a:cs typeface="Tahoma"/>
              </a:rPr>
              <a:t>space</a:t>
            </a:r>
            <a:r>
              <a:rPr dirty="0" sz="1000" spc="190">
                <a:latin typeface="Tahoma"/>
                <a:cs typeface="Tahoma"/>
              </a:rPr>
              <a:t> </a:t>
            </a:r>
            <a:r>
              <a:rPr dirty="0" sz="1000" spc="60">
                <a:latin typeface="Lucida Sans Unicode"/>
                <a:cs typeface="Lucida Sans Unicode"/>
              </a:rPr>
              <a:t>S</a:t>
            </a:r>
            <a:r>
              <a:rPr dirty="0" sz="1000" spc="60">
                <a:latin typeface="Tahoma"/>
                <a:cs typeface="Tahoma"/>
              </a:rPr>
              <a:t>?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200"/>
              </a:lnSpc>
            </a:pPr>
            <a:r>
              <a:rPr dirty="0" sz="1000" spc="-10">
                <a:latin typeface="Tahoma"/>
                <a:cs typeface="Tahoma"/>
              </a:rPr>
              <a:t>What </a:t>
            </a:r>
            <a:r>
              <a:rPr dirty="0" sz="1000" spc="-30">
                <a:latin typeface="Tahoma"/>
                <a:cs typeface="Tahoma"/>
              </a:rPr>
              <a:t>is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45">
                <a:latin typeface="Tahoma"/>
                <a:cs typeface="Tahoma"/>
              </a:rPr>
              <a:t>set </a:t>
            </a:r>
            <a:r>
              <a:rPr dirty="0" sz="1000" spc="-30">
                <a:latin typeface="Tahoma"/>
                <a:cs typeface="Tahoma"/>
              </a:rPr>
              <a:t>of </a:t>
            </a:r>
            <a:r>
              <a:rPr dirty="0" sz="1000" spc="-20">
                <a:latin typeface="Tahoma"/>
                <a:cs typeface="Tahoma"/>
              </a:rPr>
              <a:t>all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40">
                <a:latin typeface="Tahoma"/>
                <a:cs typeface="Tahoma"/>
              </a:rPr>
              <a:t>possible </a:t>
            </a:r>
            <a:r>
              <a:rPr dirty="0" sz="1000" spc="-50">
                <a:latin typeface="Tahoma"/>
                <a:cs typeface="Tahoma"/>
              </a:rPr>
              <a:t>events </a:t>
            </a:r>
            <a:r>
              <a:rPr dirty="0" sz="1000" spc="130">
                <a:latin typeface="Tahoma"/>
                <a:cs typeface="Tahoma"/>
              </a:rPr>
              <a:t> </a:t>
            </a:r>
            <a:r>
              <a:rPr dirty="0" sz="1000" spc="50">
                <a:latin typeface="Lucida Sans Unicode"/>
                <a:cs typeface="Lucida Sans Unicode"/>
              </a:rPr>
              <a:t>A</a:t>
            </a:r>
            <a:r>
              <a:rPr dirty="0" sz="1000" spc="50">
                <a:latin typeface="Tahoma"/>
                <a:cs typeface="Tahoma"/>
              </a:rPr>
              <a:t>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9" action="ppaction://hlinksldjump"/>
              </a:rPr>
              <a:t>STAT </a:t>
            </a:r>
            <a:r>
              <a:rPr dirty="0" spc="-65">
                <a:hlinkClick r:id="rId9" action="ppaction://hlinksldjump"/>
              </a:rPr>
              <a:t>234 </a:t>
            </a:r>
            <a:r>
              <a:rPr dirty="0" spc="-40">
                <a:hlinkClick r:id="rId9" action="ppaction://hlinksldjump"/>
              </a:rPr>
              <a:t>Lecture</a:t>
            </a:r>
            <a:r>
              <a:rPr dirty="0" spc="5">
                <a:hlinkClick r:id="rId9" action="ppaction://hlinksldjump"/>
              </a:rPr>
              <a:t> </a:t>
            </a:r>
            <a:r>
              <a:rPr dirty="0" spc="-65">
                <a:hlinkClick r:id="rId9" action="ppaction://hlinksldjump"/>
              </a:rPr>
              <a:t>4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3273" y="13208"/>
            <a:ext cx="746125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Population </a:t>
            </a:r>
            <a:r>
              <a:rPr dirty="0" sz="600" spc="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&amp;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Sample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Why</a:t>
            </a:r>
            <a:r>
              <a:rPr dirty="0" spc="-40"/>
              <a:t> </a:t>
            </a:r>
            <a:r>
              <a:rPr dirty="0" spc="-45"/>
              <a:t>Sample?</a:t>
            </a:r>
          </a:p>
        </p:txBody>
      </p:sp>
      <p:sp>
        <p:nvSpPr>
          <p:cNvPr id="6" name="object 6"/>
          <p:cNvSpPr/>
          <p:nvPr/>
        </p:nvSpPr>
        <p:spPr>
          <a:xfrm>
            <a:off x="280212" y="122966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0212" y="1611782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0212" y="2165959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97344" y="1153411"/>
            <a:ext cx="4074795" cy="1294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145" marR="492125">
              <a:lnSpc>
                <a:spcPct val="102600"/>
              </a:lnSpc>
            </a:pPr>
            <a:r>
              <a:rPr dirty="0" sz="1100" spc="-50">
                <a:latin typeface="Tahoma"/>
                <a:cs typeface="Tahoma"/>
              </a:rPr>
              <a:t>It </a:t>
            </a:r>
            <a:r>
              <a:rPr dirty="0" sz="1100" spc="-40">
                <a:latin typeface="Tahoma"/>
                <a:cs typeface="Tahoma"/>
              </a:rPr>
              <a:t>is expensive/impossible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25">
                <a:latin typeface="Tahoma"/>
                <a:cs typeface="Tahoma"/>
              </a:rPr>
              <a:t>collect </a:t>
            </a:r>
            <a:r>
              <a:rPr dirty="0" sz="1100" spc="-40">
                <a:latin typeface="Tahoma"/>
                <a:cs typeface="Tahoma"/>
              </a:rPr>
              <a:t>information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whole  </a:t>
            </a:r>
            <a:r>
              <a:rPr dirty="0" sz="1100" spc="-30">
                <a:latin typeface="Tahoma"/>
                <a:cs typeface="Tahoma"/>
              </a:rPr>
              <a:t>population </a:t>
            </a:r>
            <a:r>
              <a:rPr dirty="0" sz="1100" spc="-65">
                <a:latin typeface="Tahoma"/>
                <a:cs typeface="Tahoma"/>
              </a:rPr>
              <a:t>(when </a:t>
            </a:r>
            <a:r>
              <a:rPr dirty="0" sz="1100" spc="-25">
                <a:latin typeface="Tahoma"/>
                <a:cs typeface="Tahoma"/>
              </a:rPr>
              <a:t>this </a:t>
            </a:r>
            <a:r>
              <a:rPr dirty="0" sz="1100" spc="-40">
                <a:latin typeface="Tahoma"/>
                <a:cs typeface="Tahoma"/>
              </a:rPr>
              <a:t>is </a:t>
            </a:r>
            <a:r>
              <a:rPr dirty="0" sz="1100" spc="-70">
                <a:latin typeface="Tahoma"/>
                <a:cs typeface="Tahoma"/>
              </a:rPr>
              <a:t>done </a:t>
            </a:r>
            <a:r>
              <a:rPr dirty="0" sz="1100" spc="15">
                <a:latin typeface="Tahoma"/>
                <a:cs typeface="Tahoma"/>
              </a:rPr>
              <a:t>it </a:t>
            </a:r>
            <a:r>
              <a:rPr dirty="0" sz="1100" spc="-40">
                <a:latin typeface="Tahoma"/>
                <a:cs typeface="Tahoma"/>
              </a:rPr>
              <a:t>is </a:t>
            </a:r>
            <a:r>
              <a:rPr dirty="0" sz="1100" spc="-35">
                <a:latin typeface="Tahoma"/>
                <a:cs typeface="Tahoma"/>
              </a:rPr>
              <a:t>called </a:t>
            </a:r>
            <a:r>
              <a:rPr dirty="0" sz="1100" spc="-55">
                <a:latin typeface="Tahoma"/>
                <a:cs typeface="Tahoma"/>
              </a:rPr>
              <a:t>a  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30" b="1">
                <a:latin typeface="Gill Sans MT"/>
                <a:cs typeface="Gill Sans MT"/>
              </a:rPr>
              <a:t>census</a:t>
            </a:r>
            <a:r>
              <a:rPr dirty="0" sz="1100" spc="-30">
                <a:latin typeface="Tahoma"/>
                <a:cs typeface="Tahoma"/>
              </a:rPr>
              <a:t>).</a:t>
            </a:r>
            <a:endParaRPr sz="1100">
              <a:latin typeface="Tahoma"/>
              <a:cs typeface="Tahoma"/>
            </a:endParaRPr>
          </a:p>
          <a:p>
            <a:pPr marL="12700" marR="290830" indent="4445">
              <a:lnSpc>
                <a:spcPct val="102600"/>
              </a:lnSpc>
              <a:spcBef>
                <a:spcPts val="300"/>
              </a:spcBef>
            </a:pPr>
            <a:r>
              <a:rPr dirty="0" sz="1100" spc="-40">
                <a:latin typeface="Tahoma"/>
                <a:cs typeface="Tahoma"/>
              </a:rPr>
              <a:t>Even </a:t>
            </a:r>
            <a:r>
              <a:rPr dirty="0" sz="1100" spc="-70">
                <a:latin typeface="Tahoma"/>
                <a:cs typeface="Tahoma"/>
              </a:rPr>
              <a:t>when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65">
                <a:latin typeface="Tahoma"/>
                <a:cs typeface="Tahoma"/>
              </a:rPr>
              <a:t>census </a:t>
            </a:r>
            <a:r>
              <a:rPr dirty="0" sz="1100" spc="-40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performed, </a:t>
            </a:r>
            <a:r>
              <a:rPr dirty="0" sz="1100" spc="15">
                <a:latin typeface="Tahoma"/>
                <a:cs typeface="Tahoma"/>
              </a:rPr>
              <a:t>it </a:t>
            </a:r>
            <a:r>
              <a:rPr dirty="0" sz="1100" spc="-40">
                <a:latin typeface="Tahoma"/>
                <a:cs typeface="Tahoma"/>
              </a:rPr>
              <a:t>is often </a:t>
            </a:r>
            <a:r>
              <a:rPr dirty="0" sz="1100" spc="-70">
                <a:latin typeface="Tahoma"/>
                <a:cs typeface="Tahoma"/>
              </a:rPr>
              <a:t>less </a:t>
            </a:r>
            <a:r>
              <a:rPr dirty="0" sz="1100" spc="-50">
                <a:latin typeface="Tahoma"/>
                <a:cs typeface="Tahoma"/>
              </a:rPr>
              <a:t>accurate </a:t>
            </a:r>
            <a:r>
              <a:rPr dirty="0" sz="1100" spc="-35">
                <a:latin typeface="Tahoma"/>
                <a:cs typeface="Tahoma"/>
              </a:rPr>
              <a:t>than </a:t>
            </a:r>
            <a:r>
              <a:rPr dirty="0" sz="1100" spc="-55">
                <a:latin typeface="Tahoma"/>
                <a:cs typeface="Tahoma"/>
              </a:rPr>
              <a:t>a  </a:t>
            </a:r>
            <a:r>
              <a:rPr dirty="0" sz="1100" spc="-55">
                <a:latin typeface="Tahoma"/>
                <a:cs typeface="Tahoma"/>
              </a:rPr>
              <a:t>well-designed sample </a:t>
            </a:r>
            <a:r>
              <a:rPr dirty="0" sz="1100" spc="-50">
                <a:latin typeface="Tahoma"/>
                <a:cs typeface="Tahoma"/>
              </a:rPr>
              <a:t>(hard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25">
                <a:latin typeface="Tahoma"/>
                <a:cs typeface="Tahoma"/>
              </a:rPr>
              <a:t>collect </a:t>
            </a:r>
            <a:r>
              <a:rPr dirty="0" sz="1100" spc="-40">
                <a:latin typeface="Tahoma"/>
                <a:cs typeface="Tahoma"/>
              </a:rPr>
              <a:t>information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50">
                <a:latin typeface="Tahoma"/>
                <a:cs typeface="Tahoma"/>
              </a:rPr>
              <a:t>everything,  </a:t>
            </a:r>
            <a:r>
              <a:rPr dirty="0" sz="1100" spc="-45">
                <a:latin typeface="Tahoma"/>
                <a:cs typeface="Tahoma"/>
              </a:rPr>
              <a:t>self-report </a:t>
            </a:r>
            <a:r>
              <a:rPr dirty="0" sz="1100" spc="-50">
                <a:latin typeface="Tahoma"/>
                <a:cs typeface="Tahoma"/>
              </a:rPr>
              <a:t>bias, </a:t>
            </a:r>
            <a:r>
              <a:rPr dirty="0" sz="1100" spc="-60">
                <a:latin typeface="Tahoma"/>
                <a:cs typeface="Tahoma"/>
              </a:rPr>
              <a:t>non-response </a:t>
            </a:r>
            <a:r>
              <a:rPr dirty="0" sz="1100" spc="-45">
                <a:latin typeface="Tahoma"/>
                <a:cs typeface="Tahoma"/>
              </a:rPr>
              <a:t>bias, </a:t>
            </a:r>
            <a:r>
              <a:rPr dirty="0" sz="1100" spc="-30">
                <a:latin typeface="Tahoma"/>
                <a:cs typeface="Tahoma"/>
              </a:rPr>
              <a:t>. . .</a:t>
            </a:r>
            <a:r>
              <a:rPr dirty="0" sz="1100" spc="-9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).</a:t>
            </a:r>
            <a:endParaRPr sz="1100">
              <a:latin typeface="Tahoma"/>
              <a:cs typeface="Tahoma"/>
            </a:endParaRPr>
          </a:p>
          <a:p>
            <a:pPr marL="12700" marR="5080" indent="4445">
              <a:lnSpc>
                <a:spcPct val="102600"/>
              </a:lnSpc>
              <a:spcBef>
                <a:spcPts val="300"/>
              </a:spcBef>
            </a:pPr>
            <a:r>
              <a:rPr dirty="0" sz="1100" spc="5">
                <a:latin typeface="Tahoma"/>
                <a:cs typeface="Tahoma"/>
              </a:rPr>
              <a:t>With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60">
                <a:latin typeface="Tahoma"/>
                <a:cs typeface="Tahoma"/>
              </a:rPr>
              <a:t>large enough </a:t>
            </a:r>
            <a:r>
              <a:rPr dirty="0" sz="1100" spc="-50">
                <a:latin typeface="Tahoma"/>
                <a:cs typeface="Tahoma"/>
              </a:rPr>
              <a:t>sample,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60">
                <a:latin typeface="Tahoma"/>
                <a:cs typeface="Tahoma"/>
              </a:rPr>
              <a:t>be </a:t>
            </a:r>
            <a:r>
              <a:rPr dirty="0" sz="1100" spc="-45">
                <a:latin typeface="Tahoma"/>
                <a:cs typeface="Tahoma"/>
              </a:rPr>
              <a:t>pretty </a:t>
            </a:r>
            <a:r>
              <a:rPr dirty="0" sz="1100" spc="-65">
                <a:latin typeface="Tahoma"/>
                <a:cs typeface="Tahoma"/>
              </a:rPr>
              <a:t>sure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information </a:t>
            </a:r>
            <a:r>
              <a:rPr dirty="0" sz="1100" spc="250">
                <a:latin typeface="Tahoma"/>
                <a:cs typeface="Tahoma"/>
              </a:rPr>
              <a:t> </a:t>
            </a:r>
            <a:r>
              <a:rPr dirty="0" sz="1100" spc="-105">
                <a:latin typeface="Tahoma"/>
                <a:cs typeface="Tahoma"/>
              </a:rPr>
              <a:t>we  </a:t>
            </a:r>
            <a:r>
              <a:rPr dirty="0" sz="1100" spc="-55">
                <a:latin typeface="Tahoma"/>
                <a:cs typeface="Tahoma"/>
              </a:rPr>
              <a:t>want on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population, </a:t>
            </a:r>
            <a:r>
              <a:rPr dirty="0" sz="1100" spc="-40">
                <a:latin typeface="Tahoma"/>
                <a:cs typeface="Tahoma"/>
              </a:rPr>
              <a:t>making </a:t>
            </a:r>
            <a:r>
              <a:rPr dirty="0" sz="1100" spc="-25">
                <a:latin typeface="Tahoma"/>
                <a:cs typeface="Tahoma"/>
              </a:rPr>
              <a:t>taking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65">
                <a:latin typeface="Tahoma"/>
                <a:cs typeface="Tahoma"/>
              </a:rPr>
              <a:t>census 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unnecessary.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6" action="ppaction://hlinksldjump"/>
              </a:rPr>
              <a:t>STAT </a:t>
            </a:r>
            <a:r>
              <a:rPr dirty="0" spc="-65">
                <a:hlinkClick r:id="rId6" action="ppaction://hlinksldjump"/>
              </a:rPr>
              <a:t>234 </a:t>
            </a:r>
            <a:r>
              <a:rPr dirty="0" spc="-40">
                <a:hlinkClick r:id="rId6" action="ppaction://hlinksldjump"/>
              </a:rPr>
              <a:t>Lecture</a:t>
            </a:r>
            <a:r>
              <a:rPr dirty="0" spc="5">
                <a:hlinkClick r:id="rId6" action="ppaction://hlinksldjump"/>
              </a:rPr>
              <a:t> </a:t>
            </a:r>
            <a:r>
              <a:rPr dirty="0" spc="-65">
                <a:hlinkClick r:id="rId6" action="ppaction://hlinksldjump"/>
              </a:rPr>
              <a:t>4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6339" y="13208"/>
            <a:ext cx="753110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Axioms </a:t>
            </a: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of </a:t>
            </a: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Probability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Axioms </a:t>
            </a:r>
            <a:r>
              <a:rPr dirty="0" spc="-45"/>
              <a:t>of</a:t>
            </a:r>
            <a:r>
              <a:rPr dirty="0" spc="35"/>
              <a:t> </a:t>
            </a:r>
            <a:r>
              <a:rPr dirty="0" spc="-20"/>
              <a:t>Probability</a:t>
            </a:r>
          </a:p>
        </p:txBody>
      </p:sp>
      <p:sp>
        <p:nvSpPr>
          <p:cNvPr id="6" name="object 6"/>
          <p:cNvSpPr/>
          <p:nvPr/>
        </p:nvSpPr>
        <p:spPr>
          <a:xfrm>
            <a:off x="280212" y="133388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0212" y="1956384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0212" y="2578900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20243" y="589569"/>
            <a:ext cx="4352925" cy="2630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dirty="0" sz="1100" spc="65">
                <a:latin typeface="Tahoma"/>
                <a:cs typeface="Tahoma"/>
              </a:rPr>
              <a:t>A </a:t>
            </a:r>
            <a:r>
              <a:rPr dirty="0" sz="1100" spc="-40" b="1">
                <a:latin typeface="Gill Sans MT"/>
                <a:cs typeface="Gill Sans MT"/>
              </a:rPr>
              <a:t>probability </a:t>
            </a:r>
            <a:r>
              <a:rPr dirty="0" sz="1100" spc="-55">
                <a:latin typeface="Tahoma"/>
                <a:cs typeface="Tahoma"/>
              </a:rPr>
              <a:t>on a sample </a:t>
            </a:r>
            <a:r>
              <a:rPr dirty="0" sz="1100" spc="-60">
                <a:latin typeface="Tahoma"/>
                <a:cs typeface="Tahoma"/>
              </a:rPr>
              <a:t>space </a:t>
            </a:r>
            <a:r>
              <a:rPr dirty="0" sz="1100" spc="65">
                <a:latin typeface="Lucida Sans Unicode"/>
                <a:cs typeface="Lucida Sans Unicode"/>
              </a:rPr>
              <a:t>S </a:t>
            </a:r>
            <a:r>
              <a:rPr dirty="0" sz="1100" spc="-45">
                <a:latin typeface="Tahoma"/>
                <a:cs typeface="Tahoma"/>
              </a:rPr>
              <a:t>(and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50">
                <a:latin typeface="Tahoma"/>
                <a:cs typeface="Tahoma"/>
              </a:rPr>
              <a:t>set </a:t>
            </a:r>
            <a:r>
              <a:rPr dirty="0" sz="1100" spc="110">
                <a:latin typeface="Lucida Sans Unicode"/>
                <a:cs typeface="Lucida Sans Unicode"/>
              </a:rPr>
              <a:t>A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50">
                <a:latin typeface="Tahoma"/>
                <a:cs typeface="Tahoma"/>
              </a:rPr>
              <a:t>events) </a:t>
            </a:r>
            <a:r>
              <a:rPr dirty="0" sz="1100" spc="-40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70" i="1">
                <a:latin typeface="Trebuchet MS"/>
                <a:cs typeface="Trebuchet MS"/>
              </a:rPr>
              <a:t>function 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65">
                <a:latin typeface="Tahoma"/>
                <a:cs typeface="Tahoma"/>
              </a:rPr>
              <a:t>assigns </a:t>
            </a:r>
            <a:r>
              <a:rPr dirty="0" sz="1100" spc="-55">
                <a:latin typeface="Tahoma"/>
                <a:cs typeface="Tahoma"/>
              </a:rPr>
              <a:t>each event </a:t>
            </a:r>
            <a:r>
              <a:rPr dirty="0" sz="1100" spc="55" i="1">
                <a:latin typeface="Trebuchet MS"/>
                <a:cs typeface="Trebuchet MS"/>
              </a:rPr>
              <a:t>A </a:t>
            </a:r>
            <a:r>
              <a:rPr dirty="0" sz="1100" spc="-150">
                <a:latin typeface="Lucida Sans Unicode"/>
                <a:cs typeface="Lucida Sans Unicode"/>
              </a:rPr>
              <a:t>∈ </a:t>
            </a:r>
            <a:r>
              <a:rPr dirty="0" sz="1100" spc="110">
                <a:latin typeface="Lucida Sans Unicode"/>
                <a:cs typeface="Lucida Sans Unicode"/>
              </a:rPr>
              <a:t>A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50">
                <a:latin typeface="Tahoma"/>
                <a:cs typeface="Tahoma"/>
              </a:rPr>
              <a:t>value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55">
                <a:latin typeface="Tahoma"/>
                <a:cs typeface="Tahoma"/>
              </a:rPr>
              <a:t>[</a:t>
            </a:r>
            <a:r>
              <a:rPr dirty="0" sz="1100" spc="-55">
                <a:latin typeface="Tahoma"/>
                <a:cs typeface="Tahoma"/>
              </a:rPr>
              <a:t>0</a:t>
            </a:r>
            <a:r>
              <a:rPr dirty="0" sz="1100" spc="-55" i="1">
                <a:latin typeface="Century Gothic"/>
                <a:cs typeface="Century Gothic"/>
              </a:rPr>
              <a:t>, </a:t>
            </a:r>
            <a:r>
              <a:rPr dirty="0" sz="1100" spc="-85">
                <a:latin typeface="Tahoma"/>
                <a:cs typeface="Tahoma"/>
              </a:rPr>
              <a:t>1</a:t>
            </a:r>
            <a:r>
              <a:rPr dirty="0" sz="1100" spc="-85">
                <a:latin typeface="Tahoma"/>
                <a:cs typeface="Tahoma"/>
              </a:rPr>
              <a:t>] </a:t>
            </a:r>
            <a:r>
              <a:rPr dirty="0" sz="1100" spc="-60">
                <a:latin typeface="Tahoma"/>
                <a:cs typeface="Tahoma"/>
              </a:rPr>
              <a:t>and </a:t>
            </a:r>
            <a:r>
              <a:rPr dirty="0" sz="1100" spc="-40">
                <a:latin typeface="Tahoma"/>
                <a:cs typeface="Tahoma"/>
              </a:rPr>
              <a:t>satisfies the following  </a:t>
            </a:r>
            <a:r>
              <a:rPr dirty="0" sz="1100" spc="-65">
                <a:latin typeface="Tahoma"/>
                <a:cs typeface="Tahoma"/>
              </a:rPr>
              <a:t>rules: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050">
              <a:latin typeface="Times New Roman"/>
              <a:cs typeface="Times New Roman"/>
            </a:endParaRPr>
          </a:p>
          <a:p>
            <a:pPr marL="294005">
              <a:lnSpc>
                <a:spcPct val="100000"/>
              </a:lnSpc>
            </a:pPr>
            <a:r>
              <a:rPr dirty="0" sz="1100" spc="-65" b="1">
                <a:latin typeface="Gill Sans MT"/>
                <a:cs typeface="Gill Sans MT"/>
              </a:rPr>
              <a:t>Axiom  </a:t>
            </a:r>
            <a:r>
              <a:rPr dirty="0" sz="1100" spc="-50" b="1">
                <a:latin typeface="Gill Sans MT"/>
                <a:cs typeface="Gill Sans MT"/>
              </a:rPr>
              <a:t>1</a:t>
            </a:r>
            <a:r>
              <a:rPr dirty="0" sz="1100" spc="-50">
                <a:latin typeface="Tahoma"/>
                <a:cs typeface="Tahoma"/>
              </a:rPr>
              <a:t>:  </a:t>
            </a:r>
            <a:r>
              <a:rPr dirty="0" sz="1100" spc="25">
                <a:latin typeface="Tahoma"/>
                <a:cs typeface="Tahoma"/>
              </a:rPr>
              <a:t>All </a:t>
            </a:r>
            <a:r>
              <a:rPr dirty="0" sz="1100" spc="-40">
                <a:latin typeface="Tahoma"/>
                <a:cs typeface="Tahoma"/>
              </a:rPr>
              <a:t>probabilities </a:t>
            </a:r>
            <a:r>
              <a:rPr dirty="0" sz="1100" spc="-75">
                <a:latin typeface="Tahoma"/>
                <a:cs typeface="Tahoma"/>
              </a:rPr>
              <a:t>are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nonnegative.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950">
              <a:latin typeface="Times New Roman"/>
              <a:cs typeface="Times New Roman"/>
            </a:endParaRPr>
          </a:p>
          <a:p>
            <a:pPr algn="ctr" marL="291465">
              <a:lnSpc>
                <a:spcPct val="100000"/>
              </a:lnSpc>
              <a:tabLst>
                <a:tab pos="1079500" algn="l"/>
              </a:tabLst>
            </a:pPr>
            <a:r>
              <a:rPr dirty="0" sz="1100" spc="-165">
                <a:latin typeface="Lucida Sans Unicode"/>
                <a:cs typeface="Lucida Sans Unicode"/>
              </a:rPr>
              <a:t>∀</a:t>
            </a:r>
            <a:r>
              <a:rPr dirty="0" sz="1100" spc="-165" i="1">
                <a:latin typeface="Trebuchet MS"/>
                <a:cs typeface="Trebuchet MS"/>
              </a:rPr>
              <a:t>A</a:t>
            </a:r>
            <a:r>
              <a:rPr dirty="0" sz="1100" spc="-25" i="1">
                <a:latin typeface="Trebuchet MS"/>
                <a:cs typeface="Trebuchet MS"/>
              </a:rPr>
              <a:t> </a:t>
            </a:r>
            <a:r>
              <a:rPr dirty="0" sz="1100" spc="-150">
                <a:latin typeface="Lucida Sans Unicode"/>
                <a:cs typeface="Lucida Sans Unicode"/>
              </a:rPr>
              <a:t>∈</a:t>
            </a:r>
            <a:r>
              <a:rPr dirty="0" sz="1100" spc="-45">
                <a:latin typeface="Lucida Sans Unicode"/>
                <a:cs typeface="Lucida Sans Unicode"/>
              </a:rPr>
              <a:t> </a:t>
            </a:r>
            <a:r>
              <a:rPr dirty="0" sz="1100" spc="55">
                <a:latin typeface="Lucida Sans Unicode"/>
                <a:cs typeface="Lucida Sans Unicode"/>
              </a:rPr>
              <a:t>A</a:t>
            </a:r>
            <a:r>
              <a:rPr dirty="0" sz="1100" spc="55" i="1">
                <a:latin typeface="Century Gothic"/>
                <a:cs typeface="Century Gothic"/>
              </a:rPr>
              <a:t>,	</a:t>
            </a:r>
            <a:r>
              <a:rPr dirty="0" sz="1100" spc="55" i="1">
                <a:latin typeface="Trebuchet MS"/>
                <a:cs typeface="Trebuchet MS"/>
              </a:rPr>
              <a:t>P</a:t>
            </a:r>
            <a:r>
              <a:rPr dirty="0" sz="1100" spc="55">
                <a:latin typeface="Tahoma"/>
                <a:cs typeface="Tahoma"/>
              </a:rPr>
              <a:t>(</a:t>
            </a:r>
            <a:r>
              <a:rPr dirty="0" sz="1100" spc="55" i="1">
                <a:latin typeface="Trebuchet MS"/>
                <a:cs typeface="Trebuchet MS"/>
              </a:rPr>
              <a:t>A</a:t>
            </a:r>
            <a:r>
              <a:rPr dirty="0" sz="1100" spc="55">
                <a:latin typeface="Tahoma"/>
                <a:cs typeface="Tahoma"/>
              </a:rPr>
              <a:t>) </a:t>
            </a:r>
            <a:r>
              <a:rPr dirty="0" sz="1100" spc="-30">
                <a:latin typeface="Lucida Sans Unicode"/>
                <a:cs typeface="Lucida Sans Unicode"/>
              </a:rPr>
              <a:t>≥ </a:t>
            </a:r>
            <a:r>
              <a:rPr dirty="0" sz="1100" spc="-55">
                <a:latin typeface="Tahoma"/>
                <a:cs typeface="Tahoma"/>
              </a:rPr>
              <a:t>0</a:t>
            </a:r>
            <a:r>
              <a:rPr dirty="0" sz="1100" spc="-180">
                <a:latin typeface="Tahoma"/>
                <a:cs typeface="Tahoma"/>
              </a:rPr>
              <a:t> </a:t>
            </a:r>
            <a:r>
              <a:rPr dirty="0" sz="1100" spc="-5" i="1">
                <a:latin typeface="Century Gothic"/>
                <a:cs typeface="Century Gothic"/>
              </a:rPr>
              <a:t>.</a:t>
            </a:r>
            <a:endParaRPr sz="1100">
              <a:latin typeface="Century Gothic"/>
              <a:cs typeface="Century Gothic"/>
            </a:endParaRPr>
          </a:p>
          <a:p>
            <a:pPr marL="294005">
              <a:lnSpc>
                <a:spcPct val="100000"/>
              </a:lnSpc>
              <a:spcBef>
                <a:spcPts val="1130"/>
              </a:spcBef>
            </a:pPr>
            <a:r>
              <a:rPr dirty="0" sz="1100" spc="-65" b="1">
                <a:latin typeface="Gill Sans MT"/>
                <a:cs typeface="Gill Sans MT"/>
              </a:rPr>
              <a:t>Axiom  </a:t>
            </a:r>
            <a:r>
              <a:rPr dirty="0" sz="1100" spc="-50" b="1">
                <a:latin typeface="Gill Sans MT"/>
                <a:cs typeface="Gill Sans MT"/>
              </a:rPr>
              <a:t>2</a:t>
            </a:r>
            <a:r>
              <a:rPr dirty="0" sz="1100" spc="-50">
                <a:latin typeface="Tahoma"/>
                <a:cs typeface="Tahoma"/>
              </a:rPr>
              <a:t>:  </a:t>
            </a: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40">
                <a:latin typeface="Tahoma"/>
                <a:cs typeface="Tahoma"/>
              </a:rPr>
              <a:t>probability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whole sample </a:t>
            </a:r>
            <a:r>
              <a:rPr dirty="0" sz="1100" spc="-60">
                <a:latin typeface="Tahoma"/>
                <a:cs typeface="Tahoma"/>
              </a:rPr>
              <a:t>space </a:t>
            </a:r>
            <a:r>
              <a:rPr dirty="0" sz="1100" spc="-40">
                <a:latin typeface="Tahoma"/>
                <a:cs typeface="Tahoma"/>
              </a:rPr>
              <a:t>is 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1.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950">
              <a:latin typeface="Times New Roman"/>
              <a:cs typeface="Times New Roman"/>
            </a:endParaRPr>
          </a:p>
          <a:p>
            <a:pPr algn="ctr" marL="291465">
              <a:lnSpc>
                <a:spcPct val="100000"/>
              </a:lnSpc>
            </a:pPr>
            <a:r>
              <a:rPr dirty="0" sz="1100" spc="75" i="1">
                <a:latin typeface="Trebuchet MS"/>
                <a:cs typeface="Trebuchet MS"/>
              </a:rPr>
              <a:t>P</a:t>
            </a:r>
            <a:r>
              <a:rPr dirty="0" sz="1100" spc="75">
                <a:latin typeface="Tahoma"/>
                <a:cs typeface="Tahoma"/>
              </a:rPr>
              <a:t>(</a:t>
            </a:r>
            <a:r>
              <a:rPr dirty="0" sz="1100" spc="75">
                <a:latin typeface="Lucida Sans Unicode"/>
                <a:cs typeface="Lucida Sans Unicode"/>
              </a:rPr>
              <a:t>S</a:t>
            </a:r>
            <a:r>
              <a:rPr dirty="0" sz="1100" spc="75">
                <a:latin typeface="Tahoma"/>
                <a:cs typeface="Tahoma"/>
              </a:rPr>
              <a:t>)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-15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1 </a:t>
            </a:r>
            <a:r>
              <a:rPr dirty="0" sz="1100" spc="-5" i="1">
                <a:latin typeface="Century Gothic"/>
                <a:cs typeface="Century Gothic"/>
              </a:rPr>
              <a:t>.</a:t>
            </a:r>
            <a:endParaRPr sz="1100">
              <a:latin typeface="Century Gothic"/>
              <a:cs typeface="Century Gothic"/>
            </a:endParaRPr>
          </a:p>
          <a:p>
            <a:pPr marL="294005" marR="61594">
              <a:lnSpc>
                <a:spcPct val="102600"/>
              </a:lnSpc>
              <a:spcBef>
                <a:spcPts val="1095"/>
              </a:spcBef>
            </a:pPr>
            <a:r>
              <a:rPr dirty="0" sz="1100" spc="-65" b="1">
                <a:latin typeface="Gill Sans MT"/>
                <a:cs typeface="Gill Sans MT"/>
              </a:rPr>
              <a:t>Axiom </a:t>
            </a:r>
            <a:r>
              <a:rPr dirty="0" sz="1100" spc="-10" b="1">
                <a:latin typeface="Gill Sans MT"/>
                <a:cs typeface="Gill Sans MT"/>
              </a:rPr>
              <a:t>3 </a:t>
            </a:r>
            <a:r>
              <a:rPr dirty="0" sz="1100" spc="-30" b="1">
                <a:latin typeface="Gill Sans MT"/>
                <a:cs typeface="Gill Sans MT"/>
              </a:rPr>
              <a:t>(Addition Rule)</a:t>
            </a:r>
            <a:r>
              <a:rPr dirty="0" sz="1100" spc="-30">
                <a:latin typeface="Tahoma"/>
                <a:cs typeface="Tahoma"/>
              </a:rPr>
              <a:t>: </a:t>
            </a:r>
            <a:r>
              <a:rPr dirty="0" sz="1100" spc="-70">
                <a:latin typeface="Tahoma"/>
                <a:cs typeface="Tahoma"/>
              </a:rPr>
              <a:t>If </a:t>
            </a:r>
            <a:r>
              <a:rPr dirty="0" sz="1100" spc="-60">
                <a:latin typeface="Tahoma"/>
                <a:cs typeface="Tahoma"/>
              </a:rPr>
              <a:t>two events </a:t>
            </a:r>
            <a:r>
              <a:rPr dirty="0" sz="1100" spc="55" i="1">
                <a:latin typeface="Trebuchet MS"/>
                <a:cs typeface="Trebuchet MS"/>
              </a:rPr>
              <a:t>A </a:t>
            </a:r>
            <a:r>
              <a:rPr dirty="0" sz="1100" spc="-60">
                <a:latin typeface="Tahoma"/>
                <a:cs typeface="Tahoma"/>
              </a:rPr>
              <a:t>and </a:t>
            </a:r>
            <a:r>
              <a:rPr dirty="0" sz="1100" spc="105" i="1">
                <a:latin typeface="Trebuchet MS"/>
                <a:cs typeface="Trebuchet MS"/>
              </a:rPr>
              <a:t>B </a:t>
            </a:r>
            <a:r>
              <a:rPr dirty="0" sz="1100" spc="-75">
                <a:latin typeface="Tahoma"/>
                <a:cs typeface="Tahoma"/>
              </a:rPr>
              <a:t>are </a:t>
            </a:r>
            <a:r>
              <a:rPr dirty="0" sz="1100" spc="-75" i="1">
                <a:latin typeface="Trebuchet MS"/>
                <a:cs typeface="Trebuchet MS"/>
              </a:rPr>
              <a:t>disjoint </a:t>
            </a:r>
            <a:r>
              <a:rPr dirty="0" sz="1100" spc="-60">
                <a:latin typeface="Tahoma"/>
                <a:cs typeface="Tahoma"/>
              </a:rPr>
              <a:t>(have  no </a:t>
            </a:r>
            <a:r>
              <a:rPr dirty="0" sz="1100" spc="-50">
                <a:latin typeface="Tahoma"/>
                <a:cs typeface="Tahoma"/>
              </a:rPr>
              <a:t>outcomes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50">
                <a:latin typeface="Tahoma"/>
                <a:cs typeface="Tahoma"/>
              </a:rPr>
              <a:t>common, </a:t>
            </a:r>
            <a:r>
              <a:rPr dirty="0" sz="1100" spc="55" i="1">
                <a:latin typeface="Trebuchet MS"/>
                <a:cs typeface="Trebuchet MS"/>
              </a:rPr>
              <a:t>A </a:t>
            </a:r>
            <a:r>
              <a:rPr dirty="0" sz="1100" spc="-150">
                <a:latin typeface="Lucida Sans Unicode"/>
                <a:cs typeface="Lucida Sans Unicode"/>
              </a:rPr>
              <a:t>∩ </a:t>
            </a:r>
            <a:r>
              <a:rPr dirty="0" sz="1100" spc="105" i="1">
                <a:latin typeface="Trebuchet MS"/>
                <a:cs typeface="Trebuchet MS"/>
              </a:rPr>
              <a:t>B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114">
                <a:latin typeface="Lucida Sans Unicode"/>
                <a:cs typeface="Lucida Sans Unicode"/>
              </a:rPr>
              <a:t>∅</a:t>
            </a:r>
            <a:r>
              <a:rPr dirty="0" sz="1100" spc="-114">
                <a:latin typeface="Tahoma"/>
                <a:cs typeface="Tahoma"/>
              </a:rPr>
              <a:t>)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then</a:t>
            </a:r>
            <a:endParaRPr sz="1100">
              <a:latin typeface="Tahoma"/>
              <a:cs typeface="Tahoma"/>
            </a:endParaRPr>
          </a:p>
          <a:p>
            <a:pPr algn="ctr" marL="291465">
              <a:lnSpc>
                <a:spcPct val="100000"/>
              </a:lnSpc>
              <a:spcBef>
                <a:spcPts val="1130"/>
              </a:spcBef>
            </a:pPr>
            <a:r>
              <a:rPr dirty="0" sz="1100" spc="70" i="1">
                <a:latin typeface="Trebuchet MS"/>
                <a:cs typeface="Trebuchet MS"/>
              </a:rPr>
              <a:t>P</a:t>
            </a:r>
            <a:r>
              <a:rPr dirty="0" sz="1100" spc="70">
                <a:latin typeface="Tahoma"/>
                <a:cs typeface="Tahoma"/>
              </a:rPr>
              <a:t>(</a:t>
            </a:r>
            <a:r>
              <a:rPr dirty="0" sz="1100" spc="70" i="1">
                <a:latin typeface="Trebuchet MS"/>
                <a:cs typeface="Trebuchet MS"/>
              </a:rPr>
              <a:t>A</a:t>
            </a:r>
            <a:r>
              <a:rPr dirty="0" sz="1100" spc="-90" i="1">
                <a:latin typeface="Trebuchet MS"/>
                <a:cs typeface="Trebuchet MS"/>
              </a:rPr>
              <a:t> </a:t>
            </a:r>
            <a:r>
              <a:rPr dirty="0" sz="1100" spc="-150">
                <a:latin typeface="Lucida Sans Unicode"/>
                <a:cs typeface="Lucida Sans Unicode"/>
              </a:rPr>
              <a:t>∪</a:t>
            </a:r>
            <a:r>
              <a:rPr dirty="0" sz="1100" spc="-110">
                <a:latin typeface="Lucida Sans Unicode"/>
                <a:cs typeface="Lucida Sans Unicode"/>
              </a:rPr>
              <a:t> </a:t>
            </a:r>
            <a:r>
              <a:rPr dirty="0" sz="1100" spc="75" i="1">
                <a:latin typeface="Trebuchet MS"/>
                <a:cs typeface="Trebuchet MS"/>
              </a:rPr>
              <a:t>B</a:t>
            </a:r>
            <a:r>
              <a:rPr dirty="0" sz="1100" spc="75">
                <a:latin typeface="Tahoma"/>
                <a:cs typeface="Tahoma"/>
              </a:rPr>
              <a:t>)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55" i="1">
                <a:latin typeface="Trebuchet MS"/>
                <a:cs typeface="Trebuchet MS"/>
              </a:rPr>
              <a:t>P</a:t>
            </a:r>
            <a:r>
              <a:rPr dirty="0" sz="1100" spc="55">
                <a:latin typeface="Tahoma"/>
                <a:cs typeface="Tahoma"/>
              </a:rPr>
              <a:t>(</a:t>
            </a:r>
            <a:r>
              <a:rPr dirty="0" sz="1100" spc="55" i="1">
                <a:latin typeface="Trebuchet MS"/>
                <a:cs typeface="Trebuchet MS"/>
              </a:rPr>
              <a:t>A</a:t>
            </a:r>
            <a:r>
              <a:rPr dirty="0" sz="1100" spc="55">
                <a:latin typeface="Tahoma"/>
                <a:cs typeface="Tahoma"/>
              </a:rPr>
              <a:t>)</a:t>
            </a:r>
            <a:r>
              <a:rPr dirty="0" sz="1100" spc="-105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+</a:t>
            </a:r>
            <a:r>
              <a:rPr dirty="0" sz="1100" spc="-105">
                <a:latin typeface="Tahoma"/>
                <a:cs typeface="Tahoma"/>
              </a:rPr>
              <a:t> </a:t>
            </a:r>
            <a:r>
              <a:rPr dirty="0" sz="1100" spc="80" i="1">
                <a:latin typeface="Trebuchet MS"/>
                <a:cs typeface="Trebuchet MS"/>
              </a:rPr>
              <a:t>P</a:t>
            </a:r>
            <a:r>
              <a:rPr dirty="0" sz="1100" spc="80">
                <a:latin typeface="Tahoma"/>
                <a:cs typeface="Tahoma"/>
              </a:rPr>
              <a:t>(</a:t>
            </a:r>
            <a:r>
              <a:rPr dirty="0" sz="1100" spc="80" i="1">
                <a:latin typeface="Trebuchet MS"/>
                <a:cs typeface="Trebuchet MS"/>
              </a:rPr>
              <a:t>B</a:t>
            </a:r>
            <a:r>
              <a:rPr dirty="0" sz="1100" spc="80">
                <a:latin typeface="Tahoma"/>
                <a:cs typeface="Tahoma"/>
              </a:rPr>
              <a:t>)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" i="1">
                <a:latin typeface="Century Gothic"/>
                <a:cs typeface="Century Gothic"/>
              </a:rPr>
              <a:t>.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6" action="ppaction://hlinksldjump"/>
              </a:rPr>
              <a:t>STAT </a:t>
            </a:r>
            <a:r>
              <a:rPr dirty="0" spc="-65">
                <a:hlinkClick r:id="rId6" action="ppaction://hlinksldjump"/>
              </a:rPr>
              <a:t>234 </a:t>
            </a:r>
            <a:r>
              <a:rPr dirty="0" spc="-40">
                <a:hlinkClick r:id="rId6" action="ppaction://hlinksldjump"/>
              </a:rPr>
              <a:t>Lecture</a:t>
            </a:r>
            <a:r>
              <a:rPr dirty="0" spc="5">
                <a:hlinkClick r:id="rId6" action="ppaction://hlinksldjump"/>
              </a:rPr>
              <a:t> </a:t>
            </a:r>
            <a:r>
              <a:rPr dirty="0" spc="-65">
                <a:hlinkClick r:id="rId6" action="ppaction://hlinksldjump"/>
              </a:rPr>
              <a:t>4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6339" y="13208"/>
            <a:ext cx="753110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Axioms </a:t>
            </a: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of </a:t>
            </a: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Probability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Probability</a:t>
            </a:r>
          </a:p>
        </p:txBody>
      </p:sp>
      <p:sp>
        <p:nvSpPr>
          <p:cNvPr id="6" name="object 6"/>
          <p:cNvSpPr/>
          <p:nvPr/>
        </p:nvSpPr>
        <p:spPr>
          <a:xfrm>
            <a:off x="280212" y="69401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0212" y="1410893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69988" y="1801355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69988" y="1953196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69988" y="2105025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69988" y="2256853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69988" y="2408682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0212" y="2621965"/>
            <a:ext cx="65265" cy="652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87655" marR="5080">
              <a:lnSpc>
                <a:spcPct val="102600"/>
              </a:lnSpc>
            </a:pPr>
            <a:r>
              <a:rPr dirty="0" spc="-60"/>
              <a:t>Suppose a </a:t>
            </a:r>
            <a:r>
              <a:rPr dirty="0" spc="-65"/>
              <a:t>random </a:t>
            </a:r>
            <a:r>
              <a:rPr dirty="0" spc="-55"/>
              <a:t>experiment </a:t>
            </a:r>
            <a:r>
              <a:rPr dirty="0" spc="-75"/>
              <a:t>has </a:t>
            </a:r>
            <a:r>
              <a:rPr dirty="0" spc="55" i="1">
                <a:latin typeface="Trebuchet MS"/>
                <a:cs typeface="Trebuchet MS"/>
              </a:rPr>
              <a:t>N </a:t>
            </a:r>
            <a:r>
              <a:rPr dirty="0" spc="-55"/>
              <a:t>different outcomes, </a:t>
            </a:r>
            <a:r>
              <a:rPr dirty="0" spc="-60"/>
              <a:t>such </a:t>
            </a:r>
            <a:r>
              <a:rPr dirty="0" spc="-20"/>
              <a:t>that </a:t>
            </a:r>
            <a:r>
              <a:rPr dirty="0" spc="-85" i="1">
                <a:latin typeface="Trebuchet MS"/>
                <a:cs typeface="Trebuchet MS"/>
              </a:rPr>
              <a:t>i </a:t>
            </a:r>
            <a:r>
              <a:rPr dirty="0" spc="-20"/>
              <a:t>th </a:t>
            </a:r>
            <a:r>
              <a:rPr dirty="0" spc="300"/>
              <a:t> </a:t>
            </a:r>
            <a:r>
              <a:rPr dirty="0" spc="-50"/>
              <a:t>outcomes </a:t>
            </a:r>
            <a:r>
              <a:rPr dirty="0" spc="-40"/>
              <a:t>occurs </a:t>
            </a:r>
            <a:r>
              <a:rPr dirty="0" spc="-25"/>
              <a:t>with </a:t>
            </a:r>
            <a:r>
              <a:rPr dirty="0" spc="-40"/>
              <a:t>probability </a:t>
            </a:r>
            <a:r>
              <a:rPr dirty="0" spc="-55" i="1">
                <a:latin typeface="Trebuchet MS"/>
                <a:cs typeface="Trebuchet MS"/>
              </a:rPr>
              <a:t>p</a:t>
            </a:r>
            <a:r>
              <a:rPr dirty="0" baseline="-10416" sz="1200" spc="-82" i="1">
                <a:latin typeface="Trebuchet MS"/>
                <a:cs typeface="Trebuchet MS"/>
              </a:rPr>
              <a:t>i </a:t>
            </a:r>
            <a:r>
              <a:rPr dirty="0" sz="1100" spc="-30"/>
              <a:t>, </a:t>
            </a:r>
            <a:r>
              <a:rPr dirty="0" sz="1100" spc="-80" i="1">
                <a:latin typeface="Trebuchet MS"/>
                <a:cs typeface="Trebuchet MS"/>
              </a:rPr>
              <a:t>i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30"/>
              <a:t>1</a:t>
            </a:r>
            <a:r>
              <a:rPr dirty="0" sz="1100" spc="-30" i="1">
                <a:latin typeface="Century Gothic"/>
                <a:cs typeface="Century Gothic"/>
              </a:rPr>
              <a:t>, </a:t>
            </a:r>
            <a:r>
              <a:rPr dirty="0" sz="1100" spc="-5" i="1">
                <a:latin typeface="Century Gothic"/>
                <a:cs typeface="Century Gothic"/>
              </a:rPr>
              <a:t>. . . , </a:t>
            </a:r>
            <a:r>
              <a:rPr dirty="0" sz="1100" spc="55" i="1">
                <a:latin typeface="Trebuchet MS"/>
                <a:cs typeface="Trebuchet MS"/>
              </a:rPr>
              <a:t>N</a:t>
            </a:r>
            <a:r>
              <a:rPr dirty="0" sz="1100" spc="55"/>
              <a:t>. </a:t>
            </a:r>
            <a:r>
              <a:rPr dirty="0" sz="1100" spc="-50"/>
              <a:t>It </a:t>
            </a:r>
            <a:r>
              <a:rPr dirty="0" sz="1100" spc="-40"/>
              <a:t>is natural </a:t>
            </a:r>
            <a:r>
              <a:rPr dirty="0" sz="1100" spc="-15"/>
              <a:t>to  </a:t>
            </a:r>
            <a:r>
              <a:rPr dirty="0" sz="1100" spc="-65"/>
              <a:t>define </a:t>
            </a:r>
            <a:r>
              <a:rPr dirty="0" sz="1100" spc="-50"/>
              <a:t>the </a:t>
            </a:r>
            <a:r>
              <a:rPr dirty="0" sz="1100" spc="-45"/>
              <a:t>probability of </a:t>
            </a:r>
            <a:r>
              <a:rPr dirty="0" sz="1100" spc="-65"/>
              <a:t>an </a:t>
            </a:r>
            <a:r>
              <a:rPr dirty="0" sz="1100" spc="-60"/>
              <a:t>event </a:t>
            </a:r>
            <a:r>
              <a:rPr dirty="0" sz="1100" spc="-75"/>
              <a:t>as </a:t>
            </a:r>
            <a:r>
              <a:rPr dirty="0" sz="1100" spc="-50"/>
              <a:t>the </a:t>
            </a:r>
            <a:r>
              <a:rPr dirty="0" sz="1100" spc="-70"/>
              <a:t>sum </a:t>
            </a:r>
            <a:r>
              <a:rPr dirty="0" sz="1100" spc="-45"/>
              <a:t>of </a:t>
            </a:r>
            <a:r>
              <a:rPr dirty="0" sz="1100" spc="-50"/>
              <a:t>the probabilities </a:t>
            </a:r>
            <a:r>
              <a:rPr dirty="0" sz="1100" spc="-45"/>
              <a:t>of </a:t>
            </a:r>
            <a:r>
              <a:rPr dirty="0" sz="1100" spc="-50"/>
              <a:t>the  </a:t>
            </a:r>
            <a:r>
              <a:rPr dirty="0" sz="1100" spc="-25"/>
              <a:t>distinct </a:t>
            </a:r>
            <a:r>
              <a:rPr dirty="0" sz="1100" spc="-50"/>
              <a:t>outcomes </a:t>
            </a:r>
            <a:r>
              <a:rPr dirty="0" sz="1100" spc="-45"/>
              <a:t>making </a:t>
            </a:r>
            <a:r>
              <a:rPr dirty="0" sz="1100" spc="-55"/>
              <a:t>up </a:t>
            </a:r>
            <a:r>
              <a:rPr dirty="0" sz="1100" spc="-40"/>
              <a:t>the </a:t>
            </a:r>
            <a:r>
              <a:rPr dirty="0" sz="1100" spc="-20"/>
              <a:t> </a:t>
            </a:r>
            <a:r>
              <a:rPr dirty="0" sz="1100" spc="-50"/>
              <a:t>event.</a:t>
            </a:r>
            <a:endParaRPr sz="1100">
              <a:latin typeface="Trebuchet MS"/>
              <a:cs typeface="Trebuchet MS"/>
            </a:endParaRPr>
          </a:p>
          <a:p>
            <a:pPr marL="287655" marR="511175">
              <a:lnSpc>
                <a:spcPct val="102600"/>
              </a:lnSpc>
              <a:spcBef>
                <a:spcPts val="225"/>
              </a:spcBef>
            </a:pPr>
            <a:r>
              <a:rPr dirty="0" spc="65"/>
              <a:t>A </a:t>
            </a:r>
            <a:r>
              <a:rPr dirty="0" spc="-35"/>
              <a:t>special </a:t>
            </a:r>
            <a:r>
              <a:rPr dirty="0" spc="-70"/>
              <a:t>case: </a:t>
            </a:r>
            <a:r>
              <a:rPr dirty="0" spc="-50" b="1">
                <a:latin typeface="Gill Sans MT"/>
                <a:cs typeface="Gill Sans MT"/>
              </a:rPr>
              <a:t>Symmetry </a:t>
            </a:r>
            <a:r>
              <a:rPr dirty="0" spc="-10" b="1">
                <a:latin typeface="Gill Sans MT"/>
                <a:cs typeface="Gill Sans MT"/>
              </a:rPr>
              <a:t>of </a:t>
            </a:r>
            <a:r>
              <a:rPr dirty="0" spc="-50" b="1">
                <a:latin typeface="Gill Sans MT"/>
                <a:cs typeface="Gill Sans MT"/>
              </a:rPr>
              <a:t>outcomes</a:t>
            </a:r>
            <a:r>
              <a:rPr dirty="0" spc="-50"/>
              <a:t>: </a:t>
            </a:r>
            <a:r>
              <a:rPr dirty="0" spc="-20"/>
              <a:t>all </a:t>
            </a:r>
            <a:r>
              <a:rPr dirty="0" spc="-50"/>
              <a:t>outcomes </a:t>
            </a:r>
            <a:r>
              <a:rPr dirty="0" spc="-35"/>
              <a:t>of </a:t>
            </a:r>
            <a:r>
              <a:rPr dirty="0" spc="-55"/>
              <a:t>an  </a:t>
            </a:r>
            <a:r>
              <a:rPr dirty="0" spc="-45"/>
              <a:t>experiment </a:t>
            </a:r>
            <a:r>
              <a:rPr dirty="0" spc="-75"/>
              <a:t>are </a:t>
            </a:r>
            <a:r>
              <a:rPr dirty="0" spc="-70"/>
              <a:t>assumed </a:t>
            </a:r>
            <a:r>
              <a:rPr dirty="0" spc="-70" i="1">
                <a:latin typeface="Trebuchet MS"/>
                <a:cs typeface="Trebuchet MS"/>
              </a:rPr>
              <a:t>equally </a:t>
            </a:r>
            <a:r>
              <a:rPr dirty="0" spc="-10" i="1">
                <a:latin typeface="Trebuchet MS"/>
                <a:cs typeface="Trebuchet MS"/>
              </a:rPr>
              <a:t> </a:t>
            </a:r>
            <a:r>
              <a:rPr dirty="0" spc="-75" i="1">
                <a:latin typeface="Trebuchet MS"/>
                <a:cs typeface="Trebuchet MS"/>
              </a:rPr>
              <a:t>likely</a:t>
            </a:r>
            <a:r>
              <a:rPr dirty="0" spc="-75"/>
              <a:t>.</a:t>
            </a:r>
          </a:p>
          <a:p>
            <a:pPr marL="564515" marR="2055495">
              <a:lnSpc>
                <a:spcPct val="100000"/>
              </a:lnSpc>
              <a:spcBef>
                <a:spcPts val="400"/>
              </a:spcBef>
            </a:pPr>
            <a:r>
              <a:rPr dirty="0" sz="1000" spc="-50"/>
              <a:t>Assume </a:t>
            </a:r>
            <a:r>
              <a:rPr dirty="0" sz="1000" spc="65" i="1">
                <a:latin typeface="Trebuchet MS"/>
                <a:cs typeface="Trebuchet MS"/>
              </a:rPr>
              <a:t>N </a:t>
            </a:r>
            <a:r>
              <a:rPr dirty="0" sz="1000" spc="-40"/>
              <a:t>outcomes.  </a:t>
            </a:r>
            <a:r>
              <a:rPr dirty="0" sz="1000" spc="-15"/>
              <a:t>Probability </a:t>
            </a:r>
            <a:r>
              <a:rPr dirty="0" sz="1000" spc="-30"/>
              <a:t>of </a:t>
            </a:r>
            <a:r>
              <a:rPr dirty="0" sz="1000" spc="-50"/>
              <a:t>an </a:t>
            </a:r>
            <a:r>
              <a:rPr dirty="0" sz="1000" spc="-45"/>
              <a:t>outcome: </a:t>
            </a:r>
            <a:r>
              <a:rPr dirty="0" sz="1000" spc="-5"/>
              <a:t> </a:t>
            </a:r>
            <a:r>
              <a:rPr dirty="0" sz="1000" spc="30"/>
              <a:t>1</a:t>
            </a:r>
            <a:r>
              <a:rPr dirty="0" sz="1000" spc="30" i="1">
                <a:latin typeface="Century Gothic"/>
                <a:cs typeface="Century Gothic"/>
              </a:rPr>
              <a:t>/</a:t>
            </a:r>
            <a:r>
              <a:rPr dirty="0" sz="1000" spc="30" i="1">
                <a:latin typeface="Trebuchet MS"/>
                <a:cs typeface="Trebuchet MS"/>
              </a:rPr>
              <a:t>N</a:t>
            </a:r>
            <a:r>
              <a:rPr dirty="0" sz="1000" spc="30"/>
              <a:t>.</a:t>
            </a:r>
            <a:endParaRPr sz="1000">
              <a:latin typeface="Trebuchet MS"/>
              <a:cs typeface="Trebuchet MS"/>
            </a:endParaRPr>
          </a:p>
          <a:p>
            <a:pPr marL="564515" marR="989330">
              <a:lnSpc>
                <a:spcPts val="1200"/>
              </a:lnSpc>
              <a:spcBef>
                <a:spcPts val="35"/>
              </a:spcBef>
            </a:pPr>
            <a:r>
              <a:rPr dirty="0" sz="1000" spc="-15"/>
              <a:t>Probability </a:t>
            </a:r>
            <a:r>
              <a:rPr dirty="0" sz="1000" spc="-30"/>
              <a:t>of </a:t>
            </a:r>
            <a:r>
              <a:rPr dirty="0" sz="1000" spc="-45"/>
              <a:t>event </a:t>
            </a:r>
            <a:r>
              <a:rPr dirty="0" sz="1000" spc="-25"/>
              <a:t>containing </a:t>
            </a:r>
            <a:r>
              <a:rPr dirty="0" sz="1000" spc="-35" i="1">
                <a:latin typeface="Trebuchet MS"/>
                <a:cs typeface="Trebuchet MS"/>
              </a:rPr>
              <a:t>n </a:t>
            </a:r>
            <a:r>
              <a:rPr dirty="0" sz="1000" spc="-45"/>
              <a:t>outcomes: </a:t>
            </a:r>
            <a:r>
              <a:rPr dirty="0" sz="1000" spc="35" i="1">
                <a:latin typeface="Trebuchet MS"/>
                <a:cs typeface="Trebuchet MS"/>
              </a:rPr>
              <a:t>n</a:t>
            </a:r>
            <a:r>
              <a:rPr dirty="0" sz="1000" spc="35" i="1">
                <a:latin typeface="Century Gothic"/>
                <a:cs typeface="Century Gothic"/>
              </a:rPr>
              <a:t>/</a:t>
            </a:r>
            <a:r>
              <a:rPr dirty="0" sz="1000" spc="35" i="1">
                <a:latin typeface="Trebuchet MS"/>
                <a:cs typeface="Trebuchet MS"/>
              </a:rPr>
              <a:t>N</a:t>
            </a:r>
            <a:r>
              <a:rPr dirty="0" sz="1000" spc="35"/>
              <a:t>.  </a:t>
            </a:r>
            <a:r>
              <a:rPr dirty="0" sz="1000" spc="-50"/>
              <a:t>Requires </a:t>
            </a:r>
            <a:r>
              <a:rPr dirty="0" sz="1000" spc="-70" i="1">
                <a:latin typeface="Trebuchet MS"/>
                <a:cs typeface="Trebuchet MS"/>
              </a:rPr>
              <a:t>finitely </a:t>
            </a:r>
            <a:r>
              <a:rPr dirty="0" sz="1000" spc="-45"/>
              <a:t>many </a:t>
            </a:r>
            <a:r>
              <a:rPr dirty="0" sz="1000" spc="-50"/>
              <a:t>and </a:t>
            </a:r>
            <a:r>
              <a:rPr dirty="0" sz="1000" spc="-65" i="1">
                <a:latin typeface="Trebuchet MS"/>
                <a:cs typeface="Trebuchet MS"/>
              </a:rPr>
              <a:t>equally </a:t>
            </a:r>
            <a:r>
              <a:rPr dirty="0" sz="1000" spc="-70" i="1">
                <a:latin typeface="Trebuchet MS"/>
                <a:cs typeface="Trebuchet MS"/>
              </a:rPr>
              <a:t>likely </a:t>
            </a:r>
            <a:r>
              <a:rPr dirty="0" sz="1000" spc="-40"/>
              <a:t>outcomes.  </a:t>
            </a:r>
            <a:r>
              <a:rPr dirty="0" sz="1000" spc="-15"/>
              <a:t>Probablity </a:t>
            </a:r>
            <a:r>
              <a:rPr dirty="0" sz="1000" spc="-40"/>
              <a:t>can </a:t>
            </a:r>
            <a:r>
              <a:rPr dirty="0" sz="1000" spc="-50"/>
              <a:t>be </a:t>
            </a:r>
            <a:r>
              <a:rPr dirty="0" sz="1000" spc="-45"/>
              <a:t>determined </a:t>
            </a:r>
            <a:r>
              <a:rPr dirty="0" sz="1000" spc="-60"/>
              <a:t>by </a:t>
            </a:r>
            <a:r>
              <a:rPr dirty="0" sz="1000" spc="-30"/>
              <a:t>counting </a:t>
            </a:r>
            <a:r>
              <a:rPr dirty="0" sz="1000" spc="40"/>
              <a:t> </a:t>
            </a:r>
            <a:r>
              <a:rPr dirty="0" sz="1000" spc="-40"/>
              <a:t>outcomes.</a:t>
            </a:r>
            <a:endParaRPr sz="10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439"/>
              </a:spcBef>
            </a:pPr>
            <a:r>
              <a:rPr dirty="0" spc="-45"/>
              <a:t>Example:  </a:t>
            </a:r>
            <a:r>
              <a:rPr dirty="0" spc="-10"/>
              <a:t>Roll </a:t>
            </a:r>
            <a:r>
              <a:rPr dirty="0" spc="-55"/>
              <a:t>a </a:t>
            </a:r>
            <a:r>
              <a:rPr dirty="0" spc="-45"/>
              <a:t>six-sided</a:t>
            </a:r>
            <a:r>
              <a:rPr dirty="0" spc="-25"/>
              <a:t> </a:t>
            </a:r>
            <a:r>
              <a:rPr dirty="0" spc="-50"/>
              <a:t>die,</a:t>
            </a:r>
          </a:p>
        </p:txBody>
      </p:sp>
      <p:sp>
        <p:nvSpPr>
          <p:cNvPr id="15" name="object 15"/>
          <p:cNvSpPr/>
          <p:nvPr/>
        </p:nvSpPr>
        <p:spPr>
          <a:xfrm>
            <a:off x="569988" y="2840355"/>
            <a:ext cx="52590" cy="5259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34448" y="2863837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 h="0">
                <a:moveTo>
                  <a:pt x="0" y="0"/>
                </a:moveTo>
                <a:lnTo>
                  <a:pt x="4705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221748" y="2850210"/>
            <a:ext cx="73025" cy="120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00" spc="-75">
                <a:latin typeface="Verdana"/>
                <a:cs typeface="Verdana"/>
              </a:rPr>
              <a:t>6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9145" y="2768473"/>
            <a:ext cx="266573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25" i="1">
                <a:latin typeface="Trebuchet MS"/>
                <a:cs typeface="Trebuchet MS"/>
              </a:rPr>
              <a:t>P</a:t>
            </a:r>
            <a:r>
              <a:rPr dirty="0" sz="1000" spc="25">
                <a:latin typeface="Tahoma"/>
                <a:cs typeface="Tahoma"/>
              </a:rPr>
              <a:t>(</a:t>
            </a:r>
            <a:r>
              <a:rPr dirty="0" sz="1000" spc="25">
                <a:latin typeface="Tahoma"/>
                <a:cs typeface="Tahoma"/>
              </a:rPr>
              <a:t>1</a:t>
            </a:r>
            <a:r>
              <a:rPr dirty="0" sz="1000" spc="25">
                <a:latin typeface="Tahoma"/>
                <a:cs typeface="Tahoma"/>
              </a:rPr>
              <a:t>)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45">
                <a:latin typeface="Tahoma"/>
                <a:cs typeface="Tahoma"/>
              </a:rPr>
              <a:t>=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25" i="1">
                <a:latin typeface="Trebuchet MS"/>
                <a:cs typeface="Trebuchet MS"/>
              </a:rPr>
              <a:t>P</a:t>
            </a:r>
            <a:r>
              <a:rPr dirty="0" sz="1000" spc="25">
                <a:latin typeface="Tahoma"/>
                <a:cs typeface="Tahoma"/>
              </a:rPr>
              <a:t>(</a:t>
            </a:r>
            <a:r>
              <a:rPr dirty="0" sz="1000" spc="25">
                <a:latin typeface="Tahoma"/>
                <a:cs typeface="Tahoma"/>
              </a:rPr>
              <a:t>2</a:t>
            </a:r>
            <a:r>
              <a:rPr dirty="0" sz="1000" spc="25">
                <a:latin typeface="Tahoma"/>
                <a:cs typeface="Tahoma"/>
              </a:rPr>
              <a:t>)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45">
                <a:latin typeface="Tahoma"/>
                <a:cs typeface="Tahoma"/>
              </a:rPr>
              <a:t>=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25" i="1">
                <a:latin typeface="Trebuchet MS"/>
                <a:cs typeface="Trebuchet MS"/>
              </a:rPr>
              <a:t>P</a:t>
            </a:r>
            <a:r>
              <a:rPr dirty="0" sz="1000" spc="25">
                <a:latin typeface="Tahoma"/>
                <a:cs typeface="Tahoma"/>
              </a:rPr>
              <a:t>(</a:t>
            </a:r>
            <a:r>
              <a:rPr dirty="0" sz="1000" spc="25">
                <a:latin typeface="Tahoma"/>
                <a:cs typeface="Tahoma"/>
              </a:rPr>
              <a:t>3</a:t>
            </a:r>
            <a:r>
              <a:rPr dirty="0" sz="1000" spc="25">
                <a:latin typeface="Tahoma"/>
                <a:cs typeface="Tahoma"/>
              </a:rPr>
              <a:t>)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45">
                <a:latin typeface="Tahoma"/>
                <a:cs typeface="Tahoma"/>
              </a:rPr>
              <a:t>=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25" i="1">
                <a:latin typeface="Trebuchet MS"/>
                <a:cs typeface="Trebuchet MS"/>
              </a:rPr>
              <a:t>P</a:t>
            </a:r>
            <a:r>
              <a:rPr dirty="0" sz="1000" spc="25">
                <a:latin typeface="Tahoma"/>
                <a:cs typeface="Tahoma"/>
              </a:rPr>
              <a:t>(</a:t>
            </a:r>
            <a:r>
              <a:rPr dirty="0" sz="1000" spc="25">
                <a:latin typeface="Tahoma"/>
                <a:cs typeface="Tahoma"/>
              </a:rPr>
              <a:t>4</a:t>
            </a:r>
            <a:r>
              <a:rPr dirty="0" sz="1000" spc="25">
                <a:latin typeface="Tahoma"/>
                <a:cs typeface="Tahoma"/>
              </a:rPr>
              <a:t>)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45">
                <a:latin typeface="Tahoma"/>
                <a:cs typeface="Tahoma"/>
              </a:rPr>
              <a:t>=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25" i="1">
                <a:latin typeface="Trebuchet MS"/>
                <a:cs typeface="Trebuchet MS"/>
              </a:rPr>
              <a:t>P</a:t>
            </a:r>
            <a:r>
              <a:rPr dirty="0" sz="1000" spc="25">
                <a:latin typeface="Tahoma"/>
                <a:cs typeface="Tahoma"/>
              </a:rPr>
              <a:t>(</a:t>
            </a:r>
            <a:r>
              <a:rPr dirty="0" sz="1000" spc="25">
                <a:latin typeface="Tahoma"/>
                <a:cs typeface="Tahoma"/>
              </a:rPr>
              <a:t>5</a:t>
            </a:r>
            <a:r>
              <a:rPr dirty="0" sz="1000" spc="25">
                <a:latin typeface="Tahoma"/>
                <a:cs typeface="Tahoma"/>
              </a:rPr>
              <a:t>)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45">
                <a:latin typeface="Tahoma"/>
                <a:cs typeface="Tahoma"/>
              </a:rPr>
              <a:t>=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25" i="1">
                <a:latin typeface="Trebuchet MS"/>
                <a:cs typeface="Trebuchet MS"/>
              </a:rPr>
              <a:t>P</a:t>
            </a:r>
            <a:r>
              <a:rPr dirty="0" sz="1000" spc="25">
                <a:latin typeface="Tahoma"/>
                <a:cs typeface="Tahoma"/>
              </a:rPr>
              <a:t>(</a:t>
            </a:r>
            <a:r>
              <a:rPr dirty="0" sz="1000" spc="25">
                <a:latin typeface="Tahoma"/>
                <a:cs typeface="Tahoma"/>
              </a:rPr>
              <a:t>6</a:t>
            </a:r>
            <a:r>
              <a:rPr dirty="0" sz="1000" spc="25">
                <a:latin typeface="Tahoma"/>
                <a:cs typeface="Tahoma"/>
              </a:rPr>
              <a:t>)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45">
                <a:latin typeface="Tahoma"/>
                <a:cs typeface="Tahoma"/>
              </a:rPr>
              <a:t>=</a:t>
            </a:r>
            <a:r>
              <a:rPr dirty="0" sz="1000" spc="85">
                <a:latin typeface="Tahoma"/>
                <a:cs typeface="Tahoma"/>
              </a:rPr>
              <a:t> </a:t>
            </a:r>
            <a:r>
              <a:rPr dirty="0" baseline="31746" sz="1050" spc="-112">
                <a:latin typeface="Verdana"/>
                <a:cs typeface="Verdana"/>
              </a:rPr>
              <a:t>1</a:t>
            </a:r>
            <a:r>
              <a:rPr dirty="0" baseline="31746" sz="1050" spc="-195">
                <a:latin typeface="Verdana"/>
                <a:cs typeface="Verdana"/>
              </a:rPr>
              <a:t> </a:t>
            </a:r>
            <a:r>
              <a:rPr dirty="0" sz="1000" spc="-3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69988" y="2992183"/>
            <a:ext cx="52590" cy="5259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79145" y="2920301"/>
            <a:ext cx="2273300" cy="361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 sz="1000" spc="-15">
                <a:latin typeface="Tahoma"/>
                <a:cs typeface="Tahoma"/>
              </a:rPr>
              <a:t>Probability </a:t>
            </a:r>
            <a:r>
              <a:rPr dirty="0" sz="1000" spc="-30">
                <a:latin typeface="Tahoma"/>
                <a:cs typeface="Tahoma"/>
              </a:rPr>
              <a:t>of </a:t>
            </a:r>
            <a:r>
              <a:rPr dirty="0" sz="1000">
                <a:latin typeface="Tahoma"/>
                <a:cs typeface="Tahoma"/>
              </a:rPr>
              <a:t>“roll </a:t>
            </a:r>
            <a:r>
              <a:rPr dirty="0" sz="1000" spc="-50">
                <a:latin typeface="Tahoma"/>
                <a:cs typeface="Tahoma"/>
              </a:rPr>
              <a:t>an </a:t>
            </a:r>
            <a:r>
              <a:rPr dirty="0" sz="1000" spc="-35">
                <a:latin typeface="Tahoma"/>
                <a:cs typeface="Tahoma"/>
              </a:rPr>
              <a:t>odd</a:t>
            </a:r>
            <a:r>
              <a:rPr dirty="0" sz="1000" spc="20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number”: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ts val="1200"/>
              </a:lnSpc>
            </a:pPr>
            <a:r>
              <a:rPr dirty="0" sz="1000" spc="55" i="1">
                <a:latin typeface="Trebuchet MS"/>
                <a:cs typeface="Trebuchet MS"/>
              </a:rPr>
              <a:t>P</a:t>
            </a:r>
            <a:r>
              <a:rPr dirty="0" sz="1000" spc="55">
                <a:latin typeface="Tahoma"/>
                <a:cs typeface="Tahoma"/>
              </a:rPr>
              <a:t>(</a:t>
            </a:r>
            <a:r>
              <a:rPr dirty="0" sz="1000" spc="55">
                <a:latin typeface="Lucida Sans Unicode"/>
                <a:cs typeface="Lucida Sans Unicode"/>
              </a:rPr>
              <a:t>{</a:t>
            </a:r>
            <a:r>
              <a:rPr dirty="0" sz="1000" spc="55">
                <a:latin typeface="Tahoma"/>
                <a:cs typeface="Tahoma"/>
              </a:rPr>
              <a:t>1</a:t>
            </a:r>
            <a:r>
              <a:rPr dirty="0" sz="1000" spc="55" i="1">
                <a:latin typeface="Century Gothic"/>
                <a:cs typeface="Century Gothic"/>
              </a:rPr>
              <a:t>,</a:t>
            </a:r>
            <a:r>
              <a:rPr dirty="0" sz="1000" spc="-114" i="1">
                <a:latin typeface="Century Gothic"/>
                <a:cs typeface="Century Gothic"/>
              </a:rPr>
              <a:t> </a:t>
            </a:r>
            <a:r>
              <a:rPr dirty="0" sz="1000" spc="-25">
                <a:latin typeface="Tahoma"/>
                <a:cs typeface="Tahoma"/>
              </a:rPr>
              <a:t>3</a:t>
            </a:r>
            <a:r>
              <a:rPr dirty="0" sz="1000" spc="-25" i="1">
                <a:latin typeface="Century Gothic"/>
                <a:cs typeface="Century Gothic"/>
              </a:rPr>
              <a:t>,</a:t>
            </a:r>
            <a:r>
              <a:rPr dirty="0" sz="1000" spc="-114" i="1">
                <a:latin typeface="Century Gothic"/>
                <a:cs typeface="Century Gothic"/>
              </a:rPr>
              <a:t> </a:t>
            </a:r>
            <a:r>
              <a:rPr dirty="0" sz="1000" spc="40">
                <a:latin typeface="Tahoma"/>
                <a:cs typeface="Tahoma"/>
              </a:rPr>
              <a:t>5</a:t>
            </a:r>
            <a:r>
              <a:rPr dirty="0" sz="1000" spc="40">
                <a:latin typeface="Lucida Sans Unicode"/>
                <a:cs typeface="Lucida Sans Unicode"/>
              </a:rPr>
              <a:t>}</a:t>
            </a:r>
            <a:r>
              <a:rPr dirty="0" sz="1000" spc="40">
                <a:latin typeface="Tahoma"/>
                <a:cs typeface="Tahoma"/>
              </a:rPr>
              <a:t>)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45">
                <a:latin typeface="Tahoma"/>
                <a:cs typeface="Tahoma"/>
              </a:rPr>
              <a:t>=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25" i="1">
                <a:latin typeface="Trebuchet MS"/>
                <a:cs typeface="Trebuchet MS"/>
              </a:rPr>
              <a:t>P</a:t>
            </a:r>
            <a:r>
              <a:rPr dirty="0" sz="1000" spc="25">
                <a:latin typeface="Tahoma"/>
                <a:cs typeface="Tahoma"/>
              </a:rPr>
              <a:t>(</a:t>
            </a:r>
            <a:r>
              <a:rPr dirty="0" sz="1000" spc="25">
                <a:latin typeface="Tahoma"/>
                <a:cs typeface="Tahoma"/>
              </a:rPr>
              <a:t>1</a:t>
            </a:r>
            <a:r>
              <a:rPr dirty="0" sz="1000" spc="25">
                <a:latin typeface="Tahoma"/>
                <a:cs typeface="Tahoma"/>
              </a:rPr>
              <a:t>)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45">
                <a:latin typeface="Tahoma"/>
                <a:cs typeface="Tahoma"/>
              </a:rPr>
              <a:t>+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25" i="1">
                <a:latin typeface="Trebuchet MS"/>
                <a:cs typeface="Trebuchet MS"/>
              </a:rPr>
              <a:t>P</a:t>
            </a:r>
            <a:r>
              <a:rPr dirty="0" sz="1000" spc="25">
                <a:latin typeface="Tahoma"/>
                <a:cs typeface="Tahoma"/>
              </a:rPr>
              <a:t>(</a:t>
            </a:r>
            <a:r>
              <a:rPr dirty="0" sz="1000" spc="25">
                <a:latin typeface="Tahoma"/>
                <a:cs typeface="Tahoma"/>
              </a:rPr>
              <a:t>3</a:t>
            </a:r>
            <a:r>
              <a:rPr dirty="0" sz="1000" spc="25">
                <a:latin typeface="Tahoma"/>
                <a:cs typeface="Tahoma"/>
              </a:rPr>
              <a:t>)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45">
                <a:latin typeface="Tahoma"/>
                <a:cs typeface="Tahoma"/>
              </a:rPr>
              <a:t>+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25" i="1">
                <a:latin typeface="Trebuchet MS"/>
                <a:cs typeface="Trebuchet MS"/>
              </a:rPr>
              <a:t>P</a:t>
            </a:r>
            <a:r>
              <a:rPr dirty="0" sz="1000" spc="25">
                <a:latin typeface="Tahoma"/>
                <a:cs typeface="Tahoma"/>
              </a:rPr>
              <a:t>(</a:t>
            </a:r>
            <a:r>
              <a:rPr dirty="0" sz="1000" spc="25">
                <a:latin typeface="Tahoma"/>
                <a:cs typeface="Tahoma"/>
              </a:rPr>
              <a:t>5</a:t>
            </a:r>
            <a:r>
              <a:rPr dirty="0" sz="1000" spc="25">
                <a:latin typeface="Tahoma"/>
                <a:cs typeface="Tahoma"/>
              </a:rPr>
              <a:t>)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45">
                <a:latin typeface="Tahoma"/>
                <a:cs typeface="Tahoma"/>
              </a:rPr>
              <a:t>=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1</a:t>
            </a:r>
            <a:r>
              <a:rPr dirty="0" sz="1000" spc="-15" i="1">
                <a:latin typeface="Century Gothic"/>
                <a:cs typeface="Century Gothic"/>
              </a:rPr>
              <a:t>/</a:t>
            </a:r>
            <a:r>
              <a:rPr dirty="0" sz="1000" spc="-15">
                <a:latin typeface="Tahoma"/>
                <a:cs typeface="Tahoma"/>
              </a:rPr>
              <a:t>2.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13" action="ppaction://hlinksldjump"/>
              </a:rPr>
              <a:t>STAT </a:t>
            </a:r>
            <a:r>
              <a:rPr dirty="0" spc="-65">
                <a:hlinkClick r:id="rId13" action="ppaction://hlinksldjump"/>
              </a:rPr>
              <a:t>234 </a:t>
            </a:r>
            <a:r>
              <a:rPr dirty="0" spc="-40">
                <a:hlinkClick r:id="rId13" action="ppaction://hlinksldjump"/>
              </a:rPr>
              <a:t>Lecture</a:t>
            </a:r>
            <a:r>
              <a:rPr dirty="0" spc="5">
                <a:hlinkClick r:id="rId13" action="ppaction://hlinksldjump"/>
              </a:rPr>
              <a:t> </a:t>
            </a:r>
            <a:r>
              <a:rPr dirty="0" spc="-65">
                <a:hlinkClick r:id="rId13" action="ppaction://hlinksldjump"/>
              </a:rPr>
              <a:t>4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6339" y="13208"/>
            <a:ext cx="753110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Axioms </a:t>
            </a: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of </a:t>
            </a: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Probability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0"/>
              <a:t>Counting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955" y="783866"/>
            <a:ext cx="4343400" cy="405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dirty="0" sz="1100" i="1">
                <a:latin typeface="Trebuchet MS"/>
                <a:cs typeface="Trebuchet MS"/>
              </a:rPr>
              <a:t>Why </a:t>
            </a:r>
            <a:r>
              <a:rPr dirty="0" sz="1100" spc="-55" i="1">
                <a:latin typeface="Trebuchet MS"/>
                <a:cs typeface="Trebuchet MS"/>
              </a:rPr>
              <a:t>do </a:t>
            </a:r>
            <a:r>
              <a:rPr dirty="0" sz="1100" spc="-110" i="1">
                <a:latin typeface="Trebuchet MS"/>
                <a:cs typeface="Trebuchet MS"/>
              </a:rPr>
              <a:t>we </a:t>
            </a:r>
            <a:r>
              <a:rPr dirty="0" sz="1100" spc="-85" i="1">
                <a:latin typeface="Trebuchet MS"/>
                <a:cs typeface="Trebuchet MS"/>
              </a:rPr>
              <a:t>need </a:t>
            </a:r>
            <a:r>
              <a:rPr dirty="0" sz="1100" spc="-60" i="1">
                <a:latin typeface="Trebuchet MS"/>
                <a:cs typeface="Trebuchet MS"/>
              </a:rPr>
              <a:t>to </a:t>
            </a:r>
            <a:r>
              <a:rPr dirty="0" sz="1100" spc="-90" i="1">
                <a:latin typeface="Trebuchet MS"/>
                <a:cs typeface="Trebuchet MS"/>
              </a:rPr>
              <a:t>learn </a:t>
            </a:r>
            <a:r>
              <a:rPr dirty="0" sz="1100" spc="-60" i="1">
                <a:latin typeface="Trebuchet MS"/>
                <a:cs typeface="Trebuchet MS"/>
              </a:rPr>
              <a:t>techniques </a:t>
            </a:r>
            <a:r>
              <a:rPr dirty="0" sz="1100" spc="-100" i="1">
                <a:latin typeface="Trebuchet MS"/>
                <a:cs typeface="Trebuchet MS"/>
              </a:rPr>
              <a:t>for </a:t>
            </a:r>
            <a:r>
              <a:rPr dirty="0" sz="1100" spc="-30" i="1">
                <a:latin typeface="Trebuchet MS"/>
                <a:cs typeface="Trebuchet MS"/>
              </a:rPr>
              <a:t>counting? </a:t>
            </a:r>
            <a:r>
              <a:rPr dirty="0" sz="1100" spc="-70">
                <a:latin typeface="Tahoma"/>
                <a:cs typeface="Tahoma"/>
              </a:rPr>
              <a:t>If </a:t>
            </a:r>
            <a:r>
              <a:rPr dirty="0" sz="1100" spc="-50">
                <a:latin typeface="Tahoma"/>
                <a:cs typeface="Tahoma"/>
              </a:rPr>
              <a:t>outcomes </a:t>
            </a:r>
            <a:r>
              <a:rPr dirty="0" sz="1100" spc="-75">
                <a:latin typeface="Tahoma"/>
                <a:cs typeface="Tahoma"/>
              </a:rPr>
              <a:t>are </a:t>
            </a:r>
            <a:r>
              <a:rPr dirty="0" sz="1100" spc="-40">
                <a:latin typeface="Tahoma"/>
                <a:cs typeface="Tahoma"/>
              </a:rPr>
              <a:t>equally  </a:t>
            </a:r>
            <a:r>
              <a:rPr dirty="0" sz="1100" spc="-45">
                <a:latin typeface="Tahoma"/>
                <a:cs typeface="Tahoma"/>
              </a:rPr>
              <a:t>likely, </a:t>
            </a:r>
            <a:r>
              <a:rPr dirty="0" sz="1100" spc="-75" i="1">
                <a:latin typeface="Trebuchet MS"/>
                <a:cs typeface="Trebuchet MS"/>
              </a:rPr>
              <a:t>p</a:t>
            </a:r>
            <a:r>
              <a:rPr dirty="0" baseline="-10416" sz="1200" spc="-112">
                <a:latin typeface="Verdana"/>
                <a:cs typeface="Verdana"/>
              </a:rPr>
              <a:t>1 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395">
                <a:latin typeface="Lucida Sans Unicode"/>
                <a:cs typeface="Lucida Sans Unicode"/>
              </a:rPr>
              <a:t>·</a:t>
            </a:r>
            <a:r>
              <a:rPr dirty="0" sz="1100" spc="-170">
                <a:latin typeface="Lucida Sans Unicode"/>
                <a:cs typeface="Lucida Sans Unicode"/>
              </a:rPr>
              <a:t> </a:t>
            </a:r>
            <a:r>
              <a:rPr dirty="0" sz="1100" spc="-395">
                <a:latin typeface="Lucida Sans Unicode"/>
                <a:cs typeface="Lucida Sans Unicode"/>
              </a:rPr>
              <a:t>·</a:t>
            </a:r>
            <a:r>
              <a:rPr dirty="0" sz="1100" spc="-170">
                <a:latin typeface="Lucida Sans Unicode"/>
                <a:cs typeface="Lucida Sans Unicode"/>
              </a:rPr>
              <a:t> </a:t>
            </a:r>
            <a:r>
              <a:rPr dirty="0" sz="1100" spc="-395">
                <a:latin typeface="Lucida Sans Unicode"/>
                <a:cs typeface="Lucida Sans Unicode"/>
              </a:rPr>
              <a:t>·</a:t>
            </a:r>
            <a:r>
              <a:rPr dirty="0" sz="1100" spc="-45">
                <a:latin typeface="Lucida Sans Unicode"/>
                <a:cs typeface="Lucida Sans Unicode"/>
              </a:rPr>
              <a:t>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30" i="1">
                <a:latin typeface="Trebuchet MS"/>
                <a:cs typeface="Trebuchet MS"/>
              </a:rPr>
              <a:t>p</a:t>
            </a:r>
            <a:r>
              <a:rPr dirty="0" baseline="-10416" sz="1200" spc="-44" i="1">
                <a:latin typeface="Trebuchet MS"/>
                <a:cs typeface="Trebuchet MS"/>
              </a:rPr>
              <a:t>n 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15">
                <a:latin typeface="Tahoma"/>
                <a:cs typeface="Tahoma"/>
              </a:rPr>
              <a:t>1</a:t>
            </a:r>
            <a:r>
              <a:rPr dirty="0" sz="1100" spc="-15" i="1">
                <a:latin typeface="Century Gothic"/>
                <a:cs typeface="Century Gothic"/>
              </a:rPr>
              <a:t>/</a:t>
            </a:r>
            <a:r>
              <a:rPr dirty="0" sz="1100" spc="-15" i="1">
                <a:latin typeface="Trebuchet MS"/>
                <a:cs typeface="Trebuchet MS"/>
              </a:rPr>
              <a:t>n</a:t>
            </a:r>
            <a:r>
              <a:rPr dirty="0" sz="1100" spc="-15">
                <a:latin typeface="Tahoma"/>
                <a:cs typeface="Tahoma"/>
              </a:rPr>
              <a:t>, </a:t>
            </a:r>
            <a:r>
              <a:rPr dirty="0" sz="1100" spc="-45">
                <a:latin typeface="Tahoma"/>
                <a:cs typeface="Tahoma"/>
              </a:rPr>
              <a:t>then </a:t>
            </a:r>
            <a:r>
              <a:rPr dirty="0" sz="1100" spc="-50">
                <a:latin typeface="Tahoma"/>
                <a:cs typeface="Tahoma"/>
              </a:rPr>
              <a:t>for </a:t>
            </a:r>
            <a:r>
              <a:rPr dirty="0" sz="1100" spc="-60">
                <a:latin typeface="Tahoma"/>
                <a:cs typeface="Tahoma"/>
              </a:rPr>
              <a:t>any </a:t>
            </a:r>
            <a:r>
              <a:rPr dirty="0" sz="1100" spc="-55">
                <a:latin typeface="Tahoma"/>
                <a:cs typeface="Tahoma"/>
              </a:rPr>
              <a:t>event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10" i="1">
                <a:latin typeface="Trebuchet MS"/>
                <a:cs typeface="Trebuchet MS"/>
              </a:rPr>
              <a:t>A</a:t>
            </a:r>
            <a:r>
              <a:rPr dirty="0" sz="1100" spc="10">
                <a:latin typeface="Tahoma"/>
                <a:cs typeface="Tahoma"/>
              </a:rPr>
              <a:t>,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7963" y="1344396"/>
            <a:ext cx="471805" cy="182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55" i="1">
                <a:latin typeface="Trebuchet MS"/>
                <a:cs typeface="Trebuchet MS"/>
              </a:rPr>
              <a:t>P</a:t>
            </a:r>
            <a:r>
              <a:rPr dirty="0" sz="1100" spc="55">
                <a:latin typeface="Tahoma"/>
                <a:cs typeface="Tahoma"/>
              </a:rPr>
              <a:t>(</a:t>
            </a:r>
            <a:r>
              <a:rPr dirty="0" sz="1100" spc="55" i="1">
                <a:latin typeface="Trebuchet MS"/>
                <a:cs typeface="Trebuchet MS"/>
              </a:rPr>
              <a:t>A</a:t>
            </a:r>
            <a:r>
              <a:rPr dirty="0" sz="1100" spc="55">
                <a:latin typeface="Tahoma"/>
                <a:cs typeface="Tahoma"/>
              </a:rPr>
              <a:t>)</a:t>
            </a:r>
            <a:r>
              <a:rPr dirty="0" sz="1100" spc="-120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40205" y="1449463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 h="0">
                <a:moveTo>
                  <a:pt x="0" y="0"/>
                </a:moveTo>
                <a:lnTo>
                  <a:pt x="3175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898662" y="1344396"/>
            <a:ext cx="133350" cy="182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45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8457" y="1250670"/>
            <a:ext cx="2035810" cy="182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44830" algn="l"/>
              </a:tabLst>
            </a:pPr>
            <a:r>
              <a:rPr dirty="0" sz="1100" spc="40">
                <a:latin typeface="Tahoma"/>
                <a:cs typeface="Tahoma"/>
              </a:rPr>
              <a:t>#(</a:t>
            </a:r>
            <a:r>
              <a:rPr dirty="0" sz="1100" spc="40" i="1">
                <a:latin typeface="Trebuchet MS"/>
                <a:cs typeface="Trebuchet MS"/>
              </a:rPr>
              <a:t>A</a:t>
            </a:r>
            <a:r>
              <a:rPr dirty="0" sz="1100" spc="40">
                <a:latin typeface="Tahoma"/>
                <a:cs typeface="Tahoma"/>
              </a:rPr>
              <a:t>)	</a:t>
            </a:r>
            <a:r>
              <a:rPr dirty="0" sz="1100" spc="-55">
                <a:latin typeface="Tahoma"/>
                <a:cs typeface="Tahoma"/>
              </a:rPr>
              <a:t>number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50">
                <a:latin typeface="Tahoma"/>
                <a:cs typeface="Tahoma"/>
              </a:rPr>
              <a:t>outcomes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160">
                <a:latin typeface="Tahoma"/>
                <a:cs typeface="Tahoma"/>
              </a:rPr>
              <a:t> </a:t>
            </a:r>
            <a:r>
              <a:rPr dirty="0" sz="1100" spc="55" i="1">
                <a:latin typeface="Trebuchet MS"/>
                <a:cs typeface="Trebuchet MS"/>
              </a:rPr>
              <a:t>A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72792" y="1449463"/>
            <a:ext cx="1479550" cy="0"/>
          </a:xfrm>
          <a:custGeom>
            <a:avLst/>
            <a:gdLst/>
            <a:ahLst/>
            <a:cxnLst/>
            <a:rect l="l" t="t" r="r" b="b"/>
            <a:pathLst>
              <a:path w="1479550" h="0">
                <a:moveTo>
                  <a:pt x="0" y="0"/>
                </a:moveTo>
                <a:lnTo>
                  <a:pt x="147935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527505" y="1439443"/>
            <a:ext cx="202755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44830" algn="l"/>
              </a:tabLst>
            </a:pPr>
            <a:r>
              <a:rPr dirty="0" sz="1100" spc="60">
                <a:latin typeface="Tahoma"/>
                <a:cs typeface="Tahoma"/>
              </a:rPr>
              <a:t>#(</a:t>
            </a:r>
            <a:r>
              <a:rPr dirty="0" sz="1100" spc="60">
                <a:latin typeface="Lucida Sans Unicode"/>
                <a:cs typeface="Lucida Sans Unicode"/>
              </a:rPr>
              <a:t>S</a:t>
            </a:r>
            <a:r>
              <a:rPr dirty="0" sz="1100" spc="60">
                <a:latin typeface="Tahoma"/>
                <a:cs typeface="Tahoma"/>
              </a:rPr>
              <a:t>)	</a:t>
            </a:r>
            <a:r>
              <a:rPr dirty="0" sz="1100" spc="-55">
                <a:latin typeface="Tahoma"/>
                <a:cs typeface="Tahoma"/>
              </a:rPr>
              <a:t>number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50">
                <a:latin typeface="Tahoma"/>
                <a:cs typeface="Tahoma"/>
              </a:rPr>
              <a:t>outcomes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165">
                <a:latin typeface="Tahoma"/>
                <a:cs typeface="Tahoma"/>
              </a:rPr>
              <a:t> </a:t>
            </a:r>
            <a:r>
              <a:rPr dirty="0" sz="1100" spc="65">
                <a:latin typeface="Lucida Sans Unicode"/>
                <a:cs typeface="Lucida Sans Unicode"/>
              </a:rPr>
              <a:t>S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0243" y="1798027"/>
            <a:ext cx="1909445" cy="182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10">
                <a:latin typeface="Tahoma"/>
                <a:cs typeface="Tahoma"/>
              </a:rPr>
              <a:t>This </a:t>
            </a:r>
            <a:r>
              <a:rPr dirty="0" sz="1100" spc="-50">
                <a:latin typeface="Tahoma"/>
                <a:cs typeface="Tahoma"/>
              </a:rPr>
              <a:t>setup </a:t>
            </a:r>
            <a:r>
              <a:rPr dirty="0" sz="1100" spc="-40">
                <a:latin typeface="Tahoma"/>
                <a:cs typeface="Tahoma"/>
              </a:rPr>
              <a:t>satisfies the </a:t>
            </a:r>
            <a:r>
              <a:rPr dirty="0" sz="1100" spc="-55">
                <a:latin typeface="Tahoma"/>
                <a:cs typeface="Tahoma"/>
              </a:rPr>
              <a:t>3</a:t>
            </a:r>
            <a:r>
              <a:rPr dirty="0" sz="1100" spc="19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axioms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8754" y="216025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70598" y="2088350"/>
            <a:ext cx="57912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55" i="1">
                <a:latin typeface="Trebuchet MS"/>
                <a:cs typeface="Trebuchet MS"/>
              </a:rPr>
              <a:t>P</a:t>
            </a:r>
            <a:r>
              <a:rPr dirty="0" sz="1100" spc="55">
                <a:latin typeface="Tahoma"/>
                <a:cs typeface="Tahoma"/>
              </a:rPr>
              <a:t>(</a:t>
            </a:r>
            <a:r>
              <a:rPr dirty="0" sz="1100" spc="55" i="1">
                <a:latin typeface="Trebuchet MS"/>
                <a:cs typeface="Trebuchet MS"/>
              </a:rPr>
              <a:t>A</a:t>
            </a:r>
            <a:r>
              <a:rPr dirty="0" sz="1100" spc="55">
                <a:latin typeface="Tahoma"/>
                <a:cs typeface="Tahoma"/>
              </a:rPr>
              <a:t>) </a:t>
            </a:r>
            <a:r>
              <a:rPr dirty="0" sz="1100" spc="-30">
                <a:latin typeface="Lucida Sans Unicode"/>
                <a:cs typeface="Lucida Sans Unicode"/>
              </a:rPr>
              <a:t>≥</a:t>
            </a:r>
            <a:r>
              <a:rPr dirty="0" sz="1100" spc="-225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Tahoma"/>
                <a:cs typeface="Tahoma"/>
              </a:rPr>
              <a:t>0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8754" y="2443137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70598" y="2371242"/>
            <a:ext cx="467359" cy="182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80" i="1">
                <a:latin typeface="Trebuchet MS"/>
                <a:cs typeface="Trebuchet MS"/>
              </a:rPr>
              <a:t>P</a:t>
            </a:r>
            <a:r>
              <a:rPr dirty="0" sz="1100" spc="80">
                <a:latin typeface="Tahoma"/>
                <a:cs typeface="Tahoma"/>
              </a:rPr>
              <a:t>(</a:t>
            </a:r>
            <a:r>
              <a:rPr dirty="0" sz="1100" spc="80" i="1">
                <a:latin typeface="Trebuchet MS"/>
                <a:cs typeface="Trebuchet MS"/>
              </a:rPr>
              <a:t>S</a:t>
            </a:r>
            <a:r>
              <a:rPr dirty="0" sz="1100" spc="80">
                <a:latin typeface="Tahoma"/>
                <a:cs typeface="Tahoma"/>
              </a:rPr>
              <a:t>)</a:t>
            </a:r>
            <a:r>
              <a:rPr dirty="0" sz="1100" spc="-110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65708" y="2277516"/>
            <a:ext cx="337185" cy="182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70">
                <a:latin typeface="Tahoma"/>
                <a:cs typeface="Tahoma"/>
              </a:rPr>
              <a:t>#</a:t>
            </a:r>
            <a:r>
              <a:rPr dirty="0" sz="1100" spc="30">
                <a:latin typeface="Tahoma"/>
                <a:cs typeface="Tahoma"/>
              </a:rPr>
              <a:t>(</a:t>
            </a:r>
            <a:r>
              <a:rPr dirty="0" sz="1100" spc="160" i="1">
                <a:latin typeface="Trebuchet MS"/>
                <a:cs typeface="Trebuchet MS"/>
              </a:rPr>
              <a:t>S</a:t>
            </a:r>
            <a:r>
              <a:rPr dirty="0" sz="110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78408" y="2476296"/>
            <a:ext cx="311150" cy="0"/>
          </a:xfrm>
          <a:custGeom>
            <a:avLst/>
            <a:gdLst/>
            <a:ahLst/>
            <a:cxnLst/>
            <a:rect l="l" t="t" r="r" b="b"/>
            <a:pathLst>
              <a:path w="311150" h="0">
                <a:moveTo>
                  <a:pt x="0" y="0"/>
                </a:moveTo>
                <a:lnTo>
                  <a:pt x="31115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65708" y="2466276"/>
            <a:ext cx="337185" cy="182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70">
                <a:latin typeface="Tahoma"/>
                <a:cs typeface="Tahoma"/>
              </a:rPr>
              <a:t>#</a:t>
            </a:r>
            <a:r>
              <a:rPr dirty="0" sz="1100" spc="30">
                <a:latin typeface="Tahoma"/>
                <a:cs typeface="Tahoma"/>
              </a:rPr>
              <a:t>(</a:t>
            </a:r>
            <a:r>
              <a:rPr dirty="0" sz="1100" spc="160" i="1">
                <a:latin typeface="Trebuchet MS"/>
                <a:cs typeface="Trebuchet MS"/>
              </a:rPr>
              <a:t>S</a:t>
            </a:r>
            <a:r>
              <a:rPr dirty="0" sz="110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30528" y="2371242"/>
            <a:ext cx="241300" cy="182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-14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1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871433" y="2152561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993277" y="2080653"/>
            <a:ext cx="1631314" cy="182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70">
                <a:latin typeface="Tahoma"/>
                <a:cs typeface="Tahoma"/>
              </a:rPr>
              <a:t>If </a:t>
            </a:r>
            <a:r>
              <a:rPr dirty="0" sz="1100" spc="55" i="1">
                <a:latin typeface="Trebuchet MS"/>
                <a:cs typeface="Trebuchet MS"/>
              </a:rPr>
              <a:t>A </a:t>
            </a:r>
            <a:r>
              <a:rPr dirty="0" sz="1100" spc="-60">
                <a:latin typeface="Tahoma"/>
                <a:cs typeface="Tahoma"/>
              </a:rPr>
              <a:t>and </a:t>
            </a:r>
            <a:r>
              <a:rPr dirty="0" sz="1100" spc="105" i="1">
                <a:latin typeface="Trebuchet MS"/>
                <a:cs typeface="Trebuchet MS"/>
              </a:rPr>
              <a:t>B </a:t>
            </a:r>
            <a:r>
              <a:rPr dirty="0" sz="1100" spc="-75">
                <a:latin typeface="Tahoma"/>
                <a:cs typeface="Tahoma"/>
              </a:rPr>
              <a:t>are </a:t>
            </a:r>
            <a:r>
              <a:rPr dirty="0" sz="1100" spc="-35">
                <a:latin typeface="Tahoma"/>
                <a:cs typeface="Tahoma"/>
              </a:rPr>
              <a:t>disjoint</a:t>
            </a:r>
            <a:r>
              <a:rPr dirty="0" sz="1100" spc="254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then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44750" y="2457069"/>
            <a:ext cx="72580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70" i="1">
                <a:latin typeface="Trebuchet MS"/>
                <a:cs typeface="Trebuchet MS"/>
              </a:rPr>
              <a:t>P</a:t>
            </a:r>
            <a:r>
              <a:rPr dirty="0" sz="1100" spc="70">
                <a:latin typeface="Tahoma"/>
                <a:cs typeface="Tahoma"/>
              </a:rPr>
              <a:t>(</a:t>
            </a:r>
            <a:r>
              <a:rPr dirty="0" sz="1100" spc="70" i="1">
                <a:latin typeface="Trebuchet MS"/>
                <a:cs typeface="Trebuchet MS"/>
              </a:rPr>
              <a:t>A </a:t>
            </a:r>
            <a:r>
              <a:rPr dirty="0" sz="1100" spc="-150">
                <a:latin typeface="Lucida Sans Unicode"/>
                <a:cs typeface="Lucida Sans Unicode"/>
              </a:rPr>
              <a:t>∪ </a:t>
            </a:r>
            <a:r>
              <a:rPr dirty="0" sz="1100" spc="75" i="1">
                <a:latin typeface="Trebuchet MS"/>
                <a:cs typeface="Trebuchet MS"/>
              </a:rPr>
              <a:t>B</a:t>
            </a:r>
            <a:r>
              <a:rPr dirty="0" sz="1100" spc="75">
                <a:latin typeface="Tahoma"/>
                <a:cs typeface="Tahoma"/>
              </a:rPr>
              <a:t>)</a:t>
            </a:r>
            <a:r>
              <a:rPr dirty="0" sz="1100" spc="-215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98597" y="2363342"/>
            <a:ext cx="59563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50" u="sng">
                <a:latin typeface="Tahoma"/>
                <a:cs typeface="Tahoma"/>
              </a:rPr>
              <a:t>#(</a:t>
            </a:r>
            <a:r>
              <a:rPr dirty="0" sz="1100" spc="50" i="1" u="sng">
                <a:latin typeface="Trebuchet MS"/>
                <a:cs typeface="Trebuchet MS"/>
              </a:rPr>
              <a:t>A</a:t>
            </a:r>
            <a:r>
              <a:rPr dirty="0" sz="1100" spc="-120" i="1" u="sng">
                <a:latin typeface="Trebuchet MS"/>
                <a:cs typeface="Trebuchet MS"/>
              </a:rPr>
              <a:t> </a:t>
            </a:r>
            <a:r>
              <a:rPr dirty="0" sz="1100" spc="-150" u="sng">
                <a:latin typeface="Lucida Sans Unicode"/>
                <a:cs typeface="Lucida Sans Unicode"/>
              </a:rPr>
              <a:t>∪ </a:t>
            </a:r>
            <a:r>
              <a:rPr dirty="0" sz="1100" spc="75" i="1" u="sng">
                <a:latin typeface="Trebuchet MS"/>
                <a:cs typeface="Trebuchet MS"/>
              </a:rPr>
              <a:t>B</a:t>
            </a:r>
            <a:r>
              <a:rPr dirty="0" sz="1100" spc="75" u="sng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96271" y="2562123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5" h="0">
                <a:moveTo>
                  <a:pt x="0" y="0"/>
                </a:moveTo>
                <a:lnTo>
                  <a:pt x="3155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583571" y="2363342"/>
            <a:ext cx="864869" cy="182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dirty="0" sz="1100" spc="70">
                <a:latin typeface="Tahoma"/>
                <a:cs typeface="Tahoma"/>
              </a:rPr>
              <a:t>#</a:t>
            </a:r>
            <a:r>
              <a:rPr dirty="0" sz="1100" spc="30">
                <a:latin typeface="Tahoma"/>
                <a:cs typeface="Tahoma"/>
              </a:rPr>
              <a:t>(</a:t>
            </a:r>
            <a:r>
              <a:rPr dirty="0" sz="1100" spc="50" i="1">
                <a:latin typeface="Trebuchet MS"/>
                <a:cs typeface="Trebuchet MS"/>
              </a:rPr>
              <a:t>A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70">
                <a:latin typeface="Tahoma"/>
                <a:cs typeface="Tahoma"/>
              </a:rPr>
              <a:t>#</a:t>
            </a:r>
            <a:r>
              <a:rPr dirty="0" sz="1100" spc="30">
                <a:latin typeface="Tahoma"/>
                <a:cs typeface="Tahoma"/>
              </a:rPr>
              <a:t>(</a:t>
            </a:r>
            <a:r>
              <a:rPr dirty="0" sz="1100" spc="165" i="1">
                <a:latin typeface="Trebuchet MS"/>
                <a:cs typeface="Trebuchet MS"/>
              </a:rPr>
              <a:t>B</a:t>
            </a:r>
            <a:r>
              <a:rPr dirty="0" sz="110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111548" y="2562123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 h="0">
                <a:moveTo>
                  <a:pt x="0" y="0"/>
                </a:moveTo>
                <a:lnTo>
                  <a:pt x="3235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927959" y="2457069"/>
            <a:ext cx="1513840" cy="276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6730">
              <a:lnSpc>
                <a:spcPts val="1035"/>
              </a:lnSpc>
              <a:tabLst>
                <a:tab pos="1029335" algn="l"/>
              </a:tabLst>
            </a:pPr>
            <a:r>
              <a:rPr dirty="0" sz="1100" spc="45">
                <a:latin typeface="Tahoma"/>
                <a:cs typeface="Tahoma"/>
              </a:rPr>
              <a:t>=	+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ts val="1035"/>
              </a:lnSpc>
              <a:tabLst>
                <a:tab pos="669925" algn="l"/>
                <a:tab pos="1189355" algn="l"/>
              </a:tabLst>
            </a:pPr>
            <a:r>
              <a:rPr dirty="0" sz="1100" spc="60">
                <a:latin typeface="Tahoma"/>
                <a:cs typeface="Tahoma"/>
              </a:rPr>
              <a:t>#(</a:t>
            </a:r>
            <a:r>
              <a:rPr dirty="0" sz="1100" spc="60" i="1">
                <a:latin typeface="Trebuchet MS"/>
                <a:cs typeface="Trebuchet MS"/>
              </a:rPr>
              <a:t>S</a:t>
            </a:r>
            <a:r>
              <a:rPr dirty="0" sz="1100" spc="60">
                <a:latin typeface="Tahoma"/>
                <a:cs typeface="Tahoma"/>
              </a:rPr>
              <a:t>)	#(</a:t>
            </a:r>
            <a:r>
              <a:rPr dirty="0" sz="1100" spc="60" i="1">
                <a:latin typeface="Trebuchet MS"/>
                <a:cs typeface="Trebuchet MS"/>
              </a:rPr>
              <a:t>S</a:t>
            </a:r>
            <a:r>
              <a:rPr dirty="0" sz="1100" spc="60">
                <a:latin typeface="Tahoma"/>
                <a:cs typeface="Tahoma"/>
              </a:rPr>
              <a:t>)	#(</a:t>
            </a:r>
            <a:r>
              <a:rPr dirty="0" sz="1100" spc="60" i="1">
                <a:latin typeface="Trebuchet MS"/>
                <a:cs typeface="Trebuchet MS"/>
              </a:rPr>
              <a:t>S</a:t>
            </a:r>
            <a:r>
              <a:rPr dirty="0" sz="1100" spc="6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22141" y="2757792"/>
            <a:ext cx="986790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55" i="1">
                <a:latin typeface="Trebuchet MS"/>
                <a:cs typeface="Trebuchet MS"/>
              </a:rPr>
              <a:t>P</a:t>
            </a:r>
            <a:r>
              <a:rPr dirty="0" sz="1100" spc="55">
                <a:latin typeface="Tahoma"/>
                <a:cs typeface="Tahoma"/>
              </a:rPr>
              <a:t>(</a:t>
            </a:r>
            <a:r>
              <a:rPr dirty="0" sz="1100" spc="55" i="1">
                <a:latin typeface="Trebuchet MS"/>
                <a:cs typeface="Trebuchet MS"/>
              </a:rPr>
              <a:t>A</a:t>
            </a:r>
            <a:r>
              <a:rPr dirty="0" sz="1100" spc="55">
                <a:latin typeface="Tahoma"/>
                <a:cs typeface="Tahoma"/>
              </a:rPr>
              <a:t>)</a:t>
            </a:r>
            <a:r>
              <a:rPr dirty="0" sz="1100" spc="-120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+</a:t>
            </a:r>
            <a:r>
              <a:rPr dirty="0" sz="1100" spc="-120">
                <a:latin typeface="Tahoma"/>
                <a:cs typeface="Tahoma"/>
              </a:rPr>
              <a:t> </a:t>
            </a:r>
            <a:r>
              <a:rPr dirty="0" sz="1100" spc="65" i="1">
                <a:latin typeface="Trebuchet MS"/>
                <a:cs typeface="Trebuchet MS"/>
              </a:rPr>
              <a:t>P</a:t>
            </a:r>
            <a:r>
              <a:rPr dirty="0" sz="1100" spc="65">
                <a:latin typeface="Tahoma"/>
                <a:cs typeface="Tahoma"/>
              </a:rPr>
              <a:t>(</a:t>
            </a:r>
            <a:r>
              <a:rPr dirty="0" sz="1100" spc="65" i="1">
                <a:latin typeface="Trebuchet MS"/>
                <a:cs typeface="Trebuchet MS"/>
              </a:rPr>
              <a:t>B</a:t>
            </a:r>
            <a:r>
              <a:rPr dirty="0" sz="1100" spc="65">
                <a:latin typeface="Tahoma"/>
                <a:cs typeface="Tahoma"/>
              </a:rPr>
              <a:t>)</a:t>
            </a:r>
            <a:r>
              <a:rPr dirty="0" sz="1100" spc="65" i="1">
                <a:latin typeface="Century Gothic"/>
                <a:cs typeface="Century Gothic"/>
              </a:rPr>
              <a:t>.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6" action="ppaction://hlinksldjump"/>
              </a:rPr>
              <a:t>STAT </a:t>
            </a:r>
            <a:r>
              <a:rPr dirty="0" spc="-65">
                <a:hlinkClick r:id="rId6" action="ppaction://hlinksldjump"/>
              </a:rPr>
              <a:t>234 </a:t>
            </a:r>
            <a:r>
              <a:rPr dirty="0" spc="-40">
                <a:hlinkClick r:id="rId6" action="ppaction://hlinksldjump"/>
              </a:rPr>
              <a:t>Lecture</a:t>
            </a:r>
            <a:r>
              <a:rPr dirty="0" spc="5">
                <a:hlinkClick r:id="rId6" action="ppaction://hlinksldjump"/>
              </a:rPr>
              <a:t> </a:t>
            </a:r>
            <a:r>
              <a:rPr dirty="0" spc="-65">
                <a:hlinkClick r:id="rId6" action="ppaction://hlinksldjump"/>
              </a:rPr>
              <a:t>4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9095" y="13208"/>
            <a:ext cx="650240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Set Theory</a:t>
            </a:r>
            <a:r>
              <a:rPr dirty="0" sz="600" spc="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Primer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02422" y="1556131"/>
            <a:ext cx="1403350" cy="22923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5">
                <a:hlinkClick r:id="rId2" action="ppaction://hlinksldjump"/>
              </a:rPr>
              <a:t>Set </a:t>
            </a:r>
            <a:r>
              <a:rPr dirty="0" spc="-45">
                <a:hlinkClick r:id="rId2" action="ppaction://hlinksldjump"/>
              </a:rPr>
              <a:t>Theory</a:t>
            </a:r>
            <a:r>
              <a:rPr dirty="0" spc="70">
                <a:hlinkClick r:id="rId2" action="ppaction://hlinksldjump"/>
              </a:rPr>
              <a:t> </a:t>
            </a:r>
            <a:r>
              <a:rPr dirty="0" spc="-30">
                <a:hlinkClick r:id="rId2" action="ppaction://hlinksldjump"/>
              </a:rPr>
              <a:t>Primer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3" action="ppaction://hlinksldjump"/>
              </a:rPr>
              <a:t>STAT </a:t>
            </a:r>
            <a:r>
              <a:rPr dirty="0" spc="-65">
                <a:hlinkClick r:id="rId3" action="ppaction://hlinksldjump"/>
              </a:rPr>
              <a:t>234 </a:t>
            </a:r>
            <a:r>
              <a:rPr dirty="0" spc="-40">
                <a:hlinkClick r:id="rId3" action="ppaction://hlinksldjump"/>
              </a:rPr>
              <a:t>Lecture</a:t>
            </a:r>
            <a:r>
              <a:rPr dirty="0" spc="5">
                <a:hlinkClick r:id="rId3" action="ppaction://hlinksldjump"/>
              </a:rPr>
              <a:t> </a:t>
            </a:r>
            <a:r>
              <a:rPr dirty="0" spc="-65">
                <a:hlinkClick r:id="rId3" action="ppaction://hlinksldjump"/>
              </a:rPr>
              <a:t>4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9095" y="13208"/>
            <a:ext cx="650240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Set Theory</a:t>
            </a:r>
            <a:r>
              <a:rPr dirty="0" sz="600" spc="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Primer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0"/>
              <a:t>Sets</a:t>
            </a:r>
          </a:p>
        </p:txBody>
      </p:sp>
      <p:sp>
        <p:nvSpPr>
          <p:cNvPr id="6" name="object 6"/>
          <p:cNvSpPr/>
          <p:nvPr/>
        </p:nvSpPr>
        <p:spPr>
          <a:xfrm>
            <a:off x="280212" y="84148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0212" y="122360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69988" y="1451368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69988" y="1603197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69988" y="1755025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0212" y="1977694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7472" rIns="0" bIns="0" rtlCol="0" vert="horz">
            <a:spAutoFit/>
          </a:bodyPr>
          <a:lstStyle/>
          <a:p>
            <a:pPr marL="287655" marR="5080">
              <a:lnSpc>
                <a:spcPct val="102600"/>
              </a:lnSpc>
            </a:pPr>
            <a:r>
              <a:rPr dirty="0" spc="65"/>
              <a:t>A </a:t>
            </a:r>
            <a:r>
              <a:rPr dirty="0" spc="-30" b="1">
                <a:latin typeface="Gill Sans MT"/>
                <a:cs typeface="Gill Sans MT"/>
              </a:rPr>
              <a:t>set </a:t>
            </a:r>
            <a:r>
              <a:rPr dirty="0" spc="-40"/>
              <a:t>is </a:t>
            </a:r>
            <a:r>
              <a:rPr dirty="0" spc="10"/>
              <a:t>“a </a:t>
            </a:r>
            <a:r>
              <a:rPr dirty="0" spc="-25"/>
              <a:t>collection </a:t>
            </a:r>
            <a:r>
              <a:rPr dirty="0" spc="-35"/>
              <a:t>of </a:t>
            </a:r>
            <a:r>
              <a:rPr dirty="0" spc="-45"/>
              <a:t>definite, </a:t>
            </a:r>
            <a:r>
              <a:rPr dirty="0" spc="-50"/>
              <a:t>well distinguished </a:t>
            </a:r>
            <a:r>
              <a:rPr dirty="0" spc="-40"/>
              <a:t>objects </a:t>
            </a:r>
            <a:r>
              <a:rPr dirty="0" spc="-35"/>
              <a:t>of </a:t>
            </a:r>
            <a:r>
              <a:rPr dirty="0" spc="-45"/>
              <a:t>our </a:t>
            </a:r>
            <a:r>
              <a:rPr dirty="0" spc="250"/>
              <a:t> </a:t>
            </a:r>
            <a:r>
              <a:rPr dirty="0" spc="-40"/>
              <a:t>perception </a:t>
            </a:r>
            <a:r>
              <a:rPr dirty="0" spc="-60"/>
              <a:t>or </a:t>
            </a:r>
            <a:r>
              <a:rPr dirty="0" spc="-35"/>
              <a:t>of </a:t>
            </a:r>
            <a:r>
              <a:rPr dirty="0" spc="-45"/>
              <a:t>our </a:t>
            </a:r>
            <a:r>
              <a:rPr dirty="0" spc="-35"/>
              <a:t>thought”.  </a:t>
            </a:r>
            <a:r>
              <a:rPr dirty="0" spc="105">
                <a:latin typeface="Palatino Linotype"/>
                <a:cs typeface="Palatino Linotype"/>
              </a:rPr>
              <a:t>(Georg </a:t>
            </a:r>
            <a:r>
              <a:rPr dirty="0" spc="125">
                <a:latin typeface="Palatino Linotype"/>
                <a:cs typeface="Palatino Linotype"/>
              </a:rPr>
              <a:t>Cantor,</a:t>
            </a:r>
            <a:r>
              <a:rPr dirty="0" spc="310">
                <a:latin typeface="Palatino Linotype"/>
                <a:cs typeface="Palatino Linotype"/>
              </a:rPr>
              <a:t> </a:t>
            </a:r>
            <a:r>
              <a:rPr dirty="0" spc="50">
                <a:latin typeface="Palatino Linotype"/>
                <a:cs typeface="Palatino Linotype"/>
              </a:rPr>
              <a:t>1845-1918)</a:t>
            </a:r>
          </a:p>
          <a:p>
            <a:pPr marL="287655">
              <a:lnSpc>
                <a:spcPct val="100000"/>
              </a:lnSpc>
              <a:spcBef>
                <a:spcPts val="330"/>
              </a:spcBef>
            </a:pPr>
            <a:r>
              <a:rPr dirty="0" spc="-65"/>
              <a:t>Some </a:t>
            </a:r>
            <a:r>
              <a:rPr dirty="0" spc="-35"/>
              <a:t>important</a:t>
            </a:r>
            <a:r>
              <a:rPr dirty="0" spc="125"/>
              <a:t> </a:t>
            </a:r>
            <a:r>
              <a:rPr dirty="0" spc="-65"/>
              <a:t>sets:</a:t>
            </a:r>
          </a:p>
          <a:p>
            <a:pPr marL="564515">
              <a:lnSpc>
                <a:spcPts val="1200"/>
              </a:lnSpc>
              <a:spcBef>
                <a:spcPts val="470"/>
              </a:spcBef>
            </a:pPr>
            <a:r>
              <a:rPr dirty="0" sz="1000" spc="-20">
                <a:latin typeface="Lucida Sans Unicode"/>
                <a:cs typeface="Lucida Sans Unicode"/>
              </a:rPr>
              <a:t>N</a:t>
            </a:r>
            <a:r>
              <a:rPr dirty="0" sz="1000" spc="-40">
                <a:latin typeface="Lucida Sans Unicode"/>
                <a:cs typeface="Lucida Sans Unicode"/>
              </a:rPr>
              <a:t> </a:t>
            </a:r>
            <a:r>
              <a:rPr dirty="0" sz="1000" spc="45">
                <a:latin typeface="Tahoma"/>
                <a:cs typeface="Tahoma"/>
              </a:rPr>
              <a:t>=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40">
                <a:latin typeface="Lucida Sans Unicode"/>
                <a:cs typeface="Lucida Sans Unicode"/>
              </a:rPr>
              <a:t>{</a:t>
            </a:r>
            <a:r>
              <a:rPr dirty="0" sz="1000" spc="40"/>
              <a:t>1</a:t>
            </a:r>
            <a:r>
              <a:rPr dirty="0" sz="1000" spc="40" i="1">
                <a:latin typeface="Century Gothic"/>
                <a:cs typeface="Century Gothic"/>
              </a:rPr>
              <a:t>,</a:t>
            </a:r>
            <a:r>
              <a:rPr dirty="0" sz="1000" spc="-114" i="1">
                <a:latin typeface="Century Gothic"/>
                <a:cs typeface="Century Gothic"/>
              </a:rPr>
              <a:t> </a:t>
            </a:r>
            <a:r>
              <a:rPr dirty="0" sz="1000" spc="-25"/>
              <a:t>2</a:t>
            </a:r>
            <a:r>
              <a:rPr dirty="0" sz="1000" spc="-25" i="1">
                <a:latin typeface="Century Gothic"/>
                <a:cs typeface="Century Gothic"/>
              </a:rPr>
              <a:t>,</a:t>
            </a:r>
            <a:r>
              <a:rPr dirty="0" sz="1000" spc="-114" i="1">
                <a:latin typeface="Century Gothic"/>
                <a:cs typeface="Century Gothic"/>
              </a:rPr>
              <a:t> </a:t>
            </a:r>
            <a:r>
              <a:rPr dirty="0" sz="1000" spc="-25"/>
              <a:t>3</a:t>
            </a:r>
            <a:r>
              <a:rPr dirty="0" sz="1000" spc="-25" i="1">
                <a:latin typeface="Century Gothic"/>
                <a:cs typeface="Century Gothic"/>
              </a:rPr>
              <a:t>,</a:t>
            </a:r>
            <a:r>
              <a:rPr dirty="0" sz="1000" spc="-114" i="1">
                <a:latin typeface="Century Gothic"/>
                <a:cs typeface="Century Gothic"/>
              </a:rPr>
              <a:t> </a:t>
            </a:r>
            <a:r>
              <a:rPr dirty="0" sz="1000" i="1">
                <a:latin typeface="Century Gothic"/>
                <a:cs typeface="Century Gothic"/>
              </a:rPr>
              <a:t>.</a:t>
            </a:r>
            <a:r>
              <a:rPr dirty="0" sz="1000" spc="-114" i="1">
                <a:latin typeface="Century Gothic"/>
                <a:cs typeface="Century Gothic"/>
              </a:rPr>
              <a:t> </a:t>
            </a:r>
            <a:r>
              <a:rPr dirty="0" sz="1000" i="1">
                <a:latin typeface="Century Gothic"/>
                <a:cs typeface="Century Gothic"/>
              </a:rPr>
              <a:t>.</a:t>
            </a:r>
            <a:r>
              <a:rPr dirty="0" sz="1000" spc="-114" i="1">
                <a:latin typeface="Century Gothic"/>
                <a:cs typeface="Century Gothic"/>
              </a:rPr>
              <a:t> </a:t>
            </a:r>
            <a:r>
              <a:rPr dirty="0" sz="1000" spc="45" i="1">
                <a:latin typeface="Century Gothic"/>
                <a:cs typeface="Century Gothic"/>
              </a:rPr>
              <a:t>.</a:t>
            </a:r>
            <a:r>
              <a:rPr dirty="0" sz="1000" spc="45">
                <a:latin typeface="Lucida Sans Unicode"/>
                <a:cs typeface="Lucida Sans Unicode"/>
              </a:rPr>
              <a:t>}</a:t>
            </a:r>
            <a:r>
              <a:rPr dirty="0" sz="1000" spc="45"/>
              <a:t>,</a:t>
            </a:r>
            <a:r>
              <a:rPr dirty="0" sz="1000" spc="15"/>
              <a:t> </a:t>
            </a:r>
            <a:r>
              <a:rPr dirty="0" sz="1000" spc="-35"/>
              <a:t>the</a:t>
            </a:r>
            <a:r>
              <a:rPr dirty="0" sz="1000" spc="20"/>
              <a:t> </a:t>
            </a:r>
            <a:r>
              <a:rPr dirty="0" sz="1000" spc="-45"/>
              <a:t>set</a:t>
            </a:r>
            <a:r>
              <a:rPr dirty="0" sz="1000" spc="15"/>
              <a:t> </a:t>
            </a:r>
            <a:r>
              <a:rPr dirty="0" sz="1000" spc="-30"/>
              <a:t>of</a:t>
            </a:r>
            <a:r>
              <a:rPr dirty="0" sz="1000" spc="15"/>
              <a:t> </a:t>
            </a:r>
            <a:r>
              <a:rPr dirty="0" sz="1000" spc="-65" i="1">
                <a:latin typeface="Trebuchet MS"/>
                <a:cs typeface="Trebuchet MS"/>
              </a:rPr>
              <a:t>natural</a:t>
            </a:r>
            <a:r>
              <a:rPr dirty="0" sz="1000" spc="30" i="1">
                <a:latin typeface="Trebuchet MS"/>
                <a:cs typeface="Trebuchet MS"/>
              </a:rPr>
              <a:t> </a:t>
            </a:r>
            <a:r>
              <a:rPr dirty="0" sz="1000" spc="-55" i="1">
                <a:latin typeface="Trebuchet MS"/>
                <a:cs typeface="Trebuchet MS"/>
              </a:rPr>
              <a:t>numbers</a:t>
            </a:r>
            <a:endParaRPr sz="1000">
              <a:latin typeface="Trebuchet MS"/>
              <a:cs typeface="Trebuchet MS"/>
            </a:endParaRPr>
          </a:p>
          <a:p>
            <a:pPr marL="564515">
              <a:lnSpc>
                <a:spcPts val="1195"/>
              </a:lnSpc>
            </a:pPr>
            <a:r>
              <a:rPr dirty="0" sz="1000" spc="55">
                <a:latin typeface="Lucida Sans Unicode"/>
                <a:cs typeface="Lucida Sans Unicode"/>
              </a:rPr>
              <a:t>Z</a:t>
            </a:r>
            <a:r>
              <a:rPr dirty="0" sz="1000" spc="-40">
                <a:latin typeface="Lucida Sans Unicode"/>
                <a:cs typeface="Lucida Sans Unicode"/>
              </a:rPr>
              <a:t> </a:t>
            </a:r>
            <a:r>
              <a:rPr dirty="0" sz="1000" spc="45">
                <a:latin typeface="Tahoma"/>
                <a:cs typeface="Tahoma"/>
              </a:rPr>
              <a:t>=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85">
                <a:latin typeface="Lucida Sans Unicode"/>
                <a:cs typeface="Lucida Sans Unicode"/>
              </a:rPr>
              <a:t>{</a:t>
            </a:r>
            <a:r>
              <a:rPr dirty="0" sz="1000" spc="85" i="1">
                <a:latin typeface="Century Gothic"/>
                <a:cs typeface="Century Gothic"/>
              </a:rPr>
              <a:t>.</a:t>
            </a:r>
            <a:r>
              <a:rPr dirty="0" sz="1000" spc="-114" i="1">
                <a:latin typeface="Century Gothic"/>
                <a:cs typeface="Century Gothic"/>
              </a:rPr>
              <a:t> </a:t>
            </a:r>
            <a:r>
              <a:rPr dirty="0" sz="1000" i="1">
                <a:latin typeface="Century Gothic"/>
                <a:cs typeface="Century Gothic"/>
              </a:rPr>
              <a:t>.</a:t>
            </a:r>
            <a:r>
              <a:rPr dirty="0" sz="1000" spc="-114" i="1">
                <a:latin typeface="Century Gothic"/>
                <a:cs typeface="Century Gothic"/>
              </a:rPr>
              <a:t> </a:t>
            </a:r>
            <a:r>
              <a:rPr dirty="0" sz="1000" i="1">
                <a:latin typeface="Century Gothic"/>
                <a:cs typeface="Century Gothic"/>
              </a:rPr>
              <a:t>.</a:t>
            </a:r>
            <a:r>
              <a:rPr dirty="0" sz="1000" spc="-114" i="1">
                <a:latin typeface="Century Gothic"/>
                <a:cs typeface="Century Gothic"/>
              </a:rPr>
              <a:t> </a:t>
            </a:r>
            <a:r>
              <a:rPr dirty="0" sz="1000" i="1">
                <a:latin typeface="Century Gothic"/>
                <a:cs typeface="Century Gothic"/>
              </a:rPr>
              <a:t>,</a:t>
            </a:r>
            <a:r>
              <a:rPr dirty="0" sz="1000" spc="-114" i="1">
                <a:latin typeface="Century Gothic"/>
                <a:cs typeface="Century Gothic"/>
              </a:rPr>
              <a:t> </a:t>
            </a:r>
            <a:r>
              <a:rPr dirty="0" sz="1000" spc="-30">
                <a:latin typeface="Lucida Sans Unicode"/>
                <a:cs typeface="Lucida Sans Unicode"/>
              </a:rPr>
              <a:t>−</a:t>
            </a:r>
            <a:r>
              <a:rPr dirty="0" sz="1000" spc="-30"/>
              <a:t>2</a:t>
            </a:r>
            <a:r>
              <a:rPr dirty="0" sz="1000" spc="-30" i="1">
                <a:latin typeface="Century Gothic"/>
                <a:cs typeface="Century Gothic"/>
              </a:rPr>
              <a:t>,</a:t>
            </a:r>
            <a:r>
              <a:rPr dirty="0" sz="1000" spc="-114" i="1">
                <a:latin typeface="Century Gothic"/>
                <a:cs typeface="Century Gothic"/>
              </a:rPr>
              <a:t> </a:t>
            </a:r>
            <a:r>
              <a:rPr dirty="0" sz="1000" spc="-30">
                <a:latin typeface="Lucida Sans Unicode"/>
                <a:cs typeface="Lucida Sans Unicode"/>
              </a:rPr>
              <a:t>−</a:t>
            </a:r>
            <a:r>
              <a:rPr dirty="0" sz="1000" spc="-30"/>
              <a:t>1</a:t>
            </a:r>
            <a:r>
              <a:rPr dirty="0" sz="1000" spc="-30" i="1">
                <a:latin typeface="Century Gothic"/>
                <a:cs typeface="Century Gothic"/>
              </a:rPr>
              <a:t>,</a:t>
            </a:r>
            <a:r>
              <a:rPr dirty="0" sz="1000" spc="-114" i="1">
                <a:latin typeface="Century Gothic"/>
                <a:cs typeface="Century Gothic"/>
              </a:rPr>
              <a:t> </a:t>
            </a:r>
            <a:r>
              <a:rPr dirty="0" sz="1000" spc="-25"/>
              <a:t>0</a:t>
            </a:r>
            <a:r>
              <a:rPr dirty="0" sz="1000" spc="-25" i="1">
                <a:latin typeface="Century Gothic"/>
                <a:cs typeface="Century Gothic"/>
              </a:rPr>
              <a:t>,</a:t>
            </a:r>
            <a:r>
              <a:rPr dirty="0" sz="1000" spc="-114" i="1">
                <a:latin typeface="Century Gothic"/>
                <a:cs typeface="Century Gothic"/>
              </a:rPr>
              <a:t> </a:t>
            </a:r>
            <a:r>
              <a:rPr dirty="0" sz="1000" spc="-25"/>
              <a:t>1</a:t>
            </a:r>
            <a:r>
              <a:rPr dirty="0" sz="1000" spc="-25" i="1">
                <a:latin typeface="Century Gothic"/>
                <a:cs typeface="Century Gothic"/>
              </a:rPr>
              <a:t>,</a:t>
            </a:r>
            <a:r>
              <a:rPr dirty="0" sz="1000" spc="-114" i="1">
                <a:latin typeface="Century Gothic"/>
                <a:cs typeface="Century Gothic"/>
              </a:rPr>
              <a:t> </a:t>
            </a:r>
            <a:r>
              <a:rPr dirty="0" sz="1000" spc="-25"/>
              <a:t>2</a:t>
            </a:r>
            <a:r>
              <a:rPr dirty="0" sz="1000" spc="-25" i="1">
                <a:latin typeface="Century Gothic"/>
                <a:cs typeface="Century Gothic"/>
              </a:rPr>
              <a:t>,</a:t>
            </a:r>
            <a:r>
              <a:rPr dirty="0" sz="1000" spc="-114" i="1">
                <a:latin typeface="Century Gothic"/>
                <a:cs typeface="Century Gothic"/>
              </a:rPr>
              <a:t> </a:t>
            </a:r>
            <a:r>
              <a:rPr dirty="0" sz="1000" i="1">
                <a:latin typeface="Century Gothic"/>
                <a:cs typeface="Century Gothic"/>
              </a:rPr>
              <a:t>.</a:t>
            </a:r>
            <a:r>
              <a:rPr dirty="0" sz="1000" spc="-114" i="1">
                <a:latin typeface="Century Gothic"/>
                <a:cs typeface="Century Gothic"/>
              </a:rPr>
              <a:t> </a:t>
            </a:r>
            <a:r>
              <a:rPr dirty="0" sz="1000" i="1">
                <a:latin typeface="Century Gothic"/>
                <a:cs typeface="Century Gothic"/>
              </a:rPr>
              <a:t>.</a:t>
            </a:r>
            <a:r>
              <a:rPr dirty="0" sz="1000" spc="-114" i="1">
                <a:latin typeface="Century Gothic"/>
                <a:cs typeface="Century Gothic"/>
              </a:rPr>
              <a:t> </a:t>
            </a:r>
            <a:r>
              <a:rPr dirty="0" sz="1000" spc="45" i="1">
                <a:latin typeface="Century Gothic"/>
                <a:cs typeface="Century Gothic"/>
              </a:rPr>
              <a:t>.</a:t>
            </a:r>
            <a:r>
              <a:rPr dirty="0" sz="1000" spc="45">
                <a:latin typeface="Lucida Sans Unicode"/>
                <a:cs typeface="Lucida Sans Unicode"/>
              </a:rPr>
              <a:t>}</a:t>
            </a:r>
            <a:r>
              <a:rPr dirty="0" sz="1000" spc="45"/>
              <a:t>,</a:t>
            </a:r>
            <a:r>
              <a:rPr dirty="0" sz="1000" spc="15"/>
              <a:t> </a:t>
            </a:r>
            <a:r>
              <a:rPr dirty="0" sz="1000" spc="-35"/>
              <a:t>the</a:t>
            </a:r>
            <a:r>
              <a:rPr dirty="0" sz="1000" spc="20"/>
              <a:t> </a:t>
            </a:r>
            <a:r>
              <a:rPr dirty="0" sz="1000" spc="-45"/>
              <a:t>set</a:t>
            </a:r>
            <a:r>
              <a:rPr dirty="0" sz="1000" spc="15"/>
              <a:t> </a:t>
            </a:r>
            <a:r>
              <a:rPr dirty="0" sz="1000" spc="-30"/>
              <a:t>of</a:t>
            </a:r>
            <a:r>
              <a:rPr dirty="0" sz="1000" spc="15"/>
              <a:t> </a:t>
            </a:r>
            <a:r>
              <a:rPr dirty="0" sz="1000" spc="-60" i="1">
                <a:latin typeface="Trebuchet MS"/>
                <a:cs typeface="Trebuchet MS"/>
              </a:rPr>
              <a:t>integers</a:t>
            </a:r>
            <a:endParaRPr sz="1000">
              <a:latin typeface="Trebuchet MS"/>
              <a:cs typeface="Trebuchet MS"/>
            </a:endParaRPr>
          </a:p>
          <a:p>
            <a:pPr marL="564515">
              <a:lnSpc>
                <a:spcPts val="1200"/>
              </a:lnSpc>
            </a:pPr>
            <a:r>
              <a:rPr dirty="0" sz="1000" spc="85">
                <a:latin typeface="Lucida Sans Unicode"/>
                <a:cs typeface="Lucida Sans Unicode"/>
              </a:rPr>
              <a:t>R </a:t>
            </a:r>
            <a:r>
              <a:rPr dirty="0" sz="1000" spc="45">
                <a:latin typeface="Tahoma"/>
                <a:cs typeface="Tahoma"/>
              </a:rPr>
              <a:t>= </a:t>
            </a:r>
            <a:r>
              <a:rPr dirty="0" sz="1000" spc="5">
                <a:latin typeface="Tahoma"/>
                <a:cs typeface="Tahoma"/>
              </a:rPr>
              <a:t>(</a:t>
            </a:r>
            <a:r>
              <a:rPr dirty="0" sz="1000" spc="5">
                <a:latin typeface="Lucida Sans Unicode"/>
                <a:cs typeface="Lucida Sans Unicode"/>
              </a:rPr>
              <a:t>−∞</a:t>
            </a:r>
            <a:r>
              <a:rPr dirty="0" sz="1000" spc="5" i="1">
                <a:latin typeface="Century Gothic"/>
                <a:cs typeface="Century Gothic"/>
              </a:rPr>
              <a:t>, </a:t>
            </a:r>
            <a:r>
              <a:rPr dirty="0" sz="1000" spc="10">
                <a:latin typeface="Lucida Sans Unicode"/>
                <a:cs typeface="Lucida Sans Unicode"/>
              </a:rPr>
              <a:t>∞</a:t>
            </a:r>
            <a:r>
              <a:rPr dirty="0" sz="1000" spc="10">
                <a:latin typeface="Tahoma"/>
                <a:cs typeface="Tahoma"/>
              </a:rPr>
              <a:t>)</a:t>
            </a:r>
            <a:r>
              <a:rPr dirty="0" sz="1000" spc="10"/>
              <a:t>, </a:t>
            </a:r>
            <a:r>
              <a:rPr dirty="0" sz="1000" spc="-35"/>
              <a:t>the </a:t>
            </a:r>
            <a:r>
              <a:rPr dirty="0" sz="1000" spc="-45"/>
              <a:t>set </a:t>
            </a:r>
            <a:r>
              <a:rPr dirty="0" sz="1000" spc="-30"/>
              <a:t>of </a:t>
            </a:r>
            <a:r>
              <a:rPr dirty="0" sz="1000" spc="-85" i="1">
                <a:latin typeface="Trebuchet MS"/>
                <a:cs typeface="Trebuchet MS"/>
              </a:rPr>
              <a:t>real</a:t>
            </a:r>
            <a:r>
              <a:rPr dirty="0" sz="1000" spc="-130" i="1">
                <a:latin typeface="Trebuchet MS"/>
                <a:cs typeface="Trebuchet MS"/>
              </a:rPr>
              <a:t> </a:t>
            </a:r>
            <a:r>
              <a:rPr dirty="0" sz="1000" spc="-55" i="1">
                <a:latin typeface="Trebuchet MS"/>
                <a:cs typeface="Trebuchet MS"/>
              </a:rPr>
              <a:t>numbers</a:t>
            </a:r>
            <a:endParaRPr sz="10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550"/>
              </a:spcBef>
            </a:pPr>
            <a:r>
              <a:rPr dirty="0" spc="-55"/>
              <a:t>Intervals </a:t>
            </a:r>
            <a:r>
              <a:rPr dirty="0" spc="-75"/>
              <a:t>are </a:t>
            </a:r>
            <a:r>
              <a:rPr dirty="0" spc="-60"/>
              <a:t>denoted </a:t>
            </a:r>
            <a:r>
              <a:rPr dirty="0" spc="-70"/>
              <a:t>as </a:t>
            </a:r>
            <a:r>
              <a:rPr dirty="0" spc="60"/>
              <a:t> </a:t>
            </a:r>
            <a:r>
              <a:rPr dirty="0" spc="-55"/>
              <a:t>follows: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79145" y="2133587"/>
            <a:ext cx="306705" cy="474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 sz="1000" spc="-50">
                <a:latin typeface="Tahoma"/>
                <a:cs typeface="Tahoma"/>
              </a:rPr>
              <a:t>[</a:t>
            </a:r>
            <a:r>
              <a:rPr dirty="0" sz="1000" spc="-50">
                <a:latin typeface="Tahoma"/>
                <a:cs typeface="Tahoma"/>
              </a:rPr>
              <a:t>0</a:t>
            </a:r>
            <a:r>
              <a:rPr dirty="0" sz="1000" spc="-50" i="1">
                <a:latin typeface="Century Gothic"/>
                <a:cs typeface="Century Gothic"/>
              </a:rPr>
              <a:t>,</a:t>
            </a:r>
            <a:r>
              <a:rPr dirty="0" sz="1000" spc="-204" i="1">
                <a:latin typeface="Century Gothic"/>
                <a:cs typeface="Century Gothic"/>
              </a:rPr>
              <a:t> </a:t>
            </a:r>
            <a:r>
              <a:rPr dirty="0" sz="1000" spc="-75">
                <a:latin typeface="Tahoma"/>
                <a:cs typeface="Tahoma"/>
              </a:rPr>
              <a:t>1</a:t>
            </a:r>
            <a:r>
              <a:rPr dirty="0" sz="1000" spc="-75">
                <a:latin typeface="Tahoma"/>
                <a:cs typeface="Tahoma"/>
              </a:rPr>
              <a:t>]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ts val="1195"/>
              </a:lnSpc>
            </a:pPr>
            <a:r>
              <a:rPr dirty="0" sz="1000" spc="-50">
                <a:latin typeface="Tahoma"/>
                <a:cs typeface="Tahoma"/>
              </a:rPr>
              <a:t>[</a:t>
            </a:r>
            <a:r>
              <a:rPr dirty="0" sz="1000" spc="-50">
                <a:latin typeface="Tahoma"/>
                <a:cs typeface="Tahoma"/>
              </a:rPr>
              <a:t>0</a:t>
            </a:r>
            <a:r>
              <a:rPr dirty="0" sz="1000" spc="-50" i="1">
                <a:latin typeface="Century Gothic"/>
                <a:cs typeface="Century Gothic"/>
              </a:rPr>
              <a:t>,</a:t>
            </a:r>
            <a:r>
              <a:rPr dirty="0" sz="1000" spc="-204" i="1">
                <a:latin typeface="Century Gothic"/>
                <a:cs typeface="Century Gothic"/>
              </a:rPr>
              <a:t> </a:t>
            </a:r>
            <a:r>
              <a:rPr dirty="0" sz="1000" spc="-25">
                <a:latin typeface="Tahoma"/>
                <a:cs typeface="Tahoma"/>
              </a:rPr>
              <a:t>1</a:t>
            </a:r>
            <a:r>
              <a:rPr dirty="0" sz="1000" spc="-25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ts val="1200"/>
              </a:lnSpc>
            </a:pPr>
            <a:r>
              <a:rPr dirty="0" sz="1000" spc="-20">
                <a:latin typeface="Tahoma"/>
                <a:cs typeface="Tahoma"/>
              </a:rPr>
              <a:t>(</a:t>
            </a:r>
            <a:r>
              <a:rPr dirty="0" sz="1000" spc="-20">
                <a:latin typeface="Tahoma"/>
                <a:cs typeface="Tahoma"/>
              </a:rPr>
              <a:t>0</a:t>
            </a:r>
            <a:r>
              <a:rPr dirty="0" sz="1000" spc="-20" i="1">
                <a:latin typeface="Century Gothic"/>
                <a:cs typeface="Century Gothic"/>
              </a:rPr>
              <a:t>,</a:t>
            </a:r>
            <a:r>
              <a:rPr dirty="0" sz="1000" spc="-200" i="1">
                <a:latin typeface="Century Gothic"/>
                <a:cs typeface="Century Gothic"/>
              </a:rPr>
              <a:t> </a:t>
            </a:r>
            <a:r>
              <a:rPr dirty="0" sz="1000" spc="-25">
                <a:latin typeface="Tahoma"/>
                <a:cs typeface="Tahoma"/>
              </a:rPr>
              <a:t>1</a:t>
            </a:r>
            <a:r>
              <a:rPr dirty="0" sz="1000" spc="-25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2151" y="2133587"/>
            <a:ext cx="2474595" cy="470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25">
                <a:latin typeface="Tahoma"/>
                <a:cs typeface="Tahoma"/>
              </a:rPr>
              <a:t>interval </a:t>
            </a:r>
            <a:r>
              <a:rPr dirty="0" sz="1000" spc="-40">
                <a:latin typeface="Tahoma"/>
                <a:cs typeface="Tahoma"/>
              </a:rPr>
              <a:t>from </a:t>
            </a:r>
            <a:r>
              <a:rPr dirty="0" sz="1000" spc="-50">
                <a:latin typeface="Tahoma"/>
                <a:cs typeface="Tahoma"/>
              </a:rPr>
              <a:t>0 </a:t>
            </a:r>
            <a:r>
              <a:rPr dirty="0" sz="1000" spc="-10">
                <a:latin typeface="Tahoma"/>
                <a:cs typeface="Tahoma"/>
              </a:rPr>
              <a:t>to </a:t>
            </a:r>
            <a:r>
              <a:rPr dirty="0" sz="1000" spc="-50">
                <a:latin typeface="Tahoma"/>
                <a:cs typeface="Tahoma"/>
              </a:rPr>
              <a:t>1 </a:t>
            </a:r>
            <a:r>
              <a:rPr dirty="0" sz="1000" spc="-25">
                <a:latin typeface="Tahoma"/>
                <a:cs typeface="Tahoma"/>
              </a:rPr>
              <a:t>including </a:t>
            </a:r>
            <a:r>
              <a:rPr dirty="0" sz="1000" spc="-50">
                <a:latin typeface="Tahoma"/>
                <a:cs typeface="Tahoma"/>
              </a:rPr>
              <a:t>0 and </a:t>
            </a:r>
            <a:r>
              <a:rPr dirty="0" sz="1000" spc="14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  <a:p>
            <a:pPr marL="24765">
              <a:lnSpc>
                <a:spcPts val="1195"/>
              </a:lnSpc>
            </a:pP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25">
                <a:latin typeface="Tahoma"/>
                <a:cs typeface="Tahoma"/>
              </a:rPr>
              <a:t>interval </a:t>
            </a:r>
            <a:r>
              <a:rPr dirty="0" sz="1000" spc="-40">
                <a:latin typeface="Tahoma"/>
                <a:cs typeface="Tahoma"/>
              </a:rPr>
              <a:t>from </a:t>
            </a:r>
            <a:r>
              <a:rPr dirty="0" sz="1000" spc="-50">
                <a:latin typeface="Tahoma"/>
                <a:cs typeface="Tahoma"/>
              </a:rPr>
              <a:t>0 </a:t>
            </a:r>
            <a:r>
              <a:rPr dirty="0" sz="1000" spc="-10">
                <a:latin typeface="Tahoma"/>
                <a:cs typeface="Tahoma"/>
              </a:rPr>
              <a:t>to </a:t>
            </a:r>
            <a:r>
              <a:rPr dirty="0" sz="1000" spc="-50">
                <a:latin typeface="Tahoma"/>
                <a:cs typeface="Tahoma"/>
              </a:rPr>
              <a:t>1 </a:t>
            </a:r>
            <a:r>
              <a:rPr dirty="0" sz="1000" spc="-25">
                <a:latin typeface="Tahoma"/>
                <a:cs typeface="Tahoma"/>
              </a:rPr>
              <a:t>including </a:t>
            </a:r>
            <a:r>
              <a:rPr dirty="0" sz="1000" spc="-50">
                <a:latin typeface="Tahoma"/>
                <a:cs typeface="Tahoma"/>
              </a:rPr>
              <a:t>0 </a:t>
            </a:r>
            <a:r>
              <a:rPr dirty="0" sz="1000" spc="-25">
                <a:latin typeface="Tahoma"/>
                <a:cs typeface="Tahoma"/>
              </a:rPr>
              <a:t>but </a:t>
            </a:r>
            <a:r>
              <a:rPr dirty="0" sz="1000" spc="-30">
                <a:latin typeface="Tahoma"/>
                <a:cs typeface="Tahoma"/>
              </a:rPr>
              <a:t>not </a:t>
            </a:r>
            <a:r>
              <a:rPr dirty="0" sz="1000" spc="17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  <a:p>
            <a:pPr marL="36830">
              <a:lnSpc>
                <a:spcPts val="1200"/>
              </a:lnSpc>
            </a:pP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25">
                <a:latin typeface="Tahoma"/>
                <a:cs typeface="Tahoma"/>
              </a:rPr>
              <a:t>interval </a:t>
            </a:r>
            <a:r>
              <a:rPr dirty="0" sz="1000" spc="-40">
                <a:latin typeface="Tahoma"/>
                <a:cs typeface="Tahoma"/>
              </a:rPr>
              <a:t>from </a:t>
            </a:r>
            <a:r>
              <a:rPr dirty="0" sz="1000" spc="-50">
                <a:latin typeface="Tahoma"/>
                <a:cs typeface="Tahoma"/>
              </a:rPr>
              <a:t>0 </a:t>
            </a:r>
            <a:r>
              <a:rPr dirty="0" sz="1000" spc="-10">
                <a:latin typeface="Tahoma"/>
                <a:cs typeface="Tahoma"/>
              </a:rPr>
              <a:t>to </a:t>
            </a:r>
            <a:r>
              <a:rPr dirty="0" sz="1000" spc="-50">
                <a:latin typeface="Tahoma"/>
                <a:cs typeface="Tahoma"/>
              </a:rPr>
              <a:t>1 </a:t>
            </a:r>
            <a:r>
              <a:rPr dirty="0" sz="1000" spc="-30">
                <a:latin typeface="Tahoma"/>
                <a:cs typeface="Tahoma"/>
              </a:rPr>
              <a:t>not </a:t>
            </a:r>
            <a:r>
              <a:rPr dirty="0" sz="1000" spc="-25">
                <a:latin typeface="Tahoma"/>
                <a:cs typeface="Tahoma"/>
              </a:rPr>
              <a:t>including </a:t>
            </a:r>
            <a:r>
              <a:rPr dirty="0" sz="1000" spc="-50">
                <a:latin typeface="Tahoma"/>
                <a:cs typeface="Tahoma"/>
              </a:rPr>
              <a:t>0 and </a:t>
            </a:r>
            <a:r>
              <a:rPr dirty="0" sz="1000" spc="204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0212" y="2731782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0212" y="2941815"/>
            <a:ext cx="65265" cy="652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02056" y="2659888"/>
            <a:ext cx="3256915" cy="439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70">
                <a:latin typeface="Tahoma"/>
                <a:cs typeface="Tahoma"/>
              </a:rPr>
              <a:t>If </a:t>
            </a:r>
            <a:r>
              <a:rPr dirty="0" sz="1100" spc="-55" i="1">
                <a:latin typeface="Trebuchet MS"/>
                <a:cs typeface="Trebuchet MS"/>
              </a:rPr>
              <a:t>a </a:t>
            </a:r>
            <a:r>
              <a:rPr dirty="0" sz="1100" spc="-40">
                <a:latin typeface="Tahoma"/>
                <a:cs typeface="Tahoma"/>
              </a:rPr>
              <a:t>is </a:t>
            </a:r>
            <a:r>
              <a:rPr dirty="0" sz="1100" spc="-60">
                <a:latin typeface="Tahoma"/>
                <a:cs typeface="Tahoma"/>
              </a:rPr>
              <a:t>an </a:t>
            </a:r>
            <a:r>
              <a:rPr dirty="0" sz="1100" spc="-55">
                <a:latin typeface="Tahoma"/>
                <a:cs typeface="Tahoma"/>
              </a:rPr>
              <a:t>element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set </a:t>
            </a:r>
            <a:r>
              <a:rPr dirty="0" sz="1100" spc="55" i="1">
                <a:latin typeface="Trebuchet MS"/>
                <a:cs typeface="Trebuchet MS"/>
              </a:rPr>
              <a:t>A </a:t>
            </a:r>
            <a:r>
              <a:rPr dirty="0" sz="1100" spc="-45">
                <a:latin typeface="Tahoma"/>
                <a:cs typeface="Tahoma"/>
              </a:rPr>
              <a:t>then </a:t>
            </a:r>
            <a:r>
              <a:rPr dirty="0" sz="1100" spc="-105">
                <a:latin typeface="Tahoma"/>
                <a:cs typeface="Tahoma"/>
              </a:rPr>
              <a:t>we  </a:t>
            </a:r>
            <a:r>
              <a:rPr dirty="0" sz="1100" spc="-35">
                <a:latin typeface="Tahoma"/>
                <a:cs typeface="Tahoma"/>
              </a:rPr>
              <a:t>write </a:t>
            </a:r>
            <a:r>
              <a:rPr dirty="0" sz="1100" spc="-55" i="1">
                <a:latin typeface="Trebuchet MS"/>
                <a:cs typeface="Trebuchet MS"/>
              </a:rPr>
              <a:t>a </a:t>
            </a:r>
            <a:r>
              <a:rPr dirty="0" sz="1100" spc="-150">
                <a:latin typeface="Lucida Sans Unicode"/>
                <a:cs typeface="Lucida Sans Unicode"/>
              </a:rPr>
              <a:t>∈   </a:t>
            </a:r>
            <a:r>
              <a:rPr dirty="0" sz="1100" spc="-5">
                <a:latin typeface="Lucida Sans Unicode"/>
                <a:cs typeface="Lucida Sans Unicode"/>
              </a:rPr>
              <a:t> </a:t>
            </a:r>
            <a:r>
              <a:rPr dirty="0" sz="1100" spc="10" i="1">
                <a:latin typeface="Trebuchet MS"/>
                <a:cs typeface="Trebuchet MS"/>
              </a:rPr>
              <a:t>A</a:t>
            </a:r>
            <a:r>
              <a:rPr dirty="0" sz="1100" spc="1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70">
                <a:latin typeface="Tahoma"/>
                <a:cs typeface="Tahoma"/>
              </a:rPr>
              <a:t>If </a:t>
            </a:r>
            <a:r>
              <a:rPr dirty="0" sz="1100" spc="-55" i="1">
                <a:latin typeface="Trebuchet MS"/>
                <a:cs typeface="Trebuchet MS"/>
              </a:rPr>
              <a:t>a </a:t>
            </a:r>
            <a:r>
              <a:rPr dirty="0" sz="1100" spc="-40">
                <a:latin typeface="Tahoma"/>
                <a:cs typeface="Tahoma"/>
              </a:rPr>
              <a:t>is </a:t>
            </a:r>
            <a:r>
              <a:rPr dirty="0" sz="1100" spc="-35">
                <a:latin typeface="Tahoma"/>
                <a:cs typeface="Tahoma"/>
              </a:rPr>
              <a:t>not </a:t>
            </a:r>
            <a:r>
              <a:rPr dirty="0" sz="1100" spc="-60">
                <a:latin typeface="Tahoma"/>
                <a:cs typeface="Tahoma"/>
              </a:rPr>
              <a:t>an </a:t>
            </a:r>
            <a:r>
              <a:rPr dirty="0" sz="1100" spc="-55">
                <a:latin typeface="Tahoma"/>
                <a:cs typeface="Tahoma"/>
              </a:rPr>
              <a:t>element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set </a:t>
            </a:r>
            <a:r>
              <a:rPr dirty="0" sz="1100" spc="55" i="1">
                <a:latin typeface="Trebuchet MS"/>
                <a:cs typeface="Trebuchet MS"/>
              </a:rPr>
              <a:t>A </a:t>
            </a:r>
            <a:r>
              <a:rPr dirty="0" sz="1100" spc="-45">
                <a:latin typeface="Tahoma"/>
                <a:cs typeface="Tahoma"/>
              </a:rPr>
              <a:t>then </a:t>
            </a:r>
            <a:r>
              <a:rPr dirty="0" sz="1100" spc="-105">
                <a:latin typeface="Tahoma"/>
                <a:cs typeface="Tahoma"/>
              </a:rPr>
              <a:t>we  </a:t>
            </a:r>
            <a:r>
              <a:rPr dirty="0" sz="1100" spc="-35">
                <a:latin typeface="Tahoma"/>
                <a:cs typeface="Tahoma"/>
              </a:rPr>
              <a:t>write </a:t>
            </a:r>
            <a:r>
              <a:rPr dirty="0" sz="1100" spc="-55" i="1">
                <a:latin typeface="Trebuchet MS"/>
                <a:cs typeface="Trebuchet MS"/>
              </a:rPr>
              <a:t>a </a:t>
            </a:r>
            <a:r>
              <a:rPr dirty="0" sz="1100" spc="-409">
                <a:latin typeface="Lucida Sans Unicode"/>
                <a:cs typeface="Lucida Sans Unicode"/>
              </a:rPr>
              <a:t>∈</a:t>
            </a:r>
            <a:r>
              <a:rPr dirty="0" sz="1100" spc="-409" i="1">
                <a:latin typeface="Century Gothic"/>
                <a:cs typeface="Century Gothic"/>
              </a:rPr>
              <a:t>/</a:t>
            </a:r>
            <a:r>
              <a:rPr dirty="0" sz="1100" spc="875" i="1">
                <a:latin typeface="Century Gothic"/>
                <a:cs typeface="Century Gothic"/>
              </a:rPr>
              <a:t> </a:t>
            </a:r>
            <a:r>
              <a:rPr dirty="0" sz="1100" spc="10" i="1">
                <a:latin typeface="Trebuchet MS"/>
                <a:cs typeface="Trebuchet MS"/>
              </a:rPr>
              <a:t>A</a:t>
            </a:r>
            <a:r>
              <a:rPr dirty="0" sz="1100" spc="1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11" action="ppaction://hlinksldjump"/>
              </a:rPr>
              <a:t>STAT </a:t>
            </a:r>
            <a:r>
              <a:rPr dirty="0" spc="-65">
                <a:hlinkClick r:id="rId11" action="ppaction://hlinksldjump"/>
              </a:rPr>
              <a:t>234 </a:t>
            </a:r>
            <a:r>
              <a:rPr dirty="0" spc="-40">
                <a:hlinkClick r:id="rId11" action="ppaction://hlinksldjump"/>
              </a:rPr>
              <a:t>Lecture</a:t>
            </a:r>
            <a:r>
              <a:rPr dirty="0" spc="5">
                <a:hlinkClick r:id="rId11" action="ppaction://hlinksldjump"/>
              </a:rPr>
              <a:t> </a:t>
            </a:r>
            <a:r>
              <a:rPr dirty="0" spc="-65">
                <a:hlinkClick r:id="rId11" action="ppaction://hlinksldjump"/>
              </a:rPr>
              <a:t>4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9095" y="13208"/>
            <a:ext cx="650240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Set Theory</a:t>
            </a:r>
            <a:r>
              <a:rPr dirty="0" sz="600" spc="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Primer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Venn</a:t>
            </a:r>
            <a:r>
              <a:rPr dirty="0" spc="-25"/>
              <a:t> </a:t>
            </a:r>
            <a:r>
              <a:rPr dirty="0" spc="-35"/>
              <a:t>Diagram</a:t>
            </a:r>
          </a:p>
        </p:txBody>
      </p:sp>
      <p:sp>
        <p:nvSpPr>
          <p:cNvPr id="6" name="object 6"/>
          <p:cNvSpPr/>
          <p:nvPr/>
        </p:nvSpPr>
        <p:spPr>
          <a:xfrm>
            <a:off x="280212" y="89560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9988" y="1123378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69988" y="1275207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54733" y="1752783"/>
            <a:ext cx="940435" cy="940435"/>
          </a:xfrm>
          <a:custGeom>
            <a:avLst/>
            <a:gdLst/>
            <a:ahLst/>
            <a:cxnLst/>
            <a:rect l="l" t="t" r="r" b="b"/>
            <a:pathLst>
              <a:path w="940435" h="940435">
                <a:moveTo>
                  <a:pt x="940295" y="470152"/>
                </a:moveTo>
                <a:lnTo>
                  <a:pt x="938656" y="509690"/>
                </a:lnTo>
                <a:lnTo>
                  <a:pt x="933826" y="548321"/>
                </a:lnTo>
                <a:lnTo>
                  <a:pt x="925936" y="585915"/>
                </a:lnTo>
                <a:lnTo>
                  <a:pt x="908649" y="640076"/>
                </a:lnTo>
                <a:lnTo>
                  <a:pt x="885210" y="691171"/>
                </a:lnTo>
                <a:lnTo>
                  <a:pt x="856061" y="738758"/>
                </a:lnTo>
                <a:lnTo>
                  <a:pt x="821642" y="782396"/>
                </a:lnTo>
                <a:lnTo>
                  <a:pt x="782393" y="821645"/>
                </a:lnTo>
                <a:lnTo>
                  <a:pt x="738755" y="856065"/>
                </a:lnTo>
                <a:lnTo>
                  <a:pt x="691168" y="885215"/>
                </a:lnTo>
                <a:lnTo>
                  <a:pt x="640073" y="908654"/>
                </a:lnTo>
                <a:lnTo>
                  <a:pt x="585911" y="925941"/>
                </a:lnTo>
                <a:lnTo>
                  <a:pt x="548317" y="933831"/>
                </a:lnTo>
                <a:lnTo>
                  <a:pt x="509685" y="938661"/>
                </a:lnTo>
                <a:lnTo>
                  <a:pt x="470147" y="940300"/>
                </a:lnTo>
                <a:lnTo>
                  <a:pt x="450273" y="939887"/>
                </a:lnTo>
                <a:lnTo>
                  <a:pt x="411172" y="936637"/>
                </a:lnTo>
                <a:lnTo>
                  <a:pt x="373042" y="930261"/>
                </a:lnTo>
                <a:lnTo>
                  <a:pt x="336015" y="920889"/>
                </a:lnTo>
                <a:lnTo>
                  <a:pt x="282827" y="901502"/>
                </a:lnTo>
                <a:lnTo>
                  <a:pt x="232852" y="876111"/>
                </a:lnTo>
                <a:lnTo>
                  <a:pt x="186533" y="845156"/>
                </a:lnTo>
                <a:lnTo>
                  <a:pt x="144309" y="809077"/>
                </a:lnTo>
                <a:lnTo>
                  <a:pt x="106621" y="768316"/>
                </a:lnTo>
                <a:lnTo>
                  <a:pt x="73909" y="723312"/>
                </a:lnTo>
                <a:lnTo>
                  <a:pt x="46615" y="674507"/>
                </a:lnTo>
                <a:lnTo>
                  <a:pt x="25178" y="622342"/>
                </a:lnTo>
                <a:lnTo>
                  <a:pt x="10039" y="567256"/>
                </a:lnTo>
                <a:lnTo>
                  <a:pt x="3663" y="529127"/>
                </a:lnTo>
                <a:lnTo>
                  <a:pt x="412" y="490026"/>
                </a:lnTo>
                <a:lnTo>
                  <a:pt x="0" y="470152"/>
                </a:lnTo>
                <a:lnTo>
                  <a:pt x="412" y="450278"/>
                </a:lnTo>
                <a:lnTo>
                  <a:pt x="3663" y="411177"/>
                </a:lnTo>
                <a:lnTo>
                  <a:pt x="10039" y="373047"/>
                </a:lnTo>
                <a:lnTo>
                  <a:pt x="19410" y="336020"/>
                </a:lnTo>
                <a:lnTo>
                  <a:pt x="38796" y="282831"/>
                </a:lnTo>
                <a:lnTo>
                  <a:pt x="64187" y="232856"/>
                </a:lnTo>
                <a:lnTo>
                  <a:pt x="95142" y="186536"/>
                </a:lnTo>
                <a:lnTo>
                  <a:pt x="131220" y="144312"/>
                </a:lnTo>
                <a:lnTo>
                  <a:pt x="171981" y="106623"/>
                </a:lnTo>
                <a:lnTo>
                  <a:pt x="216985" y="73911"/>
                </a:lnTo>
                <a:lnTo>
                  <a:pt x="265790" y="46616"/>
                </a:lnTo>
                <a:lnTo>
                  <a:pt x="317956" y="25178"/>
                </a:lnTo>
                <a:lnTo>
                  <a:pt x="373042" y="10039"/>
                </a:lnTo>
                <a:lnTo>
                  <a:pt x="411172" y="3663"/>
                </a:lnTo>
                <a:lnTo>
                  <a:pt x="450273" y="412"/>
                </a:lnTo>
                <a:lnTo>
                  <a:pt x="470147" y="0"/>
                </a:lnTo>
                <a:lnTo>
                  <a:pt x="490021" y="412"/>
                </a:lnTo>
                <a:lnTo>
                  <a:pt x="529122" y="3663"/>
                </a:lnTo>
                <a:lnTo>
                  <a:pt x="567252" y="10039"/>
                </a:lnTo>
                <a:lnTo>
                  <a:pt x="604279" y="19410"/>
                </a:lnTo>
                <a:lnTo>
                  <a:pt x="657468" y="38797"/>
                </a:lnTo>
                <a:lnTo>
                  <a:pt x="707442" y="64189"/>
                </a:lnTo>
                <a:lnTo>
                  <a:pt x="753761" y="95144"/>
                </a:lnTo>
                <a:lnTo>
                  <a:pt x="795985" y="131223"/>
                </a:lnTo>
                <a:lnTo>
                  <a:pt x="833673" y="171985"/>
                </a:lnTo>
                <a:lnTo>
                  <a:pt x="866385" y="216988"/>
                </a:lnTo>
                <a:lnTo>
                  <a:pt x="893680" y="265794"/>
                </a:lnTo>
                <a:lnTo>
                  <a:pt x="915117" y="317960"/>
                </a:lnTo>
                <a:lnTo>
                  <a:pt x="930255" y="373047"/>
                </a:lnTo>
                <a:lnTo>
                  <a:pt x="936632" y="411177"/>
                </a:lnTo>
                <a:lnTo>
                  <a:pt x="939882" y="450278"/>
                </a:lnTo>
                <a:lnTo>
                  <a:pt x="940295" y="470152"/>
                </a:lnTo>
                <a:close/>
              </a:path>
            </a:pathLst>
          </a:custGeom>
          <a:ln w="149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12986" y="1752783"/>
            <a:ext cx="940435" cy="940435"/>
          </a:xfrm>
          <a:custGeom>
            <a:avLst/>
            <a:gdLst/>
            <a:ahLst/>
            <a:cxnLst/>
            <a:rect l="l" t="t" r="r" b="b"/>
            <a:pathLst>
              <a:path w="940435" h="940435">
                <a:moveTo>
                  <a:pt x="940316" y="470152"/>
                </a:moveTo>
                <a:lnTo>
                  <a:pt x="938677" y="509690"/>
                </a:lnTo>
                <a:lnTo>
                  <a:pt x="933847" y="548321"/>
                </a:lnTo>
                <a:lnTo>
                  <a:pt x="925956" y="585915"/>
                </a:lnTo>
                <a:lnTo>
                  <a:pt x="908667" y="640076"/>
                </a:lnTo>
                <a:lnTo>
                  <a:pt x="885227" y="691171"/>
                </a:lnTo>
                <a:lnTo>
                  <a:pt x="856075" y="738758"/>
                </a:lnTo>
                <a:lnTo>
                  <a:pt x="821654" y="782396"/>
                </a:lnTo>
                <a:lnTo>
                  <a:pt x="782402" y="821645"/>
                </a:lnTo>
                <a:lnTo>
                  <a:pt x="738762" y="856065"/>
                </a:lnTo>
                <a:lnTo>
                  <a:pt x="691173" y="885215"/>
                </a:lnTo>
                <a:lnTo>
                  <a:pt x="640076" y="908654"/>
                </a:lnTo>
                <a:lnTo>
                  <a:pt x="585913" y="925941"/>
                </a:lnTo>
                <a:lnTo>
                  <a:pt x="548317" y="933831"/>
                </a:lnTo>
                <a:lnTo>
                  <a:pt x="509685" y="938661"/>
                </a:lnTo>
                <a:lnTo>
                  <a:pt x="470147" y="940300"/>
                </a:lnTo>
                <a:lnTo>
                  <a:pt x="450273" y="939887"/>
                </a:lnTo>
                <a:lnTo>
                  <a:pt x="411172" y="936637"/>
                </a:lnTo>
                <a:lnTo>
                  <a:pt x="373042" y="930261"/>
                </a:lnTo>
                <a:lnTo>
                  <a:pt x="336015" y="920889"/>
                </a:lnTo>
                <a:lnTo>
                  <a:pt x="282827" y="901502"/>
                </a:lnTo>
                <a:lnTo>
                  <a:pt x="232852" y="876111"/>
                </a:lnTo>
                <a:lnTo>
                  <a:pt x="186533" y="845156"/>
                </a:lnTo>
                <a:lnTo>
                  <a:pt x="144309" y="809077"/>
                </a:lnTo>
                <a:lnTo>
                  <a:pt x="106621" y="768316"/>
                </a:lnTo>
                <a:lnTo>
                  <a:pt x="73909" y="723312"/>
                </a:lnTo>
                <a:lnTo>
                  <a:pt x="46615" y="674507"/>
                </a:lnTo>
                <a:lnTo>
                  <a:pt x="25178" y="622342"/>
                </a:lnTo>
                <a:lnTo>
                  <a:pt x="10039" y="567256"/>
                </a:lnTo>
                <a:lnTo>
                  <a:pt x="3663" y="529127"/>
                </a:lnTo>
                <a:lnTo>
                  <a:pt x="412" y="490026"/>
                </a:lnTo>
                <a:lnTo>
                  <a:pt x="0" y="470152"/>
                </a:lnTo>
                <a:lnTo>
                  <a:pt x="412" y="450278"/>
                </a:lnTo>
                <a:lnTo>
                  <a:pt x="3663" y="411177"/>
                </a:lnTo>
                <a:lnTo>
                  <a:pt x="10039" y="373047"/>
                </a:lnTo>
                <a:lnTo>
                  <a:pt x="19410" y="336020"/>
                </a:lnTo>
                <a:lnTo>
                  <a:pt x="38796" y="282831"/>
                </a:lnTo>
                <a:lnTo>
                  <a:pt x="64187" y="232856"/>
                </a:lnTo>
                <a:lnTo>
                  <a:pt x="95142" y="186536"/>
                </a:lnTo>
                <a:lnTo>
                  <a:pt x="131220" y="144312"/>
                </a:lnTo>
                <a:lnTo>
                  <a:pt x="171981" y="106623"/>
                </a:lnTo>
                <a:lnTo>
                  <a:pt x="216985" y="73911"/>
                </a:lnTo>
                <a:lnTo>
                  <a:pt x="265790" y="46616"/>
                </a:lnTo>
                <a:lnTo>
                  <a:pt x="317956" y="25178"/>
                </a:lnTo>
                <a:lnTo>
                  <a:pt x="373042" y="10039"/>
                </a:lnTo>
                <a:lnTo>
                  <a:pt x="411172" y="3663"/>
                </a:lnTo>
                <a:lnTo>
                  <a:pt x="450273" y="412"/>
                </a:lnTo>
                <a:lnTo>
                  <a:pt x="470147" y="0"/>
                </a:lnTo>
                <a:lnTo>
                  <a:pt x="490021" y="412"/>
                </a:lnTo>
                <a:lnTo>
                  <a:pt x="529123" y="3663"/>
                </a:lnTo>
                <a:lnTo>
                  <a:pt x="567253" y="10039"/>
                </a:lnTo>
                <a:lnTo>
                  <a:pt x="604281" y="19410"/>
                </a:lnTo>
                <a:lnTo>
                  <a:pt x="657471" y="38797"/>
                </a:lnTo>
                <a:lnTo>
                  <a:pt x="707447" y="64189"/>
                </a:lnTo>
                <a:lnTo>
                  <a:pt x="753769" y="95144"/>
                </a:lnTo>
                <a:lnTo>
                  <a:pt x="795995" y="131223"/>
                </a:lnTo>
                <a:lnTo>
                  <a:pt x="833686" y="171985"/>
                </a:lnTo>
                <a:lnTo>
                  <a:pt x="866400" y="216988"/>
                </a:lnTo>
                <a:lnTo>
                  <a:pt x="893697" y="265794"/>
                </a:lnTo>
                <a:lnTo>
                  <a:pt x="915135" y="317960"/>
                </a:lnTo>
                <a:lnTo>
                  <a:pt x="930276" y="373047"/>
                </a:lnTo>
                <a:lnTo>
                  <a:pt x="936652" y="411177"/>
                </a:lnTo>
                <a:lnTo>
                  <a:pt x="939903" y="450278"/>
                </a:lnTo>
                <a:lnTo>
                  <a:pt x="940316" y="470152"/>
                </a:lnTo>
                <a:close/>
              </a:path>
            </a:pathLst>
          </a:custGeom>
          <a:ln w="149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58056" y="1637011"/>
            <a:ext cx="1892300" cy="1172210"/>
          </a:xfrm>
          <a:custGeom>
            <a:avLst/>
            <a:gdLst/>
            <a:ahLst/>
            <a:cxnLst/>
            <a:rect l="l" t="t" r="r" b="b"/>
            <a:pathLst>
              <a:path w="1892300" h="1172210">
                <a:moveTo>
                  <a:pt x="0" y="0"/>
                </a:moveTo>
                <a:lnTo>
                  <a:pt x="1891922" y="0"/>
                </a:lnTo>
                <a:lnTo>
                  <a:pt x="1891922" y="1171850"/>
                </a:lnTo>
                <a:lnTo>
                  <a:pt x="0" y="1171850"/>
                </a:lnTo>
                <a:lnTo>
                  <a:pt x="0" y="0"/>
                </a:lnTo>
                <a:close/>
              </a:path>
            </a:pathLst>
          </a:custGeom>
          <a:ln w="149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915488" y="2121667"/>
            <a:ext cx="108585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65"/>
              </a:lnSpc>
            </a:pPr>
            <a:r>
              <a:rPr dirty="0" sz="1250" spc="-5">
                <a:latin typeface="Verdana"/>
                <a:cs typeface="Verdana"/>
              </a:rPr>
              <a:t>A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056" y="823709"/>
            <a:ext cx="3371850" cy="9918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25">
                <a:latin typeface="Tahoma"/>
                <a:cs typeface="Tahoma"/>
              </a:rPr>
              <a:t>Set’s </a:t>
            </a:r>
            <a:r>
              <a:rPr dirty="0" sz="1100" spc="-75">
                <a:latin typeface="Tahoma"/>
                <a:cs typeface="Tahoma"/>
              </a:rPr>
              <a:t>are </a:t>
            </a:r>
            <a:r>
              <a:rPr dirty="0" sz="1100" spc="-30">
                <a:latin typeface="Tahoma"/>
                <a:cs typeface="Tahoma"/>
              </a:rPr>
              <a:t>intuitively </a:t>
            </a:r>
            <a:r>
              <a:rPr dirty="0" sz="1100" spc="-35">
                <a:latin typeface="Tahoma"/>
                <a:cs typeface="Tahoma"/>
              </a:rPr>
              <a:t>thought of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5">
                <a:latin typeface="Tahoma"/>
                <a:cs typeface="Tahoma"/>
              </a:rPr>
              <a:t>terms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Venn  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diagrams</a:t>
            </a:r>
            <a:endParaRPr sz="1100">
              <a:latin typeface="Tahoma"/>
              <a:cs typeface="Tahoma"/>
            </a:endParaRPr>
          </a:p>
          <a:p>
            <a:pPr marL="289560" marR="88900">
              <a:lnSpc>
                <a:spcPct val="100000"/>
              </a:lnSpc>
              <a:spcBef>
                <a:spcPts val="470"/>
              </a:spcBef>
            </a:pPr>
            <a:r>
              <a:rPr dirty="0" sz="1000" spc="70" i="1">
                <a:latin typeface="Trebuchet MS"/>
                <a:cs typeface="Trebuchet MS"/>
              </a:rPr>
              <a:t>S </a:t>
            </a:r>
            <a:r>
              <a:rPr dirty="0" sz="1000" spc="45">
                <a:latin typeface="Tahoma"/>
                <a:cs typeface="Tahoma"/>
              </a:rPr>
              <a:t>= </a:t>
            </a:r>
            <a:r>
              <a:rPr dirty="0" sz="1000" spc="-50">
                <a:latin typeface="Tahoma"/>
                <a:cs typeface="Tahoma"/>
              </a:rPr>
              <a:t>a </a:t>
            </a:r>
            <a:r>
              <a:rPr dirty="0" sz="1000" spc="-40">
                <a:latin typeface="Tahoma"/>
                <a:cs typeface="Tahoma"/>
              </a:rPr>
              <a:t>set, </a:t>
            </a:r>
            <a:r>
              <a:rPr dirty="0" sz="1000" spc="50" i="1">
                <a:latin typeface="Trebuchet MS"/>
                <a:cs typeface="Trebuchet MS"/>
              </a:rPr>
              <a:t>A </a:t>
            </a:r>
            <a:r>
              <a:rPr dirty="0" sz="1000" spc="45">
                <a:latin typeface="Tahoma"/>
                <a:cs typeface="Tahoma"/>
              </a:rPr>
              <a:t>= </a:t>
            </a:r>
            <a:r>
              <a:rPr dirty="0" sz="1000" spc="-50">
                <a:latin typeface="Tahoma"/>
                <a:cs typeface="Tahoma"/>
              </a:rPr>
              <a:t>a </a:t>
            </a:r>
            <a:r>
              <a:rPr dirty="0" sz="1000" spc="-45">
                <a:latin typeface="Tahoma"/>
                <a:cs typeface="Tahoma"/>
              </a:rPr>
              <a:t>subset </a:t>
            </a:r>
            <a:r>
              <a:rPr dirty="0" sz="1000" spc="-30">
                <a:latin typeface="Tahoma"/>
                <a:cs typeface="Tahoma"/>
              </a:rPr>
              <a:t>of </a:t>
            </a:r>
            <a:r>
              <a:rPr dirty="0" sz="1000" spc="55" i="1">
                <a:latin typeface="Trebuchet MS"/>
                <a:cs typeface="Trebuchet MS"/>
              </a:rPr>
              <a:t>S</a:t>
            </a:r>
            <a:r>
              <a:rPr dirty="0" sz="1000" spc="55">
                <a:latin typeface="Tahoma"/>
                <a:cs typeface="Tahoma"/>
              </a:rPr>
              <a:t>, </a:t>
            </a:r>
            <a:r>
              <a:rPr dirty="0" sz="1000" spc="95" i="1">
                <a:latin typeface="Trebuchet MS"/>
                <a:cs typeface="Trebuchet MS"/>
              </a:rPr>
              <a:t>B </a:t>
            </a:r>
            <a:r>
              <a:rPr dirty="0" sz="1000" spc="45">
                <a:latin typeface="Tahoma"/>
                <a:cs typeface="Tahoma"/>
              </a:rPr>
              <a:t>= </a:t>
            </a:r>
            <a:r>
              <a:rPr dirty="0" sz="1000" spc="-45">
                <a:latin typeface="Tahoma"/>
                <a:cs typeface="Tahoma"/>
              </a:rPr>
              <a:t>another </a:t>
            </a:r>
            <a:r>
              <a:rPr dirty="0" sz="1000" spc="-50">
                <a:latin typeface="Tahoma"/>
                <a:cs typeface="Tahoma"/>
              </a:rPr>
              <a:t>subset </a:t>
            </a:r>
            <a:r>
              <a:rPr dirty="0" sz="1000" spc="-30">
                <a:latin typeface="Tahoma"/>
                <a:cs typeface="Tahoma"/>
              </a:rPr>
              <a:t>of </a:t>
            </a:r>
            <a:r>
              <a:rPr dirty="0" sz="1000" spc="55" i="1">
                <a:latin typeface="Trebuchet MS"/>
                <a:cs typeface="Trebuchet MS"/>
              </a:rPr>
              <a:t>S</a:t>
            </a:r>
            <a:r>
              <a:rPr dirty="0" sz="1000" spc="55">
                <a:latin typeface="Tahoma"/>
                <a:cs typeface="Tahoma"/>
              </a:rPr>
              <a:t>.  </a:t>
            </a:r>
            <a:r>
              <a:rPr dirty="0" sz="1000" spc="-35">
                <a:latin typeface="Tahoma"/>
                <a:cs typeface="Tahoma"/>
              </a:rPr>
              <a:t>Denoted </a:t>
            </a:r>
            <a:r>
              <a:rPr dirty="0" sz="1000" spc="50" i="1">
                <a:latin typeface="Trebuchet MS"/>
                <a:cs typeface="Trebuchet MS"/>
              </a:rPr>
              <a:t>A </a:t>
            </a:r>
            <a:r>
              <a:rPr dirty="0" sz="1000" spc="-20">
                <a:latin typeface="Lucida Sans Unicode"/>
                <a:cs typeface="Lucida Sans Unicode"/>
              </a:rPr>
              <a:t>⊆ </a:t>
            </a:r>
            <a:r>
              <a:rPr dirty="0" sz="1000" spc="70" i="1">
                <a:latin typeface="Trebuchet MS"/>
                <a:cs typeface="Trebuchet MS"/>
              </a:rPr>
              <a:t>S </a:t>
            </a:r>
            <a:r>
              <a:rPr dirty="0" sz="1000" spc="-50">
                <a:latin typeface="Tahoma"/>
                <a:cs typeface="Tahoma"/>
              </a:rPr>
              <a:t>and </a:t>
            </a:r>
            <a:r>
              <a:rPr dirty="0" sz="1000" spc="95" i="1">
                <a:latin typeface="Trebuchet MS"/>
                <a:cs typeface="Trebuchet MS"/>
              </a:rPr>
              <a:t>B </a:t>
            </a:r>
            <a:r>
              <a:rPr dirty="0" sz="1000" spc="-20">
                <a:latin typeface="Lucida Sans Unicode"/>
                <a:cs typeface="Lucida Sans Unicode"/>
              </a:rPr>
              <a:t>⊆</a:t>
            </a:r>
            <a:r>
              <a:rPr dirty="0" sz="1000" spc="-95">
                <a:latin typeface="Lucida Sans Unicode"/>
                <a:cs typeface="Lucida Sans Unicode"/>
              </a:rPr>
              <a:t> </a:t>
            </a:r>
            <a:r>
              <a:rPr dirty="0" sz="1000" spc="55" i="1">
                <a:latin typeface="Trebuchet MS"/>
                <a:cs typeface="Trebuchet MS"/>
              </a:rPr>
              <a:t>S</a:t>
            </a:r>
            <a:r>
              <a:rPr dirty="0" sz="1000" spc="55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1850">
              <a:latin typeface="Times New Roman"/>
              <a:cs typeface="Times New Roman"/>
            </a:endParaRPr>
          </a:p>
          <a:p>
            <a:pPr marL="995044">
              <a:lnSpc>
                <a:spcPts val="1465"/>
              </a:lnSpc>
            </a:pPr>
            <a:r>
              <a:rPr dirty="0" sz="1250" spc="-5">
                <a:latin typeface="Verdana"/>
                <a:cs typeface="Verdana"/>
              </a:rPr>
              <a:t>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79687" y="2121667"/>
            <a:ext cx="108585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65"/>
              </a:lnSpc>
            </a:pPr>
            <a:r>
              <a:rPr dirty="0" sz="1250" spc="-5">
                <a:latin typeface="Verdana"/>
                <a:cs typeface="Verdana"/>
              </a:rPr>
              <a:t>B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6" action="ppaction://hlinksldjump"/>
              </a:rPr>
              <a:t>STAT </a:t>
            </a:r>
            <a:r>
              <a:rPr dirty="0" spc="-65">
                <a:hlinkClick r:id="rId6" action="ppaction://hlinksldjump"/>
              </a:rPr>
              <a:t>234 </a:t>
            </a:r>
            <a:r>
              <a:rPr dirty="0" spc="-40">
                <a:hlinkClick r:id="rId6" action="ppaction://hlinksldjump"/>
              </a:rPr>
              <a:t>Lecture</a:t>
            </a:r>
            <a:r>
              <a:rPr dirty="0" spc="5">
                <a:hlinkClick r:id="rId6" action="ppaction://hlinksldjump"/>
              </a:rPr>
              <a:t> </a:t>
            </a:r>
            <a:r>
              <a:rPr dirty="0" spc="-65">
                <a:hlinkClick r:id="rId6" action="ppaction://hlinksldjump"/>
              </a:rPr>
              <a:t>4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9095" y="13208"/>
            <a:ext cx="650240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Set Theory</a:t>
            </a:r>
            <a:r>
              <a:rPr dirty="0" sz="600" spc="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Primer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Empty</a:t>
            </a:r>
            <a:r>
              <a:rPr dirty="0" spc="-45"/>
              <a:t> </a:t>
            </a:r>
            <a:r>
              <a:rPr dirty="0" spc="-25"/>
              <a:t>Set</a:t>
            </a:r>
          </a:p>
        </p:txBody>
      </p:sp>
      <p:sp>
        <p:nvSpPr>
          <p:cNvPr id="6" name="object 6"/>
          <p:cNvSpPr/>
          <p:nvPr/>
        </p:nvSpPr>
        <p:spPr>
          <a:xfrm>
            <a:off x="280212" y="153535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0212" y="170742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0212" y="1879511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02056" y="1458920"/>
            <a:ext cx="2887980" cy="577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</a:pPr>
            <a:r>
              <a:rPr dirty="0" sz="1100" spc="-25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set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60">
                <a:latin typeface="Tahoma"/>
                <a:cs typeface="Tahoma"/>
              </a:rPr>
              <a:t>no </a:t>
            </a:r>
            <a:r>
              <a:rPr dirty="0" sz="1100" spc="-55">
                <a:latin typeface="Tahoma"/>
                <a:cs typeface="Tahoma"/>
              </a:rPr>
              <a:t>element </a:t>
            </a:r>
            <a:r>
              <a:rPr dirty="0" sz="1100" spc="-40">
                <a:latin typeface="Tahoma"/>
                <a:cs typeface="Tahoma"/>
              </a:rPr>
              <a:t>is </a:t>
            </a:r>
            <a:r>
              <a:rPr dirty="0" sz="1100" spc="-35">
                <a:latin typeface="Tahoma"/>
                <a:cs typeface="Tahoma"/>
              </a:rPr>
              <a:t>called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 b="1">
                <a:latin typeface="Gill Sans MT"/>
                <a:cs typeface="Gill Sans MT"/>
              </a:rPr>
              <a:t>empty </a:t>
            </a:r>
            <a:r>
              <a:rPr dirty="0" sz="1100" spc="-30" b="1">
                <a:latin typeface="Gill Sans MT"/>
                <a:cs typeface="Gill Sans MT"/>
              </a:rPr>
              <a:t>set</a:t>
            </a:r>
            <a:r>
              <a:rPr dirty="0" sz="1100" spc="-30">
                <a:latin typeface="Tahoma"/>
                <a:cs typeface="Tahoma"/>
              </a:rPr>
              <a:t>.  </a:t>
            </a:r>
            <a:r>
              <a:rPr dirty="0" sz="1100" spc="-40">
                <a:latin typeface="Tahoma"/>
                <a:cs typeface="Tahoma"/>
              </a:rPr>
              <a:t>Denoted </a:t>
            </a:r>
            <a:r>
              <a:rPr dirty="0" sz="1100" spc="-530">
                <a:latin typeface="Lucida Sans Unicode"/>
                <a:cs typeface="Lucida Sans Unicode"/>
              </a:rPr>
              <a:t>∅</a:t>
            </a:r>
            <a:r>
              <a:rPr dirty="0" sz="1100" spc="-10">
                <a:latin typeface="Lucida Sans Unicode"/>
                <a:cs typeface="Lucida Sans Unicode"/>
              </a:rPr>
              <a:t> </a:t>
            </a:r>
            <a:r>
              <a:rPr dirty="0" sz="1100" spc="-60">
                <a:latin typeface="Tahoma"/>
                <a:cs typeface="Tahoma"/>
              </a:rPr>
              <a:t>or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30">
                <a:latin typeface="Lucida Sans Unicode"/>
                <a:cs typeface="Lucida Sans Unicode"/>
              </a:rPr>
              <a:t>∅</a:t>
            </a:r>
            <a:r>
              <a:rPr dirty="0" sz="1100" spc="-13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35">
                <a:latin typeface="Tahoma"/>
                <a:cs typeface="Tahoma"/>
              </a:rPr>
              <a:t>For </a:t>
            </a:r>
            <a:r>
              <a:rPr dirty="0" sz="1100" spc="-60">
                <a:latin typeface="Tahoma"/>
                <a:cs typeface="Tahoma"/>
              </a:rPr>
              <a:t>any </a:t>
            </a:r>
            <a:r>
              <a:rPr dirty="0" sz="1100" spc="-50">
                <a:latin typeface="Tahoma"/>
                <a:cs typeface="Tahoma"/>
              </a:rPr>
              <a:t>set </a:t>
            </a:r>
            <a:r>
              <a:rPr dirty="0" sz="1100" spc="10" i="1">
                <a:latin typeface="Trebuchet MS"/>
                <a:cs typeface="Trebuchet MS"/>
              </a:rPr>
              <a:t>A</a:t>
            </a:r>
            <a:r>
              <a:rPr dirty="0" sz="1100" spc="10">
                <a:latin typeface="Tahoma"/>
                <a:cs typeface="Tahoma"/>
              </a:rPr>
              <a:t>, </a:t>
            </a:r>
            <a:r>
              <a:rPr dirty="0" sz="1100" spc="-105">
                <a:latin typeface="Tahoma"/>
                <a:cs typeface="Tahoma"/>
              </a:rPr>
              <a:t>we  </a:t>
            </a:r>
            <a:r>
              <a:rPr dirty="0" sz="1100" spc="-70">
                <a:latin typeface="Tahoma"/>
                <a:cs typeface="Tahoma"/>
              </a:rPr>
              <a:t>have </a:t>
            </a:r>
            <a:r>
              <a:rPr dirty="0" sz="1100" spc="-229">
                <a:latin typeface="Lucida Sans Unicode"/>
                <a:cs typeface="Lucida Sans Unicode"/>
              </a:rPr>
              <a:t>∅   </a:t>
            </a:r>
            <a:r>
              <a:rPr dirty="0" sz="1100" spc="-30">
                <a:latin typeface="Lucida Sans Unicode"/>
                <a:cs typeface="Lucida Sans Unicode"/>
              </a:rPr>
              <a:t>⊆</a:t>
            </a:r>
            <a:r>
              <a:rPr dirty="0" sz="1100" spc="65">
                <a:latin typeface="Lucida Sans Unicode"/>
                <a:cs typeface="Lucida Sans Unicode"/>
              </a:rPr>
              <a:t> </a:t>
            </a:r>
            <a:r>
              <a:rPr dirty="0" sz="1100" spc="10" i="1">
                <a:latin typeface="Trebuchet MS"/>
                <a:cs typeface="Trebuchet MS"/>
              </a:rPr>
              <a:t>A</a:t>
            </a:r>
            <a:r>
              <a:rPr dirty="0" sz="1100" spc="1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6" action="ppaction://hlinksldjump"/>
              </a:rPr>
              <a:t>STAT </a:t>
            </a:r>
            <a:r>
              <a:rPr dirty="0" spc="-65">
                <a:hlinkClick r:id="rId6" action="ppaction://hlinksldjump"/>
              </a:rPr>
              <a:t>234 </a:t>
            </a:r>
            <a:r>
              <a:rPr dirty="0" spc="-40">
                <a:hlinkClick r:id="rId6" action="ppaction://hlinksldjump"/>
              </a:rPr>
              <a:t>Lecture</a:t>
            </a:r>
            <a:r>
              <a:rPr dirty="0" spc="5">
                <a:hlinkClick r:id="rId6" action="ppaction://hlinksldjump"/>
              </a:rPr>
              <a:t> </a:t>
            </a:r>
            <a:r>
              <a:rPr dirty="0" spc="-65">
                <a:hlinkClick r:id="rId6" action="ppaction://hlinksldjump"/>
              </a:rPr>
              <a:t>4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9095" y="13208"/>
            <a:ext cx="650240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Set Theory</a:t>
            </a:r>
            <a:r>
              <a:rPr dirty="0" sz="600" spc="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Primer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5"/>
              <a:t>Set</a:t>
            </a:r>
            <a:r>
              <a:rPr dirty="0" spc="5"/>
              <a:t> </a:t>
            </a:r>
            <a:r>
              <a:rPr dirty="0" spc="-55"/>
              <a:t>Complement</a:t>
            </a:r>
          </a:p>
        </p:txBody>
      </p:sp>
      <p:sp>
        <p:nvSpPr>
          <p:cNvPr id="6" name="object 6"/>
          <p:cNvSpPr/>
          <p:nvPr/>
        </p:nvSpPr>
        <p:spPr>
          <a:xfrm>
            <a:off x="280212" y="98042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0212" y="1152499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50585" y="1502311"/>
            <a:ext cx="1906864" cy="11867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902788" y="1994439"/>
            <a:ext cx="13398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-5">
                <a:latin typeface="Verdana"/>
                <a:cs typeface="Verdana"/>
              </a:rPr>
              <a:t>A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056" y="903993"/>
            <a:ext cx="4073525" cy="7969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</a:pPr>
            <a:r>
              <a:rPr dirty="0" sz="1100" spc="-25">
                <a:latin typeface="Tahoma"/>
                <a:cs typeface="Tahoma"/>
              </a:rPr>
              <a:t>The </a:t>
            </a:r>
            <a:r>
              <a:rPr dirty="0" sz="1100" spc="-30" b="1">
                <a:latin typeface="Gill Sans MT"/>
                <a:cs typeface="Gill Sans MT"/>
              </a:rPr>
              <a:t>set </a:t>
            </a:r>
            <a:r>
              <a:rPr dirty="0" sz="1100" spc="-60" b="1">
                <a:latin typeface="Gill Sans MT"/>
                <a:cs typeface="Gill Sans MT"/>
              </a:rPr>
              <a:t>complement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20" i="1">
                <a:latin typeface="Trebuchet MS"/>
                <a:cs typeface="Trebuchet MS"/>
              </a:rPr>
              <a:t>A</a:t>
            </a:r>
            <a:r>
              <a:rPr dirty="0" sz="1100" spc="-20">
                <a:latin typeface="Tahoma"/>
                <a:cs typeface="Tahoma"/>
              </a:rPr>
              <a:t>: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set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20">
                <a:latin typeface="Tahoma"/>
                <a:cs typeface="Tahoma"/>
              </a:rPr>
              <a:t>all </a:t>
            </a:r>
            <a:r>
              <a:rPr dirty="0" sz="1100" spc="-55">
                <a:latin typeface="Tahoma"/>
                <a:cs typeface="Tahoma"/>
              </a:rPr>
              <a:t>elements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75" i="1">
                <a:latin typeface="Trebuchet MS"/>
                <a:cs typeface="Trebuchet MS"/>
              </a:rPr>
              <a:t>S </a:t>
            </a:r>
            <a:r>
              <a:rPr dirty="0" sz="1100" spc="-30">
                <a:latin typeface="Tahoma"/>
                <a:cs typeface="Tahoma"/>
              </a:rPr>
              <a:t>but </a:t>
            </a:r>
            <a:r>
              <a:rPr dirty="0" sz="1100" spc="-35">
                <a:latin typeface="Tahoma"/>
                <a:cs typeface="Tahoma"/>
              </a:rPr>
              <a:t>not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10" i="1">
                <a:latin typeface="Trebuchet MS"/>
                <a:cs typeface="Trebuchet MS"/>
              </a:rPr>
              <a:t>A</a:t>
            </a:r>
            <a:r>
              <a:rPr dirty="0" sz="1100" spc="10">
                <a:latin typeface="Tahoma"/>
                <a:cs typeface="Tahoma"/>
              </a:rPr>
              <a:t>.  </a:t>
            </a:r>
            <a:r>
              <a:rPr dirty="0" sz="1100" spc="-40">
                <a:latin typeface="Tahoma"/>
                <a:cs typeface="Tahoma"/>
              </a:rPr>
              <a:t>Denoted </a:t>
            </a:r>
            <a:r>
              <a:rPr dirty="0" sz="1100" spc="25" i="1">
                <a:latin typeface="Trebuchet MS"/>
                <a:cs typeface="Trebuchet MS"/>
              </a:rPr>
              <a:t>A</a:t>
            </a:r>
            <a:r>
              <a:rPr dirty="0" baseline="27777" sz="1200" spc="37" i="1">
                <a:latin typeface="Trebuchet MS"/>
                <a:cs typeface="Trebuchet MS"/>
              </a:rPr>
              <a:t>c  </a:t>
            </a:r>
            <a:r>
              <a:rPr dirty="0" sz="1100" spc="-60">
                <a:latin typeface="Tahoma"/>
                <a:cs typeface="Tahoma"/>
              </a:rPr>
              <a:t>or </a:t>
            </a:r>
            <a:r>
              <a:rPr dirty="0" sz="1100" spc="25" i="1">
                <a:latin typeface="Trebuchet MS"/>
                <a:cs typeface="Trebuchet MS"/>
              </a:rPr>
              <a:t>A</a:t>
            </a:r>
            <a:r>
              <a:rPr dirty="0" baseline="27777" sz="1200" spc="37" i="1">
                <a:latin typeface="Times New Roman"/>
                <a:cs typeface="Times New Roman"/>
              </a:rPr>
              <a:t>t  </a:t>
            </a:r>
            <a:r>
              <a:rPr dirty="0" sz="1100" spc="-60">
                <a:latin typeface="Tahoma"/>
                <a:cs typeface="Tahoma"/>
              </a:rPr>
              <a:t>or </a:t>
            </a:r>
            <a:r>
              <a:rPr dirty="0" sz="1100" spc="-300" i="1">
                <a:latin typeface="Trebuchet MS"/>
                <a:cs typeface="Trebuchet MS"/>
              </a:rPr>
              <a:t>A</a:t>
            </a:r>
            <a:r>
              <a:rPr dirty="0" baseline="12626" sz="1650" spc="-450">
                <a:latin typeface="Tahoma"/>
                <a:cs typeface="Tahoma"/>
              </a:rPr>
              <a:t>¯ </a:t>
            </a:r>
            <a:r>
              <a:rPr dirty="0" baseline="12626" sz="1650" spc="-427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700">
              <a:latin typeface="Times New Roman"/>
              <a:cs typeface="Times New Roman"/>
            </a:endParaRPr>
          </a:p>
          <a:p>
            <a:pPr marL="995044">
              <a:lnSpc>
                <a:spcPct val="100000"/>
              </a:lnSpc>
            </a:pPr>
            <a:r>
              <a:rPr dirty="0" sz="1250" spc="-5">
                <a:latin typeface="Verdana"/>
                <a:cs typeface="Verdana"/>
              </a:rPr>
              <a:t>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66987" y="1994439"/>
            <a:ext cx="13398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-5">
                <a:latin typeface="Verdana"/>
                <a:cs typeface="Verdana"/>
              </a:rPr>
              <a:t>B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6" action="ppaction://hlinksldjump"/>
              </a:rPr>
              <a:t>STAT </a:t>
            </a:r>
            <a:r>
              <a:rPr dirty="0" spc="-65">
                <a:hlinkClick r:id="rId6" action="ppaction://hlinksldjump"/>
              </a:rPr>
              <a:t>234 </a:t>
            </a:r>
            <a:r>
              <a:rPr dirty="0" spc="-40">
                <a:hlinkClick r:id="rId6" action="ppaction://hlinksldjump"/>
              </a:rPr>
              <a:t>Lecture</a:t>
            </a:r>
            <a:r>
              <a:rPr dirty="0" spc="5">
                <a:hlinkClick r:id="rId6" action="ppaction://hlinksldjump"/>
              </a:rPr>
              <a:t> </a:t>
            </a:r>
            <a:r>
              <a:rPr dirty="0" spc="-65">
                <a:hlinkClick r:id="rId6" action="ppaction://hlinksldjump"/>
              </a:rPr>
              <a:t>4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9095" y="13208"/>
            <a:ext cx="650240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Set Theory</a:t>
            </a:r>
            <a:r>
              <a:rPr dirty="0" sz="600" spc="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Primer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Intersection</a:t>
            </a:r>
          </a:p>
        </p:txBody>
      </p:sp>
      <p:sp>
        <p:nvSpPr>
          <p:cNvPr id="6" name="object 6"/>
          <p:cNvSpPr/>
          <p:nvPr/>
        </p:nvSpPr>
        <p:spPr>
          <a:xfrm>
            <a:off x="280212" y="75167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0212" y="1095819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54733" y="1568874"/>
            <a:ext cx="940435" cy="940435"/>
          </a:xfrm>
          <a:custGeom>
            <a:avLst/>
            <a:gdLst/>
            <a:ahLst/>
            <a:cxnLst/>
            <a:rect l="l" t="t" r="r" b="b"/>
            <a:pathLst>
              <a:path w="940435" h="940435">
                <a:moveTo>
                  <a:pt x="940295" y="470152"/>
                </a:moveTo>
                <a:lnTo>
                  <a:pt x="938656" y="509690"/>
                </a:lnTo>
                <a:lnTo>
                  <a:pt x="933826" y="548321"/>
                </a:lnTo>
                <a:lnTo>
                  <a:pt x="925936" y="585915"/>
                </a:lnTo>
                <a:lnTo>
                  <a:pt x="908649" y="640076"/>
                </a:lnTo>
                <a:lnTo>
                  <a:pt x="885210" y="691171"/>
                </a:lnTo>
                <a:lnTo>
                  <a:pt x="856061" y="738758"/>
                </a:lnTo>
                <a:lnTo>
                  <a:pt x="821642" y="782396"/>
                </a:lnTo>
                <a:lnTo>
                  <a:pt x="782393" y="821645"/>
                </a:lnTo>
                <a:lnTo>
                  <a:pt x="738755" y="856065"/>
                </a:lnTo>
                <a:lnTo>
                  <a:pt x="691168" y="885215"/>
                </a:lnTo>
                <a:lnTo>
                  <a:pt x="640073" y="908654"/>
                </a:lnTo>
                <a:lnTo>
                  <a:pt x="585911" y="925941"/>
                </a:lnTo>
                <a:lnTo>
                  <a:pt x="548317" y="933831"/>
                </a:lnTo>
                <a:lnTo>
                  <a:pt x="509685" y="938661"/>
                </a:lnTo>
                <a:lnTo>
                  <a:pt x="470147" y="940300"/>
                </a:lnTo>
                <a:lnTo>
                  <a:pt x="450273" y="939887"/>
                </a:lnTo>
                <a:lnTo>
                  <a:pt x="411172" y="936637"/>
                </a:lnTo>
                <a:lnTo>
                  <a:pt x="373042" y="930261"/>
                </a:lnTo>
                <a:lnTo>
                  <a:pt x="336015" y="920889"/>
                </a:lnTo>
                <a:lnTo>
                  <a:pt x="282827" y="901502"/>
                </a:lnTo>
                <a:lnTo>
                  <a:pt x="232852" y="876111"/>
                </a:lnTo>
                <a:lnTo>
                  <a:pt x="186533" y="845156"/>
                </a:lnTo>
                <a:lnTo>
                  <a:pt x="144309" y="809077"/>
                </a:lnTo>
                <a:lnTo>
                  <a:pt x="106621" y="768316"/>
                </a:lnTo>
                <a:lnTo>
                  <a:pt x="73909" y="723312"/>
                </a:lnTo>
                <a:lnTo>
                  <a:pt x="46615" y="674507"/>
                </a:lnTo>
                <a:lnTo>
                  <a:pt x="25178" y="622342"/>
                </a:lnTo>
                <a:lnTo>
                  <a:pt x="10039" y="567256"/>
                </a:lnTo>
                <a:lnTo>
                  <a:pt x="3663" y="529127"/>
                </a:lnTo>
                <a:lnTo>
                  <a:pt x="412" y="490026"/>
                </a:lnTo>
                <a:lnTo>
                  <a:pt x="0" y="470152"/>
                </a:lnTo>
                <a:lnTo>
                  <a:pt x="412" y="450278"/>
                </a:lnTo>
                <a:lnTo>
                  <a:pt x="3663" y="411177"/>
                </a:lnTo>
                <a:lnTo>
                  <a:pt x="10039" y="373047"/>
                </a:lnTo>
                <a:lnTo>
                  <a:pt x="19410" y="336020"/>
                </a:lnTo>
                <a:lnTo>
                  <a:pt x="38796" y="282831"/>
                </a:lnTo>
                <a:lnTo>
                  <a:pt x="64187" y="232856"/>
                </a:lnTo>
                <a:lnTo>
                  <a:pt x="95142" y="186536"/>
                </a:lnTo>
                <a:lnTo>
                  <a:pt x="131220" y="144312"/>
                </a:lnTo>
                <a:lnTo>
                  <a:pt x="171981" y="106623"/>
                </a:lnTo>
                <a:lnTo>
                  <a:pt x="216985" y="73911"/>
                </a:lnTo>
                <a:lnTo>
                  <a:pt x="265790" y="46616"/>
                </a:lnTo>
                <a:lnTo>
                  <a:pt x="317956" y="25178"/>
                </a:lnTo>
                <a:lnTo>
                  <a:pt x="373042" y="10039"/>
                </a:lnTo>
                <a:lnTo>
                  <a:pt x="411172" y="3663"/>
                </a:lnTo>
                <a:lnTo>
                  <a:pt x="450273" y="412"/>
                </a:lnTo>
                <a:lnTo>
                  <a:pt x="470147" y="0"/>
                </a:lnTo>
                <a:lnTo>
                  <a:pt x="490021" y="412"/>
                </a:lnTo>
                <a:lnTo>
                  <a:pt x="529122" y="3663"/>
                </a:lnTo>
                <a:lnTo>
                  <a:pt x="567252" y="10039"/>
                </a:lnTo>
                <a:lnTo>
                  <a:pt x="604279" y="19410"/>
                </a:lnTo>
                <a:lnTo>
                  <a:pt x="657468" y="38797"/>
                </a:lnTo>
                <a:lnTo>
                  <a:pt x="707442" y="64189"/>
                </a:lnTo>
                <a:lnTo>
                  <a:pt x="753761" y="95144"/>
                </a:lnTo>
                <a:lnTo>
                  <a:pt x="795985" y="131223"/>
                </a:lnTo>
                <a:lnTo>
                  <a:pt x="833673" y="171985"/>
                </a:lnTo>
                <a:lnTo>
                  <a:pt x="866385" y="216988"/>
                </a:lnTo>
                <a:lnTo>
                  <a:pt x="893680" y="265794"/>
                </a:lnTo>
                <a:lnTo>
                  <a:pt x="915117" y="317960"/>
                </a:lnTo>
                <a:lnTo>
                  <a:pt x="930255" y="373047"/>
                </a:lnTo>
                <a:lnTo>
                  <a:pt x="936632" y="411177"/>
                </a:lnTo>
                <a:lnTo>
                  <a:pt x="939882" y="450278"/>
                </a:lnTo>
                <a:lnTo>
                  <a:pt x="940295" y="470152"/>
                </a:lnTo>
                <a:close/>
              </a:path>
            </a:pathLst>
          </a:custGeom>
          <a:ln w="149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12986" y="1568874"/>
            <a:ext cx="940435" cy="940435"/>
          </a:xfrm>
          <a:custGeom>
            <a:avLst/>
            <a:gdLst/>
            <a:ahLst/>
            <a:cxnLst/>
            <a:rect l="l" t="t" r="r" b="b"/>
            <a:pathLst>
              <a:path w="940435" h="940435">
                <a:moveTo>
                  <a:pt x="940316" y="470152"/>
                </a:moveTo>
                <a:lnTo>
                  <a:pt x="938677" y="509690"/>
                </a:lnTo>
                <a:lnTo>
                  <a:pt x="933847" y="548321"/>
                </a:lnTo>
                <a:lnTo>
                  <a:pt x="925956" y="585915"/>
                </a:lnTo>
                <a:lnTo>
                  <a:pt x="908667" y="640076"/>
                </a:lnTo>
                <a:lnTo>
                  <a:pt x="885227" y="691171"/>
                </a:lnTo>
                <a:lnTo>
                  <a:pt x="856075" y="738758"/>
                </a:lnTo>
                <a:lnTo>
                  <a:pt x="821654" y="782396"/>
                </a:lnTo>
                <a:lnTo>
                  <a:pt x="782402" y="821645"/>
                </a:lnTo>
                <a:lnTo>
                  <a:pt x="738762" y="856065"/>
                </a:lnTo>
                <a:lnTo>
                  <a:pt x="691173" y="885215"/>
                </a:lnTo>
                <a:lnTo>
                  <a:pt x="640076" y="908654"/>
                </a:lnTo>
                <a:lnTo>
                  <a:pt x="585913" y="925941"/>
                </a:lnTo>
                <a:lnTo>
                  <a:pt x="548317" y="933831"/>
                </a:lnTo>
                <a:lnTo>
                  <a:pt x="509685" y="938661"/>
                </a:lnTo>
                <a:lnTo>
                  <a:pt x="470147" y="940300"/>
                </a:lnTo>
                <a:lnTo>
                  <a:pt x="450273" y="939887"/>
                </a:lnTo>
                <a:lnTo>
                  <a:pt x="411172" y="936637"/>
                </a:lnTo>
                <a:lnTo>
                  <a:pt x="373042" y="930261"/>
                </a:lnTo>
                <a:lnTo>
                  <a:pt x="336015" y="920889"/>
                </a:lnTo>
                <a:lnTo>
                  <a:pt x="282827" y="901502"/>
                </a:lnTo>
                <a:lnTo>
                  <a:pt x="232852" y="876111"/>
                </a:lnTo>
                <a:lnTo>
                  <a:pt x="186533" y="845156"/>
                </a:lnTo>
                <a:lnTo>
                  <a:pt x="144309" y="809077"/>
                </a:lnTo>
                <a:lnTo>
                  <a:pt x="106621" y="768316"/>
                </a:lnTo>
                <a:lnTo>
                  <a:pt x="73909" y="723312"/>
                </a:lnTo>
                <a:lnTo>
                  <a:pt x="46615" y="674507"/>
                </a:lnTo>
                <a:lnTo>
                  <a:pt x="25178" y="622342"/>
                </a:lnTo>
                <a:lnTo>
                  <a:pt x="10039" y="567256"/>
                </a:lnTo>
                <a:lnTo>
                  <a:pt x="3663" y="529127"/>
                </a:lnTo>
                <a:lnTo>
                  <a:pt x="412" y="490026"/>
                </a:lnTo>
                <a:lnTo>
                  <a:pt x="0" y="470152"/>
                </a:lnTo>
                <a:lnTo>
                  <a:pt x="412" y="450278"/>
                </a:lnTo>
                <a:lnTo>
                  <a:pt x="3663" y="411177"/>
                </a:lnTo>
                <a:lnTo>
                  <a:pt x="10039" y="373047"/>
                </a:lnTo>
                <a:lnTo>
                  <a:pt x="19410" y="336020"/>
                </a:lnTo>
                <a:lnTo>
                  <a:pt x="38796" y="282831"/>
                </a:lnTo>
                <a:lnTo>
                  <a:pt x="64187" y="232856"/>
                </a:lnTo>
                <a:lnTo>
                  <a:pt x="95142" y="186536"/>
                </a:lnTo>
                <a:lnTo>
                  <a:pt x="131220" y="144312"/>
                </a:lnTo>
                <a:lnTo>
                  <a:pt x="171981" y="106623"/>
                </a:lnTo>
                <a:lnTo>
                  <a:pt x="216985" y="73911"/>
                </a:lnTo>
                <a:lnTo>
                  <a:pt x="265790" y="46616"/>
                </a:lnTo>
                <a:lnTo>
                  <a:pt x="317956" y="25178"/>
                </a:lnTo>
                <a:lnTo>
                  <a:pt x="373042" y="10039"/>
                </a:lnTo>
                <a:lnTo>
                  <a:pt x="411172" y="3663"/>
                </a:lnTo>
                <a:lnTo>
                  <a:pt x="450273" y="412"/>
                </a:lnTo>
                <a:lnTo>
                  <a:pt x="470147" y="0"/>
                </a:lnTo>
                <a:lnTo>
                  <a:pt x="490021" y="412"/>
                </a:lnTo>
                <a:lnTo>
                  <a:pt x="529123" y="3663"/>
                </a:lnTo>
                <a:lnTo>
                  <a:pt x="567253" y="10039"/>
                </a:lnTo>
                <a:lnTo>
                  <a:pt x="604281" y="19410"/>
                </a:lnTo>
                <a:lnTo>
                  <a:pt x="657471" y="38797"/>
                </a:lnTo>
                <a:lnTo>
                  <a:pt x="707447" y="64189"/>
                </a:lnTo>
                <a:lnTo>
                  <a:pt x="753769" y="95144"/>
                </a:lnTo>
                <a:lnTo>
                  <a:pt x="795995" y="131223"/>
                </a:lnTo>
                <a:lnTo>
                  <a:pt x="833686" y="171985"/>
                </a:lnTo>
                <a:lnTo>
                  <a:pt x="866400" y="216988"/>
                </a:lnTo>
                <a:lnTo>
                  <a:pt x="893697" y="265794"/>
                </a:lnTo>
                <a:lnTo>
                  <a:pt x="915135" y="317960"/>
                </a:lnTo>
                <a:lnTo>
                  <a:pt x="930276" y="373047"/>
                </a:lnTo>
                <a:lnTo>
                  <a:pt x="936652" y="411177"/>
                </a:lnTo>
                <a:lnTo>
                  <a:pt x="939903" y="450278"/>
                </a:lnTo>
                <a:lnTo>
                  <a:pt x="940316" y="470152"/>
                </a:lnTo>
                <a:close/>
              </a:path>
            </a:pathLst>
          </a:custGeom>
          <a:ln w="149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58056" y="1453102"/>
            <a:ext cx="1892300" cy="1172210"/>
          </a:xfrm>
          <a:custGeom>
            <a:avLst/>
            <a:gdLst/>
            <a:ahLst/>
            <a:cxnLst/>
            <a:rect l="l" t="t" r="r" b="b"/>
            <a:pathLst>
              <a:path w="1892300" h="1172210">
                <a:moveTo>
                  <a:pt x="0" y="0"/>
                </a:moveTo>
                <a:lnTo>
                  <a:pt x="1891922" y="0"/>
                </a:lnTo>
                <a:lnTo>
                  <a:pt x="1891922" y="1171850"/>
                </a:lnTo>
                <a:lnTo>
                  <a:pt x="0" y="1171850"/>
                </a:lnTo>
                <a:lnTo>
                  <a:pt x="0" y="0"/>
                </a:lnTo>
                <a:close/>
              </a:path>
            </a:pathLst>
          </a:custGeom>
          <a:ln w="149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915488" y="1937759"/>
            <a:ext cx="108585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65"/>
              </a:lnSpc>
            </a:pPr>
            <a:r>
              <a:rPr dirty="0" sz="1250" spc="-5">
                <a:latin typeface="Verdana"/>
                <a:cs typeface="Verdana"/>
              </a:rPr>
              <a:t>A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7645" rIns="0" bIns="0" rtlCol="0" vert="horz">
            <a:spAutoFit/>
          </a:bodyPr>
          <a:lstStyle/>
          <a:p>
            <a:pPr marL="287655" marR="5080">
              <a:lnSpc>
                <a:spcPct val="102600"/>
              </a:lnSpc>
            </a:pPr>
            <a:r>
              <a:rPr dirty="0" spc="-35"/>
              <a:t>The </a:t>
            </a:r>
            <a:r>
              <a:rPr dirty="0" spc="-45" b="1">
                <a:latin typeface="Gill Sans MT"/>
                <a:cs typeface="Gill Sans MT"/>
              </a:rPr>
              <a:t>intersection </a:t>
            </a:r>
            <a:r>
              <a:rPr dirty="0" spc="-45"/>
              <a:t>of </a:t>
            </a:r>
            <a:r>
              <a:rPr dirty="0" spc="40" i="1">
                <a:latin typeface="Trebuchet MS"/>
                <a:cs typeface="Trebuchet MS"/>
              </a:rPr>
              <a:t>A </a:t>
            </a:r>
            <a:r>
              <a:rPr dirty="0" spc="-70"/>
              <a:t>and </a:t>
            </a:r>
            <a:r>
              <a:rPr dirty="0" spc="20" i="1">
                <a:latin typeface="Trebuchet MS"/>
                <a:cs typeface="Trebuchet MS"/>
              </a:rPr>
              <a:t>B</a:t>
            </a:r>
            <a:r>
              <a:rPr dirty="0" spc="20"/>
              <a:t>: </a:t>
            </a:r>
            <a:r>
              <a:rPr dirty="0" spc="-50"/>
              <a:t>the </a:t>
            </a:r>
            <a:r>
              <a:rPr dirty="0" spc="-60"/>
              <a:t>set </a:t>
            </a:r>
            <a:r>
              <a:rPr dirty="0" spc="-45"/>
              <a:t>of </a:t>
            </a:r>
            <a:r>
              <a:rPr dirty="0" spc="-25"/>
              <a:t>all </a:t>
            </a:r>
            <a:r>
              <a:rPr dirty="0" spc="-65"/>
              <a:t>elements </a:t>
            </a:r>
            <a:r>
              <a:rPr dirty="0" spc="-35"/>
              <a:t>in </a:t>
            </a:r>
            <a:r>
              <a:rPr dirty="0" spc="65" i="1">
                <a:latin typeface="Trebuchet MS"/>
                <a:cs typeface="Trebuchet MS"/>
              </a:rPr>
              <a:t>S </a:t>
            </a:r>
            <a:r>
              <a:rPr dirty="0" spc="-50"/>
              <a:t>which </a:t>
            </a:r>
            <a:r>
              <a:rPr dirty="0" spc="-85"/>
              <a:t>are </a:t>
            </a:r>
            <a:r>
              <a:rPr dirty="0" spc="-40"/>
              <a:t>in  </a:t>
            </a:r>
            <a:r>
              <a:rPr dirty="0" spc="-25"/>
              <a:t>both </a:t>
            </a:r>
            <a:r>
              <a:rPr dirty="0" spc="55" i="1">
                <a:latin typeface="Trebuchet MS"/>
                <a:cs typeface="Trebuchet MS"/>
              </a:rPr>
              <a:t>A </a:t>
            </a:r>
            <a:r>
              <a:rPr dirty="0" spc="-60"/>
              <a:t>and</a:t>
            </a:r>
            <a:r>
              <a:rPr dirty="0" spc="-20"/>
              <a:t> </a:t>
            </a:r>
            <a:r>
              <a:rPr dirty="0" spc="60" i="1">
                <a:latin typeface="Trebuchet MS"/>
                <a:cs typeface="Trebuchet MS"/>
              </a:rPr>
              <a:t>B</a:t>
            </a:r>
            <a:r>
              <a:rPr dirty="0" spc="60"/>
              <a:t>.</a:t>
            </a:r>
          </a:p>
          <a:p>
            <a:pPr marL="287655">
              <a:lnSpc>
                <a:spcPct val="100000"/>
              </a:lnSpc>
              <a:spcBef>
                <a:spcPts val="35"/>
              </a:spcBef>
            </a:pPr>
            <a:r>
              <a:rPr dirty="0" spc="-40"/>
              <a:t>Denoted </a:t>
            </a:r>
            <a:r>
              <a:rPr dirty="0" spc="55" i="1">
                <a:latin typeface="Trebuchet MS"/>
                <a:cs typeface="Trebuchet MS"/>
              </a:rPr>
              <a:t>A </a:t>
            </a:r>
            <a:r>
              <a:rPr dirty="0" spc="-150">
                <a:latin typeface="Lucida Sans Unicode"/>
                <a:cs typeface="Lucida Sans Unicode"/>
              </a:rPr>
              <a:t>∩</a:t>
            </a:r>
            <a:r>
              <a:rPr dirty="0" spc="-270">
                <a:latin typeface="Lucida Sans Unicode"/>
                <a:cs typeface="Lucida Sans Unicode"/>
              </a:rPr>
              <a:t> </a:t>
            </a:r>
            <a:r>
              <a:rPr dirty="0" spc="60" i="1">
                <a:latin typeface="Trebuchet MS"/>
                <a:cs typeface="Trebuchet MS"/>
              </a:rPr>
              <a:t>B</a:t>
            </a:r>
            <a:r>
              <a:rPr dirty="0" spc="60"/>
              <a:t>.</a:t>
            </a:r>
          </a:p>
          <a:p>
            <a:pPr marL="274955">
              <a:lnSpc>
                <a:spcPct val="100000"/>
              </a:lnSpc>
              <a:spcBef>
                <a:spcPts val="41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00">
              <a:lnSpc>
                <a:spcPts val="1465"/>
              </a:lnSpc>
            </a:pPr>
            <a:r>
              <a:rPr dirty="0" sz="1250" spc="-5">
                <a:latin typeface="Verdana"/>
                <a:cs typeface="Verdana"/>
              </a:rPr>
              <a:t>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79687" y="1937759"/>
            <a:ext cx="108585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65"/>
              </a:lnSpc>
            </a:pPr>
            <a:r>
              <a:rPr dirty="0" sz="1250" spc="-5">
                <a:latin typeface="Verdana"/>
                <a:cs typeface="Verdana"/>
              </a:rPr>
              <a:t>B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21984" y="1674283"/>
            <a:ext cx="361950" cy="729615"/>
          </a:xfrm>
          <a:custGeom>
            <a:avLst/>
            <a:gdLst/>
            <a:ahLst/>
            <a:cxnLst/>
            <a:rect l="l" t="t" r="r" b="b"/>
            <a:pathLst>
              <a:path w="361950" h="729614">
                <a:moveTo>
                  <a:pt x="182705" y="0"/>
                </a:moveTo>
                <a:lnTo>
                  <a:pt x="141417" y="32790"/>
                </a:lnTo>
                <a:lnTo>
                  <a:pt x="113150" y="62727"/>
                </a:lnTo>
                <a:lnTo>
                  <a:pt x="87297" y="95582"/>
                </a:lnTo>
                <a:lnTo>
                  <a:pt x="64304" y="130762"/>
                </a:lnTo>
                <a:lnTo>
                  <a:pt x="44618" y="167676"/>
                </a:lnTo>
                <a:lnTo>
                  <a:pt x="28102" y="206350"/>
                </a:lnTo>
                <a:lnTo>
                  <a:pt x="15769" y="244761"/>
                </a:lnTo>
                <a:lnTo>
                  <a:pt x="7106" y="284815"/>
                </a:lnTo>
                <a:lnTo>
                  <a:pt x="1602" y="328420"/>
                </a:lnTo>
                <a:lnTo>
                  <a:pt x="0" y="369014"/>
                </a:lnTo>
                <a:lnTo>
                  <a:pt x="665" y="389387"/>
                </a:lnTo>
                <a:lnTo>
                  <a:pt x="4839" y="430067"/>
                </a:lnTo>
                <a:lnTo>
                  <a:pt x="12683" y="470365"/>
                </a:lnTo>
                <a:lnTo>
                  <a:pt x="24054" y="509929"/>
                </a:lnTo>
                <a:lnTo>
                  <a:pt x="38809" y="548407"/>
                </a:lnTo>
                <a:lnTo>
                  <a:pt x="56803" y="585448"/>
                </a:lnTo>
                <a:lnTo>
                  <a:pt x="77892" y="620699"/>
                </a:lnTo>
                <a:lnTo>
                  <a:pt x="101932" y="653809"/>
                </a:lnTo>
                <a:lnTo>
                  <a:pt x="128781" y="684426"/>
                </a:lnTo>
                <a:lnTo>
                  <a:pt x="158293" y="712197"/>
                </a:lnTo>
                <a:lnTo>
                  <a:pt x="183090" y="729461"/>
                </a:lnTo>
                <a:lnTo>
                  <a:pt x="186914" y="728464"/>
                </a:lnTo>
                <a:lnTo>
                  <a:pt x="228234" y="689817"/>
                </a:lnTo>
                <a:lnTo>
                  <a:pt x="257226" y="658330"/>
                </a:lnTo>
                <a:lnTo>
                  <a:pt x="282573" y="625545"/>
                </a:lnTo>
                <a:lnTo>
                  <a:pt x="304430" y="591173"/>
                </a:lnTo>
                <a:lnTo>
                  <a:pt x="322954" y="554930"/>
                </a:lnTo>
                <a:lnTo>
                  <a:pt x="338301" y="516526"/>
                </a:lnTo>
                <a:lnTo>
                  <a:pt x="350628" y="475677"/>
                </a:lnTo>
                <a:lnTo>
                  <a:pt x="358930" y="437218"/>
                </a:lnTo>
                <a:lnTo>
                  <a:pt x="361706" y="397296"/>
                </a:lnTo>
                <a:lnTo>
                  <a:pt x="361928" y="364843"/>
                </a:lnTo>
                <a:lnTo>
                  <a:pt x="361706" y="332381"/>
                </a:lnTo>
                <a:lnTo>
                  <a:pt x="358930" y="292456"/>
                </a:lnTo>
                <a:lnTo>
                  <a:pt x="350619" y="253934"/>
                </a:lnTo>
                <a:lnTo>
                  <a:pt x="338296" y="213030"/>
                </a:lnTo>
                <a:lnTo>
                  <a:pt x="322970" y="174628"/>
                </a:lnTo>
                <a:lnTo>
                  <a:pt x="304474" y="138416"/>
                </a:lnTo>
                <a:lnTo>
                  <a:pt x="282638" y="104083"/>
                </a:lnTo>
                <a:lnTo>
                  <a:pt x="257295" y="71318"/>
                </a:lnTo>
                <a:lnTo>
                  <a:pt x="228276" y="39812"/>
                </a:lnTo>
                <a:lnTo>
                  <a:pt x="191852" y="5097"/>
                </a:lnTo>
                <a:lnTo>
                  <a:pt x="18270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21984" y="1674284"/>
            <a:ext cx="361950" cy="729615"/>
          </a:xfrm>
          <a:custGeom>
            <a:avLst/>
            <a:gdLst/>
            <a:ahLst/>
            <a:cxnLst/>
            <a:rect l="l" t="t" r="r" b="b"/>
            <a:pathLst>
              <a:path w="361950" h="729614">
                <a:moveTo>
                  <a:pt x="158293" y="712197"/>
                </a:moveTo>
                <a:lnTo>
                  <a:pt x="128781" y="684426"/>
                </a:lnTo>
                <a:lnTo>
                  <a:pt x="101932" y="653809"/>
                </a:lnTo>
                <a:lnTo>
                  <a:pt x="77892" y="620700"/>
                </a:lnTo>
                <a:lnTo>
                  <a:pt x="56803" y="585448"/>
                </a:lnTo>
                <a:lnTo>
                  <a:pt x="38809" y="548408"/>
                </a:lnTo>
                <a:lnTo>
                  <a:pt x="24054" y="509929"/>
                </a:lnTo>
                <a:lnTo>
                  <a:pt x="12683" y="470365"/>
                </a:lnTo>
                <a:lnTo>
                  <a:pt x="4839" y="430067"/>
                </a:lnTo>
                <a:lnTo>
                  <a:pt x="665" y="389387"/>
                </a:lnTo>
                <a:lnTo>
                  <a:pt x="0" y="369014"/>
                </a:lnTo>
                <a:lnTo>
                  <a:pt x="306" y="348677"/>
                </a:lnTo>
                <a:lnTo>
                  <a:pt x="3991" y="306054"/>
                </a:lnTo>
                <a:lnTo>
                  <a:pt x="11010" y="264461"/>
                </a:lnTo>
                <a:lnTo>
                  <a:pt x="21445" y="225468"/>
                </a:lnTo>
                <a:lnTo>
                  <a:pt x="35805" y="187165"/>
                </a:lnTo>
                <a:lnTo>
                  <a:pt x="54020" y="149040"/>
                </a:lnTo>
                <a:lnTo>
                  <a:pt x="75415" y="112918"/>
                </a:lnTo>
                <a:lnTo>
                  <a:pt x="99894" y="78826"/>
                </a:lnTo>
                <a:lnTo>
                  <a:pt x="127010" y="47354"/>
                </a:lnTo>
                <a:lnTo>
                  <a:pt x="156316" y="19097"/>
                </a:lnTo>
                <a:lnTo>
                  <a:pt x="182705" y="0"/>
                </a:lnTo>
                <a:lnTo>
                  <a:pt x="186688" y="1043"/>
                </a:lnTo>
                <a:lnTo>
                  <a:pt x="228276" y="39812"/>
                </a:lnTo>
                <a:lnTo>
                  <a:pt x="257295" y="71318"/>
                </a:lnTo>
                <a:lnTo>
                  <a:pt x="282638" y="104083"/>
                </a:lnTo>
                <a:lnTo>
                  <a:pt x="304474" y="138416"/>
                </a:lnTo>
                <a:lnTo>
                  <a:pt x="322970" y="174628"/>
                </a:lnTo>
                <a:lnTo>
                  <a:pt x="338296" y="213030"/>
                </a:lnTo>
                <a:lnTo>
                  <a:pt x="350619" y="253934"/>
                </a:lnTo>
                <a:lnTo>
                  <a:pt x="358930" y="292456"/>
                </a:lnTo>
                <a:lnTo>
                  <a:pt x="361706" y="332381"/>
                </a:lnTo>
                <a:lnTo>
                  <a:pt x="361928" y="364843"/>
                </a:lnTo>
                <a:lnTo>
                  <a:pt x="361706" y="397296"/>
                </a:lnTo>
                <a:lnTo>
                  <a:pt x="358930" y="437218"/>
                </a:lnTo>
                <a:lnTo>
                  <a:pt x="350628" y="475677"/>
                </a:lnTo>
                <a:lnTo>
                  <a:pt x="338301" y="516526"/>
                </a:lnTo>
                <a:lnTo>
                  <a:pt x="322954" y="554930"/>
                </a:lnTo>
                <a:lnTo>
                  <a:pt x="304430" y="591173"/>
                </a:lnTo>
                <a:lnTo>
                  <a:pt x="282573" y="625545"/>
                </a:lnTo>
                <a:lnTo>
                  <a:pt x="257226" y="658330"/>
                </a:lnTo>
                <a:lnTo>
                  <a:pt x="228234" y="689817"/>
                </a:lnTo>
                <a:lnTo>
                  <a:pt x="191980" y="724450"/>
                </a:lnTo>
                <a:lnTo>
                  <a:pt x="183090" y="729461"/>
                </a:lnTo>
                <a:lnTo>
                  <a:pt x="178162" y="727717"/>
                </a:lnTo>
                <a:lnTo>
                  <a:pt x="170455" y="722280"/>
                </a:lnTo>
                <a:lnTo>
                  <a:pt x="158293" y="712197"/>
                </a:lnTo>
                <a:close/>
              </a:path>
            </a:pathLst>
          </a:custGeom>
          <a:ln w="106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0212" y="3081972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02056" y="3007216"/>
            <a:ext cx="989330" cy="44450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spc="-10">
                <a:latin typeface="Tahoma"/>
                <a:cs typeface="Tahoma"/>
              </a:rPr>
              <a:t>What </a:t>
            </a:r>
            <a:r>
              <a:rPr dirty="0" sz="1100" spc="-40">
                <a:latin typeface="Tahoma"/>
                <a:cs typeface="Tahoma"/>
              </a:rPr>
              <a:t>is </a:t>
            </a:r>
            <a:r>
              <a:rPr dirty="0" sz="1100" spc="55" i="1">
                <a:latin typeface="Trebuchet MS"/>
                <a:cs typeface="Trebuchet MS"/>
              </a:rPr>
              <a:t>A</a:t>
            </a:r>
            <a:r>
              <a:rPr dirty="0" sz="1100" spc="-195" i="1">
                <a:latin typeface="Trebuchet MS"/>
                <a:cs typeface="Trebuchet MS"/>
              </a:rPr>
              <a:t> </a:t>
            </a:r>
            <a:r>
              <a:rPr dirty="0" sz="1100" spc="-150">
                <a:latin typeface="Lucida Sans Unicode"/>
                <a:cs typeface="Lucida Sans Unicode"/>
              </a:rPr>
              <a:t>∩ </a:t>
            </a:r>
            <a:r>
              <a:rPr dirty="0" sz="1100" spc="25" i="1">
                <a:latin typeface="Trebuchet MS"/>
                <a:cs typeface="Trebuchet MS"/>
              </a:rPr>
              <a:t>A</a:t>
            </a:r>
            <a:r>
              <a:rPr dirty="0" baseline="27777" sz="1200" spc="37" i="1">
                <a:latin typeface="Trebuchet MS"/>
                <a:cs typeface="Trebuchet MS"/>
              </a:rPr>
              <a:t>c </a:t>
            </a:r>
            <a:r>
              <a:rPr dirty="0" sz="1100" spc="-10">
                <a:latin typeface="Tahoma"/>
                <a:cs typeface="Tahoma"/>
              </a:rPr>
              <a:t>?</a:t>
            </a:r>
            <a:endParaRPr sz="1100">
              <a:latin typeface="Tahoma"/>
              <a:cs typeface="Tahoma"/>
            </a:endParaRPr>
          </a:p>
          <a:p>
            <a:pPr marL="238760">
              <a:lnSpc>
                <a:spcPct val="100000"/>
              </a:lnSpc>
              <a:spcBef>
                <a:spcPts val="1325"/>
              </a:spcBef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6" action="ppaction://hlinksldjump"/>
              </a:rPr>
              <a:t>STAT </a:t>
            </a:r>
            <a:r>
              <a:rPr dirty="0" spc="-65">
                <a:hlinkClick r:id="rId6" action="ppaction://hlinksldjump"/>
              </a:rPr>
              <a:t>234 </a:t>
            </a:r>
            <a:r>
              <a:rPr dirty="0" spc="-40">
                <a:hlinkClick r:id="rId6" action="ppaction://hlinksldjump"/>
              </a:rPr>
              <a:t>Lecture</a:t>
            </a:r>
            <a:r>
              <a:rPr dirty="0" spc="5">
                <a:hlinkClick r:id="rId6" action="ppaction://hlinksldjump"/>
              </a:rPr>
              <a:t> </a:t>
            </a:r>
            <a:r>
              <a:rPr dirty="0" spc="-65">
                <a:hlinkClick r:id="rId6" action="ppaction://hlinksldjump"/>
              </a:rPr>
              <a:t>4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272338" y="3349878"/>
            <a:ext cx="28130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58 </a:t>
            </a:r>
            <a:r>
              <a:rPr dirty="0" sz="600" spc="45">
                <a:solidFill>
                  <a:srgbClr val="7A0000"/>
                </a:solidFill>
                <a:latin typeface="Verdana"/>
                <a:cs typeface="Verdana"/>
              </a:rPr>
              <a:t>/</a:t>
            </a:r>
            <a:r>
              <a:rPr dirty="0" sz="600" spc="-35">
                <a:solidFill>
                  <a:srgbClr val="7A0000"/>
                </a:solidFill>
                <a:latin typeface="Verdana"/>
                <a:cs typeface="Verdana"/>
              </a:rPr>
              <a:t> </a:t>
            </a: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62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9095" y="13208"/>
            <a:ext cx="650240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Set Theory</a:t>
            </a:r>
            <a:r>
              <a:rPr dirty="0" sz="600" spc="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Primer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5"/>
              <a:t>Set</a:t>
            </a:r>
            <a:r>
              <a:rPr dirty="0" spc="-30"/>
              <a:t> </a:t>
            </a:r>
            <a:r>
              <a:rPr dirty="0" spc="-40"/>
              <a:t>Union</a:t>
            </a:r>
          </a:p>
        </p:txBody>
      </p:sp>
      <p:sp>
        <p:nvSpPr>
          <p:cNvPr id="6" name="object 6"/>
          <p:cNvSpPr/>
          <p:nvPr/>
        </p:nvSpPr>
        <p:spPr>
          <a:xfrm>
            <a:off x="280212" y="75167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0212" y="1095819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50585" y="1445631"/>
            <a:ext cx="1906864" cy="11867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902788" y="1937759"/>
            <a:ext cx="13398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-5">
                <a:latin typeface="Verdana"/>
                <a:cs typeface="Verdana"/>
              </a:rPr>
              <a:t>A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056" y="679767"/>
            <a:ext cx="4073525" cy="964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30">
                <a:latin typeface="Tahoma"/>
                <a:cs typeface="Tahoma"/>
              </a:rPr>
              <a:t>The </a:t>
            </a:r>
            <a:r>
              <a:rPr dirty="0" sz="1100" spc="-35" b="1">
                <a:latin typeface="Gill Sans MT"/>
                <a:cs typeface="Gill Sans MT"/>
              </a:rPr>
              <a:t>union </a:t>
            </a:r>
            <a:r>
              <a:rPr dirty="0" sz="1100" spc="-40">
                <a:latin typeface="Tahoma"/>
                <a:cs typeface="Tahoma"/>
              </a:rPr>
              <a:t>of </a:t>
            </a:r>
            <a:r>
              <a:rPr dirty="0" sz="1100" spc="45" i="1">
                <a:latin typeface="Trebuchet MS"/>
                <a:cs typeface="Trebuchet MS"/>
              </a:rPr>
              <a:t>A </a:t>
            </a:r>
            <a:r>
              <a:rPr dirty="0" sz="1100" spc="-60">
                <a:latin typeface="Tahoma"/>
                <a:cs typeface="Tahoma"/>
              </a:rPr>
              <a:t>and </a:t>
            </a:r>
            <a:r>
              <a:rPr dirty="0" sz="1100" spc="30" i="1">
                <a:latin typeface="Trebuchet MS"/>
                <a:cs typeface="Trebuchet MS"/>
              </a:rPr>
              <a:t>B</a:t>
            </a:r>
            <a:r>
              <a:rPr dirty="0" sz="1100" spc="30">
                <a:latin typeface="Tahoma"/>
                <a:cs typeface="Tahoma"/>
              </a:rPr>
              <a:t>:  </a:t>
            </a:r>
            <a:r>
              <a:rPr dirty="0" sz="1100" spc="39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set </a:t>
            </a:r>
            <a:r>
              <a:rPr dirty="0" sz="1100" spc="-40">
                <a:latin typeface="Tahoma"/>
                <a:cs typeface="Tahoma"/>
              </a:rPr>
              <a:t>of </a:t>
            </a:r>
            <a:r>
              <a:rPr dirty="0" sz="1100" spc="-25">
                <a:latin typeface="Tahoma"/>
                <a:cs typeface="Tahoma"/>
              </a:rPr>
              <a:t>all </a:t>
            </a:r>
            <a:r>
              <a:rPr dirty="0" sz="1100" spc="-60">
                <a:latin typeface="Tahoma"/>
                <a:cs typeface="Tahoma"/>
              </a:rPr>
              <a:t>elements </a:t>
            </a:r>
            <a:r>
              <a:rPr dirty="0" sz="1100" spc="-30">
                <a:latin typeface="Tahoma"/>
                <a:cs typeface="Tahoma"/>
              </a:rPr>
              <a:t>in </a:t>
            </a:r>
            <a:r>
              <a:rPr dirty="0" sz="1100" spc="70" i="1">
                <a:latin typeface="Trebuchet MS"/>
                <a:cs typeface="Trebuchet MS"/>
              </a:rPr>
              <a:t>S </a:t>
            </a:r>
            <a:r>
              <a:rPr dirty="0" sz="1100" spc="-20">
                <a:latin typeface="Tahoma"/>
                <a:cs typeface="Tahoma"/>
              </a:rPr>
              <a:t>that </a:t>
            </a:r>
            <a:r>
              <a:rPr dirty="0" sz="1100" spc="-80">
                <a:latin typeface="Tahoma"/>
                <a:cs typeface="Tahoma"/>
              </a:rPr>
              <a:t>are </a:t>
            </a:r>
            <a:r>
              <a:rPr dirty="0" sz="1100" spc="-30">
                <a:latin typeface="Tahoma"/>
                <a:cs typeface="Tahoma"/>
              </a:rPr>
              <a:t>in </a:t>
            </a:r>
            <a:r>
              <a:rPr dirty="0" sz="1100" spc="45" i="1">
                <a:latin typeface="Trebuchet MS"/>
                <a:cs typeface="Trebuchet MS"/>
              </a:rPr>
              <a:t>A </a:t>
            </a:r>
            <a:r>
              <a:rPr dirty="0" sz="1100" spc="-65">
                <a:latin typeface="Tahoma"/>
                <a:cs typeface="Tahoma"/>
              </a:rPr>
              <a:t>or </a:t>
            </a:r>
            <a:r>
              <a:rPr dirty="0" sz="1100" spc="95" i="1">
                <a:latin typeface="Trebuchet MS"/>
                <a:cs typeface="Trebuchet MS"/>
              </a:rPr>
              <a:t>B</a:t>
            </a:r>
            <a:endParaRPr sz="1100">
              <a:latin typeface="Trebuchet MS"/>
              <a:cs typeface="Trebuchet MS"/>
            </a:endParaRPr>
          </a:p>
          <a:p>
            <a:pPr marL="12700" marR="3135630">
              <a:lnSpc>
                <a:spcPct val="102600"/>
              </a:lnSpc>
            </a:pPr>
            <a:r>
              <a:rPr dirty="0" sz="1100" spc="-60">
                <a:latin typeface="Tahoma"/>
                <a:cs typeface="Tahoma"/>
              </a:rPr>
              <a:t>or </a:t>
            </a:r>
            <a:r>
              <a:rPr dirty="0" sz="1100" spc="-25">
                <a:latin typeface="Tahoma"/>
                <a:cs typeface="Tahoma"/>
              </a:rPr>
              <a:t>both.  </a:t>
            </a:r>
            <a:r>
              <a:rPr dirty="0" sz="1100" spc="-40">
                <a:latin typeface="Tahoma"/>
                <a:cs typeface="Tahoma"/>
              </a:rPr>
              <a:t>Denoted </a:t>
            </a:r>
            <a:r>
              <a:rPr dirty="0" sz="1100" spc="55" i="1">
                <a:latin typeface="Trebuchet MS"/>
                <a:cs typeface="Trebuchet MS"/>
              </a:rPr>
              <a:t>A </a:t>
            </a:r>
            <a:r>
              <a:rPr dirty="0" sz="1100" spc="-150">
                <a:latin typeface="Lucida Sans Unicode"/>
                <a:cs typeface="Lucida Sans Unicode"/>
              </a:rPr>
              <a:t>∪</a:t>
            </a:r>
            <a:r>
              <a:rPr dirty="0" sz="1100" spc="-270">
                <a:latin typeface="Lucida Sans Unicode"/>
                <a:cs typeface="Lucida Sans Unicode"/>
              </a:rPr>
              <a:t> </a:t>
            </a:r>
            <a:r>
              <a:rPr dirty="0" sz="1100" spc="60" i="1">
                <a:latin typeface="Trebuchet MS"/>
                <a:cs typeface="Trebuchet MS"/>
              </a:rPr>
              <a:t>B</a:t>
            </a:r>
            <a:r>
              <a:rPr dirty="0" sz="1100" spc="6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700">
              <a:latin typeface="Times New Roman"/>
              <a:cs typeface="Times New Roman"/>
            </a:endParaRPr>
          </a:p>
          <a:p>
            <a:pPr marL="995044">
              <a:lnSpc>
                <a:spcPct val="100000"/>
              </a:lnSpc>
            </a:pPr>
            <a:r>
              <a:rPr dirty="0" sz="1250" spc="-5">
                <a:latin typeface="Verdana"/>
                <a:cs typeface="Verdana"/>
              </a:rPr>
              <a:t>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66987" y="1937759"/>
            <a:ext cx="13398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-5">
                <a:latin typeface="Verdana"/>
                <a:cs typeface="Verdana"/>
              </a:rPr>
              <a:t>B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0212" y="3081972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02056" y="3007216"/>
            <a:ext cx="989330" cy="44450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spc="-10">
                <a:latin typeface="Tahoma"/>
                <a:cs typeface="Tahoma"/>
              </a:rPr>
              <a:t>What </a:t>
            </a:r>
            <a:r>
              <a:rPr dirty="0" sz="1100" spc="-40">
                <a:latin typeface="Tahoma"/>
                <a:cs typeface="Tahoma"/>
              </a:rPr>
              <a:t>is </a:t>
            </a:r>
            <a:r>
              <a:rPr dirty="0" sz="1100" spc="55" i="1">
                <a:latin typeface="Trebuchet MS"/>
                <a:cs typeface="Trebuchet MS"/>
              </a:rPr>
              <a:t>A</a:t>
            </a:r>
            <a:r>
              <a:rPr dirty="0" sz="1100" spc="-195" i="1">
                <a:latin typeface="Trebuchet MS"/>
                <a:cs typeface="Trebuchet MS"/>
              </a:rPr>
              <a:t> </a:t>
            </a:r>
            <a:r>
              <a:rPr dirty="0" sz="1100" spc="-150">
                <a:latin typeface="Lucida Sans Unicode"/>
                <a:cs typeface="Lucida Sans Unicode"/>
              </a:rPr>
              <a:t>∪ </a:t>
            </a:r>
            <a:r>
              <a:rPr dirty="0" sz="1100" spc="25" i="1">
                <a:latin typeface="Trebuchet MS"/>
                <a:cs typeface="Trebuchet MS"/>
              </a:rPr>
              <a:t>A</a:t>
            </a:r>
            <a:r>
              <a:rPr dirty="0" baseline="27777" sz="1200" spc="37" i="1">
                <a:latin typeface="Trebuchet MS"/>
                <a:cs typeface="Trebuchet MS"/>
              </a:rPr>
              <a:t>c </a:t>
            </a:r>
            <a:r>
              <a:rPr dirty="0" sz="1100" spc="-10">
                <a:latin typeface="Tahoma"/>
                <a:cs typeface="Tahoma"/>
              </a:rPr>
              <a:t>?</a:t>
            </a:r>
            <a:endParaRPr sz="1100">
              <a:latin typeface="Tahoma"/>
              <a:cs typeface="Tahoma"/>
            </a:endParaRPr>
          </a:p>
          <a:p>
            <a:pPr marL="238760">
              <a:lnSpc>
                <a:spcPct val="100000"/>
              </a:lnSpc>
              <a:spcBef>
                <a:spcPts val="1325"/>
              </a:spcBef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7" action="ppaction://hlinksldjump"/>
              </a:rPr>
              <a:t>STAT </a:t>
            </a:r>
            <a:r>
              <a:rPr dirty="0" spc="-65">
                <a:hlinkClick r:id="rId7" action="ppaction://hlinksldjump"/>
              </a:rPr>
              <a:t>234 </a:t>
            </a:r>
            <a:r>
              <a:rPr dirty="0" spc="-40">
                <a:hlinkClick r:id="rId7" action="ppaction://hlinksldjump"/>
              </a:rPr>
              <a:t>Lecture</a:t>
            </a:r>
            <a:r>
              <a:rPr dirty="0" spc="5">
                <a:hlinkClick r:id="rId7" action="ppaction://hlinksldjump"/>
              </a:rPr>
              <a:t> </a:t>
            </a:r>
            <a:r>
              <a:rPr dirty="0" spc="-65">
                <a:hlinkClick r:id="rId7" action="ppaction://hlinksldjump"/>
              </a:rPr>
              <a:t>4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272338" y="3349878"/>
            <a:ext cx="28130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59 </a:t>
            </a:r>
            <a:r>
              <a:rPr dirty="0" sz="600" spc="45">
                <a:solidFill>
                  <a:srgbClr val="7A0000"/>
                </a:solidFill>
                <a:latin typeface="Verdana"/>
                <a:cs typeface="Verdana"/>
              </a:rPr>
              <a:t>/</a:t>
            </a:r>
            <a:r>
              <a:rPr dirty="0" sz="600" spc="-35">
                <a:solidFill>
                  <a:srgbClr val="7A0000"/>
                </a:solidFill>
                <a:latin typeface="Verdana"/>
                <a:cs typeface="Verdana"/>
              </a:rPr>
              <a:t> </a:t>
            </a: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62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3273" y="13208"/>
            <a:ext cx="746125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Population </a:t>
            </a:r>
            <a:r>
              <a:rPr dirty="0" sz="600" spc="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&amp;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Sample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Random</a:t>
            </a:r>
            <a:r>
              <a:rPr dirty="0" spc="-50"/>
              <a:t> Sample</a:t>
            </a:r>
          </a:p>
        </p:txBody>
      </p:sp>
      <p:sp>
        <p:nvSpPr>
          <p:cNvPr id="6" name="object 6"/>
          <p:cNvSpPr/>
          <p:nvPr/>
        </p:nvSpPr>
        <p:spPr>
          <a:xfrm>
            <a:off x="280212" y="109193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0212" y="1474038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0212" y="1856143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69988" y="2255990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69988" y="2407818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69988" y="2559647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02056" y="1015667"/>
            <a:ext cx="4081145" cy="1638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92405">
              <a:lnSpc>
                <a:spcPct val="102600"/>
              </a:lnSpc>
            </a:pPr>
            <a:r>
              <a:rPr dirty="0" sz="1100" spc="-5" b="1">
                <a:latin typeface="Gill Sans MT"/>
                <a:cs typeface="Gill Sans MT"/>
              </a:rPr>
              <a:t>Bias </a:t>
            </a:r>
            <a:r>
              <a:rPr dirty="0" sz="1100" spc="-60">
                <a:latin typeface="Tahoma"/>
                <a:cs typeface="Tahoma"/>
              </a:rPr>
              <a:t>happens </a:t>
            </a:r>
            <a:r>
              <a:rPr dirty="0" sz="1100" spc="-70">
                <a:latin typeface="Tahoma"/>
                <a:cs typeface="Tahoma"/>
              </a:rPr>
              <a:t>when some </a:t>
            </a:r>
            <a:r>
              <a:rPr dirty="0" sz="1100" spc="-65">
                <a:latin typeface="Tahoma"/>
                <a:cs typeface="Tahoma"/>
              </a:rPr>
              <a:t>cases </a:t>
            </a:r>
            <a:r>
              <a:rPr dirty="0" sz="1100" spc="-75">
                <a:latin typeface="Tahoma"/>
                <a:cs typeface="Tahoma"/>
              </a:rPr>
              <a:t>are </a:t>
            </a:r>
            <a:r>
              <a:rPr dirty="0" sz="1100" spc="-70">
                <a:latin typeface="Tahoma"/>
                <a:cs typeface="Tahoma"/>
              </a:rPr>
              <a:t>more </a:t>
            </a:r>
            <a:r>
              <a:rPr dirty="0" sz="1100" spc="-30">
                <a:latin typeface="Tahoma"/>
                <a:cs typeface="Tahoma"/>
              </a:rPr>
              <a:t>likely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5">
                <a:latin typeface="Tahoma"/>
                <a:cs typeface="Tahoma"/>
              </a:rPr>
              <a:t>be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0">
                <a:latin typeface="Tahoma"/>
                <a:cs typeface="Tahoma"/>
              </a:rPr>
              <a:t>sample  </a:t>
            </a:r>
            <a:r>
              <a:rPr dirty="0" sz="1100" spc="-35">
                <a:latin typeface="Tahoma"/>
                <a:cs typeface="Tahoma"/>
              </a:rPr>
              <a:t>than </a:t>
            </a:r>
            <a:r>
              <a:rPr dirty="0" sz="1100" spc="-40">
                <a:latin typeface="Tahoma"/>
                <a:cs typeface="Tahoma"/>
              </a:rPr>
              <a:t>other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cases.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99"/>
              </a:lnSpc>
              <a:spcBef>
                <a:spcPts val="295"/>
              </a:spcBef>
            </a:pPr>
            <a:r>
              <a:rPr dirty="0" sz="1100" spc="-55">
                <a:latin typeface="Tahoma"/>
                <a:cs typeface="Tahoma"/>
              </a:rPr>
              <a:t>Example: </a:t>
            </a:r>
            <a:r>
              <a:rPr dirty="0" sz="1100" spc="-85">
                <a:latin typeface="Tahoma"/>
                <a:cs typeface="Tahoma"/>
              </a:rPr>
              <a:t>some </a:t>
            </a:r>
            <a:r>
              <a:rPr dirty="0" sz="1100" spc="-20">
                <a:latin typeface="Tahoma"/>
                <a:cs typeface="Tahoma"/>
              </a:rPr>
              <a:t>political </a:t>
            </a:r>
            <a:r>
              <a:rPr dirty="0" sz="1100" spc="-40">
                <a:latin typeface="Tahoma"/>
                <a:cs typeface="Tahoma"/>
              </a:rPr>
              <a:t>pollsters </a:t>
            </a:r>
            <a:r>
              <a:rPr dirty="0" sz="1100" spc="-45">
                <a:latin typeface="Tahoma"/>
                <a:cs typeface="Tahoma"/>
              </a:rPr>
              <a:t>mostly </a:t>
            </a:r>
            <a:r>
              <a:rPr dirty="0" sz="1100" spc="-25">
                <a:latin typeface="Tahoma"/>
                <a:cs typeface="Tahoma"/>
              </a:rPr>
              <a:t>call </a:t>
            </a:r>
            <a:r>
              <a:rPr dirty="0" sz="1100" spc="-55">
                <a:latin typeface="Tahoma"/>
                <a:cs typeface="Tahoma"/>
              </a:rPr>
              <a:t>landlines, </a:t>
            </a:r>
            <a:r>
              <a:rPr dirty="0" sz="1100" spc="-50">
                <a:latin typeface="Tahoma"/>
                <a:cs typeface="Tahoma"/>
              </a:rPr>
              <a:t>which </a:t>
            </a:r>
            <a:r>
              <a:rPr dirty="0" sz="1100" spc="-75">
                <a:latin typeface="Tahoma"/>
                <a:cs typeface="Tahoma"/>
              </a:rPr>
              <a:t>biases </a:t>
            </a:r>
            <a:r>
              <a:rPr dirty="0" sz="1100" spc="-50">
                <a:latin typeface="Tahoma"/>
                <a:cs typeface="Tahoma"/>
              </a:rPr>
              <a:t>the  </a:t>
            </a:r>
            <a:r>
              <a:rPr dirty="0" sz="1100" spc="-55">
                <a:latin typeface="Tahoma"/>
                <a:cs typeface="Tahoma"/>
              </a:rPr>
              <a:t>sample </a:t>
            </a:r>
            <a:r>
              <a:rPr dirty="0" sz="1100" spc="-60">
                <a:latin typeface="Tahoma"/>
                <a:cs typeface="Tahoma"/>
              </a:rPr>
              <a:t>toward </a:t>
            </a:r>
            <a:r>
              <a:rPr dirty="0" sz="1100" spc="-45">
                <a:latin typeface="Tahoma"/>
                <a:cs typeface="Tahoma"/>
              </a:rPr>
              <a:t>older</a:t>
            </a:r>
            <a:r>
              <a:rPr dirty="0" sz="1100" spc="2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individuals.</a:t>
            </a:r>
            <a:endParaRPr sz="1100">
              <a:latin typeface="Tahoma"/>
              <a:cs typeface="Tahoma"/>
            </a:endParaRPr>
          </a:p>
          <a:p>
            <a:pPr marL="12700" marR="55244">
              <a:lnSpc>
                <a:spcPct val="102600"/>
              </a:lnSpc>
              <a:spcBef>
                <a:spcPts val="300"/>
              </a:spcBef>
            </a:pPr>
            <a:r>
              <a:rPr dirty="0" sz="1100" spc="-45" b="1">
                <a:latin typeface="Gill Sans MT"/>
                <a:cs typeface="Gill Sans MT"/>
              </a:rPr>
              <a:t>Random Sample</a:t>
            </a:r>
            <a:r>
              <a:rPr dirty="0" sz="1100" spc="-45">
                <a:latin typeface="Tahoma"/>
                <a:cs typeface="Tahoma"/>
              </a:rPr>
              <a:t>: </a:t>
            </a:r>
            <a:r>
              <a:rPr dirty="0" sz="1100" spc="65">
                <a:latin typeface="Tahoma"/>
                <a:cs typeface="Tahoma"/>
              </a:rPr>
              <a:t>A </a:t>
            </a:r>
            <a:r>
              <a:rPr dirty="0" sz="1100" spc="-55">
                <a:latin typeface="Tahoma"/>
                <a:cs typeface="Tahoma"/>
              </a:rPr>
              <a:t>sample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55">
                <a:latin typeface="Tahoma"/>
                <a:cs typeface="Tahoma"/>
              </a:rPr>
              <a:t>gives </a:t>
            </a:r>
            <a:r>
              <a:rPr dirty="0" sz="1100" spc="-60">
                <a:latin typeface="Tahoma"/>
                <a:cs typeface="Tahoma"/>
              </a:rPr>
              <a:t>an </a:t>
            </a:r>
            <a:r>
              <a:rPr dirty="0" sz="1100" spc="-50">
                <a:latin typeface="Tahoma"/>
                <a:cs typeface="Tahoma"/>
              </a:rPr>
              <a:t>equal </a:t>
            </a:r>
            <a:r>
              <a:rPr dirty="0" sz="1100" spc="-65">
                <a:latin typeface="Tahoma"/>
                <a:cs typeface="Tahoma"/>
              </a:rPr>
              <a:t>pre-assigned </a:t>
            </a:r>
            <a:r>
              <a:rPr dirty="0" sz="1100" spc="-50">
                <a:latin typeface="Tahoma"/>
                <a:cs typeface="Tahoma"/>
              </a:rPr>
              <a:t>chance 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65">
                <a:latin typeface="Tahoma"/>
                <a:cs typeface="Tahoma"/>
              </a:rPr>
              <a:t>every </a:t>
            </a:r>
            <a:r>
              <a:rPr dirty="0" sz="1100" spc="-25">
                <a:latin typeface="Tahoma"/>
                <a:cs typeface="Tahoma"/>
              </a:rPr>
              <a:t>unit in </a:t>
            </a:r>
            <a:r>
              <a:rPr dirty="0" sz="1100" spc="-30">
                <a:latin typeface="Tahoma"/>
                <a:cs typeface="Tahoma"/>
              </a:rPr>
              <a:t>population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0">
                <a:latin typeface="Tahoma"/>
                <a:cs typeface="Tahoma"/>
              </a:rPr>
              <a:t>enter 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sample.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ts val="1200"/>
              </a:lnSpc>
              <a:spcBef>
                <a:spcPts val="470"/>
              </a:spcBef>
            </a:pPr>
            <a:r>
              <a:rPr dirty="0" sz="1000" spc="-55">
                <a:latin typeface="Tahoma"/>
                <a:cs typeface="Tahoma"/>
              </a:rPr>
              <a:t>Frees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50">
                <a:latin typeface="Tahoma"/>
                <a:cs typeface="Tahoma"/>
              </a:rPr>
              <a:t>sample </a:t>
            </a:r>
            <a:r>
              <a:rPr dirty="0" sz="1000" spc="-40">
                <a:latin typeface="Tahoma"/>
                <a:cs typeface="Tahoma"/>
              </a:rPr>
              <a:t>from</a:t>
            </a:r>
            <a:r>
              <a:rPr dirty="0" sz="1000" spc="204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bias</a:t>
            </a:r>
            <a:endParaRPr sz="1000">
              <a:latin typeface="Tahoma"/>
              <a:cs typeface="Tahoma"/>
            </a:endParaRPr>
          </a:p>
          <a:p>
            <a:pPr marL="289560" marR="1017905">
              <a:lnSpc>
                <a:spcPts val="1200"/>
              </a:lnSpc>
              <a:spcBef>
                <a:spcPts val="35"/>
              </a:spcBef>
            </a:pPr>
            <a:r>
              <a:rPr dirty="0" sz="1000" spc="-30">
                <a:latin typeface="Tahoma"/>
                <a:cs typeface="Tahoma"/>
              </a:rPr>
              <a:t>So </a:t>
            </a:r>
            <a:r>
              <a:rPr dirty="0" sz="1000" spc="-10">
                <a:latin typeface="Tahoma"/>
                <a:cs typeface="Tahoma"/>
              </a:rPr>
              <a:t>that </a:t>
            </a:r>
            <a:r>
              <a:rPr dirty="0" sz="1000" spc="-40">
                <a:latin typeface="Tahoma"/>
                <a:cs typeface="Tahoma"/>
              </a:rPr>
              <a:t>the </a:t>
            </a:r>
            <a:r>
              <a:rPr dirty="0" sz="1000" spc="-50">
                <a:latin typeface="Tahoma"/>
                <a:cs typeface="Tahoma"/>
              </a:rPr>
              <a:t>sample </a:t>
            </a:r>
            <a:r>
              <a:rPr dirty="0" sz="1000" spc="-30">
                <a:latin typeface="Tahoma"/>
                <a:cs typeface="Tahoma"/>
              </a:rPr>
              <a:t>is </a:t>
            </a:r>
            <a:r>
              <a:rPr dirty="0" sz="1000" spc="-75" i="1">
                <a:latin typeface="Trebuchet MS"/>
                <a:cs typeface="Trebuchet MS"/>
              </a:rPr>
              <a:t>representative </a:t>
            </a:r>
            <a:r>
              <a:rPr dirty="0" sz="1000" spc="-30">
                <a:latin typeface="Tahoma"/>
                <a:cs typeface="Tahoma"/>
              </a:rPr>
              <a:t>of </a:t>
            </a:r>
            <a:r>
              <a:rPr dirty="0" sz="1000" spc="-25">
                <a:latin typeface="Tahoma"/>
                <a:cs typeface="Tahoma"/>
              </a:rPr>
              <a:t>population  </a:t>
            </a:r>
            <a:r>
              <a:rPr dirty="0" sz="1000" spc="-25">
                <a:latin typeface="Tahoma"/>
                <a:cs typeface="Tahoma"/>
              </a:rPr>
              <a:t>Effectively </a:t>
            </a:r>
            <a:r>
              <a:rPr dirty="0" sz="1000" spc="-40">
                <a:latin typeface="Tahoma"/>
                <a:cs typeface="Tahoma"/>
              </a:rPr>
              <a:t>neutralize </a:t>
            </a:r>
            <a:r>
              <a:rPr dirty="0" sz="1000" spc="-20">
                <a:latin typeface="Tahoma"/>
                <a:cs typeface="Tahoma"/>
              </a:rPr>
              <a:t>all </a:t>
            </a:r>
            <a:r>
              <a:rPr dirty="0" sz="1000" spc="-45">
                <a:latin typeface="Tahoma"/>
                <a:cs typeface="Tahoma"/>
              </a:rPr>
              <a:t>confounding </a:t>
            </a:r>
            <a:r>
              <a:rPr dirty="0" sz="1000" spc="-40">
                <a:latin typeface="Tahoma"/>
                <a:cs typeface="Tahoma"/>
              </a:rPr>
              <a:t>factors </a:t>
            </a:r>
            <a:r>
              <a:rPr dirty="0" sz="1000" spc="-20">
                <a:latin typeface="Tahoma"/>
                <a:cs typeface="Tahoma"/>
              </a:rPr>
              <a:t>at </a:t>
            </a:r>
            <a:r>
              <a:rPr dirty="0" sz="1000" spc="15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once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9" action="ppaction://hlinksldjump"/>
              </a:rPr>
              <a:t>STAT </a:t>
            </a:r>
            <a:r>
              <a:rPr dirty="0" spc="-65">
                <a:hlinkClick r:id="rId9" action="ppaction://hlinksldjump"/>
              </a:rPr>
              <a:t>234 </a:t>
            </a:r>
            <a:r>
              <a:rPr dirty="0" spc="-40">
                <a:hlinkClick r:id="rId9" action="ppaction://hlinksldjump"/>
              </a:rPr>
              <a:t>Lecture</a:t>
            </a:r>
            <a:r>
              <a:rPr dirty="0" spc="5">
                <a:hlinkClick r:id="rId9" action="ppaction://hlinksldjump"/>
              </a:rPr>
              <a:t> </a:t>
            </a:r>
            <a:r>
              <a:rPr dirty="0" spc="-65">
                <a:hlinkClick r:id="rId9" action="ppaction://hlinksldjump"/>
              </a:rPr>
              <a:t>4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9095" y="13208"/>
            <a:ext cx="650240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Set Theory</a:t>
            </a:r>
            <a:r>
              <a:rPr dirty="0" sz="600" spc="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Primer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5"/>
              <a:t>Set</a:t>
            </a:r>
            <a:r>
              <a:rPr dirty="0" spc="-75"/>
              <a:t> </a:t>
            </a:r>
            <a:r>
              <a:rPr dirty="0" spc="-45"/>
              <a:t>Difference</a:t>
            </a:r>
          </a:p>
        </p:txBody>
      </p:sp>
      <p:sp>
        <p:nvSpPr>
          <p:cNvPr id="6" name="object 6"/>
          <p:cNvSpPr/>
          <p:nvPr/>
        </p:nvSpPr>
        <p:spPr>
          <a:xfrm>
            <a:off x="280212" y="72396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0212" y="1068108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50585" y="1452553"/>
            <a:ext cx="1906864" cy="11867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902788" y="1944680"/>
            <a:ext cx="13398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-5">
                <a:latin typeface="Verdana"/>
                <a:cs typeface="Verdana"/>
              </a:rPr>
              <a:t>A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87655">
              <a:lnSpc>
                <a:spcPct val="100000"/>
              </a:lnSpc>
            </a:pPr>
            <a:r>
              <a:rPr dirty="0" spc="-35"/>
              <a:t>The </a:t>
            </a:r>
            <a:r>
              <a:rPr dirty="0" spc="-30" b="1">
                <a:latin typeface="Gill Sans MT"/>
                <a:cs typeface="Gill Sans MT"/>
              </a:rPr>
              <a:t>set difference </a:t>
            </a:r>
            <a:r>
              <a:rPr dirty="0" spc="-45"/>
              <a:t>of </a:t>
            </a:r>
            <a:r>
              <a:rPr dirty="0" spc="40" i="1">
                <a:latin typeface="Trebuchet MS"/>
                <a:cs typeface="Trebuchet MS"/>
              </a:rPr>
              <a:t>A </a:t>
            </a:r>
            <a:r>
              <a:rPr dirty="0" spc="-70"/>
              <a:t>and </a:t>
            </a:r>
            <a:r>
              <a:rPr dirty="0" spc="20" i="1">
                <a:latin typeface="Trebuchet MS"/>
                <a:cs typeface="Trebuchet MS"/>
              </a:rPr>
              <a:t>B</a:t>
            </a:r>
            <a:r>
              <a:rPr dirty="0" spc="20"/>
              <a:t>:  </a:t>
            </a:r>
            <a:r>
              <a:rPr dirty="0" spc="300"/>
              <a:t> </a:t>
            </a:r>
            <a:r>
              <a:rPr dirty="0" spc="-50"/>
              <a:t>the </a:t>
            </a:r>
            <a:r>
              <a:rPr dirty="0" spc="-60"/>
              <a:t>set </a:t>
            </a:r>
            <a:r>
              <a:rPr dirty="0" spc="-45"/>
              <a:t>of </a:t>
            </a:r>
            <a:r>
              <a:rPr dirty="0" spc="-25"/>
              <a:t>all </a:t>
            </a:r>
            <a:r>
              <a:rPr dirty="0" spc="-65"/>
              <a:t>elements </a:t>
            </a:r>
            <a:r>
              <a:rPr dirty="0" spc="-35"/>
              <a:t>in </a:t>
            </a:r>
            <a:r>
              <a:rPr dirty="0" spc="40" i="1">
                <a:latin typeface="Trebuchet MS"/>
                <a:cs typeface="Trebuchet MS"/>
              </a:rPr>
              <a:t>A </a:t>
            </a:r>
            <a:r>
              <a:rPr dirty="0" spc="-40"/>
              <a:t>but </a:t>
            </a:r>
            <a:r>
              <a:rPr dirty="0" spc="-45"/>
              <a:t>not </a:t>
            </a:r>
            <a:r>
              <a:rPr dirty="0" spc="-40"/>
              <a:t>in</a:t>
            </a:r>
          </a:p>
          <a:p>
            <a:pPr marL="287655">
              <a:lnSpc>
                <a:spcPct val="100000"/>
              </a:lnSpc>
              <a:spcBef>
                <a:spcPts val="35"/>
              </a:spcBef>
            </a:pPr>
            <a:r>
              <a:rPr dirty="0" spc="60" i="1">
                <a:latin typeface="Trebuchet MS"/>
                <a:cs typeface="Trebuchet MS"/>
              </a:rPr>
              <a:t>B</a:t>
            </a:r>
            <a:r>
              <a:rPr dirty="0" spc="60"/>
              <a:t>.</a:t>
            </a:r>
          </a:p>
          <a:p>
            <a:pPr marL="287655">
              <a:lnSpc>
                <a:spcPct val="100000"/>
              </a:lnSpc>
              <a:spcBef>
                <a:spcPts val="35"/>
              </a:spcBef>
            </a:pPr>
            <a:r>
              <a:rPr dirty="0" spc="-40"/>
              <a:t>Denoted </a:t>
            </a:r>
            <a:r>
              <a:rPr dirty="0" spc="55" i="1">
                <a:latin typeface="Trebuchet MS"/>
                <a:cs typeface="Trebuchet MS"/>
              </a:rPr>
              <a:t>A </a:t>
            </a:r>
            <a:r>
              <a:rPr dirty="0" spc="-35">
                <a:latin typeface="Lucida Sans Unicode"/>
                <a:cs typeface="Lucida Sans Unicode"/>
              </a:rPr>
              <a:t>\</a:t>
            </a:r>
            <a:r>
              <a:rPr dirty="0" spc="-270">
                <a:latin typeface="Lucida Sans Unicode"/>
                <a:cs typeface="Lucida Sans Unicode"/>
              </a:rPr>
              <a:t> </a:t>
            </a:r>
            <a:r>
              <a:rPr dirty="0" spc="60" i="1">
                <a:latin typeface="Trebuchet MS"/>
                <a:cs typeface="Trebuchet MS"/>
              </a:rPr>
              <a:t>B</a:t>
            </a:r>
            <a:r>
              <a:rPr dirty="0" spc="60"/>
              <a:t>.</a:t>
            </a:r>
          </a:p>
          <a:p>
            <a:pPr marL="274955">
              <a:lnSpc>
                <a:spcPct val="100000"/>
              </a:lnSpc>
              <a:spcBef>
                <a:spcPts val="26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00">
              <a:lnSpc>
                <a:spcPct val="100000"/>
              </a:lnSpc>
            </a:pPr>
            <a:r>
              <a:rPr dirty="0" sz="1250" spc="-5">
                <a:latin typeface="Verdana"/>
                <a:cs typeface="Verdana"/>
              </a:rPr>
              <a:t>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66987" y="1944680"/>
            <a:ext cx="13398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-5">
                <a:latin typeface="Verdana"/>
                <a:cs typeface="Verdana"/>
              </a:rPr>
              <a:t>B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0212" y="3088894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02056" y="3014150"/>
            <a:ext cx="928369" cy="43751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spc="55" i="1">
                <a:latin typeface="Trebuchet MS"/>
                <a:cs typeface="Trebuchet MS"/>
              </a:rPr>
              <a:t>A</a:t>
            </a:r>
            <a:r>
              <a:rPr dirty="0" sz="1100" spc="-105" i="1">
                <a:latin typeface="Trebuchet MS"/>
                <a:cs typeface="Trebuchet MS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\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105" i="1">
                <a:latin typeface="Trebuchet MS"/>
                <a:cs typeface="Trebuchet MS"/>
              </a:rPr>
              <a:t>B</a:t>
            </a:r>
            <a:r>
              <a:rPr dirty="0" sz="1100" spc="10" i="1">
                <a:latin typeface="Trebuchet MS"/>
                <a:cs typeface="Trebuchet MS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55" i="1">
                <a:latin typeface="Trebuchet MS"/>
                <a:cs typeface="Trebuchet MS"/>
              </a:rPr>
              <a:t>A</a:t>
            </a:r>
            <a:r>
              <a:rPr dirty="0" sz="1100" spc="-105" i="1">
                <a:latin typeface="Trebuchet MS"/>
                <a:cs typeface="Trebuchet MS"/>
              </a:rPr>
              <a:t> </a:t>
            </a:r>
            <a:r>
              <a:rPr dirty="0" sz="1100" spc="-150">
                <a:latin typeface="Lucida Sans Unicode"/>
                <a:cs typeface="Lucida Sans Unicode"/>
              </a:rPr>
              <a:t>∩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80" i="1">
                <a:latin typeface="Trebuchet MS"/>
                <a:cs typeface="Trebuchet MS"/>
              </a:rPr>
              <a:t>B</a:t>
            </a:r>
            <a:r>
              <a:rPr dirty="0" baseline="27777" sz="1200" spc="120" i="1">
                <a:latin typeface="Trebuchet MS"/>
                <a:cs typeface="Trebuchet MS"/>
              </a:rPr>
              <a:t>c</a:t>
            </a:r>
            <a:endParaRPr baseline="27777" sz="1200">
              <a:latin typeface="Trebuchet MS"/>
              <a:cs typeface="Trebuchet MS"/>
            </a:endParaRPr>
          </a:p>
          <a:p>
            <a:pPr marL="238760">
              <a:lnSpc>
                <a:spcPct val="100000"/>
              </a:lnSpc>
              <a:spcBef>
                <a:spcPts val="1270"/>
              </a:spcBef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7" action="ppaction://hlinksldjump"/>
              </a:rPr>
              <a:t>STAT </a:t>
            </a:r>
            <a:r>
              <a:rPr dirty="0" spc="-65">
                <a:hlinkClick r:id="rId7" action="ppaction://hlinksldjump"/>
              </a:rPr>
              <a:t>234 </a:t>
            </a:r>
            <a:r>
              <a:rPr dirty="0" spc="-40">
                <a:hlinkClick r:id="rId7" action="ppaction://hlinksldjump"/>
              </a:rPr>
              <a:t>Lecture</a:t>
            </a:r>
            <a:r>
              <a:rPr dirty="0" spc="5">
                <a:hlinkClick r:id="rId7" action="ppaction://hlinksldjump"/>
              </a:rPr>
              <a:t> </a:t>
            </a:r>
            <a:r>
              <a:rPr dirty="0" spc="-65">
                <a:hlinkClick r:id="rId7" action="ppaction://hlinksldjump"/>
              </a:rPr>
              <a:t>4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272338" y="3349878"/>
            <a:ext cx="28130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60 </a:t>
            </a:r>
            <a:r>
              <a:rPr dirty="0" sz="600" spc="45">
                <a:solidFill>
                  <a:srgbClr val="7A0000"/>
                </a:solidFill>
                <a:latin typeface="Verdana"/>
                <a:cs typeface="Verdana"/>
              </a:rPr>
              <a:t>/</a:t>
            </a:r>
            <a:r>
              <a:rPr dirty="0" sz="600" spc="-35">
                <a:solidFill>
                  <a:srgbClr val="7A0000"/>
                </a:solidFill>
                <a:latin typeface="Verdana"/>
                <a:cs typeface="Verdana"/>
              </a:rPr>
              <a:t> </a:t>
            </a:r>
            <a:r>
              <a:rPr dirty="0" sz="600" spc="-65">
                <a:solidFill>
                  <a:srgbClr val="7A0000"/>
                </a:solidFill>
                <a:latin typeface="Verdana"/>
                <a:cs typeface="Verdana"/>
              </a:rPr>
              <a:t>62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9095" y="13208"/>
            <a:ext cx="650240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Set Theory</a:t>
            </a:r>
            <a:r>
              <a:rPr dirty="0" sz="600" spc="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Primer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5"/>
              <a:t>Disjoint</a:t>
            </a:r>
          </a:p>
        </p:txBody>
      </p:sp>
      <p:sp>
        <p:nvSpPr>
          <p:cNvPr id="6" name="object 6"/>
          <p:cNvSpPr/>
          <p:nvPr/>
        </p:nvSpPr>
        <p:spPr>
          <a:xfrm>
            <a:off x="280212" y="97350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86873" y="1752691"/>
            <a:ext cx="707390" cy="707390"/>
          </a:xfrm>
          <a:custGeom>
            <a:avLst/>
            <a:gdLst/>
            <a:ahLst/>
            <a:cxnLst/>
            <a:rect l="l" t="t" r="r" b="b"/>
            <a:pathLst>
              <a:path w="707389" h="707389">
                <a:moveTo>
                  <a:pt x="706826" y="353405"/>
                </a:moveTo>
                <a:lnTo>
                  <a:pt x="704608" y="393222"/>
                </a:lnTo>
                <a:lnTo>
                  <a:pt x="698113" y="431745"/>
                </a:lnTo>
                <a:lnTo>
                  <a:pt x="687580" y="468735"/>
                </a:lnTo>
                <a:lnTo>
                  <a:pt x="664731" y="520826"/>
                </a:lnTo>
                <a:lnTo>
                  <a:pt x="634139" y="568127"/>
                </a:lnTo>
                <a:lnTo>
                  <a:pt x="596608" y="609832"/>
                </a:lnTo>
                <a:lnTo>
                  <a:pt x="552946" y="645136"/>
                </a:lnTo>
                <a:lnTo>
                  <a:pt x="503956" y="673235"/>
                </a:lnTo>
                <a:lnTo>
                  <a:pt x="450445" y="693322"/>
                </a:lnTo>
                <a:lnTo>
                  <a:pt x="412657" y="701865"/>
                </a:lnTo>
                <a:lnTo>
                  <a:pt x="373455" y="706251"/>
                </a:lnTo>
                <a:lnTo>
                  <a:pt x="353399" y="706810"/>
                </a:lnTo>
                <a:lnTo>
                  <a:pt x="333346" y="706251"/>
                </a:lnTo>
                <a:lnTo>
                  <a:pt x="294150" y="701865"/>
                </a:lnTo>
                <a:lnTo>
                  <a:pt x="256366" y="693322"/>
                </a:lnTo>
                <a:lnTo>
                  <a:pt x="220232" y="680860"/>
                </a:lnTo>
                <a:lnTo>
                  <a:pt x="169650" y="655343"/>
                </a:lnTo>
                <a:lnTo>
                  <a:pt x="124125" y="622351"/>
                </a:lnTo>
                <a:lnTo>
                  <a:pt x="84463" y="582690"/>
                </a:lnTo>
                <a:lnTo>
                  <a:pt x="51470" y="537165"/>
                </a:lnTo>
                <a:lnTo>
                  <a:pt x="25951" y="486582"/>
                </a:lnTo>
                <a:lnTo>
                  <a:pt x="13489" y="450447"/>
                </a:lnTo>
                <a:lnTo>
                  <a:pt x="4945" y="412660"/>
                </a:lnTo>
                <a:lnTo>
                  <a:pt x="559" y="373460"/>
                </a:lnTo>
                <a:lnTo>
                  <a:pt x="0" y="353405"/>
                </a:lnTo>
                <a:lnTo>
                  <a:pt x="559" y="333349"/>
                </a:lnTo>
                <a:lnTo>
                  <a:pt x="4945" y="294148"/>
                </a:lnTo>
                <a:lnTo>
                  <a:pt x="13489" y="256361"/>
                </a:lnTo>
                <a:lnTo>
                  <a:pt x="25951" y="220226"/>
                </a:lnTo>
                <a:lnTo>
                  <a:pt x="51470" y="169642"/>
                </a:lnTo>
                <a:lnTo>
                  <a:pt x="84463" y="124117"/>
                </a:lnTo>
                <a:lnTo>
                  <a:pt x="124125" y="84457"/>
                </a:lnTo>
                <a:lnTo>
                  <a:pt x="169650" y="51465"/>
                </a:lnTo>
                <a:lnTo>
                  <a:pt x="220232" y="25948"/>
                </a:lnTo>
                <a:lnTo>
                  <a:pt x="256366" y="13487"/>
                </a:lnTo>
                <a:lnTo>
                  <a:pt x="294150" y="4945"/>
                </a:lnTo>
                <a:lnTo>
                  <a:pt x="333346" y="559"/>
                </a:lnTo>
                <a:lnTo>
                  <a:pt x="353399" y="0"/>
                </a:lnTo>
                <a:lnTo>
                  <a:pt x="373455" y="559"/>
                </a:lnTo>
                <a:lnTo>
                  <a:pt x="412657" y="4945"/>
                </a:lnTo>
                <a:lnTo>
                  <a:pt x="450445" y="13487"/>
                </a:lnTo>
                <a:lnTo>
                  <a:pt x="486582" y="25948"/>
                </a:lnTo>
                <a:lnTo>
                  <a:pt x="537168" y="51465"/>
                </a:lnTo>
                <a:lnTo>
                  <a:pt x="582696" y="84457"/>
                </a:lnTo>
                <a:lnTo>
                  <a:pt x="622360" y="124117"/>
                </a:lnTo>
                <a:lnTo>
                  <a:pt x="655354" y="169642"/>
                </a:lnTo>
                <a:lnTo>
                  <a:pt x="680874" y="220226"/>
                </a:lnTo>
                <a:lnTo>
                  <a:pt x="693336" y="256361"/>
                </a:lnTo>
                <a:lnTo>
                  <a:pt x="701880" y="294148"/>
                </a:lnTo>
                <a:lnTo>
                  <a:pt x="706266" y="333349"/>
                </a:lnTo>
                <a:lnTo>
                  <a:pt x="706826" y="353405"/>
                </a:lnTo>
                <a:close/>
              </a:path>
            </a:pathLst>
          </a:custGeom>
          <a:ln w="112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58056" y="1520171"/>
            <a:ext cx="1892300" cy="1172210"/>
          </a:xfrm>
          <a:custGeom>
            <a:avLst/>
            <a:gdLst/>
            <a:ahLst/>
            <a:cxnLst/>
            <a:rect l="l" t="t" r="r" b="b"/>
            <a:pathLst>
              <a:path w="1892300" h="1172210">
                <a:moveTo>
                  <a:pt x="0" y="0"/>
                </a:moveTo>
                <a:lnTo>
                  <a:pt x="1891922" y="0"/>
                </a:lnTo>
                <a:lnTo>
                  <a:pt x="1891922" y="1171850"/>
                </a:lnTo>
                <a:lnTo>
                  <a:pt x="0" y="1171850"/>
                </a:lnTo>
                <a:lnTo>
                  <a:pt x="0" y="0"/>
                </a:lnTo>
                <a:close/>
              </a:path>
            </a:pathLst>
          </a:custGeom>
          <a:ln w="149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813692" y="2004827"/>
            <a:ext cx="108585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65"/>
              </a:lnSpc>
            </a:pPr>
            <a:r>
              <a:rPr dirty="0" sz="1250" spc="-5">
                <a:latin typeface="Verdana"/>
                <a:cs typeface="Verdana"/>
              </a:rPr>
              <a:t>A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056" y="897239"/>
            <a:ext cx="4081145" cy="801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dirty="0" sz="1100" spc="-65">
                <a:latin typeface="Tahoma"/>
                <a:cs typeface="Tahoma"/>
              </a:rPr>
              <a:t>Two sets </a:t>
            </a:r>
            <a:r>
              <a:rPr dirty="0" sz="1100" spc="40" i="1">
                <a:latin typeface="Trebuchet MS"/>
                <a:cs typeface="Trebuchet MS"/>
              </a:rPr>
              <a:t>A </a:t>
            </a:r>
            <a:r>
              <a:rPr dirty="0" sz="1100" spc="-70">
                <a:latin typeface="Tahoma"/>
                <a:cs typeface="Tahoma"/>
              </a:rPr>
              <a:t>and </a:t>
            </a:r>
            <a:r>
              <a:rPr dirty="0" sz="1100" spc="90" i="1">
                <a:latin typeface="Trebuchet MS"/>
                <a:cs typeface="Trebuchet MS"/>
              </a:rPr>
              <a:t>B </a:t>
            </a:r>
            <a:r>
              <a:rPr dirty="0" sz="1100" spc="-85">
                <a:latin typeface="Tahoma"/>
                <a:cs typeface="Tahoma"/>
              </a:rPr>
              <a:t>are </a:t>
            </a:r>
            <a:r>
              <a:rPr dirty="0" sz="1100" spc="-20" b="1">
                <a:latin typeface="Gill Sans MT"/>
                <a:cs typeface="Gill Sans MT"/>
              </a:rPr>
              <a:t>disjoint </a:t>
            </a:r>
            <a:r>
              <a:rPr dirty="0" sz="1100" spc="-65">
                <a:latin typeface="Tahoma"/>
                <a:cs typeface="Tahoma"/>
              </a:rPr>
              <a:t>or </a:t>
            </a:r>
            <a:r>
              <a:rPr dirty="0" sz="1100" spc="-40" b="1">
                <a:latin typeface="Gill Sans MT"/>
                <a:cs typeface="Gill Sans MT"/>
              </a:rPr>
              <a:t>mutually </a:t>
            </a:r>
            <a:r>
              <a:rPr dirty="0" sz="1100" spc="-30" b="1">
                <a:latin typeface="Gill Sans MT"/>
                <a:cs typeface="Gill Sans MT"/>
              </a:rPr>
              <a:t>exclusive </a:t>
            </a:r>
            <a:r>
              <a:rPr dirty="0" sz="1100" spc="-15">
                <a:latin typeface="Tahoma"/>
                <a:cs typeface="Tahoma"/>
              </a:rPr>
              <a:t>if </a:t>
            </a:r>
            <a:r>
              <a:rPr dirty="0" sz="1100" spc="40" i="1">
                <a:latin typeface="Trebuchet MS"/>
                <a:cs typeface="Trebuchet MS"/>
              </a:rPr>
              <a:t>A </a:t>
            </a:r>
            <a:r>
              <a:rPr dirty="0" sz="1100" spc="-70">
                <a:latin typeface="Tahoma"/>
                <a:cs typeface="Tahoma"/>
              </a:rPr>
              <a:t>and </a:t>
            </a:r>
            <a:r>
              <a:rPr dirty="0" sz="1100" spc="90" i="1">
                <a:latin typeface="Trebuchet MS"/>
                <a:cs typeface="Trebuchet MS"/>
              </a:rPr>
              <a:t>B </a:t>
            </a:r>
            <a:r>
              <a:rPr dirty="0" sz="1100" spc="-85">
                <a:latin typeface="Tahoma"/>
                <a:cs typeface="Tahoma"/>
              </a:rPr>
              <a:t>have  </a:t>
            </a:r>
            <a:r>
              <a:rPr dirty="0" sz="1100" spc="-60">
                <a:latin typeface="Tahoma"/>
                <a:cs typeface="Tahoma"/>
              </a:rPr>
              <a:t>no </a:t>
            </a:r>
            <a:r>
              <a:rPr dirty="0" sz="1100" spc="-50">
                <a:latin typeface="Tahoma"/>
                <a:cs typeface="Tahoma"/>
              </a:rPr>
              <a:t>common </a:t>
            </a:r>
            <a:r>
              <a:rPr dirty="0" sz="1100" spc="-55">
                <a:latin typeface="Tahoma"/>
                <a:cs typeface="Tahoma"/>
              </a:rPr>
              <a:t>elements, </a:t>
            </a:r>
            <a:r>
              <a:rPr dirty="0" sz="1100" spc="-60">
                <a:latin typeface="Tahoma"/>
                <a:cs typeface="Tahoma"/>
              </a:rPr>
              <a:t>or </a:t>
            </a:r>
            <a:r>
              <a:rPr dirty="0" sz="1100" spc="55" i="1">
                <a:latin typeface="Trebuchet MS"/>
                <a:cs typeface="Trebuchet MS"/>
              </a:rPr>
              <a:t>A </a:t>
            </a:r>
            <a:r>
              <a:rPr dirty="0" sz="1100" spc="-150">
                <a:latin typeface="Lucida Sans Unicode"/>
                <a:cs typeface="Lucida Sans Unicode"/>
              </a:rPr>
              <a:t>∩ </a:t>
            </a:r>
            <a:r>
              <a:rPr dirty="0" sz="1100" spc="105" i="1">
                <a:latin typeface="Trebuchet MS"/>
                <a:cs typeface="Trebuchet MS"/>
              </a:rPr>
              <a:t>B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130">
                <a:latin typeface="Lucida Sans Unicode"/>
                <a:cs typeface="Lucida Sans Unicode"/>
              </a:rPr>
              <a:t>∅</a:t>
            </a:r>
            <a:r>
              <a:rPr dirty="0" sz="1100" spc="-13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Times New Roman"/>
              <a:cs typeface="Times New Roman"/>
            </a:endParaRPr>
          </a:p>
          <a:p>
            <a:pPr marL="995044">
              <a:lnSpc>
                <a:spcPts val="1465"/>
              </a:lnSpc>
            </a:pPr>
            <a:r>
              <a:rPr dirty="0" sz="1250" spc="-5">
                <a:latin typeface="Verdana"/>
                <a:cs typeface="Verdana"/>
              </a:rPr>
              <a:t>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81483" y="2004827"/>
            <a:ext cx="108585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65"/>
              </a:lnSpc>
            </a:pPr>
            <a:r>
              <a:rPr dirty="0" sz="1250" spc="-5">
                <a:latin typeface="Verdana"/>
                <a:cs typeface="Verdana"/>
              </a:rPr>
              <a:t>B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14331" y="1752691"/>
            <a:ext cx="707390" cy="707390"/>
          </a:xfrm>
          <a:custGeom>
            <a:avLst/>
            <a:gdLst/>
            <a:ahLst/>
            <a:cxnLst/>
            <a:rect l="l" t="t" r="r" b="b"/>
            <a:pathLst>
              <a:path w="707389" h="707389">
                <a:moveTo>
                  <a:pt x="706810" y="353405"/>
                </a:moveTo>
                <a:lnTo>
                  <a:pt x="704592" y="393222"/>
                </a:lnTo>
                <a:lnTo>
                  <a:pt x="698098" y="431745"/>
                </a:lnTo>
                <a:lnTo>
                  <a:pt x="687567" y="468735"/>
                </a:lnTo>
                <a:lnTo>
                  <a:pt x="664720" y="520826"/>
                </a:lnTo>
                <a:lnTo>
                  <a:pt x="634131" y="568127"/>
                </a:lnTo>
                <a:lnTo>
                  <a:pt x="596604" y="609832"/>
                </a:lnTo>
                <a:lnTo>
                  <a:pt x="552944" y="645136"/>
                </a:lnTo>
                <a:lnTo>
                  <a:pt x="503957" y="673235"/>
                </a:lnTo>
                <a:lnTo>
                  <a:pt x="450448" y="693322"/>
                </a:lnTo>
                <a:lnTo>
                  <a:pt x="412661" y="701865"/>
                </a:lnTo>
                <a:lnTo>
                  <a:pt x="373461" y="706251"/>
                </a:lnTo>
                <a:lnTo>
                  <a:pt x="353405" y="706810"/>
                </a:lnTo>
                <a:lnTo>
                  <a:pt x="333349" y="706251"/>
                </a:lnTo>
                <a:lnTo>
                  <a:pt x="294150" y="701865"/>
                </a:lnTo>
                <a:lnTo>
                  <a:pt x="256363" y="693322"/>
                </a:lnTo>
                <a:lnTo>
                  <a:pt x="220228" y="680860"/>
                </a:lnTo>
                <a:lnTo>
                  <a:pt x="169644" y="655343"/>
                </a:lnTo>
                <a:lnTo>
                  <a:pt x="124119" y="622351"/>
                </a:lnTo>
                <a:lnTo>
                  <a:pt x="84458" y="582690"/>
                </a:lnTo>
                <a:lnTo>
                  <a:pt x="51466" y="537165"/>
                </a:lnTo>
                <a:lnTo>
                  <a:pt x="25949" y="486582"/>
                </a:lnTo>
                <a:lnTo>
                  <a:pt x="13488" y="450447"/>
                </a:lnTo>
                <a:lnTo>
                  <a:pt x="4945" y="412660"/>
                </a:lnTo>
                <a:lnTo>
                  <a:pt x="559" y="373460"/>
                </a:lnTo>
                <a:lnTo>
                  <a:pt x="0" y="353405"/>
                </a:lnTo>
                <a:lnTo>
                  <a:pt x="559" y="333349"/>
                </a:lnTo>
                <a:lnTo>
                  <a:pt x="4945" y="294148"/>
                </a:lnTo>
                <a:lnTo>
                  <a:pt x="13488" y="256361"/>
                </a:lnTo>
                <a:lnTo>
                  <a:pt x="25949" y="220226"/>
                </a:lnTo>
                <a:lnTo>
                  <a:pt x="51466" y="169642"/>
                </a:lnTo>
                <a:lnTo>
                  <a:pt x="84458" y="124117"/>
                </a:lnTo>
                <a:lnTo>
                  <a:pt x="124119" y="84457"/>
                </a:lnTo>
                <a:lnTo>
                  <a:pt x="169644" y="51465"/>
                </a:lnTo>
                <a:lnTo>
                  <a:pt x="220228" y="25948"/>
                </a:lnTo>
                <a:lnTo>
                  <a:pt x="256363" y="13487"/>
                </a:lnTo>
                <a:lnTo>
                  <a:pt x="294150" y="4945"/>
                </a:lnTo>
                <a:lnTo>
                  <a:pt x="333349" y="559"/>
                </a:lnTo>
                <a:lnTo>
                  <a:pt x="353405" y="0"/>
                </a:lnTo>
                <a:lnTo>
                  <a:pt x="373461" y="559"/>
                </a:lnTo>
                <a:lnTo>
                  <a:pt x="412661" y="4945"/>
                </a:lnTo>
                <a:lnTo>
                  <a:pt x="450448" y="13487"/>
                </a:lnTo>
                <a:lnTo>
                  <a:pt x="486584" y="25948"/>
                </a:lnTo>
                <a:lnTo>
                  <a:pt x="537167" y="51465"/>
                </a:lnTo>
                <a:lnTo>
                  <a:pt x="582692" y="84457"/>
                </a:lnTo>
                <a:lnTo>
                  <a:pt x="622353" y="124117"/>
                </a:lnTo>
                <a:lnTo>
                  <a:pt x="655344" y="169642"/>
                </a:lnTo>
                <a:lnTo>
                  <a:pt x="680861" y="220226"/>
                </a:lnTo>
                <a:lnTo>
                  <a:pt x="693322" y="256361"/>
                </a:lnTo>
                <a:lnTo>
                  <a:pt x="701865" y="294148"/>
                </a:lnTo>
                <a:lnTo>
                  <a:pt x="706251" y="333349"/>
                </a:lnTo>
                <a:lnTo>
                  <a:pt x="706810" y="353405"/>
                </a:lnTo>
                <a:close/>
              </a:path>
            </a:pathLst>
          </a:custGeom>
          <a:ln w="112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4" action="ppaction://hlinksldjump"/>
              </a:rPr>
              <a:t>STAT </a:t>
            </a:r>
            <a:r>
              <a:rPr dirty="0" spc="-65">
                <a:hlinkClick r:id="rId4" action="ppaction://hlinksldjump"/>
              </a:rPr>
              <a:t>234 </a:t>
            </a:r>
            <a:r>
              <a:rPr dirty="0" spc="-40">
                <a:hlinkClick r:id="rId4" action="ppaction://hlinksldjump"/>
              </a:rPr>
              <a:t>Lecture</a:t>
            </a:r>
            <a:r>
              <a:rPr dirty="0" spc="5">
                <a:hlinkClick r:id="rId4" action="ppaction://hlinksldjump"/>
              </a:rPr>
              <a:t> </a:t>
            </a:r>
            <a:r>
              <a:rPr dirty="0" spc="-65">
                <a:hlinkClick r:id="rId4" action="ppaction://hlinksldjump"/>
              </a:rPr>
              <a:t>4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61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9095" y="13208"/>
            <a:ext cx="650240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Set Theory</a:t>
            </a:r>
            <a:r>
              <a:rPr dirty="0" sz="600" spc="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Primer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0"/>
              <a:t>Results</a:t>
            </a:r>
          </a:p>
        </p:txBody>
      </p:sp>
      <p:sp>
        <p:nvSpPr>
          <p:cNvPr id="6" name="object 6"/>
          <p:cNvSpPr/>
          <p:nvPr/>
        </p:nvSpPr>
        <p:spPr>
          <a:xfrm>
            <a:off x="280212" y="118022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02056" y="1108316"/>
            <a:ext cx="71882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55" i="1">
                <a:latin typeface="Trebuchet MS"/>
                <a:cs typeface="Trebuchet MS"/>
              </a:rPr>
              <a:t>A </a:t>
            </a:r>
            <a:r>
              <a:rPr dirty="0" sz="1100" spc="-150">
                <a:latin typeface="Lucida Sans Unicode"/>
                <a:cs typeface="Lucida Sans Unicode"/>
              </a:rPr>
              <a:t>∩ </a:t>
            </a:r>
            <a:r>
              <a:rPr dirty="0" sz="1100" spc="25" i="1">
                <a:latin typeface="Trebuchet MS"/>
                <a:cs typeface="Trebuchet MS"/>
              </a:rPr>
              <a:t>A</a:t>
            </a:r>
            <a:r>
              <a:rPr dirty="0" baseline="27777" sz="1200" spc="37" i="1">
                <a:latin typeface="Trebuchet MS"/>
                <a:cs typeface="Trebuchet MS"/>
              </a:rPr>
              <a:t>c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-85">
                <a:latin typeface="Tahoma"/>
                <a:cs typeface="Tahoma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∅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0212" y="135229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0212" y="1524368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02056" y="1280388"/>
            <a:ext cx="695325" cy="354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55" i="1">
                <a:latin typeface="Trebuchet MS"/>
                <a:cs typeface="Trebuchet MS"/>
              </a:rPr>
              <a:t>A </a:t>
            </a:r>
            <a:r>
              <a:rPr dirty="0" sz="1100" spc="-150">
                <a:latin typeface="Lucida Sans Unicode"/>
                <a:cs typeface="Lucida Sans Unicode"/>
              </a:rPr>
              <a:t>∪ </a:t>
            </a:r>
            <a:r>
              <a:rPr dirty="0" sz="1100" spc="25" i="1">
                <a:latin typeface="Trebuchet MS"/>
                <a:cs typeface="Trebuchet MS"/>
              </a:rPr>
              <a:t>A</a:t>
            </a:r>
            <a:r>
              <a:rPr dirty="0" baseline="27777" sz="1200" spc="37" i="1">
                <a:latin typeface="Trebuchet MS"/>
                <a:cs typeface="Trebuchet MS"/>
              </a:rPr>
              <a:t>c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-85">
                <a:latin typeface="Tahoma"/>
                <a:cs typeface="Tahoma"/>
              </a:rPr>
              <a:t> </a:t>
            </a:r>
            <a:r>
              <a:rPr dirty="0" sz="1100" spc="65">
                <a:latin typeface="Lucida Sans Unicode"/>
                <a:cs typeface="Lucida Sans Unicode"/>
              </a:rPr>
              <a:t>S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15">
                <a:latin typeface="Tahoma"/>
                <a:cs typeface="Tahoma"/>
              </a:rPr>
              <a:t>(</a:t>
            </a:r>
            <a:r>
              <a:rPr dirty="0" sz="1100" spc="15" i="1">
                <a:latin typeface="Trebuchet MS"/>
                <a:cs typeface="Trebuchet MS"/>
              </a:rPr>
              <a:t>A</a:t>
            </a:r>
            <a:r>
              <a:rPr dirty="0" baseline="27777" sz="1200" spc="22" i="1">
                <a:latin typeface="Trebuchet MS"/>
                <a:cs typeface="Trebuchet MS"/>
              </a:rPr>
              <a:t>c </a:t>
            </a:r>
            <a:r>
              <a:rPr dirty="0" sz="1100" spc="5">
                <a:latin typeface="Tahoma"/>
                <a:cs typeface="Tahoma"/>
              </a:rPr>
              <a:t>)</a:t>
            </a:r>
            <a:r>
              <a:rPr dirty="0" baseline="34722" sz="1200" spc="7" i="1">
                <a:latin typeface="Trebuchet MS"/>
                <a:cs typeface="Trebuchet MS"/>
              </a:rPr>
              <a:t>c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-110">
                <a:latin typeface="Tahoma"/>
                <a:cs typeface="Tahoma"/>
              </a:rPr>
              <a:t> </a:t>
            </a:r>
            <a:r>
              <a:rPr dirty="0" sz="1100" spc="55" i="1">
                <a:latin typeface="Trebuchet MS"/>
                <a:cs typeface="Trebuchet MS"/>
              </a:rPr>
              <a:t>A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0212" y="1696440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02056" y="1624533"/>
            <a:ext cx="464184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110">
                <a:latin typeface="Lucida Sans Unicode"/>
                <a:cs typeface="Lucida Sans Unicode"/>
              </a:rPr>
              <a:t>∅</a:t>
            </a:r>
            <a:r>
              <a:rPr dirty="0" baseline="27777" sz="1200" spc="-165" i="1">
                <a:latin typeface="Trebuchet MS"/>
                <a:cs typeface="Trebuchet MS"/>
              </a:rPr>
              <a:t>c  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-120">
                <a:latin typeface="Tahoma"/>
                <a:cs typeface="Tahoma"/>
              </a:rPr>
              <a:t> </a:t>
            </a:r>
            <a:r>
              <a:rPr dirty="0" sz="1100" spc="65">
                <a:latin typeface="Lucida Sans Unicode"/>
                <a:cs typeface="Lucida Sans Unicode"/>
              </a:rPr>
              <a:t>S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0212" y="1868513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96341" y="1784438"/>
            <a:ext cx="73660" cy="1365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5" i="1">
                <a:latin typeface="Trebuchet MS"/>
                <a:cs typeface="Trebuchet MS"/>
              </a:rPr>
              <a:t>c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0212" y="2040597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69988" y="2268359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02056" y="1796618"/>
            <a:ext cx="1098550" cy="495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65">
                <a:latin typeface="Lucida Sans Unicode"/>
                <a:cs typeface="Lucida Sans Unicode"/>
              </a:rPr>
              <a:t>S 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-95">
                <a:latin typeface="Tahoma"/>
                <a:cs typeface="Tahoma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∅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30">
                <a:latin typeface="Tahoma"/>
                <a:cs typeface="Tahoma"/>
              </a:rPr>
              <a:t>De Morgan’s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Laws</a:t>
            </a:r>
            <a:endParaRPr sz="1100">
              <a:latin typeface="Tahoma"/>
              <a:cs typeface="Tahoma"/>
            </a:endParaRPr>
          </a:p>
          <a:p>
            <a:pPr marL="704215">
              <a:lnSpc>
                <a:spcPct val="100000"/>
              </a:lnSpc>
              <a:spcBef>
                <a:spcPts val="270"/>
              </a:spcBef>
            </a:pPr>
            <a:r>
              <a:rPr dirty="0" sz="700" spc="5" i="1">
                <a:latin typeface="Trebuchet MS"/>
                <a:cs typeface="Trebuchet MS"/>
              </a:rPr>
              <a:t>c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9145" y="2196477"/>
            <a:ext cx="1078230" cy="210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25">
                <a:latin typeface="Tahoma"/>
                <a:cs typeface="Tahoma"/>
              </a:rPr>
              <a:t>(</a:t>
            </a:r>
            <a:r>
              <a:rPr dirty="0" sz="1000" spc="25" i="1">
                <a:latin typeface="Trebuchet MS"/>
                <a:cs typeface="Trebuchet MS"/>
              </a:rPr>
              <a:t>A </a:t>
            </a:r>
            <a:r>
              <a:rPr dirty="0" sz="1000" spc="-135">
                <a:latin typeface="Lucida Sans Unicode"/>
                <a:cs typeface="Lucida Sans Unicode"/>
              </a:rPr>
              <a:t>∩ </a:t>
            </a:r>
            <a:r>
              <a:rPr dirty="0" sz="1000" spc="70" i="1">
                <a:latin typeface="Trebuchet MS"/>
                <a:cs typeface="Trebuchet MS"/>
              </a:rPr>
              <a:t>B</a:t>
            </a:r>
            <a:r>
              <a:rPr dirty="0" sz="1000" spc="70">
                <a:latin typeface="Tahoma"/>
                <a:cs typeface="Tahoma"/>
              </a:rPr>
              <a:t>) </a:t>
            </a:r>
            <a:r>
              <a:rPr dirty="0" sz="1000" spc="45">
                <a:latin typeface="Tahoma"/>
                <a:cs typeface="Tahoma"/>
              </a:rPr>
              <a:t>= </a:t>
            </a:r>
            <a:r>
              <a:rPr dirty="0" sz="1000" spc="25" i="1">
                <a:latin typeface="Trebuchet MS"/>
                <a:cs typeface="Trebuchet MS"/>
              </a:rPr>
              <a:t>A</a:t>
            </a:r>
            <a:r>
              <a:rPr dirty="0" baseline="27777" sz="1050" spc="37" i="1">
                <a:latin typeface="Trebuchet MS"/>
                <a:cs typeface="Trebuchet MS"/>
              </a:rPr>
              <a:t>c </a:t>
            </a:r>
            <a:r>
              <a:rPr dirty="0" sz="1000" spc="-135">
                <a:latin typeface="Lucida Sans Unicode"/>
                <a:cs typeface="Lucida Sans Unicode"/>
              </a:rPr>
              <a:t>∪ </a:t>
            </a:r>
            <a:r>
              <a:rPr dirty="0" sz="1000" spc="-80">
                <a:latin typeface="Lucida Sans Unicode"/>
                <a:cs typeface="Lucida Sans Unicode"/>
              </a:rPr>
              <a:t> </a:t>
            </a:r>
            <a:r>
              <a:rPr dirty="0" sz="1000" spc="75" i="1">
                <a:latin typeface="Trebuchet MS"/>
                <a:cs typeface="Trebuchet MS"/>
              </a:rPr>
              <a:t>B</a:t>
            </a:r>
            <a:r>
              <a:rPr dirty="0" baseline="27777" sz="1050" spc="112" i="1">
                <a:latin typeface="Trebuchet MS"/>
                <a:cs typeface="Trebuchet MS"/>
              </a:rPr>
              <a:t>c</a:t>
            </a:r>
            <a:endParaRPr baseline="27777" sz="105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69988" y="2420188"/>
            <a:ext cx="52590" cy="5259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094155" y="2322791"/>
            <a:ext cx="67310" cy="120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00" spc="5" i="1">
                <a:latin typeface="Trebuchet MS"/>
                <a:cs typeface="Trebuchet MS"/>
              </a:rPr>
              <a:t>c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9145" y="2348319"/>
            <a:ext cx="1078230" cy="210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25">
                <a:latin typeface="Tahoma"/>
                <a:cs typeface="Tahoma"/>
              </a:rPr>
              <a:t>(</a:t>
            </a:r>
            <a:r>
              <a:rPr dirty="0" sz="1000" spc="25" i="1">
                <a:latin typeface="Trebuchet MS"/>
                <a:cs typeface="Trebuchet MS"/>
              </a:rPr>
              <a:t>A </a:t>
            </a:r>
            <a:r>
              <a:rPr dirty="0" sz="1000" spc="-135">
                <a:latin typeface="Lucida Sans Unicode"/>
                <a:cs typeface="Lucida Sans Unicode"/>
              </a:rPr>
              <a:t>∪ </a:t>
            </a:r>
            <a:r>
              <a:rPr dirty="0" sz="1000" spc="70" i="1">
                <a:latin typeface="Trebuchet MS"/>
                <a:cs typeface="Trebuchet MS"/>
              </a:rPr>
              <a:t>B</a:t>
            </a:r>
            <a:r>
              <a:rPr dirty="0" sz="1000" spc="70">
                <a:latin typeface="Tahoma"/>
                <a:cs typeface="Tahoma"/>
              </a:rPr>
              <a:t>) </a:t>
            </a:r>
            <a:r>
              <a:rPr dirty="0" sz="1000" spc="45">
                <a:latin typeface="Tahoma"/>
                <a:cs typeface="Tahoma"/>
              </a:rPr>
              <a:t>= </a:t>
            </a:r>
            <a:r>
              <a:rPr dirty="0" sz="1000" spc="25" i="1">
                <a:latin typeface="Trebuchet MS"/>
                <a:cs typeface="Trebuchet MS"/>
              </a:rPr>
              <a:t>A</a:t>
            </a:r>
            <a:r>
              <a:rPr dirty="0" baseline="27777" sz="1050" spc="37" i="1">
                <a:latin typeface="Trebuchet MS"/>
                <a:cs typeface="Trebuchet MS"/>
              </a:rPr>
              <a:t>c </a:t>
            </a:r>
            <a:r>
              <a:rPr dirty="0" sz="1000" spc="-135">
                <a:latin typeface="Lucida Sans Unicode"/>
                <a:cs typeface="Lucida Sans Unicode"/>
              </a:rPr>
              <a:t>∩ </a:t>
            </a:r>
            <a:r>
              <a:rPr dirty="0" sz="1000" spc="-80">
                <a:latin typeface="Lucida Sans Unicode"/>
                <a:cs typeface="Lucida Sans Unicode"/>
              </a:rPr>
              <a:t> </a:t>
            </a:r>
            <a:r>
              <a:rPr dirty="0" sz="1000" spc="75" i="1">
                <a:latin typeface="Trebuchet MS"/>
                <a:cs typeface="Trebuchet MS"/>
              </a:rPr>
              <a:t>B</a:t>
            </a:r>
            <a:r>
              <a:rPr dirty="0" baseline="27777" sz="1050" spc="112" i="1">
                <a:latin typeface="Trebuchet MS"/>
                <a:cs typeface="Trebuchet MS"/>
              </a:rPr>
              <a:t>c</a:t>
            </a:r>
            <a:endParaRPr baseline="27777" sz="105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11" action="ppaction://hlinksldjump"/>
              </a:rPr>
              <a:t>STAT </a:t>
            </a:r>
            <a:r>
              <a:rPr dirty="0" spc="-65">
                <a:hlinkClick r:id="rId11" action="ppaction://hlinksldjump"/>
              </a:rPr>
              <a:t>234 </a:t>
            </a:r>
            <a:r>
              <a:rPr dirty="0" spc="-40">
                <a:hlinkClick r:id="rId11" action="ppaction://hlinksldjump"/>
              </a:rPr>
              <a:t>Lecture</a:t>
            </a:r>
            <a:r>
              <a:rPr dirty="0" spc="5">
                <a:hlinkClick r:id="rId11" action="ppaction://hlinksldjump"/>
              </a:rPr>
              <a:t> </a:t>
            </a:r>
            <a:r>
              <a:rPr dirty="0" spc="-65">
                <a:hlinkClick r:id="rId11" action="ppaction://hlinksldjump"/>
              </a:rPr>
              <a:t>4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61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3273" y="13208"/>
            <a:ext cx="746125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Population </a:t>
            </a:r>
            <a:r>
              <a:rPr dirty="0" sz="600" spc="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&amp;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Sample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Probability </a:t>
            </a:r>
            <a:r>
              <a:rPr dirty="0" spc="114"/>
              <a:t>&amp;</a:t>
            </a:r>
            <a:r>
              <a:rPr dirty="0" spc="10"/>
              <a:t> </a:t>
            </a:r>
            <a:r>
              <a:rPr dirty="0" spc="-75"/>
              <a:t>Inference</a:t>
            </a:r>
          </a:p>
        </p:txBody>
      </p:sp>
      <p:sp>
        <p:nvSpPr>
          <p:cNvPr id="6" name="object 6"/>
          <p:cNvSpPr/>
          <p:nvPr/>
        </p:nvSpPr>
        <p:spPr>
          <a:xfrm>
            <a:off x="280212" y="120125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9988" y="1773174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0212" y="1995830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69988" y="2395677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02056" y="1124988"/>
            <a:ext cx="4084320" cy="1409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2600"/>
              </a:lnSpc>
            </a:pPr>
            <a:r>
              <a:rPr dirty="0" sz="1100" spc="-40" b="1">
                <a:latin typeface="Gill Sans MT"/>
                <a:cs typeface="Gill Sans MT"/>
              </a:rPr>
              <a:t>Probability</a:t>
            </a:r>
            <a:r>
              <a:rPr dirty="0" sz="1100" spc="-40">
                <a:latin typeface="Tahoma"/>
                <a:cs typeface="Tahoma"/>
              </a:rPr>
              <a:t>: </a:t>
            </a:r>
            <a:r>
              <a:rPr dirty="0" sz="1100" spc="-75">
                <a:latin typeface="Tahoma"/>
                <a:cs typeface="Tahoma"/>
              </a:rPr>
              <a:t>If </a:t>
            </a:r>
            <a:r>
              <a:rPr dirty="0" sz="1100" spc="-114">
                <a:latin typeface="Tahoma"/>
                <a:cs typeface="Tahoma"/>
              </a:rPr>
              <a:t>we </a:t>
            </a:r>
            <a:r>
              <a:rPr dirty="0" sz="1100" spc="-75">
                <a:latin typeface="Tahoma"/>
                <a:cs typeface="Tahoma"/>
              </a:rPr>
              <a:t>know </a:t>
            </a:r>
            <a:r>
              <a:rPr dirty="0" sz="1100" spc="-50">
                <a:latin typeface="Tahoma"/>
                <a:cs typeface="Tahoma"/>
              </a:rPr>
              <a:t>the </a:t>
            </a:r>
            <a:r>
              <a:rPr dirty="0" sz="1100" spc="-40">
                <a:latin typeface="Tahoma"/>
                <a:cs typeface="Tahoma"/>
              </a:rPr>
              <a:t>population </a:t>
            </a:r>
            <a:r>
              <a:rPr dirty="0" sz="1100" spc="-50">
                <a:latin typeface="Tahoma"/>
                <a:cs typeface="Tahoma"/>
              </a:rPr>
              <a:t>(or </a:t>
            </a:r>
            <a:r>
              <a:rPr dirty="0" sz="1100" spc="-30">
                <a:latin typeface="Tahoma"/>
                <a:cs typeface="Tahoma"/>
              </a:rPr>
              <a:t>at </a:t>
            </a:r>
            <a:r>
              <a:rPr dirty="0" sz="1100" spc="-55">
                <a:latin typeface="Tahoma"/>
                <a:cs typeface="Tahoma"/>
              </a:rPr>
              <a:t>least </a:t>
            </a:r>
            <a:r>
              <a:rPr dirty="0" sz="1100" spc="-65">
                <a:latin typeface="Tahoma"/>
                <a:cs typeface="Tahoma"/>
              </a:rPr>
              <a:t>a </a:t>
            </a:r>
            <a:r>
              <a:rPr dirty="0" sz="1100" spc="-75">
                <a:latin typeface="Tahoma"/>
                <a:cs typeface="Tahoma"/>
              </a:rPr>
              <a:t>reasonable </a:t>
            </a:r>
            <a:r>
              <a:rPr dirty="0" sz="1100" spc="-60">
                <a:latin typeface="Tahoma"/>
                <a:cs typeface="Tahoma"/>
              </a:rPr>
              <a:t>model  </a:t>
            </a:r>
            <a:r>
              <a:rPr dirty="0" sz="1100" spc="-55">
                <a:latin typeface="Tahoma"/>
                <a:cs typeface="Tahoma"/>
              </a:rPr>
              <a:t>for </a:t>
            </a:r>
            <a:r>
              <a:rPr dirty="0" sz="1100" spc="-10">
                <a:latin typeface="Tahoma"/>
                <a:cs typeface="Tahoma"/>
              </a:rPr>
              <a:t>it), </a:t>
            </a:r>
            <a:r>
              <a:rPr dirty="0" sz="1100" spc="-55">
                <a:latin typeface="Tahoma"/>
                <a:cs typeface="Tahoma"/>
              </a:rPr>
              <a:t>then </a:t>
            </a:r>
            <a:r>
              <a:rPr dirty="0" sz="1100" spc="-120">
                <a:latin typeface="Tahoma"/>
                <a:cs typeface="Tahoma"/>
              </a:rPr>
              <a:t>we </a:t>
            </a:r>
            <a:r>
              <a:rPr dirty="0" sz="1100" spc="-60">
                <a:latin typeface="Tahoma"/>
                <a:cs typeface="Tahoma"/>
              </a:rPr>
              <a:t>can </a:t>
            </a:r>
            <a:r>
              <a:rPr dirty="0" sz="1100" spc="-65">
                <a:latin typeface="Tahoma"/>
                <a:cs typeface="Tahoma"/>
              </a:rPr>
              <a:t>determine </a:t>
            </a:r>
            <a:r>
              <a:rPr dirty="0" sz="1100" spc="-55">
                <a:latin typeface="Tahoma"/>
                <a:cs typeface="Tahoma"/>
              </a:rPr>
              <a:t>what </a:t>
            </a:r>
            <a:r>
              <a:rPr dirty="0" sz="1100" spc="-65">
                <a:latin typeface="Tahoma"/>
                <a:cs typeface="Tahoma"/>
              </a:rPr>
              <a:t>a </a:t>
            </a:r>
            <a:r>
              <a:rPr dirty="0" sz="1100" spc="-70">
                <a:latin typeface="Tahoma"/>
                <a:cs typeface="Tahoma"/>
              </a:rPr>
              <a:t>random </a:t>
            </a:r>
            <a:r>
              <a:rPr dirty="0" sz="1100" spc="-65">
                <a:latin typeface="Tahoma"/>
                <a:cs typeface="Tahoma"/>
              </a:rPr>
              <a:t>sample </a:t>
            </a:r>
            <a:r>
              <a:rPr dirty="0" sz="1100" spc="-45">
                <a:latin typeface="Tahoma"/>
                <a:cs typeface="Tahoma"/>
              </a:rPr>
              <a:t>is </a:t>
            </a:r>
            <a:r>
              <a:rPr dirty="0" sz="1100" spc="-10">
                <a:latin typeface="Tahoma"/>
                <a:cs typeface="Tahoma"/>
              </a:rPr>
              <a:t>“likely” </a:t>
            </a:r>
            <a:r>
              <a:rPr dirty="0" sz="1100" spc="-25">
                <a:latin typeface="Tahoma"/>
                <a:cs typeface="Tahoma"/>
              </a:rPr>
              <a:t>to </a:t>
            </a:r>
            <a:r>
              <a:rPr dirty="0" sz="1100" spc="-35">
                <a:latin typeface="Tahoma"/>
                <a:cs typeface="Tahoma"/>
              </a:rPr>
              <a:t>look  </a:t>
            </a:r>
            <a:r>
              <a:rPr dirty="0" sz="1100" spc="-35">
                <a:latin typeface="Tahoma"/>
                <a:cs typeface="Tahoma"/>
              </a:rPr>
              <a:t>like </a:t>
            </a:r>
            <a:r>
              <a:rPr dirty="0" sz="1100" spc="-55">
                <a:latin typeface="Tahoma"/>
                <a:cs typeface="Tahoma"/>
              </a:rPr>
              <a:t>using</a:t>
            </a:r>
            <a:r>
              <a:rPr dirty="0" sz="1100" spc="6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probability.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470"/>
              </a:spcBef>
            </a:pPr>
            <a:r>
              <a:rPr dirty="0" sz="1000" spc="-20">
                <a:latin typeface="Tahoma"/>
                <a:cs typeface="Tahoma"/>
              </a:rPr>
              <a:t>Population </a:t>
            </a:r>
            <a:r>
              <a:rPr dirty="0" sz="1000" spc="-70">
                <a:latin typeface="Lucida Sans Unicode"/>
                <a:cs typeface="Lucida Sans Unicode"/>
              </a:rPr>
              <a:t>−→</a:t>
            </a:r>
            <a:r>
              <a:rPr dirty="0" sz="1000">
                <a:latin typeface="Lucida Sans Unicode"/>
                <a:cs typeface="Lucida Sans Unicode"/>
              </a:rPr>
              <a:t> </a:t>
            </a:r>
            <a:r>
              <a:rPr dirty="0" sz="1000" spc="-40">
                <a:latin typeface="Tahoma"/>
                <a:cs typeface="Tahoma"/>
              </a:rPr>
              <a:t>sample?</a:t>
            </a:r>
            <a:endParaRPr sz="1000">
              <a:latin typeface="Tahoma"/>
              <a:cs typeface="Tahoma"/>
            </a:endParaRPr>
          </a:p>
          <a:p>
            <a:pPr marL="12700" marR="227329">
              <a:lnSpc>
                <a:spcPct val="102600"/>
              </a:lnSpc>
              <a:spcBef>
                <a:spcPts val="515"/>
              </a:spcBef>
            </a:pPr>
            <a:r>
              <a:rPr dirty="0" sz="1100" spc="-10" b="1">
                <a:latin typeface="Gill Sans MT"/>
                <a:cs typeface="Gill Sans MT"/>
              </a:rPr>
              <a:t>(Statistical) </a:t>
            </a:r>
            <a:r>
              <a:rPr dirty="0" sz="1100" spc="-45" b="1">
                <a:latin typeface="Gill Sans MT"/>
                <a:cs typeface="Gill Sans MT"/>
              </a:rPr>
              <a:t>Inference</a:t>
            </a:r>
            <a:r>
              <a:rPr dirty="0" sz="1100" spc="-45">
                <a:latin typeface="Tahoma"/>
                <a:cs typeface="Tahoma"/>
              </a:rPr>
              <a:t>: </a:t>
            </a:r>
            <a:r>
              <a:rPr dirty="0" sz="1100" spc="-70">
                <a:latin typeface="Tahoma"/>
                <a:cs typeface="Tahoma"/>
              </a:rPr>
              <a:t>If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35">
                <a:latin typeface="Tahoma"/>
                <a:cs typeface="Tahoma"/>
              </a:rPr>
              <a:t>only </a:t>
            </a:r>
            <a:r>
              <a:rPr dirty="0" sz="1100" spc="-70">
                <a:latin typeface="Tahoma"/>
                <a:cs typeface="Tahoma"/>
              </a:rPr>
              <a:t>have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sample, </a:t>
            </a:r>
            <a:r>
              <a:rPr dirty="0" sz="1100" spc="-40">
                <a:latin typeface="Tahoma"/>
                <a:cs typeface="Tahoma"/>
              </a:rPr>
              <a:t>what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105">
                <a:latin typeface="Tahoma"/>
                <a:cs typeface="Tahoma"/>
              </a:rPr>
              <a:t>we  </a:t>
            </a:r>
            <a:r>
              <a:rPr dirty="0" sz="1100" spc="-60">
                <a:latin typeface="Tahoma"/>
                <a:cs typeface="Tahoma"/>
              </a:rPr>
              <a:t>reasonably </a:t>
            </a:r>
            <a:r>
              <a:rPr dirty="0" sz="1100" spc="-45">
                <a:latin typeface="Tahoma"/>
                <a:cs typeface="Tahoma"/>
              </a:rPr>
              <a:t>conclude </a:t>
            </a:r>
            <a:r>
              <a:rPr dirty="0" sz="1100" spc="-35">
                <a:latin typeface="Tahoma"/>
                <a:cs typeface="Tahoma"/>
              </a:rPr>
              <a:t>about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population?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470"/>
              </a:spcBef>
            </a:pPr>
            <a:r>
              <a:rPr dirty="0" sz="1000" spc="-45">
                <a:latin typeface="Tahoma"/>
                <a:cs typeface="Tahoma"/>
              </a:rPr>
              <a:t>Sample </a:t>
            </a:r>
            <a:r>
              <a:rPr dirty="0" sz="1000" spc="-70">
                <a:latin typeface="Lucida Sans Unicode"/>
                <a:cs typeface="Lucida Sans Unicode"/>
              </a:rPr>
              <a:t>−→</a:t>
            </a:r>
            <a:r>
              <a:rPr dirty="0" sz="1000" spc="65">
                <a:latin typeface="Lucida Sans Unicode"/>
                <a:cs typeface="Lucida Sans Unicode"/>
              </a:rPr>
              <a:t> </a:t>
            </a:r>
            <a:r>
              <a:rPr dirty="0" sz="1000" spc="-25">
                <a:latin typeface="Tahoma"/>
                <a:cs typeface="Tahoma"/>
              </a:rPr>
              <a:t>population?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7" action="ppaction://hlinksldjump"/>
              </a:rPr>
              <a:t>STAT </a:t>
            </a:r>
            <a:r>
              <a:rPr dirty="0" spc="-65">
                <a:hlinkClick r:id="rId7" action="ppaction://hlinksldjump"/>
              </a:rPr>
              <a:t>234 </a:t>
            </a:r>
            <a:r>
              <a:rPr dirty="0" spc="-40">
                <a:hlinkClick r:id="rId7" action="ppaction://hlinksldjump"/>
              </a:rPr>
              <a:t>Lecture</a:t>
            </a:r>
            <a:r>
              <a:rPr dirty="0" spc="5">
                <a:hlinkClick r:id="rId7" action="ppaction://hlinksldjump"/>
              </a:rPr>
              <a:t> </a:t>
            </a:r>
            <a:r>
              <a:rPr dirty="0" spc="-65">
                <a:hlinkClick r:id="rId7" action="ppaction://hlinksldjump"/>
              </a:rPr>
              <a:t>4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3273" y="13208"/>
            <a:ext cx="746125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Population </a:t>
            </a:r>
            <a:r>
              <a:rPr dirty="0" sz="600" spc="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&amp;</a:t>
            </a:r>
            <a:r>
              <a:rPr dirty="0" sz="600" spc="-2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Sample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0004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5"/>
              <a:t>Parameters </a:t>
            </a:r>
            <a:r>
              <a:rPr dirty="0" spc="114"/>
              <a:t>&amp;</a:t>
            </a:r>
            <a:r>
              <a:rPr dirty="0" spc="85"/>
              <a:t> </a:t>
            </a:r>
            <a:r>
              <a:rPr dirty="0" spc="-15"/>
              <a:t>Statistics</a:t>
            </a:r>
          </a:p>
        </p:txBody>
      </p:sp>
      <p:sp>
        <p:nvSpPr>
          <p:cNvPr id="6" name="object 6"/>
          <p:cNvSpPr/>
          <p:nvPr/>
        </p:nvSpPr>
        <p:spPr>
          <a:xfrm>
            <a:off x="280212" y="102010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0212" y="1574279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0212" y="2300541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02056" y="943836"/>
            <a:ext cx="4092575" cy="1811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48260">
              <a:lnSpc>
                <a:spcPct val="102600"/>
              </a:lnSpc>
            </a:pPr>
            <a:r>
              <a:rPr dirty="0" sz="1100" spc="65">
                <a:latin typeface="Tahoma"/>
                <a:cs typeface="Tahoma"/>
              </a:rPr>
              <a:t>A </a:t>
            </a:r>
            <a:r>
              <a:rPr dirty="0" sz="1100" spc="-55" b="1">
                <a:latin typeface="Gill Sans MT"/>
                <a:cs typeface="Gill Sans MT"/>
              </a:rPr>
              <a:t>parameter </a:t>
            </a:r>
            <a:r>
              <a:rPr dirty="0" sz="1100" spc="-40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a number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55">
                <a:latin typeface="Tahoma"/>
                <a:cs typeface="Tahoma"/>
              </a:rPr>
              <a:t>describes a </a:t>
            </a:r>
            <a:r>
              <a:rPr dirty="0" sz="1100" spc="-30">
                <a:latin typeface="Tahoma"/>
                <a:cs typeface="Tahoma"/>
              </a:rPr>
              <a:t>population. </a:t>
            </a:r>
            <a:r>
              <a:rPr dirty="0" sz="1100" spc="-50">
                <a:latin typeface="Tahoma"/>
                <a:cs typeface="Tahoma"/>
              </a:rPr>
              <a:t>It </a:t>
            </a:r>
            <a:r>
              <a:rPr dirty="0" sz="1100" spc="-40">
                <a:latin typeface="Tahoma"/>
                <a:cs typeface="Tahoma"/>
              </a:rPr>
              <a:t>is </a:t>
            </a:r>
            <a:r>
              <a:rPr dirty="0" sz="1100" spc="-50">
                <a:latin typeface="Tahoma"/>
                <a:cs typeface="Tahoma"/>
              </a:rPr>
              <a:t>usually  </a:t>
            </a:r>
            <a:r>
              <a:rPr dirty="0" sz="1100" spc="-60">
                <a:latin typeface="Tahoma"/>
                <a:cs typeface="Tahoma"/>
              </a:rPr>
              <a:t>unknown and </a:t>
            </a:r>
            <a:r>
              <a:rPr dirty="0" sz="1100" spc="-40">
                <a:latin typeface="Tahoma"/>
                <a:cs typeface="Tahoma"/>
              </a:rPr>
              <a:t>what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55">
                <a:latin typeface="Tahoma"/>
                <a:cs typeface="Tahoma"/>
              </a:rPr>
              <a:t>want </a:t>
            </a:r>
            <a:r>
              <a:rPr dirty="0" sz="1100" spc="-40">
                <a:latin typeface="Tahoma"/>
                <a:cs typeface="Tahoma"/>
              </a:rPr>
              <a:t>information </a:t>
            </a:r>
            <a:r>
              <a:rPr dirty="0" sz="1100" spc="-45">
                <a:latin typeface="Tahoma"/>
                <a:cs typeface="Tahoma"/>
              </a:rPr>
              <a:t>on. </a:t>
            </a:r>
            <a:r>
              <a:rPr dirty="0" sz="1100" spc="-40">
                <a:latin typeface="Tahoma"/>
                <a:cs typeface="Tahoma"/>
              </a:rPr>
              <a:t>People </a:t>
            </a:r>
            <a:r>
              <a:rPr dirty="0" sz="1100" spc="-45">
                <a:latin typeface="Tahoma"/>
                <a:cs typeface="Tahoma"/>
              </a:rPr>
              <a:t>usually </a:t>
            </a:r>
            <a:r>
              <a:rPr dirty="0" sz="1100" spc="-80">
                <a:latin typeface="Tahoma"/>
                <a:cs typeface="Tahoma"/>
              </a:rPr>
              <a:t>use </a:t>
            </a:r>
            <a:r>
              <a:rPr dirty="0" sz="1100" spc="-60">
                <a:latin typeface="Tahoma"/>
                <a:cs typeface="Tahoma"/>
              </a:rPr>
              <a:t>greek  </a:t>
            </a:r>
            <a:r>
              <a:rPr dirty="0" sz="1100" spc="-35">
                <a:latin typeface="Tahoma"/>
                <a:cs typeface="Tahoma"/>
              </a:rPr>
              <a:t>letter </a:t>
            </a:r>
            <a:r>
              <a:rPr dirty="0" sz="1100" spc="-10" i="1">
                <a:latin typeface="Century Gothic"/>
                <a:cs typeface="Century Gothic"/>
              </a:rPr>
              <a:t>µ</a:t>
            </a:r>
            <a:r>
              <a:rPr dirty="0" sz="1100" spc="-10">
                <a:latin typeface="Tahoma"/>
                <a:cs typeface="Tahoma"/>
              </a:rPr>
              <a:t>, </a:t>
            </a:r>
            <a:r>
              <a:rPr dirty="0" sz="1100" spc="-80" i="1">
                <a:latin typeface="Century Gothic"/>
                <a:cs typeface="Century Gothic"/>
              </a:rPr>
              <a:t>σ</a:t>
            </a:r>
            <a:r>
              <a:rPr dirty="0" sz="1100" spc="-80">
                <a:latin typeface="Tahoma"/>
                <a:cs typeface="Tahoma"/>
              </a:rPr>
              <a:t>, </a:t>
            </a:r>
            <a:r>
              <a:rPr dirty="0" sz="1100" spc="-175" i="1">
                <a:latin typeface="Century Gothic"/>
                <a:cs typeface="Century Gothic"/>
              </a:rPr>
              <a:t>ρ  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65">
                <a:latin typeface="Tahoma"/>
                <a:cs typeface="Tahoma"/>
              </a:rPr>
              <a:t>represent 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parameters.</a:t>
            </a:r>
            <a:endParaRPr sz="1100">
              <a:latin typeface="Tahoma"/>
              <a:cs typeface="Tahoma"/>
            </a:endParaRPr>
          </a:p>
          <a:p>
            <a:pPr marL="12700" marR="21590">
              <a:lnSpc>
                <a:spcPct val="102600"/>
              </a:lnSpc>
              <a:spcBef>
                <a:spcPts val="300"/>
              </a:spcBef>
            </a:pPr>
            <a:r>
              <a:rPr dirty="0" sz="1100" spc="65">
                <a:latin typeface="Tahoma"/>
                <a:cs typeface="Tahoma"/>
              </a:rPr>
              <a:t>A </a:t>
            </a:r>
            <a:r>
              <a:rPr dirty="0" sz="1100" spc="-20" b="1">
                <a:latin typeface="Gill Sans MT"/>
                <a:cs typeface="Gill Sans MT"/>
              </a:rPr>
              <a:t>statistic </a:t>
            </a:r>
            <a:r>
              <a:rPr dirty="0" sz="1100" spc="-40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a number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55">
                <a:latin typeface="Tahoma"/>
                <a:cs typeface="Tahoma"/>
              </a:rPr>
              <a:t>describes a sample, sometimes </a:t>
            </a:r>
            <a:r>
              <a:rPr dirty="0" sz="1100" spc="-35">
                <a:latin typeface="Tahoma"/>
                <a:cs typeface="Tahoma"/>
              </a:rPr>
              <a:t>called  </a:t>
            </a:r>
            <a:r>
              <a:rPr dirty="0" sz="1100" spc="-65" b="1">
                <a:latin typeface="Gill Sans MT"/>
                <a:cs typeface="Gill Sans MT"/>
              </a:rPr>
              <a:t>summary </a:t>
            </a:r>
            <a:r>
              <a:rPr dirty="0" sz="1100" spc="-25" b="1">
                <a:latin typeface="Gill Sans MT"/>
                <a:cs typeface="Gill Sans MT"/>
              </a:rPr>
              <a:t>statistic</a:t>
            </a:r>
            <a:r>
              <a:rPr dirty="0" sz="1100" spc="-25">
                <a:latin typeface="Tahoma"/>
                <a:cs typeface="Tahoma"/>
              </a:rPr>
              <a:t>. </a:t>
            </a:r>
            <a:r>
              <a:rPr dirty="0" sz="1100" spc="-50">
                <a:latin typeface="Tahoma"/>
                <a:cs typeface="Tahoma"/>
              </a:rPr>
              <a:t>It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55">
                <a:latin typeface="Tahoma"/>
                <a:cs typeface="Tahoma"/>
              </a:rPr>
              <a:t>be </a:t>
            </a:r>
            <a:r>
              <a:rPr dirty="0" sz="1100" spc="-60">
                <a:latin typeface="Tahoma"/>
                <a:cs typeface="Tahoma"/>
              </a:rPr>
              <a:t>derived </a:t>
            </a:r>
            <a:r>
              <a:rPr dirty="0" sz="1100" spc="-45">
                <a:latin typeface="Tahoma"/>
                <a:cs typeface="Tahoma"/>
              </a:rPr>
              <a:t>from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sample </a:t>
            </a:r>
            <a:r>
              <a:rPr dirty="0" sz="1100" spc="-60">
                <a:latin typeface="Tahoma"/>
                <a:cs typeface="Tahoma"/>
              </a:rPr>
              <a:t>and </a:t>
            </a:r>
            <a:r>
              <a:rPr dirty="0" sz="1100" spc="-40">
                <a:latin typeface="Tahoma"/>
                <a:cs typeface="Tahoma"/>
              </a:rPr>
              <a:t>is </a:t>
            </a:r>
            <a:r>
              <a:rPr dirty="0" sz="1100" spc="-75">
                <a:latin typeface="Tahoma"/>
                <a:cs typeface="Tahoma"/>
              </a:rPr>
              <a:t>used </a:t>
            </a:r>
            <a:r>
              <a:rPr dirty="0" sz="1100" spc="-15">
                <a:latin typeface="Tahoma"/>
                <a:cs typeface="Tahoma"/>
              </a:rPr>
              <a:t>to  </a:t>
            </a:r>
            <a:r>
              <a:rPr dirty="0" sz="1100" spc="-40">
                <a:latin typeface="Tahoma"/>
                <a:cs typeface="Tahoma"/>
              </a:rPr>
              <a:t>estimate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0">
                <a:latin typeface="Tahoma"/>
                <a:cs typeface="Tahoma"/>
              </a:rPr>
              <a:t>population </a:t>
            </a:r>
            <a:r>
              <a:rPr dirty="0" sz="1100" spc="-60">
                <a:latin typeface="Tahoma"/>
                <a:cs typeface="Tahoma"/>
              </a:rPr>
              <a:t>parameter. </a:t>
            </a:r>
            <a:r>
              <a:rPr dirty="0" sz="1100" spc="-40">
                <a:latin typeface="Tahoma"/>
                <a:cs typeface="Tahoma"/>
              </a:rPr>
              <a:t>People </a:t>
            </a:r>
            <a:r>
              <a:rPr dirty="0" sz="1100" spc="-45">
                <a:latin typeface="Tahoma"/>
                <a:cs typeface="Tahoma"/>
              </a:rPr>
              <a:t>usually </a:t>
            </a:r>
            <a:r>
              <a:rPr dirty="0" sz="1100" spc="-80">
                <a:latin typeface="Tahoma"/>
                <a:cs typeface="Tahoma"/>
              </a:rPr>
              <a:t>use </a:t>
            </a:r>
            <a:r>
              <a:rPr dirty="0" sz="1100" spc="-20">
                <a:latin typeface="Tahoma"/>
                <a:cs typeface="Tahoma"/>
              </a:rPr>
              <a:t>latin </a:t>
            </a:r>
            <a:r>
              <a:rPr dirty="0" sz="1100" spc="-45">
                <a:latin typeface="Tahoma"/>
                <a:cs typeface="Tahoma"/>
              </a:rPr>
              <a:t>letters </a:t>
            </a:r>
            <a:r>
              <a:rPr dirty="0" sz="1100" spc="-204" i="1">
                <a:latin typeface="Trebuchet MS"/>
                <a:cs typeface="Trebuchet MS"/>
              </a:rPr>
              <a:t>x</a:t>
            </a:r>
            <a:r>
              <a:rPr dirty="0" sz="1100" spc="-204">
                <a:latin typeface="Tahoma"/>
                <a:cs typeface="Tahoma"/>
              </a:rPr>
              <a:t>¯</a:t>
            </a:r>
            <a:r>
              <a:rPr dirty="0" sz="1100" spc="-204">
                <a:latin typeface="Tahoma"/>
                <a:cs typeface="Tahoma"/>
              </a:rPr>
              <a:t>, </a:t>
            </a:r>
            <a:r>
              <a:rPr dirty="0" sz="1100" spc="15" i="1">
                <a:latin typeface="Trebuchet MS"/>
                <a:cs typeface="Trebuchet MS"/>
              </a:rPr>
              <a:t>s</a:t>
            </a:r>
            <a:r>
              <a:rPr dirty="0" sz="1100" spc="15">
                <a:latin typeface="Tahoma"/>
                <a:cs typeface="Tahoma"/>
              </a:rPr>
              <a:t>,  </a:t>
            </a:r>
            <a:r>
              <a:rPr dirty="0" sz="1100" spc="-85" i="1">
                <a:latin typeface="Trebuchet MS"/>
                <a:cs typeface="Trebuchet MS"/>
              </a:rPr>
              <a:t>r 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65">
                <a:latin typeface="Tahoma"/>
                <a:cs typeface="Tahoma"/>
              </a:rPr>
              <a:t>represent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statistics.</a:t>
            </a:r>
            <a:endParaRPr sz="1100">
              <a:latin typeface="Tahoma"/>
              <a:cs typeface="Tahoma"/>
            </a:endParaRPr>
          </a:p>
          <a:p>
            <a:pPr algn="just"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60">
                <a:latin typeface="Tahoma"/>
                <a:cs typeface="Tahoma"/>
              </a:rPr>
              <a:t>We want </a:t>
            </a:r>
            <a:r>
              <a:rPr dirty="0" sz="1100" spc="-25">
                <a:latin typeface="Tahoma"/>
                <a:cs typeface="Tahoma"/>
              </a:rPr>
              <a:t>to </a:t>
            </a:r>
            <a:r>
              <a:rPr dirty="0" sz="1100" spc="-75">
                <a:latin typeface="Tahoma"/>
                <a:cs typeface="Tahoma"/>
              </a:rPr>
              <a:t>know </a:t>
            </a:r>
            <a:r>
              <a:rPr dirty="0" sz="1100" spc="-50">
                <a:latin typeface="Tahoma"/>
                <a:cs typeface="Tahoma"/>
              </a:rPr>
              <a:t>the </a:t>
            </a:r>
            <a:r>
              <a:rPr dirty="0" sz="1100" spc="-80">
                <a:latin typeface="Tahoma"/>
                <a:cs typeface="Tahoma"/>
              </a:rPr>
              <a:t>average </a:t>
            </a:r>
            <a:r>
              <a:rPr dirty="0" sz="1100" spc="-55">
                <a:latin typeface="Tahoma"/>
                <a:cs typeface="Tahoma"/>
              </a:rPr>
              <a:t>height </a:t>
            </a:r>
            <a:r>
              <a:rPr dirty="0" sz="1100" spc="-4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UChicago </a:t>
            </a:r>
            <a:r>
              <a:rPr dirty="0" sz="1100" spc="-60">
                <a:latin typeface="Tahoma"/>
                <a:cs typeface="Tahoma"/>
              </a:rPr>
              <a:t>male </a:t>
            </a:r>
            <a:r>
              <a:rPr dirty="0" sz="1100" spc="-50">
                <a:latin typeface="Tahoma"/>
                <a:cs typeface="Tahoma"/>
              </a:rPr>
              <a:t>students </a:t>
            </a:r>
            <a:r>
              <a:rPr dirty="0" sz="1100" spc="-75">
                <a:latin typeface="Tahoma"/>
                <a:cs typeface="Tahoma"/>
              </a:rPr>
              <a:t>so </a:t>
            </a:r>
            <a:r>
              <a:rPr dirty="0" sz="1100" spc="-114">
                <a:latin typeface="Tahoma"/>
                <a:cs typeface="Tahoma"/>
              </a:rPr>
              <a:t>we  </a:t>
            </a:r>
            <a:r>
              <a:rPr dirty="0" sz="1100" spc="-75">
                <a:latin typeface="Tahoma"/>
                <a:cs typeface="Tahoma"/>
              </a:rPr>
              <a:t>measured </a:t>
            </a:r>
            <a:r>
              <a:rPr dirty="0" sz="1100" spc="-50">
                <a:latin typeface="Tahoma"/>
                <a:cs typeface="Tahoma"/>
              </a:rPr>
              <a:t>the </a:t>
            </a:r>
            <a:r>
              <a:rPr dirty="0" sz="1100" spc="-75">
                <a:latin typeface="Tahoma"/>
                <a:cs typeface="Tahoma"/>
              </a:rPr>
              <a:t>average </a:t>
            </a:r>
            <a:r>
              <a:rPr dirty="0" sz="1100" spc="-55">
                <a:latin typeface="Tahoma"/>
                <a:cs typeface="Tahoma"/>
              </a:rPr>
              <a:t>height </a:t>
            </a:r>
            <a:r>
              <a:rPr dirty="0" sz="1100" spc="-45">
                <a:latin typeface="Tahoma"/>
                <a:cs typeface="Tahoma"/>
              </a:rPr>
              <a:t>of </a:t>
            </a:r>
            <a:r>
              <a:rPr dirty="0" sz="1100" spc="-65">
                <a:latin typeface="Tahoma"/>
                <a:cs typeface="Tahoma"/>
              </a:rPr>
              <a:t>a sample </a:t>
            </a:r>
            <a:r>
              <a:rPr dirty="0" sz="1100" spc="-45">
                <a:latin typeface="Tahoma"/>
                <a:cs typeface="Tahoma"/>
              </a:rPr>
              <a:t>of </a:t>
            </a:r>
            <a:r>
              <a:rPr dirty="0" sz="1100" spc="-70">
                <a:latin typeface="Tahoma"/>
                <a:cs typeface="Tahoma"/>
              </a:rPr>
              <a:t>50 </a:t>
            </a:r>
            <a:r>
              <a:rPr dirty="0" sz="1100" spc="-35">
                <a:latin typeface="Tahoma"/>
                <a:cs typeface="Tahoma"/>
              </a:rPr>
              <a:t>UChicago </a:t>
            </a:r>
            <a:r>
              <a:rPr dirty="0" sz="1100" spc="-60">
                <a:latin typeface="Tahoma"/>
                <a:cs typeface="Tahoma"/>
              </a:rPr>
              <a:t>male </a:t>
            </a:r>
            <a:r>
              <a:rPr dirty="0" sz="1100" spc="-55">
                <a:latin typeface="Tahoma"/>
                <a:cs typeface="Tahoma"/>
              </a:rPr>
              <a:t>students  </a:t>
            </a:r>
            <a:r>
              <a:rPr dirty="0" sz="1100" spc="-60">
                <a:latin typeface="Tahoma"/>
                <a:cs typeface="Tahoma"/>
              </a:rPr>
              <a:t>and came </a:t>
            </a:r>
            <a:r>
              <a:rPr dirty="0" sz="1100" spc="-55">
                <a:latin typeface="Tahoma"/>
                <a:cs typeface="Tahoma"/>
              </a:rPr>
              <a:t>up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35">
                <a:latin typeface="Tahoma"/>
                <a:cs typeface="Tahoma"/>
              </a:rPr>
              <a:t>5’11”.  (population?  </a:t>
            </a:r>
            <a:r>
              <a:rPr dirty="0" sz="1100" spc="-50">
                <a:latin typeface="Tahoma"/>
                <a:cs typeface="Tahoma"/>
              </a:rPr>
              <a:t>sample?  </a:t>
            </a:r>
            <a:r>
              <a:rPr dirty="0" sz="1100" spc="-55">
                <a:latin typeface="Tahoma"/>
                <a:cs typeface="Tahoma"/>
              </a:rPr>
              <a:t>parameter?</a:t>
            </a:r>
            <a:r>
              <a:rPr dirty="0" sz="1100" spc="18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statistic?)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6" action="ppaction://hlinksldjump"/>
              </a:rPr>
              <a:t>STAT </a:t>
            </a:r>
            <a:r>
              <a:rPr dirty="0" spc="-65">
                <a:hlinkClick r:id="rId6" action="ppaction://hlinksldjump"/>
              </a:rPr>
              <a:t>234 </a:t>
            </a:r>
            <a:r>
              <a:rPr dirty="0" spc="-40">
                <a:hlinkClick r:id="rId6" action="ppaction://hlinksldjump"/>
              </a:rPr>
              <a:t>Lecture</a:t>
            </a:r>
            <a:r>
              <a:rPr dirty="0" spc="5">
                <a:hlinkClick r:id="rId6" action="ppaction://hlinksldjump"/>
              </a:rPr>
              <a:t> </a:t>
            </a:r>
            <a:r>
              <a:rPr dirty="0" spc="-65">
                <a:hlinkClick r:id="rId6" action="ppaction://hlinksldjump"/>
              </a:rPr>
              <a:t>4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473" y="13208"/>
            <a:ext cx="643255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Sample</a:t>
            </a:r>
            <a:r>
              <a:rPr dirty="0" sz="600" spc="-4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Mean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10906" y="1556131"/>
            <a:ext cx="1386205" cy="22923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5">
                <a:hlinkClick r:id="rId2" action="ppaction://hlinksldjump"/>
              </a:rPr>
              <a:t>The </a:t>
            </a:r>
            <a:r>
              <a:rPr dirty="0" spc="-50">
                <a:hlinkClick r:id="rId2" action="ppaction://hlinksldjump"/>
              </a:rPr>
              <a:t>Sample</a:t>
            </a:r>
            <a:r>
              <a:rPr dirty="0" spc="15">
                <a:hlinkClick r:id="rId2" action="ppaction://hlinksldjump"/>
              </a:rPr>
              <a:t> </a:t>
            </a:r>
            <a:r>
              <a:rPr dirty="0" spc="-35">
                <a:hlinkClick r:id="rId2" action="ppaction://hlinksldjump"/>
              </a:rPr>
              <a:t>Mean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28294" y="3349878"/>
            <a:ext cx="28003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30">
                <a:solidFill>
                  <a:srgbClr val="F2F2F2"/>
                </a:solidFill>
                <a:latin typeface="Verdana"/>
                <a:cs typeface="Verdana"/>
              </a:rPr>
              <a:t>Lei</a:t>
            </a:r>
            <a:r>
              <a:rPr dirty="0" sz="600" spc="-85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F2F2F2"/>
                </a:solidFill>
                <a:latin typeface="Verdana"/>
                <a:cs typeface="Verdana"/>
              </a:rPr>
              <a:t>Sun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10">
                <a:hlinkClick r:id="rId3" action="ppaction://hlinksldjump"/>
              </a:rPr>
              <a:t>STAT </a:t>
            </a:r>
            <a:r>
              <a:rPr dirty="0" spc="-65">
                <a:hlinkClick r:id="rId3" action="ppaction://hlinksldjump"/>
              </a:rPr>
              <a:t>234 </a:t>
            </a:r>
            <a:r>
              <a:rPr dirty="0" spc="-40">
                <a:hlinkClick r:id="rId3" action="ppaction://hlinksldjump"/>
              </a:rPr>
              <a:t>Lecture</a:t>
            </a:r>
            <a:r>
              <a:rPr dirty="0" spc="5">
                <a:hlinkClick r:id="rId3" action="ppaction://hlinksldjump"/>
              </a:rPr>
              <a:t> </a:t>
            </a:r>
            <a:r>
              <a:rPr dirty="0" spc="-65">
                <a:hlinkClick r:id="rId3" action="ppaction://hlinksldjump"/>
              </a:rPr>
              <a:t>4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pc="-35"/>
              <a:t>Jan </a:t>
            </a:r>
            <a:r>
              <a:rPr dirty="0" spc="-60"/>
              <a:t>16,</a:t>
            </a:r>
            <a:r>
              <a:rPr dirty="0" spc="-40"/>
              <a:t> </a:t>
            </a:r>
            <a:r>
              <a:rPr dirty="0" spc="-65"/>
              <a:t>2018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90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35"/>
              <a:t> </a:t>
            </a:r>
            <a:r>
              <a:rPr dirty="0" spc="-65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Lei Sun</dc:creator>
  <dc:title>STAT 234 Lecture 4</dc:title>
  <dcterms:created xsi:type="dcterms:W3CDTF">2018-01-19T15:12:25Z</dcterms:created>
  <dcterms:modified xsi:type="dcterms:W3CDTF">2018-01-19T15:12:25Z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2018-01-16T00:00:00Z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2018-01-19T00:00:00Z</vt:filetime>
  </property>
</Properties>
</file>