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66" r:id="rId14"/>
    <p:sldId id="267" r:id="rId15"/>
    <p:sldId id="283" r:id="rId16"/>
    <p:sldId id="284" r:id="rId17"/>
    <p:sldId id="285" r:id="rId18"/>
    <p:sldId id="286" r:id="rId19"/>
    <p:sldId id="287" r:id="rId20"/>
    <p:sldId id="288" r:id="rId21"/>
    <p:sldId id="289" r:id="rId2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>
        <p:scale>
          <a:sx n="150" d="100"/>
          <a:sy n="150" d="100"/>
        </p:scale>
        <p:origin x="-210" y="3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3EBF6C4-1851-41E8-A6CD-3B404E8156F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2023/12/5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9EC957-4C6E-45B0-922D-7CA55589380A}" type="datetime1">
              <a:rPr lang="zh-TW" altLang="en-US" smtClean="0"/>
              <a:pPr/>
              <a:t>2023/12/5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EE2CF44-2B13-41B4-A334-1CDF534EEBB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2B2A80-7230-43D8-9CB1-0F0CAC34BD7F}" type="datetime1">
              <a:rPr lang="zh-TW" altLang="en-US" smtClean="0"/>
              <a:pPr/>
              <a:t>2023/12/5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2C51BE-0E77-4F3A-8913-F76B25DFEC0A}" type="datetime1">
              <a:rPr lang="zh-TW" altLang="en-US" smtClean="0"/>
              <a:pPr/>
              <a:t>2023/12/5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DB31222-0B1A-47A1-81BF-B86ACBE9B9A6}" type="datetime1">
              <a:rPr lang="zh-TW" altLang="en-US" smtClean="0"/>
              <a:pPr/>
              <a:t>2023/12/5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001FBFB-8A79-4EE3-A37D-2DF6EB7797BC}" type="datetime1">
              <a:rPr lang="zh-TW" altLang="en-US" smtClean="0"/>
              <a:pPr/>
              <a:t>2023/12/5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ABB203-527F-46EE-8203-BDFB05878065}" type="datetime1">
              <a:rPr lang="zh-TW" altLang="en-US" smtClean="0"/>
              <a:pPr/>
              <a:t>2023/12/5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6E1E0-FA4C-4124-8ECA-EE8B26177861}" type="datetime1">
              <a:rPr lang="zh-TW" altLang="en-US" smtClean="0"/>
              <a:pPr/>
              <a:t>2023/12/5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DB054C-BA51-48C2-A4A7-1C8EEBBBDC57}" type="datetime1">
              <a:rPr lang="zh-TW" altLang="en-US" smtClean="0"/>
              <a:pPr/>
              <a:t>2023/12/5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32E5F5-CAC3-417E-8791-C723087DB7DE}" type="datetime1">
              <a:rPr lang="zh-TW" altLang="en-US" smtClean="0"/>
              <a:pPr/>
              <a:t>2023/12/5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95C52DE-0BFC-4018-9682-B8A996EDF637}" type="datetime1">
              <a:rPr lang="zh-TW" altLang="en-US" smtClean="0"/>
              <a:pPr/>
              <a:t>2023/12/5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742896-0FCD-44B4-B448-DD813322AFA3}" type="datetime1">
              <a:rPr lang="zh-TW" altLang="en-US" smtClean="0"/>
              <a:pPr/>
              <a:t>2023/12/5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83432" y="2348880"/>
            <a:ext cx="10058400" cy="1711037"/>
          </a:xfrm>
        </p:spPr>
        <p:txBody>
          <a:bodyPr rtlCol="0"/>
          <a:lstStyle/>
          <a:p>
            <a:pPr rt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矽智產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6800" y="4005064"/>
            <a:ext cx="10058400" cy="1080120"/>
          </a:xfrm>
        </p:spPr>
        <p:txBody>
          <a:bodyPr rtlCol="0">
            <a:norm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HW1</a:t>
            </a:r>
            <a:endParaRPr lang="zh-TW" altLang="en-US" sz="2400" b="1" dirty="0">
              <a:solidFill>
                <a:srgbClr val="00B0F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b="1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Parameterized fixed-point adder</a:t>
            </a:r>
            <a:endParaRPr lang="zh-TW" altLang="en-US" sz="2400" b="1" dirty="0">
              <a:solidFill>
                <a:srgbClr val="00B0F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參數化小數定點加法器</a:t>
            </a:r>
            <a:r>
              <a:rPr lang="en-US" altLang="zh-TW" sz="24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endParaRPr lang="zh-TW" altLang="en-US" sz="2400" b="1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B47C092B-9CD4-48F9-BBD3-7100DA123B08}"/>
              </a:ext>
            </a:extLst>
          </p:cNvPr>
          <p:cNvSpPr txBox="1">
            <a:spLocks/>
          </p:cNvSpPr>
          <p:nvPr/>
        </p:nvSpPr>
        <p:spPr bwMode="white">
          <a:xfrm>
            <a:off x="6096000" y="4032491"/>
            <a:ext cx="451378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學號：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M11212091</a:t>
            </a:r>
          </a:p>
          <a:p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姓名：張富彥</a:t>
            </a:r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指導教授：蕭宇宏教授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D103F685-DFF1-4D32-B7C9-10B90BF584DB}"/>
              </a:ext>
            </a:extLst>
          </p:cNvPr>
          <p:cNvSpPr txBox="1">
            <a:spLocks/>
          </p:cNvSpPr>
          <p:nvPr/>
        </p:nvSpPr>
        <p:spPr>
          <a:xfrm>
            <a:off x="1487488" y="2819214"/>
            <a:ext cx="9144000" cy="12195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6000" dirty="0"/>
              <a:t>Performance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5400" dirty="0">
                <a:latin typeface="Microsoft Jenghei"/>
              </a:rPr>
              <a:t>SN0 tb1 &amp; tb2</a:t>
            </a:r>
            <a:endParaRPr lang="zh-TW" altLang="en-US" sz="5400" dirty="0">
              <a:latin typeface="Microsoft Jenghei"/>
            </a:endParaRPr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9195EF95-DCFD-4669-BA62-37B79AEA52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95"/>
          <a:stretch/>
        </p:blipFill>
        <p:spPr>
          <a:xfrm>
            <a:off x="1596416" y="1772816"/>
            <a:ext cx="10056022" cy="2376264"/>
          </a:xfrm>
        </p:spPr>
      </p:pic>
      <p:pic>
        <p:nvPicPr>
          <p:cNvPr id="20" name="內容版面配置區 19">
            <a:extLst>
              <a:ext uri="{FF2B5EF4-FFF2-40B4-BE49-F238E27FC236}">
                <a16:creationId xmlns:a16="http://schemas.microsoft.com/office/drawing/2014/main" id="{8EC8906A-002B-46D4-BE4C-973E8B1936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38"/>
          <a:stretch/>
        </p:blipFill>
        <p:spPr>
          <a:xfrm>
            <a:off x="1596416" y="4162524"/>
            <a:ext cx="10056022" cy="2461851"/>
          </a:xfrm>
        </p:spPr>
      </p:pic>
      <p:sp>
        <p:nvSpPr>
          <p:cNvPr id="21" name="標題 1">
            <a:extLst>
              <a:ext uri="{FF2B5EF4-FFF2-40B4-BE49-F238E27FC236}">
                <a16:creationId xmlns:a16="http://schemas.microsoft.com/office/drawing/2014/main" id="{F129C823-7F43-4550-996D-FEE5719E5135}"/>
              </a:ext>
            </a:extLst>
          </p:cNvPr>
          <p:cNvSpPr txBox="1">
            <a:spLocks/>
          </p:cNvSpPr>
          <p:nvPr/>
        </p:nvSpPr>
        <p:spPr>
          <a:xfrm>
            <a:off x="-10031" y="5076969"/>
            <a:ext cx="1728193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3200" dirty="0" err="1">
                <a:solidFill>
                  <a:srgbClr val="FFFF00"/>
                </a:solidFill>
                <a:latin typeface="Microsoft Jenghei"/>
              </a:rPr>
              <a:t>Matlab</a:t>
            </a:r>
            <a:br>
              <a:rPr lang="en-US" altLang="zh-TW" sz="3200" dirty="0">
                <a:solidFill>
                  <a:srgbClr val="FFFF00"/>
                </a:solidFill>
                <a:latin typeface="Microsoft Jenghei"/>
              </a:rPr>
            </a:br>
            <a:r>
              <a:rPr lang="en-US" altLang="zh-TW" sz="3200" dirty="0">
                <a:solidFill>
                  <a:srgbClr val="FFFF00"/>
                </a:solidFill>
                <a:latin typeface="Microsoft Jenghei"/>
              </a:rPr>
              <a:t>Patten</a:t>
            </a: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03B13A31-331B-4DDE-96AC-15C4A0E1E1DF}"/>
              </a:ext>
            </a:extLst>
          </p:cNvPr>
          <p:cNvSpPr txBox="1">
            <a:spLocks/>
          </p:cNvSpPr>
          <p:nvPr/>
        </p:nvSpPr>
        <p:spPr>
          <a:xfrm>
            <a:off x="191344" y="2430816"/>
            <a:ext cx="1728193" cy="701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endParaRPr lang="en-US" altLang="zh-TW" sz="3200" dirty="0">
              <a:solidFill>
                <a:srgbClr val="FFFF00"/>
              </a:solidFill>
              <a:latin typeface="Microsoft Jenghei"/>
            </a:endParaRPr>
          </a:p>
        </p:txBody>
      </p:sp>
      <p:sp>
        <p:nvSpPr>
          <p:cNvPr id="23" name="標題 1">
            <a:extLst>
              <a:ext uri="{FF2B5EF4-FFF2-40B4-BE49-F238E27FC236}">
                <a16:creationId xmlns:a16="http://schemas.microsoft.com/office/drawing/2014/main" id="{8D723C2D-F302-4E43-B856-343836F44268}"/>
              </a:ext>
            </a:extLst>
          </p:cNvPr>
          <p:cNvSpPr txBox="1">
            <a:spLocks/>
          </p:cNvSpPr>
          <p:nvPr/>
        </p:nvSpPr>
        <p:spPr>
          <a:xfrm>
            <a:off x="29784" y="2564904"/>
            <a:ext cx="1728193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3200" dirty="0">
                <a:solidFill>
                  <a:srgbClr val="FFFF00"/>
                </a:solidFill>
                <a:latin typeface="Microsoft Jenghei"/>
              </a:rPr>
              <a:t>Verilog code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5400" dirty="0">
                <a:latin typeface="Microsoft Jenghei"/>
              </a:rPr>
              <a:t>SN0 tb1 &amp; tb2 </a:t>
            </a:r>
            <a:r>
              <a:rPr lang="en-US" altLang="zh-TW" sz="5400" dirty="0" err="1">
                <a:latin typeface="Microsoft Jenghei"/>
              </a:rPr>
              <a:t>con’t</a:t>
            </a:r>
            <a:endParaRPr lang="zh-TW" altLang="en-US" sz="5400" dirty="0">
              <a:latin typeface="Microsoft Jenghei"/>
            </a:endParaRPr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F129C823-7F43-4550-996D-FEE5719E5135}"/>
              </a:ext>
            </a:extLst>
          </p:cNvPr>
          <p:cNvSpPr txBox="1">
            <a:spLocks/>
          </p:cNvSpPr>
          <p:nvPr/>
        </p:nvSpPr>
        <p:spPr>
          <a:xfrm>
            <a:off x="-10031" y="5076969"/>
            <a:ext cx="1728193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3200" dirty="0" err="1">
                <a:solidFill>
                  <a:srgbClr val="FFFF00"/>
                </a:solidFill>
                <a:latin typeface="Microsoft Jenghei"/>
              </a:rPr>
              <a:t>Matlab</a:t>
            </a:r>
            <a:br>
              <a:rPr lang="en-US" altLang="zh-TW" sz="3200" dirty="0">
                <a:solidFill>
                  <a:srgbClr val="FFFF00"/>
                </a:solidFill>
                <a:latin typeface="Microsoft Jenghei"/>
              </a:rPr>
            </a:br>
            <a:r>
              <a:rPr lang="en-US" altLang="zh-TW" sz="3200" dirty="0">
                <a:solidFill>
                  <a:srgbClr val="FFFF00"/>
                </a:solidFill>
                <a:latin typeface="Microsoft Jenghei"/>
              </a:rPr>
              <a:t>Patten</a:t>
            </a: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03B13A31-331B-4DDE-96AC-15C4A0E1E1DF}"/>
              </a:ext>
            </a:extLst>
          </p:cNvPr>
          <p:cNvSpPr txBox="1">
            <a:spLocks/>
          </p:cNvSpPr>
          <p:nvPr/>
        </p:nvSpPr>
        <p:spPr>
          <a:xfrm>
            <a:off x="191344" y="2430816"/>
            <a:ext cx="1728193" cy="701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endParaRPr lang="en-US" altLang="zh-TW" sz="3200" dirty="0">
              <a:solidFill>
                <a:srgbClr val="FFFF00"/>
              </a:solidFill>
              <a:latin typeface="Microsoft Jenghei"/>
            </a:endParaRPr>
          </a:p>
        </p:txBody>
      </p:sp>
      <p:sp>
        <p:nvSpPr>
          <p:cNvPr id="23" name="標題 1">
            <a:extLst>
              <a:ext uri="{FF2B5EF4-FFF2-40B4-BE49-F238E27FC236}">
                <a16:creationId xmlns:a16="http://schemas.microsoft.com/office/drawing/2014/main" id="{8D723C2D-F302-4E43-B856-343836F44268}"/>
              </a:ext>
            </a:extLst>
          </p:cNvPr>
          <p:cNvSpPr txBox="1">
            <a:spLocks/>
          </p:cNvSpPr>
          <p:nvPr/>
        </p:nvSpPr>
        <p:spPr>
          <a:xfrm>
            <a:off x="29784" y="2564904"/>
            <a:ext cx="1728193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3200" dirty="0">
                <a:solidFill>
                  <a:srgbClr val="FFFF00"/>
                </a:solidFill>
                <a:latin typeface="Microsoft Jenghei"/>
              </a:rPr>
              <a:t>Verilog code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EFBA9D67-F38D-4CBB-B53B-02D8B10F1A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" t="128" r="-780" b="28404"/>
          <a:stretch/>
        </p:blipFill>
        <p:spPr>
          <a:xfrm>
            <a:off x="1626444" y="1986415"/>
            <a:ext cx="10009112" cy="2266569"/>
          </a:xfr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69F5BD5-C68E-4091-A90F-991B8D5471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02"/>
          <a:stretch/>
        </p:blipFill>
        <p:spPr>
          <a:xfrm>
            <a:off x="1626444" y="4252983"/>
            <a:ext cx="9937104" cy="2266569"/>
          </a:xfrm>
        </p:spPr>
      </p:pic>
    </p:spTree>
    <p:extLst>
      <p:ext uri="{BB962C8B-B14F-4D97-AF65-F5344CB8AC3E}">
        <p14:creationId xmlns:p14="http://schemas.microsoft.com/office/powerpoint/2010/main" val="148343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5400" dirty="0">
                <a:latin typeface="Microsoft Jenghei"/>
              </a:rPr>
              <a:t>SN1 tb1</a:t>
            </a:r>
            <a:endParaRPr lang="zh-TW" altLang="en-US" sz="5400" dirty="0">
              <a:latin typeface="Microsoft Jenghei"/>
            </a:endParaRP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03B13A31-331B-4DDE-96AC-15C4A0E1E1DF}"/>
              </a:ext>
            </a:extLst>
          </p:cNvPr>
          <p:cNvSpPr txBox="1">
            <a:spLocks/>
          </p:cNvSpPr>
          <p:nvPr/>
        </p:nvSpPr>
        <p:spPr>
          <a:xfrm>
            <a:off x="191344" y="2430816"/>
            <a:ext cx="1728193" cy="701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endParaRPr lang="en-US" altLang="zh-TW" sz="3200" dirty="0">
              <a:solidFill>
                <a:srgbClr val="FFFF00"/>
              </a:solidFill>
              <a:latin typeface="Microsoft Jenghei"/>
            </a:endParaRPr>
          </a:p>
        </p:txBody>
      </p:sp>
      <p:sp>
        <p:nvSpPr>
          <p:cNvPr id="23" name="標題 1">
            <a:extLst>
              <a:ext uri="{FF2B5EF4-FFF2-40B4-BE49-F238E27FC236}">
                <a16:creationId xmlns:a16="http://schemas.microsoft.com/office/drawing/2014/main" id="{8D723C2D-F302-4E43-B856-343836F44268}"/>
              </a:ext>
            </a:extLst>
          </p:cNvPr>
          <p:cNvSpPr txBox="1">
            <a:spLocks/>
          </p:cNvSpPr>
          <p:nvPr/>
        </p:nvSpPr>
        <p:spPr>
          <a:xfrm>
            <a:off x="47328" y="3531321"/>
            <a:ext cx="1728193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3200" dirty="0">
                <a:solidFill>
                  <a:srgbClr val="FFFF00"/>
                </a:solidFill>
                <a:latin typeface="Microsoft Jenghei"/>
              </a:rPr>
              <a:t>Verilog code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018E58F-F5AF-4F88-B5E9-BFAA17565A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79"/>
          <a:stretch/>
        </p:blipFill>
        <p:spPr>
          <a:xfrm>
            <a:off x="1683386" y="1449884"/>
            <a:ext cx="9741206" cy="1798285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4AA79BA-B383-4DB2-860F-D297EA3E75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3"/>
          <a:stretch/>
        </p:blipFill>
        <p:spPr>
          <a:xfrm>
            <a:off x="1683386" y="3259954"/>
            <a:ext cx="9741206" cy="156304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3240E2D-EAA6-48BA-BF82-897BBB2A3E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47"/>
          <a:stretch/>
        </p:blipFill>
        <p:spPr>
          <a:xfrm>
            <a:off x="1683386" y="4823000"/>
            <a:ext cx="9741206" cy="18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72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5400" dirty="0">
                <a:latin typeface="Microsoft Jenghei"/>
              </a:rPr>
              <a:t>SN2 tb1 &amp; tb2</a:t>
            </a:r>
            <a:endParaRPr lang="zh-TW" altLang="en-US" sz="5400" dirty="0">
              <a:latin typeface="Microsoft Jenghei"/>
            </a:endParaRPr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F129C823-7F43-4550-996D-FEE5719E5135}"/>
              </a:ext>
            </a:extLst>
          </p:cNvPr>
          <p:cNvSpPr txBox="1">
            <a:spLocks/>
          </p:cNvSpPr>
          <p:nvPr/>
        </p:nvSpPr>
        <p:spPr>
          <a:xfrm>
            <a:off x="119336" y="4581128"/>
            <a:ext cx="1728193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3200" dirty="0" err="1">
                <a:solidFill>
                  <a:srgbClr val="FFFF00"/>
                </a:solidFill>
                <a:latin typeface="Microsoft Jenghei"/>
              </a:rPr>
              <a:t>Matlab</a:t>
            </a:r>
            <a:br>
              <a:rPr lang="en-US" altLang="zh-TW" sz="3200" dirty="0">
                <a:solidFill>
                  <a:srgbClr val="FFFF00"/>
                </a:solidFill>
                <a:latin typeface="Microsoft Jenghei"/>
              </a:rPr>
            </a:br>
            <a:r>
              <a:rPr lang="en-US" altLang="zh-TW" sz="3200" dirty="0">
                <a:solidFill>
                  <a:srgbClr val="FFFF00"/>
                </a:solidFill>
                <a:latin typeface="Microsoft Jenghei"/>
              </a:rPr>
              <a:t>Patten</a:t>
            </a: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03B13A31-331B-4DDE-96AC-15C4A0E1E1DF}"/>
              </a:ext>
            </a:extLst>
          </p:cNvPr>
          <p:cNvSpPr txBox="1">
            <a:spLocks/>
          </p:cNvSpPr>
          <p:nvPr/>
        </p:nvSpPr>
        <p:spPr>
          <a:xfrm>
            <a:off x="191344" y="2430816"/>
            <a:ext cx="1728193" cy="701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endParaRPr lang="en-US" altLang="zh-TW" sz="3200" dirty="0">
              <a:solidFill>
                <a:srgbClr val="FFFF00"/>
              </a:solidFill>
              <a:latin typeface="Microsoft Jenghei"/>
            </a:endParaRPr>
          </a:p>
        </p:txBody>
      </p:sp>
      <p:sp>
        <p:nvSpPr>
          <p:cNvPr id="23" name="標題 1">
            <a:extLst>
              <a:ext uri="{FF2B5EF4-FFF2-40B4-BE49-F238E27FC236}">
                <a16:creationId xmlns:a16="http://schemas.microsoft.com/office/drawing/2014/main" id="{8D723C2D-F302-4E43-B856-343836F44268}"/>
              </a:ext>
            </a:extLst>
          </p:cNvPr>
          <p:cNvSpPr txBox="1">
            <a:spLocks/>
          </p:cNvSpPr>
          <p:nvPr/>
        </p:nvSpPr>
        <p:spPr>
          <a:xfrm>
            <a:off x="119335" y="2560796"/>
            <a:ext cx="1728193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3200" dirty="0">
                <a:solidFill>
                  <a:srgbClr val="FFFF00"/>
                </a:solidFill>
                <a:latin typeface="Microsoft Jenghei"/>
              </a:rPr>
              <a:t>Verilog code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0F5E83C2-254D-4898-96AE-D2212C8B90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934808"/>
            <a:ext cx="9793088" cy="2335012"/>
          </a:xfr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FD8DC5C-3E0D-49AB-89EB-AA3961A9D3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4288989"/>
            <a:ext cx="9793088" cy="1985160"/>
          </a:xfrm>
        </p:spPr>
      </p:pic>
    </p:spTree>
    <p:extLst>
      <p:ext uri="{BB962C8B-B14F-4D97-AF65-F5344CB8AC3E}">
        <p14:creationId xmlns:p14="http://schemas.microsoft.com/office/powerpoint/2010/main" val="418286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5400" dirty="0">
                <a:latin typeface="Microsoft Jenghei"/>
              </a:rPr>
              <a:t>SN2 tb1 &amp; tb2 </a:t>
            </a:r>
            <a:r>
              <a:rPr lang="en-US" altLang="zh-TW" sz="5400" dirty="0" err="1">
                <a:latin typeface="Microsoft Jenghei"/>
              </a:rPr>
              <a:t>con’t</a:t>
            </a:r>
            <a:endParaRPr lang="zh-TW" altLang="en-US" sz="5400" dirty="0">
              <a:latin typeface="Microsoft Jenghei"/>
            </a:endParaRPr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F129C823-7F43-4550-996D-FEE5719E5135}"/>
              </a:ext>
            </a:extLst>
          </p:cNvPr>
          <p:cNvSpPr txBox="1">
            <a:spLocks/>
          </p:cNvSpPr>
          <p:nvPr/>
        </p:nvSpPr>
        <p:spPr>
          <a:xfrm>
            <a:off x="119336" y="4581128"/>
            <a:ext cx="1728193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3200" dirty="0" err="1">
                <a:solidFill>
                  <a:srgbClr val="FFFF00"/>
                </a:solidFill>
                <a:latin typeface="Microsoft Jenghei"/>
              </a:rPr>
              <a:t>Matlab</a:t>
            </a:r>
            <a:br>
              <a:rPr lang="en-US" altLang="zh-TW" sz="3200" dirty="0">
                <a:solidFill>
                  <a:srgbClr val="FFFF00"/>
                </a:solidFill>
                <a:latin typeface="Microsoft Jenghei"/>
              </a:rPr>
            </a:br>
            <a:r>
              <a:rPr lang="en-US" altLang="zh-TW" sz="3200" dirty="0">
                <a:solidFill>
                  <a:srgbClr val="FFFF00"/>
                </a:solidFill>
                <a:latin typeface="Microsoft Jenghei"/>
              </a:rPr>
              <a:t>Patten</a:t>
            </a: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03B13A31-331B-4DDE-96AC-15C4A0E1E1DF}"/>
              </a:ext>
            </a:extLst>
          </p:cNvPr>
          <p:cNvSpPr txBox="1">
            <a:spLocks/>
          </p:cNvSpPr>
          <p:nvPr/>
        </p:nvSpPr>
        <p:spPr>
          <a:xfrm>
            <a:off x="191344" y="2430816"/>
            <a:ext cx="1728193" cy="701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endParaRPr lang="en-US" altLang="zh-TW" sz="3200" dirty="0">
              <a:solidFill>
                <a:srgbClr val="FFFF00"/>
              </a:solidFill>
              <a:latin typeface="Microsoft Jenghei"/>
            </a:endParaRPr>
          </a:p>
        </p:txBody>
      </p:sp>
      <p:sp>
        <p:nvSpPr>
          <p:cNvPr id="23" name="標題 1">
            <a:extLst>
              <a:ext uri="{FF2B5EF4-FFF2-40B4-BE49-F238E27FC236}">
                <a16:creationId xmlns:a16="http://schemas.microsoft.com/office/drawing/2014/main" id="{8D723C2D-F302-4E43-B856-343836F44268}"/>
              </a:ext>
            </a:extLst>
          </p:cNvPr>
          <p:cNvSpPr txBox="1">
            <a:spLocks/>
          </p:cNvSpPr>
          <p:nvPr/>
        </p:nvSpPr>
        <p:spPr>
          <a:xfrm>
            <a:off x="119335" y="2560796"/>
            <a:ext cx="1728193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3200" dirty="0">
                <a:solidFill>
                  <a:srgbClr val="FFFF00"/>
                </a:solidFill>
                <a:latin typeface="Microsoft Jenghei"/>
              </a:rPr>
              <a:t>Verilog code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9C1493D4-C581-414E-A899-806D4FEC21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6"/>
          <a:stretch/>
        </p:blipFill>
        <p:spPr>
          <a:xfrm>
            <a:off x="1745258" y="4129697"/>
            <a:ext cx="9607326" cy="2263836"/>
          </a:xfr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9FFD121-2369-4DFF-B053-58AE9C87DD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7"/>
          <a:stretch/>
        </p:blipFill>
        <p:spPr>
          <a:xfrm>
            <a:off x="1752600" y="1904789"/>
            <a:ext cx="9599984" cy="2224907"/>
          </a:xfrm>
        </p:spPr>
      </p:pic>
    </p:spTree>
    <p:extLst>
      <p:ext uri="{BB962C8B-B14F-4D97-AF65-F5344CB8AC3E}">
        <p14:creationId xmlns:p14="http://schemas.microsoft.com/office/powerpoint/2010/main" val="11153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EAFF6-894E-49B6-8B07-C4C0C56B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Wave SN0</a:t>
            </a:r>
            <a:endParaRPr lang="zh-TW" altLang="en-US" sz="5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EA914FE-BE47-4991-ADF5-F0B0B45DC5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00807"/>
            <a:ext cx="9612561" cy="2232248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1519396-C3A9-4A6D-8FC4-F90670EA61E2}"/>
              </a:ext>
            </a:extLst>
          </p:cNvPr>
          <p:cNvSpPr txBox="1"/>
          <p:nvPr/>
        </p:nvSpPr>
        <p:spPr>
          <a:xfrm>
            <a:off x="4115780" y="4029720"/>
            <a:ext cx="396044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              </a:t>
            </a:r>
            <a:r>
              <a:rPr lang="en-US" altLang="zh-TW" dirty="0" err="1">
                <a:solidFill>
                  <a:schemeClr val="bg1"/>
                </a:solidFill>
              </a:rPr>
              <a:t>a_ext</a:t>
            </a:r>
            <a:r>
              <a:rPr lang="en-US" altLang="zh-TW" dirty="0">
                <a:solidFill>
                  <a:schemeClr val="bg1"/>
                </a:solidFill>
              </a:rPr>
              <a:t>   1.0110 = 1.375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+            </a:t>
            </a:r>
            <a:r>
              <a:rPr lang="en-US" altLang="zh-TW" dirty="0" err="1">
                <a:solidFill>
                  <a:schemeClr val="bg1"/>
                </a:solidFill>
              </a:rPr>
              <a:t>b_ext</a:t>
            </a:r>
            <a:r>
              <a:rPr lang="en-US" altLang="zh-TW" dirty="0">
                <a:solidFill>
                  <a:schemeClr val="bg1"/>
                </a:solidFill>
              </a:rPr>
              <a:t> 11.0011 = 3.1875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 </a:t>
            </a:r>
            <a:r>
              <a:rPr lang="en-US" altLang="zh-TW" dirty="0" err="1">
                <a:solidFill>
                  <a:schemeClr val="bg1"/>
                </a:solidFill>
              </a:rPr>
              <a:t>Sum_tmp</a:t>
            </a:r>
            <a:r>
              <a:rPr lang="en-US" altLang="zh-TW" dirty="0">
                <a:solidFill>
                  <a:schemeClr val="bg1"/>
                </a:solidFill>
              </a:rPr>
              <a:t> 100.1001 = 4.5625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373107-9585-4332-A656-7AF01E4A267C}"/>
              </a:ext>
            </a:extLst>
          </p:cNvPr>
          <p:cNvSpPr/>
          <p:nvPr/>
        </p:nvSpPr>
        <p:spPr>
          <a:xfrm>
            <a:off x="3431704" y="3140968"/>
            <a:ext cx="648072" cy="576064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84E26162-7FC3-4219-9C95-73765607933A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 rot="16200000" flipH="1">
            <a:off x="3548584" y="3924188"/>
            <a:ext cx="774353" cy="360040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58ADE6B-3B63-4AF8-94DC-25DC52BA52B3}"/>
              </a:ext>
            </a:extLst>
          </p:cNvPr>
          <p:cNvSpPr txBox="1"/>
          <p:nvPr/>
        </p:nvSpPr>
        <p:spPr>
          <a:xfrm>
            <a:off x="1415480" y="4293096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Parameter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AIW = 2,AFW = 3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BIW = 3,BFW = 4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SFW = 2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57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991A8E0-5671-41BB-B36C-C351D3EEE5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965318"/>
            <a:ext cx="8496944" cy="2074236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81EAFF6-894E-49B6-8B07-C4C0C56B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Wave SN2</a:t>
            </a:r>
            <a:endParaRPr lang="zh-TW" altLang="en-US" sz="5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519396-C3A9-4A6D-8FC4-F90670EA61E2}"/>
              </a:ext>
            </a:extLst>
          </p:cNvPr>
          <p:cNvSpPr txBox="1"/>
          <p:nvPr/>
        </p:nvSpPr>
        <p:spPr>
          <a:xfrm>
            <a:off x="5663952" y="4447228"/>
            <a:ext cx="396044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              </a:t>
            </a:r>
            <a:r>
              <a:rPr lang="en-US" altLang="zh-TW" dirty="0" err="1">
                <a:solidFill>
                  <a:schemeClr val="bg1"/>
                </a:solidFill>
              </a:rPr>
              <a:t>a_ext</a:t>
            </a:r>
            <a:r>
              <a:rPr lang="en-US" altLang="zh-TW" dirty="0">
                <a:solidFill>
                  <a:schemeClr val="bg1"/>
                </a:solidFill>
              </a:rPr>
              <a:t> 0011.1011= 3.6925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+            </a:t>
            </a:r>
            <a:r>
              <a:rPr lang="en-US" altLang="zh-TW" dirty="0" err="1">
                <a:solidFill>
                  <a:schemeClr val="bg1"/>
                </a:solidFill>
              </a:rPr>
              <a:t>b_ext</a:t>
            </a:r>
            <a:r>
              <a:rPr lang="en-US" altLang="zh-TW" dirty="0">
                <a:solidFill>
                  <a:schemeClr val="bg1"/>
                </a:solidFill>
              </a:rPr>
              <a:t> 0111.0100= 7.25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 </a:t>
            </a:r>
            <a:r>
              <a:rPr lang="en-US" altLang="zh-TW" dirty="0" err="1">
                <a:solidFill>
                  <a:schemeClr val="bg1"/>
                </a:solidFill>
              </a:rPr>
              <a:t>Sum_tmp</a:t>
            </a:r>
            <a:r>
              <a:rPr lang="en-US" altLang="zh-TW" dirty="0">
                <a:solidFill>
                  <a:schemeClr val="bg1"/>
                </a:solidFill>
              </a:rPr>
              <a:t>    1010.1111= 10.9425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373107-9585-4332-A656-7AF01E4A267C}"/>
              </a:ext>
            </a:extLst>
          </p:cNvPr>
          <p:cNvSpPr/>
          <p:nvPr/>
        </p:nvSpPr>
        <p:spPr>
          <a:xfrm>
            <a:off x="4439816" y="2977408"/>
            <a:ext cx="720080" cy="576064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84E26162-7FC3-4219-9C95-73765607933A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 rot="16200000" flipH="1">
            <a:off x="4554194" y="3799134"/>
            <a:ext cx="1355421" cy="864096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58ADE6B-3B63-4AF8-94DC-25DC52BA52B3}"/>
              </a:ext>
            </a:extLst>
          </p:cNvPr>
          <p:cNvSpPr txBox="1"/>
          <p:nvPr/>
        </p:nvSpPr>
        <p:spPr>
          <a:xfrm>
            <a:off x="1775520" y="4231182"/>
            <a:ext cx="2772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Parameter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AIW = 3,AFW = 4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BIW = 5,BFW = 3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SFW = 3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91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1829F-E5D1-4968-8491-5DCA699E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Experience</a:t>
            </a:r>
            <a:endParaRPr lang="zh-TW" altLang="en-US" sz="54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75BACD-0998-4E2A-A8E0-75C4E7B0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825625"/>
            <a:ext cx="9144000" cy="4270375"/>
          </a:xfrm>
        </p:spPr>
        <p:txBody>
          <a:bodyPr/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在設計參數化的小數定點加法器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fx_pt_add_rnd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過程中，我深入理解了不同數值表示法對計算的影響，這次實作中，我成功整合了有號數表示法、整數位元和小數位元的彈性參數，使得加法器能夠應對各種場景。特別是四捨五入的實現，讓輸出訊號在特定小數位數下具有更高的準確性。這次作業提供了一個實用的工具，使我更熟悉了小數定點運算的設計和實現，另外這次使用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pattern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也是一個很好的經驗，能夠在這次練習中學習到業界常用的測試方式令我感到相當的值得。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1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4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Summery</a:t>
            </a:r>
            <a:endParaRPr lang="zh-TW" altLang="en-US" sz="4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487488" y="1844824"/>
            <a:ext cx="9144000" cy="4495800"/>
          </a:xfrm>
        </p:spPr>
        <p:txBody>
          <a:bodyPr rtlCol="0">
            <a:normAutofit fontScale="92500" lnSpcReduction="20000"/>
          </a:bodyPr>
          <a:lstStyle/>
          <a:p>
            <a:pPr rtl="0">
              <a:lnSpc>
                <a:spcPct val="11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Design</a:t>
            </a:r>
          </a:p>
          <a:p>
            <a:pPr marL="708660" lvl="1" indent="-342900">
              <a:lnSpc>
                <a:spcPct val="110000"/>
              </a:lnSpc>
              <a:buFont typeface="+mj-lt"/>
              <a:buAutoNum type="alphaLcParenR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design</a:t>
            </a:r>
          </a:p>
          <a:p>
            <a:pPr marL="708660" lvl="1" indent="-342900">
              <a:lnSpc>
                <a:spcPct val="110000"/>
              </a:lnSpc>
              <a:buFont typeface="+mj-lt"/>
              <a:buAutoNum type="alphaLcParenR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graph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1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 Algorithm</a:t>
            </a:r>
          </a:p>
          <a:p>
            <a:pPr marL="708660" lvl="1" indent="-342900">
              <a:lnSpc>
                <a:spcPct val="110000"/>
              </a:lnSpc>
              <a:buFont typeface="+mj-lt"/>
              <a:buAutoNum type="alphaLcParenR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graph</a:t>
            </a:r>
          </a:p>
          <a:p>
            <a:pPr marL="708660" lvl="1" indent="-342900">
              <a:lnSpc>
                <a:spcPct val="110000"/>
              </a:lnSpc>
              <a:buFont typeface="+mj-lt"/>
              <a:buAutoNum type="alphaLcParenR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test pattern by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1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708660" lvl="1" indent="-342900">
              <a:lnSpc>
                <a:spcPct val="110000"/>
              </a:lnSpc>
              <a:buFont typeface="+mj-lt"/>
              <a:buAutoNum type="alphaLcParenR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 vs inside code</a:t>
            </a:r>
          </a:p>
          <a:p>
            <a:pPr rtl="0">
              <a:lnSpc>
                <a:spcPct val="11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59320-E1DA-4B6A-9800-77F570F7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315" y="404664"/>
            <a:ext cx="9144000" cy="1123528"/>
          </a:xfrm>
        </p:spPr>
        <p:txBody>
          <a:bodyPr>
            <a:noAutofit/>
          </a:bodyPr>
          <a:lstStyle/>
          <a:p>
            <a:pPr algn="ctr"/>
            <a:br>
              <a:rPr lang="en-US" altLang="zh-TW" sz="6000" dirty="0"/>
            </a:br>
            <a:r>
              <a:rPr lang="en-US" altLang="zh-TW" sz="6000" dirty="0"/>
              <a:t>Circuit Design</a:t>
            </a:r>
            <a:endParaRPr lang="zh-TW" altLang="en-US" sz="44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FA28C4B-F73D-48AB-A740-0AA2A8FAF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84" y="1700808"/>
            <a:ext cx="10551862" cy="4495751"/>
          </a:xfrm>
        </p:spPr>
      </p:pic>
    </p:spTree>
    <p:extLst>
      <p:ext uri="{BB962C8B-B14F-4D97-AF65-F5344CB8AC3E}">
        <p14:creationId xmlns:p14="http://schemas.microsoft.com/office/powerpoint/2010/main" val="244263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BB83E-5683-49B6-A57E-03BA878A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92696"/>
            <a:ext cx="9144000" cy="907504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How to design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E826A-EC19-48E0-9215-D4E48F309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3635896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>
                <a:solidFill>
                  <a:srgbClr val="00B0F0"/>
                </a:solidFill>
              </a:rPr>
              <a:t>Parameter</a:t>
            </a:r>
            <a:r>
              <a:rPr lang="zh-TW" altLang="en-US" sz="2800" dirty="0">
                <a:solidFill>
                  <a:srgbClr val="00B0F0"/>
                </a:solidFill>
              </a:rPr>
              <a:t>：</a:t>
            </a:r>
            <a:endParaRPr lang="en-US" altLang="zh-TW" sz="2800" dirty="0">
              <a:solidFill>
                <a:srgbClr val="00B0F0"/>
              </a:solidFill>
            </a:endParaRPr>
          </a:p>
          <a:p>
            <a:r>
              <a:rPr lang="en-US" altLang="zh-TW" dirty="0"/>
              <a:t>SN = Control mode</a:t>
            </a:r>
          </a:p>
          <a:p>
            <a:r>
              <a:rPr lang="en-US" altLang="zh-TW" dirty="0"/>
              <a:t>AIW = A integer width</a:t>
            </a:r>
          </a:p>
          <a:p>
            <a:r>
              <a:rPr lang="en-US" altLang="zh-TW" dirty="0"/>
              <a:t>AFW = A float width</a:t>
            </a:r>
          </a:p>
          <a:p>
            <a:r>
              <a:rPr lang="en-US" altLang="zh-TW" dirty="0"/>
              <a:t>BIW = B integer width</a:t>
            </a:r>
          </a:p>
          <a:p>
            <a:r>
              <a:rPr lang="en-US" altLang="zh-TW" dirty="0"/>
              <a:t>BFW = B float width</a:t>
            </a:r>
          </a:p>
          <a:p>
            <a:r>
              <a:rPr lang="en-US" altLang="zh-TW" dirty="0"/>
              <a:t>SIW = Sum integer width</a:t>
            </a:r>
          </a:p>
          <a:p>
            <a:r>
              <a:rPr lang="en-US" altLang="zh-TW" dirty="0"/>
              <a:t>SFW = Sum float width</a:t>
            </a:r>
          </a:p>
          <a:p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6335F9C-1852-4D7B-A1C2-6F7AC4883480}"/>
              </a:ext>
            </a:extLst>
          </p:cNvPr>
          <p:cNvSpPr txBox="1">
            <a:spLocks/>
          </p:cNvSpPr>
          <p:nvPr/>
        </p:nvSpPr>
        <p:spPr>
          <a:xfrm>
            <a:off x="6168008" y="1828800"/>
            <a:ext cx="50405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0EC33DD-B898-484E-867B-2E7EC2D6F61B}"/>
              </a:ext>
            </a:extLst>
          </p:cNvPr>
          <p:cNvSpPr txBox="1">
            <a:spLocks/>
          </p:cNvSpPr>
          <p:nvPr/>
        </p:nvSpPr>
        <p:spPr>
          <a:xfrm>
            <a:off x="6096000" y="1828800"/>
            <a:ext cx="4427984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r>
              <a:rPr lang="en-US" altLang="zh-TW" dirty="0" err="1"/>
              <a:t>A_ext</a:t>
            </a:r>
            <a:r>
              <a:rPr lang="en-US" altLang="zh-TW" dirty="0"/>
              <a:t>= Aligned with B bit </a:t>
            </a:r>
          </a:p>
          <a:p>
            <a:r>
              <a:rPr lang="en-US" altLang="zh-TW" dirty="0" err="1"/>
              <a:t>B_ext</a:t>
            </a:r>
            <a:r>
              <a:rPr lang="en-US" altLang="zh-TW" dirty="0"/>
              <a:t> = Aligned with A bit</a:t>
            </a:r>
          </a:p>
          <a:p>
            <a:r>
              <a:rPr lang="en-US" altLang="zh-TW" dirty="0"/>
              <a:t>EXT_F1 = the bigger FW between AFW and BFW.</a:t>
            </a:r>
          </a:p>
          <a:p>
            <a:r>
              <a:rPr lang="en-US" altLang="zh-TW" dirty="0"/>
              <a:t>EXT_F2 = the bigger FW between SFW and EXT_F2.</a:t>
            </a:r>
          </a:p>
          <a:p>
            <a:r>
              <a:rPr lang="en-US" altLang="zh-TW" dirty="0"/>
              <a:t>SC = Each SN is distinguished normal case and special case.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778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A91AD-5459-41FF-9029-7EDD1711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836712"/>
            <a:ext cx="8964488" cy="763488"/>
          </a:xfrm>
        </p:spPr>
        <p:txBody>
          <a:bodyPr>
            <a:normAutofit fontScale="90000"/>
          </a:bodyPr>
          <a:lstStyle/>
          <a:p>
            <a:pPr marL="365760" lvl="1">
              <a:lnSpc>
                <a:spcPct val="110000"/>
              </a:lnSpc>
            </a:pPr>
            <a:r>
              <a:rPr lang="en-US" altLang="zh-TW" sz="4800" kern="12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Data Flow Graph</a:t>
            </a:r>
            <a:endParaRPr lang="zh-TW" altLang="en-US" sz="4800" kern="12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5C3FB55-BB75-4838-BFF4-6AA73A0E3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772816"/>
            <a:ext cx="8496944" cy="4680520"/>
          </a:xfrm>
        </p:spPr>
      </p:pic>
    </p:spTree>
    <p:extLst>
      <p:ext uri="{BB962C8B-B14F-4D97-AF65-F5344CB8AC3E}">
        <p14:creationId xmlns:p14="http://schemas.microsoft.com/office/powerpoint/2010/main" val="76033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1B3B5-C4B1-4E90-9AE1-D3D7EA9A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2819214"/>
            <a:ext cx="9144000" cy="1219572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Testbench Algorithm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9596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6BF55-B0E0-4201-98BB-170C8EF0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Graph</a:t>
            </a:r>
            <a:endParaRPr lang="zh-TW" altLang="en-US" sz="5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CF3309-3A18-4AEE-A349-74F951857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620688"/>
            <a:ext cx="4536504" cy="5963452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D77C446-CE45-4B6D-9F8B-FC934697AC6C}"/>
              </a:ext>
            </a:extLst>
          </p:cNvPr>
          <p:cNvSpPr txBox="1">
            <a:spLocks/>
          </p:cNvSpPr>
          <p:nvPr/>
        </p:nvSpPr>
        <p:spPr>
          <a:xfrm>
            <a:off x="1524000" y="1484784"/>
            <a:ext cx="5148064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lnSpc>
                <a:spcPct val="110000"/>
              </a:lnSpc>
              <a:buFont typeface="Arial" pitchFamily="34" charset="0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golden_pattenand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parameter.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 module ports by name is compared one by one, and the summed result is then compared to the golden result.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check the code coverage is work well or not.  </a:t>
            </a:r>
          </a:p>
          <a:p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9EBA42-573E-4238-BAB3-ECCECB8B8B43}"/>
              </a:ext>
            </a:extLst>
          </p:cNvPr>
          <p:cNvSpPr/>
          <p:nvPr/>
        </p:nvSpPr>
        <p:spPr>
          <a:xfrm>
            <a:off x="8976320" y="692696"/>
            <a:ext cx="2448272" cy="3528392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DD1D1F-B785-4A86-8026-B8657D5414C8}"/>
              </a:ext>
            </a:extLst>
          </p:cNvPr>
          <p:cNvSpPr/>
          <p:nvPr/>
        </p:nvSpPr>
        <p:spPr>
          <a:xfrm>
            <a:off x="6972626" y="692696"/>
            <a:ext cx="995582" cy="4968552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A5D9E9-B6CB-49F0-A145-365457952557}"/>
              </a:ext>
            </a:extLst>
          </p:cNvPr>
          <p:cNvSpPr/>
          <p:nvPr/>
        </p:nvSpPr>
        <p:spPr>
          <a:xfrm>
            <a:off x="8112224" y="3882114"/>
            <a:ext cx="3312368" cy="264323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1E1794-F081-44C2-B966-A7D773C69EB6}"/>
              </a:ext>
            </a:extLst>
          </p:cNvPr>
          <p:cNvSpPr txBox="1"/>
          <p:nvPr/>
        </p:nvSpPr>
        <p:spPr>
          <a:xfrm>
            <a:off x="10920536" y="655324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1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BEDB87-8DEE-420A-BA33-945E0EAD21CD}"/>
              </a:ext>
            </a:extLst>
          </p:cNvPr>
          <p:cNvSpPr txBox="1"/>
          <p:nvPr/>
        </p:nvSpPr>
        <p:spPr>
          <a:xfrm>
            <a:off x="10819030" y="5186111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2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73BCD64-7CDE-476D-89E1-23D73806386C}"/>
              </a:ext>
            </a:extLst>
          </p:cNvPr>
          <p:cNvSpPr txBox="1"/>
          <p:nvPr/>
        </p:nvSpPr>
        <p:spPr>
          <a:xfrm>
            <a:off x="7540135" y="620688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3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0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13F28-CB52-4988-A0E2-38CF5240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test pattern by </a:t>
            </a:r>
            <a:r>
              <a:rPr lang="en-US" altLang="zh-TW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CD0D5A-9910-437D-907E-7338CAE18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484784"/>
            <a:ext cx="3779912" cy="4752528"/>
          </a:xfrm>
        </p:spPr>
        <p:txBody>
          <a:bodyPr>
            <a:normAutofit/>
          </a:bodyPr>
          <a:lstStyle/>
          <a:p>
            <a:pPr marL="365760" lvl="1" indent="0">
              <a:lnSpc>
                <a:spcPct val="110000"/>
              </a:lnSpc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unsigned number and sign magnitude 10,000 data.</a:t>
            </a:r>
          </a:p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Programing function code provide random value and transfer to binary.</a:t>
            </a:r>
          </a:p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2’s weight code times bits to calculate float number result.</a:t>
            </a:r>
          </a:p>
          <a:p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53347A3-3CE0-407E-9E88-83BF3B4EB2BD}"/>
              </a:ext>
            </a:extLst>
          </p:cNvPr>
          <p:cNvSpPr txBox="1">
            <a:spLocks/>
          </p:cNvSpPr>
          <p:nvPr/>
        </p:nvSpPr>
        <p:spPr>
          <a:xfrm>
            <a:off x="5879976" y="1805750"/>
            <a:ext cx="377991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lnSpc>
                <a:spcPct val="110000"/>
              </a:lnSpc>
              <a:buFont typeface="Arial" pitchFamily="34" charset="0"/>
              <a:buNone/>
            </a:pP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2788A1-7D2C-4084-810B-710C3082A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91" y="2060848"/>
            <a:ext cx="2676065" cy="42672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C0F66D-C690-4E93-A86A-508C932783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793"/>
          <a:stretch/>
        </p:blipFill>
        <p:spPr>
          <a:xfrm>
            <a:off x="8472264" y="2040187"/>
            <a:ext cx="2952328" cy="43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9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98AB6-EEFC-479C-9768-4DFA006D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dirty="0"/>
              <a:t>Testbench Algorithm</a:t>
            </a:r>
            <a:endParaRPr lang="zh-TW" altLang="en-US" sz="5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7C2662-63A5-4049-B20D-5ED23BEC5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1700808"/>
            <a:ext cx="4248472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19526"/>
      </p:ext>
    </p:extLst>
  </p:cSld>
  <p:clrMapOvr>
    <a:masterClrMapping/>
  </p:clrMapOvr>
</p:sld>
</file>

<file path=ppt/theme/theme1.xml><?xml version="1.0" encoding="utf-8"?>
<a:theme xmlns:a="http://schemas.openxmlformats.org/drawingml/2006/main" name="高科技電腦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9_TF02901026" id="{376BEFE2-3D0D-45CB-A76B-5841325125FC}" vid="{5D355C33-F356-4575-B9EA-B4698082D383}"/>
    </a:ext>
  </a:extLst>
</a:theme>
</file>

<file path=ppt/theme/theme2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商務科技電路板設計簡報 (寬螢幕)</Template>
  <TotalTime>1214</TotalTime>
  <Words>506</Words>
  <Application>Microsoft Office PowerPoint</Application>
  <PresentationFormat>寬螢幕</PresentationFormat>
  <Paragraphs>82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Microsoft Jenghei</vt:lpstr>
      <vt:lpstr>Microsoft JhengHei UI</vt:lpstr>
      <vt:lpstr>標楷體</vt:lpstr>
      <vt:lpstr>Arial</vt:lpstr>
      <vt:lpstr>Candara</vt:lpstr>
      <vt:lpstr>Times New Roman</vt:lpstr>
      <vt:lpstr>高科技電腦 16x9</vt:lpstr>
      <vt:lpstr>SIP矽智產</vt:lpstr>
      <vt:lpstr>Summery</vt:lpstr>
      <vt:lpstr> Circuit Design</vt:lpstr>
      <vt:lpstr>How to design</vt:lpstr>
      <vt:lpstr>Data Flow Graph</vt:lpstr>
      <vt:lpstr>Testbench Algorithm</vt:lpstr>
      <vt:lpstr>Data Flow Graph</vt:lpstr>
      <vt:lpstr>Generate test pattern by Matlab</vt:lpstr>
      <vt:lpstr>Testbench Algorithm</vt:lpstr>
      <vt:lpstr>PowerPoint 簡報</vt:lpstr>
      <vt:lpstr>SN0 tb1 &amp; tb2</vt:lpstr>
      <vt:lpstr>SN0 tb1 &amp; tb2 con’t</vt:lpstr>
      <vt:lpstr>SN1 tb1</vt:lpstr>
      <vt:lpstr>SN2 tb1 &amp; tb2</vt:lpstr>
      <vt:lpstr>SN2 tb1 &amp; tb2 con’t</vt:lpstr>
      <vt:lpstr>Wave SN0</vt:lpstr>
      <vt:lpstr>Wave SN2</vt:lpstr>
      <vt:lpstr>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SIP矽智產</dc:title>
  <dc:creator>張富彥</dc:creator>
  <cp:lastModifiedBy>張富彥</cp:lastModifiedBy>
  <cp:revision>25</cp:revision>
  <dcterms:created xsi:type="dcterms:W3CDTF">2023-12-04T18:37:18Z</dcterms:created>
  <dcterms:modified xsi:type="dcterms:W3CDTF">2023-12-05T14:52:01Z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