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6" r:id="rId3"/>
    <p:sldId id="287" r:id="rId4"/>
    <p:sldId id="288" r:id="rId5"/>
    <p:sldId id="345" r:id="rId6"/>
    <p:sldId id="313" r:id="rId7"/>
    <p:sldId id="318" r:id="rId8"/>
    <p:sldId id="317" r:id="rId9"/>
    <p:sldId id="323" r:id="rId10"/>
    <p:sldId id="324" r:id="rId11"/>
    <p:sldId id="325" r:id="rId12"/>
    <p:sldId id="319" r:id="rId13"/>
    <p:sldId id="320" r:id="rId14"/>
    <p:sldId id="321" r:id="rId15"/>
    <p:sldId id="322" r:id="rId16"/>
    <p:sldId id="326" r:id="rId17"/>
    <p:sldId id="328" r:id="rId18"/>
    <p:sldId id="330" r:id="rId19"/>
    <p:sldId id="329" r:id="rId20"/>
    <p:sldId id="331" r:id="rId21"/>
    <p:sldId id="332" r:id="rId22"/>
    <p:sldId id="327" r:id="rId23"/>
    <p:sldId id="333" r:id="rId24"/>
    <p:sldId id="334" r:id="rId25"/>
    <p:sldId id="335" r:id="rId26"/>
    <p:sldId id="336" r:id="rId27"/>
    <p:sldId id="337" r:id="rId28"/>
    <p:sldId id="338" r:id="rId29"/>
    <p:sldId id="339" r:id="rId30"/>
    <p:sldId id="340" r:id="rId31"/>
    <p:sldId id="341" r:id="rId32"/>
    <p:sldId id="342" r:id="rId33"/>
    <p:sldId id="307" r:id="rId34"/>
    <p:sldId id="34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0D5267"/>
    <a:srgbClr val="80ABB8"/>
    <a:srgbClr val="157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5591" autoAdjust="0"/>
  </p:normalViewPr>
  <p:slideViewPr>
    <p:cSldViewPr snapToGrid="0">
      <p:cViewPr varScale="1">
        <p:scale>
          <a:sx n="75" d="100"/>
          <a:sy n="75" d="100"/>
        </p:scale>
        <p:origin x="941"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01AB3-0F8F-4D8F-A5A3-FBF27394913C}" type="doc">
      <dgm:prSet loTypeId="urn:microsoft.com/office/officeart/2005/8/layout/chevron1" loCatId="process" qsTypeId="urn:microsoft.com/office/officeart/2005/8/quickstyle/simple1" qsCatId="simple" csTypeId="urn:microsoft.com/office/officeart/2005/8/colors/colorful4" csCatId="colorful" phldr="1"/>
      <dgm:spPr/>
    </dgm:pt>
    <dgm:pt modelId="{A634FF52-7F6B-4D33-B485-8BEFC60C01D6}">
      <dgm:prSet phldrT="[文字]"/>
      <dgm:spPr/>
      <dgm:t>
        <a:bodyPr/>
        <a:lstStyle/>
        <a:p>
          <a:r>
            <a:rPr lang="en-US" altLang="zh-TW" dirty="0" smtClean="0">
              <a:latin typeface="標楷體" panose="03000509000000000000" pitchFamily="65" charset="-120"/>
              <a:ea typeface="標楷體" panose="03000509000000000000" pitchFamily="65" charset="-120"/>
            </a:rPr>
            <a:t>ERP</a:t>
          </a:r>
          <a:r>
            <a:rPr lang="zh-TW" altLang="en-US" dirty="0" smtClean="0">
              <a:latin typeface="標楷體" panose="03000509000000000000" pitchFamily="65" charset="-120"/>
              <a:ea typeface="標楷體" panose="03000509000000000000" pitchFamily="65" charset="-120"/>
            </a:rPr>
            <a:t>系統</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資料蒐集</a:t>
          </a:r>
          <a:endParaRPr lang="zh-TW" altLang="en-US" dirty="0">
            <a:latin typeface="標楷體" panose="03000509000000000000" pitchFamily="65" charset="-120"/>
            <a:ea typeface="標楷體" panose="03000509000000000000" pitchFamily="65" charset="-120"/>
          </a:endParaRPr>
        </a:p>
      </dgm:t>
    </dgm:pt>
    <dgm:pt modelId="{C51E9B38-2BBA-4D28-88B5-92045570A5CB}" type="parTrans" cxnId="{312152FE-80D5-4772-B416-E9E074D56C3B}">
      <dgm:prSet/>
      <dgm:spPr/>
      <dgm:t>
        <a:bodyPr/>
        <a:lstStyle/>
        <a:p>
          <a:endParaRPr lang="zh-TW" altLang="en-US"/>
        </a:p>
      </dgm:t>
    </dgm:pt>
    <dgm:pt modelId="{1B19EA46-CDFB-4128-B859-4DBB3D623CFA}" type="sibTrans" cxnId="{312152FE-80D5-4772-B416-E9E074D56C3B}">
      <dgm:prSet/>
      <dgm:spPr/>
      <dgm:t>
        <a:bodyPr/>
        <a:lstStyle/>
        <a:p>
          <a:endParaRPr lang="zh-TW" altLang="en-US"/>
        </a:p>
      </dgm:t>
    </dgm:pt>
    <dgm:pt modelId="{BECC3AB0-E58F-4431-95B3-68E1BF45696A}">
      <dgm:prSet phldrT="[文字]"/>
      <dgm:spPr/>
      <dgm:t>
        <a:bodyPr/>
        <a:lstStyle/>
        <a:p>
          <a:r>
            <a:rPr lang="zh-TW" altLang="en-US" dirty="0" smtClean="0">
              <a:latin typeface="標楷體" panose="03000509000000000000" pitchFamily="65" charset="-120"/>
              <a:ea typeface="標楷體" panose="03000509000000000000" pitchFamily="65" charset="-120"/>
            </a:rPr>
            <a:t>以信任、忠誠判斷再購</a:t>
          </a:r>
          <a:endParaRPr lang="zh-TW" altLang="en-US" dirty="0">
            <a:latin typeface="標楷體" panose="03000509000000000000" pitchFamily="65" charset="-120"/>
            <a:ea typeface="標楷體" panose="03000509000000000000" pitchFamily="65" charset="-120"/>
          </a:endParaRPr>
        </a:p>
      </dgm:t>
    </dgm:pt>
    <dgm:pt modelId="{59CA5785-E094-4E7E-8BBB-CEC32A1F3499}" type="parTrans" cxnId="{7CB2962B-660B-4586-AFDF-11944E8AAFBB}">
      <dgm:prSet/>
      <dgm:spPr/>
      <dgm:t>
        <a:bodyPr/>
        <a:lstStyle/>
        <a:p>
          <a:endParaRPr lang="zh-TW" altLang="en-US"/>
        </a:p>
      </dgm:t>
    </dgm:pt>
    <dgm:pt modelId="{2E39B089-9F8C-45CE-AC15-C53046070146}" type="sibTrans" cxnId="{7CB2962B-660B-4586-AFDF-11944E8AAFBB}">
      <dgm:prSet/>
      <dgm:spPr/>
      <dgm:t>
        <a:bodyPr/>
        <a:lstStyle/>
        <a:p>
          <a:endParaRPr lang="zh-TW" altLang="en-US"/>
        </a:p>
      </dgm:t>
    </dgm:pt>
    <dgm:pt modelId="{C6BFD6E0-9A5A-4A79-A109-C60259E0626D}">
      <dgm:prSet phldrT="[文字]"/>
      <dgm:spPr/>
      <dgm:t>
        <a:bodyPr/>
        <a:lstStyle/>
        <a:p>
          <a:r>
            <a:rPr lang="zh-TW" altLang="en-US" dirty="0" smtClean="0">
              <a:latin typeface="標楷體" panose="03000509000000000000" pitchFamily="65" charset="-120"/>
              <a:ea typeface="標楷體" panose="03000509000000000000" pitchFamily="65" charset="-120"/>
            </a:rPr>
            <a:t>個人化再購品項推薦</a:t>
          </a:r>
          <a:endParaRPr lang="zh-TW" altLang="en-US" dirty="0">
            <a:latin typeface="標楷體" panose="03000509000000000000" pitchFamily="65" charset="-120"/>
            <a:ea typeface="標楷體" panose="03000509000000000000" pitchFamily="65" charset="-120"/>
          </a:endParaRPr>
        </a:p>
      </dgm:t>
    </dgm:pt>
    <dgm:pt modelId="{6551F1DB-24B7-4674-828C-FB97DEFE90A9}" type="parTrans" cxnId="{A193BFC6-0905-4F18-80F9-0F3C4028F475}">
      <dgm:prSet/>
      <dgm:spPr/>
      <dgm:t>
        <a:bodyPr/>
        <a:lstStyle/>
        <a:p>
          <a:endParaRPr lang="zh-TW" altLang="en-US"/>
        </a:p>
      </dgm:t>
    </dgm:pt>
    <dgm:pt modelId="{DC600275-721D-4EFD-A1F9-34E809CAF68F}" type="sibTrans" cxnId="{A193BFC6-0905-4F18-80F9-0F3C4028F475}">
      <dgm:prSet/>
      <dgm:spPr/>
      <dgm:t>
        <a:bodyPr/>
        <a:lstStyle/>
        <a:p>
          <a:endParaRPr lang="zh-TW" altLang="en-US"/>
        </a:p>
      </dgm:t>
    </dgm:pt>
    <dgm:pt modelId="{8A233A4D-79A2-491F-A08B-3E7575C81D03}" type="pres">
      <dgm:prSet presAssocID="{A5301AB3-0F8F-4D8F-A5A3-FBF27394913C}" presName="Name0" presStyleCnt="0">
        <dgm:presLayoutVars>
          <dgm:dir/>
          <dgm:animLvl val="lvl"/>
          <dgm:resizeHandles val="exact"/>
        </dgm:presLayoutVars>
      </dgm:prSet>
      <dgm:spPr/>
    </dgm:pt>
    <dgm:pt modelId="{A1AC4213-61FA-44D8-8D70-14A865065240}" type="pres">
      <dgm:prSet presAssocID="{A634FF52-7F6B-4D33-B485-8BEFC60C01D6}" presName="parTxOnly" presStyleLbl="node1" presStyleIdx="0" presStyleCnt="3">
        <dgm:presLayoutVars>
          <dgm:chMax val="0"/>
          <dgm:chPref val="0"/>
          <dgm:bulletEnabled val="1"/>
        </dgm:presLayoutVars>
      </dgm:prSet>
      <dgm:spPr/>
      <dgm:t>
        <a:bodyPr/>
        <a:lstStyle/>
        <a:p>
          <a:endParaRPr lang="zh-TW" altLang="en-US"/>
        </a:p>
      </dgm:t>
    </dgm:pt>
    <dgm:pt modelId="{8827A0AB-FF03-4EA1-A398-230585C0F9DD}" type="pres">
      <dgm:prSet presAssocID="{1B19EA46-CDFB-4128-B859-4DBB3D623CFA}" presName="parTxOnlySpace" presStyleCnt="0"/>
      <dgm:spPr/>
    </dgm:pt>
    <dgm:pt modelId="{35CC01E1-DD9C-4743-939B-78B3F00C6E5C}" type="pres">
      <dgm:prSet presAssocID="{BECC3AB0-E58F-4431-95B3-68E1BF45696A}" presName="parTxOnly" presStyleLbl="node1" presStyleIdx="1" presStyleCnt="3">
        <dgm:presLayoutVars>
          <dgm:chMax val="0"/>
          <dgm:chPref val="0"/>
          <dgm:bulletEnabled val="1"/>
        </dgm:presLayoutVars>
      </dgm:prSet>
      <dgm:spPr/>
      <dgm:t>
        <a:bodyPr/>
        <a:lstStyle/>
        <a:p>
          <a:endParaRPr lang="zh-TW" altLang="en-US"/>
        </a:p>
      </dgm:t>
    </dgm:pt>
    <dgm:pt modelId="{ABC7198E-FCB4-4402-BDB5-C28F553006B6}" type="pres">
      <dgm:prSet presAssocID="{2E39B089-9F8C-45CE-AC15-C53046070146}" presName="parTxOnlySpace" presStyleCnt="0"/>
      <dgm:spPr/>
    </dgm:pt>
    <dgm:pt modelId="{FA618204-E026-4A10-B9B0-F63F31013987}" type="pres">
      <dgm:prSet presAssocID="{C6BFD6E0-9A5A-4A79-A109-C60259E0626D}" presName="parTxOnly" presStyleLbl="node1" presStyleIdx="2" presStyleCnt="3">
        <dgm:presLayoutVars>
          <dgm:chMax val="0"/>
          <dgm:chPref val="0"/>
          <dgm:bulletEnabled val="1"/>
        </dgm:presLayoutVars>
      </dgm:prSet>
      <dgm:spPr/>
      <dgm:t>
        <a:bodyPr/>
        <a:lstStyle/>
        <a:p>
          <a:endParaRPr lang="zh-TW" altLang="en-US"/>
        </a:p>
      </dgm:t>
    </dgm:pt>
  </dgm:ptLst>
  <dgm:cxnLst>
    <dgm:cxn modelId="{7932926B-9FE6-4A30-941D-F9964A5F989D}" type="presOf" srcId="{A5301AB3-0F8F-4D8F-A5A3-FBF27394913C}" destId="{8A233A4D-79A2-491F-A08B-3E7575C81D03}" srcOrd="0" destOrd="0" presId="urn:microsoft.com/office/officeart/2005/8/layout/chevron1"/>
    <dgm:cxn modelId="{8BE4279F-66DF-474F-A432-AB87D6D58C81}" type="presOf" srcId="{A634FF52-7F6B-4D33-B485-8BEFC60C01D6}" destId="{A1AC4213-61FA-44D8-8D70-14A865065240}" srcOrd="0" destOrd="0" presId="urn:microsoft.com/office/officeart/2005/8/layout/chevron1"/>
    <dgm:cxn modelId="{FE8E56F5-2CF3-4E6A-9014-B051C9595535}" type="presOf" srcId="{C6BFD6E0-9A5A-4A79-A109-C60259E0626D}" destId="{FA618204-E026-4A10-B9B0-F63F31013987}" srcOrd="0" destOrd="0" presId="urn:microsoft.com/office/officeart/2005/8/layout/chevron1"/>
    <dgm:cxn modelId="{7CB2962B-660B-4586-AFDF-11944E8AAFBB}" srcId="{A5301AB3-0F8F-4D8F-A5A3-FBF27394913C}" destId="{BECC3AB0-E58F-4431-95B3-68E1BF45696A}" srcOrd="1" destOrd="0" parTransId="{59CA5785-E094-4E7E-8BBB-CEC32A1F3499}" sibTransId="{2E39B089-9F8C-45CE-AC15-C53046070146}"/>
    <dgm:cxn modelId="{A193BFC6-0905-4F18-80F9-0F3C4028F475}" srcId="{A5301AB3-0F8F-4D8F-A5A3-FBF27394913C}" destId="{C6BFD6E0-9A5A-4A79-A109-C60259E0626D}" srcOrd="2" destOrd="0" parTransId="{6551F1DB-24B7-4674-828C-FB97DEFE90A9}" sibTransId="{DC600275-721D-4EFD-A1F9-34E809CAF68F}"/>
    <dgm:cxn modelId="{312152FE-80D5-4772-B416-E9E074D56C3B}" srcId="{A5301AB3-0F8F-4D8F-A5A3-FBF27394913C}" destId="{A634FF52-7F6B-4D33-B485-8BEFC60C01D6}" srcOrd="0" destOrd="0" parTransId="{C51E9B38-2BBA-4D28-88B5-92045570A5CB}" sibTransId="{1B19EA46-CDFB-4128-B859-4DBB3D623CFA}"/>
    <dgm:cxn modelId="{54F3F15A-0EB5-4310-B358-FED7D7B349D3}" type="presOf" srcId="{BECC3AB0-E58F-4431-95B3-68E1BF45696A}" destId="{35CC01E1-DD9C-4743-939B-78B3F00C6E5C}" srcOrd="0" destOrd="0" presId="urn:microsoft.com/office/officeart/2005/8/layout/chevron1"/>
    <dgm:cxn modelId="{E3FA337E-A8FA-4A34-8658-D75B30E8E8D6}" type="presParOf" srcId="{8A233A4D-79A2-491F-A08B-3E7575C81D03}" destId="{A1AC4213-61FA-44D8-8D70-14A865065240}" srcOrd="0" destOrd="0" presId="urn:microsoft.com/office/officeart/2005/8/layout/chevron1"/>
    <dgm:cxn modelId="{C1B49105-A154-49EC-AD24-6F0F57141E9B}" type="presParOf" srcId="{8A233A4D-79A2-491F-A08B-3E7575C81D03}" destId="{8827A0AB-FF03-4EA1-A398-230585C0F9DD}" srcOrd="1" destOrd="0" presId="urn:microsoft.com/office/officeart/2005/8/layout/chevron1"/>
    <dgm:cxn modelId="{49DC1896-769D-4B0E-8599-2A59D8D0AE73}" type="presParOf" srcId="{8A233A4D-79A2-491F-A08B-3E7575C81D03}" destId="{35CC01E1-DD9C-4743-939B-78B3F00C6E5C}" srcOrd="2" destOrd="0" presId="urn:microsoft.com/office/officeart/2005/8/layout/chevron1"/>
    <dgm:cxn modelId="{973A4608-BA49-4B77-BCEB-24C2DB4E9621}" type="presParOf" srcId="{8A233A4D-79A2-491F-A08B-3E7575C81D03}" destId="{ABC7198E-FCB4-4402-BDB5-C28F553006B6}" srcOrd="3" destOrd="0" presId="urn:microsoft.com/office/officeart/2005/8/layout/chevron1"/>
    <dgm:cxn modelId="{EFBEE52A-14F3-43A0-88FC-B5EA4ECF69B0}" type="presParOf" srcId="{8A233A4D-79A2-491F-A08B-3E7575C81D03}" destId="{FA618204-E026-4A10-B9B0-F63F31013987}"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C4213-61FA-44D8-8D70-14A865065240}">
      <dsp:nvSpPr>
        <dsp:cNvPr id="0" name=""/>
        <dsp:cNvSpPr/>
      </dsp:nvSpPr>
      <dsp:spPr>
        <a:xfrm>
          <a:off x="2912" y="426612"/>
          <a:ext cx="3547907" cy="1419162"/>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en-US" altLang="zh-TW" sz="3000" kern="1200" dirty="0" smtClean="0">
              <a:latin typeface="標楷體" panose="03000509000000000000" pitchFamily="65" charset="-120"/>
              <a:ea typeface="標楷體" panose="03000509000000000000" pitchFamily="65" charset="-120"/>
            </a:rPr>
            <a:t>ERP</a:t>
          </a:r>
          <a:r>
            <a:rPr lang="zh-TW" altLang="en-US" sz="3000" kern="1200" dirty="0" smtClean="0">
              <a:latin typeface="標楷體" panose="03000509000000000000" pitchFamily="65" charset="-120"/>
              <a:ea typeface="標楷體" panose="03000509000000000000" pitchFamily="65" charset="-120"/>
            </a:rPr>
            <a:t>系統</a:t>
          </a:r>
          <a:endParaRPr lang="en-US" altLang="zh-TW" sz="3000" kern="1200" dirty="0" smtClean="0">
            <a:latin typeface="標楷體" panose="03000509000000000000" pitchFamily="65" charset="-120"/>
            <a:ea typeface="標楷體" panose="03000509000000000000" pitchFamily="65" charset="-120"/>
          </a:endParaRPr>
        </a:p>
        <a:p>
          <a:pPr lvl="0" algn="ctr" defTabSz="1333500">
            <a:lnSpc>
              <a:spcPct val="90000"/>
            </a:lnSpc>
            <a:spcBef>
              <a:spcPct val="0"/>
            </a:spcBef>
            <a:spcAft>
              <a:spcPct val="35000"/>
            </a:spcAft>
          </a:pPr>
          <a:r>
            <a:rPr lang="zh-TW" altLang="en-US" sz="3000" kern="1200" dirty="0" smtClean="0">
              <a:latin typeface="標楷體" panose="03000509000000000000" pitchFamily="65" charset="-120"/>
              <a:ea typeface="標楷體" panose="03000509000000000000" pitchFamily="65" charset="-120"/>
            </a:rPr>
            <a:t>資料蒐集</a:t>
          </a:r>
          <a:endParaRPr lang="zh-TW" altLang="en-US" sz="3000" kern="1200" dirty="0">
            <a:latin typeface="標楷體" panose="03000509000000000000" pitchFamily="65" charset="-120"/>
            <a:ea typeface="標楷體" panose="03000509000000000000" pitchFamily="65" charset="-120"/>
          </a:endParaRPr>
        </a:p>
      </dsp:txBody>
      <dsp:txXfrm>
        <a:off x="712493" y="426612"/>
        <a:ext cx="2128745" cy="1419162"/>
      </dsp:txXfrm>
    </dsp:sp>
    <dsp:sp modelId="{35CC01E1-DD9C-4743-939B-78B3F00C6E5C}">
      <dsp:nvSpPr>
        <dsp:cNvPr id="0" name=""/>
        <dsp:cNvSpPr/>
      </dsp:nvSpPr>
      <dsp:spPr>
        <a:xfrm>
          <a:off x="3196028" y="426612"/>
          <a:ext cx="3547907" cy="1419162"/>
        </a:xfrm>
        <a:prstGeom prst="chevr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標楷體" panose="03000509000000000000" pitchFamily="65" charset="-120"/>
              <a:ea typeface="標楷體" panose="03000509000000000000" pitchFamily="65" charset="-120"/>
            </a:rPr>
            <a:t>以信任、忠誠判斷再購</a:t>
          </a:r>
          <a:endParaRPr lang="zh-TW" altLang="en-US" sz="3000" kern="1200" dirty="0">
            <a:latin typeface="標楷體" panose="03000509000000000000" pitchFamily="65" charset="-120"/>
            <a:ea typeface="標楷體" panose="03000509000000000000" pitchFamily="65" charset="-120"/>
          </a:endParaRPr>
        </a:p>
      </dsp:txBody>
      <dsp:txXfrm>
        <a:off x="3905609" y="426612"/>
        <a:ext cx="2128745" cy="1419162"/>
      </dsp:txXfrm>
    </dsp:sp>
    <dsp:sp modelId="{FA618204-E026-4A10-B9B0-F63F31013987}">
      <dsp:nvSpPr>
        <dsp:cNvPr id="0" name=""/>
        <dsp:cNvSpPr/>
      </dsp:nvSpPr>
      <dsp:spPr>
        <a:xfrm>
          <a:off x="6389144" y="426612"/>
          <a:ext cx="3547907" cy="1419162"/>
        </a:xfrm>
        <a:prstGeom prst="chevr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標楷體" panose="03000509000000000000" pitchFamily="65" charset="-120"/>
              <a:ea typeface="標楷體" panose="03000509000000000000" pitchFamily="65" charset="-120"/>
            </a:rPr>
            <a:t>個人化再購品項推薦</a:t>
          </a:r>
          <a:endParaRPr lang="zh-TW" altLang="en-US" sz="3000" kern="1200" dirty="0">
            <a:latin typeface="標楷體" panose="03000509000000000000" pitchFamily="65" charset="-120"/>
            <a:ea typeface="標楷體" panose="03000509000000000000" pitchFamily="65" charset="-120"/>
          </a:endParaRPr>
        </a:p>
      </dsp:txBody>
      <dsp:txXfrm>
        <a:off x="7098725" y="426612"/>
        <a:ext cx="2128745" cy="1419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2019/7/7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隨著資訊科技的進步和消費模式改變，電子商務的蓬勃發展成為了全球經濟發展中重要的角色。舉凡網路拍賣、線上零售、網路媒體串流以及電話行銷都屬於電子商務的範疇。根據台灣尼爾森報告顯示，</a:t>
            </a:r>
            <a:r>
              <a:rPr lang="en-US" altLang="zh-TW" sz="1200" kern="1200" dirty="0" smtClean="0">
                <a:solidFill>
                  <a:schemeClr val="tx1"/>
                </a:solidFill>
                <a:effectLst/>
                <a:latin typeface="+mn-lt"/>
                <a:ea typeface="+mn-ea"/>
                <a:cs typeface="+mn-cs"/>
              </a:rPr>
              <a:t>2017</a:t>
            </a:r>
            <a:r>
              <a:rPr lang="zh-TW" altLang="zh-TW" sz="1200" kern="1200" dirty="0" smtClean="0">
                <a:solidFill>
                  <a:schemeClr val="tx1"/>
                </a:solidFill>
                <a:effectLst/>
                <a:latin typeface="+mn-lt"/>
                <a:ea typeface="+mn-ea"/>
                <a:cs typeface="+mn-cs"/>
              </a:rPr>
              <a:t>年快速消費品</a:t>
            </a:r>
            <a:r>
              <a:rPr lang="en-US" altLang="zh-TW" sz="1200" kern="1200" dirty="0" smtClean="0">
                <a:solidFill>
                  <a:schemeClr val="tx1"/>
                </a:solidFill>
                <a:effectLst/>
                <a:latin typeface="+mn-lt"/>
                <a:ea typeface="+mn-ea"/>
                <a:cs typeface="+mn-cs"/>
              </a:rPr>
              <a:t>(FMCG)</a:t>
            </a:r>
            <a:r>
              <a:rPr lang="zh-TW" altLang="zh-TW" sz="1200" kern="1200" dirty="0" smtClean="0">
                <a:solidFill>
                  <a:schemeClr val="tx1"/>
                </a:solidFill>
                <a:effectLst/>
                <a:latin typeface="+mn-lt"/>
                <a:ea typeface="+mn-ea"/>
                <a:cs typeface="+mn-cs"/>
              </a:rPr>
              <a:t>在實體通路銷售金額全年成長約</a:t>
            </a:r>
            <a:r>
              <a:rPr lang="en-US" altLang="zh-TW" sz="1200" kern="1200" dirty="0" smtClean="0">
                <a:solidFill>
                  <a:schemeClr val="tx1"/>
                </a:solidFill>
                <a:effectLst/>
                <a:latin typeface="+mn-lt"/>
                <a:ea typeface="+mn-ea"/>
                <a:cs typeface="+mn-cs"/>
              </a:rPr>
              <a:t>2%</a:t>
            </a:r>
            <a:r>
              <a:rPr lang="zh-TW" altLang="zh-TW" sz="1200" kern="1200" dirty="0" smtClean="0">
                <a:solidFill>
                  <a:schemeClr val="tx1"/>
                </a:solidFill>
                <a:effectLst/>
                <a:latin typeface="+mn-lt"/>
                <a:ea typeface="+mn-ea"/>
                <a:cs typeface="+mn-cs"/>
              </a:rPr>
              <a:t>，但線上快速消費品則呈現雙位數的成長。其中食品類以保健食品最為出色，線上銷售金額佔比高達</a:t>
            </a:r>
            <a:r>
              <a:rPr lang="en-US" altLang="zh-TW" sz="1200" kern="1200" dirty="0" smtClean="0">
                <a:solidFill>
                  <a:schemeClr val="tx1"/>
                </a:solidFill>
                <a:effectLst/>
                <a:latin typeface="+mn-lt"/>
                <a:ea typeface="+mn-ea"/>
                <a:cs typeface="+mn-cs"/>
              </a:rPr>
              <a:t>31%</a:t>
            </a:r>
            <a:r>
              <a:rPr lang="zh-TW" altLang="zh-TW"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另外，</a:t>
            </a:r>
            <a:r>
              <a:rPr lang="zh-TW" altLang="zh-TW" sz="1200" kern="1200" dirty="0" smtClean="0">
                <a:solidFill>
                  <a:schemeClr val="tx1"/>
                </a:solidFill>
                <a:effectLst/>
                <a:latin typeface="+mn-lt"/>
                <a:ea typeface="+mn-ea"/>
                <a:cs typeface="+mn-cs"/>
              </a:rPr>
              <a:t>根據食品工業發展研究所</a:t>
            </a:r>
            <a:r>
              <a:rPr lang="en-US" altLang="zh-TW" sz="1200" kern="1200" dirty="0" smtClean="0">
                <a:solidFill>
                  <a:schemeClr val="tx1"/>
                </a:solidFill>
                <a:effectLst/>
                <a:latin typeface="+mn-lt"/>
                <a:ea typeface="+mn-ea"/>
                <a:cs typeface="+mn-cs"/>
              </a:rPr>
              <a:t>(FIRDI)</a:t>
            </a:r>
            <a:r>
              <a:rPr lang="zh-TW" altLang="zh-TW" sz="1200" kern="1200" dirty="0" smtClean="0">
                <a:solidFill>
                  <a:schemeClr val="tx1"/>
                </a:solidFill>
                <a:effectLst/>
                <a:latin typeface="+mn-lt"/>
                <a:ea typeface="+mn-ea"/>
                <a:cs typeface="+mn-cs"/>
              </a:rPr>
              <a:t>的調查，</a:t>
            </a:r>
            <a:r>
              <a:rPr lang="en-US" altLang="zh-TW" sz="1200" kern="1200" dirty="0" smtClean="0">
                <a:solidFill>
                  <a:schemeClr val="tx1"/>
                </a:solidFill>
                <a:effectLst/>
                <a:latin typeface="+mn-lt"/>
                <a:ea typeface="+mn-ea"/>
                <a:cs typeface="+mn-cs"/>
              </a:rPr>
              <a:t>2017</a:t>
            </a:r>
            <a:r>
              <a:rPr lang="zh-TW" altLang="zh-TW" sz="1200" kern="1200" dirty="0" smtClean="0">
                <a:solidFill>
                  <a:schemeClr val="tx1"/>
                </a:solidFill>
                <a:effectLst/>
                <a:latin typeface="+mn-lt"/>
                <a:ea typeface="+mn-ea"/>
                <a:cs typeface="+mn-cs"/>
              </a:rPr>
              <a:t>年台灣保健食品巿場規模為新臺幣</a:t>
            </a:r>
            <a:r>
              <a:rPr lang="en-US" altLang="zh-TW" sz="1200" kern="1200" dirty="0" smtClean="0">
                <a:solidFill>
                  <a:schemeClr val="tx1"/>
                </a:solidFill>
                <a:effectLst/>
                <a:latin typeface="+mn-lt"/>
                <a:ea typeface="+mn-ea"/>
                <a:cs typeface="+mn-cs"/>
              </a:rPr>
              <a:t>1,292</a:t>
            </a:r>
            <a:r>
              <a:rPr lang="zh-TW" altLang="zh-TW" sz="1200" kern="1200" dirty="0" smtClean="0">
                <a:solidFill>
                  <a:schemeClr val="tx1"/>
                </a:solidFill>
                <a:effectLst/>
                <a:latin typeface="+mn-lt"/>
                <a:ea typeface="+mn-ea"/>
                <a:cs typeface="+mn-cs"/>
              </a:rPr>
              <a:t>億元。</a:t>
            </a:r>
            <a:r>
              <a:rPr lang="zh-TW" altLang="en-US" sz="1200" kern="1200" dirty="0" smtClean="0">
                <a:solidFill>
                  <a:schemeClr val="tx1"/>
                </a:solidFill>
                <a:effectLst/>
                <a:latin typeface="+mn-lt"/>
                <a:ea typeface="+mn-ea"/>
                <a:cs typeface="+mn-cs"/>
              </a:rPr>
              <a:t>因此</a:t>
            </a:r>
            <a:r>
              <a:rPr lang="zh-TW" altLang="zh-TW" sz="1200" kern="1200" dirty="0" smtClean="0">
                <a:solidFill>
                  <a:schemeClr val="tx1"/>
                </a:solidFill>
                <a:effectLst/>
                <a:latin typeface="+mn-lt"/>
                <a:ea typeface="+mn-ea"/>
                <a:cs typeface="+mn-cs"/>
              </a:rPr>
              <a:t>各家業者則積極布局市場，提供不同族群消費者多樣化的消費管道。</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然而在消費者消費行為逐漸呈現異質化的情況下，單一的行銷策略已無法精準的瞄準每一位潛在顧客。以電子商務領域來說，許多消費者常常因為資訊量太大而無法找到適合自己的商品。若能透過大數據及資料探勘技術建置個人化的推薦系統，就能將不同產品推銷給有不同需求的消費者；企業也可以藉由推薦系統來彙集資訊，適時地資訊推薦給需要的消費者，以增加顧客價值及其消費意願。</a:t>
            </a:r>
          </a:p>
          <a:p>
            <a:endParaRPr lang="zh-TW" altLang="en-US" dirty="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401968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網路可以</a:t>
            </a:r>
            <a:r>
              <a:rPr lang="zh-TW" altLang="en-US" sz="1200" kern="1200" dirty="0" smtClean="0">
                <a:solidFill>
                  <a:schemeClr val="tx1"/>
                </a:solidFill>
                <a:effectLst/>
                <a:latin typeface="+mn-lt"/>
                <a:ea typeface="+mn-ea"/>
                <a:cs typeface="+mn-cs"/>
              </a:rPr>
              <a:t>讓買家</a:t>
            </a:r>
            <a:r>
              <a:rPr lang="zh-TW" altLang="zh-TW" sz="1200" kern="1200" dirty="0" smtClean="0">
                <a:solidFill>
                  <a:schemeClr val="tx1"/>
                </a:solidFill>
                <a:effectLst/>
                <a:latin typeface="+mn-lt"/>
                <a:ea typeface="+mn-ea"/>
                <a:cs typeface="+mn-cs"/>
              </a:rPr>
              <a:t>即時比較全球賣家的商品，因此降低了資訊的不對稱性。所以對現代的企業來說，如何與客戶培養長遠的關係是他們所關注的重點，也是電子商務成功的關鍵之一</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一</a:t>
            </a:r>
            <a:r>
              <a:rPr lang="zh-TW" altLang="zh-TW" sz="1200" kern="1200" dirty="0" smtClean="0">
                <a:solidFill>
                  <a:schemeClr val="tx1"/>
                </a:solidFill>
                <a:effectLst/>
                <a:latin typeface="+mn-lt"/>
                <a:ea typeface="+mn-ea"/>
                <a:cs typeface="+mn-cs"/>
              </a:rPr>
              <a:t>個忠誠的客戶會透過購買商品、創造正面口碑吸引新客戶，或甚至付出更高的代價來支持企業</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Hellier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等人</a:t>
            </a:r>
            <a:r>
              <a:rPr lang="zh-TW" altLang="zh-TW" sz="1200" kern="1200" dirty="0" smtClean="0">
                <a:solidFill>
                  <a:schemeClr val="tx1"/>
                </a:solidFill>
                <a:effectLst/>
                <a:latin typeface="+mn-lt"/>
                <a:ea typeface="+mn-ea"/>
                <a:cs typeface="+mn-cs"/>
              </a:rPr>
              <a:t>將顧客忠誠度定義為：「近幾年中，顧客在特定公司重複進行購買行為的程度，以及顧客在該特定服務類型所花費的總支出」。</a:t>
            </a: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Srinivasan </a:t>
            </a:r>
            <a:r>
              <a:rPr lang="zh-TW" altLang="en-US" sz="1200" kern="1200" dirty="0" smtClean="0">
                <a:solidFill>
                  <a:schemeClr val="tx1"/>
                </a:solidFill>
                <a:effectLst/>
                <a:latin typeface="+mn-lt"/>
                <a:ea typeface="+mn-ea"/>
                <a:cs typeface="+mn-cs"/>
              </a:rPr>
              <a:t>等人</a:t>
            </a:r>
            <a:r>
              <a:rPr lang="zh-TW" altLang="zh-TW" sz="1200" kern="1200" dirty="0" smtClean="0">
                <a:solidFill>
                  <a:schemeClr val="tx1"/>
                </a:solidFill>
                <a:effectLst/>
                <a:latin typeface="+mn-lt"/>
                <a:ea typeface="+mn-ea"/>
                <a:cs typeface="+mn-cs"/>
              </a:rPr>
              <a:t>則將電子忠誠度定義為：「會促使顧客對電子供應商出現重複購買行為的有利態度」。綜合以上學者的解釋，本研究認為忠誠度是影響客戶出現再購行為的因素之一，因此將忠誠構面加入判斷再購的模型之中。</a:t>
            </a: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在資料庫分析中，企業傾向將交易數據轉換為指標，並找出其中有價值的部分。</a:t>
            </a:r>
            <a:r>
              <a:rPr lang="en-US" altLang="zh-TW" sz="1200" kern="1200" dirty="0" smtClean="0">
                <a:solidFill>
                  <a:schemeClr val="tx1"/>
                </a:solidFill>
                <a:effectLst/>
                <a:latin typeface="+mn-lt"/>
                <a:ea typeface="+mn-ea"/>
                <a:cs typeface="+mn-cs"/>
              </a:rPr>
              <a:t>Hughes</a:t>
            </a:r>
            <a:r>
              <a:rPr lang="zh-TW" altLang="zh-TW" sz="1200" kern="1200" dirty="0" smtClean="0">
                <a:solidFill>
                  <a:schemeClr val="tx1"/>
                </a:solidFill>
                <a:effectLst/>
                <a:latin typeface="+mn-lt"/>
                <a:ea typeface="+mn-ea"/>
                <a:cs typeface="+mn-cs"/>
              </a:rPr>
              <a:t>提出了</a:t>
            </a:r>
            <a:r>
              <a:rPr lang="en-US" altLang="zh-TW" sz="1200" kern="1200" dirty="0" smtClean="0">
                <a:solidFill>
                  <a:schemeClr val="tx1"/>
                </a:solidFill>
                <a:effectLst/>
                <a:latin typeface="+mn-lt"/>
                <a:ea typeface="+mn-ea"/>
                <a:cs typeface="+mn-cs"/>
              </a:rPr>
              <a:t>RFM</a:t>
            </a:r>
            <a:r>
              <a:rPr lang="zh-TW" altLang="zh-TW" sz="1200" kern="1200" dirty="0" smtClean="0">
                <a:solidFill>
                  <a:schemeClr val="tx1"/>
                </a:solidFill>
                <a:effectLst/>
                <a:latin typeface="+mn-lt"/>
                <a:ea typeface="+mn-ea"/>
                <a:cs typeface="+mn-cs"/>
              </a:rPr>
              <a:t>模型，代表最近消費日期</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Recency</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、消費頻率</a:t>
            </a:r>
            <a:r>
              <a:rPr lang="en-US" altLang="zh-TW" sz="1200" kern="1200" dirty="0" smtClean="0">
                <a:solidFill>
                  <a:schemeClr val="tx1"/>
                </a:solidFill>
                <a:effectLst/>
                <a:latin typeface="+mn-lt"/>
                <a:ea typeface="+mn-ea"/>
                <a:cs typeface="+mn-cs"/>
              </a:rPr>
              <a:t>(Frequency)</a:t>
            </a:r>
            <a:r>
              <a:rPr lang="zh-TW" altLang="zh-TW" sz="1200" kern="1200" dirty="0" smtClean="0">
                <a:solidFill>
                  <a:schemeClr val="tx1"/>
                </a:solidFill>
                <a:effectLst/>
                <a:latin typeface="+mn-lt"/>
                <a:ea typeface="+mn-ea"/>
                <a:cs typeface="+mn-cs"/>
              </a:rPr>
              <a:t>、消費金額</a:t>
            </a:r>
            <a:r>
              <a:rPr lang="en-US" altLang="zh-TW" sz="1200" kern="1200" dirty="0" smtClean="0">
                <a:solidFill>
                  <a:schemeClr val="tx1"/>
                </a:solidFill>
                <a:effectLst/>
                <a:latin typeface="+mn-lt"/>
                <a:ea typeface="+mn-ea"/>
                <a:cs typeface="+mn-cs"/>
              </a:rPr>
              <a:t>(Monetary)</a:t>
            </a:r>
            <a:r>
              <a:rPr lang="zh-TW" altLang="zh-TW" sz="1200" kern="1200" dirty="0" smtClean="0">
                <a:solidFill>
                  <a:schemeClr val="tx1"/>
                </a:solidFill>
                <a:effectLst/>
                <a:latin typeface="+mn-lt"/>
                <a:ea typeface="+mn-ea"/>
                <a:cs typeface="+mn-cs"/>
              </a:rPr>
              <a:t>，並利用此數據來將客戶分群。而這三個變數是影響客戶未來購買可能的重要因素</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283599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256891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業務藉由與客戶聊天過程中的互動，達到關懷客戶的目的     關懷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關心問候的通話次數 </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t>公司在每一段時間會推出新產品，公司必須站在顧客的立場推銷符合顧客期待的新產品。此研究將每位顧客所購買的新產品的交易金額除以購買新產品日期到區間內第一次關懷日期的天數。本研究認為購買新產品時間與第一次關懷時間距離越小時，表示業務的正直數值越高。 </a:t>
            </a:r>
            <a:endParaRPr lang="en-US" altLang="zh-TW" dirty="0" smtClean="0"/>
          </a:p>
          <a:p>
            <a:endParaRPr lang="en-US" altLang="zh-TW" dirty="0" smtClean="0"/>
          </a:p>
          <a:p>
            <a:r>
              <a:rPr lang="zh-TW" altLang="en-US" dirty="0" smtClean="0"/>
              <a:t>公司的業務透過專業知識以及了解顧客狀況為基準，推銷顧客過往曾經使用過的產品。此研究將每位顧客所購買的舊產品交易金額除以購買舊產品日期到區間第一次關懷日期的天數。本研究認為購買舊產品時間與第一次關懷時間距離越小時，表示業務的能力數值越高。 </a:t>
            </a:r>
            <a:endParaRPr lang="en-US" altLang="zh-TW" dirty="0" smtClean="0"/>
          </a:p>
          <a:p>
            <a:endParaRPr lang="en-US" altLang="zh-TW" dirty="0" smtClean="0"/>
          </a:p>
          <a:p>
            <a:r>
              <a:rPr lang="zh-TW" altLang="en-US" dirty="0" smtClean="0"/>
              <a:t>客服人員會根據顧客的習慣計算顧客何時快使用完產品，並在適當時機再推銷及關心顧客；同理，顧客也會預期客服人員會在適當時間提醒顧客該購買產品。因此本研究認為若客服人員能在越適當的時間推銷產品給顧客，就能用最少的推銷通話讓顧客交易越多次。 </a:t>
            </a:r>
            <a:endParaRPr lang="en-US" altLang="zh-TW"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zh-TW" altLang="en-US" dirty="0" smtClean="0"/>
              <a:t>預測 </a:t>
            </a:r>
            <a:r>
              <a:rPr lang="en-US" altLang="zh-TW" dirty="0" smtClean="0"/>
              <a:t>= </a:t>
            </a:r>
            <a:r>
              <a:rPr lang="zh-TW" altLang="en-US" dirty="0" smtClean="0"/>
              <a:t>成交訂單總數</a:t>
            </a:r>
            <a:r>
              <a:rPr lang="en-US" altLang="zh-TW" dirty="0" smtClean="0"/>
              <a:t>/</a:t>
            </a:r>
            <a:r>
              <a:rPr lang="zh-TW" altLang="en-US" dirty="0" smtClean="0"/>
              <a:t>產品推銷的通話次數 </a:t>
            </a:r>
            <a:endParaRPr lang="en-US" altLang="zh-TW"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138915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最近消費日期</a:t>
            </a:r>
            <a:r>
              <a:rPr lang="en-US" altLang="zh-TW" baseline="0" dirty="0" smtClean="0"/>
              <a:t> </a:t>
            </a:r>
            <a:r>
              <a:rPr lang="en-US" altLang="zh-TW" dirty="0" smtClean="0"/>
              <a:t>: </a:t>
            </a:r>
            <a:r>
              <a:rPr lang="zh-TW" altLang="en-US" dirty="0" smtClean="0"/>
              <a:t>顧客最近一次消費距</a:t>
            </a:r>
            <a:r>
              <a:rPr lang="zh-TW" altLang="zh-TW" sz="1200" kern="1200" dirty="0" smtClean="0">
                <a:solidFill>
                  <a:schemeClr val="tx1"/>
                </a:solidFill>
                <a:effectLst/>
                <a:latin typeface="+mn-lt"/>
                <a:ea typeface="+mn-ea"/>
                <a:cs typeface="+mn-cs"/>
              </a:rPr>
              <a:t>區間截止日有</a:t>
            </a:r>
            <a:r>
              <a:rPr lang="zh-TW" altLang="en-US" dirty="0" smtClean="0"/>
              <a:t>多長的天數 </a:t>
            </a:r>
            <a:endParaRPr lang="en-US" altLang="zh-TW" dirty="0" smtClean="0"/>
          </a:p>
          <a:p>
            <a:r>
              <a:rPr lang="zh-TW" altLang="en-US" dirty="0" smtClean="0"/>
              <a:t>消費頻率</a:t>
            </a:r>
            <a:r>
              <a:rPr lang="en-US" altLang="zh-TW" baseline="0" dirty="0" smtClean="0"/>
              <a:t> </a:t>
            </a:r>
            <a:r>
              <a:rPr lang="en-US" altLang="zh-TW" dirty="0" smtClean="0"/>
              <a:t>: </a:t>
            </a:r>
            <a:r>
              <a:rPr lang="zh-TW" altLang="en-US" dirty="0" smtClean="0"/>
              <a:t>區間內總交易次數</a:t>
            </a:r>
            <a:endParaRPr lang="en-US" altLang="zh-TW" dirty="0" smtClean="0"/>
          </a:p>
          <a:p>
            <a:r>
              <a:rPr lang="zh-TW" altLang="en-US" dirty="0" smtClean="0"/>
              <a:t>消費金額</a:t>
            </a:r>
            <a:r>
              <a:rPr lang="en-US" altLang="zh-TW" dirty="0" smtClean="0"/>
              <a:t> : </a:t>
            </a:r>
            <a:r>
              <a:rPr lang="zh-TW" altLang="en-US" dirty="0" smtClean="0"/>
              <a:t>區間內交易總金額。 </a:t>
            </a: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394825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一詞最早是用來表示一個詞語在文檔中的重要性，是文字探勘中一種常見的技術，並可以對訊息檢索提供一個統一的視角</a:t>
                </a:r>
                <a:r>
                  <a:rPr lang="en-US" altLang="zh-TW" sz="1200" kern="1200" dirty="0" smtClean="0">
                    <a:solidFill>
                      <a:schemeClr val="tx1"/>
                    </a:solidFill>
                    <a:effectLst/>
                    <a:latin typeface="+mn-lt"/>
                    <a:ea typeface="+mn-ea"/>
                    <a:cs typeface="+mn-cs"/>
                  </a:rPr>
                  <a:t>(Wu et al., 2018)</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被廣泛應用於許多研究中，也有學者使用這個數值當作用戶的評分，例如</a:t>
                </a:r>
                <a:r>
                  <a:rPr lang="en-US" altLang="zh-TW" sz="1200" kern="1200" dirty="0" smtClean="0">
                    <a:solidFill>
                      <a:schemeClr val="tx1"/>
                    </a:solidFill>
                    <a:effectLst/>
                    <a:latin typeface="+mn-lt"/>
                    <a:ea typeface="+mn-ea"/>
                    <a:cs typeface="+mn-cs"/>
                  </a:rPr>
                  <a:t>Abdul</a:t>
                </a:r>
                <a:r>
                  <a:rPr lang="zh-TW" altLang="zh-TW" sz="1200" kern="1200" dirty="0" smtClean="0">
                    <a:solidFill>
                      <a:schemeClr val="tx1"/>
                    </a:solidFill>
                    <a:effectLst/>
                    <a:latin typeface="+mn-lt"/>
                    <a:ea typeface="+mn-ea"/>
                    <a:cs typeface="+mn-cs"/>
                  </a:rPr>
                  <a:t>在其</a:t>
                </a:r>
                <a:r>
                  <a:rPr lang="en-US" altLang="zh-TW" sz="1200" kern="1200" dirty="0" smtClean="0">
                    <a:solidFill>
                      <a:schemeClr val="tx1"/>
                    </a:solidFill>
                    <a:effectLst/>
                    <a:latin typeface="+mn-lt"/>
                    <a:ea typeface="+mn-ea"/>
                    <a:cs typeface="+mn-cs"/>
                  </a:rPr>
                  <a:t>2018</a:t>
                </a:r>
                <a:r>
                  <a:rPr lang="zh-TW" altLang="zh-TW" sz="1200" kern="1200" dirty="0" smtClean="0">
                    <a:solidFill>
                      <a:schemeClr val="tx1"/>
                    </a:solidFill>
                    <a:effectLst/>
                    <a:latin typeface="+mn-lt"/>
                    <a:ea typeface="+mn-ea"/>
                    <a:cs typeface="+mn-cs"/>
                  </a:rPr>
                  <a:t>年的論文中指出</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隱含著客戶對產品的評分，可以作為一種加權的特徵提取方法。此外，</a:t>
                </a:r>
                <a:r>
                  <a:rPr lang="en-US" altLang="zh-TW" sz="1200" kern="1200" dirty="0" smtClean="0">
                    <a:solidFill>
                      <a:schemeClr val="tx1"/>
                    </a:solidFill>
                    <a:effectLst/>
                    <a:latin typeface="+mn-lt"/>
                    <a:ea typeface="+mn-ea"/>
                    <a:cs typeface="+mn-cs"/>
                  </a:rPr>
                  <a:t>Martens and Provost(2011)</a:t>
                </a:r>
                <a:r>
                  <a:rPr lang="zh-TW" altLang="zh-TW" sz="1200" kern="1200" dirty="0" smtClean="0">
                    <a:solidFill>
                      <a:schemeClr val="tx1"/>
                    </a:solidFill>
                    <a:effectLst/>
                    <a:latin typeface="+mn-lt"/>
                    <a:ea typeface="+mn-ea"/>
                    <a:cs typeface="+mn-cs"/>
                  </a:rPr>
                  <a:t>也以</a:t>
                </a:r>
                <a:r>
                  <a:rPr lang="en-US" altLang="zh-TW" sz="1200" kern="1200" dirty="0" smtClean="0">
                    <a:solidFill>
                      <a:schemeClr val="tx1"/>
                    </a:solidFill>
                    <a:effectLst/>
                    <a:latin typeface="+mn-lt"/>
                    <a:ea typeface="+mn-ea"/>
                    <a:cs typeface="+mn-cs"/>
                  </a:rPr>
                  <a:t>IDF</a:t>
                </a:r>
                <a:r>
                  <a:rPr lang="zh-TW" altLang="zh-TW" sz="1200" kern="1200" dirty="0" smtClean="0">
                    <a:solidFill>
                      <a:schemeClr val="tx1"/>
                    </a:solidFill>
                    <a:effectLst/>
                    <a:latin typeface="+mn-lt"/>
                    <a:ea typeface="+mn-ea"/>
                    <a:cs typeface="+mn-cs"/>
                  </a:rPr>
                  <a:t>為發想，計算出</a:t>
                </a:r>
                <a:r>
                  <a:rPr lang="en-US" altLang="zh-TW" sz="1200" kern="1200" dirty="0" smtClean="0">
                    <a:solidFill>
                      <a:schemeClr val="tx1"/>
                    </a:solidFill>
                    <a:effectLst/>
                    <a:latin typeface="+mn-lt"/>
                    <a:ea typeface="+mn-ea"/>
                    <a:cs typeface="+mn-cs"/>
                  </a:rPr>
                  <a:t>ICF(Inverse consumer frequency)</a:t>
                </a:r>
                <a:r>
                  <a:rPr lang="zh-TW" altLang="zh-TW" sz="1200" kern="1200" dirty="0" smtClean="0">
                    <a:solidFill>
                      <a:schemeClr val="tx1"/>
                    </a:solidFill>
                    <a:effectLst/>
                    <a:latin typeface="+mn-lt"/>
                    <a:ea typeface="+mn-ea"/>
                    <a:cs typeface="+mn-cs"/>
                  </a:rPr>
                  <a:t>來對客戶打分數。因此本研究以</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的概念，發展出客戶消費商品頻率</a:t>
                </a:r>
                <a:r>
                  <a:rPr lang="en-US" altLang="zh-TW" sz="1200" kern="1200" dirty="0" smtClean="0">
                    <a:solidFill>
                      <a:schemeClr val="tx1"/>
                    </a:solidFill>
                    <a:effectLst/>
                    <a:latin typeface="+mn-lt"/>
                    <a:ea typeface="+mn-ea"/>
                    <a:cs typeface="+mn-cs"/>
                  </a:rPr>
                  <a:t>(Customer tendency)</a:t>
                </a:r>
                <a:r>
                  <a:rPr lang="zh-TW" altLang="zh-TW" sz="1200" kern="1200" dirty="0" smtClean="0">
                    <a:solidFill>
                      <a:schemeClr val="tx1"/>
                    </a:solidFill>
                    <a:effectLst/>
                    <a:latin typeface="+mn-lt"/>
                    <a:ea typeface="+mn-ea"/>
                    <a:cs typeface="+mn-cs"/>
                  </a:rPr>
                  <a:t>以及品項熱門度</a:t>
                </a:r>
                <a:r>
                  <a:rPr lang="en-US" altLang="zh-TW" sz="1200" kern="1200" dirty="0" smtClean="0">
                    <a:solidFill>
                      <a:schemeClr val="tx1"/>
                    </a:solidFill>
                    <a:effectLst/>
                    <a:latin typeface="+mn-lt"/>
                    <a:ea typeface="+mn-ea"/>
                    <a:cs typeface="+mn-cs"/>
                  </a:rPr>
                  <a:t>(Item popularity)</a:t>
                </a:r>
                <a:r>
                  <a:rPr lang="zh-TW" altLang="zh-TW" sz="1200" kern="1200" dirty="0" smtClean="0">
                    <a:solidFill>
                      <a:schemeClr val="tx1"/>
                    </a:solidFill>
                    <a:effectLst/>
                    <a:latin typeface="+mn-lt"/>
                    <a:ea typeface="+mn-ea"/>
                    <a:cs typeface="+mn-cs"/>
                  </a:rPr>
                  <a:t>作為商品的分數</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當某項商品出現在客戶購物清單中的數量越多時，表示該商品對客戶的重要性越高。本研究將第</a:t>
                </a:r>
                <a:r>
                  <a:rPr lang="en-US" altLang="zh-TW" sz="1200" kern="1200" dirty="0" err="1">
                    <a:solidFill>
                      <a:schemeClr val="tx1"/>
                    </a:solidFill>
                    <a:effectLst/>
                    <a:latin typeface="+mn-lt"/>
                    <a:ea typeface="+mn-ea"/>
                    <a:cs typeface="+mn-cs"/>
                  </a:rPr>
                  <a:t>i</a:t>
                </a:r>
                <a:r>
                  <a:rPr lang="zh-TW" altLang="zh-TW" sz="1200" kern="1200" dirty="0">
                    <a:solidFill>
                      <a:schemeClr val="tx1"/>
                    </a:solidFill>
                    <a:effectLst/>
                    <a:latin typeface="+mn-lt"/>
                    <a:ea typeface="+mn-ea"/>
                    <a:cs typeface="+mn-cs"/>
                  </a:rPr>
                  <a:t>個商品出現在第</a:t>
                </a:r>
                <a:r>
                  <a:rPr lang="en-US" altLang="zh-TW" sz="1200" kern="1200" dirty="0">
                    <a:solidFill>
                      <a:schemeClr val="tx1"/>
                    </a:solidFill>
                    <a:effectLst/>
                    <a:latin typeface="+mn-lt"/>
                    <a:ea typeface="+mn-ea"/>
                    <a:cs typeface="+mn-cs"/>
                  </a:rPr>
                  <a:t>j</a:t>
                </a:r>
                <a:r>
                  <a:rPr lang="zh-TW" altLang="zh-TW" sz="1200" kern="1200" dirty="0">
                    <a:solidFill>
                      <a:schemeClr val="tx1"/>
                    </a:solidFill>
                    <a:effectLst/>
                    <a:latin typeface="+mn-lt"/>
                    <a:ea typeface="+mn-ea"/>
                    <a:cs typeface="+mn-cs"/>
                  </a:rPr>
                  <a:t>張購物清單的頻率表示為</a:t>
                </a:r>
                <a:r>
                  <a:rPr lang="en-US" altLang="zh-TW" sz="1200" kern="1200" dirty="0">
                    <a:solidFill>
                      <a:schemeClr val="tx1"/>
                    </a:solidFill>
                    <a:effectLst/>
                    <a:latin typeface="+mn-lt"/>
                    <a:ea typeface="+mn-ea"/>
                    <a:cs typeface="+mn-cs"/>
                  </a:rPr>
                  <a:t>CT</a:t>
                </a:r>
                <a:r>
                  <a:rPr lang="en-US" altLang="zh-TW" sz="1200" kern="1200" baseline="-25000" dirty="0">
                    <a:solidFill>
                      <a:schemeClr val="tx1"/>
                    </a:solidFill>
                    <a:effectLst/>
                    <a:latin typeface="+mn-lt"/>
                    <a:ea typeface="+mn-ea"/>
                    <a:cs typeface="+mn-cs"/>
                  </a:rPr>
                  <a:t>(𝑖,𝑗)</a:t>
                </a:r>
                <a:r>
                  <a:rPr lang="zh-TW" altLang="zh-TW" sz="1200" kern="1200" dirty="0">
                    <a:solidFill>
                      <a:schemeClr val="tx1"/>
                    </a:solidFill>
                    <a:effectLst/>
                    <a:latin typeface="+mn-lt"/>
                    <a:ea typeface="+mn-ea"/>
                    <a:cs typeface="+mn-cs"/>
                  </a:rPr>
                  <a:t>，定義如下，其中</a:t>
                </a:r>
                <a14:m>
                  <m:oMath xmlns:m="http://schemas.openxmlformats.org/officeDocument/2006/math">
                    <m:r>
                      <a:rPr lang="en-US" altLang="zh-TW" sz="1200" i="1" kern="1200">
                        <a:solidFill>
                          <a:schemeClr val="tx1"/>
                        </a:solidFill>
                        <a:effectLst/>
                        <a:latin typeface="Cambria Math" panose="02040503050406030204" pitchFamily="18" charset="0"/>
                        <a:ea typeface="+mn-ea"/>
                        <a:cs typeface="+mn-cs"/>
                      </a:rPr>
                      <m:t>𝛼</m:t>
                    </m:r>
                  </m:oMath>
                </a14:m>
                <a:r>
                  <a:rPr lang="zh-TW" altLang="zh-TW" sz="1200" kern="1200" dirty="0">
                    <a:solidFill>
                      <a:schemeClr val="tx1"/>
                    </a:solidFill>
                    <a:effectLst/>
                    <a:latin typeface="+mn-lt"/>
                    <a:ea typeface="+mn-ea"/>
                    <a:cs typeface="+mn-cs"/>
                  </a:rPr>
                  <a:t>為一很小之數值，主要是為了避免客戶過多商品</a:t>
                </a:r>
                <a:r>
                  <a:rPr lang="en-US" altLang="zh-TW" sz="1200" kern="1200" dirty="0">
                    <a:solidFill>
                      <a:schemeClr val="tx1"/>
                    </a:solidFill>
                    <a:effectLst/>
                    <a:latin typeface="+mn-lt"/>
                    <a:ea typeface="+mn-ea"/>
                    <a:cs typeface="+mn-cs"/>
                  </a:rPr>
                  <a:t>CT</a:t>
                </a:r>
                <a:r>
                  <a:rPr lang="zh-TW" altLang="zh-TW" sz="1200" kern="1200" dirty="0">
                    <a:solidFill>
                      <a:schemeClr val="tx1"/>
                    </a:solidFill>
                    <a:effectLst/>
                    <a:latin typeface="+mn-lt"/>
                    <a:ea typeface="+mn-ea"/>
                    <a:cs typeface="+mn-cs"/>
                  </a:rPr>
                  <a:t>值為零。</a:t>
                </a:r>
              </a:p>
              <a:p>
                <a:endParaRPr lang="en-US" altLang="zh-TW" dirty="0" smtClean="0"/>
              </a:p>
              <a:p>
                <a:r>
                  <a:rPr lang="zh-TW" altLang="zh-TW" sz="1200" kern="1200" dirty="0" smtClean="0">
                    <a:solidFill>
                      <a:schemeClr val="tx1"/>
                    </a:solidFill>
                    <a:effectLst/>
                    <a:latin typeface="+mn-lt"/>
                    <a:ea typeface="+mn-ea"/>
                    <a:cs typeface="+mn-cs"/>
                  </a:rPr>
                  <a:t>當某項商品被越多客戶購買時，表示該商品的熱門度越高。</a:t>
                </a:r>
                <a:r>
                  <a:rPr lang="en-US" altLang="zh-TW" sz="1200" kern="1200" dirty="0">
                    <a:solidFill>
                      <a:schemeClr val="tx1"/>
                    </a:solidFill>
                    <a:effectLst/>
                    <a:latin typeface="+mn-lt"/>
                    <a:ea typeface="+mn-ea"/>
                    <a:cs typeface="+mn-cs"/>
                  </a:rPr>
                  <a:t>D</a:t>
                </a:r>
                <a:r>
                  <a:rPr lang="en-US" altLang="zh-TW" sz="1200" kern="1200" baseline="-25000" dirty="0">
                    <a:solidFill>
                      <a:schemeClr val="tx1"/>
                    </a:solidFill>
                    <a:effectLst/>
                    <a:latin typeface="+mn-lt"/>
                    <a:ea typeface="+mn-ea"/>
                    <a:cs typeface="+mn-cs"/>
                  </a:rPr>
                  <a:t>T</a:t>
                </a:r>
                <a:r>
                  <a:rPr lang="zh-TW" altLang="zh-TW" sz="1200" kern="1200" dirty="0">
                    <a:solidFill>
                      <a:schemeClr val="tx1"/>
                    </a:solidFill>
                    <a:effectLst/>
                    <a:latin typeface="+mn-lt"/>
                    <a:ea typeface="+mn-ea"/>
                    <a:cs typeface="+mn-cs"/>
                  </a:rPr>
                  <a:t>是資料庫中總交易筆數，</a:t>
                </a:r>
                <a14:m>
                  <m:oMath xmlns:m="http://schemas.openxmlformats.org/officeDocument/2006/math">
                    <m:r>
                      <a:rPr lang="en-US" altLang="zh-TW" sz="1200" kern="1200">
                        <a:solidFill>
                          <a:schemeClr val="tx1"/>
                        </a:solidFill>
                        <a:effectLst/>
                        <a:latin typeface="Cambria Math" panose="02040503050406030204" pitchFamily="18" charset="0"/>
                        <a:ea typeface="+mn-ea"/>
                        <a:cs typeface="+mn-cs"/>
                      </a:rPr>
                      <m:t>|</m:t>
                    </m:r>
                    <m:r>
                      <a:rPr lang="en-US" altLang="zh-TW" sz="1200" i="1" kern="1200">
                        <a:solidFill>
                          <a:schemeClr val="tx1"/>
                        </a:solidFill>
                        <a:effectLst/>
                        <a:latin typeface="Cambria Math" panose="02040503050406030204" pitchFamily="18" charset="0"/>
                        <a:ea typeface="+mn-ea"/>
                        <a:cs typeface="+mn-cs"/>
                      </a:rPr>
                      <m:t>{ </m:t>
                    </m:r>
                    <m:r>
                      <a:rPr lang="en-US" altLang="zh-TW" sz="1200" i="1" kern="1200">
                        <a:solidFill>
                          <a:schemeClr val="tx1"/>
                        </a:solidFill>
                        <a:effectLst/>
                        <a:latin typeface="Cambria Math" panose="02040503050406030204" pitchFamily="18" charset="0"/>
                        <a:ea typeface="+mn-ea"/>
                        <a:cs typeface="+mn-cs"/>
                      </a:rPr>
                      <m:t>𝑗</m:t>
                    </m:r>
                    <m:r>
                      <a:rPr lang="en-US" altLang="zh-TW" sz="1200" i="1" kern="1200">
                        <a:solidFill>
                          <a:schemeClr val="tx1"/>
                        </a:solidFill>
                        <a:effectLst/>
                        <a:latin typeface="Cambria Math" panose="02040503050406030204" pitchFamily="18" charset="0"/>
                        <a:ea typeface="+mn-ea"/>
                        <a:cs typeface="+mn-cs"/>
                      </a:rPr>
                      <m:t>:</m:t>
                    </m:r>
                    <m:sSub>
                      <m:sSubPr>
                        <m:ctrlPr>
                          <a:rPr lang="zh-TW" altLang="zh-TW" sz="1200" i="1" kern="1200">
                            <a:solidFill>
                              <a:schemeClr val="tx1"/>
                            </a:solidFill>
                            <a:effectLst/>
                            <a:latin typeface="Cambria Math" panose="02040503050406030204" pitchFamily="18" charset="0"/>
                            <a:ea typeface="+mn-ea"/>
                            <a:cs typeface="+mn-cs"/>
                          </a:rPr>
                        </m:ctrlPr>
                      </m:sSubPr>
                      <m:e>
                        <m:r>
                          <a:rPr lang="en-US" altLang="zh-TW" sz="1200" i="1" kern="1200">
                            <a:solidFill>
                              <a:schemeClr val="tx1"/>
                            </a:solidFill>
                            <a:effectLst/>
                            <a:latin typeface="Cambria Math" panose="02040503050406030204" pitchFamily="18" charset="0"/>
                            <a:ea typeface="+mn-ea"/>
                            <a:cs typeface="+mn-cs"/>
                          </a:rPr>
                          <m:t>𝑡</m:t>
                        </m:r>
                      </m:e>
                      <m:sub>
                        <m:r>
                          <a:rPr lang="en-US" altLang="zh-TW" sz="1200" i="1" kern="1200">
                            <a:solidFill>
                              <a:schemeClr val="tx1"/>
                            </a:solidFill>
                            <a:effectLst/>
                            <a:latin typeface="Cambria Math" panose="02040503050406030204" pitchFamily="18" charset="0"/>
                            <a:ea typeface="+mn-ea"/>
                            <a:cs typeface="+mn-cs"/>
                          </a:rPr>
                          <m:t>𝑖</m:t>
                        </m:r>
                        <m:r>
                          <a:rPr lang="en-US" altLang="zh-TW" sz="1200" i="1" kern="1200">
                            <a:solidFill>
                              <a:schemeClr val="tx1"/>
                            </a:solidFill>
                            <a:effectLst/>
                            <a:latin typeface="Cambria Math" panose="02040503050406030204" pitchFamily="18" charset="0"/>
                            <a:ea typeface="+mn-ea"/>
                            <a:cs typeface="+mn-cs"/>
                          </a:rPr>
                          <m:t> </m:t>
                        </m:r>
                      </m:sub>
                    </m:sSub>
                    <m:r>
                      <a:rPr lang="en-US" altLang="zh-TW" sz="1200" i="1" kern="1200">
                        <a:solidFill>
                          <a:schemeClr val="tx1"/>
                        </a:solidFill>
                        <a:effectLst/>
                        <a:latin typeface="Cambria Math" panose="02040503050406030204" pitchFamily="18" charset="0"/>
                        <a:ea typeface="+mn-ea"/>
                        <a:cs typeface="+mn-cs"/>
                      </a:rPr>
                      <m:t>∈ </m:t>
                    </m:r>
                    <m:sSub>
                      <m:sSubPr>
                        <m:ctrlPr>
                          <a:rPr lang="zh-TW" altLang="zh-TW" sz="1200" i="1" kern="1200">
                            <a:solidFill>
                              <a:schemeClr val="tx1"/>
                            </a:solidFill>
                            <a:effectLst/>
                            <a:latin typeface="Cambria Math" panose="02040503050406030204" pitchFamily="18" charset="0"/>
                            <a:ea typeface="+mn-ea"/>
                            <a:cs typeface="+mn-cs"/>
                          </a:rPr>
                        </m:ctrlPr>
                      </m:sSubPr>
                      <m:e>
                        <m:r>
                          <a:rPr lang="en-US" altLang="zh-TW" sz="1200" i="1" kern="1200">
                            <a:solidFill>
                              <a:schemeClr val="tx1"/>
                            </a:solidFill>
                            <a:effectLst/>
                            <a:latin typeface="Cambria Math" panose="02040503050406030204" pitchFamily="18" charset="0"/>
                            <a:ea typeface="+mn-ea"/>
                            <a:cs typeface="+mn-cs"/>
                          </a:rPr>
                          <m:t>𝑑</m:t>
                        </m:r>
                      </m:e>
                      <m:sub>
                        <m:r>
                          <a:rPr lang="en-US" altLang="zh-TW" sz="1200" i="1" kern="1200">
                            <a:solidFill>
                              <a:schemeClr val="tx1"/>
                            </a:solidFill>
                            <a:effectLst/>
                            <a:latin typeface="Cambria Math" panose="02040503050406030204" pitchFamily="18" charset="0"/>
                            <a:ea typeface="+mn-ea"/>
                            <a:cs typeface="+mn-cs"/>
                          </a:rPr>
                          <m:t>𝑗</m:t>
                        </m:r>
                      </m:sub>
                    </m:sSub>
                    <m:r>
                      <a:rPr lang="en-US" altLang="zh-TW" sz="1200" i="1" kern="1200">
                        <a:solidFill>
                          <a:schemeClr val="tx1"/>
                        </a:solidFill>
                        <a:effectLst/>
                        <a:latin typeface="Cambria Math" panose="02040503050406030204" pitchFamily="18" charset="0"/>
                        <a:ea typeface="+mn-ea"/>
                        <a:cs typeface="+mn-cs"/>
                      </a:rPr>
                      <m:t>}</m:t>
                    </m:r>
                    <m:r>
                      <a:rPr lang="en-US" altLang="zh-TW" sz="1200" kern="1200">
                        <a:solidFill>
                          <a:schemeClr val="tx1"/>
                        </a:solidFill>
                        <a:effectLst/>
                        <a:latin typeface="Cambria Math" panose="02040503050406030204" pitchFamily="18" charset="0"/>
                        <a:ea typeface="+mn-ea"/>
                        <a:cs typeface="+mn-cs"/>
                      </a:rPr>
                      <m:t>|</m:t>
                    </m:r>
                  </m:oMath>
                </a14:m>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分母</a:t>
                </a:r>
                <a:r>
                  <a:rPr lang="en-US" altLang="zh-TW" sz="1200" kern="1200" dirty="0" smtClean="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是某商品在所有購物清單中出現的「清單數量」。以原本</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的概念來說，越冷門的商品此數值會越大，因此本研究將當期最冷門的商品</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值減每個商品本身的</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值做轉換，相減後的值越大表示該項商品越不冷門，換句話說，數字越大表示該商品越熱門。最後再除以當期最大的</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值做</a:t>
                </a:r>
                <a:r>
                  <a:rPr lang="zh-TW" altLang="zh-TW" sz="1200" kern="1200" dirty="0" smtClean="0">
                    <a:solidFill>
                      <a:schemeClr val="tx1"/>
                    </a:solidFill>
                    <a:effectLst/>
                    <a:latin typeface="+mn-lt"/>
                    <a:ea typeface="+mn-ea"/>
                    <a:cs typeface="+mn-cs"/>
                  </a:rPr>
                  <a:t>標準化</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從商品消費頻率的數值可以看出客戶對每一項商品有不同的偏好。而從熱門度則可以觀察當期哪些商品較受大眾歡迎。因此本研究將消費頻率與熱門度相乘，得到的商品分數代表了混合個人化與非個人化的推薦分數依據</a:t>
                </a:r>
                <a:endParaRPr lang="zh-TW" altLang="en-US" dirty="0" smtClean="0"/>
              </a:p>
            </p:txBody>
          </p:sp>
        </mc:Choice>
        <mc:Fallback xmlns="">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一詞最早是用來表示一個詞語在文檔中的重要性，是文字探勘中一種常見的技術，並可以對訊息檢索提供一個統一的視角</a:t>
                </a:r>
                <a:r>
                  <a:rPr lang="en-US" altLang="zh-TW" sz="1200" kern="1200" dirty="0" smtClean="0">
                    <a:solidFill>
                      <a:schemeClr val="tx1"/>
                    </a:solidFill>
                    <a:effectLst/>
                    <a:latin typeface="+mn-lt"/>
                    <a:ea typeface="+mn-ea"/>
                    <a:cs typeface="+mn-cs"/>
                  </a:rPr>
                  <a:t>(Wu et al., 2018)</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被廣泛應用於許多研究中，也有學者使用這個數值當作用戶的評分，例如</a:t>
                </a:r>
                <a:r>
                  <a:rPr lang="en-US" altLang="zh-TW" sz="1200" kern="1200" dirty="0" smtClean="0">
                    <a:solidFill>
                      <a:schemeClr val="tx1"/>
                    </a:solidFill>
                    <a:effectLst/>
                    <a:latin typeface="+mn-lt"/>
                    <a:ea typeface="+mn-ea"/>
                    <a:cs typeface="+mn-cs"/>
                  </a:rPr>
                  <a:t>Abdul</a:t>
                </a:r>
                <a:r>
                  <a:rPr lang="zh-TW" altLang="zh-TW" sz="1200" kern="1200" dirty="0" smtClean="0">
                    <a:solidFill>
                      <a:schemeClr val="tx1"/>
                    </a:solidFill>
                    <a:effectLst/>
                    <a:latin typeface="+mn-lt"/>
                    <a:ea typeface="+mn-ea"/>
                    <a:cs typeface="+mn-cs"/>
                  </a:rPr>
                  <a:t>在其</a:t>
                </a:r>
                <a:r>
                  <a:rPr lang="en-US" altLang="zh-TW" sz="1200" kern="1200" dirty="0" smtClean="0">
                    <a:solidFill>
                      <a:schemeClr val="tx1"/>
                    </a:solidFill>
                    <a:effectLst/>
                    <a:latin typeface="+mn-lt"/>
                    <a:ea typeface="+mn-ea"/>
                    <a:cs typeface="+mn-cs"/>
                  </a:rPr>
                  <a:t>2018</a:t>
                </a:r>
                <a:r>
                  <a:rPr lang="zh-TW" altLang="zh-TW" sz="1200" kern="1200" dirty="0" smtClean="0">
                    <a:solidFill>
                      <a:schemeClr val="tx1"/>
                    </a:solidFill>
                    <a:effectLst/>
                    <a:latin typeface="+mn-lt"/>
                    <a:ea typeface="+mn-ea"/>
                    <a:cs typeface="+mn-cs"/>
                  </a:rPr>
                  <a:t>年的論文中指出</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隱含著客戶對產品的評分，可以作為一種加權的特徵提取方法。此外，</a:t>
                </a:r>
                <a:r>
                  <a:rPr lang="en-US" altLang="zh-TW" sz="1200" kern="1200" dirty="0" smtClean="0">
                    <a:solidFill>
                      <a:schemeClr val="tx1"/>
                    </a:solidFill>
                    <a:effectLst/>
                    <a:latin typeface="+mn-lt"/>
                    <a:ea typeface="+mn-ea"/>
                    <a:cs typeface="+mn-cs"/>
                  </a:rPr>
                  <a:t>Martens and Provost(2011)</a:t>
                </a:r>
                <a:r>
                  <a:rPr lang="zh-TW" altLang="zh-TW" sz="1200" kern="1200" dirty="0" smtClean="0">
                    <a:solidFill>
                      <a:schemeClr val="tx1"/>
                    </a:solidFill>
                    <a:effectLst/>
                    <a:latin typeface="+mn-lt"/>
                    <a:ea typeface="+mn-ea"/>
                    <a:cs typeface="+mn-cs"/>
                  </a:rPr>
                  <a:t>也以</a:t>
                </a:r>
                <a:r>
                  <a:rPr lang="en-US" altLang="zh-TW" sz="1200" kern="1200" dirty="0" smtClean="0">
                    <a:solidFill>
                      <a:schemeClr val="tx1"/>
                    </a:solidFill>
                    <a:effectLst/>
                    <a:latin typeface="+mn-lt"/>
                    <a:ea typeface="+mn-ea"/>
                    <a:cs typeface="+mn-cs"/>
                  </a:rPr>
                  <a:t>IDF</a:t>
                </a:r>
                <a:r>
                  <a:rPr lang="zh-TW" altLang="zh-TW" sz="1200" kern="1200" dirty="0" smtClean="0">
                    <a:solidFill>
                      <a:schemeClr val="tx1"/>
                    </a:solidFill>
                    <a:effectLst/>
                    <a:latin typeface="+mn-lt"/>
                    <a:ea typeface="+mn-ea"/>
                    <a:cs typeface="+mn-cs"/>
                  </a:rPr>
                  <a:t>為發想，計算出</a:t>
                </a:r>
                <a:r>
                  <a:rPr lang="en-US" altLang="zh-TW" sz="1200" kern="1200" dirty="0" smtClean="0">
                    <a:solidFill>
                      <a:schemeClr val="tx1"/>
                    </a:solidFill>
                    <a:effectLst/>
                    <a:latin typeface="+mn-lt"/>
                    <a:ea typeface="+mn-ea"/>
                    <a:cs typeface="+mn-cs"/>
                  </a:rPr>
                  <a:t>ICF(Inverse consumer frequency)</a:t>
                </a:r>
                <a:r>
                  <a:rPr lang="zh-TW" altLang="zh-TW" sz="1200" kern="1200" dirty="0" smtClean="0">
                    <a:solidFill>
                      <a:schemeClr val="tx1"/>
                    </a:solidFill>
                    <a:effectLst/>
                    <a:latin typeface="+mn-lt"/>
                    <a:ea typeface="+mn-ea"/>
                    <a:cs typeface="+mn-cs"/>
                  </a:rPr>
                  <a:t>來對客戶打分數。因此本研究以</a:t>
                </a:r>
                <a:r>
                  <a:rPr lang="en-US" altLang="zh-TW" sz="1200" kern="1200" dirty="0" smtClean="0">
                    <a:solidFill>
                      <a:schemeClr val="tx1"/>
                    </a:solidFill>
                    <a:effectLst/>
                    <a:latin typeface="+mn-lt"/>
                    <a:ea typeface="+mn-ea"/>
                    <a:cs typeface="+mn-cs"/>
                  </a:rPr>
                  <a:t>TF-IDF</a:t>
                </a:r>
                <a:r>
                  <a:rPr lang="zh-TW" altLang="zh-TW" sz="1200" kern="1200" dirty="0" smtClean="0">
                    <a:solidFill>
                      <a:schemeClr val="tx1"/>
                    </a:solidFill>
                    <a:effectLst/>
                    <a:latin typeface="+mn-lt"/>
                    <a:ea typeface="+mn-ea"/>
                    <a:cs typeface="+mn-cs"/>
                  </a:rPr>
                  <a:t>的概念，發展出客戶消費商品頻率</a:t>
                </a:r>
                <a:r>
                  <a:rPr lang="en-US" altLang="zh-TW" sz="1200" kern="1200" dirty="0" smtClean="0">
                    <a:solidFill>
                      <a:schemeClr val="tx1"/>
                    </a:solidFill>
                    <a:effectLst/>
                    <a:latin typeface="+mn-lt"/>
                    <a:ea typeface="+mn-ea"/>
                    <a:cs typeface="+mn-cs"/>
                  </a:rPr>
                  <a:t>(Customer tendency)</a:t>
                </a:r>
                <a:r>
                  <a:rPr lang="zh-TW" altLang="zh-TW" sz="1200" kern="1200" dirty="0" smtClean="0">
                    <a:solidFill>
                      <a:schemeClr val="tx1"/>
                    </a:solidFill>
                    <a:effectLst/>
                    <a:latin typeface="+mn-lt"/>
                    <a:ea typeface="+mn-ea"/>
                    <a:cs typeface="+mn-cs"/>
                  </a:rPr>
                  <a:t>以及品項熱門度</a:t>
                </a:r>
                <a:r>
                  <a:rPr lang="en-US" altLang="zh-TW" sz="1200" kern="1200" dirty="0" smtClean="0">
                    <a:solidFill>
                      <a:schemeClr val="tx1"/>
                    </a:solidFill>
                    <a:effectLst/>
                    <a:latin typeface="+mn-lt"/>
                    <a:ea typeface="+mn-ea"/>
                    <a:cs typeface="+mn-cs"/>
                  </a:rPr>
                  <a:t>(Item popularity)</a:t>
                </a:r>
                <a:r>
                  <a:rPr lang="zh-TW" altLang="zh-TW" sz="1200" kern="1200" dirty="0" smtClean="0">
                    <a:solidFill>
                      <a:schemeClr val="tx1"/>
                    </a:solidFill>
                    <a:effectLst/>
                    <a:latin typeface="+mn-lt"/>
                    <a:ea typeface="+mn-ea"/>
                    <a:cs typeface="+mn-cs"/>
                  </a:rPr>
                  <a:t>作為商品的分數</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當某項商品出現在客戶購物清單中的數量越多時，表示該商品對客戶的重要性越高。本研究將第</a:t>
                </a:r>
                <a:r>
                  <a:rPr lang="en-US" altLang="zh-TW" sz="1200" kern="1200" dirty="0" err="1">
                    <a:solidFill>
                      <a:schemeClr val="tx1"/>
                    </a:solidFill>
                    <a:effectLst/>
                    <a:latin typeface="+mn-lt"/>
                    <a:ea typeface="+mn-ea"/>
                    <a:cs typeface="+mn-cs"/>
                  </a:rPr>
                  <a:t>i</a:t>
                </a:r>
                <a:r>
                  <a:rPr lang="zh-TW" altLang="zh-TW" sz="1200" kern="1200" dirty="0">
                    <a:solidFill>
                      <a:schemeClr val="tx1"/>
                    </a:solidFill>
                    <a:effectLst/>
                    <a:latin typeface="+mn-lt"/>
                    <a:ea typeface="+mn-ea"/>
                    <a:cs typeface="+mn-cs"/>
                  </a:rPr>
                  <a:t>個商品出現在第</a:t>
                </a:r>
                <a:r>
                  <a:rPr lang="en-US" altLang="zh-TW" sz="1200" kern="1200" dirty="0">
                    <a:solidFill>
                      <a:schemeClr val="tx1"/>
                    </a:solidFill>
                    <a:effectLst/>
                    <a:latin typeface="+mn-lt"/>
                    <a:ea typeface="+mn-ea"/>
                    <a:cs typeface="+mn-cs"/>
                  </a:rPr>
                  <a:t>j</a:t>
                </a:r>
                <a:r>
                  <a:rPr lang="zh-TW" altLang="zh-TW" sz="1200" kern="1200" dirty="0">
                    <a:solidFill>
                      <a:schemeClr val="tx1"/>
                    </a:solidFill>
                    <a:effectLst/>
                    <a:latin typeface="+mn-lt"/>
                    <a:ea typeface="+mn-ea"/>
                    <a:cs typeface="+mn-cs"/>
                  </a:rPr>
                  <a:t>張購物清單的頻率表示為</a:t>
                </a:r>
                <a:r>
                  <a:rPr lang="en-US" altLang="zh-TW" sz="1200" kern="1200" dirty="0">
                    <a:solidFill>
                      <a:schemeClr val="tx1"/>
                    </a:solidFill>
                    <a:effectLst/>
                    <a:latin typeface="+mn-lt"/>
                    <a:ea typeface="+mn-ea"/>
                    <a:cs typeface="+mn-cs"/>
                  </a:rPr>
                  <a:t>CT</a:t>
                </a:r>
                <a:r>
                  <a:rPr lang="en-US" altLang="zh-TW" sz="1200" kern="1200" baseline="-25000" dirty="0">
                    <a:solidFill>
                      <a:schemeClr val="tx1"/>
                    </a:solidFill>
                    <a:effectLst/>
                    <a:latin typeface="+mn-lt"/>
                    <a:ea typeface="+mn-ea"/>
                    <a:cs typeface="+mn-cs"/>
                  </a:rPr>
                  <a:t>(𝑖,𝑗)</a:t>
                </a:r>
                <a:r>
                  <a:rPr lang="zh-TW" altLang="zh-TW" sz="1200" kern="1200" dirty="0">
                    <a:solidFill>
                      <a:schemeClr val="tx1"/>
                    </a:solidFill>
                    <a:effectLst/>
                    <a:latin typeface="+mn-lt"/>
                    <a:ea typeface="+mn-ea"/>
                    <a:cs typeface="+mn-cs"/>
                  </a:rPr>
                  <a:t>，定義如下，其中</a:t>
                </a:r>
                <a:r>
                  <a:rPr lang="en-US" altLang="zh-TW" sz="1200" i="0" kern="1200">
                    <a:solidFill>
                      <a:schemeClr val="tx1"/>
                    </a:solidFill>
                    <a:effectLst/>
                    <a:latin typeface="+mn-lt"/>
                    <a:ea typeface="+mn-ea"/>
                    <a:cs typeface="+mn-cs"/>
                  </a:rPr>
                  <a:t>𝛼</a:t>
                </a:r>
                <a:r>
                  <a:rPr lang="zh-TW" altLang="zh-TW" sz="1200" kern="1200" dirty="0">
                    <a:solidFill>
                      <a:schemeClr val="tx1"/>
                    </a:solidFill>
                    <a:effectLst/>
                    <a:latin typeface="+mn-lt"/>
                    <a:ea typeface="+mn-ea"/>
                    <a:cs typeface="+mn-cs"/>
                  </a:rPr>
                  <a:t>為一很小之數值，主要是為了避免客戶過多商品</a:t>
                </a:r>
                <a:r>
                  <a:rPr lang="en-US" altLang="zh-TW" sz="1200" kern="1200" dirty="0">
                    <a:solidFill>
                      <a:schemeClr val="tx1"/>
                    </a:solidFill>
                    <a:effectLst/>
                    <a:latin typeface="+mn-lt"/>
                    <a:ea typeface="+mn-ea"/>
                    <a:cs typeface="+mn-cs"/>
                  </a:rPr>
                  <a:t>CT</a:t>
                </a:r>
                <a:r>
                  <a:rPr lang="zh-TW" altLang="zh-TW" sz="1200" kern="1200" dirty="0">
                    <a:solidFill>
                      <a:schemeClr val="tx1"/>
                    </a:solidFill>
                    <a:effectLst/>
                    <a:latin typeface="+mn-lt"/>
                    <a:ea typeface="+mn-ea"/>
                    <a:cs typeface="+mn-cs"/>
                  </a:rPr>
                  <a:t>值為零。</a:t>
                </a:r>
              </a:p>
              <a:p>
                <a:endParaRPr lang="en-US" altLang="zh-TW" dirty="0" smtClean="0"/>
              </a:p>
              <a:p>
                <a:r>
                  <a:rPr lang="zh-TW" altLang="zh-TW" sz="1200" kern="1200" dirty="0" smtClean="0">
                    <a:solidFill>
                      <a:schemeClr val="tx1"/>
                    </a:solidFill>
                    <a:effectLst/>
                    <a:latin typeface="+mn-lt"/>
                    <a:ea typeface="+mn-ea"/>
                    <a:cs typeface="+mn-cs"/>
                  </a:rPr>
                  <a:t>當某項商品被越多客戶購買時，表示該商品的熱門度越高。</a:t>
                </a:r>
                <a:r>
                  <a:rPr lang="en-US" altLang="zh-TW" sz="1200" kern="1200" dirty="0">
                    <a:solidFill>
                      <a:schemeClr val="tx1"/>
                    </a:solidFill>
                    <a:effectLst/>
                    <a:latin typeface="+mn-lt"/>
                    <a:ea typeface="+mn-ea"/>
                    <a:cs typeface="+mn-cs"/>
                  </a:rPr>
                  <a:t>D</a:t>
                </a:r>
                <a:r>
                  <a:rPr lang="en-US" altLang="zh-TW" sz="1200" kern="1200" baseline="-25000" dirty="0">
                    <a:solidFill>
                      <a:schemeClr val="tx1"/>
                    </a:solidFill>
                    <a:effectLst/>
                    <a:latin typeface="+mn-lt"/>
                    <a:ea typeface="+mn-ea"/>
                    <a:cs typeface="+mn-cs"/>
                  </a:rPr>
                  <a:t>T</a:t>
                </a:r>
                <a:r>
                  <a:rPr lang="zh-TW" altLang="zh-TW" sz="1200" kern="1200" dirty="0">
                    <a:solidFill>
                      <a:schemeClr val="tx1"/>
                    </a:solidFill>
                    <a:effectLst/>
                    <a:latin typeface="+mn-lt"/>
                    <a:ea typeface="+mn-ea"/>
                    <a:cs typeface="+mn-cs"/>
                  </a:rPr>
                  <a:t>是資料庫中總交易筆數，</a:t>
                </a:r>
                <a:r>
                  <a:rPr lang="en-US" altLang="zh-TW" sz="1200" i="0" kern="1200">
                    <a:solidFill>
                      <a:schemeClr val="tx1"/>
                    </a:solidFill>
                    <a:effectLst/>
                    <a:latin typeface="+mn-lt"/>
                    <a:ea typeface="+mn-ea"/>
                    <a:cs typeface="+mn-cs"/>
                  </a:rPr>
                  <a:t>|{ 𝑗:𝑡</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𝑖 </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 𝑑</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𝑗}|</a:t>
                </a:r>
                <a:r>
                  <a:rPr lang="zh-TW" altLang="zh-TW" sz="1200" kern="1200" dirty="0">
                    <a:solidFill>
                      <a:schemeClr val="tx1"/>
                    </a:solidFill>
                    <a:effectLst/>
                    <a:latin typeface="+mn-lt"/>
                    <a:ea typeface="+mn-ea"/>
                    <a:cs typeface="+mn-cs"/>
                  </a:rPr>
                  <a:t>是某商品在所有購物清單中出現的「清單數量」。以原本</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的概念來說，越冷門的商品此數值會越大，因此本研究將當期最冷門的商品</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值減每個商品本身的</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值做轉換，相減後的值越大表示該項商品越不冷門，換句話說，數字越大表示該商品越熱門。最後再除以當期最大的</a:t>
                </a:r>
                <a:r>
                  <a:rPr lang="en-US" altLang="zh-TW" sz="1200" kern="1200" dirty="0">
                    <a:solidFill>
                      <a:schemeClr val="tx1"/>
                    </a:solidFill>
                    <a:effectLst/>
                    <a:latin typeface="+mn-lt"/>
                    <a:ea typeface="+mn-ea"/>
                    <a:cs typeface="+mn-cs"/>
                  </a:rPr>
                  <a:t>IDF</a:t>
                </a:r>
                <a:r>
                  <a:rPr lang="zh-TW" altLang="zh-TW" sz="1200" kern="1200" dirty="0">
                    <a:solidFill>
                      <a:schemeClr val="tx1"/>
                    </a:solidFill>
                    <a:effectLst/>
                    <a:latin typeface="+mn-lt"/>
                    <a:ea typeface="+mn-ea"/>
                    <a:cs typeface="+mn-cs"/>
                  </a:rPr>
                  <a:t>值做</a:t>
                </a:r>
                <a:r>
                  <a:rPr lang="zh-TW" altLang="zh-TW" sz="1200" kern="1200" dirty="0" smtClean="0">
                    <a:solidFill>
                      <a:schemeClr val="tx1"/>
                    </a:solidFill>
                    <a:effectLst/>
                    <a:latin typeface="+mn-lt"/>
                    <a:ea typeface="+mn-ea"/>
                    <a:cs typeface="+mn-cs"/>
                  </a:rPr>
                  <a:t>標準化</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從商品消費頻率的數值可以看出客戶對每一項商品有不同的偏好。而從熱門度則可以觀察當期哪些商品較受大眾歡迎。因此本研究將消費頻率與熱門度相乘，得到的商品分數代表了混合個人化與非個人化的推薦分數依據</a:t>
                </a:r>
                <a:endParaRPr lang="zh-TW" altLang="en-US" dirty="0" smtClean="0"/>
              </a:p>
            </p:txBody>
          </p:sp>
        </mc:Fallback>
      </mc:AlternateContent>
      <p:sp>
        <p:nvSpPr>
          <p:cNvPr id="4" name="投影片編號版面配置區 3"/>
          <p:cNvSpPr>
            <a:spLocks noGrp="1"/>
          </p:cNvSpPr>
          <p:nvPr>
            <p:ph type="sldNum" sz="quarter" idx="10"/>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4052842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卷積神經網路</a:t>
            </a:r>
            <a:r>
              <a:rPr lang="en-US" altLang="zh-TW" sz="1200" kern="1200" dirty="0" smtClean="0">
                <a:solidFill>
                  <a:schemeClr val="tx1"/>
                </a:solidFill>
                <a:effectLst/>
                <a:latin typeface="+mn-lt"/>
                <a:ea typeface="+mn-ea"/>
                <a:cs typeface="+mn-cs"/>
              </a:rPr>
              <a:t>(Convolutional Neural Network)</a:t>
            </a:r>
            <a:r>
              <a:rPr lang="zh-TW" altLang="zh-TW" sz="1200" kern="1200" dirty="0" smtClean="0">
                <a:solidFill>
                  <a:schemeClr val="tx1"/>
                </a:solidFill>
                <a:effectLst/>
                <a:latin typeface="+mn-lt"/>
                <a:ea typeface="+mn-ea"/>
                <a:cs typeface="+mn-cs"/>
              </a:rPr>
              <a:t>是深度學習領域中一個重要且熱門的技術，縮寫為</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。卷積神經網路常用於圖像的辨識。由於能夠輸入三維的資料，因此可以保留圖像中一些重要的空間資訊，而不同的空間排列也代表著不同的圖像特徵，有助於找出其中的關聯性。</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卷積神經網路是由卷積層、池化層以及全連接層組成。卷積運算的目的在於提取輸入資料的不同特徵，過程中會透過</a:t>
            </a:r>
            <a:r>
              <a:rPr lang="en-US" altLang="zh-TW" sz="1200" kern="1200" dirty="0" smtClean="0">
                <a:solidFill>
                  <a:schemeClr val="tx1"/>
                </a:solidFill>
                <a:effectLst/>
                <a:latin typeface="+mn-lt"/>
                <a:ea typeface="+mn-ea"/>
                <a:cs typeface="+mn-cs"/>
              </a:rPr>
              <a:t>Filter</a:t>
            </a:r>
            <a:r>
              <a:rPr lang="zh-TW" altLang="zh-TW" sz="1200" kern="1200" dirty="0" smtClean="0">
                <a:solidFill>
                  <a:schemeClr val="tx1"/>
                </a:solidFill>
                <a:effectLst/>
                <a:latin typeface="+mn-lt"/>
                <a:ea typeface="+mn-ea"/>
                <a:cs typeface="+mn-cs"/>
              </a:rPr>
              <a:t>提取稜角、線條，並將這些特徵存入</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。池化層的功能為縮減取樣，過程中會壓縮圖片並保留重要資訊。池化透過對</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降維可以有效減少參數使計算量下降。最後由全連接層進行分類。</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對於本研究來說具有以下優點：</a:t>
            </a:r>
          </a:p>
          <a:p>
            <a:r>
              <a:rPr lang="en-US" altLang="zh-TW" sz="1200" kern="1200" dirty="0" smtClean="0">
                <a:solidFill>
                  <a:schemeClr val="tx1"/>
                </a:solidFill>
                <a:effectLst/>
                <a:latin typeface="+mn-lt"/>
                <a:ea typeface="+mn-ea"/>
                <a:cs typeface="+mn-cs"/>
              </a:rPr>
              <a:t>1.</a:t>
            </a:r>
            <a:r>
              <a:rPr lang="zh-TW" altLang="zh-TW" sz="1200" kern="1200" dirty="0" smtClean="0">
                <a:solidFill>
                  <a:schemeClr val="tx1"/>
                </a:solidFill>
                <a:effectLst/>
                <a:latin typeface="+mn-lt"/>
                <a:ea typeface="+mn-ea"/>
                <a:cs typeface="+mn-cs"/>
              </a:rPr>
              <a:t>透過監督式的學習，</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可以自動擷取特徵，而不需另外的專家意見或</a:t>
            </a:r>
            <a:r>
              <a:rPr lang="en-US" altLang="zh-TW" sz="1200" kern="1200" dirty="0" smtClean="0">
                <a:solidFill>
                  <a:schemeClr val="tx1"/>
                </a:solidFill>
                <a:effectLst/>
                <a:latin typeface="+mn-lt"/>
                <a:ea typeface="+mn-ea"/>
                <a:cs typeface="+mn-cs"/>
              </a:rPr>
              <a:t>PCA</a:t>
            </a:r>
            <a:r>
              <a:rPr lang="zh-TW" altLang="zh-TW" sz="1200" kern="1200" dirty="0" smtClean="0">
                <a:solidFill>
                  <a:schemeClr val="tx1"/>
                </a:solidFill>
                <a:effectLst/>
                <a:latin typeface="+mn-lt"/>
                <a:ea typeface="+mn-ea"/>
                <a:cs typeface="+mn-cs"/>
              </a:rPr>
              <a:t>來選取數據的特徵。</a:t>
            </a:r>
          </a:p>
          <a:p>
            <a:r>
              <a:rPr lang="en-US" altLang="zh-TW" sz="1200" kern="1200" dirty="0" smtClean="0">
                <a:solidFill>
                  <a:schemeClr val="tx1"/>
                </a:solidFill>
                <a:effectLst/>
                <a:latin typeface="+mn-lt"/>
                <a:ea typeface="+mn-ea"/>
                <a:cs typeface="+mn-cs"/>
              </a:rPr>
              <a:t>2.CNN</a:t>
            </a:r>
            <a:r>
              <a:rPr lang="zh-TW" altLang="zh-TW" sz="1200" kern="1200" dirty="0" smtClean="0">
                <a:solidFill>
                  <a:schemeClr val="tx1"/>
                </a:solidFill>
                <a:effectLst/>
                <a:latin typeface="+mn-lt"/>
                <a:ea typeface="+mn-ea"/>
                <a:cs typeface="+mn-cs"/>
              </a:rPr>
              <a:t>中的池化層使資料維度降低，可以減少對電腦記憶體的需求並有助於加快電腦計算。</a:t>
            </a:r>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277821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再購判斷</a:t>
            </a:r>
          </a:p>
          <a:p>
            <a:r>
              <a:rPr lang="zh-TW" altLang="zh-TW" sz="1200" kern="1200" dirty="0" smtClean="0">
                <a:solidFill>
                  <a:schemeClr val="tx1"/>
                </a:solidFill>
                <a:effectLst/>
                <a:latin typeface="+mn-lt"/>
                <a:ea typeface="+mn-ea"/>
                <a:cs typeface="+mn-cs"/>
              </a:rPr>
              <a:t>本研究將原始客戶資料依操作定義計算後可以得到每位客戶的信任</a:t>
            </a:r>
            <a:r>
              <a:rPr lang="en-US" altLang="zh-TW" sz="1200" kern="1200" dirty="0" smtClean="0">
                <a:solidFill>
                  <a:schemeClr val="tx1"/>
                </a:solidFill>
                <a:effectLst/>
                <a:latin typeface="+mn-lt"/>
                <a:ea typeface="+mn-ea"/>
                <a:cs typeface="+mn-cs"/>
              </a:rPr>
              <a:t>(BICP)</a:t>
            </a:r>
            <a:r>
              <a:rPr lang="zh-TW" altLang="zh-TW" sz="1200" kern="1200" dirty="0" smtClean="0">
                <a:solidFill>
                  <a:schemeClr val="tx1"/>
                </a:solidFill>
                <a:effectLst/>
                <a:latin typeface="+mn-lt"/>
                <a:ea typeface="+mn-ea"/>
                <a:cs typeface="+mn-cs"/>
              </a:rPr>
              <a:t>以及忠誠</a:t>
            </a:r>
            <a:r>
              <a:rPr lang="en-US" altLang="zh-TW" sz="1200" kern="1200" dirty="0" smtClean="0">
                <a:solidFill>
                  <a:schemeClr val="tx1"/>
                </a:solidFill>
                <a:effectLst/>
                <a:latin typeface="+mn-lt"/>
                <a:ea typeface="+mn-ea"/>
                <a:cs typeface="+mn-cs"/>
              </a:rPr>
              <a:t>(RFM)</a:t>
            </a:r>
            <a:r>
              <a:rPr lang="zh-TW" altLang="zh-TW" sz="1200" kern="1200" dirty="0" smtClean="0">
                <a:solidFill>
                  <a:schemeClr val="tx1"/>
                </a:solidFill>
                <a:effectLst/>
                <a:latin typeface="+mn-lt"/>
                <a:ea typeface="+mn-ea"/>
                <a:cs typeface="+mn-cs"/>
              </a:rPr>
              <a:t>值，並以此作為下期是否出現再購行為的依據。接著將這些資料模擬成二維的圖形，使每位客戶都得到一張獨立的圖片</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商品推薦</a:t>
            </a:r>
          </a:p>
          <a:p>
            <a:r>
              <a:rPr lang="zh-TW" altLang="zh-TW" sz="1200" kern="1200" dirty="0" smtClean="0">
                <a:solidFill>
                  <a:schemeClr val="tx1"/>
                </a:solidFill>
                <a:effectLst/>
                <a:latin typeface="+mn-lt"/>
                <a:ea typeface="+mn-ea"/>
                <a:cs typeface="+mn-cs"/>
              </a:rPr>
              <a:t>本研究透過客戶過去的消費紀錄，依照操作定義，為每位客戶計算出不同的商品分數，作為品項推薦的依據。將這些資料模擬成二維的圖形後，每位客戶都會得到一張獨立的圖片</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21</a:t>
            </a:fld>
            <a:endParaRPr lang="zh-CN" altLang="en-US"/>
          </a:p>
        </p:txBody>
      </p:sp>
    </p:spTree>
    <p:extLst>
      <p:ext uri="{BB962C8B-B14F-4D97-AF65-F5344CB8AC3E}">
        <p14:creationId xmlns:p14="http://schemas.microsoft.com/office/powerpoint/2010/main" val="3384086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在本研究中，信任分數和忠誠分數首先經過第一次卷積神經網路</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以下稱為</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的處理預測出客戶是否會出現再購行為。接著輸入可能再購的消費者之商品分數推薦出客戶可能感興趣的品項</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22</a:t>
            </a:fld>
            <a:endParaRPr lang="zh-CN" altLang="en-US"/>
          </a:p>
        </p:txBody>
      </p:sp>
    </p:spTree>
    <p:extLst>
      <p:ext uri="{BB962C8B-B14F-4D97-AF65-F5344CB8AC3E}">
        <p14:creationId xmlns:p14="http://schemas.microsoft.com/office/powerpoint/2010/main" val="3207217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為了比較本研究所提出之方法是否能有效提升推薦系統之成功率，設計兩種實驗。實驗</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一</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是由信任及忠誠分數先判斷客戶再購的可能性，並將系統預測會出現再購行為的消費者列為推薦對象，最後得出推薦系統準確率。實驗</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二</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則將過去曾經採購過該公司商品之客戶全部列為推薦對象，並檢視最後確實有購買的客戶衡量推薦準確率。</a:t>
            </a:r>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24</a:t>
            </a:fld>
            <a:endParaRPr lang="zh-CN" altLang="en-US"/>
          </a:p>
        </p:txBody>
      </p:sp>
    </p:spTree>
    <p:extLst>
      <p:ext uri="{BB962C8B-B14F-4D97-AF65-F5344CB8AC3E}">
        <p14:creationId xmlns:p14="http://schemas.microsoft.com/office/powerpoint/2010/main" val="134759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本研究的原始數據資料來自台灣某家生技公司。其中，保健食品的銷售通路包含了實體店鋪、網路平台以及電話行銷。本研究主要探討電話行銷產業，因此蒐集了</a:t>
            </a:r>
            <a:r>
              <a:rPr lang="en-US" altLang="zh-TW" sz="1200" kern="1200" dirty="0" smtClean="0">
                <a:solidFill>
                  <a:schemeClr val="tx1"/>
                </a:solidFill>
                <a:effectLst/>
                <a:latin typeface="+mn-lt"/>
                <a:ea typeface="+mn-ea"/>
                <a:cs typeface="+mn-cs"/>
              </a:rPr>
              <a:t>2013</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7</a:t>
            </a:r>
            <a:r>
              <a:rPr lang="zh-TW" altLang="zh-TW" sz="1200" kern="1200" dirty="0" smtClean="0">
                <a:solidFill>
                  <a:schemeClr val="tx1"/>
                </a:solidFill>
                <a:effectLst/>
                <a:latin typeface="+mn-lt"/>
                <a:ea typeface="+mn-ea"/>
                <a:cs typeface="+mn-cs"/>
              </a:rPr>
              <a:t>月至</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月兩位電話行銷人員在保健食品產品別下所服務之客戶通話及交易資料。</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根據研究公司之客戶消費行為，本研究將三年的資料以半年為一期，總共分為六期。其中一至四期為訓練資料，二至五期為測試資料。</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資料整理</a:t>
            </a:r>
          </a:p>
          <a:p>
            <a:r>
              <a:rPr lang="zh-TW" altLang="zh-TW" sz="1200" kern="1200" dirty="0" smtClean="0">
                <a:solidFill>
                  <a:schemeClr val="tx1"/>
                </a:solidFill>
                <a:effectLst/>
                <a:latin typeface="+mn-lt"/>
                <a:ea typeface="+mn-ea"/>
                <a:cs typeface="+mn-cs"/>
              </a:rPr>
              <a:t>通話資料</a:t>
            </a:r>
          </a:p>
          <a:p>
            <a:r>
              <a:rPr lang="zh-TW" altLang="zh-TW" sz="1200" kern="1200" dirty="0" smtClean="0">
                <a:solidFill>
                  <a:schemeClr val="tx1"/>
                </a:solidFill>
                <a:effectLst/>
                <a:latin typeface="+mn-lt"/>
                <a:ea typeface="+mn-ea"/>
                <a:cs typeface="+mn-cs"/>
              </a:rPr>
              <a:t>只保留有關產品推銷以及關心問候之通話，包含關心老客戶、產品諮詢以及下訂單等內容。根據研究公司</a:t>
            </a:r>
            <a:r>
              <a:rPr lang="en-US" altLang="zh-TW" sz="1200" kern="1200" dirty="0" smtClean="0">
                <a:solidFill>
                  <a:schemeClr val="tx1"/>
                </a:solidFill>
                <a:effectLst/>
                <a:latin typeface="+mn-lt"/>
                <a:ea typeface="+mn-ea"/>
                <a:cs typeface="+mn-cs"/>
              </a:rPr>
              <a:t>ERP</a:t>
            </a:r>
            <a:r>
              <a:rPr lang="zh-TW" altLang="zh-TW" sz="1200" kern="1200" dirty="0" smtClean="0">
                <a:solidFill>
                  <a:schemeClr val="tx1"/>
                </a:solidFill>
                <a:effectLst/>
                <a:latin typeface="+mn-lt"/>
                <a:ea typeface="+mn-ea"/>
                <a:cs typeface="+mn-cs"/>
              </a:rPr>
              <a:t>系統之紀錄，計算出客戶一到四期之</a:t>
            </a:r>
            <a:r>
              <a:rPr lang="en-US" altLang="zh-TW" sz="1200" kern="1200" dirty="0" smtClean="0">
                <a:solidFill>
                  <a:schemeClr val="tx1"/>
                </a:solidFill>
                <a:effectLst/>
                <a:latin typeface="+mn-lt"/>
                <a:ea typeface="+mn-ea"/>
                <a:cs typeface="+mn-cs"/>
              </a:rPr>
              <a:t>BICPRFM</a:t>
            </a:r>
            <a:r>
              <a:rPr lang="zh-TW" altLang="zh-TW" sz="1200" kern="1200" dirty="0" smtClean="0">
                <a:solidFill>
                  <a:schemeClr val="tx1"/>
                </a:solidFill>
                <a:effectLst/>
                <a:latin typeface="+mn-lt"/>
                <a:ea typeface="+mn-ea"/>
                <a:cs typeface="+mn-cs"/>
              </a:rPr>
              <a:t>值共</a:t>
            </a:r>
            <a:r>
              <a:rPr lang="en-US" altLang="zh-TW" sz="1200" kern="1200" dirty="0" smtClean="0">
                <a:solidFill>
                  <a:schemeClr val="tx1"/>
                </a:solidFill>
                <a:effectLst/>
                <a:latin typeface="+mn-lt"/>
                <a:ea typeface="+mn-ea"/>
                <a:cs typeface="+mn-cs"/>
              </a:rPr>
              <a:t>1586</a:t>
            </a:r>
            <a:r>
              <a:rPr lang="zh-TW" altLang="zh-TW" sz="1200" kern="1200" dirty="0" smtClean="0">
                <a:solidFill>
                  <a:schemeClr val="tx1"/>
                </a:solidFill>
                <a:effectLst/>
                <a:latin typeface="+mn-lt"/>
                <a:ea typeface="+mn-ea"/>
                <a:cs typeface="+mn-cs"/>
              </a:rPr>
              <a:t>筆；而二到五期之</a:t>
            </a:r>
            <a:r>
              <a:rPr lang="en-US" altLang="zh-TW" sz="1200" kern="1200" dirty="0" smtClean="0">
                <a:solidFill>
                  <a:schemeClr val="tx1"/>
                </a:solidFill>
                <a:effectLst/>
                <a:latin typeface="+mn-lt"/>
                <a:ea typeface="+mn-ea"/>
                <a:cs typeface="+mn-cs"/>
              </a:rPr>
              <a:t>BICPRFM</a:t>
            </a:r>
            <a:r>
              <a:rPr lang="zh-TW" altLang="zh-TW" sz="1200" kern="1200" dirty="0" smtClean="0">
                <a:solidFill>
                  <a:schemeClr val="tx1"/>
                </a:solidFill>
                <a:effectLst/>
                <a:latin typeface="+mn-lt"/>
                <a:ea typeface="+mn-ea"/>
                <a:cs typeface="+mn-cs"/>
              </a:rPr>
              <a:t>值共</a:t>
            </a:r>
            <a:r>
              <a:rPr lang="en-US" altLang="zh-TW" sz="1200" kern="1200" dirty="0" smtClean="0">
                <a:solidFill>
                  <a:schemeClr val="tx1"/>
                </a:solidFill>
                <a:effectLst/>
                <a:latin typeface="+mn-lt"/>
                <a:ea typeface="+mn-ea"/>
                <a:cs typeface="+mn-cs"/>
              </a:rPr>
              <a:t>1519</a:t>
            </a:r>
            <a:r>
              <a:rPr lang="zh-TW" altLang="zh-TW" sz="1200" kern="1200" dirty="0" smtClean="0">
                <a:solidFill>
                  <a:schemeClr val="tx1"/>
                </a:solidFill>
                <a:effectLst/>
                <a:latin typeface="+mn-lt"/>
                <a:ea typeface="+mn-ea"/>
                <a:cs typeface="+mn-cs"/>
              </a:rPr>
              <a:t>筆。</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交易資料</a:t>
            </a:r>
          </a:p>
          <a:p>
            <a:r>
              <a:rPr lang="zh-TW" altLang="zh-TW" sz="1200" kern="1200" dirty="0" smtClean="0">
                <a:solidFill>
                  <a:schemeClr val="tx1"/>
                </a:solidFill>
                <a:effectLst/>
                <a:latin typeface="+mn-lt"/>
                <a:ea typeface="+mn-ea"/>
                <a:cs typeface="+mn-cs"/>
              </a:rPr>
              <a:t>本研究自研究公司之</a:t>
            </a:r>
            <a:r>
              <a:rPr lang="en-US" altLang="zh-TW" sz="1200" kern="1200" dirty="0" smtClean="0">
                <a:solidFill>
                  <a:schemeClr val="tx1"/>
                </a:solidFill>
                <a:effectLst/>
                <a:latin typeface="+mn-lt"/>
                <a:ea typeface="+mn-ea"/>
                <a:cs typeface="+mn-cs"/>
              </a:rPr>
              <a:t>ERP</a:t>
            </a:r>
            <a:r>
              <a:rPr lang="zh-TW" altLang="zh-TW" sz="1200" kern="1200" dirty="0" smtClean="0">
                <a:solidFill>
                  <a:schemeClr val="tx1"/>
                </a:solidFill>
                <a:effectLst/>
                <a:latin typeface="+mn-lt"/>
                <a:ea typeface="+mn-ea"/>
                <a:cs typeface="+mn-cs"/>
              </a:rPr>
              <a:t>系統取得客戶之商品交易明細，資料表中包含訂單日期、會員姓名、銷貨單號、消費品名、數量以及總金額。同樣以半年為區間，本文依照客戶之購物清單內容計算出客戶消費商品頻率</a:t>
            </a:r>
            <a:r>
              <a:rPr lang="en-US" altLang="zh-TW" sz="1200" kern="1200" dirty="0" smtClean="0">
                <a:solidFill>
                  <a:schemeClr val="tx1"/>
                </a:solidFill>
                <a:effectLst/>
                <a:latin typeface="+mn-lt"/>
                <a:ea typeface="+mn-ea"/>
                <a:cs typeface="+mn-cs"/>
              </a:rPr>
              <a:t>(Customer tendency)</a:t>
            </a:r>
            <a:r>
              <a:rPr lang="zh-TW" altLang="zh-TW" sz="1200" kern="1200" dirty="0" smtClean="0">
                <a:solidFill>
                  <a:schemeClr val="tx1"/>
                </a:solidFill>
                <a:effectLst/>
                <a:latin typeface="+mn-lt"/>
                <a:ea typeface="+mn-ea"/>
                <a:cs typeface="+mn-cs"/>
              </a:rPr>
              <a:t>，並以訂單為基礎計算出品項熱門度</a:t>
            </a:r>
            <a:r>
              <a:rPr lang="en-US" altLang="zh-TW" sz="1200" kern="1200" dirty="0" smtClean="0">
                <a:solidFill>
                  <a:schemeClr val="tx1"/>
                </a:solidFill>
                <a:effectLst/>
                <a:latin typeface="+mn-lt"/>
                <a:ea typeface="+mn-ea"/>
                <a:cs typeface="+mn-cs"/>
              </a:rPr>
              <a:t>(Item popularity)</a:t>
            </a:r>
            <a:r>
              <a:rPr lang="zh-TW" altLang="zh-TW" sz="1200" kern="1200" dirty="0" smtClean="0">
                <a:solidFill>
                  <a:schemeClr val="tx1"/>
                </a:solidFill>
                <a:effectLst/>
                <a:latin typeface="+mn-lt"/>
                <a:ea typeface="+mn-ea"/>
                <a:cs typeface="+mn-cs"/>
              </a:rPr>
              <a:t>，最後相乘得出商品分數</a:t>
            </a:r>
            <a:r>
              <a:rPr lang="en-US" altLang="zh-TW" sz="1200" kern="1200" dirty="0" smtClean="0">
                <a:solidFill>
                  <a:schemeClr val="tx1"/>
                </a:solidFill>
                <a:effectLst/>
                <a:latin typeface="+mn-lt"/>
                <a:ea typeface="+mn-ea"/>
                <a:cs typeface="+mn-cs"/>
              </a:rPr>
              <a:t>(Item Score)</a:t>
            </a:r>
            <a:r>
              <a:rPr lang="zh-TW" altLang="zh-TW" sz="1200" kern="1200" dirty="0" smtClean="0">
                <a:solidFill>
                  <a:schemeClr val="tx1"/>
                </a:solidFill>
                <a:effectLst/>
                <a:latin typeface="+mn-lt"/>
                <a:ea typeface="+mn-ea"/>
                <a:cs typeface="+mn-cs"/>
              </a:rPr>
              <a:t>。交易資料庫中包含一到四期之交易記錄共</a:t>
            </a:r>
            <a:r>
              <a:rPr lang="en-US" altLang="zh-TW" sz="1200" kern="1200" dirty="0" smtClean="0">
                <a:solidFill>
                  <a:schemeClr val="tx1"/>
                </a:solidFill>
                <a:effectLst/>
                <a:latin typeface="+mn-lt"/>
                <a:ea typeface="+mn-ea"/>
                <a:cs typeface="+mn-cs"/>
              </a:rPr>
              <a:t>2984</a:t>
            </a:r>
            <a:r>
              <a:rPr lang="zh-TW" altLang="zh-TW" sz="1200" kern="1200" dirty="0" smtClean="0">
                <a:solidFill>
                  <a:schemeClr val="tx1"/>
                </a:solidFill>
                <a:effectLst/>
                <a:latin typeface="+mn-lt"/>
                <a:ea typeface="+mn-ea"/>
                <a:cs typeface="+mn-cs"/>
              </a:rPr>
              <a:t>筆，二到五期之交易記錄共</a:t>
            </a:r>
            <a:r>
              <a:rPr lang="en-US" altLang="zh-TW" sz="1200" kern="1200" dirty="0" smtClean="0">
                <a:solidFill>
                  <a:schemeClr val="tx1"/>
                </a:solidFill>
                <a:effectLst/>
                <a:latin typeface="+mn-lt"/>
                <a:ea typeface="+mn-ea"/>
                <a:cs typeface="+mn-cs"/>
              </a:rPr>
              <a:t>2880</a:t>
            </a:r>
            <a:r>
              <a:rPr lang="zh-TW" altLang="zh-TW" sz="1200" kern="1200" dirty="0" smtClean="0">
                <a:solidFill>
                  <a:schemeClr val="tx1"/>
                </a:solidFill>
                <a:effectLst/>
                <a:latin typeface="+mn-lt"/>
                <a:ea typeface="+mn-ea"/>
                <a:cs typeface="+mn-cs"/>
              </a:rPr>
              <a:t>筆。</a:t>
            </a:r>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25</a:t>
            </a:fld>
            <a:endParaRPr lang="zh-CN" altLang="en-US"/>
          </a:p>
        </p:txBody>
      </p:sp>
    </p:spTree>
    <p:extLst>
      <p:ext uri="{BB962C8B-B14F-4D97-AF65-F5344CB8AC3E}">
        <p14:creationId xmlns:p14="http://schemas.microsoft.com/office/powerpoint/2010/main" val="427021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行銷活動是提升業績的策略之一，</a:t>
            </a:r>
            <a:r>
              <a:rPr lang="zh-TW" altLang="en-US" sz="1200" kern="1200" dirty="0" smtClean="0">
                <a:solidFill>
                  <a:schemeClr val="tx1"/>
                </a:solidFill>
                <a:effectLst/>
                <a:latin typeface="+mn-lt"/>
                <a:ea typeface="+mn-ea"/>
                <a:cs typeface="+mn-cs"/>
              </a:rPr>
              <a:t>其中電話行銷是與客戶溝通最直接的方法</a:t>
            </a:r>
            <a:r>
              <a:rPr lang="zh-TW" altLang="zh-TW" sz="1200" kern="1200" dirty="0" smtClean="0">
                <a:solidFill>
                  <a:schemeClr val="tx1"/>
                </a:solidFill>
                <a:effectLst/>
                <a:latin typeface="+mn-lt"/>
                <a:ea typeface="+mn-ea"/>
                <a:cs typeface="+mn-cs"/>
              </a:rPr>
              <a:t>。但是傳統電話行銷經常採用的地毯式搜尋法、廣告搜尋法、連鎖關系鏈法等，成功率約在</a:t>
            </a:r>
            <a:r>
              <a:rPr lang="en-US" altLang="zh-TW" sz="1200" kern="1200" dirty="0" smtClean="0">
                <a:solidFill>
                  <a:schemeClr val="tx1"/>
                </a:solidFill>
                <a:effectLst/>
                <a:latin typeface="+mn-lt"/>
                <a:ea typeface="+mn-ea"/>
                <a:cs typeface="+mn-cs"/>
              </a:rPr>
              <a:t>0.5%-2.5%</a:t>
            </a:r>
            <a:r>
              <a:rPr lang="zh-TW" altLang="zh-TW" sz="1200" kern="1200" dirty="0" smtClean="0">
                <a:solidFill>
                  <a:schemeClr val="tx1"/>
                </a:solidFill>
                <a:effectLst/>
                <a:latin typeface="+mn-lt"/>
                <a:ea typeface="+mn-ea"/>
                <a:cs typeface="+mn-cs"/>
              </a:rPr>
              <a:t>間，缺乏效率。不僅會使電話行銷人員士氣低落、增加人員流動率，也對企業帶來相對高的人力成本</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這是可以改善的一個地方</a:t>
            </a:r>
            <a:endParaRPr lang="en-US" altLang="zh-TW" sz="1200" kern="1200" dirty="0" smtClean="0">
              <a:solidFill>
                <a:schemeClr val="tx1"/>
              </a:solidFill>
              <a:effectLst/>
              <a:latin typeface="+mn-lt"/>
              <a:ea typeface="+mn-ea"/>
              <a:cs typeface="+mn-cs"/>
            </a:endParaRPr>
          </a:p>
          <a:p>
            <a:r>
              <a:rPr lang="en-US" altLang="zh-TW" dirty="0" smtClean="0"/>
              <a:t>(</a:t>
            </a:r>
            <a:r>
              <a:rPr lang="zh-TW" altLang="en-US" dirty="0" smtClean="0"/>
              <a:t>所以我們想要針對電話行銷產業的這一個現象做改善</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226085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欲驗證本研究所使用資料之信任以及忠誠量值是否能有效預測客戶之再購行為</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再購有許多面向，本研究使用信任及忠誠預測再購行為。顯著性</a:t>
            </a:r>
            <a:r>
              <a:rPr lang="en-US" altLang="zh-TW" sz="1200" kern="1200" dirty="0" smtClean="0">
                <a:solidFill>
                  <a:schemeClr val="tx1"/>
                </a:solidFill>
                <a:effectLst/>
                <a:latin typeface="+mn-lt"/>
                <a:ea typeface="+mn-ea"/>
                <a:cs typeface="+mn-cs"/>
              </a:rPr>
              <a:t>P</a:t>
            </a:r>
            <a:r>
              <a:rPr lang="zh-TW" altLang="zh-TW" sz="1200" kern="1200" dirty="0" smtClean="0">
                <a:solidFill>
                  <a:schemeClr val="tx1"/>
                </a:solidFill>
                <a:effectLst/>
                <a:latin typeface="+mn-lt"/>
                <a:ea typeface="+mn-ea"/>
                <a:cs typeface="+mn-cs"/>
              </a:rPr>
              <a:t>值</a:t>
            </a:r>
            <a:r>
              <a:rPr lang="en-US" altLang="zh-TW" sz="1200" kern="1200" dirty="0" smtClean="0">
                <a:solidFill>
                  <a:schemeClr val="tx1"/>
                </a:solidFill>
                <a:effectLst/>
                <a:latin typeface="+mn-lt"/>
                <a:ea typeface="+mn-ea"/>
                <a:cs typeface="+mn-cs"/>
              </a:rPr>
              <a:t>=0.00000000&lt;0.05</a:t>
            </a:r>
            <a:r>
              <a:rPr lang="zh-TW" altLang="en-US"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表示</a:t>
            </a:r>
            <a:r>
              <a:rPr lang="zh-TW" altLang="en-US" dirty="0" smtClean="0"/>
              <a:t>信任、忠誠構面之變數可以有效預測客戶的再購行為</a:t>
            </a:r>
            <a:r>
              <a:rPr lang="zh-TW" altLang="zh-TW" sz="1200" kern="1200" dirty="0" smtClean="0">
                <a:solidFill>
                  <a:schemeClr val="tx1"/>
                </a:solidFill>
                <a:effectLst/>
                <a:latin typeface="+mn-lt"/>
                <a:ea typeface="+mn-ea"/>
                <a:cs typeface="+mn-cs"/>
              </a:rPr>
              <a:t>。因此實務上我們的資料與文獻理論相符，支持本文之公式推理。</a:t>
            </a:r>
          </a:p>
          <a:p>
            <a:endParaRPr lang="en-US" altLang="zh-TW" sz="1200" kern="1200" dirty="0" smtClean="0">
              <a:solidFill>
                <a:schemeClr val="tx1"/>
              </a:solidFill>
              <a:effectLst/>
              <a:latin typeface="+mn-lt"/>
              <a:ea typeface="+mn-ea"/>
              <a:cs typeface="+mn-cs"/>
            </a:endParaRPr>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26</a:t>
            </a:fld>
            <a:endParaRPr lang="zh-CN" altLang="en-US"/>
          </a:p>
        </p:txBody>
      </p:sp>
    </p:spTree>
    <p:extLst>
      <p:ext uri="{BB962C8B-B14F-4D97-AF65-F5344CB8AC3E}">
        <p14:creationId xmlns:p14="http://schemas.microsoft.com/office/powerpoint/2010/main" val="3980524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首先以信任</a:t>
            </a:r>
            <a:r>
              <a:rPr lang="en-US" altLang="zh-TW" sz="1200" kern="1200" dirty="0" smtClean="0">
                <a:solidFill>
                  <a:schemeClr val="tx1"/>
                </a:solidFill>
                <a:effectLst/>
                <a:latin typeface="+mn-lt"/>
                <a:ea typeface="+mn-ea"/>
                <a:cs typeface="+mn-cs"/>
              </a:rPr>
              <a:t>(BICP)</a:t>
            </a:r>
            <a:r>
              <a:rPr lang="zh-TW" altLang="zh-TW" sz="1200" kern="1200" dirty="0" smtClean="0">
                <a:solidFill>
                  <a:schemeClr val="tx1"/>
                </a:solidFill>
                <a:effectLst/>
                <a:latin typeface="+mn-lt"/>
                <a:ea typeface="+mn-ea"/>
                <a:cs typeface="+mn-cs"/>
              </a:rPr>
              <a:t>、忠誠</a:t>
            </a:r>
            <a:r>
              <a:rPr lang="en-US" altLang="zh-TW" sz="1200" kern="1200" dirty="0" smtClean="0">
                <a:solidFill>
                  <a:schemeClr val="tx1"/>
                </a:solidFill>
                <a:effectLst/>
                <a:latin typeface="+mn-lt"/>
                <a:ea typeface="+mn-ea"/>
                <a:cs typeface="+mn-cs"/>
              </a:rPr>
              <a:t>(RFM)</a:t>
            </a:r>
            <a:r>
              <a:rPr lang="zh-TW" altLang="zh-TW" sz="1200" kern="1200" dirty="0" smtClean="0">
                <a:solidFill>
                  <a:schemeClr val="tx1"/>
                </a:solidFill>
                <a:effectLst/>
                <a:latin typeface="+mn-lt"/>
                <a:ea typeface="+mn-ea"/>
                <a:cs typeface="+mn-cs"/>
              </a:rPr>
              <a:t>對客戶進行再購行為預測。採用兩層式的</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架構，輸入所有客戶</a:t>
            </a:r>
            <a:r>
              <a:rPr lang="zh-TW" altLang="en-US" dirty="0" smtClean="0"/>
              <a:t>大小為</a:t>
            </a:r>
            <a:r>
              <a:rPr lang="en-US" altLang="zh-TW" dirty="0" smtClean="0"/>
              <a:t>7*4</a:t>
            </a:r>
            <a:r>
              <a:rPr lang="zh-TW" altLang="en-US" dirty="0" smtClean="0"/>
              <a:t>的圖片</a:t>
            </a:r>
            <a:r>
              <a:rPr lang="zh-TW" altLang="zh-TW" sz="1200" kern="1200" dirty="0" smtClean="0">
                <a:solidFill>
                  <a:schemeClr val="tx1"/>
                </a:solidFill>
                <a:effectLst/>
                <a:latin typeface="+mn-lt"/>
                <a:ea typeface="+mn-ea"/>
                <a:cs typeface="+mn-cs"/>
              </a:rPr>
              <a:t>。第一層卷積層使用</a:t>
            </a:r>
            <a:r>
              <a:rPr lang="en-US" altLang="zh-TW" sz="1200" kern="1200" dirty="0" smtClean="0">
                <a:solidFill>
                  <a:schemeClr val="tx1"/>
                </a:solidFill>
                <a:effectLst/>
                <a:latin typeface="+mn-lt"/>
                <a:ea typeface="+mn-ea"/>
                <a:cs typeface="+mn-cs"/>
              </a:rPr>
              <a:t>2*2</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Filter</a:t>
            </a:r>
            <a:r>
              <a:rPr lang="zh-TW" altLang="zh-TW" sz="1200" kern="1200" dirty="0" smtClean="0">
                <a:solidFill>
                  <a:schemeClr val="tx1"/>
                </a:solidFill>
                <a:effectLst/>
                <a:latin typeface="+mn-lt"/>
                <a:ea typeface="+mn-ea"/>
                <a:cs typeface="+mn-cs"/>
              </a:rPr>
              <a:t>產生</a:t>
            </a:r>
            <a:r>
              <a:rPr lang="en-US" altLang="zh-TW" sz="1200" kern="1200" dirty="0" smtClean="0">
                <a:solidFill>
                  <a:schemeClr val="tx1"/>
                </a:solidFill>
                <a:effectLst/>
                <a:latin typeface="+mn-lt"/>
                <a:ea typeface="+mn-ea"/>
                <a:cs typeface="+mn-cs"/>
              </a:rPr>
              <a:t>7</a:t>
            </a:r>
            <a:r>
              <a:rPr lang="zh-TW"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，接著在第一層池化層將輸入之圖片縮小為原本的二分一。第二層卷積層使用</a:t>
            </a:r>
            <a:r>
              <a:rPr lang="en-US" altLang="zh-TW" sz="1200" kern="1200" dirty="0" smtClean="0">
                <a:solidFill>
                  <a:schemeClr val="tx1"/>
                </a:solidFill>
                <a:effectLst/>
                <a:latin typeface="+mn-lt"/>
                <a:ea typeface="+mn-ea"/>
                <a:cs typeface="+mn-cs"/>
              </a:rPr>
              <a:t>2*2</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Filter</a:t>
            </a:r>
            <a:r>
              <a:rPr lang="zh-TW" altLang="zh-TW" sz="1200" kern="1200" dirty="0" smtClean="0">
                <a:solidFill>
                  <a:schemeClr val="tx1"/>
                </a:solidFill>
                <a:effectLst/>
                <a:latin typeface="+mn-lt"/>
                <a:ea typeface="+mn-ea"/>
                <a:cs typeface="+mn-cs"/>
              </a:rPr>
              <a:t>產生</a:t>
            </a:r>
            <a:r>
              <a:rPr lang="en-US" altLang="zh-TW" sz="1200" kern="1200" dirty="0" smtClean="0">
                <a:solidFill>
                  <a:schemeClr val="tx1"/>
                </a:solidFill>
                <a:effectLst/>
                <a:latin typeface="+mn-lt"/>
                <a:ea typeface="+mn-ea"/>
                <a:cs typeface="+mn-cs"/>
              </a:rPr>
              <a:t>14</a:t>
            </a:r>
            <a:r>
              <a:rPr lang="zh-TW"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後再進入第二層池化層進行縮減取樣。最後在全連接層進行分類。準確率為</a:t>
            </a:r>
            <a:r>
              <a:rPr lang="en-US" altLang="zh-TW" sz="1200" kern="1200" dirty="0" smtClean="0">
                <a:solidFill>
                  <a:schemeClr val="tx1"/>
                </a:solidFill>
                <a:effectLst/>
                <a:latin typeface="+mn-lt"/>
                <a:ea typeface="+mn-ea"/>
                <a:cs typeface="+mn-cs"/>
              </a:rPr>
              <a:t>79%</a:t>
            </a:r>
            <a:r>
              <a:rPr lang="zh-TW" altLang="zh-TW" sz="1200" kern="1200" dirty="0" smtClean="0">
                <a:solidFill>
                  <a:schemeClr val="tx1"/>
                </a:solidFill>
                <a:effectLst/>
                <a:latin typeface="+mn-lt"/>
                <a:ea typeface="+mn-ea"/>
                <a:cs typeface="+mn-cs"/>
              </a:rPr>
              <a:t>。</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27</a:t>
            </a:fld>
            <a:endParaRPr lang="zh-CN" altLang="en-US"/>
          </a:p>
        </p:txBody>
      </p:sp>
    </p:spTree>
    <p:extLst>
      <p:ext uri="{BB962C8B-B14F-4D97-AF65-F5344CB8AC3E}">
        <p14:creationId xmlns:p14="http://schemas.microsoft.com/office/powerpoint/2010/main" val="245912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在實驗</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一</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中，本研究透過信任以及忠誠篩選會出現再購行為的消費者，接著將這些消費者的商品分數再一次輸入</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進行商品的推薦。首先輸入會進行再購之客戶</a:t>
            </a:r>
            <a:r>
              <a:rPr lang="zh-TW" altLang="en-US" dirty="0" smtClean="0">
                <a:latin typeface="標楷體" panose="03000509000000000000" pitchFamily="65" charset="-120"/>
                <a:ea typeface="標楷體" panose="03000509000000000000" pitchFamily="65" charset="-120"/>
              </a:rPr>
              <a:t>大小為</a:t>
            </a:r>
            <a:r>
              <a:rPr lang="en-US" altLang="zh-TW" dirty="0" smtClean="0">
                <a:latin typeface="標楷體" panose="03000509000000000000" pitchFamily="65" charset="-120"/>
                <a:ea typeface="標楷體" panose="03000509000000000000" pitchFamily="65" charset="-120"/>
              </a:rPr>
              <a:t>69*4</a:t>
            </a:r>
            <a:r>
              <a:rPr lang="zh-TW" altLang="en-US" dirty="0" smtClean="0">
                <a:latin typeface="標楷體" panose="03000509000000000000" pitchFamily="65" charset="-120"/>
                <a:ea typeface="標楷體" panose="03000509000000000000" pitchFamily="65" charset="-120"/>
              </a:rPr>
              <a:t>的圖片</a:t>
            </a:r>
            <a:r>
              <a:rPr lang="zh-TW" altLang="zh-TW" sz="1200" kern="1200" dirty="0" smtClean="0">
                <a:solidFill>
                  <a:schemeClr val="tx1"/>
                </a:solidFill>
                <a:effectLst/>
                <a:latin typeface="+mn-lt"/>
                <a:ea typeface="+mn-ea"/>
                <a:cs typeface="+mn-cs"/>
              </a:rPr>
              <a:t>，第一層卷積層使用</a:t>
            </a:r>
            <a:r>
              <a:rPr lang="en-US" altLang="zh-TW" sz="1200" kern="1200" dirty="0" smtClean="0">
                <a:solidFill>
                  <a:schemeClr val="tx1"/>
                </a:solidFill>
                <a:effectLst/>
                <a:latin typeface="+mn-lt"/>
                <a:ea typeface="+mn-ea"/>
                <a:cs typeface="+mn-cs"/>
              </a:rPr>
              <a:t>3*3</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Filter</a:t>
            </a:r>
            <a:r>
              <a:rPr lang="zh-TW" altLang="zh-TW" sz="1200" kern="1200" dirty="0" smtClean="0">
                <a:solidFill>
                  <a:schemeClr val="tx1"/>
                </a:solidFill>
                <a:effectLst/>
                <a:latin typeface="+mn-lt"/>
                <a:ea typeface="+mn-ea"/>
                <a:cs typeface="+mn-cs"/>
              </a:rPr>
              <a:t>產生</a:t>
            </a:r>
            <a:r>
              <a:rPr lang="en-US" altLang="zh-TW" sz="1200" kern="1200" dirty="0" smtClean="0">
                <a:solidFill>
                  <a:schemeClr val="tx1"/>
                </a:solidFill>
                <a:effectLst/>
                <a:latin typeface="+mn-lt"/>
                <a:ea typeface="+mn-ea"/>
                <a:cs typeface="+mn-cs"/>
              </a:rPr>
              <a:t>23</a:t>
            </a:r>
            <a:r>
              <a:rPr lang="zh-TW"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，接著在第一層池化層將輸入之圖片縮小為原本的二分一。第二層卷積層使用</a:t>
            </a:r>
            <a:r>
              <a:rPr lang="en-US" altLang="zh-TW" sz="1200" kern="1200" dirty="0" smtClean="0">
                <a:solidFill>
                  <a:schemeClr val="tx1"/>
                </a:solidFill>
                <a:effectLst/>
                <a:latin typeface="+mn-lt"/>
                <a:ea typeface="+mn-ea"/>
                <a:cs typeface="+mn-cs"/>
              </a:rPr>
              <a:t>3*3</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Filter</a:t>
            </a:r>
            <a:r>
              <a:rPr lang="zh-TW" altLang="zh-TW" sz="1200" kern="1200" dirty="0" smtClean="0">
                <a:solidFill>
                  <a:schemeClr val="tx1"/>
                </a:solidFill>
                <a:effectLst/>
                <a:latin typeface="+mn-lt"/>
                <a:ea typeface="+mn-ea"/>
                <a:cs typeface="+mn-cs"/>
              </a:rPr>
              <a:t>產生</a:t>
            </a:r>
            <a:r>
              <a:rPr lang="en-US" altLang="zh-TW" sz="1200" kern="1200" dirty="0" smtClean="0">
                <a:solidFill>
                  <a:schemeClr val="tx1"/>
                </a:solidFill>
                <a:effectLst/>
                <a:latin typeface="+mn-lt"/>
                <a:ea typeface="+mn-ea"/>
                <a:cs typeface="+mn-cs"/>
              </a:rPr>
              <a:t>46</a:t>
            </a:r>
            <a:r>
              <a:rPr lang="zh-TW" altLang="zh-TW" sz="1200" kern="1200" dirty="0" smtClean="0">
                <a:solidFill>
                  <a:schemeClr val="tx1"/>
                </a:solidFill>
                <a:effectLst/>
                <a:latin typeface="+mn-lt"/>
                <a:ea typeface="+mn-ea"/>
                <a:cs typeface="+mn-cs"/>
              </a:rPr>
              <a:t>個</a:t>
            </a:r>
            <a:r>
              <a:rPr lang="en-US" altLang="zh-TW" sz="1200" kern="1200" dirty="0" smtClean="0">
                <a:solidFill>
                  <a:schemeClr val="tx1"/>
                </a:solidFill>
                <a:effectLst/>
                <a:latin typeface="+mn-lt"/>
                <a:ea typeface="+mn-ea"/>
                <a:cs typeface="+mn-cs"/>
              </a:rPr>
              <a:t>Feature Maps</a:t>
            </a:r>
            <a:r>
              <a:rPr lang="zh-TW" altLang="zh-TW" sz="1200" kern="1200" dirty="0" smtClean="0">
                <a:solidFill>
                  <a:schemeClr val="tx1"/>
                </a:solidFill>
                <a:effectLst/>
                <a:latin typeface="+mn-lt"/>
                <a:ea typeface="+mn-ea"/>
                <a:cs typeface="+mn-cs"/>
              </a:rPr>
              <a:t>後再進入第二層池化層進行縮減取樣。最後在全連接層進行分類。觀察研究公司之客戶交易資料，發現該公司之客戶平均消費商品數為</a:t>
            </a:r>
            <a:r>
              <a:rPr lang="en-US" altLang="zh-TW" sz="1200" kern="1200" dirty="0" smtClean="0">
                <a:solidFill>
                  <a:schemeClr val="tx1"/>
                </a:solidFill>
                <a:effectLst/>
                <a:latin typeface="+mn-lt"/>
                <a:ea typeface="+mn-ea"/>
                <a:cs typeface="+mn-cs"/>
              </a:rPr>
              <a:t>3.2</a:t>
            </a:r>
            <a:r>
              <a:rPr lang="zh-TW" altLang="zh-TW" sz="1200" kern="1200" dirty="0" smtClean="0">
                <a:solidFill>
                  <a:schemeClr val="tx1"/>
                </a:solidFill>
                <a:effectLst/>
                <a:latin typeface="+mn-lt"/>
                <a:ea typeface="+mn-ea"/>
                <a:cs typeface="+mn-cs"/>
              </a:rPr>
              <a:t>，因此在系統中將會對每位客戶進行</a:t>
            </a:r>
            <a:r>
              <a:rPr lang="en-US" altLang="zh-TW" sz="1200" kern="1200" dirty="0" smtClean="0">
                <a:solidFill>
                  <a:schemeClr val="tx1"/>
                </a:solidFill>
                <a:effectLst/>
                <a:latin typeface="+mn-lt"/>
                <a:ea typeface="+mn-ea"/>
                <a:cs typeface="+mn-cs"/>
              </a:rPr>
              <a:t>3</a:t>
            </a:r>
            <a:r>
              <a:rPr lang="zh-TW" altLang="zh-TW" sz="1200" kern="1200" dirty="0" smtClean="0">
                <a:solidFill>
                  <a:schemeClr val="tx1"/>
                </a:solidFill>
                <a:effectLst/>
                <a:latin typeface="+mn-lt"/>
                <a:ea typeface="+mn-ea"/>
                <a:cs typeface="+mn-cs"/>
              </a:rPr>
              <a:t>項商品推薦，得出準確率為</a:t>
            </a:r>
            <a:r>
              <a:rPr lang="en-US" altLang="zh-TW" sz="1200" kern="1200" dirty="0" smtClean="0">
                <a:solidFill>
                  <a:schemeClr val="tx1"/>
                </a:solidFill>
                <a:effectLst/>
                <a:latin typeface="+mn-lt"/>
                <a:ea typeface="+mn-ea"/>
                <a:cs typeface="+mn-cs"/>
              </a:rPr>
              <a:t>38%</a:t>
            </a:r>
            <a:r>
              <a:rPr lang="zh-TW"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而在實驗</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二</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中，則是將在有消費過之客戶全部列為推薦對象，將其商品分數輸入</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進行商品推薦。本次實驗輸入在測試期間所有曾經消費過之客戶的商品分數，為了與實驗</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一</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有相同之比較基礎，兩次實驗之</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模型參數設定相同。最後得出推薦準確率為</a:t>
            </a:r>
            <a:r>
              <a:rPr lang="en-US" altLang="zh-TW" sz="1200" kern="1200" dirty="0" smtClean="0">
                <a:solidFill>
                  <a:schemeClr val="tx1"/>
                </a:solidFill>
                <a:effectLst/>
                <a:latin typeface="+mn-lt"/>
                <a:ea typeface="+mn-ea"/>
                <a:cs typeface="+mn-cs"/>
              </a:rPr>
              <a:t>14%</a:t>
            </a:r>
            <a:r>
              <a:rPr lang="zh-TW" altLang="zh-TW" sz="1200" kern="1200" dirty="0" smtClean="0">
                <a:solidFill>
                  <a:schemeClr val="tx1"/>
                </a:solidFill>
                <a:effectLst/>
                <a:latin typeface="+mn-lt"/>
                <a:ea typeface="+mn-ea"/>
                <a:cs typeface="+mn-cs"/>
              </a:rPr>
              <a:t>。</a:t>
            </a:r>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28</a:t>
            </a:fld>
            <a:endParaRPr lang="zh-CN" altLang="en-US"/>
          </a:p>
        </p:txBody>
      </p:sp>
    </p:spTree>
    <p:extLst>
      <p:ext uri="{BB962C8B-B14F-4D97-AF65-F5344CB8AC3E}">
        <p14:creationId xmlns:p14="http://schemas.microsoft.com/office/powerpoint/2010/main" val="4092046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smtClean="0">
                <a:solidFill>
                  <a:schemeClr val="tx1"/>
                </a:solidFill>
                <a:effectLst/>
                <a:latin typeface="+mn-lt"/>
                <a:ea typeface="+mn-ea"/>
                <a:cs typeface="+mn-cs"/>
              </a:rPr>
              <a:t>發現有經過篩選之推薦系統準確率明顯高於未經篩選。顯示本研究所提出之推薦模型能夠有效對客戶進行商品推薦。</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29</a:t>
            </a:fld>
            <a:endParaRPr lang="zh-CN" altLang="en-US"/>
          </a:p>
        </p:txBody>
      </p:sp>
    </p:spTree>
    <p:extLst>
      <p:ext uri="{BB962C8B-B14F-4D97-AF65-F5344CB8AC3E}">
        <p14:creationId xmlns:p14="http://schemas.microsoft.com/office/powerpoint/2010/main" val="1645759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31</a:t>
            </a:fld>
            <a:endParaRPr lang="zh-CN" altLang="en-US"/>
          </a:p>
        </p:txBody>
      </p:sp>
    </p:spTree>
    <p:extLst>
      <p:ext uri="{BB962C8B-B14F-4D97-AF65-F5344CB8AC3E}">
        <p14:creationId xmlns:p14="http://schemas.microsoft.com/office/powerpoint/2010/main" val="1043568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由於本文主要探討保健食品在電話行銷通路之交易，因此資料庫中的資料有限，僅以信任以及忠誠為構面作為研究客戶再購的指標，未來可依不同產業需求再加入滿意度、服務品質等構面加以探討，或是加入控制變項如客戶居住地、年齡、性別等資訊使預測更加準確。</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另外本研究僅蒐集三年之交易資料進行實驗，為使模型更加穩定與精準，建議未來研究可將實驗之研究期間拉長，取得更多資料使訓練量更加充足或加深模型。</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smtClean="0">
              <a:solidFill>
                <a:schemeClr val="tx1"/>
              </a:solidFill>
              <a:effectLst/>
              <a:latin typeface="+mn-lt"/>
              <a:ea typeface="+mn-ea"/>
              <a:cs typeface="+mn-cs"/>
            </a:endParaRPr>
          </a:p>
          <a:p>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32</a:t>
            </a:fld>
            <a:endParaRPr lang="zh-CN" altLang="en-US"/>
          </a:p>
        </p:txBody>
      </p:sp>
    </p:spTree>
    <p:extLst>
      <p:ext uri="{BB962C8B-B14F-4D97-AF65-F5344CB8AC3E}">
        <p14:creationId xmlns:p14="http://schemas.microsoft.com/office/powerpoint/2010/main" val="4156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另一方面，</a:t>
            </a:r>
            <a:r>
              <a:rPr lang="zh-TW" altLang="zh-TW" sz="1200" kern="1200" dirty="0" smtClean="0">
                <a:solidFill>
                  <a:schemeClr val="tx1"/>
                </a:solidFill>
                <a:effectLst/>
                <a:latin typeface="+mn-lt"/>
                <a:ea typeface="+mn-ea"/>
                <a:cs typeface="+mn-cs"/>
              </a:rPr>
              <a:t>電子商務市場的成長，使得業者利用各種廣告方式向消費者推銷產品，隨之而來的大量資訊使消費者無所適從，推薦系統因此應運而生。但是這些推薦系統卻不適用於電話行銷產業，</a:t>
            </a:r>
            <a:r>
              <a:rPr lang="zh-TW" altLang="en-US" sz="1200" kern="1200" dirty="0" smtClean="0">
                <a:solidFill>
                  <a:schemeClr val="tx1"/>
                </a:solidFill>
                <a:effectLst/>
                <a:latin typeface="+mn-lt"/>
                <a:ea typeface="+mn-ea"/>
                <a:cs typeface="+mn-cs"/>
              </a:rPr>
              <a:t>有以下幾個原因</a:t>
            </a:r>
            <a:r>
              <a:rPr lang="zh-TW" altLang="zh-TW" sz="1200" kern="1200" dirty="0" smtClean="0">
                <a:solidFill>
                  <a:schemeClr val="tx1"/>
                </a:solidFill>
                <a:effectLst/>
                <a:latin typeface="+mn-lt"/>
                <a:ea typeface="+mn-ea"/>
                <a:cs typeface="+mn-cs"/>
              </a:rPr>
              <a:t>：第一，過去的推薦系統習慣對所有消費者進行商品推薦，但在電話行銷產業中，此舉會消耗大量的人力及成本，若能先篩選出有意願購買的消費者撥打電話，便有機會增加工作效率並降低企業成本。</a:t>
            </a:r>
            <a:r>
              <a:rPr lang="zh-TW" altLang="en-US" sz="1200" kern="1200" dirty="0" smtClean="0">
                <a:solidFill>
                  <a:schemeClr val="tx1"/>
                </a:solidFill>
                <a:effectLst/>
                <a:latin typeface="+mn-lt"/>
                <a:ea typeface="+mn-ea"/>
                <a:cs typeface="+mn-cs"/>
              </a:rPr>
              <a:t>信任與忠誠是影響客戶再購意圖的因素之一，但過去常以問卷的方式來蒐集此資料，在回收率低的情況下，我們希望以資料驅動的方式了解客戶的再購行為，做為是否向其進行推銷的依據。</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第</a:t>
            </a:r>
            <a:r>
              <a:rPr lang="zh-TW" altLang="en-US" sz="1200" kern="1200" dirty="0" smtClean="0">
                <a:solidFill>
                  <a:schemeClr val="tx1"/>
                </a:solidFill>
                <a:effectLst/>
                <a:latin typeface="+mn-lt"/>
                <a:ea typeface="+mn-ea"/>
                <a:cs typeface="+mn-cs"/>
              </a:rPr>
              <a:t>三</a:t>
            </a:r>
            <a:r>
              <a:rPr lang="zh-TW" altLang="zh-TW" sz="1200" kern="1200" dirty="0" smtClean="0">
                <a:solidFill>
                  <a:schemeClr val="tx1"/>
                </a:solidFill>
                <a:effectLst/>
                <a:latin typeface="+mn-lt"/>
                <a:ea typeface="+mn-ea"/>
                <a:cs typeface="+mn-cs"/>
              </a:rPr>
              <a:t>，典型的協同過濾推薦系統會藉由其他相似使用者的偏好，來預測用戶偏好，因此打分數</a:t>
            </a:r>
            <a:r>
              <a:rPr lang="en-US" altLang="zh-TW" sz="1200" kern="1200" dirty="0" smtClean="0">
                <a:solidFill>
                  <a:schemeClr val="tx1"/>
                </a:solidFill>
                <a:effectLst/>
                <a:latin typeface="+mn-lt"/>
                <a:ea typeface="+mn-ea"/>
                <a:cs typeface="+mn-cs"/>
              </a:rPr>
              <a:t>(Rating)</a:t>
            </a:r>
            <a:r>
              <a:rPr lang="zh-TW" altLang="zh-TW" sz="1200" kern="1200" dirty="0" smtClean="0">
                <a:solidFill>
                  <a:schemeClr val="tx1"/>
                </a:solidFill>
                <a:effectLst/>
                <a:latin typeface="+mn-lt"/>
                <a:ea typeface="+mn-ea"/>
                <a:cs typeface="+mn-cs"/>
              </a:rPr>
              <a:t>在協同過濾推薦系統是很重要的元素，然而評分對電話行銷來說有一定困難度，即使能得到一些反饋也會存在稀疏性的問題。</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第</a:t>
            </a:r>
            <a:r>
              <a:rPr lang="zh-TW" altLang="en-US" sz="1200" kern="1200" dirty="0" smtClean="0">
                <a:solidFill>
                  <a:schemeClr val="tx1"/>
                </a:solidFill>
                <a:effectLst/>
                <a:latin typeface="+mn-lt"/>
                <a:ea typeface="+mn-ea"/>
                <a:cs typeface="+mn-cs"/>
              </a:rPr>
              <a:t>四</a:t>
            </a:r>
            <a:r>
              <a:rPr lang="zh-TW"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過去</a:t>
            </a:r>
            <a:r>
              <a:rPr lang="zh-TW" altLang="zh-TW" sz="1200" kern="1200" dirty="0" smtClean="0">
                <a:solidFill>
                  <a:schemeClr val="tx1"/>
                </a:solidFill>
                <a:effectLst/>
                <a:latin typeface="+mn-lt"/>
                <a:ea typeface="+mn-ea"/>
                <a:cs typeface="+mn-cs"/>
              </a:rPr>
              <a:t>推薦系統使用的信任評量方法會考慮用戶間的信任關係來建立評分，但在電話行銷中，此類用戶關係難以取得，也存在客戶個資問題，因此必須考量的是行銷人員與客戶的關係，而不是客戶之間。</a:t>
            </a:r>
          </a:p>
          <a:p>
            <a:endParaRPr lang="zh-TW" altLang="en-US" dirty="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6</a:t>
            </a:fld>
            <a:endParaRPr lang="zh-CN" altLang="en-US"/>
          </a:p>
        </p:txBody>
      </p:sp>
    </p:spTree>
    <p:extLst>
      <p:ext uri="{BB962C8B-B14F-4D97-AF65-F5344CB8AC3E}">
        <p14:creationId xmlns:p14="http://schemas.microsoft.com/office/powerpoint/2010/main" val="294299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本研究旨在電話行銷產業建立以</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為演算之推薦系統</a:t>
            </a:r>
            <a:r>
              <a:rPr lang="zh-TW" altLang="en-US" sz="1200" kern="1200" dirty="0" smtClean="0">
                <a:solidFill>
                  <a:schemeClr val="tx1"/>
                </a:solidFill>
                <a:effectLst/>
                <a:latin typeface="+mn-lt"/>
                <a:ea typeface="+mn-ea"/>
                <a:cs typeface="+mn-cs"/>
              </a:rPr>
              <a:t>，以預測客戶再購與所購品項</a:t>
            </a:r>
            <a:r>
              <a:rPr lang="zh-TW" altLang="zh-TW" sz="1200" kern="1200" dirty="0" smtClean="0">
                <a:solidFill>
                  <a:schemeClr val="tx1"/>
                </a:solidFill>
                <a:effectLst/>
                <a:latin typeface="+mn-lt"/>
                <a:ea typeface="+mn-ea"/>
                <a:cs typeface="+mn-cs"/>
              </a:rPr>
              <a:t>。收集研究公司</a:t>
            </a:r>
            <a:r>
              <a:rPr lang="en-US" altLang="zh-TW" sz="1200" kern="1200" dirty="0" smtClean="0">
                <a:solidFill>
                  <a:schemeClr val="tx1"/>
                </a:solidFill>
                <a:effectLst/>
                <a:latin typeface="+mn-lt"/>
                <a:ea typeface="+mn-ea"/>
                <a:cs typeface="+mn-cs"/>
              </a:rPr>
              <a:t>ERP</a:t>
            </a:r>
            <a:r>
              <a:rPr lang="zh-TW" altLang="zh-TW" sz="1200" kern="1200" dirty="0" smtClean="0">
                <a:solidFill>
                  <a:schemeClr val="tx1"/>
                </a:solidFill>
                <a:effectLst/>
                <a:latin typeface="+mn-lt"/>
                <a:ea typeface="+mn-ea"/>
                <a:cs typeface="+mn-cs"/>
              </a:rPr>
              <a:t>系統上的訂單資料以及客服系統上的通話資料，利用信任、忠誠先行預測客戶是否會出現再購行為。以</a:t>
            </a:r>
            <a:r>
              <a:rPr lang="en-US" altLang="zh-TW" sz="1200" kern="1200" dirty="0" smtClean="0">
                <a:solidFill>
                  <a:schemeClr val="tx1"/>
                </a:solidFill>
                <a:effectLst/>
                <a:latin typeface="+mn-lt"/>
                <a:ea typeface="+mn-ea"/>
                <a:cs typeface="+mn-cs"/>
              </a:rPr>
              <a:t>CNN</a:t>
            </a:r>
            <a:r>
              <a:rPr lang="zh-TW" altLang="zh-TW" sz="1200" kern="1200" dirty="0" smtClean="0">
                <a:solidFill>
                  <a:schemeClr val="tx1"/>
                </a:solidFill>
                <a:effectLst/>
                <a:latin typeface="+mn-lt"/>
                <a:ea typeface="+mn-ea"/>
                <a:cs typeface="+mn-cs"/>
              </a:rPr>
              <a:t>篩選出會再購的客戶後，再以推薦系統計算出個人化的最佳推薦商品組合。</a:t>
            </a:r>
            <a:endParaRPr lang="zh-TW" altLang="en-US" dirty="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30198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推薦系統被廣泛應用於電子商務中，例如</a:t>
            </a:r>
            <a:r>
              <a:rPr lang="en-US" altLang="zh-TW" dirty="0" smtClean="0"/>
              <a:t>Netflix</a:t>
            </a:r>
            <a:r>
              <a:rPr lang="zh-TW" altLang="en-US" dirty="0" smtClean="0"/>
              <a:t>曾經為建置推薦系統辦比賽，只要能讓新推薦系統的準確率高於舊系統</a:t>
            </a:r>
            <a:r>
              <a:rPr lang="en-US" altLang="zh-TW" dirty="0" smtClean="0"/>
              <a:t>10%</a:t>
            </a:r>
            <a:r>
              <a:rPr lang="zh-TW" altLang="en-US" dirty="0" smtClean="0"/>
              <a:t>就能得到</a:t>
            </a:r>
            <a:r>
              <a:rPr lang="en-US" altLang="zh-TW" dirty="0" smtClean="0"/>
              <a:t>100</a:t>
            </a:r>
            <a:r>
              <a:rPr lang="zh-TW" altLang="en-US" dirty="0" smtClean="0"/>
              <a:t>萬美元獎金</a:t>
            </a:r>
            <a:endParaRPr lang="en-US" altLang="zh-TW" dirty="0" smtClean="0"/>
          </a:p>
          <a:p>
            <a:endParaRPr lang="en-US" altLang="zh-TW" dirty="0" smtClean="0"/>
          </a:p>
          <a:p>
            <a:r>
              <a:rPr lang="zh-TW" altLang="zh-TW" sz="1200" kern="1200" dirty="0" smtClean="0">
                <a:solidFill>
                  <a:schemeClr val="tx1"/>
                </a:solidFill>
                <a:effectLst/>
                <a:latin typeface="+mn-lt"/>
                <a:ea typeface="+mn-ea"/>
                <a:cs typeface="+mn-cs"/>
              </a:rPr>
              <a:t>在電子商務中，消費者只要給出關鍵字就可以輕鬆搜尋到許多相關的商品。然而，在如此龐大的資訊下，消費者要如何處理過載的訊息，並找到適合的商品就成為重要的議題。為了因應不斷增加的訊息量以及客戶的獨特需求，個人化推薦系統已成為解決資訊過載的方法之一</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推薦系統為一種分析客戶數據，以便向他們推薦最合適的產品或服務的個人化系統。而在電子商務的環境中，推薦系統則是指是一種能明確或暗中蒐集消費者偏好的技術，並可以將電子供應商的商品或服務建議給消費者。目前，最被廣為接受的推薦方法有基於內容的推薦、協同過濾推薦以及混合推薦系統</a:t>
            </a:r>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基於內容的推薦：</a:t>
            </a:r>
          </a:p>
          <a:p>
            <a:r>
              <a:rPr lang="zh-TW" altLang="zh-TW" sz="1200" kern="1200" dirty="0" smtClean="0">
                <a:solidFill>
                  <a:schemeClr val="tx1"/>
                </a:solidFill>
                <a:effectLst/>
                <a:latin typeface="+mn-lt"/>
                <a:ea typeface="+mn-ea"/>
                <a:cs typeface="+mn-cs"/>
              </a:rPr>
              <a:t>根據客戶過去有興趣的項目，利用該項目的特徵推薦具有類似性質的物品</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協同濾過推薦：</a:t>
            </a:r>
          </a:p>
          <a:p>
            <a:r>
              <a:rPr lang="zh-TW" altLang="zh-TW" sz="1200" kern="1200" dirty="0" smtClean="0">
                <a:solidFill>
                  <a:schemeClr val="tx1"/>
                </a:solidFill>
                <a:effectLst/>
                <a:latin typeface="+mn-lt"/>
                <a:ea typeface="+mn-ea"/>
                <a:cs typeface="+mn-cs"/>
              </a:rPr>
              <a:t>先找出和用戶有相似興趣的使用者，接著利用相似使用者對商品的評價來預測該用戶對該商品的喜好程度</a:t>
            </a:r>
            <a:endParaRPr lang="en-US" altLang="zh-TW" sz="1200" kern="1200" dirty="0" smtClean="0">
              <a:solidFill>
                <a:schemeClr val="tx1"/>
              </a:solidFill>
              <a:effectLst/>
              <a:latin typeface="+mn-lt"/>
              <a:ea typeface="+mn-ea"/>
              <a:cs typeface="+mn-cs"/>
            </a:endParaRPr>
          </a:p>
          <a:p>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混合推薦系統：</a:t>
            </a:r>
          </a:p>
          <a:p>
            <a:r>
              <a:rPr lang="zh-TW" altLang="zh-TW" sz="1200" kern="1200" dirty="0" smtClean="0">
                <a:solidFill>
                  <a:schemeClr val="tx1"/>
                </a:solidFill>
                <a:effectLst/>
                <a:latin typeface="+mn-lt"/>
                <a:ea typeface="+mn-ea"/>
                <a:cs typeface="+mn-cs"/>
              </a:rPr>
              <a:t>將多種推薦技術組合在一起以產生輸出的推薦系統</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248192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統推薦系統存在資料稀疏性的問題，因此後續有學者開始提出結合物品本身資訊以外的其他資訊來進行推薦。例如，</a:t>
            </a:r>
            <a:r>
              <a:rPr lang="en-US" altLang="zh-TW" sz="1200" kern="1200" dirty="0" smtClean="0">
                <a:solidFill>
                  <a:schemeClr val="tx1"/>
                </a:solidFill>
                <a:effectLst/>
                <a:latin typeface="+mn-lt"/>
                <a:ea typeface="+mn-ea"/>
                <a:cs typeface="+mn-cs"/>
              </a:rPr>
              <a:t>Massa and </a:t>
            </a:r>
            <a:r>
              <a:rPr lang="en-US" altLang="zh-TW" sz="1200" kern="1200" dirty="0" err="1" smtClean="0">
                <a:solidFill>
                  <a:schemeClr val="tx1"/>
                </a:solidFill>
                <a:effectLst/>
                <a:latin typeface="+mn-lt"/>
                <a:ea typeface="+mn-ea"/>
                <a:cs typeface="+mn-cs"/>
              </a:rPr>
              <a:t>Avesani</a:t>
            </a:r>
            <a:r>
              <a:rPr lang="en-US" altLang="zh-TW" sz="1200" kern="1200" dirty="0" smtClean="0">
                <a:solidFill>
                  <a:schemeClr val="tx1"/>
                </a:solidFill>
                <a:effectLst/>
                <a:latin typeface="+mn-lt"/>
                <a:ea typeface="+mn-ea"/>
                <a:cs typeface="+mn-cs"/>
              </a:rPr>
              <a:t> (2007)</a:t>
            </a:r>
            <a:r>
              <a:rPr lang="zh-TW" altLang="zh-TW" sz="1200" kern="1200" dirty="0" smtClean="0">
                <a:solidFill>
                  <a:schemeClr val="tx1"/>
                </a:solidFill>
                <a:effectLst/>
                <a:latin typeface="+mn-lt"/>
                <a:ea typeface="+mn-ea"/>
                <a:cs typeface="+mn-cs"/>
              </a:rPr>
              <a:t>就在推薦系統中加入信任矩陣，亦即透過使用者間的評論來建立信任網路。</a:t>
            </a:r>
            <a:r>
              <a:rPr lang="en-US" altLang="zh-TW" sz="1200" kern="1200" dirty="0" err="1" smtClean="0">
                <a:solidFill>
                  <a:schemeClr val="tx1"/>
                </a:solidFill>
                <a:effectLst/>
                <a:latin typeface="+mn-lt"/>
                <a:ea typeface="+mn-ea"/>
                <a:cs typeface="+mn-cs"/>
              </a:rPr>
              <a:t>Forsati</a:t>
            </a:r>
            <a:r>
              <a:rPr lang="en-US" altLang="zh-TW" sz="1200" kern="1200" dirty="0" smtClean="0">
                <a:solidFill>
                  <a:schemeClr val="tx1"/>
                </a:solidFill>
                <a:effectLst/>
                <a:latin typeface="+mn-lt"/>
                <a:ea typeface="+mn-ea"/>
                <a:cs typeface="+mn-cs"/>
              </a:rPr>
              <a:t> et al., (2014)</a:t>
            </a:r>
            <a:r>
              <a:rPr lang="zh-TW" altLang="zh-TW" sz="1200" kern="1200" dirty="0" smtClean="0">
                <a:solidFill>
                  <a:schemeClr val="tx1"/>
                </a:solidFill>
                <a:effectLst/>
                <a:latin typeface="+mn-lt"/>
                <a:ea typeface="+mn-ea"/>
                <a:cs typeface="+mn-cs"/>
              </a:rPr>
              <a:t>同樣考慮了使用者間的信任關係來緩解資料稀疏性的問題，不同的是，他們使用了使用者在社交網站的好友關係來建立信任網路。</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上述之方法皆屬於在分散式的環境中尋找信任關係，有別於在電話行銷產業中是由行銷人員統一發話，因此難以找到客戶間的信任關係；另外，在保護客戶資料隱私的狀況下，前述之信任資料皆難以取得。為了解決這些問題使推薦系統更加適用於電話行銷產業，本研究所提出之信任、忠誠評分，皆以客戶與客服中心之關係為基礎。</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402671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商品熱門度是影響客戶決策行為的關鍵之一</a:t>
            </a:r>
            <a:r>
              <a:rPr lang="zh-TW" altLang="zh-TW" sz="1200" kern="1200" dirty="0" smtClean="0">
                <a:solidFill>
                  <a:schemeClr val="tx1"/>
                </a:solidFill>
                <a:effectLst/>
                <a:latin typeface="+mn-lt"/>
                <a:ea typeface="+mn-ea"/>
                <a:cs typeface="+mn-cs"/>
              </a:rPr>
              <a:t>，在</a:t>
            </a:r>
            <a:r>
              <a:rPr lang="zh-TW" altLang="en-US" dirty="0" smtClean="0"/>
              <a:t>電子商務</a:t>
            </a:r>
            <a:r>
              <a:rPr lang="zh-TW" altLang="zh-TW" sz="1200" kern="1200" dirty="0" smtClean="0">
                <a:solidFill>
                  <a:schemeClr val="tx1"/>
                </a:solidFill>
                <a:effectLst/>
                <a:latin typeface="+mn-lt"/>
                <a:ea typeface="+mn-ea"/>
                <a:cs typeface="+mn-cs"/>
              </a:rPr>
              <a:t>領域中尤為重要。</a:t>
            </a:r>
            <a:r>
              <a:rPr lang="en-US" altLang="zh-TW" sz="1200" kern="1200" dirty="0" smtClean="0">
                <a:solidFill>
                  <a:schemeClr val="tx1"/>
                </a:solidFill>
                <a:effectLst/>
                <a:latin typeface="+mn-lt"/>
                <a:ea typeface="+mn-ea"/>
                <a:cs typeface="+mn-cs"/>
              </a:rPr>
              <a:t>Chen</a:t>
            </a:r>
            <a:r>
              <a:rPr lang="zh-TW" altLang="zh-TW" sz="1200" kern="1200" dirty="0" smtClean="0">
                <a:solidFill>
                  <a:schemeClr val="tx1"/>
                </a:solidFill>
                <a:effectLst/>
                <a:latin typeface="+mn-lt"/>
                <a:ea typeface="+mn-ea"/>
                <a:cs typeface="+mn-cs"/>
              </a:rPr>
              <a:t>在其</a:t>
            </a:r>
            <a:r>
              <a:rPr lang="en-US" altLang="zh-TW" sz="1200" kern="1200" dirty="0" smtClean="0">
                <a:solidFill>
                  <a:schemeClr val="tx1"/>
                </a:solidFill>
                <a:effectLst/>
                <a:latin typeface="+mn-lt"/>
                <a:ea typeface="+mn-ea"/>
                <a:cs typeface="+mn-cs"/>
              </a:rPr>
              <a:t>2008</a:t>
            </a:r>
            <a:r>
              <a:rPr lang="zh-TW" altLang="zh-TW" sz="1200" kern="1200" dirty="0" smtClean="0">
                <a:solidFill>
                  <a:schemeClr val="tx1"/>
                </a:solidFill>
                <a:effectLst/>
                <a:latin typeface="+mn-lt"/>
                <a:ea typeface="+mn-ea"/>
                <a:cs typeface="+mn-cs"/>
              </a:rPr>
              <a:t>年出版的論文中提到：由於電話行銷不是由客服人員面對面對客戶銷售產品，所以消費者很容易被其他消費者所選擇的產品影響。例如在這種情況下，相較於專家的意見，人們會更傾向於其他消費者推薦的產品。因此線上行銷人員可以合理運用一些提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例如銷售量或商品評價</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來促使消費者的購買意圖。</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Zhu &amp; Huberman</a:t>
            </a:r>
            <a:r>
              <a:rPr lang="zh-TW" altLang="en-US" sz="1200" kern="1200" dirty="0" smtClean="0">
                <a:solidFill>
                  <a:schemeClr val="tx1"/>
                </a:solidFill>
                <a:effectLst/>
                <a:latin typeface="+mn-lt"/>
                <a:ea typeface="+mn-ea"/>
                <a:cs typeface="+mn-cs"/>
              </a:rPr>
              <a:t>則</a:t>
            </a:r>
            <a:r>
              <a:rPr lang="zh-TW" altLang="zh-TW" sz="1200" kern="1200" dirty="0" smtClean="0">
                <a:solidFill>
                  <a:schemeClr val="tx1"/>
                </a:solidFill>
                <a:effectLst/>
                <a:latin typeface="+mn-lt"/>
                <a:ea typeface="+mn-ea"/>
                <a:cs typeface="+mn-cs"/>
              </a:rPr>
              <a:t>表示社會影響理論</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從眾理論</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意旨個人會順從他人並改變他們自己的觀點，以維護他們的歸屬感和自尊。因此當行銷人員給出有關項目受歡迎程度的訊息時，用戶可能會改變主意並改變之前的選擇。</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綜合上述，發現商品熱門度為影響消費者購買行為的原因之一，因此本研究將其納入推薦系統作為推薦依據。</a:t>
            </a: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420287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在電子商務中，購買後信任來自於消費者實際使用該產品的感受或賣方提供的服務。若消費者對賣方的信任程度超越其對風險的認知，則該消費者將有可能出現再購的行</a:t>
            </a:r>
            <a:r>
              <a:rPr lang="zh-TW" altLang="en-US" sz="1200" kern="1200" dirty="0" smtClean="0">
                <a:solidFill>
                  <a:schemeClr val="tx1"/>
                </a:solidFill>
                <a:effectLst/>
                <a:latin typeface="+mn-lt"/>
                <a:ea typeface="+mn-ea"/>
                <a:cs typeface="+mn-cs"/>
              </a:rPr>
              <a:t>為</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在線上交易的環境中，</a:t>
            </a:r>
            <a:r>
              <a:rPr lang="zh-TW" altLang="en-US" sz="1200" kern="1200" dirty="0" smtClean="0">
                <a:solidFill>
                  <a:schemeClr val="tx1"/>
                </a:solidFill>
                <a:effectLst/>
                <a:latin typeface="+mn-lt"/>
                <a:ea typeface="+mn-ea"/>
                <a:cs typeface="+mn-cs"/>
              </a:rPr>
              <a:t>信任不僅是推薦系統中一個重要的指標，還能有效增加系統之準確率</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因此對於朝向永續經營的企業來說，信任是不可或缺的管理因子。</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綜合信任之相關文獻，本研究採用許多學者共同使用之</a:t>
            </a:r>
            <a:r>
              <a:rPr lang="en-US" altLang="zh-TW" sz="1200" kern="1200" dirty="0" smtClean="0">
                <a:solidFill>
                  <a:schemeClr val="tx1"/>
                </a:solidFill>
                <a:effectLst/>
                <a:latin typeface="+mn-lt"/>
                <a:ea typeface="+mn-ea"/>
                <a:cs typeface="+mn-cs"/>
              </a:rPr>
              <a:t>McKnight and </a:t>
            </a:r>
            <a:r>
              <a:rPr lang="en-US" altLang="zh-TW" sz="1200" kern="1200" dirty="0" err="1" smtClean="0">
                <a:solidFill>
                  <a:schemeClr val="tx1"/>
                </a:solidFill>
                <a:effectLst/>
                <a:latin typeface="+mn-lt"/>
                <a:ea typeface="+mn-ea"/>
                <a:cs typeface="+mn-cs"/>
              </a:rPr>
              <a:t>Chervany</a:t>
            </a:r>
            <a:r>
              <a:rPr lang="zh-TW" altLang="zh-TW" sz="1200" kern="1200" dirty="0" smtClean="0">
                <a:solidFill>
                  <a:schemeClr val="tx1"/>
                </a:solidFill>
                <a:effectLst/>
                <a:latin typeface="+mn-lt"/>
                <a:ea typeface="+mn-ea"/>
                <a:cs typeface="+mn-cs"/>
              </a:rPr>
              <a:t>於</a:t>
            </a:r>
            <a:r>
              <a:rPr lang="en-US" altLang="zh-TW" sz="1200" kern="1200" dirty="0" smtClean="0">
                <a:solidFill>
                  <a:schemeClr val="tx1"/>
                </a:solidFill>
                <a:effectLst/>
                <a:latin typeface="+mn-lt"/>
                <a:ea typeface="+mn-ea"/>
                <a:cs typeface="+mn-cs"/>
              </a:rPr>
              <a:t>2001</a:t>
            </a:r>
            <a:r>
              <a:rPr lang="zh-TW" altLang="zh-TW" sz="1200" kern="1200" dirty="0" smtClean="0">
                <a:solidFill>
                  <a:schemeClr val="tx1"/>
                </a:solidFill>
                <a:effectLst/>
                <a:latin typeface="+mn-lt"/>
                <a:ea typeface="+mn-ea"/>
                <a:cs typeface="+mn-cs"/>
              </a:rPr>
              <a:t>所提出對於信任的定義，以關懷</a:t>
            </a:r>
            <a:r>
              <a:rPr lang="en-US" altLang="zh-TW" sz="1200" kern="1200" dirty="0" smtClean="0">
                <a:solidFill>
                  <a:schemeClr val="tx1"/>
                </a:solidFill>
                <a:effectLst/>
                <a:latin typeface="+mn-lt"/>
                <a:ea typeface="+mn-ea"/>
                <a:cs typeface="+mn-cs"/>
              </a:rPr>
              <a:t>(Benevolence)</a:t>
            </a:r>
            <a:r>
              <a:rPr lang="zh-TW" altLang="zh-TW" sz="1200" kern="1200" dirty="0" smtClean="0">
                <a:solidFill>
                  <a:schemeClr val="tx1"/>
                </a:solidFill>
                <a:effectLst/>
                <a:latin typeface="+mn-lt"/>
                <a:ea typeface="+mn-ea"/>
                <a:cs typeface="+mn-cs"/>
              </a:rPr>
              <a:t>、正直</a:t>
            </a:r>
            <a:r>
              <a:rPr lang="en-US" altLang="zh-TW" sz="1200" kern="1200" dirty="0" smtClean="0">
                <a:solidFill>
                  <a:schemeClr val="tx1"/>
                </a:solidFill>
                <a:effectLst/>
                <a:latin typeface="+mn-lt"/>
                <a:ea typeface="+mn-ea"/>
                <a:cs typeface="+mn-cs"/>
              </a:rPr>
              <a:t>(Integrity)</a:t>
            </a:r>
            <a:r>
              <a:rPr lang="zh-TW" altLang="zh-TW" sz="1200" kern="1200" dirty="0" smtClean="0">
                <a:solidFill>
                  <a:schemeClr val="tx1"/>
                </a:solidFill>
                <a:effectLst/>
                <a:latin typeface="+mn-lt"/>
                <a:ea typeface="+mn-ea"/>
                <a:cs typeface="+mn-cs"/>
              </a:rPr>
              <a:t>、能力</a:t>
            </a:r>
            <a:r>
              <a:rPr lang="en-US" altLang="zh-TW" sz="1200" kern="1200" dirty="0" smtClean="0">
                <a:solidFill>
                  <a:schemeClr val="tx1"/>
                </a:solidFill>
                <a:effectLst/>
                <a:latin typeface="+mn-lt"/>
                <a:ea typeface="+mn-ea"/>
                <a:cs typeface="+mn-cs"/>
              </a:rPr>
              <a:t>(Competence)</a:t>
            </a:r>
            <a:r>
              <a:rPr lang="zh-TW" altLang="zh-TW" sz="1200" kern="1200" dirty="0" smtClean="0">
                <a:solidFill>
                  <a:schemeClr val="tx1"/>
                </a:solidFill>
                <a:effectLst/>
                <a:latin typeface="+mn-lt"/>
                <a:ea typeface="+mn-ea"/>
                <a:cs typeface="+mn-cs"/>
              </a:rPr>
              <a:t>、預測</a:t>
            </a:r>
            <a:r>
              <a:rPr lang="en-US" altLang="zh-TW" sz="1200" kern="1200" dirty="0" smtClean="0">
                <a:solidFill>
                  <a:schemeClr val="tx1"/>
                </a:solidFill>
                <a:effectLst/>
                <a:latin typeface="+mn-lt"/>
                <a:ea typeface="+mn-ea"/>
                <a:cs typeface="+mn-cs"/>
              </a:rPr>
              <a:t>(Predictability)</a:t>
            </a:r>
            <a:r>
              <a:rPr lang="zh-TW" altLang="zh-TW" sz="1200" kern="1200" dirty="0" smtClean="0">
                <a:solidFill>
                  <a:schemeClr val="tx1"/>
                </a:solidFill>
                <a:effectLst/>
                <a:latin typeface="+mn-lt"/>
                <a:ea typeface="+mn-ea"/>
                <a:cs typeface="+mn-cs"/>
              </a:rPr>
              <a:t>來衡量信任構面</a:t>
            </a:r>
            <a:endParaRPr lang="zh-TW" altLang="en-US" dirty="0" smtClean="0"/>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26206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在電子商務環境中，關懷是企業將消費者利益凌駕於自身利益上的能力。當企業在消費者需要幫助的情況下適時提供服務，並讓消費者認為此服務符合他們的最大利益便會使其感受到用心及關懷。</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正直信念表示一個人相信對方誠實、可靠。在電子商務交易中，正直的企業能有效達到顧客期望並減少交易的不確定性，因此正直是影響顧客購買意圖的因素之一</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能力是指一方</a:t>
            </a:r>
            <a:r>
              <a:rPr lang="zh-TW" altLang="en-US" sz="1200" kern="1200" dirty="0" smtClean="0">
                <a:solidFill>
                  <a:schemeClr val="tx1"/>
                </a:solidFill>
                <a:effectLst/>
                <a:latin typeface="+mn-lt"/>
                <a:ea typeface="+mn-ea"/>
                <a:cs typeface="+mn-cs"/>
              </a:rPr>
              <a:t>在</a:t>
            </a:r>
            <a:r>
              <a:rPr lang="zh-TW" altLang="zh-TW" sz="1200" kern="1200" dirty="0" smtClean="0">
                <a:solidFill>
                  <a:schemeClr val="tx1"/>
                </a:solidFill>
                <a:effectLst/>
                <a:latin typeface="+mn-lt"/>
                <a:ea typeface="+mn-ea"/>
                <a:cs typeface="+mn-cs"/>
              </a:rPr>
              <a:t>該領域</a:t>
            </a:r>
            <a:r>
              <a:rPr lang="zh-TW" altLang="en-US" sz="1200" kern="1200" dirty="0" smtClean="0">
                <a:solidFill>
                  <a:schemeClr val="tx1"/>
                </a:solidFill>
                <a:effectLst/>
                <a:latin typeface="+mn-lt"/>
                <a:ea typeface="+mn-ea"/>
                <a:cs typeface="+mn-cs"/>
              </a:rPr>
              <a:t>有</a:t>
            </a:r>
            <a:r>
              <a:rPr lang="zh-TW" altLang="zh-TW" sz="1200" kern="1200" dirty="0" smtClean="0">
                <a:solidFill>
                  <a:schemeClr val="tx1"/>
                </a:solidFill>
                <a:effectLst/>
                <a:latin typeface="+mn-lt"/>
                <a:ea typeface="+mn-ea"/>
                <a:cs typeface="+mn-cs"/>
              </a:rPr>
              <a:t>獨特技能、知識，從而使其他人可以信任其執行與該領域相關的任務</a:t>
            </a: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在電子商務交易中，一家有能力的企業不僅反映其可以在電子系統中完成交易，還表示企業能以適當、方便的方式提供產品給消費者。而</a:t>
            </a:r>
            <a:r>
              <a:rPr lang="en-US" altLang="zh-TW" sz="1200" kern="1200" dirty="0" smtClean="0">
                <a:solidFill>
                  <a:schemeClr val="tx1"/>
                </a:solidFill>
                <a:effectLst/>
                <a:latin typeface="+mn-lt"/>
                <a:ea typeface="+mn-ea"/>
                <a:cs typeface="+mn-cs"/>
              </a:rPr>
              <a:t>Chen &amp; </a:t>
            </a:r>
            <a:r>
              <a:rPr lang="en-US" altLang="zh-TW" sz="1200" kern="1200" dirty="0" err="1" smtClean="0">
                <a:solidFill>
                  <a:schemeClr val="tx1"/>
                </a:solidFill>
                <a:effectLst/>
                <a:latin typeface="+mn-lt"/>
                <a:ea typeface="+mn-ea"/>
                <a:cs typeface="+mn-cs"/>
              </a:rPr>
              <a:t>Dhillon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也在其研究中表明能力與消費者的線上購買意圖有關。</a:t>
            </a: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預測是描述一方行為的一致性</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不論是好的或壞的</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，使對方可以在特定情況下做出預測。</a:t>
            </a:r>
            <a:endParaRPr lang="en-US" altLang="zh-TW"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在電子商務領域中，由於交易涉及人工代理，這些代理人的行為可能會直接影響消費者，因此可預測性應被視為信任的一個重要特徵，研究也顯示預測是影響顧客購買意圖的因素之一</a:t>
            </a:r>
          </a:p>
        </p:txBody>
      </p:sp>
      <p:sp>
        <p:nvSpPr>
          <p:cNvPr id="4" name="投影片編號版面配置區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129081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t>2019/7/7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2019/7/7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2133600" y="2936500"/>
            <a:ext cx="8069609"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74453" y="2964314"/>
            <a:ext cx="8084264" cy="769441"/>
          </a:xfrm>
          <a:prstGeom prst="rect">
            <a:avLst/>
          </a:prstGeom>
        </p:spPr>
        <p:txBody>
          <a:bodyPr wrap="none">
            <a:spAutoFit/>
          </a:bodyPr>
          <a:lstStyle/>
          <a:p>
            <a:r>
              <a:rPr kumimoji="1" lang="zh-TW" altLang="en-US" sz="4400" b="1" dirty="0" smtClean="0">
                <a:solidFill>
                  <a:srgbClr val="157E9F"/>
                </a:solidFill>
                <a:latin typeface="方正清刻本悦宋简体" panose="02000000000000000000" pitchFamily="2" charset="-122"/>
                <a:ea typeface="方正清刻本悦宋简体" panose="02000000000000000000" pitchFamily="2" charset="-122"/>
              </a:rPr>
              <a:t>預測客戶</a:t>
            </a:r>
            <a:r>
              <a:rPr kumimoji="1" lang="zh-TW" altLang="en-US" sz="4400" b="1" dirty="0">
                <a:solidFill>
                  <a:srgbClr val="157E9F"/>
                </a:solidFill>
                <a:latin typeface="方正清刻本悦宋简体" panose="02000000000000000000" pitchFamily="2" charset="-122"/>
                <a:ea typeface="方正清刻本悦宋简体" panose="02000000000000000000" pitchFamily="2" charset="-122"/>
              </a:rPr>
              <a:t>再</a:t>
            </a:r>
            <a:r>
              <a:rPr kumimoji="1" lang="zh-TW" altLang="en-US" sz="4400" b="1" dirty="0" smtClean="0">
                <a:solidFill>
                  <a:srgbClr val="157E9F"/>
                </a:solidFill>
                <a:latin typeface="方正清刻本悦宋简体" panose="02000000000000000000" pitchFamily="2" charset="-122"/>
                <a:ea typeface="方正清刻本悦宋简体" panose="02000000000000000000" pitchFamily="2" charset="-122"/>
              </a:rPr>
              <a:t>購與所購品項之研究</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398184" y="4740208"/>
            <a:ext cx="290335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指導老</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師</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許秉瑜 教授</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686188" y="4740208"/>
            <a:ext cx="198002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研究</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生</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鄒雅淳</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2019·05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072808"/>
            <a:ext cx="6086200" cy="400110"/>
          </a:xfrm>
          <a:prstGeom prst="rect">
            <a:avLst/>
          </a:prstGeom>
        </p:spPr>
        <p:txBody>
          <a:bodyPr wrap="square">
            <a:spAutoFit/>
          </a:bodyPr>
          <a:lstStyle/>
          <a:p>
            <a:pPr algn="ctr"/>
            <a:r>
              <a:rPr lang="en-US" altLang="zh-TW" sz="2000" dirty="0" smtClean="0">
                <a:solidFill>
                  <a:srgbClr val="157E9F"/>
                </a:solidFill>
              </a:rPr>
              <a:t>Prediction of customer repurchase and purchased items</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71" name="直接连接符 11"/>
          <p:cNvCxnSpPr/>
          <p:nvPr/>
        </p:nvCxnSpPr>
        <p:spPr>
          <a:xfrm>
            <a:off x="2156688" y="3716972"/>
            <a:ext cx="8069609"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585" y="1439724"/>
            <a:ext cx="3048000" cy="1257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6" name="Google Shape;329;p19"/>
          <p:cNvSpPr txBox="1"/>
          <p:nvPr/>
        </p:nvSpPr>
        <p:spPr>
          <a:xfrm>
            <a:off x="796879" y="1656119"/>
            <a:ext cx="9954857" cy="963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06250"/>
              </a:lnSpc>
              <a:buFont typeface="Arial" panose="020B0604020202020204" pitchFamily="34" charset="0"/>
              <a:buChar char="•"/>
            </a:pPr>
            <a:r>
              <a:rPr lang="zh-TW" altLang="en-US" sz="1800" dirty="0">
                <a:solidFill>
                  <a:srgbClr val="3A3838"/>
                </a:solidFill>
                <a:latin typeface="標楷體" panose="03000509000000000000" pitchFamily="65" charset="-120"/>
                <a:ea typeface="標楷體" panose="03000509000000000000" pitchFamily="65" charset="-120"/>
              </a:rPr>
              <a:t>在推薦系統中加入信任矩陣，亦即透過使用者間的評論來建立信任網路</a:t>
            </a:r>
            <a:r>
              <a:rPr lang="zh-TW" altLang="en-US" sz="1800" dirty="0" smtClean="0">
                <a:solidFill>
                  <a:srgbClr val="3A3838"/>
                </a:solidFill>
                <a:latin typeface="標楷體" panose="03000509000000000000" pitchFamily="65" charset="-120"/>
                <a:ea typeface="標楷體" panose="03000509000000000000" pitchFamily="65" charset="-120"/>
              </a:rPr>
              <a:t>。</a:t>
            </a:r>
            <a:endParaRPr lang="en-US" altLang="zh-TW" sz="1800" dirty="0" smtClean="0">
              <a:solidFill>
                <a:srgbClr val="3A3838"/>
              </a:solidFill>
              <a:latin typeface="標楷體" panose="03000509000000000000" pitchFamily="65" charset="-120"/>
              <a:ea typeface="標楷體" panose="03000509000000000000" pitchFamily="65" charset="-120"/>
            </a:endParaRPr>
          </a:p>
        </p:txBody>
      </p:sp>
      <p:grpSp>
        <p:nvGrpSpPr>
          <p:cNvPr id="38" name="Google Shape;331;p19"/>
          <p:cNvGrpSpPr/>
          <p:nvPr/>
        </p:nvGrpSpPr>
        <p:grpSpPr>
          <a:xfrm>
            <a:off x="436347" y="1095777"/>
            <a:ext cx="11393381" cy="1502637"/>
            <a:chOff x="238407" y="766950"/>
            <a:chExt cx="5725339" cy="1940703"/>
          </a:xfrm>
        </p:grpSpPr>
        <p:sp>
          <p:nvSpPr>
            <p:cNvPr id="40" name="Google Shape;332;p19"/>
            <p:cNvSpPr/>
            <p:nvPr/>
          </p:nvSpPr>
          <p:spPr>
            <a:xfrm>
              <a:off x="238407" y="997041"/>
              <a:ext cx="5712639" cy="1521781"/>
            </a:xfrm>
            <a:prstGeom prst="rect">
              <a:avLst/>
            </a:prstGeom>
            <a:no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333;p19"/>
            <p:cNvSpPr txBox="1"/>
            <p:nvPr/>
          </p:nvSpPr>
          <p:spPr>
            <a:xfrm>
              <a:off x="382055" y="766950"/>
              <a:ext cx="3081998" cy="534868"/>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it-IT" sz="2400" dirty="0">
                  <a:solidFill>
                    <a:srgbClr val="3A3838"/>
                  </a:solidFill>
                  <a:latin typeface="Calibri"/>
                  <a:ea typeface="Calibri"/>
                  <a:cs typeface="Calibri"/>
                  <a:sym typeface="Calibri"/>
                </a:rPr>
                <a:t>Massa and </a:t>
              </a:r>
              <a:r>
                <a:rPr lang="it-IT" sz="2400" dirty="0" smtClean="0">
                  <a:solidFill>
                    <a:srgbClr val="3A3838"/>
                  </a:solidFill>
                  <a:latin typeface="Calibri"/>
                  <a:ea typeface="Calibri"/>
                  <a:cs typeface="Calibri"/>
                  <a:sym typeface="Calibri"/>
                </a:rPr>
                <a:t>Avesani, 2007</a:t>
              </a:r>
              <a:endParaRPr sz="2400" dirty="0">
                <a:solidFill>
                  <a:srgbClr val="3A3838"/>
                </a:solidFill>
                <a:latin typeface="Calibri"/>
                <a:ea typeface="Calibri"/>
                <a:cs typeface="Calibri"/>
                <a:sym typeface="Calibri"/>
              </a:endParaRPr>
            </a:p>
          </p:txBody>
        </p:sp>
        <p:sp>
          <p:nvSpPr>
            <p:cNvPr id="42" name="Google Shape;336;p19"/>
            <p:cNvSpPr/>
            <p:nvPr/>
          </p:nvSpPr>
          <p:spPr>
            <a:xfrm>
              <a:off x="5471687" y="2215733"/>
              <a:ext cx="492059" cy="491920"/>
            </a:xfrm>
            <a:prstGeom prst="rect">
              <a:avLst/>
            </a:prstGeom>
            <a:solidFill>
              <a:srgbClr val="3A38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Google Shape;339;p19"/>
          <p:cNvSpPr txBox="1"/>
          <p:nvPr/>
        </p:nvSpPr>
        <p:spPr>
          <a:xfrm>
            <a:off x="693011" y="3397236"/>
            <a:ext cx="9652000" cy="159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06250"/>
              </a:lnSpc>
              <a:buFont typeface="Arial" panose="020B0604020202020204" pitchFamily="34" charset="0"/>
              <a:buChar char="•"/>
            </a:pPr>
            <a:r>
              <a:rPr lang="zh-TW" altLang="en-US" sz="1800" dirty="0">
                <a:solidFill>
                  <a:srgbClr val="3A3838"/>
                </a:solidFill>
                <a:latin typeface="標楷體" panose="03000509000000000000" pitchFamily="65" charset="-120"/>
                <a:ea typeface="標楷體" panose="03000509000000000000" pitchFamily="65" charset="-120"/>
              </a:rPr>
              <a:t>考</a:t>
            </a:r>
            <a:r>
              <a:rPr lang="zh-TW" altLang="en-US" sz="1800" dirty="0" smtClean="0">
                <a:solidFill>
                  <a:srgbClr val="3A3838"/>
                </a:solidFill>
                <a:latin typeface="標楷體" panose="03000509000000000000" pitchFamily="65" charset="-120"/>
                <a:ea typeface="標楷體" panose="03000509000000000000" pitchFamily="65" charset="-120"/>
              </a:rPr>
              <a:t>慮</a:t>
            </a:r>
            <a:r>
              <a:rPr lang="zh-TW" altLang="en-US" sz="1800" dirty="0">
                <a:solidFill>
                  <a:srgbClr val="3A3838"/>
                </a:solidFill>
                <a:latin typeface="標楷體" panose="03000509000000000000" pitchFamily="65" charset="-120"/>
                <a:ea typeface="標楷體" panose="03000509000000000000" pitchFamily="65" charset="-120"/>
              </a:rPr>
              <a:t>了使用者間的信任關係來緩解資料稀疏性的問題，不同的是，他們使用了使用者在社交網站的好友關係來建立信任</a:t>
            </a:r>
            <a:r>
              <a:rPr lang="zh-TW" altLang="en-US" sz="1800" dirty="0" smtClean="0">
                <a:solidFill>
                  <a:srgbClr val="3A3838"/>
                </a:solidFill>
                <a:latin typeface="標楷體" panose="03000509000000000000" pitchFamily="65" charset="-120"/>
                <a:ea typeface="標楷體" panose="03000509000000000000" pitchFamily="65" charset="-120"/>
              </a:rPr>
              <a:t>網路</a:t>
            </a:r>
            <a:endParaRPr lang="zh-TW" altLang="en-US" sz="1800" dirty="0">
              <a:solidFill>
                <a:srgbClr val="3A3838"/>
              </a:solidFill>
              <a:latin typeface="標楷體" panose="03000509000000000000" pitchFamily="65" charset="-120"/>
              <a:ea typeface="標楷體" panose="03000509000000000000" pitchFamily="65" charset="-120"/>
            </a:endParaRPr>
          </a:p>
        </p:txBody>
      </p:sp>
      <p:grpSp>
        <p:nvGrpSpPr>
          <p:cNvPr id="45" name="Google Shape;341;p19"/>
          <p:cNvGrpSpPr/>
          <p:nvPr/>
        </p:nvGrpSpPr>
        <p:grpSpPr>
          <a:xfrm>
            <a:off x="436348" y="2929340"/>
            <a:ext cx="11387067" cy="1520532"/>
            <a:chOff x="238407" y="2600596"/>
            <a:chExt cx="5725339" cy="1940547"/>
          </a:xfrm>
        </p:grpSpPr>
        <p:sp>
          <p:nvSpPr>
            <p:cNvPr id="47" name="Google Shape;342;p19"/>
            <p:cNvSpPr/>
            <p:nvPr/>
          </p:nvSpPr>
          <p:spPr>
            <a:xfrm>
              <a:off x="238407" y="2830669"/>
              <a:ext cx="5712639" cy="1521652"/>
            </a:xfrm>
            <a:prstGeom prst="rect">
              <a:avLst/>
            </a:prstGeom>
            <a:noFill/>
            <a:ln w="19050" cap="flat" cmpd="sng">
              <a:solidFill>
                <a:srgbClr val="044875"/>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343;p19"/>
            <p:cNvSpPr txBox="1"/>
            <p:nvPr/>
          </p:nvSpPr>
          <p:spPr>
            <a:xfrm>
              <a:off x="382054" y="2600596"/>
              <a:ext cx="3083787" cy="523034"/>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smtClean="0">
                  <a:solidFill>
                    <a:srgbClr val="044875"/>
                  </a:solidFill>
                  <a:latin typeface="Calibri"/>
                  <a:ea typeface="Calibri"/>
                  <a:cs typeface="Calibri"/>
                  <a:sym typeface="Calibri"/>
                </a:rPr>
                <a:t> </a:t>
              </a:r>
              <a:r>
                <a:rPr lang="da-DK" altLang="zh-TW" sz="2400" dirty="0">
                  <a:solidFill>
                    <a:srgbClr val="3A3838"/>
                  </a:solidFill>
                  <a:latin typeface="Calibri"/>
                  <a:ea typeface="Calibri"/>
                  <a:cs typeface="Calibri"/>
                  <a:sym typeface="Calibri"/>
                </a:rPr>
                <a:t>Forsati et al., </a:t>
              </a:r>
              <a:r>
                <a:rPr lang="da-DK" altLang="zh-TW" sz="2400" dirty="0" smtClean="0">
                  <a:solidFill>
                    <a:srgbClr val="3A3838"/>
                  </a:solidFill>
                  <a:latin typeface="Calibri"/>
                  <a:ea typeface="Calibri"/>
                  <a:cs typeface="Calibri"/>
                  <a:sym typeface="Calibri"/>
                </a:rPr>
                <a:t>2014</a:t>
              </a:r>
              <a:endParaRPr sz="2400" dirty="0">
                <a:solidFill>
                  <a:srgbClr val="044875"/>
                </a:solidFill>
                <a:latin typeface="Calibri"/>
                <a:ea typeface="Calibri"/>
                <a:cs typeface="Calibri"/>
                <a:sym typeface="Calibri"/>
              </a:endParaRPr>
            </a:p>
          </p:txBody>
        </p:sp>
        <p:sp>
          <p:nvSpPr>
            <p:cNvPr id="49" name="Google Shape;346;p19"/>
            <p:cNvSpPr/>
            <p:nvPr/>
          </p:nvSpPr>
          <p:spPr>
            <a:xfrm>
              <a:off x="5471687" y="4049263"/>
              <a:ext cx="492059" cy="491880"/>
            </a:xfrm>
            <a:prstGeom prst="rect">
              <a:avLst/>
            </a:prstGeom>
            <a:solidFill>
              <a:srgbClr val="0448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sp>
        <p:nvSpPr>
          <p:cNvPr id="29" name="矩形 28"/>
          <p:cNvSpPr/>
          <p:nvPr/>
        </p:nvSpPr>
        <p:spPr>
          <a:xfrm>
            <a:off x="319124" y="4702003"/>
            <a:ext cx="11504291" cy="1928086"/>
          </a:xfrm>
          <a:prstGeom prst="rect">
            <a:avLst/>
          </a:prstGeom>
          <a:gradFill flip="none" rotWithShape="1">
            <a:gsLst>
              <a:gs pos="0">
                <a:srgbClr val="157E9F">
                  <a:tint val="66000"/>
                  <a:satMod val="160000"/>
                </a:srgbClr>
              </a:gs>
              <a:gs pos="50000">
                <a:srgbClr val="157E9F">
                  <a:tint val="44500"/>
                  <a:satMod val="160000"/>
                </a:srgbClr>
              </a:gs>
              <a:gs pos="100000">
                <a:srgbClr val="157E9F">
                  <a:tint val="23500"/>
                  <a:satMod val="160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zh-TW" sz="2400" dirty="0">
                <a:solidFill>
                  <a:schemeClr val="tx1"/>
                </a:solidFill>
                <a:latin typeface="標楷體" panose="03000509000000000000" pitchFamily="65" charset="-120"/>
                <a:ea typeface="標楷體" panose="03000509000000000000" pitchFamily="65" charset="-120"/>
              </a:rPr>
              <a:t>上述之方法皆屬於在分散式的環境中尋找</a:t>
            </a:r>
            <a:r>
              <a:rPr lang="zh-TW" altLang="zh-TW" sz="2400" dirty="0" smtClean="0">
                <a:solidFill>
                  <a:schemeClr val="tx1"/>
                </a:solidFill>
                <a:latin typeface="標楷體" panose="03000509000000000000" pitchFamily="65" charset="-120"/>
                <a:ea typeface="標楷體" panose="03000509000000000000" pitchFamily="65" charset="-120"/>
              </a:rPr>
              <a:t>信任，</a:t>
            </a:r>
            <a:r>
              <a:rPr lang="zh-TW" altLang="zh-TW" sz="2400" dirty="0">
                <a:solidFill>
                  <a:schemeClr val="tx1"/>
                </a:solidFill>
                <a:latin typeface="標楷體" panose="03000509000000000000" pitchFamily="65" charset="-120"/>
                <a:ea typeface="標楷體" panose="03000509000000000000" pitchFamily="65" charset="-120"/>
              </a:rPr>
              <a:t>有別於在電話行銷產業中是由行銷人員統一發話，因此難以找到客戶間的信任關係；另外，在保護客戶資料隱私的狀況</a:t>
            </a:r>
            <a:r>
              <a:rPr lang="zh-TW" altLang="zh-TW" sz="2400" dirty="0" smtClean="0">
                <a:solidFill>
                  <a:schemeClr val="tx1"/>
                </a:solidFill>
                <a:latin typeface="標楷體" panose="03000509000000000000" pitchFamily="65" charset="-120"/>
                <a:ea typeface="標楷體" panose="03000509000000000000" pitchFamily="65" charset="-120"/>
              </a:rPr>
              <a:t>下</a:t>
            </a:r>
            <a:endParaRPr lang="en-US" altLang="zh-TW" sz="2400" dirty="0" smtClean="0">
              <a:solidFill>
                <a:schemeClr val="tx1"/>
              </a:solidFill>
              <a:latin typeface="標楷體" panose="03000509000000000000" pitchFamily="65" charset="-120"/>
              <a:ea typeface="標楷體" panose="03000509000000000000" pitchFamily="65" charset="-120"/>
            </a:endParaRPr>
          </a:p>
          <a:p>
            <a:pPr algn="just"/>
            <a:r>
              <a:rPr lang="zh-TW" altLang="zh-TW" sz="2400" dirty="0" smtClean="0">
                <a:solidFill>
                  <a:schemeClr val="tx1"/>
                </a:solidFill>
                <a:latin typeface="標楷體" panose="03000509000000000000" pitchFamily="65" charset="-120"/>
                <a:ea typeface="標楷體" panose="03000509000000000000" pitchFamily="65" charset="-120"/>
              </a:rPr>
              <a:t>，</a:t>
            </a:r>
            <a:r>
              <a:rPr lang="zh-TW" altLang="zh-TW" sz="2400" dirty="0">
                <a:solidFill>
                  <a:schemeClr val="tx1"/>
                </a:solidFill>
                <a:latin typeface="標楷體" panose="03000509000000000000" pitchFamily="65" charset="-120"/>
                <a:ea typeface="標楷體" panose="03000509000000000000" pitchFamily="65" charset="-120"/>
              </a:rPr>
              <a:t>前述之信任資料皆難以取得。</a:t>
            </a:r>
            <a:endParaRPr lang="zh-CN" altLang="en-US" sz="3600" i="1" dirty="0">
              <a:solidFill>
                <a:schemeClr val="tx1"/>
              </a:solidFill>
              <a:latin typeface="標楷體" panose="03000509000000000000" pitchFamily="65" charset="-120"/>
              <a:ea typeface="標楷體" panose="03000509000000000000" pitchFamily="65" charset="-120"/>
            </a:endParaRPr>
          </a:p>
        </p:txBody>
      </p:sp>
      <p:sp>
        <p:nvSpPr>
          <p:cNvPr id="19" name="矩形 18"/>
          <p:cNvSpPr/>
          <p:nvPr/>
        </p:nvSpPr>
        <p:spPr>
          <a:xfrm>
            <a:off x="761703" y="203163"/>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0" name="圆角矩形 1766"/>
          <p:cNvSpPr/>
          <p:nvPr/>
        </p:nvSpPr>
        <p:spPr>
          <a:xfrm rot="10800000" flipV="1">
            <a:off x="-5664" y="170658"/>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1" name="矩形 20"/>
          <p:cNvSpPr/>
          <p:nvPr/>
        </p:nvSpPr>
        <p:spPr>
          <a:xfrm>
            <a:off x="717744" y="262765"/>
            <a:ext cx="6878798"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r>
              <a:rPr lang="en-US" altLang="zh-TW" sz="3600" dirty="0">
                <a:solidFill>
                  <a:schemeClr val="bg1"/>
                </a:solidFill>
                <a:latin typeface="標楷體" panose="03000509000000000000" pitchFamily="65" charset="-120"/>
                <a:ea typeface="標楷體" panose="03000509000000000000" pitchFamily="65" charset="-120"/>
              </a:rPr>
              <a:t>-</a:t>
            </a:r>
            <a:r>
              <a:rPr lang="zh-TW" altLang="en-US" sz="3600" dirty="0">
                <a:solidFill>
                  <a:schemeClr val="bg1"/>
                </a:solidFill>
                <a:latin typeface="標楷體" panose="03000509000000000000" pitchFamily="65" charset="-120"/>
                <a:ea typeface="標楷體" panose="03000509000000000000" pitchFamily="65" charset="-120"/>
              </a:rPr>
              <a:t>電子商務中的推薦</a:t>
            </a:r>
            <a:r>
              <a:rPr lang="zh-TW" altLang="en-US" sz="3600" dirty="0" smtClean="0">
                <a:solidFill>
                  <a:schemeClr val="bg1"/>
                </a:solidFill>
                <a:latin typeface="標楷體" panose="03000509000000000000" pitchFamily="65" charset="-120"/>
                <a:ea typeface="標楷體" panose="03000509000000000000" pitchFamily="65" charset="-120"/>
              </a:rPr>
              <a:t>系統</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22" name="圆角矩形 1769"/>
          <p:cNvSpPr/>
          <p:nvPr/>
        </p:nvSpPr>
        <p:spPr>
          <a:xfrm rot="16200000" flipV="1">
            <a:off x="11457520" y="309078"/>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96"/>
          <p:cNvSpPr/>
          <p:nvPr/>
        </p:nvSpPr>
        <p:spPr bwMode="auto">
          <a:xfrm>
            <a:off x="11559368" y="419293"/>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4" name="矩形 23"/>
          <p:cNvSpPr/>
          <p:nvPr/>
        </p:nvSpPr>
        <p:spPr>
          <a:xfrm>
            <a:off x="761702" y="59859"/>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03895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圓角矩形 4"/>
          <p:cNvSpPr/>
          <p:nvPr/>
        </p:nvSpPr>
        <p:spPr>
          <a:xfrm>
            <a:off x="405115" y="2435008"/>
            <a:ext cx="8264324" cy="39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Chen , </a:t>
            </a:r>
            <a:r>
              <a:rPr lang="en-US" altLang="zh-TW" dirty="0" smtClean="0"/>
              <a:t>2008</a:t>
            </a:r>
            <a:endParaRPr lang="zh-TW" altLang="en-US" dirty="0"/>
          </a:p>
        </p:txBody>
      </p:sp>
      <p:sp>
        <p:nvSpPr>
          <p:cNvPr id="22" name="圓角矩形 21"/>
          <p:cNvSpPr/>
          <p:nvPr/>
        </p:nvSpPr>
        <p:spPr>
          <a:xfrm>
            <a:off x="405115" y="4358334"/>
            <a:ext cx="8264324" cy="39354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Zhu &amp; Huberman , </a:t>
            </a:r>
            <a:r>
              <a:rPr lang="en-US" altLang="zh-TW" dirty="0" smtClean="0"/>
              <a:t>2014</a:t>
            </a:r>
          </a:p>
        </p:txBody>
      </p:sp>
      <p:sp>
        <p:nvSpPr>
          <p:cNvPr id="23" name="文字方塊 22"/>
          <p:cNvSpPr txBox="1"/>
          <p:nvPr/>
        </p:nvSpPr>
        <p:spPr>
          <a:xfrm>
            <a:off x="405114" y="3239498"/>
            <a:ext cx="10918559" cy="707886"/>
          </a:xfrm>
          <a:prstGeom prst="rect">
            <a:avLst/>
          </a:prstGeom>
          <a:noFill/>
        </p:spPr>
        <p:txBody>
          <a:bodyPr wrap="square" rtlCol="0">
            <a:spAutoFit/>
          </a:bodyPr>
          <a:lstStyle/>
          <a:p>
            <a:pPr marL="285750" indent="-285750">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由於電話行銷不是</a:t>
            </a:r>
            <a:r>
              <a:rPr lang="zh-TW" altLang="en-US" sz="2000" dirty="0" smtClean="0">
                <a:latin typeface="標楷體" panose="03000509000000000000" pitchFamily="65" charset="-120"/>
                <a:ea typeface="標楷體" panose="03000509000000000000" pitchFamily="65" charset="-120"/>
              </a:rPr>
              <a:t>面對面銷售</a:t>
            </a:r>
            <a:r>
              <a:rPr lang="zh-TW" altLang="en-US" sz="2000" dirty="0">
                <a:latin typeface="標楷體" panose="03000509000000000000" pitchFamily="65" charset="-120"/>
                <a:ea typeface="標楷體" panose="03000509000000000000" pitchFamily="65" charset="-120"/>
              </a:rPr>
              <a:t>產品，所以消費者會更容易被其他消費者所選擇的產品</a:t>
            </a:r>
            <a:r>
              <a:rPr lang="zh-TW" altLang="en-US" sz="2000" dirty="0" smtClean="0">
                <a:latin typeface="標楷體" panose="03000509000000000000" pitchFamily="65" charset="-120"/>
                <a:ea typeface="標楷體" panose="03000509000000000000" pitchFamily="65" charset="-120"/>
              </a:rPr>
              <a:t>影響。</a:t>
            </a:r>
            <a:endParaRPr lang="en-US" altLang="zh-TW" sz="20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線上行</a:t>
            </a:r>
            <a:r>
              <a:rPr lang="zh-TW" altLang="en-US" sz="2000" dirty="0">
                <a:latin typeface="標楷體" panose="03000509000000000000" pitchFamily="65" charset="-120"/>
                <a:ea typeface="標楷體" panose="03000509000000000000" pitchFamily="65" charset="-120"/>
              </a:rPr>
              <a:t>銷</a:t>
            </a:r>
            <a:r>
              <a:rPr lang="zh-TW" altLang="en-US" sz="2000" dirty="0" smtClean="0">
                <a:latin typeface="標楷體" panose="03000509000000000000" pitchFamily="65" charset="-120"/>
                <a:ea typeface="標楷體" panose="03000509000000000000" pitchFamily="65" charset="-120"/>
              </a:rPr>
              <a:t>人員</a:t>
            </a:r>
            <a:r>
              <a:rPr lang="zh-TW" altLang="en-US" sz="2000" dirty="0">
                <a:latin typeface="標楷體" panose="03000509000000000000" pitchFamily="65" charset="-120"/>
                <a:ea typeface="標楷體" panose="03000509000000000000" pitchFamily="65" charset="-120"/>
              </a:rPr>
              <a:t>可以</a:t>
            </a:r>
            <a:r>
              <a:rPr lang="zh-TW" altLang="en-US" sz="2000" dirty="0" smtClean="0">
                <a:latin typeface="標楷體" panose="03000509000000000000" pitchFamily="65" charset="-120"/>
                <a:ea typeface="標楷體" panose="03000509000000000000" pitchFamily="65" charset="-120"/>
              </a:rPr>
              <a:t>使用一些提示</a:t>
            </a:r>
            <a:r>
              <a:rPr lang="zh-TW" altLang="en-US" sz="2000" dirty="0">
                <a:latin typeface="標楷體" panose="03000509000000000000" pitchFamily="65" charset="-120"/>
                <a:ea typeface="標楷體" panose="03000509000000000000" pitchFamily="65" charset="-120"/>
              </a:rPr>
              <a:t>（例如銷售量和星級評定）來</a:t>
            </a:r>
            <a:r>
              <a:rPr lang="zh-TW" altLang="en-US" sz="2000" dirty="0" smtClean="0">
                <a:latin typeface="標楷體" panose="03000509000000000000" pitchFamily="65" charset="-120"/>
                <a:ea typeface="標楷體" panose="03000509000000000000" pitchFamily="65" charset="-120"/>
              </a:rPr>
              <a:t>促使消費者的購買意圖</a:t>
            </a:r>
            <a:r>
              <a:rPr lang="zh-TW" altLang="en-US" sz="2000" dirty="0">
                <a:latin typeface="標楷體" panose="03000509000000000000" pitchFamily="65" charset="-120"/>
                <a:ea typeface="標楷體" panose="03000509000000000000" pitchFamily="65" charset="-120"/>
              </a:rPr>
              <a:t>。</a:t>
            </a:r>
          </a:p>
        </p:txBody>
      </p:sp>
      <p:sp>
        <p:nvSpPr>
          <p:cNvPr id="25" name="文字方塊 24"/>
          <p:cNvSpPr txBox="1"/>
          <p:nvPr/>
        </p:nvSpPr>
        <p:spPr>
          <a:xfrm>
            <a:off x="405115" y="5162824"/>
            <a:ext cx="11431334" cy="1015663"/>
          </a:xfrm>
          <a:prstGeom prst="rect">
            <a:avLst/>
          </a:prstGeom>
          <a:noFill/>
        </p:spPr>
        <p:txBody>
          <a:bodyPr wrap="none" rtlCol="0">
            <a:spAutoFit/>
          </a:bodyPr>
          <a:lstStyle/>
          <a:p>
            <a:pPr marL="342900" indent="-342900">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社會</a:t>
            </a:r>
            <a:r>
              <a:rPr lang="zh-TW" altLang="en-US" sz="2000" dirty="0">
                <a:latin typeface="標楷體" panose="03000509000000000000" pitchFamily="65" charset="-120"/>
                <a:ea typeface="標楷體" panose="03000509000000000000" pitchFamily="65" charset="-120"/>
              </a:rPr>
              <a:t>影響理論</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從眾</a:t>
            </a:r>
            <a:r>
              <a:rPr lang="zh-TW" altLang="en-US" sz="2000" dirty="0" smtClean="0">
                <a:latin typeface="標楷體" panose="03000509000000000000" pitchFamily="65" charset="-120"/>
                <a:ea typeface="標楷體" panose="03000509000000000000" pitchFamily="65" charset="-120"/>
              </a:rPr>
              <a:t>理論：</a:t>
            </a:r>
            <a:r>
              <a:rPr lang="zh-TW" altLang="en-US" sz="2000" dirty="0">
                <a:latin typeface="標楷體" panose="03000509000000000000" pitchFamily="65" charset="-120"/>
                <a:ea typeface="標楷體" panose="03000509000000000000" pitchFamily="65" charset="-120"/>
              </a:rPr>
              <a:t>個人會順從他人並改變他們自己的觀點，以維護他們的歸屬感和自尊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當給出有關項目受歡迎程度的信息時，用戶可能會改變主意並改變之前的選擇。</a:t>
            </a:r>
          </a:p>
          <a:p>
            <a:endParaRPr lang="en-US" altLang="zh-TW" sz="2000" dirty="0"/>
          </a:p>
        </p:txBody>
      </p:sp>
      <p:sp>
        <p:nvSpPr>
          <p:cNvPr id="6" name="五邊形 5"/>
          <p:cNvSpPr/>
          <p:nvPr/>
        </p:nvSpPr>
        <p:spPr>
          <a:xfrm>
            <a:off x="0" y="1238832"/>
            <a:ext cx="3368233" cy="82180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tx1"/>
                </a:solidFill>
                <a:latin typeface="標楷體" panose="03000509000000000000" pitchFamily="65" charset="-120"/>
                <a:ea typeface="標楷體" panose="03000509000000000000" pitchFamily="65" charset="-120"/>
              </a:rPr>
              <a:t>熱門度之重要性</a:t>
            </a:r>
          </a:p>
        </p:txBody>
      </p:sp>
      <p:sp>
        <p:nvSpPr>
          <p:cNvPr id="13" name="矩形 12"/>
          <p:cNvSpPr/>
          <p:nvPr/>
        </p:nvSpPr>
        <p:spPr>
          <a:xfrm>
            <a:off x="761703" y="213102"/>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4" name="圆角矩形 1766"/>
          <p:cNvSpPr/>
          <p:nvPr/>
        </p:nvSpPr>
        <p:spPr>
          <a:xfrm rot="10800000" flipV="1">
            <a:off x="-5664" y="180597"/>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5" name="矩形 14"/>
          <p:cNvSpPr/>
          <p:nvPr/>
        </p:nvSpPr>
        <p:spPr>
          <a:xfrm>
            <a:off x="810883" y="272704"/>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6" name="圆角矩形 1769"/>
          <p:cNvSpPr/>
          <p:nvPr/>
        </p:nvSpPr>
        <p:spPr>
          <a:xfrm rot="16200000" flipV="1">
            <a:off x="11457520" y="319017"/>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96"/>
          <p:cNvSpPr/>
          <p:nvPr/>
        </p:nvSpPr>
        <p:spPr bwMode="auto">
          <a:xfrm>
            <a:off x="11559368" y="429232"/>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8" name="矩形 17"/>
          <p:cNvSpPr/>
          <p:nvPr/>
        </p:nvSpPr>
        <p:spPr>
          <a:xfrm>
            <a:off x="761702" y="69798"/>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5185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 name="Google Shape;279;p53"/>
          <p:cNvSpPr/>
          <p:nvPr/>
        </p:nvSpPr>
        <p:spPr>
          <a:xfrm>
            <a:off x="5814501" y="1264185"/>
            <a:ext cx="6115730" cy="1423154"/>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12" name="Google Shape;280;p53"/>
          <p:cNvSpPr txBox="1"/>
          <p:nvPr/>
        </p:nvSpPr>
        <p:spPr>
          <a:xfrm>
            <a:off x="6062653" y="1242669"/>
            <a:ext cx="5168041" cy="88438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ctr">
              <a:buFont typeface="Arial" panose="020B0604020202020204" pitchFamily="34" charset="0"/>
              <a:buChar char="•"/>
            </a:pPr>
            <a:r>
              <a:rPr lang="zh-TW" altLang="en-US" sz="1800" dirty="0">
                <a:solidFill>
                  <a:schemeClr val="tx1"/>
                </a:solidFill>
                <a:latin typeface="標楷體" panose="03000509000000000000" pitchFamily="65" charset="-120"/>
                <a:ea typeface="標楷體" panose="03000509000000000000" pitchFamily="65" charset="-120"/>
              </a:rPr>
              <a:t>購買後信任意旨消費者利用先前的消費經驗來決定未來是否繼續與同一位賣家進行</a:t>
            </a:r>
            <a:r>
              <a:rPr lang="zh-TW" altLang="en-US" sz="1800" dirty="0" smtClean="0">
                <a:solidFill>
                  <a:schemeClr val="tx1"/>
                </a:solidFill>
                <a:latin typeface="標楷體" panose="03000509000000000000" pitchFamily="65" charset="-120"/>
                <a:ea typeface="標楷體" panose="03000509000000000000" pitchFamily="65" charset="-120"/>
              </a:rPr>
              <a:t>交易</a:t>
            </a:r>
            <a:r>
              <a:rPr lang="zh-TW" altLang="en-US" sz="1800" dirty="0">
                <a:solidFill>
                  <a:schemeClr val="tx1"/>
                </a:solidFill>
                <a:latin typeface="標楷體" panose="03000509000000000000" pitchFamily="65" charset="-120"/>
                <a:ea typeface="標楷體" panose="03000509000000000000" pitchFamily="65" charset="-120"/>
              </a:rPr>
              <a:t>。</a:t>
            </a:r>
            <a:endParaRPr lang="en-US" altLang="zh-TW" sz="1800" dirty="0" smtClean="0">
              <a:solidFill>
                <a:schemeClr val="tx1"/>
              </a:solidFill>
              <a:latin typeface="標楷體" panose="03000509000000000000" pitchFamily="65" charset="-120"/>
              <a:ea typeface="標楷體" panose="03000509000000000000" pitchFamily="65" charset="-120"/>
            </a:endParaRPr>
          </a:p>
        </p:txBody>
      </p:sp>
      <p:sp>
        <p:nvSpPr>
          <p:cNvPr id="13" name="Google Shape;282;p53"/>
          <p:cNvSpPr/>
          <p:nvPr/>
        </p:nvSpPr>
        <p:spPr>
          <a:xfrm>
            <a:off x="5828710" y="3115968"/>
            <a:ext cx="6101521" cy="1371591"/>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dirty="0">
              <a:solidFill>
                <a:schemeClr val="tx1"/>
              </a:solidFill>
              <a:latin typeface="Arial"/>
              <a:ea typeface="Arial"/>
              <a:cs typeface="Arial"/>
              <a:sym typeface="Arial"/>
            </a:endParaRPr>
          </a:p>
        </p:txBody>
      </p:sp>
      <p:sp>
        <p:nvSpPr>
          <p:cNvPr id="14" name="Google Shape;285;p53"/>
          <p:cNvSpPr/>
          <p:nvPr/>
        </p:nvSpPr>
        <p:spPr>
          <a:xfrm>
            <a:off x="5814502" y="4772897"/>
            <a:ext cx="6115729" cy="1348204"/>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endParaRPr sz="1800" b="0" i="0" u="none" strike="noStrike" cap="none" dirty="0">
              <a:solidFill>
                <a:schemeClr val="tx1"/>
              </a:solidFill>
              <a:latin typeface="Arial"/>
              <a:ea typeface="Arial"/>
              <a:cs typeface="Arial"/>
              <a:sym typeface="Arial"/>
            </a:endParaRPr>
          </a:p>
        </p:txBody>
      </p:sp>
      <p:sp>
        <p:nvSpPr>
          <p:cNvPr id="15" name="Google Shape;288;p53"/>
          <p:cNvSpPr/>
          <p:nvPr/>
        </p:nvSpPr>
        <p:spPr>
          <a:xfrm>
            <a:off x="3213085" y="1684863"/>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信任</a:t>
            </a:r>
            <a:r>
              <a:rPr lang="en-US" altLang="zh-TW" sz="2000" b="1" dirty="0" smtClean="0">
                <a:solidFill>
                  <a:schemeClr val="tx1"/>
                </a:solidFill>
                <a:latin typeface="Arial"/>
                <a:ea typeface="Arial"/>
                <a:cs typeface="Arial"/>
                <a:sym typeface="Arial"/>
              </a:rPr>
              <a:t>&amp;</a:t>
            </a:r>
            <a:r>
              <a:rPr lang="zh-TW" altLang="en-US" sz="2000" b="1" dirty="0" smtClean="0">
                <a:solidFill>
                  <a:schemeClr val="tx1"/>
                </a:solidFill>
                <a:latin typeface="Arial"/>
                <a:ea typeface="Arial"/>
                <a:cs typeface="Arial"/>
                <a:sym typeface="Arial"/>
              </a:rPr>
              <a:t>再購</a:t>
            </a:r>
            <a:endParaRPr sz="2000" b="1" dirty="0">
              <a:solidFill>
                <a:schemeClr val="tx1"/>
              </a:solidFill>
              <a:latin typeface="Arial"/>
              <a:ea typeface="Arial"/>
              <a:cs typeface="Arial"/>
              <a:sym typeface="Arial"/>
            </a:endParaRPr>
          </a:p>
        </p:txBody>
      </p:sp>
      <p:sp>
        <p:nvSpPr>
          <p:cNvPr id="16" name="Google Shape;290;p53"/>
          <p:cNvSpPr/>
          <p:nvPr/>
        </p:nvSpPr>
        <p:spPr>
          <a:xfrm>
            <a:off x="3213085" y="3517600"/>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信任</a:t>
            </a:r>
            <a:r>
              <a:rPr lang="zh-TW" altLang="en-US" sz="2000" b="1" dirty="0" smtClean="0">
                <a:solidFill>
                  <a:schemeClr val="tx1"/>
                </a:solidFill>
              </a:rPr>
              <a:t>的重要性</a:t>
            </a:r>
            <a:endParaRPr sz="2000" b="1" dirty="0">
              <a:solidFill>
                <a:schemeClr val="tx1"/>
              </a:solidFill>
              <a:latin typeface="Arial"/>
              <a:ea typeface="Arial"/>
              <a:cs typeface="Arial"/>
              <a:sym typeface="Arial"/>
            </a:endParaRPr>
          </a:p>
        </p:txBody>
      </p:sp>
      <p:sp>
        <p:nvSpPr>
          <p:cNvPr id="17" name="Google Shape;292;p53"/>
          <p:cNvSpPr/>
          <p:nvPr/>
        </p:nvSpPr>
        <p:spPr>
          <a:xfrm>
            <a:off x="3213085" y="5162836"/>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衡量信任</a:t>
            </a:r>
            <a:endParaRPr sz="2000" b="1" dirty="0">
              <a:solidFill>
                <a:schemeClr val="tx1"/>
              </a:solidFill>
              <a:latin typeface="Arial"/>
              <a:ea typeface="Arial"/>
              <a:cs typeface="Arial"/>
              <a:sym typeface="Arial"/>
            </a:endParaRPr>
          </a:p>
        </p:txBody>
      </p:sp>
      <p:sp>
        <p:nvSpPr>
          <p:cNvPr id="18" name="Google Shape;294;p53"/>
          <p:cNvSpPr/>
          <p:nvPr/>
        </p:nvSpPr>
        <p:spPr>
          <a:xfrm>
            <a:off x="2015913" y="1932588"/>
            <a:ext cx="1136647" cy="1679149"/>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19" name="Google Shape;295;p53"/>
          <p:cNvSpPr/>
          <p:nvPr/>
        </p:nvSpPr>
        <p:spPr>
          <a:xfrm rot="666536">
            <a:off x="1902639" y="3781035"/>
            <a:ext cx="1236662" cy="25789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20" name="Google Shape;296;p53"/>
          <p:cNvSpPr/>
          <p:nvPr/>
        </p:nvSpPr>
        <p:spPr>
          <a:xfrm rot="10800000" flipH="1">
            <a:off x="2046819" y="4131576"/>
            <a:ext cx="1122362" cy="126523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21" name="Google Shape;297;p53"/>
          <p:cNvSpPr/>
          <p:nvPr/>
        </p:nvSpPr>
        <p:spPr>
          <a:xfrm>
            <a:off x="155456" y="2706980"/>
            <a:ext cx="2715490" cy="2550680"/>
          </a:xfrm>
          <a:prstGeom prst="ellipse">
            <a:avLst/>
          </a:prstGeom>
          <a:solidFill>
            <a:srgbClr val="E8B38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2400" b="1" dirty="0">
                <a:solidFill>
                  <a:schemeClr val="tx1"/>
                </a:solidFill>
              </a:rPr>
              <a:t>信任</a:t>
            </a:r>
            <a:endParaRPr lang="en-US" altLang="zh-TW" sz="2400" b="1" dirty="0" smtClean="0">
              <a:solidFill>
                <a:schemeClr val="tx1"/>
              </a:solidFill>
            </a:endParaRPr>
          </a:p>
          <a:p>
            <a:pPr algn="ctr"/>
            <a:r>
              <a:rPr lang="en-US" altLang="zh-TW" sz="2400" b="1" dirty="0" smtClean="0">
                <a:solidFill>
                  <a:schemeClr val="tx1"/>
                </a:solidFill>
              </a:rPr>
              <a:t>Trust</a:t>
            </a:r>
            <a:endParaRPr sz="2400" b="1" dirty="0">
              <a:solidFill>
                <a:schemeClr val="tx1"/>
              </a:solidFill>
            </a:endParaRPr>
          </a:p>
        </p:txBody>
      </p:sp>
      <p:sp>
        <p:nvSpPr>
          <p:cNvPr id="25" name="文字方塊 24"/>
          <p:cNvSpPr txBox="1"/>
          <p:nvPr/>
        </p:nvSpPr>
        <p:spPr>
          <a:xfrm>
            <a:off x="7561736" y="1470923"/>
            <a:ext cx="2359941" cy="461665"/>
          </a:xfrm>
          <a:prstGeom prst="rect">
            <a:avLst/>
          </a:prstGeom>
          <a:noFill/>
        </p:spPr>
        <p:txBody>
          <a:bodyPr wrap="none" rtlCol="0">
            <a:spAutoFit/>
          </a:bodyPr>
          <a:lstStyle/>
          <a:p>
            <a:r>
              <a:rPr lang="en-US" altLang="zh-TW" sz="2400" dirty="0"/>
              <a:t>Kim et al., </a:t>
            </a:r>
            <a:r>
              <a:rPr lang="en-US" altLang="zh-TW" sz="2400" dirty="0" smtClean="0"/>
              <a:t>2009</a:t>
            </a:r>
          </a:p>
        </p:txBody>
      </p:sp>
      <p:sp>
        <p:nvSpPr>
          <p:cNvPr id="26" name="文字方塊 25"/>
          <p:cNvSpPr txBox="1"/>
          <p:nvPr/>
        </p:nvSpPr>
        <p:spPr>
          <a:xfrm>
            <a:off x="7561736" y="2079131"/>
            <a:ext cx="2498313" cy="461665"/>
          </a:xfrm>
          <a:prstGeom prst="rect">
            <a:avLst/>
          </a:prstGeom>
          <a:noFill/>
        </p:spPr>
        <p:txBody>
          <a:bodyPr wrap="none" rtlCol="0">
            <a:spAutoFit/>
          </a:bodyPr>
          <a:lstStyle/>
          <a:p>
            <a:r>
              <a:rPr lang="en-US" altLang="zh-TW" sz="2400" dirty="0"/>
              <a:t>Fang et al., </a:t>
            </a:r>
            <a:r>
              <a:rPr lang="en-US" altLang="zh-TW" sz="2400" dirty="0" smtClean="0"/>
              <a:t>2014</a:t>
            </a:r>
            <a:endParaRPr lang="zh-TW" altLang="en-US" sz="2400" dirty="0"/>
          </a:p>
        </p:txBody>
      </p:sp>
      <p:sp>
        <p:nvSpPr>
          <p:cNvPr id="27" name="Google Shape;280;p53"/>
          <p:cNvSpPr txBox="1"/>
          <p:nvPr/>
        </p:nvSpPr>
        <p:spPr>
          <a:xfrm>
            <a:off x="6062652" y="1899676"/>
            <a:ext cx="5168041" cy="88438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ctr">
              <a:buFont typeface="Arial" panose="020B0604020202020204" pitchFamily="34" charset="0"/>
              <a:buChar char="•"/>
            </a:pPr>
            <a:r>
              <a:rPr lang="zh-TW" altLang="en-US" sz="1800" dirty="0">
                <a:solidFill>
                  <a:schemeClr val="tx1"/>
                </a:solidFill>
                <a:latin typeface="標楷體" panose="03000509000000000000" pitchFamily="65" charset="-120"/>
                <a:ea typeface="標楷體" panose="03000509000000000000" pitchFamily="65" charset="-120"/>
              </a:rPr>
              <a:t>若消費者對賣方的信任程度超越其對風險的認知，則該消費者將有可能出現再購的</a:t>
            </a:r>
            <a:r>
              <a:rPr lang="zh-TW" altLang="en-US" sz="1800" dirty="0" smtClean="0">
                <a:solidFill>
                  <a:schemeClr val="tx1"/>
                </a:solidFill>
                <a:latin typeface="標楷體" panose="03000509000000000000" pitchFamily="65" charset="-120"/>
                <a:ea typeface="標楷體" panose="03000509000000000000" pitchFamily="65" charset="-120"/>
              </a:rPr>
              <a:t>行為。</a:t>
            </a:r>
            <a:endParaRPr lang="en-US" altLang="zh-TW" sz="1800" dirty="0" smtClean="0">
              <a:solidFill>
                <a:schemeClr val="tx1"/>
              </a:solidFill>
              <a:latin typeface="標楷體" panose="03000509000000000000" pitchFamily="65" charset="-120"/>
              <a:ea typeface="標楷體" panose="03000509000000000000" pitchFamily="65" charset="-120"/>
            </a:endParaRPr>
          </a:p>
        </p:txBody>
      </p:sp>
      <p:sp>
        <p:nvSpPr>
          <p:cNvPr id="28" name="文字方塊 27"/>
          <p:cNvSpPr txBox="1"/>
          <p:nvPr/>
        </p:nvSpPr>
        <p:spPr>
          <a:xfrm>
            <a:off x="6162697" y="4935149"/>
            <a:ext cx="5118004" cy="461665"/>
          </a:xfrm>
          <a:prstGeom prst="rect">
            <a:avLst/>
          </a:prstGeom>
          <a:noFill/>
        </p:spPr>
        <p:txBody>
          <a:bodyPr wrap="none" rtlCol="0">
            <a:spAutoFit/>
          </a:bodyPr>
          <a:lstStyle/>
          <a:p>
            <a:r>
              <a:rPr lang="en-US" altLang="zh-TW" sz="2400" dirty="0"/>
              <a:t>Mayer, Davis and </a:t>
            </a:r>
            <a:r>
              <a:rPr lang="en-US" altLang="zh-TW" sz="2400" dirty="0" err="1"/>
              <a:t>Schoorman</a:t>
            </a:r>
            <a:r>
              <a:rPr lang="en-US" altLang="zh-TW" sz="2400" dirty="0"/>
              <a:t>, 1995</a:t>
            </a:r>
            <a:endParaRPr lang="zh-TW" altLang="en-US" sz="2400" dirty="0"/>
          </a:p>
        </p:txBody>
      </p:sp>
      <p:sp>
        <p:nvSpPr>
          <p:cNvPr id="29" name="文字方塊 28"/>
          <p:cNvSpPr txBox="1"/>
          <p:nvPr/>
        </p:nvSpPr>
        <p:spPr>
          <a:xfrm>
            <a:off x="6613591" y="5500328"/>
            <a:ext cx="4394601" cy="461665"/>
          </a:xfrm>
          <a:prstGeom prst="rect">
            <a:avLst/>
          </a:prstGeom>
          <a:noFill/>
        </p:spPr>
        <p:txBody>
          <a:bodyPr wrap="none" rtlCol="0">
            <a:spAutoFit/>
          </a:bodyPr>
          <a:lstStyle/>
          <a:p>
            <a:r>
              <a:rPr lang="en-US" altLang="zh-TW" sz="2400" dirty="0"/>
              <a:t>McKnight and </a:t>
            </a:r>
            <a:r>
              <a:rPr lang="en-US" altLang="zh-TW" sz="2400" dirty="0" err="1" smtClean="0"/>
              <a:t>Chervany</a:t>
            </a:r>
            <a:r>
              <a:rPr lang="en-US" altLang="zh-TW" sz="2400" dirty="0" smtClean="0"/>
              <a:t>, 2001</a:t>
            </a:r>
            <a:endParaRPr lang="zh-TW" altLang="en-US" sz="2400" dirty="0"/>
          </a:p>
        </p:txBody>
      </p:sp>
      <p:sp>
        <p:nvSpPr>
          <p:cNvPr id="30" name="文字方塊 29"/>
          <p:cNvSpPr txBox="1"/>
          <p:nvPr/>
        </p:nvSpPr>
        <p:spPr>
          <a:xfrm>
            <a:off x="7149442" y="3151323"/>
            <a:ext cx="3322897" cy="830997"/>
          </a:xfrm>
          <a:prstGeom prst="rect">
            <a:avLst/>
          </a:prstGeom>
          <a:noFill/>
        </p:spPr>
        <p:txBody>
          <a:bodyPr wrap="none" rtlCol="0">
            <a:spAutoFit/>
          </a:bodyPr>
          <a:lstStyle/>
          <a:p>
            <a:r>
              <a:rPr lang="en-US" altLang="zh-TW" sz="2400" dirty="0"/>
              <a:t>Dong and Chu, </a:t>
            </a:r>
            <a:r>
              <a:rPr lang="en-US" altLang="zh-TW" sz="2400" dirty="0" smtClean="0"/>
              <a:t>2017</a:t>
            </a:r>
          </a:p>
          <a:p>
            <a:r>
              <a:rPr lang="en-US" altLang="zh-TW" sz="2400" dirty="0"/>
              <a:t>Paolo and Paolo, 2019</a:t>
            </a:r>
            <a:endParaRPr lang="zh-TW" altLang="en-US" sz="3200" dirty="0"/>
          </a:p>
        </p:txBody>
      </p:sp>
      <p:sp>
        <p:nvSpPr>
          <p:cNvPr id="31" name="文字方塊 30"/>
          <p:cNvSpPr txBox="1"/>
          <p:nvPr/>
        </p:nvSpPr>
        <p:spPr>
          <a:xfrm>
            <a:off x="6163916" y="3949284"/>
            <a:ext cx="5155579" cy="461665"/>
          </a:xfrm>
          <a:prstGeom prst="rect">
            <a:avLst/>
          </a:prstGeom>
          <a:noFill/>
        </p:spPr>
        <p:txBody>
          <a:bodyPr wrap="none" rtlCol="0">
            <a:spAutoFit/>
          </a:bodyPr>
          <a:lstStyle/>
          <a:p>
            <a:r>
              <a:rPr lang="en-US" altLang="zh-TW" sz="2400" dirty="0"/>
              <a:t>Muhammad and Muhammad, 2013</a:t>
            </a:r>
            <a:endParaRPr lang="zh-TW" altLang="en-US" sz="2400" dirty="0"/>
          </a:p>
        </p:txBody>
      </p:sp>
      <p:sp>
        <p:nvSpPr>
          <p:cNvPr id="32" name="文字方塊 31"/>
          <p:cNvSpPr txBox="1"/>
          <p:nvPr/>
        </p:nvSpPr>
        <p:spPr>
          <a:xfrm>
            <a:off x="6082032" y="3293046"/>
            <a:ext cx="4743606" cy="646331"/>
          </a:xfrm>
          <a:prstGeom prst="rect">
            <a:avLst/>
          </a:prstGeom>
          <a:noFill/>
        </p:spPr>
        <p:txBody>
          <a:bodyPr wrap="none" rtlCol="0">
            <a:spAutoFit/>
          </a:bodyPr>
          <a:lstStyle/>
          <a:p>
            <a:pPr marL="285750" indent="-285750" algn="ctr">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信任不僅是推薦系統中一個重要的</a:t>
            </a:r>
            <a:r>
              <a:rPr lang="zh-TW" altLang="zh-TW" dirty="0" smtClean="0">
                <a:latin typeface="標楷體" panose="03000509000000000000" pitchFamily="65" charset="-120"/>
                <a:ea typeface="標楷體" panose="03000509000000000000" pitchFamily="65" charset="-120"/>
              </a:rPr>
              <a:t>指標，</a:t>
            </a:r>
            <a:endParaRPr lang="en-US" altLang="zh-TW" dirty="0" smtClean="0">
              <a:latin typeface="標楷體" panose="03000509000000000000" pitchFamily="65" charset="-120"/>
              <a:ea typeface="標楷體" panose="03000509000000000000" pitchFamily="65" charset="-120"/>
            </a:endParaRPr>
          </a:p>
          <a:p>
            <a:pPr algn="ctr"/>
            <a:r>
              <a:rPr lang="zh-TW" altLang="zh-TW" dirty="0" smtClean="0">
                <a:latin typeface="標楷體" panose="03000509000000000000" pitchFamily="65" charset="-120"/>
                <a:ea typeface="標楷體" panose="03000509000000000000" pitchFamily="65" charset="-120"/>
              </a:rPr>
              <a:t>還</a:t>
            </a:r>
            <a:r>
              <a:rPr lang="zh-TW" altLang="zh-TW" dirty="0">
                <a:latin typeface="標楷體" panose="03000509000000000000" pitchFamily="65" charset="-120"/>
                <a:ea typeface="標楷體" panose="03000509000000000000" pitchFamily="65" charset="-120"/>
              </a:rPr>
              <a:t>能有效增加系統之</a:t>
            </a:r>
            <a:r>
              <a:rPr lang="zh-TW" altLang="zh-TW" dirty="0" smtClean="0">
                <a:latin typeface="標楷體" panose="03000509000000000000" pitchFamily="65" charset="-120"/>
                <a:ea typeface="標楷體" panose="03000509000000000000" pitchFamily="65" charset="-120"/>
              </a:rPr>
              <a:t>準確率</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3" name="文字方塊 32"/>
          <p:cNvSpPr txBox="1"/>
          <p:nvPr/>
        </p:nvSpPr>
        <p:spPr>
          <a:xfrm>
            <a:off x="6163916" y="4026196"/>
            <a:ext cx="4397358"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贏得顧客</a:t>
            </a:r>
            <a:r>
              <a:rPr lang="zh-TW" altLang="zh-TW" dirty="0" smtClean="0">
                <a:latin typeface="標楷體" panose="03000509000000000000" pitchFamily="65" charset="-120"/>
                <a:ea typeface="標楷體" panose="03000509000000000000" pitchFamily="65" charset="-120"/>
              </a:rPr>
              <a:t>信任是</a:t>
            </a:r>
            <a:r>
              <a:rPr lang="zh-TW" altLang="zh-TW" dirty="0">
                <a:latin typeface="標楷體" panose="03000509000000000000" pitchFamily="65" charset="-120"/>
                <a:ea typeface="標楷體" panose="03000509000000000000" pitchFamily="65" charset="-120"/>
              </a:rPr>
              <a:t>企業成功的關鍵之</a:t>
            </a:r>
            <a:r>
              <a:rPr lang="zh-TW" altLang="zh-TW" dirty="0" smtClean="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4" name="文字方塊 33"/>
          <p:cNvSpPr txBox="1"/>
          <p:nvPr/>
        </p:nvSpPr>
        <p:spPr>
          <a:xfrm>
            <a:off x="5917046" y="4848106"/>
            <a:ext cx="6013185" cy="646331"/>
          </a:xfrm>
          <a:prstGeom prst="rect">
            <a:avLst/>
          </a:prstGeom>
          <a:noFill/>
        </p:spPr>
        <p:txBody>
          <a:bodyPr wrap="none" rtlCol="0">
            <a:spAutoFit/>
          </a:bodyPr>
          <a:lstStyle/>
          <a:p>
            <a:pPr marL="285750" indent="-285750" algn="ctr">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對信任</a:t>
            </a:r>
            <a:r>
              <a:rPr lang="zh-TW" altLang="zh-TW" dirty="0">
                <a:latin typeface="標楷體" panose="03000509000000000000" pitchFamily="65" charset="-120"/>
                <a:ea typeface="標楷體" panose="03000509000000000000" pitchFamily="65" charset="-120"/>
              </a:rPr>
              <a:t>提出了多維度的定義，包含關懷、</a:t>
            </a:r>
            <a:r>
              <a:rPr lang="zh-TW" altLang="zh-TW" dirty="0" smtClean="0">
                <a:latin typeface="標楷體" panose="03000509000000000000" pitchFamily="65" charset="-120"/>
                <a:ea typeface="標楷體" panose="03000509000000000000" pitchFamily="65" charset="-120"/>
              </a:rPr>
              <a:t>能力</a:t>
            </a:r>
            <a:r>
              <a:rPr lang="zh-TW" altLang="en-US" dirty="0">
                <a:latin typeface="標楷體" panose="03000509000000000000" pitchFamily="65" charset="-120"/>
                <a:ea typeface="標楷體" panose="03000509000000000000" pitchFamily="65" charset="-120"/>
              </a:rPr>
              <a:t>、</a:t>
            </a:r>
            <a:r>
              <a:rPr lang="zh-TW" altLang="zh-TW" dirty="0" smtClean="0">
                <a:latin typeface="標楷體" panose="03000509000000000000" pitchFamily="65" charset="-120"/>
                <a:ea typeface="標楷體" panose="03000509000000000000" pitchFamily="65" charset="-120"/>
              </a:rPr>
              <a:t>正直，</a:t>
            </a:r>
            <a:endParaRPr lang="en-US" altLang="zh-TW" dirty="0" smtClean="0">
              <a:latin typeface="標楷體" panose="03000509000000000000" pitchFamily="65" charset="-120"/>
              <a:ea typeface="標楷體" panose="03000509000000000000" pitchFamily="65" charset="-120"/>
            </a:endParaRPr>
          </a:p>
          <a:p>
            <a:pPr algn="ctr"/>
            <a:r>
              <a:rPr lang="zh-TW" altLang="zh-TW" dirty="0" smtClean="0">
                <a:latin typeface="標楷體" panose="03000509000000000000" pitchFamily="65" charset="-120"/>
                <a:ea typeface="標楷體" panose="03000509000000000000" pitchFamily="65" charset="-120"/>
              </a:rPr>
              <a:t>並</a:t>
            </a:r>
            <a:r>
              <a:rPr lang="zh-TW" altLang="zh-TW" dirty="0">
                <a:latin typeface="標楷體" panose="03000509000000000000" pitchFamily="65" charset="-120"/>
                <a:ea typeface="標楷體" panose="03000509000000000000" pitchFamily="65" charset="-120"/>
              </a:rPr>
              <a:t>指出組織的被信賴程度與此三個因素有正相關。</a:t>
            </a:r>
            <a:endParaRPr lang="zh-TW" altLang="en-US" dirty="0">
              <a:latin typeface="標楷體" panose="03000509000000000000" pitchFamily="65" charset="-120"/>
              <a:ea typeface="標楷體" panose="03000509000000000000" pitchFamily="65" charset="-120"/>
            </a:endParaRPr>
          </a:p>
        </p:txBody>
      </p:sp>
      <p:sp>
        <p:nvSpPr>
          <p:cNvPr id="35" name="文字方塊 34"/>
          <p:cNvSpPr txBox="1"/>
          <p:nvPr/>
        </p:nvSpPr>
        <p:spPr>
          <a:xfrm>
            <a:off x="5767449" y="5415808"/>
            <a:ext cx="5840061" cy="646331"/>
          </a:xfrm>
          <a:prstGeom prst="rect">
            <a:avLst/>
          </a:prstGeom>
          <a:noFill/>
        </p:spPr>
        <p:txBody>
          <a:bodyPr wrap="none" rtlCol="0">
            <a:spAutoFit/>
          </a:bodyPr>
          <a:lstStyle/>
          <a:p>
            <a:pPr marL="285750" indent="-285750" algn="ctr">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信任意味</a:t>
            </a:r>
            <a:r>
              <a:rPr lang="zh-TW" altLang="zh-TW" dirty="0">
                <a:latin typeface="標楷體" panose="03000509000000000000" pitchFamily="65" charset="-120"/>
                <a:ea typeface="標楷體" panose="03000509000000000000" pitchFamily="65" charset="-120"/>
              </a:rPr>
              <a:t>著賣方願意且能按照消費者的利益行事</a:t>
            </a:r>
            <a:r>
              <a:rPr lang="zh-TW" altLang="zh-TW"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algn="ctr"/>
            <a:r>
              <a:rPr lang="en-US" altLang="zh-TW" dirty="0" smtClean="0">
                <a:latin typeface="標楷體" panose="03000509000000000000" pitchFamily="65" charset="-120"/>
                <a:ea typeface="標楷體" panose="03000509000000000000" pitchFamily="65" charset="-120"/>
              </a:rPr>
              <a:t>     </a:t>
            </a:r>
            <a:r>
              <a:rPr lang="zh-TW" altLang="zh-TW" dirty="0" smtClean="0">
                <a:latin typeface="標楷體" panose="03000509000000000000" pitchFamily="65" charset="-120"/>
                <a:ea typeface="標楷體" panose="03000509000000000000" pitchFamily="65" charset="-120"/>
              </a:rPr>
              <a:t>在</a:t>
            </a:r>
            <a:r>
              <a:rPr lang="zh-TW" altLang="zh-TW" dirty="0">
                <a:latin typeface="標楷體" panose="03000509000000000000" pitchFamily="65" charset="-120"/>
                <a:ea typeface="標楷體" panose="03000509000000000000" pitchFamily="65" charset="-120"/>
              </a:rPr>
              <a:t>交易中誠實</a:t>
            </a:r>
            <a:r>
              <a:rPr lang="zh-TW" altLang="zh-TW" dirty="0" smtClean="0">
                <a:latin typeface="標楷體" panose="03000509000000000000" pitchFamily="65" charset="-120"/>
                <a:ea typeface="標楷體" panose="03000509000000000000" pitchFamily="65" charset="-120"/>
              </a:rPr>
              <a:t>，而且</a:t>
            </a:r>
            <a:r>
              <a:rPr lang="zh-TW" altLang="zh-TW" dirty="0">
                <a:latin typeface="標楷體" panose="03000509000000000000" pitchFamily="65" charset="-120"/>
                <a:ea typeface="標楷體" panose="03000509000000000000" pitchFamily="65" charset="-120"/>
              </a:rPr>
              <a:t>可以按照承諾交付以及預測。</a:t>
            </a:r>
            <a:endParaRPr lang="zh-TW" altLang="en-US" dirty="0">
              <a:latin typeface="標楷體" panose="03000509000000000000" pitchFamily="65" charset="-120"/>
              <a:ea typeface="標楷體" panose="03000509000000000000" pitchFamily="65" charset="-120"/>
            </a:endParaRPr>
          </a:p>
        </p:txBody>
      </p:sp>
      <p:sp>
        <p:nvSpPr>
          <p:cNvPr id="36" name="矩形 3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7"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8" name="矩形 37"/>
          <p:cNvSpPr/>
          <p:nvPr/>
        </p:nvSpPr>
        <p:spPr>
          <a:xfrm>
            <a:off x="810883"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39" name="圆角矩形 1769"/>
          <p:cNvSpPr/>
          <p:nvPr/>
        </p:nvSpPr>
        <p:spPr>
          <a:xfrm rot="16200000" flipV="1">
            <a:off x="11457520" y="358773"/>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6"/>
          <p:cNvSpPr/>
          <p:nvPr/>
        </p:nvSpPr>
        <p:spPr bwMode="auto">
          <a:xfrm>
            <a:off x="11559368" y="468988"/>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1" name="矩形 40"/>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95140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grpId="0"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xit" presetSubtype="0" fill="hold" grpId="0" nodeType="withEffect">
                                  <p:stCondLst>
                                    <p:cond delay="0"/>
                                  </p:stCondLst>
                                  <p:childTnLst>
                                    <p:animEffect transition="out" filter="fade">
                                      <p:cBhvr>
                                        <p:cTn id="26" dur="500"/>
                                        <p:tgtEl>
                                          <p:spTgt spid="31"/>
                                        </p:tgtEl>
                                      </p:cBhvr>
                                    </p:animEffect>
                                    <p:set>
                                      <p:cBhvr>
                                        <p:cTn id="27" dur="1" fill="hold">
                                          <p:stCondLst>
                                            <p:cond delay="499"/>
                                          </p:stCondLst>
                                        </p:cTn>
                                        <p:tgtEl>
                                          <p:spTgt spid="31"/>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xit" presetSubtype="0" fill="hold" grpId="0" nodeType="withEffect">
                                  <p:stCondLst>
                                    <p:cond delay="0"/>
                                  </p:stCondLst>
                                  <p:childTnLst>
                                    <p:animEffect transition="out" filter="fade">
                                      <p:cBhvr>
                                        <p:cTn id="40" dur="500"/>
                                        <p:tgtEl>
                                          <p:spTgt spid="29"/>
                                        </p:tgtEl>
                                      </p:cBhvr>
                                    </p:animEffect>
                                    <p:set>
                                      <p:cBhvr>
                                        <p:cTn id="41" dur="1" fill="hold">
                                          <p:stCondLst>
                                            <p:cond delay="499"/>
                                          </p:stCondLst>
                                        </p:cTn>
                                        <p:tgtEl>
                                          <p:spTgt spid="29"/>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P spid="26" grpId="0"/>
      <p:bldP spid="27" grpId="0"/>
      <p:bldP spid="28" grpId="0"/>
      <p:bldP spid="29" grpId="0"/>
      <p:bldP spid="30" grpId="0"/>
      <p:bldP spid="31"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6" name="Google Shape;294;p53"/>
          <p:cNvSpPr/>
          <p:nvPr/>
        </p:nvSpPr>
        <p:spPr>
          <a:xfrm rot="5100750">
            <a:off x="1963121" y="4778280"/>
            <a:ext cx="1122362" cy="1263650"/>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37" name="Google Shape;279;p53"/>
          <p:cNvSpPr/>
          <p:nvPr/>
        </p:nvSpPr>
        <p:spPr>
          <a:xfrm>
            <a:off x="5814502" y="1216170"/>
            <a:ext cx="6296682"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38" name="Google Shape;282;p53"/>
          <p:cNvSpPr/>
          <p:nvPr/>
        </p:nvSpPr>
        <p:spPr>
          <a:xfrm>
            <a:off x="5814502" y="2590945"/>
            <a:ext cx="6296682" cy="1128712"/>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39" name="Google Shape;285;p53"/>
          <p:cNvSpPr/>
          <p:nvPr/>
        </p:nvSpPr>
        <p:spPr>
          <a:xfrm>
            <a:off x="5814502" y="3976832"/>
            <a:ext cx="6296682"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40" name="Google Shape;288;p53"/>
          <p:cNvSpPr/>
          <p:nvPr/>
        </p:nvSpPr>
        <p:spPr>
          <a:xfrm>
            <a:off x="3227294" y="1508270"/>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關懷</a:t>
            </a:r>
            <a:r>
              <a:rPr lang="en-US" altLang="zh-TW" sz="2000" b="1" dirty="0" smtClean="0">
                <a:solidFill>
                  <a:schemeClr val="tx1"/>
                </a:solidFill>
                <a:latin typeface="Arial"/>
                <a:ea typeface="Arial"/>
                <a:cs typeface="Arial"/>
                <a:sym typeface="Arial"/>
              </a:rPr>
              <a:t>(B)</a:t>
            </a:r>
            <a:endParaRPr sz="2000" b="1" dirty="0">
              <a:solidFill>
                <a:schemeClr val="tx1"/>
              </a:solidFill>
              <a:latin typeface="Arial"/>
              <a:ea typeface="Arial"/>
              <a:cs typeface="Arial"/>
              <a:sym typeface="Arial"/>
            </a:endParaRPr>
          </a:p>
        </p:txBody>
      </p:sp>
      <p:sp>
        <p:nvSpPr>
          <p:cNvPr id="41" name="Google Shape;290;p53"/>
          <p:cNvSpPr/>
          <p:nvPr/>
        </p:nvSpPr>
        <p:spPr>
          <a:xfrm>
            <a:off x="3227294" y="2884632"/>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正直</a:t>
            </a:r>
            <a:r>
              <a:rPr lang="en-US" altLang="zh-TW" sz="2000" b="1" dirty="0" smtClean="0">
                <a:solidFill>
                  <a:schemeClr val="tx1"/>
                </a:solidFill>
                <a:latin typeface="Arial"/>
                <a:ea typeface="Arial"/>
                <a:cs typeface="Arial"/>
                <a:sym typeface="Arial"/>
              </a:rPr>
              <a:t>(I)</a:t>
            </a:r>
            <a:endParaRPr sz="2000" b="1" dirty="0">
              <a:solidFill>
                <a:schemeClr val="tx1"/>
              </a:solidFill>
              <a:latin typeface="Arial"/>
              <a:ea typeface="Arial"/>
              <a:cs typeface="Arial"/>
              <a:sym typeface="Arial"/>
            </a:endParaRPr>
          </a:p>
        </p:txBody>
      </p:sp>
      <p:sp>
        <p:nvSpPr>
          <p:cNvPr id="42" name="Google Shape;292;p53"/>
          <p:cNvSpPr/>
          <p:nvPr/>
        </p:nvSpPr>
        <p:spPr>
          <a:xfrm>
            <a:off x="3227294" y="4283220"/>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能力</a:t>
            </a:r>
            <a:r>
              <a:rPr lang="en-US" altLang="zh-TW" sz="2000" b="1" dirty="0" smtClean="0">
                <a:solidFill>
                  <a:schemeClr val="tx1"/>
                </a:solidFill>
                <a:latin typeface="Arial"/>
                <a:ea typeface="Arial"/>
                <a:cs typeface="Arial"/>
                <a:sym typeface="Arial"/>
              </a:rPr>
              <a:t>(C)</a:t>
            </a:r>
            <a:endParaRPr sz="2000" b="1" dirty="0">
              <a:solidFill>
                <a:schemeClr val="tx1"/>
              </a:solidFill>
              <a:latin typeface="Arial"/>
              <a:ea typeface="Arial"/>
              <a:cs typeface="Arial"/>
              <a:sym typeface="Arial"/>
            </a:endParaRPr>
          </a:p>
        </p:txBody>
      </p:sp>
      <p:sp>
        <p:nvSpPr>
          <p:cNvPr id="43" name="Google Shape;294;p53"/>
          <p:cNvSpPr/>
          <p:nvPr/>
        </p:nvSpPr>
        <p:spPr>
          <a:xfrm>
            <a:off x="2083416" y="1779732"/>
            <a:ext cx="1122362" cy="1263650"/>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4" name="Google Shape;295;p53"/>
          <p:cNvSpPr/>
          <p:nvPr/>
        </p:nvSpPr>
        <p:spPr>
          <a:xfrm rot="666536">
            <a:off x="2148436" y="3065116"/>
            <a:ext cx="989633" cy="765280"/>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5" name="Google Shape;296;p53"/>
          <p:cNvSpPr/>
          <p:nvPr/>
        </p:nvSpPr>
        <p:spPr>
          <a:xfrm rot="10800000" flipH="1">
            <a:off x="1813807" y="4412095"/>
            <a:ext cx="1379303" cy="199441"/>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6" name="Google Shape;297;p53"/>
          <p:cNvSpPr/>
          <p:nvPr/>
        </p:nvSpPr>
        <p:spPr>
          <a:xfrm>
            <a:off x="155456" y="2706980"/>
            <a:ext cx="2715490" cy="2550680"/>
          </a:xfrm>
          <a:prstGeom prst="ellipse">
            <a:avLst/>
          </a:prstGeom>
          <a:solidFill>
            <a:srgbClr val="E8B38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2400" b="1" dirty="0" smtClean="0">
                <a:solidFill>
                  <a:schemeClr val="tx1"/>
                </a:solidFill>
              </a:rPr>
              <a:t>信任</a:t>
            </a:r>
            <a:endParaRPr lang="en-US" altLang="zh-TW" sz="2400" b="1" dirty="0" smtClean="0">
              <a:solidFill>
                <a:schemeClr val="tx1"/>
              </a:solidFill>
            </a:endParaRPr>
          </a:p>
          <a:p>
            <a:pPr algn="ctr"/>
            <a:r>
              <a:rPr lang="en-US" altLang="zh-TW" sz="2400" b="1" dirty="0" smtClean="0">
                <a:solidFill>
                  <a:schemeClr val="tx1"/>
                </a:solidFill>
              </a:rPr>
              <a:t>Trust</a:t>
            </a:r>
            <a:endParaRPr sz="2400" b="1" dirty="0">
              <a:solidFill>
                <a:schemeClr val="tx1"/>
              </a:solidFill>
            </a:endParaRPr>
          </a:p>
        </p:txBody>
      </p:sp>
      <p:sp>
        <p:nvSpPr>
          <p:cNvPr id="47" name="Google Shape;285;p53"/>
          <p:cNvSpPr/>
          <p:nvPr/>
        </p:nvSpPr>
        <p:spPr>
          <a:xfrm>
            <a:off x="5814502" y="5356402"/>
            <a:ext cx="6296682"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48" name="Google Shape;292;p53"/>
          <p:cNvSpPr/>
          <p:nvPr/>
        </p:nvSpPr>
        <p:spPr>
          <a:xfrm>
            <a:off x="3227294" y="5662790"/>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預測</a:t>
            </a:r>
            <a:r>
              <a:rPr lang="en-US" altLang="zh-TW" sz="2000" b="1" dirty="0" smtClean="0">
                <a:solidFill>
                  <a:schemeClr val="tx1"/>
                </a:solidFill>
                <a:latin typeface="Arial"/>
                <a:ea typeface="Arial"/>
                <a:cs typeface="Arial"/>
                <a:sym typeface="Arial"/>
              </a:rPr>
              <a:t>(P)</a:t>
            </a:r>
            <a:endParaRPr sz="2000" b="1" dirty="0">
              <a:solidFill>
                <a:schemeClr val="tx1"/>
              </a:solidFill>
              <a:latin typeface="Arial"/>
              <a:ea typeface="Arial"/>
              <a:cs typeface="Arial"/>
              <a:sym typeface="Arial"/>
            </a:endParaRPr>
          </a:p>
        </p:txBody>
      </p:sp>
      <p:sp>
        <p:nvSpPr>
          <p:cNvPr id="49" name="文字方塊 48"/>
          <p:cNvSpPr txBox="1"/>
          <p:nvPr/>
        </p:nvSpPr>
        <p:spPr>
          <a:xfrm>
            <a:off x="7132320" y="1309251"/>
            <a:ext cx="3214341" cy="461665"/>
          </a:xfrm>
          <a:prstGeom prst="rect">
            <a:avLst/>
          </a:prstGeom>
          <a:noFill/>
        </p:spPr>
        <p:txBody>
          <a:bodyPr wrap="none" rtlCol="0">
            <a:spAutoFit/>
          </a:bodyPr>
          <a:lstStyle/>
          <a:p>
            <a:r>
              <a:rPr lang="en-US" altLang="zh-TW" sz="2400" dirty="0"/>
              <a:t>Chen &amp; </a:t>
            </a:r>
            <a:r>
              <a:rPr lang="en-US" altLang="zh-TW" sz="2400" dirty="0" err="1"/>
              <a:t>Dhillon</a:t>
            </a:r>
            <a:r>
              <a:rPr lang="en-US" altLang="zh-TW" sz="2400" dirty="0"/>
              <a:t>, 2003</a:t>
            </a:r>
            <a:endParaRPr lang="zh-TW" altLang="en-US" sz="2400" dirty="0"/>
          </a:p>
        </p:txBody>
      </p:sp>
      <p:sp>
        <p:nvSpPr>
          <p:cNvPr id="50" name="文字方塊 49"/>
          <p:cNvSpPr txBox="1"/>
          <p:nvPr/>
        </p:nvSpPr>
        <p:spPr>
          <a:xfrm>
            <a:off x="7127070" y="1818774"/>
            <a:ext cx="2880597" cy="461665"/>
          </a:xfrm>
          <a:prstGeom prst="rect">
            <a:avLst/>
          </a:prstGeom>
          <a:noFill/>
        </p:spPr>
        <p:txBody>
          <a:bodyPr wrap="none" rtlCol="0">
            <a:spAutoFit/>
          </a:bodyPr>
          <a:lstStyle/>
          <a:p>
            <a:r>
              <a:rPr lang="en-US" altLang="zh-TW" sz="2400" dirty="0"/>
              <a:t>Oliveira et al., 2017</a:t>
            </a:r>
            <a:endParaRPr lang="zh-TW" altLang="en-US" sz="2400" dirty="0"/>
          </a:p>
        </p:txBody>
      </p:sp>
      <p:sp>
        <p:nvSpPr>
          <p:cNvPr id="51" name="文字方塊 50"/>
          <p:cNvSpPr txBox="1"/>
          <p:nvPr/>
        </p:nvSpPr>
        <p:spPr>
          <a:xfrm>
            <a:off x="7046609" y="2724597"/>
            <a:ext cx="4368953" cy="461665"/>
          </a:xfrm>
          <a:prstGeom prst="rect">
            <a:avLst/>
          </a:prstGeom>
          <a:noFill/>
        </p:spPr>
        <p:txBody>
          <a:bodyPr wrap="none" rtlCol="0">
            <a:spAutoFit/>
          </a:bodyPr>
          <a:lstStyle/>
          <a:p>
            <a:r>
              <a:rPr lang="en-US" altLang="zh-TW" sz="2400" dirty="0" err="1"/>
              <a:t>Mcknight</a:t>
            </a:r>
            <a:r>
              <a:rPr lang="en-US" altLang="zh-TW" sz="2400" dirty="0"/>
              <a:t> and </a:t>
            </a:r>
            <a:r>
              <a:rPr lang="en-US" altLang="zh-TW" sz="2400" dirty="0" err="1" smtClean="0"/>
              <a:t>Chervany</a:t>
            </a:r>
            <a:r>
              <a:rPr lang="en-US" altLang="zh-TW" sz="2400" dirty="0" smtClean="0"/>
              <a:t>, 2001</a:t>
            </a:r>
            <a:endParaRPr lang="zh-TW" altLang="en-US" sz="2400" dirty="0"/>
          </a:p>
        </p:txBody>
      </p:sp>
      <p:sp>
        <p:nvSpPr>
          <p:cNvPr id="52" name="文字方塊 51"/>
          <p:cNvSpPr txBox="1"/>
          <p:nvPr/>
        </p:nvSpPr>
        <p:spPr>
          <a:xfrm>
            <a:off x="7046609" y="3197486"/>
            <a:ext cx="3214341" cy="461665"/>
          </a:xfrm>
          <a:prstGeom prst="rect">
            <a:avLst/>
          </a:prstGeom>
          <a:noFill/>
        </p:spPr>
        <p:txBody>
          <a:bodyPr wrap="none" rtlCol="0">
            <a:spAutoFit/>
          </a:bodyPr>
          <a:lstStyle/>
          <a:p>
            <a:r>
              <a:rPr lang="en-US" altLang="zh-TW" sz="2400" dirty="0" err="1"/>
              <a:t>Gefen</a:t>
            </a:r>
            <a:r>
              <a:rPr lang="en-US" altLang="zh-TW" sz="2400" dirty="0"/>
              <a:t> &amp; Straub, 2004</a:t>
            </a:r>
            <a:endParaRPr lang="zh-TW" altLang="en-US" sz="2400" dirty="0"/>
          </a:p>
        </p:txBody>
      </p:sp>
      <p:sp>
        <p:nvSpPr>
          <p:cNvPr id="53" name="文字方塊 52"/>
          <p:cNvSpPr txBox="1"/>
          <p:nvPr/>
        </p:nvSpPr>
        <p:spPr>
          <a:xfrm>
            <a:off x="7039504" y="4019864"/>
            <a:ext cx="2699713" cy="461665"/>
          </a:xfrm>
          <a:prstGeom prst="rect">
            <a:avLst/>
          </a:prstGeom>
          <a:noFill/>
        </p:spPr>
        <p:txBody>
          <a:bodyPr wrap="none" rtlCol="0">
            <a:spAutoFit/>
          </a:bodyPr>
          <a:lstStyle/>
          <a:p>
            <a:r>
              <a:rPr lang="en-US" altLang="zh-TW" sz="2400" dirty="0"/>
              <a:t>Mayer et al., 1995</a:t>
            </a:r>
            <a:endParaRPr lang="zh-TW" altLang="en-US" sz="2400" dirty="0"/>
          </a:p>
        </p:txBody>
      </p:sp>
      <p:sp>
        <p:nvSpPr>
          <p:cNvPr id="54" name="文字方塊 53"/>
          <p:cNvSpPr txBox="1"/>
          <p:nvPr/>
        </p:nvSpPr>
        <p:spPr>
          <a:xfrm>
            <a:off x="7046609" y="4537682"/>
            <a:ext cx="3214341" cy="461665"/>
          </a:xfrm>
          <a:prstGeom prst="rect">
            <a:avLst/>
          </a:prstGeom>
          <a:noFill/>
        </p:spPr>
        <p:txBody>
          <a:bodyPr wrap="none" rtlCol="0">
            <a:spAutoFit/>
          </a:bodyPr>
          <a:lstStyle/>
          <a:p>
            <a:r>
              <a:rPr lang="en-US" altLang="zh-TW" sz="2400" dirty="0"/>
              <a:t>Chen &amp; </a:t>
            </a:r>
            <a:r>
              <a:rPr lang="en-US" altLang="zh-TW" sz="2400" dirty="0" err="1"/>
              <a:t>Dhillon</a:t>
            </a:r>
            <a:r>
              <a:rPr lang="en-US" altLang="zh-TW" sz="2400" dirty="0"/>
              <a:t>, 2003</a:t>
            </a:r>
            <a:endParaRPr lang="zh-TW" altLang="en-US" sz="2400" dirty="0"/>
          </a:p>
        </p:txBody>
      </p:sp>
      <p:sp>
        <p:nvSpPr>
          <p:cNvPr id="55" name="文字方塊 54"/>
          <p:cNvSpPr txBox="1"/>
          <p:nvPr/>
        </p:nvSpPr>
        <p:spPr>
          <a:xfrm>
            <a:off x="7132320" y="5449519"/>
            <a:ext cx="4368953" cy="461665"/>
          </a:xfrm>
          <a:prstGeom prst="rect">
            <a:avLst/>
          </a:prstGeom>
          <a:noFill/>
        </p:spPr>
        <p:txBody>
          <a:bodyPr wrap="none" rtlCol="0">
            <a:spAutoFit/>
          </a:bodyPr>
          <a:lstStyle/>
          <a:p>
            <a:r>
              <a:rPr lang="en-US" altLang="zh-TW" sz="2400" dirty="0" err="1"/>
              <a:t>Mcknight</a:t>
            </a:r>
            <a:r>
              <a:rPr lang="en-US" altLang="zh-TW" sz="2400" dirty="0"/>
              <a:t> and </a:t>
            </a:r>
            <a:r>
              <a:rPr lang="en-US" altLang="zh-TW" sz="2400" dirty="0" err="1"/>
              <a:t>Chervany</a:t>
            </a:r>
            <a:r>
              <a:rPr lang="en-US" altLang="zh-TW" sz="2400" dirty="0"/>
              <a:t>, 2001</a:t>
            </a:r>
            <a:endParaRPr lang="zh-TW" altLang="en-US" sz="2400" dirty="0"/>
          </a:p>
        </p:txBody>
      </p:sp>
      <p:sp>
        <p:nvSpPr>
          <p:cNvPr id="56" name="文字方塊 55"/>
          <p:cNvSpPr txBox="1"/>
          <p:nvPr/>
        </p:nvSpPr>
        <p:spPr>
          <a:xfrm>
            <a:off x="7132320" y="5937985"/>
            <a:ext cx="3214341" cy="461665"/>
          </a:xfrm>
          <a:prstGeom prst="rect">
            <a:avLst/>
          </a:prstGeom>
          <a:noFill/>
        </p:spPr>
        <p:txBody>
          <a:bodyPr wrap="none" rtlCol="0">
            <a:spAutoFit/>
          </a:bodyPr>
          <a:lstStyle/>
          <a:p>
            <a:r>
              <a:rPr lang="en-US" altLang="zh-TW" sz="2400" dirty="0" err="1"/>
              <a:t>Gefen</a:t>
            </a:r>
            <a:r>
              <a:rPr lang="en-US" altLang="zh-TW" sz="2400" dirty="0"/>
              <a:t> &amp; Straub, 2004</a:t>
            </a:r>
            <a:endParaRPr lang="zh-TW" altLang="en-US" sz="2400" dirty="0"/>
          </a:p>
        </p:txBody>
      </p:sp>
      <p:sp>
        <p:nvSpPr>
          <p:cNvPr id="57" name="文字方塊 56"/>
          <p:cNvSpPr txBox="1"/>
          <p:nvPr/>
        </p:nvSpPr>
        <p:spPr>
          <a:xfrm>
            <a:off x="6015184" y="1376933"/>
            <a:ext cx="5089855"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企業</a:t>
            </a:r>
            <a:r>
              <a:rPr lang="zh-TW" altLang="zh-TW" dirty="0">
                <a:latin typeface="標楷體" panose="03000509000000000000" pitchFamily="65" charset="-120"/>
                <a:ea typeface="標楷體" panose="03000509000000000000" pitchFamily="65" charset="-120"/>
              </a:rPr>
              <a:t>將消費者利益凌駕於自身利益上的</a:t>
            </a:r>
            <a:r>
              <a:rPr lang="zh-TW" altLang="zh-TW" dirty="0" smtClean="0">
                <a:latin typeface="標楷體" panose="03000509000000000000" pitchFamily="65" charset="-120"/>
                <a:ea typeface="標楷體" panose="03000509000000000000" pitchFamily="65" charset="-120"/>
              </a:rPr>
              <a:t>能力</a:t>
            </a:r>
            <a:r>
              <a:rPr lang="zh-TW" altLang="en-US" dirty="0">
                <a:latin typeface="標楷體" panose="03000509000000000000" pitchFamily="65" charset="-120"/>
                <a:ea typeface="標楷體" panose="03000509000000000000" pitchFamily="65" charset="-120"/>
              </a:rPr>
              <a:t>。</a:t>
            </a:r>
          </a:p>
        </p:txBody>
      </p:sp>
      <p:sp>
        <p:nvSpPr>
          <p:cNvPr id="58" name="矩形 57"/>
          <p:cNvSpPr/>
          <p:nvPr/>
        </p:nvSpPr>
        <p:spPr>
          <a:xfrm>
            <a:off x="6015182" y="1859817"/>
            <a:ext cx="6329217" cy="369332"/>
          </a:xfrm>
          <a:prstGeom prst="rect">
            <a:avLst/>
          </a:prstGeom>
        </p:spPr>
        <p:txBody>
          <a:bodyPr wrap="square">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關懷是</a:t>
            </a:r>
            <a:r>
              <a:rPr lang="zh-TW" altLang="zh-TW" dirty="0">
                <a:latin typeface="標楷體" panose="03000509000000000000" pitchFamily="65" charset="-120"/>
                <a:ea typeface="標楷體" panose="03000509000000000000" pitchFamily="65" charset="-120"/>
              </a:rPr>
              <a:t>構成信任並促使顧客有購買意圖的一個</a:t>
            </a:r>
            <a:r>
              <a:rPr lang="zh-TW" altLang="zh-TW" dirty="0" smtClean="0">
                <a:latin typeface="標楷體" panose="03000509000000000000" pitchFamily="65" charset="-120"/>
                <a:ea typeface="標楷體" panose="03000509000000000000" pitchFamily="65" charset="-120"/>
              </a:rPr>
              <a:t>重要因素</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59" name="文字方塊 58"/>
          <p:cNvSpPr txBox="1"/>
          <p:nvPr/>
        </p:nvSpPr>
        <p:spPr>
          <a:xfrm>
            <a:off x="6015183" y="2655029"/>
            <a:ext cx="6013186" cy="646331"/>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表示一個人相信對方誠實、可靠、行為符合道德標準</a:t>
            </a:r>
            <a:r>
              <a:rPr lang="zh-TW" altLang="zh-TW"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   </a:t>
            </a:r>
            <a:r>
              <a:rPr lang="zh-TW" altLang="zh-TW" dirty="0" smtClean="0">
                <a:latin typeface="標楷體" panose="03000509000000000000" pitchFamily="65" charset="-120"/>
                <a:ea typeface="標楷體" panose="03000509000000000000" pitchFamily="65" charset="-120"/>
              </a:rPr>
              <a:t>能夠履行承諾且待人處事是有誠意的</a:t>
            </a:r>
            <a:r>
              <a:rPr lang="zh-TW" altLang="en-US" dirty="0">
                <a:latin typeface="標楷體" panose="03000509000000000000" pitchFamily="65" charset="-120"/>
                <a:ea typeface="標楷體" panose="03000509000000000000" pitchFamily="65" charset="-120"/>
              </a:rPr>
              <a:t>。</a:t>
            </a:r>
          </a:p>
        </p:txBody>
      </p:sp>
      <p:sp>
        <p:nvSpPr>
          <p:cNvPr id="60" name="文字方塊 59"/>
          <p:cNvSpPr txBox="1"/>
          <p:nvPr/>
        </p:nvSpPr>
        <p:spPr>
          <a:xfrm>
            <a:off x="6033530" y="3280110"/>
            <a:ext cx="4397358"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正直是影響顧客購買意圖的因素之一</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61" name="文字方塊 60"/>
          <p:cNvSpPr txBox="1"/>
          <p:nvPr/>
        </p:nvSpPr>
        <p:spPr>
          <a:xfrm>
            <a:off x="6034357" y="4016022"/>
            <a:ext cx="3704860" cy="646331"/>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一方能在特定領域產生影響力</a:t>
            </a:r>
            <a:r>
              <a:rPr lang="zh-TW" altLang="zh-TW"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   </a:t>
            </a:r>
            <a:r>
              <a:rPr lang="zh-TW" altLang="zh-TW" dirty="0" smtClean="0">
                <a:latin typeface="標楷體" panose="03000509000000000000" pitchFamily="65" charset="-120"/>
                <a:ea typeface="標楷體" panose="03000509000000000000" pitchFamily="65" charset="-120"/>
              </a:rPr>
              <a:t>有該領域獨特技能、知識</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62" name="文字方塊 61"/>
          <p:cNvSpPr txBox="1"/>
          <p:nvPr/>
        </p:nvSpPr>
        <p:spPr>
          <a:xfrm>
            <a:off x="6033530" y="4630408"/>
            <a:ext cx="4166525"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能力與消費者的線上購買意圖</a:t>
            </a:r>
            <a:r>
              <a:rPr lang="zh-TW" altLang="zh-TW" dirty="0" smtClean="0">
                <a:latin typeface="標楷體" panose="03000509000000000000" pitchFamily="65" charset="-120"/>
                <a:ea typeface="標楷體" panose="03000509000000000000" pitchFamily="65" charset="-120"/>
              </a:rPr>
              <a:t>有關</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63" name="文字方塊 62"/>
          <p:cNvSpPr txBox="1"/>
          <p:nvPr/>
        </p:nvSpPr>
        <p:spPr>
          <a:xfrm>
            <a:off x="6033530" y="5550632"/>
            <a:ext cx="5089855"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描述</a:t>
            </a:r>
            <a:r>
              <a:rPr lang="zh-TW" altLang="zh-TW" dirty="0">
                <a:latin typeface="標楷體" panose="03000509000000000000" pitchFamily="65" charset="-120"/>
                <a:ea typeface="標楷體" panose="03000509000000000000" pitchFamily="65" charset="-120"/>
              </a:rPr>
              <a:t>一方行為的一致性</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不論是好的或壞的</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64" name="文字方塊 63"/>
          <p:cNvSpPr txBox="1"/>
          <p:nvPr/>
        </p:nvSpPr>
        <p:spPr>
          <a:xfrm>
            <a:off x="6033530" y="6030318"/>
            <a:ext cx="4512774"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預測是影響顧客購買意圖的因素</a:t>
            </a:r>
            <a:r>
              <a:rPr lang="zh-TW" altLang="zh-TW" dirty="0" smtClean="0">
                <a:latin typeface="標楷體" panose="03000509000000000000" pitchFamily="65" charset="-120"/>
                <a:ea typeface="標楷體" panose="03000509000000000000" pitchFamily="65" charset="-120"/>
              </a:rPr>
              <a:t>之一</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65" name="矩形 64"/>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6"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7" name="矩形 66"/>
          <p:cNvSpPr/>
          <p:nvPr/>
        </p:nvSpPr>
        <p:spPr>
          <a:xfrm>
            <a:off x="810883"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68" name="圆角矩形 1769"/>
          <p:cNvSpPr/>
          <p:nvPr/>
        </p:nvSpPr>
        <p:spPr>
          <a:xfrm rot="16200000" flipV="1">
            <a:off x="11457520" y="358773"/>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96"/>
          <p:cNvSpPr/>
          <p:nvPr/>
        </p:nvSpPr>
        <p:spPr bwMode="auto">
          <a:xfrm>
            <a:off x="11559368" y="468988"/>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70" name="矩形 69"/>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13146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1"/>
                                        </p:tgtEl>
                                      </p:cBhvr>
                                    </p:animEffect>
                                    <p:set>
                                      <p:cBhvr>
                                        <p:cTn id="21" dur="1" fill="hold">
                                          <p:stCondLst>
                                            <p:cond delay="499"/>
                                          </p:stCondLst>
                                        </p:cTn>
                                        <p:tgtEl>
                                          <p:spTgt spid="51"/>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xit" presetSubtype="0" fill="hold" grpId="0" nodeType="withEffect">
                                  <p:stCondLst>
                                    <p:cond delay="0"/>
                                  </p:stCondLst>
                                  <p:childTnLst>
                                    <p:animEffect transition="out" filter="fade">
                                      <p:cBhvr>
                                        <p:cTn id="26" dur="500"/>
                                        <p:tgtEl>
                                          <p:spTgt spid="52"/>
                                        </p:tgtEl>
                                      </p:cBhvr>
                                    </p:animEffect>
                                    <p:set>
                                      <p:cBhvr>
                                        <p:cTn id="27" dur="1" fill="hold">
                                          <p:stCondLst>
                                            <p:cond delay="499"/>
                                          </p:stCondLst>
                                        </p:cTn>
                                        <p:tgtEl>
                                          <p:spTgt spid="52"/>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xit" presetSubtype="0" fill="hold" grpId="0"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55"/>
                                        </p:tgtEl>
                                      </p:cBhvr>
                                    </p:animEffect>
                                    <p:set>
                                      <p:cBhvr>
                                        <p:cTn id="48" dur="1" fill="hold">
                                          <p:stCondLst>
                                            <p:cond delay="499"/>
                                          </p:stCondLst>
                                        </p:cTn>
                                        <p:tgtEl>
                                          <p:spTgt spid="5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xit" presetSubtype="0" fill="hold" grpId="0" nodeType="withEffect">
                                  <p:stCondLst>
                                    <p:cond delay="0"/>
                                  </p:stCondLst>
                                  <p:childTnLst>
                                    <p:animEffect transition="out" filter="fade">
                                      <p:cBhvr>
                                        <p:cTn id="53" dur="500"/>
                                        <p:tgtEl>
                                          <p:spTgt spid="56"/>
                                        </p:tgtEl>
                                      </p:cBhvr>
                                    </p:animEffect>
                                    <p:set>
                                      <p:cBhvr>
                                        <p:cTn id="54" dur="1" fill="hold">
                                          <p:stCondLst>
                                            <p:cond delay="499"/>
                                          </p:stCondLst>
                                        </p:cTn>
                                        <p:tgtEl>
                                          <p:spTgt spid="56"/>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5" name="Google Shape;279;p53"/>
          <p:cNvSpPr/>
          <p:nvPr/>
        </p:nvSpPr>
        <p:spPr>
          <a:xfrm>
            <a:off x="5814502" y="2012235"/>
            <a:ext cx="6298609"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dirty="0">
              <a:solidFill>
                <a:schemeClr val="tx1"/>
              </a:solidFill>
              <a:latin typeface="Arial"/>
              <a:ea typeface="Arial"/>
              <a:cs typeface="Arial"/>
              <a:sym typeface="Arial"/>
            </a:endParaRPr>
          </a:p>
        </p:txBody>
      </p:sp>
      <p:sp>
        <p:nvSpPr>
          <p:cNvPr id="66" name="Google Shape;282;p53"/>
          <p:cNvSpPr/>
          <p:nvPr/>
        </p:nvSpPr>
        <p:spPr>
          <a:xfrm>
            <a:off x="5814502" y="3387010"/>
            <a:ext cx="6298609" cy="1128712"/>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67" name="Google Shape;285;p53"/>
          <p:cNvSpPr/>
          <p:nvPr/>
        </p:nvSpPr>
        <p:spPr>
          <a:xfrm>
            <a:off x="5814502" y="4772897"/>
            <a:ext cx="6298609"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68" name="Google Shape;288;p53"/>
          <p:cNvSpPr/>
          <p:nvPr/>
        </p:nvSpPr>
        <p:spPr>
          <a:xfrm>
            <a:off x="3227294" y="2304335"/>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忠誠度的重要性</a:t>
            </a:r>
            <a:endParaRPr sz="2000" b="1" dirty="0">
              <a:solidFill>
                <a:schemeClr val="tx1"/>
              </a:solidFill>
              <a:latin typeface="Arial"/>
              <a:ea typeface="Arial"/>
              <a:cs typeface="Arial"/>
              <a:sym typeface="Arial"/>
            </a:endParaRPr>
          </a:p>
        </p:txBody>
      </p:sp>
      <p:sp>
        <p:nvSpPr>
          <p:cNvPr id="69" name="Google Shape;290;p53"/>
          <p:cNvSpPr/>
          <p:nvPr/>
        </p:nvSpPr>
        <p:spPr>
          <a:xfrm>
            <a:off x="3227294" y="3680697"/>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忠誠度的定義</a:t>
            </a:r>
            <a:endParaRPr sz="2000" b="1" dirty="0">
              <a:solidFill>
                <a:schemeClr val="tx1"/>
              </a:solidFill>
              <a:latin typeface="Arial"/>
              <a:ea typeface="Arial"/>
              <a:cs typeface="Arial"/>
              <a:sym typeface="Arial"/>
            </a:endParaRPr>
          </a:p>
        </p:txBody>
      </p:sp>
      <p:sp>
        <p:nvSpPr>
          <p:cNvPr id="70" name="Google Shape;292;p53"/>
          <p:cNvSpPr/>
          <p:nvPr/>
        </p:nvSpPr>
        <p:spPr>
          <a:xfrm>
            <a:off x="3227294" y="5079285"/>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衡量忠誠度</a:t>
            </a:r>
            <a:endParaRPr sz="2000" b="1" dirty="0">
              <a:solidFill>
                <a:schemeClr val="tx1"/>
              </a:solidFill>
              <a:latin typeface="Arial"/>
              <a:ea typeface="Arial"/>
              <a:cs typeface="Arial"/>
              <a:sym typeface="Arial"/>
            </a:endParaRPr>
          </a:p>
        </p:txBody>
      </p:sp>
      <p:sp>
        <p:nvSpPr>
          <p:cNvPr id="71" name="Google Shape;294;p53"/>
          <p:cNvSpPr/>
          <p:nvPr/>
        </p:nvSpPr>
        <p:spPr>
          <a:xfrm>
            <a:off x="2032534" y="2588497"/>
            <a:ext cx="1122362" cy="1263650"/>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72" name="Google Shape;295;p53"/>
          <p:cNvSpPr/>
          <p:nvPr/>
        </p:nvSpPr>
        <p:spPr>
          <a:xfrm rot="666536">
            <a:off x="1924275" y="3907729"/>
            <a:ext cx="1236662" cy="25789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73" name="Google Shape;296;p53"/>
          <p:cNvSpPr/>
          <p:nvPr/>
        </p:nvSpPr>
        <p:spPr>
          <a:xfrm rot="10800000" flipH="1">
            <a:off x="2046819" y="4131576"/>
            <a:ext cx="1122362" cy="126523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74" name="Google Shape;297;p53"/>
          <p:cNvSpPr/>
          <p:nvPr/>
        </p:nvSpPr>
        <p:spPr>
          <a:xfrm>
            <a:off x="155456" y="2706980"/>
            <a:ext cx="2715490" cy="2550680"/>
          </a:xfrm>
          <a:prstGeom prst="ellipse">
            <a:avLst/>
          </a:prstGeom>
          <a:solidFill>
            <a:srgbClr val="3EA88A"/>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2400" b="1" dirty="0" smtClean="0">
                <a:solidFill>
                  <a:schemeClr val="tx1"/>
                </a:solidFill>
              </a:rPr>
              <a:t>忠誠度</a:t>
            </a:r>
            <a:endParaRPr lang="en-US" altLang="zh-TW" sz="2400" b="1" dirty="0" smtClean="0">
              <a:solidFill>
                <a:schemeClr val="tx1"/>
              </a:solidFill>
            </a:endParaRPr>
          </a:p>
          <a:p>
            <a:pPr algn="ctr"/>
            <a:r>
              <a:rPr lang="en-US" altLang="zh-TW" sz="2400" b="1" dirty="0" smtClean="0">
                <a:solidFill>
                  <a:schemeClr val="tx1"/>
                </a:solidFill>
              </a:rPr>
              <a:t>Loyalty</a:t>
            </a:r>
            <a:endParaRPr sz="2400" b="1" dirty="0">
              <a:solidFill>
                <a:schemeClr val="tx1"/>
              </a:solidFill>
            </a:endParaRPr>
          </a:p>
        </p:txBody>
      </p:sp>
      <p:sp>
        <p:nvSpPr>
          <p:cNvPr id="75" name="文字方塊 74"/>
          <p:cNvSpPr txBox="1"/>
          <p:nvPr/>
        </p:nvSpPr>
        <p:spPr>
          <a:xfrm>
            <a:off x="7004973" y="2073618"/>
            <a:ext cx="3179397" cy="461665"/>
          </a:xfrm>
          <a:prstGeom prst="rect">
            <a:avLst/>
          </a:prstGeom>
          <a:noFill/>
        </p:spPr>
        <p:txBody>
          <a:bodyPr wrap="none" rtlCol="0">
            <a:spAutoFit/>
          </a:bodyPr>
          <a:lstStyle/>
          <a:p>
            <a:r>
              <a:rPr lang="en-US" altLang="zh-TW" sz="2400" dirty="0" err="1" smtClean="0"/>
              <a:t>Reichheld</a:t>
            </a:r>
            <a:r>
              <a:rPr lang="en-US" altLang="zh-TW" sz="2400" dirty="0" smtClean="0"/>
              <a:t> et al., 2000</a:t>
            </a:r>
            <a:endParaRPr lang="zh-TW" altLang="en-US" sz="2400" dirty="0"/>
          </a:p>
        </p:txBody>
      </p:sp>
      <p:sp>
        <p:nvSpPr>
          <p:cNvPr id="76" name="文字方塊 75"/>
          <p:cNvSpPr txBox="1"/>
          <p:nvPr/>
        </p:nvSpPr>
        <p:spPr>
          <a:xfrm>
            <a:off x="7004973" y="2555486"/>
            <a:ext cx="2659702" cy="461665"/>
          </a:xfrm>
          <a:prstGeom prst="rect">
            <a:avLst/>
          </a:prstGeom>
          <a:noFill/>
        </p:spPr>
        <p:txBody>
          <a:bodyPr wrap="none" rtlCol="0">
            <a:spAutoFit/>
          </a:bodyPr>
          <a:lstStyle/>
          <a:p>
            <a:r>
              <a:rPr lang="en-US" altLang="zh-TW" sz="2400" dirty="0" err="1"/>
              <a:t>Aksoy</a:t>
            </a:r>
            <a:r>
              <a:rPr lang="en-US" altLang="zh-TW" sz="2400" dirty="0"/>
              <a:t> et al., 2013</a:t>
            </a:r>
            <a:endParaRPr lang="zh-TW" altLang="en-US" sz="2400" dirty="0"/>
          </a:p>
        </p:txBody>
      </p:sp>
      <p:sp>
        <p:nvSpPr>
          <p:cNvPr id="77" name="文字方塊 76"/>
          <p:cNvSpPr txBox="1"/>
          <p:nvPr/>
        </p:nvSpPr>
        <p:spPr>
          <a:xfrm>
            <a:off x="7004974" y="3420188"/>
            <a:ext cx="2720617" cy="461665"/>
          </a:xfrm>
          <a:prstGeom prst="rect">
            <a:avLst/>
          </a:prstGeom>
          <a:noFill/>
        </p:spPr>
        <p:txBody>
          <a:bodyPr wrap="none" rtlCol="0">
            <a:spAutoFit/>
          </a:bodyPr>
          <a:lstStyle/>
          <a:p>
            <a:r>
              <a:rPr lang="en-US" altLang="zh-TW" sz="2400" dirty="0" err="1"/>
              <a:t>Hellier</a:t>
            </a:r>
            <a:r>
              <a:rPr lang="en-US" altLang="zh-TW" sz="2400" dirty="0"/>
              <a:t> et al</a:t>
            </a:r>
            <a:r>
              <a:rPr lang="en-US" altLang="zh-TW" sz="2400" dirty="0" smtClean="0"/>
              <a:t>., 2003</a:t>
            </a:r>
            <a:endParaRPr lang="zh-TW" altLang="en-US" sz="2400" dirty="0"/>
          </a:p>
        </p:txBody>
      </p:sp>
      <p:sp>
        <p:nvSpPr>
          <p:cNvPr id="78" name="文字方塊 77"/>
          <p:cNvSpPr txBox="1"/>
          <p:nvPr/>
        </p:nvSpPr>
        <p:spPr>
          <a:xfrm>
            <a:off x="7004975" y="3976049"/>
            <a:ext cx="3213124" cy="461665"/>
          </a:xfrm>
          <a:prstGeom prst="rect">
            <a:avLst/>
          </a:prstGeom>
          <a:noFill/>
        </p:spPr>
        <p:txBody>
          <a:bodyPr wrap="none" rtlCol="0">
            <a:spAutoFit/>
          </a:bodyPr>
          <a:lstStyle/>
          <a:p>
            <a:r>
              <a:rPr lang="en-US" altLang="zh-TW" sz="2400" dirty="0"/>
              <a:t>Srinivasan et </a:t>
            </a:r>
            <a:r>
              <a:rPr lang="en-US" altLang="zh-TW" sz="2400" dirty="0" smtClean="0"/>
              <a:t>al., 2002</a:t>
            </a:r>
            <a:endParaRPr lang="zh-TW" altLang="en-US" sz="2400" dirty="0"/>
          </a:p>
        </p:txBody>
      </p:sp>
      <p:sp>
        <p:nvSpPr>
          <p:cNvPr id="79" name="文字方塊 78"/>
          <p:cNvSpPr txBox="1"/>
          <p:nvPr/>
        </p:nvSpPr>
        <p:spPr>
          <a:xfrm>
            <a:off x="7004975" y="5363447"/>
            <a:ext cx="1848583" cy="461665"/>
          </a:xfrm>
          <a:prstGeom prst="rect">
            <a:avLst/>
          </a:prstGeom>
          <a:noFill/>
        </p:spPr>
        <p:txBody>
          <a:bodyPr wrap="none" rtlCol="0">
            <a:spAutoFit/>
          </a:bodyPr>
          <a:lstStyle/>
          <a:p>
            <a:r>
              <a:rPr lang="en-US" altLang="zh-TW" sz="2400" dirty="0" err="1"/>
              <a:t>Birant</a:t>
            </a:r>
            <a:r>
              <a:rPr lang="en-US" altLang="zh-TW" sz="2400" dirty="0"/>
              <a:t>, 2011</a:t>
            </a:r>
            <a:endParaRPr lang="zh-TW" altLang="en-US" sz="2400" dirty="0"/>
          </a:p>
        </p:txBody>
      </p:sp>
      <p:sp>
        <p:nvSpPr>
          <p:cNvPr id="80" name="文字方塊 79"/>
          <p:cNvSpPr txBox="1"/>
          <p:nvPr/>
        </p:nvSpPr>
        <p:spPr>
          <a:xfrm>
            <a:off x="7004975" y="4848452"/>
            <a:ext cx="2103461" cy="461665"/>
          </a:xfrm>
          <a:prstGeom prst="rect">
            <a:avLst/>
          </a:prstGeom>
          <a:noFill/>
        </p:spPr>
        <p:txBody>
          <a:bodyPr wrap="none" rtlCol="0">
            <a:spAutoFit/>
          </a:bodyPr>
          <a:lstStyle/>
          <a:p>
            <a:r>
              <a:rPr lang="en-US" altLang="zh-TW" sz="2400" dirty="0" smtClean="0"/>
              <a:t>Hughes, 1994</a:t>
            </a:r>
            <a:endParaRPr lang="zh-TW" altLang="en-US" sz="2400" dirty="0"/>
          </a:p>
        </p:txBody>
      </p:sp>
      <p:sp>
        <p:nvSpPr>
          <p:cNvPr id="81" name="文字方塊 80"/>
          <p:cNvSpPr txBox="1"/>
          <p:nvPr/>
        </p:nvSpPr>
        <p:spPr>
          <a:xfrm>
            <a:off x="5914331" y="2132824"/>
            <a:ext cx="5782352"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與客戶培養長遠的關係</a:t>
            </a:r>
            <a:r>
              <a:rPr lang="zh-TW" altLang="zh-TW" dirty="0" smtClean="0">
                <a:latin typeface="標楷體" panose="03000509000000000000" pitchFamily="65" charset="-120"/>
                <a:ea typeface="標楷體" panose="03000509000000000000" pitchFamily="65" charset="-120"/>
              </a:rPr>
              <a:t>是電子商務</a:t>
            </a:r>
            <a:r>
              <a:rPr lang="zh-TW" altLang="zh-TW" dirty="0">
                <a:latin typeface="標楷體" panose="03000509000000000000" pitchFamily="65" charset="-120"/>
                <a:ea typeface="標楷體" panose="03000509000000000000" pitchFamily="65" charset="-120"/>
              </a:rPr>
              <a:t>成功的關鍵之</a:t>
            </a:r>
            <a:r>
              <a:rPr lang="zh-TW" altLang="zh-TW" dirty="0" smtClean="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82" name="文字方塊 81"/>
          <p:cNvSpPr txBox="1"/>
          <p:nvPr/>
        </p:nvSpPr>
        <p:spPr>
          <a:xfrm>
            <a:off x="5914331" y="2620381"/>
            <a:ext cx="6244017"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忠誠的客戶會透過購買商品、創造正面口碑吸引新</a:t>
            </a:r>
            <a:r>
              <a:rPr lang="zh-TW" altLang="zh-TW" dirty="0" smtClean="0">
                <a:latin typeface="標楷體" panose="03000509000000000000" pitchFamily="65" charset="-120"/>
                <a:ea typeface="標楷體" panose="03000509000000000000" pitchFamily="65" charset="-120"/>
              </a:rPr>
              <a:t>客戶</a:t>
            </a:r>
            <a:r>
              <a:rPr lang="zh-TW" altLang="en-US" dirty="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sp>
        <p:nvSpPr>
          <p:cNvPr id="83" name="文字方塊 82"/>
          <p:cNvSpPr txBox="1"/>
          <p:nvPr/>
        </p:nvSpPr>
        <p:spPr>
          <a:xfrm>
            <a:off x="5936911" y="3430367"/>
            <a:ext cx="6013185" cy="646331"/>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近幾年中，顧客在特定公司重複進行購買行為的程度</a:t>
            </a:r>
            <a:r>
              <a:rPr lang="zh-TW" altLang="zh-TW"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  </a:t>
            </a:r>
            <a:r>
              <a:rPr lang="zh-TW" altLang="zh-TW" dirty="0" smtClean="0">
                <a:latin typeface="標楷體" panose="03000509000000000000" pitchFamily="65" charset="-120"/>
                <a:ea typeface="標楷體" panose="03000509000000000000" pitchFamily="65" charset="-120"/>
              </a:rPr>
              <a:t>以及</a:t>
            </a:r>
            <a:r>
              <a:rPr lang="zh-TW" altLang="zh-TW" dirty="0">
                <a:latin typeface="標楷體" panose="03000509000000000000" pitchFamily="65" charset="-120"/>
                <a:ea typeface="標楷體" panose="03000509000000000000" pitchFamily="65" charset="-120"/>
              </a:rPr>
              <a:t>顧客在該特定服務類型所花費的總</a:t>
            </a:r>
            <a:r>
              <a:rPr lang="zh-TW" altLang="zh-TW" dirty="0" smtClean="0">
                <a:latin typeface="標楷體" panose="03000509000000000000" pitchFamily="65" charset="-120"/>
                <a:ea typeface="標楷體" panose="03000509000000000000" pitchFamily="65" charset="-120"/>
              </a:rPr>
              <a:t>支出</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84" name="文字方塊 83"/>
          <p:cNvSpPr txBox="1"/>
          <p:nvPr/>
        </p:nvSpPr>
        <p:spPr>
          <a:xfrm>
            <a:off x="5936911" y="4055700"/>
            <a:ext cx="6244017"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會促使顧客對電子供應商出現重複購買行為的有利態度</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85" name="文字方塊 84"/>
          <p:cNvSpPr txBox="1"/>
          <p:nvPr/>
        </p:nvSpPr>
        <p:spPr>
          <a:xfrm>
            <a:off x="5939265" y="4888328"/>
            <a:ext cx="6481261"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rPr>
              <a:t>提出</a:t>
            </a:r>
            <a:r>
              <a:rPr lang="en-US" altLang="zh-TW" dirty="0" smtClean="0">
                <a:latin typeface="標楷體" panose="03000509000000000000" pitchFamily="65" charset="-120"/>
                <a:ea typeface="標楷體" panose="03000509000000000000" pitchFamily="65" charset="-120"/>
              </a:rPr>
              <a:t>RFM</a:t>
            </a:r>
            <a:r>
              <a:rPr lang="zh-TW" altLang="zh-TW" dirty="0">
                <a:latin typeface="標楷體" panose="03000509000000000000" pitchFamily="65" charset="-120"/>
                <a:ea typeface="標楷體" panose="03000509000000000000" pitchFamily="65" charset="-120"/>
              </a:rPr>
              <a:t>模型，代表最近消費</a:t>
            </a:r>
            <a:r>
              <a:rPr lang="zh-TW" altLang="zh-TW" dirty="0" smtClean="0">
                <a:latin typeface="標楷體" panose="03000509000000000000" pitchFamily="65" charset="-120"/>
                <a:ea typeface="標楷體" panose="03000509000000000000" pitchFamily="65" charset="-120"/>
              </a:rPr>
              <a:t>日期、</a:t>
            </a:r>
            <a:r>
              <a:rPr lang="zh-TW" altLang="zh-TW" dirty="0">
                <a:latin typeface="標楷體" panose="03000509000000000000" pitchFamily="65" charset="-120"/>
                <a:ea typeface="標楷體" panose="03000509000000000000" pitchFamily="65" charset="-120"/>
              </a:rPr>
              <a:t>消費</a:t>
            </a:r>
            <a:r>
              <a:rPr lang="zh-TW" altLang="zh-TW" dirty="0" smtClean="0">
                <a:latin typeface="標楷體" panose="03000509000000000000" pitchFamily="65" charset="-120"/>
                <a:ea typeface="標楷體" panose="03000509000000000000" pitchFamily="65" charset="-120"/>
              </a:rPr>
              <a:t>頻率、</a:t>
            </a:r>
            <a:r>
              <a:rPr lang="zh-TW" altLang="zh-TW" dirty="0">
                <a:latin typeface="標楷體" panose="03000509000000000000" pitchFamily="65" charset="-120"/>
                <a:ea typeface="標楷體" panose="03000509000000000000" pitchFamily="65" charset="-120"/>
              </a:rPr>
              <a:t>消費</a:t>
            </a:r>
            <a:r>
              <a:rPr lang="zh-TW" altLang="zh-TW" dirty="0" smtClean="0">
                <a:latin typeface="標楷體" panose="03000509000000000000" pitchFamily="65" charset="-120"/>
                <a:ea typeface="標楷體" panose="03000509000000000000" pitchFamily="65" charset="-120"/>
              </a:rPr>
              <a:t>金額</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86" name="文字方塊 85"/>
          <p:cNvSpPr txBox="1"/>
          <p:nvPr/>
        </p:nvSpPr>
        <p:spPr>
          <a:xfrm>
            <a:off x="5936911" y="5400783"/>
            <a:ext cx="5551520" cy="369332"/>
          </a:xfrm>
          <a:prstGeom prst="rect">
            <a:avLst/>
          </a:prstGeom>
          <a:noFill/>
        </p:spPr>
        <p:txBody>
          <a:bodyPr wrap="none" rtlCol="0">
            <a:spAutoFit/>
          </a:bodyPr>
          <a:lstStyle/>
          <a:p>
            <a:pPr marL="285750" indent="-285750">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這三個變數是影響客戶未來購買可能的重要</a:t>
            </a:r>
            <a:r>
              <a:rPr lang="zh-TW" altLang="zh-TW" dirty="0" smtClean="0">
                <a:latin typeface="標楷體" panose="03000509000000000000" pitchFamily="65" charset="-120"/>
                <a:ea typeface="標楷體" panose="03000509000000000000" pitchFamily="65" charset="-120"/>
              </a:rPr>
              <a:t>因素</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0" name="矩形 29"/>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1"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2" name="矩形 31"/>
          <p:cNvSpPr/>
          <p:nvPr/>
        </p:nvSpPr>
        <p:spPr>
          <a:xfrm>
            <a:off x="810883"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33" name="圆角矩形 1769"/>
          <p:cNvSpPr/>
          <p:nvPr/>
        </p:nvSpPr>
        <p:spPr>
          <a:xfrm rot="16200000" flipV="1">
            <a:off x="11457520" y="358773"/>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6"/>
          <p:cNvSpPr/>
          <p:nvPr/>
        </p:nvSpPr>
        <p:spPr bwMode="auto">
          <a:xfrm>
            <a:off x="11559368" y="468988"/>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35" name="矩形 34"/>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63751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5"/>
                                        </p:tgtEl>
                                      </p:cBhvr>
                                    </p:animEffect>
                                    <p:set>
                                      <p:cBhvr>
                                        <p:cTn id="7" dur="1" fill="hold">
                                          <p:stCondLst>
                                            <p:cond delay="499"/>
                                          </p:stCondLst>
                                        </p:cTn>
                                        <p:tgtEl>
                                          <p:spTgt spid="7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xit" presetSubtype="0" fill="hold" grpId="0" nodeType="withEffect">
                                  <p:stCondLst>
                                    <p:cond delay="0"/>
                                  </p:stCondLst>
                                  <p:childTnLst>
                                    <p:animEffect transition="out" filter="fade">
                                      <p:cBhvr>
                                        <p:cTn id="12" dur="500"/>
                                        <p:tgtEl>
                                          <p:spTgt spid="76"/>
                                        </p:tgtEl>
                                      </p:cBhvr>
                                    </p:animEffect>
                                    <p:set>
                                      <p:cBhvr>
                                        <p:cTn id="13" dur="1" fill="hold">
                                          <p:stCondLst>
                                            <p:cond delay="499"/>
                                          </p:stCondLst>
                                        </p:cTn>
                                        <p:tgtEl>
                                          <p:spTgt spid="7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77"/>
                                        </p:tgtEl>
                                      </p:cBhvr>
                                    </p:animEffect>
                                    <p:set>
                                      <p:cBhvr>
                                        <p:cTn id="21" dur="1" fill="hold">
                                          <p:stCondLst>
                                            <p:cond delay="499"/>
                                          </p:stCondLst>
                                        </p:cTn>
                                        <p:tgtEl>
                                          <p:spTgt spid="77"/>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par>
                                <p:cTn id="25" presetID="10" presetClass="exit" presetSubtype="0" fill="hold" grpId="0" nodeType="withEffect">
                                  <p:stCondLst>
                                    <p:cond delay="0"/>
                                  </p:stCondLst>
                                  <p:childTnLst>
                                    <p:animEffect transition="out" filter="fade">
                                      <p:cBhvr>
                                        <p:cTn id="26" dur="500"/>
                                        <p:tgtEl>
                                          <p:spTgt spid="78"/>
                                        </p:tgtEl>
                                      </p:cBhvr>
                                    </p:animEffect>
                                    <p:set>
                                      <p:cBhvr>
                                        <p:cTn id="27" dur="1" fill="hold">
                                          <p:stCondLst>
                                            <p:cond delay="499"/>
                                          </p:stCondLst>
                                        </p:cTn>
                                        <p:tgtEl>
                                          <p:spTgt spid="7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80"/>
                                        </p:tgtEl>
                                      </p:cBhvr>
                                    </p:animEffect>
                                    <p:set>
                                      <p:cBhvr>
                                        <p:cTn id="35" dur="1" fill="hold">
                                          <p:stCondLst>
                                            <p:cond delay="499"/>
                                          </p:stCondLst>
                                        </p:cTn>
                                        <p:tgtEl>
                                          <p:spTgt spid="80"/>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par>
                                <p:cTn id="39" presetID="10" presetClass="exit" presetSubtype="0" fill="hold" grpId="0" nodeType="withEffect">
                                  <p:stCondLst>
                                    <p:cond delay="0"/>
                                  </p:stCondLst>
                                  <p:childTnLst>
                                    <p:animEffect transition="out" filter="fade">
                                      <p:cBhvr>
                                        <p:cTn id="40" dur="500"/>
                                        <p:tgtEl>
                                          <p:spTgt spid="79"/>
                                        </p:tgtEl>
                                      </p:cBhvr>
                                    </p:animEffect>
                                    <p:set>
                                      <p:cBhvr>
                                        <p:cTn id="41" dur="1" fill="hold">
                                          <p:stCondLst>
                                            <p:cond delay="499"/>
                                          </p:stCondLst>
                                        </p:cTn>
                                        <p:tgtEl>
                                          <p:spTgt spid="79"/>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P spid="79" grpId="0"/>
      <p:bldP spid="80" grpId="0"/>
      <p:bldP spid="81" grpId="0"/>
      <p:bldP spid="82" grpId="0"/>
      <p:bldP spid="83" grpId="0"/>
      <p:bldP spid="84" grpId="0"/>
      <p:bldP spid="85" grpId="0"/>
      <p:bldP spid="8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0" name="Google Shape;279;p53"/>
          <p:cNvSpPr/>
          <p:nvPr/>
        </p:nvSpPr>
        <p:spPr>
          <a:xfrm>
            <a:off x="5964974" y="2012235"/>
            <a:ext cx="5664347"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31" name="Google Shape;280;p53"/>
          <p:cNvSpPr txBox="1"/>
          <p:nvPr/>
        </p:nvSpPr>
        <p:spPr>
          <a:xfrm>
            <a:off x="6263132" y="2459766"/>
            <a:ext cx="5168041" cy="36988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1800" dirty="0">
                <a:solidFill>
                  <a:schemeClr val="tx1"/>
                </a:solidFill>
                <a:latin typeface="標楷體" panose="03000509000000000000" pitchFamily="65" charset="-120"/>
                <a:ea typeface="標楷體" panose="03000509000000000000" pitchFamily="65" charset="-120"/>
              </a:rPr>
              <a:t>最近消費日期表示客戶最近一次購買的時間距離現在有多遠。此變數越小越好，代表客戶再次購買可能性越高。</a:t>
            </a:r>
            <a:endParaRPr dirty="0">
              <a:solidFill>
                <a:schemeClr val="tx1"/>
              </a:solidFill>
              <a:latin typeface="標楷體" panose="03000509000000000000" pitchFamily="65" charset="-120"/>
              <a:ea typeface="標楷體" panose="03000509000000000000" pitchFamily="65" charset="-120"/>
            </a:endParaRPr>
          </a:p>
        </p:txBody>
      </p:sp>
      <p:sp>
        <p:nvSpPr>
          <p:cNvPr id="32" name="Google Shape;282;p53"/>
          <p:cNvSpPr/>
          <p:nvPr/>
        </p:nvSpPr>
        <p:spPr>
          <a:xfrm>
            <a:off x="5964974" y="3387010"/>
            <a:ext cx="5664347" cy="1128712"/>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33" name="Google Shape;283;p53"/>
          <p:cNvSpPr txBox="1"/>
          <p:nvPr/>
        </p:nvSpPr>
        <p:spPr>
          <a:xfrm>
            <a:off x="6353188" y="3787355"/>
            <a:ext cx="5077985" cy="368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1800" dirty="0">
                <a:solidFill>
                  <a:schemeClr val="tx1"/>
                </a:solidFill>
                <a:latin typeface="標楷體" panose="03000509000000000000" pitchFamily="65" charset="-120"/>
                <a:ea typeface="標楷體" panose="03000509000000000000" pitchFamily="65" charset="-120"/>
              </a:rPr>
              <a:t>消費頻率表示客戶在某特定時間區間內消費的次數，消費頻率越高，則忠誠度也越高。</a:t>
            </a:r>
            <a:endParaRPr dirty="0">
              <a:solidFill>
                <a:schemeClr val="tx1"/>
              </a:solidFill>
              <a:latin typeface="標楷體" panose="03000509000000000000" pitchFamily="65" charset="-120"/>
              <a:ea typeface="標楷體" panose="03000509000000000000" pitchFamily="65" charset="-120"/>
            </a:endParaRPr>
          </a:p>
        </p:txBody>
      </p:sp>
      <p:sp>
        <p:nvSpPr>
          <p:cNvPr id="34" name="Google Shape;285;p53"/>
          <p:cNvSpPr/>
          <p:nvPr/>
        </p:nvSpPr>
        <p:spPr>
          <a:xfrm>
            <a:off x="5964974" y="4772897"/>
            <a:ext cx="5664347" cy="1127125"/>
          </a:xfrm>
          <a:prstGeom prst="roundRect">
            <a:avLst>
              <a:gd name="adj" fmla="val 9991"/>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2" indent="0" algn="l" rtl="0">
              <a:spcBef>
                <a:spcPts val="0"/>
              </a:spcBef>
              <a:spcAft>
                <a:spcPts val="0"/>
              </a:spcAft>
              <a:buNone/>
            </a:pPr>
            <a:endParaRPr sz="1800" b="0" i="0" u="none" strike="noStrike" cap="none">
              <a:solidFill>
                <a:schemeClr val="tx1"/>
              </a:solidFill>
              <a:latin typeface="Arial"/>
              <a:ea typeface="Arial"/>
              <a:cs typeface="Arial"/>
              <a:sym typeface="Arial"/>
            </a:endParaRPr>
          </a:p>
        </p:txBody>
      </p:sp>
      <p:sp>
        <p:nvSpPr>
          <p:cNvPr id="35" name="Google Shape;286;p53"/>
          <p:cNvSpPr txBox="1"/>
          <p:nvPr/>
        </p:nvSpPr>
        <p:spPr>
          <a:xfrm>
            <a:off x="6353187" y="5208161"/>
            <a:ext cx="5077985" cy="368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1800" dirty="0">
                <a:solidFill>
                  <a:schemeClr val="tx1"/>
                </a:solidFill>
                <a:latin typeface="標楷體" panose="03000509000000000000" pitchFamily="65" charset="-120"/>
                <a:ea typeface="標楷體" panose="03000509000000000000" pitchFamily="65" charset="-120"/>
              </a:rPr>
              <a:t>消費頻率表示客戶在某特定時間區間內所花費的金額，金額越高表示客戶價值越大。</a:t>
            </a:r>
            <a:endParaRPr dirty="0">
              <a:solidFill>
                <a:schemeClr val="tx1"/>
              </a:solidFill>
              <a:latin typeface="標楷體" panose="03000509000000000000" pitchFamily="65" charset="-120"/>
              <a:ea typeface="標楷體" panose="03000509000000000000" pitchFamily="65" charset="-120"/>
            </a:endParaRPr>
          </a:p>
        </p:txBody>
      </p:sp>
      <p:sp>
        <p:nvSpPr>
          <p:cNvPr id="36" name="Google Shape;288;p53"/>
          <p:cNvSpPr/>
          <p:nvPr/>
        </p:nvSpPr>
        <p:spPr>
          <a:xfrm>
            <a:off x="3377766" y="2304335"/>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zh-TW" altLang="en-US" sz="2000" b="1" dirty="0" smtClean="0"/>
              <a:t>最近消費日期</a:t>
            </a:r>
            <a:r>
              <a:rPr lang="en-US" altLang="zh-TW" sz="2000" b="1" dirty="0" smtClean="0"/>
              <a:t>(R)</a:t>
            </a:r>
            <a:endParaRPr sz="2000" b="1" dirty="0">
              <a:solidFill>
                <a:schemeClr val="tx1"/>
              </a:solidFill>
              <a:sym typeface="Arial"/>
            </a:endParaRPr>
          </a:p>
        </p:txBody>
      </p:sp>
      <p:sp>
        <p:nvSpPr>
          <p:cNvPr id="37" name="Google Shape;290;p53"/>
          <p:cNvSpPr/>
          <p:nvPr/>
        </p:nvSpPr>
        <p:spPr>
          <a:xfrm>
            <a:off x="3377766" y="3680697"/>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消費頻率</a:t>
            </a:r>
            <a:r>
              <a:rPr lang="en-US" altLang="zh-TW" sz="2000" b="1" dirty="0" smtClean="0">
                <a:solidFill>
                  <a:schemeClr val="tx1"/>
                </a:solidFill>
                <a:latin typeface="Arial"/>
                <a:ea typeface="Arial"/>
                <a:cs typeface="Arial"/>
                <a:sym typeface="Arial"/>
              </a:rPr>
              <a:t>(F)</a:t>
            </a:r>
            <a:endParaRPr sz="2000" b="1" dirty="0">
              <a:solidFill>
                <a:schemeClr val="tx1"/>
              </a:solidFill>
              <a:latin typeface="Arial"/>
              <a:ea typeface="Arial"/>
              <a:cs typeface="Arial"/>
              <a:sym typeface="Arial"/>
            </a:endParaRPr>
          </a:p>
        </p:txBody>
      </p:sp>
      <p:sp>
        <p:nvSpPr>
          <p:cNvPr id="38" name="Google Shape;292;p53"/>
          <p:cNvSpPr/>
          <p:nvPr/>
        </p:nvSpPr>
        <p:spPr>
          <a:xfrm>
            <a:off x="3377766" y="5079285"/>
            <a:ext cx="2601416" cy="568325"/>
          </a:xfrm>
          <a:prstGeom prst="homePlate">
            <a:avLst>
              <a:gd name="adj" fmla="val 50029"/>
            </a:avLst>
          </a:prstGeom>
          <a:solidFill>
            <a:srgbClr val="1BA0C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2000" b="1" dirty="0" smtClean="0">
                <a:solidFill>
                  <a:schemeClr val="tx1"/>
                </a:solidFill>
                <a:latin typeface="Arial"/>
                <a:ea typeface="Arial"/>
                <a:cs typeface="Arial"/>
                <a:sym typeface="Arial"/>
              </a:rPr>
              <a:t>消費金額</a:t>
            </a:r>
            <a:r>
              <a:rPr lang="en-US" altLang="zh-TW" sz="2000" b="1" dirty="0" smtClean="0">
                <a:solidFill>
                  <a:schemeClr val="tx1"/>
                </a:solidFill>
                <a:latin typeface="Arial"/>
                <a:ea typeface="Arial"/>
                <a:cs typeface="Arial"/>
                <a:sym typeface="Arial"/>
              </a:rPr>
              <a:t>(M)</a:t>
            </a:r>
            <a:endParaRPr sz="2000" b="1" dirty="0">
              <a:solidFill>
                <a:schemeClr val="tx1"/>
              </a:solidFill>
              <a:latin typeface="Arial"/>
              <a:ea typeface="Arial"/>
              <a:cs typeface="Arial"/>
              <a:sym typeface="Arial"/>
            </a:endParaRPr>
          </a:p>
        </p:txBody>
      </p:sp>
      <p:sp>
        <p:nvSpPr>
          <p:cNvPr id="39" name="Google Shape;294;p53"/>
          <p:cNvSpPr/>
          <p:nvPr/>
        </p:nvSpPr>
        <p:spPr>
          <a:xfrm>
            <a:off x="2183006" y="2588497"/>
            <a:ext cx="1122362" cy="1263650"/>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0" name="Google Shape;295;p53"/>
          <p:cNvSpPr/>
          <p:nvPr/>
        </p:nvSpPr>
        <p:spPr>
          <a:xfrm rot="666536">
            <a:off x="2074747" y="3907729"/>
            <a:ext cx="1236662" cy="25789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1" name="Google Shape;296;p53"/>
          <p:cNvSpPr/>
          <p:nvPr/>
        </p:nvSpPr>
        <p:spPr>
          <a:xfrm rot="10800000" flipH="1">
            <a:off x="2197291" y="4131576"/>
            <a:ext cx="1122362" cy="1265238"/>
          </a:xfrm>
          <a:custGeom>
            <a:avLst/>
            <a:gdLst/>
            <a:ahLst/>
            <a:cxnLst/>
            <a:rect l="0" t="0" r="0" b="0"/>
            <a:pathLst>
              <a:path w="1092530" h="1068780" extrusionOk="0">
                <a:moveTo>
                  <a:pt x="0" y="1068780"/>
                </a:moveTo>
                <a:lnTo>
                  <a:pt x="1092530" y="0"/>
                </a:lnTo>
              </a:path>
            </a:pathLst>
          </a:custGeom>
          <a:noFill/>
          <a:ln w="9525" cap="flat" cmpd="sng">
            <a:solidFill>
              <a:schemeClr val="accent2"/>
            </a:solidFill>
            <a:prstDash val="solid"/>
            <a:round/>
            <a:headEnd type="oval" w="med" len="med"/>
            <a:tailEnd type="oval" w="med" len="med"/>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tx1"/>
              </a:solidFill>
              <a:latin typeface="Arial"/>
              <a:ea typeface="Arial"/>
              <a:cs typeface="Arial"/>
              <a:sym typeface="Arial"/>
            </a:endParaRPr>
          </a:p>
        </p:txBody>
      </p:sp>
      <p:sp>
        <p:nvSpPr>
          <p:cNvPr id="42" name="Google Shape;297;p53"/>
          <p:cNvSpPr/>
          <p:nvPr/>
        </p:nvSpPr>
        <p:spPr>
          <a:xfrm>
            <a:off x="305928" y="2706980"/>
            <a:ext cx="2715490" cy="2550680"/>
          </a:xfrm>
          <a:prstGeom prst="ellipse">
            <a:avLst/>
          </a:prstGeom>
          <a:solidFill>
            <a:srgbClr val="3EA88A"/>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2400" b="1" dirty="0" smtClean="0">
                <a:solidFill>
                  <a:schemeClr val="tx1"/>
                </a:solidFill>
              </a:rPr>
              <a:t>忠誠度</a:t>
            </a:r>
            <a:endParaRPr lang="en-US" altLang="zh-TW" sz="2400" b="1" dirty="0" smtClean="0">
              <a:solidFill>
                <a:schemeClr val="tx1"/>
              </a:solidFill>
            </a:endParaRPr>
          </a:p>
          <a:p>
            <a:pPr algn="ctr"/>
            <a:r>
              <a:rPr lang="en-US" altLang="zh-TW" sz="2400" b="1" dirty="0" smtClean="0">
                <a:solidFill>
                  <a:schemeClr val="tx1"/>
                </a:solidFill>
              </a:rPr>
              <a:t>Loyalty</a:t>
            </a:r>
            <a:endParaRPr sz="2400" b="1" dirty="0">
              <a:solidFill>
                <a:schemeClr val="tx1"/>
              </a:solidFill>
            </a:endParaRPr>
          </a:p>
        </p:txBody>
      </p:sp>
      <p:sp>
        <p:nvSpPr>
          <p:cNvPr id="21" name="矩形 20"/>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2"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3" name="矩形 22"/>
          <p:cNvSpPr/>
          <p:nvPr/>
        </p:nvSpPr>
        <p:spPr>
          <a:xfrm>
            <a:off x="810883"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24" name="圆角矩形 1769"/>
          <p:cNvSpPr/>
          <p:nvPr/>
        </p:nvSpPr>
        <p:spPr>
          <a:xfrm rot="16200000" flipV="1">
            <a:off x="11457520" y="358773"/>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96"/>
          <p:cNvSpPr/>
          <p:nvPr/>
        </p:nvSpPr>
        <p:spPr bwMode="auto">
          <a:xfrm>
            <a:off x="11559368" y="468988"/>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6" name="矩形 25"/>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4009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Google Shape;182;p15"/>
          <p:cNvSpPr/>
          <p:nvPr/>
        </p:nvSpPr>
        <p:spPr>
          <a:xfrm>
            <a:off x="0" y="2014538"/>
            <a:ext cx="12192000" cy="2849562"/>
          </a:xfrm>
          <a:prstGeom prst="rect">
            <a:avLst/>
          </a:prstGeom>
          <a:solidFill>
            <a:srgbClr val="157E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7" name="Google Shape;184;p15"/>
          <p:cNvSpPr txBox="1"/>
          <p:nvPr/>
        </p:nvSpPr>
        <p:spPr>
          <a:xfrm>
            <a:off x="946150" y="2000250"/>
            <a:ext cx="1539875" cy="1862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dirty="0">
                <a:solidFill>
                  <a:schemeClr val="lt1"/>
                </a:solidFill>
                <a:latin typeface="Impact"/>
                <a:ea typeface="Impact"/>
                <a:cs typeface="Impact"/>
                <a:sym typeface="Impact"/>
              </a:rPr>
              <a:t>3</a:t>
            </a:r>
            <a:endParaRPr sz="11500" b="0" i="0" u="none" strike="noStrike" cap="none" dirty="0">
              <a:solidFill>
                <a:schemeClr val="lt1"/>
              </a:solidFill>
              <a:latin typeface="Impact"/>
              <a:ea typeface="Impact"/>
              <a:cs typeface="Impact"/>
              <a:sym typeface="Impact"/>
            </a:endParaRPr>
          </a:p>
        </p:txBody>
      </p:sp>
      <p:sp>
        <p:nvSpPr>
          <p:cNvPr id="1768" name="Google Shape;185;p15"/>
          <p:cNvSpPr txBox="1"/>
          <p:nvPr/>
        </p:nvSpPr>
        <p:spPr>
          <a:xfrm>
            <a:off x="419100" y="2638425"/>
            <a:ext cx="571500"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69" name="Google Shape;186;p15"/>
          <p:cNvSpPr/>
          <p:nvPr/>
        </p:nvSpPr>
        <p:spPr>
          <a:xfrm>
            <a:off x="2498725" y="2663825"/>
            <a:ext cx="9693275" cy="541338"/>
          </a:xfrm>
          <a:prstGeom prst="rect">
            <a:avLst/>
          </a:prstGeom>
          <a:solidFill>
            <a:srgbClr val="D6E0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0" name="Google Shape;187;p15"/>
          <p:cNvSpPr txBox="1"/>
          <p:nvPr/>
        </p:nvSpPr>
        <p:spPr>
          <a:xfrm>
            <a:off x="2525713" y="2638425"/>
            <a:ext cx="1766887"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71" name="Google Shape;188;p15"/>
          <p:cNvSpPr txBox="1"/>
          <p:nvPr/>
        </p:nvSpPr>
        <p:spPr>
          <a:xfrm>
            <a:off x="6791325" y="3632200"/>
            <a:ext cx="5727700" cy="831850"/>
          </a:xfrm>
          <a:prstGeom prst="rect">
            <a:avLst/>
          </a:prstGeom>
          <a:noFill/>
          <a:ln>
            <a:noFill/>
          </a:ln>
        </p:spPr>
        <p:txBody>
          <a:bodyPr spcFirstLastPara="1" wrap="square" lIns="91425" tIns="45700" rIns="91425" bIns="45700" anchor="t" anchorCtr="0">
            <a:noAutofit/>
          </a:bodyPr>
          <a:lstStyle/>
          <a:p>
            <a:pPr lvl="0" algn="ctr"/>
            <a:r>
              <a:rPr lang="zh-TW" altLang="en-US" sz="4800" b="1" dirty="0" smtClean="0">
                <a:solidFill>
                  <a:schemeClr val="lt1"/>
                </a:solidFill>
                <a:latin typeface="微軟正黑體" panose="020B0604030504040204" pitchFamily="34" charset="-120"/>
                <a:ea typeface="微軟正黑體" panose="020B0604030504040204" pitchFamily="34" charset="-120"/>
              </a:rPr>
              <a:t>研究</a:t>
            </a:r>
            <a:r>
              <a:rPr lang="zh-TW" altLang="en-US" sz="4800" b="1" dirty="0">
                <a:solidFill>
                  <a:schemeClr val="lt1"/>
                </a:solidFill>
                <a:latin typeface="微軟正黑體" panose="020B0604030504040204" pitchFamily="34" charset="-120"/>
                <a:ea typeface="微軟正黑體" panose="020B0604030504040204" pitchFamily="34" charset="-120"/>
              </a:rPr>
              <a:t>方法</a:t>
            </a:r>
          </a:p>
          <a:p>
            <a:pPr marL="0" marR="0" lvl="0" indent="0" algn="ctr" rtl="0">
              <a:spcBef>
                <a:spcPts val="0"/>
              </a:spcBef>
              <a:spcAft>
                <a:spcPts val="0"/>
              </a:spcAft>
              <a:buNone/>
            </a:pPr>
            <a:endParaRPr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6756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字方塊 8"/>
              <p:cNvSpPr txBox="1"/>
              <p:nvPr/>
            </p:nvSpPr>
            <p:spPr>
              <a:xfrm>
                <a:off x="921296" y="3758757"/>
                <a:ext cx="10416057" cy="277858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關懷</a:t>
                </a:r>
                <a:r>
                  <a:rPr lang="en-US" altLang="zh-TW" dirty="0"/>
                  <a:t>(Benevolence)(c) = |{b | </a:t>
                </a:r>
                <a:r>
                  <a:rPr lang="en-US" altLang="zh-TW" dirty="0" err="1"/>
                  <a:t>b∈B</a:t>
                </a:r>
                <a:r>
                  <a:rPr lang="en-US" altLang="zh-TW" dirty="0"/>
                  <a:t> ∩ </a:t>
                </a:r>
                <a:r>
                  <a:rPr lang="en-US" altLang="zh-TW" dirty="0" err="1"/>
                  <a:t>b.c</a:t>
                </a:r>
                <a:r>
                  <a:rPr lang="en-US" altLang="zh-TW" dirty="0"/>
                  <a:t> = c}| </a:t>
                </a:r>
                <a:endParaRPr lang="en-US" altLang="zh-TW" dirty="0" smtClean="0"/>
              </a:p>
              <a:p>
                <a:endParaRPr lang="en-US" altLang="zh-TW" dirty="0"/>
              </a:p>
              <a:p>
                <a:r>
                  <a:rPr lang="zh-TW" altLang="en-US" dirty="0">
                    <a:latin typeface="標楷體" panose="03000509000000000000" pitchFamily="65" charset="-120"/>
                    <a:ea typeface="標楷體" panose="03000509000000000000" pitchFamily="65" charset="-120"/>
                  </a:rPr>
                  <a:t>正直</a:t>
                </a:r>
                <a:r>
                  <a:rPr lang="en-US" altLang="zh-TW" dirty="0"/>
                  <a:t>(Integrity)(c) = </a:t>
                </a:r>
                <a:r>
                  <a:rPr lang="en-US" altLang="zh-TW" i="1" dirty="0"/>
                  <a:t>sum</a:t>
                </a:r>
                <a:r>
                  <a:rPr lang="en-US" altLang="zh-TW" i="1" dirty="0" smtClean="0"/>
                  <a:t> </a:t>
                </a:r>
                <a14:m>
                  <m:oMath xmlns:m="http://schemas.openxmlformats.org/officeDocument/2006/math">
                    <m:r>
                      <a:rPr lang="en-US" altLang="zh-TW" i="1" dirty="0">
                        <a:latin typeface="Cambria Math" panose="02040503050406030204" pitchFamily="18" charset="0"/>
                      </a:rPr>
                      <m:t>{</m:t>
                    </m:r>
                    <m:f>
                      <m:fPr>
                        <m:ctrlPr>
                          <a:rPr lang="zh-TW" altLang="zh-TW" i="1">
                            <a:latin typeface="Cambria Math" panose="02040503050406030204" pitchFamily="18" charset="0"/>
                          </a:rPr>
                        </m:ctrlPr>
                      </m:fPr>
                      <m:num>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𝑚𝑜𝑛𝑒𝑦</m:t>
                        </m:r>
                      </m:num>
                      <m:den>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𝑑𝑎𝑡𝑒</m:t>
                        </m:r>
                        <m:r>
                          <a:rPr lang="en-US" altLang="zh-TW" i="1">
                            <a:latin typeface="Cambria Math" panose="02040503050406030204" pitchFamily="18" charset="0"/>
                          </a:rPr>
                          <m:t>−</m:t>
                        </m:r>
                        <m:r>
                          <m:rPr>
                            <m:sty m:val="p"/>
                          </m:rPr>
                          <a:rPr lang="en-US" altLang="zh-TW">
                            <a:latin typeface="Cambria Math" panose="02040503050406030204" pitchFamily="18" charset="0"/>
                          </a:rPr>
                          <m:t>min</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date</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zh-TW"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den>
                    </m:f>
                    <m:r>
                      <a:rPr lang="en-US" altLang="zh-TW">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a:latin typeface="Cambria Math" panose="02040503050406030204" pitchFamily="18" charset="0"/>
                      </a:rPr>
                      <m:t>∈</m:t>
                    </m:r>
                    <m:r>
                      <a:rPr lang="en-US" altLang="zh-TW" i="1">
                        <a:latin typeface="Cambria Math" panose="02040503050406030204" pitchFamily="18" charset="0"/>
                      </a:rPr>
                      <m:t>𝐷</m:t>
                    </m:r>
                    <m:r>
                      <a:rPr lang="en-US" altLang="zh-TW" i="1">
                        <a:latin typeface="Cambria Math" panose="02040503050406030204" pitchFamily="18" charset="0"/>
                      </a:rPr>
                      <m:t> </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𝑑𝑎𝑡𝑒</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𝑠𝑡𝑎𝑡𝑒</m:t>
                    </m:r>
                    <m:r>
                      <a:rPr lang="en-US" altLang="zh-TW" i="1">
                        <a:latin typeface="Cambria Math" panose="02040503050406030204" pitchFamily="18" charset="0"/>
                      </a:rPr>
                      <m:t>=</m:t>
                    </m:r>
                    <m:r>
                      <a:rPr lang="en-US" altLang="zh-TW" i="1">
                        <a:latin typeface="Cambria Math" panose="02040503050406030204" pitchFamily="18" charset="0"/>
                      </a:rPr>
                      <m:t>𝑛𝑒𝑤</m:t>
                    </m:r>
                  </m:oMath>
                </a14:m>
                <a:r>
                  <a:rPr lang="en-US" altLang="zh-TW" dirty="0" smtClean="0"/>
                  <a:t>}</a:t>
                </a:r>
              </a:p>
              <a:p>
                <a:endParaRPr lang="en-US" altLang="zh-TW" dirty="0" smtClean="0"/>
              </a:p>
              <a:p>
                <a:r>
                  <a:rPr lang="zh-TW" altLang="en-US" dirty="0">
                    <a:latin typeface="標楷體" panose="03000509000000000000" pitchFamily="65" charset="-120"/>
                    <a:ea typeface="標楷體" panose="03000509000000000000" pitchFamily="65" charset="-120"/>
                  </a:rPr>
                  <a:t>能力</a:t>
                </a:r>
                <a:r>
                  <a:rPr lang="en-US" altLang="zh-TW" dirty="0"/>
                  <a:t>(Competence)(c) = </a:t>
                </a:r>
                <a:r>
                  <a:rPr lang="en-US" altLang="zh-TW" i="1" dirty="0"/>
                  <a:t>sum</a:t>
                </a:r>
                <a:r>
                  <a:rPr lang="en-US" altLang="zh-TW" i="1" dirty="0" smtClean="0"/>
                  <a:t> </a:t>
                </a:r>
                <a:r>
                  <a:rPr lang="en-US" altLang="zh-TW" dirty="0" smtClean="0"/>
                  <a:t>{</a:t>
                </a:r>
                <a14:m>
                  <m:oMath xmlns:m="http://schemas.openxmlformats.org/officeDocument/2006/math">
                    <m:f>
                      <m:fPr>
                        <m:ctrlPr>
                          <a:rPr lang="zh-TW" altLang="zh-TW" i="1">
                            <a:latin typeface="Cambria Math" panose="02040503050406030204" pitchFamily="18" charset="0"/>
                          </a:rPr>
                        </m:ctrlPr>
                      </m:fPr>
                      <m:num>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𝑚𝑜𝑛𝑒𝑦</m:t>
                        </m:r>
                      </m:num>
                      <m:den>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𝑑𝑎𝑡𝑒</m:t>
                        </m:r>
                        <m:r>
                          <a:rPr lang="en-US" altLang="zh-TW" i="1">
                            <a:latin typeface="Cambria Math" panose="02040503050406030204" pitchFamily="18" charset="0"/>
                          </a:rPr>
                          <m:t>−</m:t>
                        </m:r>
                        <m:r>
                          <m:rPr>
                            <m:sty m:val="p"/>
                          </m:rPr>
                          <a:rPr lang="en-US" altLang="zh-TW">
                            <a:latin typeface="Cambria Math" panose="02040503050406030204" pitchFamily="18" charset="0"/>
                          </a:rPr>
                          <m:t>min</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date</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B</m:t>
                        </m:r>
                        <m:r>
                          <a:rPr lang="zh-TW" altLang="zh-TW">
                            <a:latin typeface="Cambria Math" panose="02040503050406030204" pitchFamily="18" charset="0"/>
                          </a:rPr>
                          <m:t>∩</m:t>
                        </m:r>
                        <m:r>
                          <m:rPr>
                            <m:sty m:val="p"/>
                          </m:rPr>
                          <a:rPr lang="en-US" altLang="zh-TW">
                            <a:latin typeface="Cambria Math" panose="02040503050406030204" pitchFamily="18" charset="0"/>
                          </a:rPr>
                          <m:t>b</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den>
                    </m:f>
                    <m:r>
                      <a:rPr lang="en-US" altLang="zh-TW">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a:latin typeface="Cambria Math" panose="02040503050406030204" pitchFamily="18" charset="0"/>
                      </a:rPr>
                      <m:t>∈</m:t>
                    </m:r>
                    <m:r>
                      <a:rPr lang="en-US" altLang="zh-TW" i="1">
                        <a:latin typeface="Cambria Math" panose="02040503050406030204" pitchFamily="18" charset="0"/>
                      </a:rPr>
                      <m:t>𝐷</m:t>
                    </m:r>
                    <m:r>
                      <a:rPr lang="en-US" altLang="zh-TW" i="1">
                        <a:latin typeface="Cambria Math" panose="02040503050406030204" pitchFamily="18" charset="0"/>
                      </a:rPr>
                      <m:t> </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𝑑𝑎𝑡𝑒</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𝑠𝑡𝑎𝑡𝑒</m:t>
                    </m:r>
                    <m:r>
                      <a:rPr lang="en-US" altLang="zh-TW" i="1">
                        <a:latin typeface="Cambria Math" panose="02040503050406030204" pitchFamily="18" charset="0"/>
                      </a:rPr>
                      <m:t>=</m:t>
                    </m:r>
                    <m:r>
                      <a:rPr lang="en-US" altLang="zh-TW" b="0" i="1" smtClean="0">
                        <a:latin typeface="Cambria Math" panose="02040503050406030204" pitchFamily="18" charset="0"/>
                      </a:rPr>
                      <m:t>𝑜𝑙𝑑</m:t>
                    </m:r>
                    <m:r>
                      <a:rPr lang="en-US" altLang="zh-TW" i="1">
                        <a:latin typeface="Cambria Math" panose="02040503050406030204" pitchFamily="18" charset="0"/>
                      </a:rPr>
                      <m:t>}</m:t>
                    </m:r>
                  </m:oMath>
                </a14:m>
                <a:endParaRPr lang="en-US" altLang="zh-TW" b="0" i="1" dirty="0" smtClean="0"/>
              </a:p>
              <a:p>
                <a:endParaRPr lang="en-US" altLang="zh-TW" dirty="0" smtClean="0"/>
              </a:p>
              <a:p>
                <a:r>
                  <a:rPr lang="zh-TW" altLang="en-US" dirty="0">
                    <a:latin typeface="標楷體" panose="03000509000000000000" pitchFamily="65" charset="-120"/>
                    <a:ea typeface="標楷體" panose="03000509000000000000" pitchFamily="65" charset="-120"/>
                  </a:rPr>
                  <a:t>預測</a:t>
                </a:r>
                <a:r>
                  <a:rPr lang="en-US" altLang="zh-TW" dirty="0"/>
                  <a:t>(Predictability)(c) </a:t>
                </a:r>
                <a:r>
                  <a:rPr lang="en-US" altLang="zh-TW" dirty="0" smtClean="0"/>
                  <a:t>= </a:t>
                </a:r>
                <a14:m>
                  <m:oMath xmlns:m="http://schemas.openxmlformats.org/officeDocument/2006/math">
                    <m:f>
                      <m:fPr>
                        <m:ctrlPr>
                          <a:rPr lang="zh-TW" altLang="zh-TW" i="1">
                            <a:latin typeface="Cambria Math" panose="02040503050406030204" pitchFamily="18" charset="0"/>
                          </a:rPr>
                        </m:ctrlPr>
                      </m:fPr>
                      <m:num>
                        <m:r>
                          <a:rPr lang="en-US" altLang="zh-TW">
                            <a:latin typeface="Cambria Math" panose="02040503050406030204" pitchFamily="18" charset="0"/>
                          </a:rPr>
                          <m:t>|</m:t>
                        </m:r>
                        <m:d>
                          <m:dPr>
                            <m:begChr m:val="{"/>
                            <m:endChr m:val="|"/>
                            <m:ctrlPr>
                              <a:rPr lang="zh-TW" altLang="zh-TW" i="1">
                                <a:latin typeface="Cambria Math" panose="02040503050406030204" pitchFamily="18" charset="0"/>
                              </a:rPr>
                            </m:ctrlPr>
                          </m:dPr>
                          <m:e>
                            <m:r>
                              <m:rPr>
                                <m:sty m:val="p"/>
                              </m:rPr>
                              <a:rPr lang="en-US" altLang="zh-TW">
                                <a:latin typeface="Cambria Math" panose="02040503050406030204" pitchFamily="18" charset="0"/>
                              </a:rPr>
                              <m:t>t</m:t>
                            </m:r>
                          </m:e>
                        </m:d>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𝑇</m:t>
                        </m:r>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a:latin typeface="Cambria Math" panose="02040503050406030204" pitchFamily="18" charset="0"/>
                          </a:rPr>
                          <m:t>|</m:t>
                        </m:r>
                      </m:num>
                      <m:den>
                        <m:r>
                          <a:rPr lang="en-US" altLang="zh-TW">
                            <a:latin typeface="Cambria Math" panose="02040503050406030204" pitchFamily="18" charset="0"/>
                          </a:rPr>
                          <m:t>|{</m:t>
                        </m:r>
                        <m:r>
                          <m:rPr>
                            <m:sty m:val="p"/>
                          </m:rPr>
                          <a:rPr lang="en-US" altLang="zh-TW">
                            <a:latin typeface="Cambria Math" panose="02040503050406030204" pitchFamily="18" charset="0"/>
                          </a:rPr>
                          <m:t>s</m:t>
                        </m:r>
                        <m:r>
                          <a:rPr lang="en-US" altLang="zh-TW">
                            <a:latin typeface="Cambria Math" panose="02040503050406030204" pitchFamily="18" charset="0"/>
                          </a:rPr>
                          <m:t>|</m:t>
                        </m:r>
                        <m:r>
                          <m:rPr>
                            <m:sty m:val="p"/>
                          </m:rPr>
                          <a:rPr lang="en-US" altLang="zh-TW">
                            <a:latin typeface="Cambria Math" panose="02040503050406030204" pitchFamily="18" charset="0"/>
                          </a:rPr>
                          <m:t>s</m:t>
                        </m:r>
                        <m:r>
                          <a:rPr lang="en-US" altLang="zh-TW">
                            <a:latin typeface="Cambria Math" panose="02040503050406030204" pitchFamily="18" charset="0"/>
                          </a:rPr>
                          <m:t>∈</m:t>
                        </m:r>
                        <m:r>
                          <m:rPr>
                            <m:sty m:val="p"/>
                          </m:rPr>
                          <a:rPr lang="en-US" altLang="zh-TW">
                            <a:latin typeface="Cambria Math" panose="02040503050406030204" pitchFamily="18" charset="0"/>
                          </a:rPr>
                          <m:t>S</m:t>
                        </m:r>
                        <m:r>
                          <a:rPr lang="en-US" altLang="zh-TW">
                            <a:latin typeface="Cambria Math" panose="02040503050406030204" pitchFamily="18" charset="0"/>
                          </a:rPr>
                          <m:t>∩</m:t>
                        </m:r>
                        <m:r>
                          <m:rPr>
                            <m:sty m:val="p"/>
                          </m:rPr>
                          <a:rPr lang="en-US" altLang="zh-TW">
                            <a:latin typeface="Cambria Math" panose="02040503050406030204" pitchFamily="18" charset="0"/>
                          </a:rPr>
                          <m:t>s</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r>
                          <m:rPr>
                            <m:sty m:val="p"/>
                          </m:rPr>
                          <a:rPr lang="en-US" altLang="zh-TW">
                            <a:latin typeface="Cambria Math" panose="02040503050406030204" pitchFamily="18" charset="0"/>
                          </a:rPr>
                          <m:t>c</m:t>
                        </m:r>
                        <m:r>
                          <a:rPr lang="en-US" altLang="zh-TW">
                            <a:latin typeface="Cambria Math" panose="02040503050406030204" pitchFamily="18" charset="0"/>
                          </a:rPr>
                          <m:t>}|</m:t>
                        </m:r>
                      </m:den>
                    </m:f>
                  </m:oMath>
                </a14:m>
                <a:endParaRPr lang="zh-TW" altLang="zh-TW" dirty="0"/>
              </a:p>
              <a:p>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921296" y="3758757"/>
                <a:ext cx="10416057" cy="2778581"/>
              </a:xfrm>
              <a:prstGeom prst="rect">
                <a:avLst/>
              </a:prstGeom>
              <a:blipFill>
                <a:blip r:embed="rId3"/>
                <a:stretch>
                  <a:fillRect l="-468" t="-1758"/>
                </a:stretch>
              </a:blipFill>
            </p:spPr>
            <p:txBody>
              <a:bodyPr/>
              <a:lstStyle/>
              <a:p>
                <a:r>
                  <a:rPr lang="zh-TW"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1500903021"/>
              </p:ext>
            </p:extLst>
          </p:nvPr>
        </p:nvGraphicFramePr>
        <p:xfrm>
          <a:off x="49695" y="1464357"/>
          <a:ext cx="12080238" cy="2011680"/>
        </p:xfrm>
        <a:graphic>
          <a:graphicData uri="http://schemas.openxmlformats.org/drawingml/2006/table">
            <a:tbl>
              <a:tblPr firstRow="1" bandRow="1">
                <a:tableStyleId>{5C22544A-7EE6-4342-B048-85BDC9FD1C3A}</a:tableStyleId>
              </a:tblPr>
              <a:tblGrid>
                <a:gridCol w="4328159">
                  <a:extLst>
                    <a:ext uri="{9D8B030D-6E8A-4147-A177-3AD203B41FA5}">
                      <a16:colId xmlns:a16="http://schemas.microsoft.com/office/drawing/2014/main" val="2293915761"/>
                    </a:ext>
                  </a:extLst>
                </a:gridCol>
                <a:gridCol w="4328160">
                  <a:extLst>
                    <a:ext uri="{9D8B030D-6E8A-4147-A177-3AD203B41FA5}">
                      <a16:colId xmlns:a16="http://schemas.microsoft.com/office/drawing/2014/main" val="2040670286"/>
                    </a:ext>
                  </a:extLst>
                </a:gridCol>
                <a:gridCol w="3423919">
                  <a:extLst>
                    <a:ext uri="{9D8B030D-6E8A-4147-A177-3AD203B41FA5}">
                      <a16:colId xmlns:a16="http://schemas.microsoft.com/office/drawing/2014/main" val="1798007472"/>
                    </a:ext>
                  </a:extLst>
                </a:gridCol>
              </a:tblGrid>
              <a:tr h="1827041">
                <a:tc>
                  <a:txBody>
                    <a:bodyPr/>
                    <a:lstStyle/>
                    <a:p>
                      <a:r>
                        <a:rPr lang="en-US" altLang="zh-TW" b="0" dirty="0" smtClean="0">
                          <a:solidFill>
                            <a:schemeClr val="tx1"/>
                          </a:solidFill>
                          <a:latin typeface="標楷體" panose="03000509000000000000" pitchFamily="65" charset="-120"/>
                          <a:ea typeface="標楷體" panose="03000509000000000000" pitchFamily="65" charset="-120"/>
                        </a:rPr>
                        <a:t>D={dates in the training period}</a:t>
                      </a:r>
                    </a:p>
                    <a:p>
                      <a:r>
                        <a:rPr lang="en-US" altLang="zh-TW" b="0" dirty="0" smtClean="0">
                          <a:solidFill>
                            <a:schemeClr val="tx1"/>
                          </a:solidFill>
                          <a:latin typeface="標楷體" panose="03000509000000000000" pitchFamily="65" charset="-120"/>
                          <a:ea typeface="標楷體" panose="03000509000000000000" pitchFamily="65" charset="-120"/>
                        </a:rPr>
                        <a:t>B = {&lt;date, c&gt;} </a:t>
                      </a:r>
                    </a:p>
                    <a:p>
                      <a:r>
                        <a:rPr lang="en-US" altLang="zh-TW" b="0" dirty="0" smtClean="0">
                          <a:solidFill>
                            <a:schemeClr val="tx1"/>
                          </a:solidFill>
                          <a:latin typeface="標楷體" panose="03000509000000000000" pitchFamily="65" charset="-120"/>
                          <a:ea typeface="標楷體" panose="03000509000000000000" pitchFamily="65" charset="-120"/>
                        </a:rPr>
                        <a:t>B:</a:t>
                      </a:r>
                      <a:r>
                        <a:rPr lang="zh-TW" altLang="en-US" b="0" dirty="0" smtClean="0">
                          <a:solidFill>
                            <a:schemeClr val="tx1"/>
                          </a:solidFill>
                          <a:latin typeface="標楷體" panose="03000509000000000000" pitchFamily="65" charset="-120"/>
                          <a:ea typeface="標楷體" panose="03000509000000000000" pitchFamily="65" charset="-120"/>
                        </a:rPr>
                        <a:t>關懷通話表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b.date</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業務撥打關懷電話給顧客的日期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b.c</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業務撥打關懷電話的顧客</a:t>
                      </a:r>
                    </a:p>
                    <a:p>
                      <a:endParaRPr lang="zh-TW" altLang="en-US" b="0" dirty="0">
                        <a:solidFill>
                          <a:schemeClr val="tx1"/>
                        </a:solidFill>
                        <a:latin typeface="標楷體" panose="03000509000000000000" pitchFamily="65" charset="-120"/>
                        <a:ea typeface="標楷體" panose="03000509000000000000" pitchFamily="65" charset="-120"/>
                      </a:endParaRPr>
                    </a:p>
                  </a:txBody>
                  <a:tcPr>
                    <a:lnL w="12700" cmpd="sng">
                      <a:noFill/>
                    </a:lnL>
                    <a:lnR w="12700" cap="flat" cmpd="sng" algn="ctr">
                      <a:solidFill>
                        <a:schemeClr val="tx1"/>
                      </a:solidFill>
                      <a:prstDash val="sysDash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altLang="zh-TW" b="0" dirty="0" smtClean="0">
                          <a:solidFill>
                            <a:schemeClr val="tx1"/>
                          </a:solidFill>
                          <a:latin typeface="標楷體" panose="03000509000000000000" pitchFamily="65" charset="-120"/>
                          <a:ea typeface="標楷體" panose="03000509000000000000" pitchFamily="65" charset="-120"/>
                        </a:rPr>
                        <a:t>S = {&lt;date, c&gt;} </a:t>
                      </a:r>
                    </a:p>
                    <a:p>
                      <a:r>
                        <a:rPr lang="en-US" altLang="zh-TW" b="0" dirty="0" smtClean="0">
                          <a:solidFill>
                            <a:schemeClr val="tx1"/>
                          </a:solidFill>
                          <a:latin typeface="標楷體" panose="03000509000000000000" pitchFamily="65" charset="-120"/>
                          <a:ea typeface="標楷體" panose="03000509000000000000" pitchFamily="65" charset="-120"/>
                        </a:rPr>
                        <a:t>S:</a:t>
                      </a:r>
                      <a:r>
                        <a:rPr lang="zh-TW" altLang="en-US" b="0" dirty="0" smtClean="0">
                          <a:solidFill>
                            <a:schemeClr val="tx1"/>
                          </a:solidFill>
                          <a:latin typeface="標楷體" panose="03000509000000000000" pitchFamily="65" charset="-120"/>
                          <a:ea typeface="標楷體" panose="03000509000000000000" pitchFamily="65" charset="-120"/>
                        </a:rPr>
                        <a:t>推銷通話表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s.date</a:t>
                      </a:r>
                      <a:r>
                        <a:rPr lang="en-US" altLang="zh-TW" b="0" dirty="0" smtClean="0">
                          <a:solidFill>
                            <a:schemeClr val="tx1"/>
                          </a:solidFill>
                          <a:latin typeface="標楷體" panose="03000509000000000000" pitchFamily="65" charset="-120"/>
                          <a:ea typeface="標楷體" panose="03000509000000000000" pitchFamily="65" charset="-120"/>
                        </a:rPr>
                        <a:t>: </a:t>
                      </a:r>
                      <a:r>
                        <a:rPr lang="zh-TW" altLang="en-US" b="0" dirty="0" smtClean="0">
                          <a:solidFill>
                            <a:schemeClr val="tx1"/>
                          </a:solidFill>
                          <a:latin typeface="標楷體" panose="03000509000000000000" pitchFamily="65" charset="-120"/>
                          <a:ea typeface="標楷體" panose="03000509000000000000" pitchFamily="65" charset="-120"/>
                        </a:rPr>
                        <a:t>業務撥打推銷電話給顧客的日期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s.c</a:t>
                      </a:r>
                      <a:r>
                        <a:rPr lang="en-US" altLang="zh-TW" b="0" dirty="0" smtClean="0">
                          <a:solidFill>
                            <a:schemeClr val="tx1"/>
                          </a:solidFill>
                          <a:latin typeface="標楷體" panose="03000509000000000000" pitchFamily="65" charset="-120"/>
                          <a:ea typeface="標楷體" panose="03000509000000000000" pitchFamily="65" charset="-120"/>
                        </a:rPr>
                        <a:t>: </a:t>
                      </a:r>
                      <a:r>
                        <a:rPr lang="zh-TW" altLang="en-US" b="0" dirty="0" smtClean="0">
                          <a:solidFill>
                            <a:schemeClr val="tx1"/>
                          </a:solidFill>
                          <a:latin typeface="標楷體" panose="03000509000000000000" pitchFamily="65" charset="-120"/>
                          <a:ea typeface="標楷體" panose="03000509000000000000" pitchFamily="65" charset="-120"/>
                        </a:rPr>
                        <a:t>業務撥打推銷電話的顧客</a:t>
                      </a:r>
                    </a:p>
                    <a:p>
                      <a:endParaRPr lang="zh-TW" altLang="en-US" b="0" dirty="0">
                        <a:solidFill>
                          <a:schemeClr val="tx1"/>
                        </a:solidFill>
                        <a:latin typeface="標楷體" panose="03000509000000000000" pitchFamily="65" charset="-120"/>
                        <a:ea typeface="標楷體" panose="03000509000000000000" pitchFamily="65" charset="-120"/>
                      </a:endParaRP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altLang="zh-TW" b="0" dirty="0" smtClean="0">
                          <a:solidFill>
                            <a:schemeClr val="tx1"/>
                          </a:solidFill>
                          <a:latin typeface="標楷體" panose="03000509000000000000" pitchFamily="65" charset="-120"/>
                          <a:ea typeface="標楷體" panose="03000509000000000000" pitchFamily="65" charset="-120"/>
                        </a:rPr>
                        <a:t>T = {&lt;c, date, money, state&gt;} </a:t>
                      </a:r>
                    </a:p>
                    <a:p>
                      <a:r>
                        <a:rPr lang="en-US" altLang="zh-TW" b="0" dirty="0" smtClean="0">
                          <a:solidFill>
                            <a:schemeClr val="tx1"/>
                          </a:solidFill>
                          <a:latin typeface="標楷體" panose="03000509000000000000" pitchFamily="65" charset="-120"/>
                          <a:ea typeface="標楷體" panose="03000509000000000000" pitchFamily="65" charset="-120"/>
                        </a:rPr>
                        <a:t>T:</a:t>
                      </a:r>
                      <a:r>
                        <a:rPr lang="zh-TW" altLang="en-US" b="0" dirty="0" smtClean="0">
                          <a:solidFill>
                            <a:schemeClr val="tx1"/>
                          </a:solidFill>
                          <a:latin typeface="標楷體" panose="03000509000000000000" pitchFamily="65" charset="-120"/>
                          <a:ea typeface="標楷體" panose="03000509000000000000" pitchFamily="65" charset="-120"/>
                        </a:rPr>
                        <a:t>交易紀錄表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t.c</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顧客名稱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t.date</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交易日期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t.money</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交易金額 </a:t>
                      </a:r>
                      <a:endParaRPr lang="en-US" altLang="zh-TW" b="0" dirty="0" smtClean="0">
                        <a:solidFill>
                          <a:schemeClr val="tx1"/>
                        </a:solidFill>
                        <a:latin typeface="標楷體" panose="03000509000000000000" pitchFamily="65" charset="-120"/>
                        <a:ea typeface="標楷體" panose="03000509000000000000" pitchFamily="65" charset="-120"/>
                      </a:endParaRPr>
                    </a:p>
                    <a:p>
                      <a:r>
                        <a:rPr lang="en-US" altLang="zh-TW" b="0" dirty="0" err="1" smtClean="0">
                          <a:solidFill>
                            <a:schemeClr val="tx1"/>
                          </a:solidFill>
                          <a:latin typeface="標楷體" panose="03000509000000000000" pitchFamily="65" charset="-120"/>
                          <a:ea typeface="標楷體" panose="03000509000000000000" pitchFamily="65" charset="-120"/>
                        </a:rPr>
                        <a:t>t.state</a:t>
                      </a:r>
                      <a:r>
                        <a:rPr lang="en-US" altLang="zh-TW" b="0" dirty="0" smtClean="0">
                          <a:solidFill>
                            <a:schemeClr val="tx1"/>
                          </a:solidFill>
                          <a:latin typeface="標楷體" panose="03000509000000000000" pitchFamily="65" charset="-120"/>
                          <a:ea typeface="標楷體" panose="03000509000000000000" pitchFamily="65" charset="-120"/>
                        </a:rPr>
                        <a:t>:</a:t>
                      </a:r>
                      <a:r>
                        <a:rPr lang="zh-TW" altLang="en-US" b="0" dirty="0" smtClean="0">
                          <a:solidFill>
                            <a:schemeClr val="tx1"/>
                          </a:solidFill>
                          <a:latin typeface="標楷體" panose="03000509000000000000" pitchFamily="65" charset="-120"/>
                          <a:ea typeface="標楷體" panose="03000509000000000000" pitchFamily="65" charset="-120"/>
                        </a:rPr>
                        <a:t>交易產品狀態</a:t>
                      </a:r>
                    </a:p>
                    <a:p>
                      <a:endParaRPr lang="zh-TW" altLang="en-US" b="0" dirty="0">
                        <a:solidFill>
                          <a:schemeClr val="tx1"/>
                        </a:solidFill>
                        <a:latin typeface="標楷體" panose="03000509000000000000" pitchFamily="65" charset="-120"/>
                        <a:ea typeface="標楷體" panose="03000509000000000000" pitchFamily="65" charset="-120"/>
                      </a:endParaRPr>
                    </a:p>
                  </a:txBody>
                  <a:tcPr>
                    <a:lnL w="12700" cap="flat" cmpd="sng" algn="ctr">
                      <a:solidFill>
                        <a:schemeClr val="tx1"/>
                      </a:solidFill>
                      <a:prstDash val="sysDashDot"/>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3522119"/>
                  </a:ext>
                </a:extLst>
              </a:tr>
            </a:tbl>
          </a:graphicData>
        </a:graphic>
      </p:graphicFrame>
      <p:sp>
        <p:nvSpPr>
          <p:cNvPr id="11" name="矩形 10"/>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2"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3" name="矩形 12"/>
          <p:cNvSpPr/>
          <p:nvPr/>
        </p:nvSpPr>
        <p:spPr>
          <a:xfrm>
            <a:off x="747798" y="312460"/>
            <a:ext cx="4801306"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公式定義</a:t>
            </a:r>
            <a:r>
              <a:rPr lang="en-US" altLang="zh-TW" sz="3600" dirty="0" smtClean="0">
                <a:solidFill>
                  <a:schemeClr val="bg1"/>
                </a:solidFill>
                <a:latin typeface="標楷體" panose="03000509000000000000" pitchFamily="65" charset="-120"/>
                <a:ea typeface="標楷體" panose="03000509000000000000" pitchFamily="65" charset="-120"/>
              </a:rPr>
              <a:t>-Trust Score</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4"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6" name="矩形 15"/>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97124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 name="文字方塊 10"/>
          <p:cNvSpPr txBox="1"/>
          <p:nvPr/>
        </p:nvSpPr>
        <p:spPr>
          <a:xfrm>
            <a:off x="4937486" y="3248685"/>
            <a:ext cx="7001660" cy="2031325"/>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最近消費</a:t>
            </a:r>
            <a:r>
              <a:rPr lang="zh-TW" altLang="en-US" dirty="0" smtClean="0">
                <a:latin typeface="標楷體" panose="03000509000000000000" pitchFamily="65" charset="-120"/>
                <a:ea typeface="標楷體" panose="03000509000000000000" pitchFamily="65" charset="-120"/>
              </a:rPr>
              <a:t>日期</a:t>
            </a:r>
            <a:r>
              <a:rPr lang="en-US" altLang="zh-TW" dirty="0"/>
              <a:t>(</a:t>
            </a:r>
            <a:r>
              <a:rPr lang="en-US" altLang="zh-TW" dirty="0" err="1"/>
              <a:t>Recency</a:t>
            </a:r>
            <a:r>
              <a:rPr lang="en-US" altLang="zh-TW" dirty="0"/>
              <a:t>)(c) </a:t>
            </a:r>
            <a:r>
              <a:rPr lang="en-US" altLang="zh-TW" dirty="0" smtClean="0"/>
              <a:t>=</a:t>
            </a:r>
            <a:r>
              <a:rPr lang="en-US" altLang="zh-TW" i="1" dirty="0" smtClean="0"/>
              <a:t> </a:t>
            </a:r>
            <a:r>
              <a:rPr lang="zh-TW" altLang="en-US" dirty="0"/>
              <a:t>𝑑</a:t>
            </a:r>
            <a:r>
              <a:rPr lang="zh-TW" altLang="en-US" sz="1200" dirty="0"/>
              <a:t>𝑒𝑛𝑑 </a:t>
            </a:r>
            <a:r>
              <a:rPr lang="zh-TW" altLang="en-US" dirty="0"/>
              <a:t>− </a:t>
            </a:r>
            <a:r>
              <a:rPr lang="en-US" altLang="zh-TW" dirty="0"/>
              <a:t>max{</a:t>
            </a:r>
            <a:r>
              <a:rPr lang="zh-TW" altLang="en-US" dirty="0"/>
              <a:t>𝑡</a:t>
            </a:r>
            <a:r>
              <a:rPr lang="en-US" altLang="zh-TW" dirty="0"/>
              <a:t>.</a:t>
            </a:r>
            <a:r>
              <a:rPr lang="zh-TW" altLang="en-US" dirty="0"/>
              <a:t>𝑑𝑎𝑡𝑒 </a:t>
            </a:r>
            <a:r>
              <a:rPr lang="en-US" altLang="zh-TW" dirty="0"/>
              <a:t>| </a:t>
            </a:r>
            <a:r>
              <a:rPr lang="zh-TW" altLang="en-US" dirty="0"/>
              <a:t>𝑡 ∈ 𝑇 ∩ 𝑡</a:t>
            </a:r>
            <a:r>
              <a:rPr lang="en-US" altLang="zh-TW" dirty="0" smtClean="0"/>
              <a:t>.c</a:t>
            </a:r>
            <a:r>
              <a:rPr lang="zh-TW" altLang="en-US" dirty="0" smtClean="0"/>
              <a:t> </a:t>
            </a:r>
            <a:r>
              <a:rPr lang="en-US" altLang="zh-TW" dirty="0"/>
              <a:t>= </a:t>
            </a:r>
            <a:r>
              <a:rPr lang="en-US" altLang="zh-TW" dirty="0" smtClean="0"/>
              <a:t>c} </a:t>
            </a:r>
          </a:p>
          <a:p>
            <a:endParaRPr lang="en-US" altLang="zh-TW" dirty="0"/>
          </a:p>
          <a:p>
            <a:r>
              <a:rPr lang="zh-TW" altLang="en-US" dirty="0">
                <a:latin typeface="標楷體" panose="03000509000000000000" pitchFamily="65" charset="-120"/>
                <a:ea typeface="標楷體" panose="03000509000000000000" pitchFamily="65" charset="-120"/>
              </a:rPr>
              <a:t>消費頻率</a:t>
            </a:r>
            <a:r>
              <a:rPr lang="en-US" altLang="zh-TW" dirty="0"/>
              <a:t>(Frequency)(c) = |{</a:t>
            </a:r>
            <a:r>
              <a:rPr lang="zh-TW" altLang="en-US" dirty="0"/>
              <a:t>𝑡</a:t>
            </a:r>
            <a:r>
              <a:rPr lang="en-US" altLang="zh-TW" dirty="0"/>
              <a:t>|</a:t>
            </a:r>
            <a:r>
              <a:rPr lang="zh-TW" altLang="en-US" dirty="0"/>
              <a:t>𝑡 ∈ 𝑇 ∩ 𝑡</a:t>
            </a:r>
            <a:r>
              <a:rPr lang="en-US" altLang="zh-TW" dirty="0" smtClean="0"/>
              <a:t>.c</a:t>
            </a:r>
            <a:r>
              <a:rPr lang="zh-TW" altLang="en-US" dirty="0" smtClean="0"/>
              <a:t> </a:t>
            </a:r>
            <a:r>
              <a:rPr lang="en-US" altLang="zh-TW"/>
              <a:t>= </a:t>
            </a:r>
            <a:r>
              <a:rPr lang="en-US" altLang="zh-TW" smtClean="0"/>
              <a:t>c}| </a:t>
            </a:r>
            <a:endParaRPr lang="en-US" altLang="zh-TW" dirty="0" smtClean="0"/>
          </a:p>
          <a:p>
            <a:endParaRPr lang="en-US" altLang="zh-TW" dirty="0" smtClean="0"/>
          </a:p>
          <a:p>
            <a:r>
              <a:rPr lang="zh-TW" altLang="en-US" dirty="0">
                <a:latin typeface="標楷體" panose="03000509000000000000" pitchFamily="65" charset="-120"/>
                <a:ea typeface="標楷體" panose="03000509000000000000" pitchFamily="65" charset="-120"/>
              </a:rPr>
              <a:t>消費金額</a:t>
            </a:r>
            <a:r>
              <a:rPr lang="en-US" altLang="zh-TW" dirty="0"/>
              <a:t>(Monetary)(c) </a:t>
            </a:r>
            <a:r>
              <a:rPr lang="en-US" altLang="zh-TW" dirty="0" smtClean="0"/>
              <a:t>=</a:t>
            </a:r>
            <a:r>
              <a:rPr lang="zh-TW" altLang="en-US" dirty="0"/>
              <a:t>𝑠𝑢𝑚</a:t>
            </a:r>
            <a:r>
              <a:rPr lang="en-US" altLang="zh-TW" dirty="0"/>
              <a:t>{</a:t>
            </a:r>
            <a:r>
              <a:rPr lang="zh-TW" altLang="en-US" dirty="0"/>
              <a:t>𝑡</a:t>
            </a:r>
            <a:r>
              <a:rPr lang="en-US" altLang="zh-TW" dirty="0"/>
              <a:t>.</a:t>
            </a:r>
            <a:r>
              <a:rPr lang="zh-TW" altLang="en-US" dirty="0"/>
              <a:t>𝑎𝑚𝑜𝑢𝑡</a:t>
            </a:r>
            <a:r>
              <a:rPr lang="en-US" altLang="zh-TW" dirty="0"/>
              <a:t>|</a:t>
            </a:r>
            <a:r>
              <a:rPr lang="zh-TW" altLang="en-US" dirty="0"/>
              <a:t>𝑡 ∈ 𝑇 ∩ 𝑡</a:t>
            </a:r>
            <a:r>
              <a:rPr lang="en-US" altLang="zh-TW" dirty="0" smtClean="0"/>
              <a:t>.c</a:t>
            </a:r>
            <a:r>
              <a:rPr lang="zh-TW" altLang="en-US" dirty="0" smtClean="0"/>
              <a:t> </a:t>
            </a:r>
            <a:r>
              <a:rPr lang="en-US" altLang="zh-TW" dirty="0"/>
              <a:t>= </a:t>
            </a:r>
            <a:r>
              <a:rPr lang="en-US" altLang="zh-TW" dirty="0" smtClean="0"/>
              <a:t>c} </a:t>
            </a:r>
          </a:p>
          <a:p>
            <a:endParaRPr lang="zh-TW" altLang="zh-TW" dirty="0"/>
          </a:p>
          <a:p>
            <a:endParaRPr lang="zh-TW" altLang="en-US" dirty="0"/>
          </a:p>
        </p:txBody>
      </p:sp>
      <p:sp>
        <p:nvSpPr>
          <p:cNvPr id="12" name="文字方塊 11"/>
          <p:cNvSpPr txBox="1"/>
          <p:nvPr/>
        </p:nvSpPr>
        <p:spPr>
          <a:xfrm>
            <a:off x="307731" y="3141109"/>
            <a:ext cx="4339650" cy="1754326"/>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D = </a:t>
            </a:r>
            <a:r>
              <a:rPr lang="en-US" altLang="zh-TW" dirty="0" smtClean="0">
                <a:latin typeface="標楷體" panose="03000509000000000000" pitchFamily="65" charset="-120"/>
                <a:ea typeface="標楷體" panose="03000509000000000000" pitchFamily="65" charset="-120"/>
              </a:rPr>
              <a:t>{dates </a:t>
            </a:r>
            <a:r>
              <a:rPr lang="en-US" altLang="zh-TW" dirty="0">
                <a:latin typeface="標楷體" panose="03000509000000000000" pitchFamily="65" charset="-120"/>
                <a:ea typeface="標楷體" panose="03000509000000000000" pitchFamily="65" charset="-120"/>
              </a:rPr>
              <a:t>in the training period } </a:t>
            </a:r>
          </a:p>
          <a:p>
            <a:r>
              <a:rPr lang="zh-TW" altLang="en-US" dirty="0">
                <a:latin typeface="標楷體" panose="03000509000000000000" pitchFamily="65" charset="-120"/>
                <a:ea typeface="標楷體" panose="03000509000000000000" pitchFamily="65" charset="-120"/>
              </a:rPr>
              <a:t>𝑑</a:t>
            </a:r>
            <a:r>
              <a:rPr lang="zh-TW" altLang="en-US" sz="1200" dirty="0">
                <a:latin typeface="標楷體" panose="03000509000000000000" pitchFamily="65" charset="-120"/>
                <a:ea typeface="標楷體" panose="03000509000000000000" pitchFamily="65" charset="-120"/>
              </a:rPr>
              <a:t>𝑒𝑛𝑑</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區間截止日期 </a:t>
            </a:r>
          </a:p>
          <a:p>
            <a:r>
              <a:rPr lang="en-US" altLang="zh-TW" dirty="0" smtClean="0">
                <a:latin typeface="標楷體" panose="03000509000000000000" pitchFamily="65" charset="-120"/>
                <a:ea typeface="標楷體" panose="03000509000000000000" pitchFamily="65" charset="-120"/>
              </a:rPr>
              <a:t>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交易紀錄表 </a:t>
            </a:r>
          </a:p>
          <a:p>
            <a:r>
              <a:rPr lang="en-US" altLang="zh-TW" dirty="0" err="1" smtClean="0">
                <a:latin typeface="標楷體" panose="03000509000000000000" pitchFamily="65" charset="-120"/>
                <a:ea typeface="標楷體" panose="03000509000000000000" pitchFamily="65" charset="-120"/>
              </a:rPr>
              <a:t>t.c</a:t>
            </a: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顧客名稱 </a:t>
            </a:r>
          </a:p>
          <a:p>
            <a:r>
              <a:rPr lang="en-US" altLang="zh-TW" dirty="0" err="1">
                <a:latin typeface="標楷體" panose="03000509000000000000" pitchFamily="65" charset="-120"/>
                <a:ea typeface="標楷體" panose="03000509000000000000" pitchFamily="65" charset="-120"/>
              </a:rPr>
              <a:t>t.date</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顧客消費日期 </a:t>
            </a:r>
          </a:p>
          <a:p>
            <a:r>
              <a:rPr lang="en-US" altLang="zh-TW" dirty="0" err="1">
                <a:latin typeface="標楷體" panose="03000509000000000000" pitchFamily="65" charset="-120"/>
                <a:ea typeface="標楷體" panose="03000509000000000000" pitchFamily="65" charset="-120"/>
              </a:rPr>
              <a:t>t.amount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顧客消費金額</a:t>
            </a:r>
          </a:p>
        </p:txBody>
      </p:sp>
      <p:sp>
        <p:nvSpPr>
          <p:cNvPr id="10" name="矩形 9"/>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3"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4" name="矩形 13"/>
          <p:cNvSpPr/>
          <p:nvPr/>
        </p:nvSpPr>
        <p:spPr>
          <a:xfrm>
            <a:off x="735624" y="312460"/>
            <a:ext cx="5262972"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公式定義</a:t>
            </a:r>
            <a:r>
              <a:rPr lang="en-US" altLang="zh-TW" sz="3600" dirty="0" smtClean="0">
                <a:solidFill>
                  <a:schemeClr val="bg1"/>
                </a:solidFill>
                <a:latin typeface="標楷體" panose="03000509000000000000" pitchFamily="65" charset="-120"/>
                <a:ea typeface="標楷體" panose="03000509000000000000" pitchFamily="65" charset="-120"/>
              </a:rPr>
              <a:t>-Loyalty Score</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5"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 name="矩形 16"/>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3482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334692" y="3420371"/>
                <a:ext cx="2762295" cy="1200329"/>
              </a:xfrm>
              <a:prstGeom prst="rect">
                <a:avLst/>
              </a:prstGeom>
              <a:noFill/>
            </p:spPr>
            <p:txBody>
              <a:bodyPr wrap="none" rtlCol="0">
                <a:spAutoFit/>
              </a:bodyPr>
              <a:lstStyle/>
              <a:p>
                <a14:m>
                  <m:oMath xmlns:m="http://schemas.openxmlformats.org/officeDocument/2006/math">
                    <m:r>
                      <a:rPr lang="en-US" altLang="zh-TW" i="1">
                        <a:latin typeface="Cambria Math" panose="02040503050406030204" pitchFamily="18" charset="0"/>
                      </a:rPr>
                      <m:t>𝐷</m:t>
                    </m:r>
                    <m:r>
                      <m:rPr>
                        <m:nor/>
                      </m:rPr>
                      <a:rPr lang="en-US" altLang="zh-TW" baseline="-25000"/>
                      <m:t>T</m:t>
                    </m:r>
                    <m:r>
                      <a:rPr lang="en-US" altLang="zh-TW" i="1" baseline="-25000">
                        <a:latin typeface="Cambria Math" panose="02040503050406030204" pitchFamily="18" charset="0"/>
                      </a:rPr>
                      <m:t> </m:t>
                    </m:r>
                  </m:oMath>
                </a14:m>
                <a:r>
                  <a:rPr lang="zh-TW" altLang="en-US" dirty="0" smtClean="0">
                    <a:latin typeface="標楷體" panose="03000509000000000000" pitchFamily="65" charset="-120"/>
                    <a:ea typeface="標楷體" panose="03000509000000000000" pitchFamily="65" charset="-120"/>
                  </a:rPr>
                  <a:t>：資料庫中總交易筆數</a:t>
                </a:r>
                <a:endParaRPr lang="en-US" altLang="zh-TW" dirty="0">
                  <a:latin typeface="標楷體" panose="03000509000000000000" pitchFamily="65" charset="-120"/>
                  <a:ea typeface="標楷體" panose="03000509000000000000" pitchFamily="65" charset="-120"/>
                </a:endParaRPr>
              </a:p>
              <a:p>
                <a14:m>
                  <m:oMath xmlns:m="http://schemas.openxmlformats.org/officeDocument/2006/math">
                    <m:sSub>
                      <m:sSubPr>
                        <m:ctrlPr>
                          <a:rPr lang="zh-TW" altLang="en-US" i="1">
                            <a:latin typeface="Cambria Math" panose="02040503050406030204" pitchFamily="18" charset="0"/>
                          </a:rPr>
                        </m:ctrlPr>
                      </m:sSubPr>
                      <m:e>
                        <m:r>
                          <a:rPr lang="en-US" altLang="zh-TW" i="1">
                            <a:latin typeface="Cambria Math" panose="02040503050406030204" pitchFamily="18" charset="0"/>
                          </a:rPr>
                          <m:t>𝑛</m:t>
                        </m:r>
                      </m:e>
                      <m:sub>
                        <m:r>
                          <a:rPr lang="zh-TW" altLang="en-US" i="1">
                            <a:latin typeface="Cambria Math" panose="02040503050406030204" pitchFamily="18" charset="0"/>
                          </a:rPr>
                          <m:t>𝑖</m:t>
                        </m:r>
                      </m:sub>
                    </m:sSub>
                    <m:r>
                      <a:rPr lang="zh-TW" altLang="en-US" i="1">
                        <a:latin typeface="Cambria Math" panose="02040503050406030204" pitchFamily="18" charset="0"/>
                      </a:rPr>
                      <m:t> </m:t>
                    </m:r>
                  </m:oMath>
                </a14:m>
                <a:r>
                  <a:rPr lang="zh-TW" altLang="en-US" dirty="0">
                    <a:latin typeface="標楷體" panose="03000509000000000000" pitchFamily="65" charset="-120"/>
                    <a:ea typeface="標楷體" panose="03000509000000000000" pitchFamily="65" charset="-120"/>
                  </a:rPr>
                  <a:t>：第</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項商品的購買</a:t>
                </a:r>
                <a:r>
                  <a:rPr lang="zh-TW" altLang="en-US" dirty="0" smtClean="0">
                    <a:latin typeface="標楷體" panose="03000509000000000000" pitchFamily="65" charset="-120"/>
                    <a:ea typeface="標楷體" panose="03000509000000000000" pitchFamily="65" charset="-120"/>
                  </a:rPr>
                  <a:t>量</a:t>
                </a:r>
                <a:endParaRPr lang="en-US" altLang="zh-TW" dirty="0" smtClean="0">
                  <a:latin typeface="標楷體" panose="03000509000000000000" pitchFamily="65" charset="-120"/>
                  <a:ea typeface="標楷體" panose="03000509000000000000" pitchFamily="65" charset="-120"/>
                </a:endParaRPr>
              </a:p>
              <a:p>
                <a:r>
                  <a:rPr lang="en-US" altLang="zh-TW" dirty="0" err="1" smtClean="0">
                    <a:latin typeface="標楷體" panose="03000509000000000000" pitchFamily="65" charset="-120"/>
                    <a:ea typeface="標楷體" panose="03000509000000000000" pitchFamily="65" charset="-120"/>
                  </a:rPr>
                  <a:t>i</a:t>
                </a:r>
                <a:r>
                  <a:rPr lang="zh-TW" altLang="en-US" dirty="0" smtClean="0">
                    <a:latin typeface="標楷體" panose="03000509000000000000" pitchFamily="65" charset="-120"/>
                    <a:ea typeface="標楷體" panose="03000509000000000000" pitchFamily="65" charset="-120"/>
                  </a:rPr>
                  <a:t>：商品</a:t>
                </a:r>
                <a:endParaRPr lang="zh-TW" altLang="en-US" dirty="0">
                  <a:latin typeface="標楷體" panose="03000509000000000000" pitchFamily="65" charset="-120"/>
                  <a:ea typeface="標楷體" panose="03000509000000000000" pitchFamily="65" charset="-120"/>
                </a:endParaRPr>
              </a:p>
              <a:p>
                <a14:m>
                  <m:oMath xmlns:m="http://schemas.openxmlformats.org/officeDocument/2006/math">
                    <m:r>
                      <a:rPr lang="zh-TW" altLang="en-US" i="1">
                        <a:latin typeface="Cambria Math" panose="02040503050406030204" pitchFamily="18" charset="0"/>
                      </a:rPr>
                      <m:t>𝛼</m:t>
                    </m:r>
                    <m:r>
                      <a:rPr lang="zh-TW" altLang="en-US" i="1">
                        <a:latin typeface="Cambria Math" panose="02040503050406030204" pitchFamily="18" charset="0"/>
                      </a:rPr>
                      <m:t> </m:t>
                    </m:r>
                  </m:oMath>
                </a14:m>
                <a:r>
                  <a:rPr lang="en-US" altLang="zh-TW" dirty="0"/>
                  <a:t>=</a:t>
                </a:r>
                <a:r>
                  <a:rPr lang="zh-TW" altLang="en-US" dirty="0"/>
                  <a:t> </a:t>
                </a:r>
                <a:r>
                  <a:rPr lang="en-US" altLang="zh-TW" dirty="0" smtClean="0"/>
                  <a:t>0.01</a:t>
                </a:r>
                <a:r>
                  <a:rPr lang="zh-TW" altLang="en-US" dirty="0" smtClean="0">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334692" y="3420371"/>
                <a:ext cx="2762295" cy="1200329"/>
              </a:xfrm>
              <a:prstGeom prst="rect">
                <a:avLst/>
              </a:prstGeom>
              <a:blipFill>
                <a:blip r:embed="rId3"/>
                <a:stretch>
                  <a:fillRect l="-1987" t="-2030" r="-883" b="-710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475488" y="2926588"/>
                <a:ext cx="4134465" cy="678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TW" altLang="en-US" dirty="0"/>
                        <m:t>半</m:t>
                      </m:r>
                      <m:r>
                        <a:rPr lang="zh-TW" altLang="en-US" i="1">
                          <a:latin typeface="Cambria Math" panose="02040503050406030204" pitchFamily="18" charset="0"/>
                        </a:rPr>
                        <m:t>年來</m:t>
                      </m:r>
                      <m:sSub>
                        <m:sSubPr>
                          <m:ctrlPr>
                            <a:rPr lang="zh-TW" altLang="en-US" i="1">
                              <a:latin typeface="Cambria Math" panose="02040503050406030204" pitchFamily="18" charset="0"/>
                            </a:rPr>
                          </m:ctrlPr>
                        </m:sSubPr>
                        <m:e>
                          <m:r>
                            <a:rPr lang="zh-TW" altLang="en-US" i="1">
                              <a:latin typeface="Cambria Math" panose="02040503050406030204" pitchFamily="18" charset="0"/>
                            </a:rPr>
                            <m:t>客戶消費商品比率</m:t>
                          </m:r>
                          <m:r>
                            <a:rPr lang="zh-TW" altLang="en-US" i="1">
                              <a:latin typeface="Cambria Math" panose="02040503050406030204" pitchFamily="18" charset="0"/>
                            </a:rPr>
                            <m:t> </m:t>
                          </m:r>
                          <m:r>
                            <a:rPr lang="en-US" altLang="zh-TW" i="1">
                              <a:latin typeface="Cambria Math" panose="02040503050406030204" pitchFamily="18" charset="0"/>
                            </a:rPr>
                            <m:t>𝐶𝑇</m:t>
                          </m:r>
                        </m:e>
                        <m:sub>
                          <m:r>
                            <a:rPr lang="zh-TW" altLang="en-US" i="1">
                              <a:latin typeface="Cambria Math" panose="02040503050406030204" pitchFamily="18" charset="0"/>
                            </a:rPr>
                            <m:t>𝑖</m:t>
                          </m:r>
                        </m:sub>
                      </m:sSub>
                      <m:r>
                        <a:rPr lang="zh-TW" altLang="en-US">
                          <a:latin typeface="Cambria Math" panose="02040503050406030204" pitchFamily="18" charset="0"/>
                        </a:rPr>
                        <m:t>=</m:t>
                      </m:r>
                      <m:f>
                        <m:fPr>
                          <m:ctrlPr>
                            <a:rPr lang="zh-TW" altLang="en-US" i="1">
                              <a:latin typeface="Cambria Math" panose="02040503050406030204" pitchFamily="18" charset="0"/>
                            </a:rPr>
                          </m:ctrlPr>
                        </m:fPr>
                        <m:num>
                          <m:r>
                            <a:rPr lang="zh-TW" altLang="en-US" i="1">
                              <a:latin typeface="Cambria Math" panose="02040503050406030204" pitchFamily="18" charset="0"/>
                            </a:rPr>
                            <m:t>𝛼</m:t>
                          </m:r>
                          <m:r>
                            <a:rPr lang="zh-TW" altLang="en-US" i="1">
                              <a:latin typeface="Cambria Math" panose="02040503050406030204" pitchFamily="18" charset="0"/>
                            </a:rPr>
                            <m:t> +</m:t>
                          </m:r>
                          <m:sSub>
                            <m:sSubPr>
                              <m:ctrlPr>
                                <a:rPr lang="zh-TW" altLang="en-US" i="1">
                                  <a:latin typeface="Cambria Math" panose="02040503050406030204" pitchFamily="18" charset="0"/>
                                </a:rPr>
                              </m:ctrlPr>
                            </m:sSubPr>
                            <m:e>
                              <m:r>
                                <a:rPr lang="zh-TW" altLang="en-US" i="1">
                                  <a:latin typeface="Cambria Math" panose="02040503050406030204" pitchFamily="18" charset="0"/>
                                </a:rPr>
                                <m:t> </m:t>
                              </m:r>
                              <m:r>
                                <a:rPr lang="zh-TW" altLang="en-US">
                                  <a:latin typeface="Cambria Math" panose="02040503050406030204" pitchFamily="18" charset="0"/>
                                </a:rPr>
                                <m:t>𝑛</m:t>
                              </m:r>
                            </m:e>
                            <m:sub>
                              <m:r>
                                <a:rPr lang="zh-TW" altLang="en-US">
                                  <a:latin typeface="Cambria Math" panose="02040503050406030204" pitchFamily="18" charset="0"/>
                                </a:rPr>
                                <m:t>𝑖</m:t>
                              </m:r>
                            </m:sub>
                          </m:sSub>
                        </m:num>
                        <m:den>
                          <m:sSub>
                            <m:sSubPr>
                              <m:ctrlPr>
                                <a:rPr lang="zh-TW" altLang="en-US" i="1">
                                  <a:latin typeface="Cambria Math" panose="02040503050406030204" pitchFamily="18" charset="0"/>
                                </a:rPr>
                              </m:ctrlPr>
                            </m:sSubPr>
                            <m:e>
                              <m:r>
                                <a:rPr lang="zh-TW" altLang="en-US" i="1">
                                  <a:latin typeface="Cambria Math" panose="02040503050406030204" pitchFamily="18" charset="0"/>
                                </a:rPr>
                                <m:t>𝛴</m:t>
                              </m:r>
                            </m:e>
                            <m:sub>
                              <m:sSub>
                                <m:sSubPr>
                                  <m:ctrlPr>
                                    <a:rPr lang="zh-TW" altLang="en-US" i="1">
                                      <a:latin typeface="Cambria Math" panose="02040503050406030204" pitchFamily="18" charset="0"/>
                                    </a:rPr>
                                  </m:ctrlPr>
                                </m:sSubPr>
                                <m:e>
                                  <m:r>
                                    <a:rPr lang="zh-TW" altLang="en-US" i="1">
                                      <a:latin typeface="Cambria Math" panose="02040503050406030204" pitchFamily="18" charset="0"/>
                                    </a:rPr>
                                    <m:t> </m:t>
                                  </m:r>
                                  <m:r>
                                    <a:rPr lang="zh-TW" altLang="en-US">
                                      <a:latin typeface="Cambria Math" panose="02040503050406030204" pitchFamily="18" charset="0"/>
                                    </a:rPr>
                                    <m:t>𝑛</m:t>
                                  </m:r>
                                </m:e>
                                <m:sub>
                                  <m:r>
                                    <a:rPr lang="zh-TW" altLang="en-US">
                                      <a:latin typeface="Cambria Math" panose="02040503050406030204" pitchFamily="18" charset="0"/>
                                    </a:rPr>
                                    <m:t>𝑖</m:t>
                                  </m:r>
                                </m:sub>
                              </m:sSub>
                            </m:sub>
                          </m:sSub>
                        </m:den>
                      </m:f>
                    </m:oMath>
                  </m:oMathPara>
                </a14:m>
                <a:endParaRPr lang="zh-TW"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475488" y="2926588"/>
                <a:ext cx="4134465" cy="67851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75488" y="4111098"/>
                <a:ext cx="2702919" cy="6964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smtClean="0">
                              <a:latin typeface="Cambria Math" panose="02040503050406030204" pitchFamily="18" charset="0"/>
                            </a:rPr>
                          </m:ctrlPr>
                        </m:sSubPr>
                        <m:e>
                          <m:r>
                            <a:rPr lang="zh-TW" altLang="en-US" i="1">
                              <a:latin typeface="Cambria Math" panose="02040503050406030204" pitchFamily="18" charset="0"/>
                            </a:rPr>
                            <m:t>𝐼</m:t>
                          </m:r>
                          <m:r>
                            <a:rPr lang="zh-TW" altLang="en-US" i="1" smtClean="0">
                              <a:latin typeface="Cambria Math" panose="02040503050406030204" pitchFamily="18" charset="0"/>
                            </a:rPr>
                            <m:t>𝐷𝐹</m:t>
                          </m:r>
                        </m:e>
                        <m:sub>
                          <m:r>
                            <a:rPr lang="zh-TW" altLang="en-US" i="1">
                              <a:latin typeface="Cambria Math" panose="02040503050406030204" pitchFamily="18" charset="0"/>
                            </a:rPr>
                            <m:t>𝑖</m:t>
                          </m:r>
                        </m:sub>
                      </m:sSub>
                      <m:r>
                        <a:rPr lang="zh-TW" altLang="en-US">
                          <a:latin typeface="Cambria Math" panose="02040503050406030204" pitchFamily="18" charset="0"/>
                        </a:rPr>
                        <m:t>=</m:t>
                      </m:r>
                      <m:r>
                        <a:rPr lang="zh-TW" altLang="en-US" i="1">
                          <a:latin typeface="Cambria Math" panose="02040503050406030204" pitchFamily="18" charset="0"/>
                        </a:rPr>
                        <m:t>𝑙𝑜𝑔</m:t>
                      </m:r>
                      <m:r>
                        <a:rPr lang="zh-TW" altLang="en-US">
                          <a:latin typeface="Cambria Math" panose="02040503050406030204" pitchFamily="18" charset="0"/>
                        </a:rPr>
                        <m:t> </m:t>
                      </m:r>
                      <m:f>
                        <m:fPr>
                          <m:ctrlPr>
                            <a:rPr lang="zh-TW" altLang="en-US" i="1">
                              <a:latin typeface="Cambria Math" panose="02040503050406030204" pitchFamily="18" charset="0"/>
                            </a:rPr>
                          </m:ctrlPr>
                        </m:fPr>
                        <m:num>
                          <m:r>
                            <a:rPr lang="en-US" altLang="zh-TW">
                              <a:latin typeface="Cambria Math" panose="02040503050406030204" pitchFamily="18" charset="0"/>
                            </a:rPr>
                            <m:t>|</m:t>
                          </m:r>
                          <m:r>
                            <a:rPr lang="en-US" altLang="zh-TW" i="1">
                              <a:latin typeface="Cambria Math" panose="02040503050406030204" pitchFamily="18" charset="0"/>
                            </a:rPr>
                            <m:t>𝐷</m:t>
                          </m:r>
                          <m:r>
                            <m:rPr>
                              <m:nor/>
                            </m:rPr>
                            <a:rPr lang="en-US" altLang="zh-TW" baseline="-25000"/>
                            <m:t>T</m:t>
                          </m:r>
                          <m:r>
                            <a:rPr lang="en-US" altLang="zh-TW">
                              <a:latin typeface="Cambria Math" panose="02040503050406030204" pitchFamily="18" charset="0"/>
                            </a:rPr>
                            <m:t>|</m:t>
                          </m:r>
                        </m:num>
                        <m:den>
                          <m:r>
                            <a:rPr lang="en-US" altLang="zh-TW">
                              <a:latin typeface="Cambria Math" panose="02040503050406030204" pitchFamily="18" charset="0"/>
                            </a:rPr>
                            <m:t>|</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 </m:t>
                              </m:r>
                            </m:sub>
                          </m:sSub>
                          <m:r>
                            <a:rPr lang="en-US" altLang="zh-TW" b="0" i="1" smtClean="0">
                              <a:latin typeface="Cambria Math" panose="02040503050406030204" pitchFamily="18" charset="0"/>
                              <a:ea typeface="Cambria Math" panose="02040503050406030204" pitchFamily="18" charset="0"/>
                            </a:rPr>
                            <m:t>∈ </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𝑑</m:t>
                              </m:r>
                            </m:e>
                            <m:sub>
                              <m:r>
                                <a:rPr lang="en-US" altLang="zh-TW" b="0" i="1" smtClean="0">
                                  <a:latin typeface="Cambria Math" panose="02040503050406030204" pitchFamily="18" charset="0"/>
                                  <a:ea typeface="Cambria Math" panose="02040503050406030204" pitchFamily="18" charset="0"/>
                                </a:rPr>
                                <m:t>𝑗</m:t>
                              </m:r>
                            </m:sub>
                          </m:sSub>
                          <m:r>
                            <a:rPr lang="en-US" altLang="zh-TW" b="0" i="1" smtClean="0">
                              <a:latin typeface="Cambria Math" panose="02040503050406030204" pitchFamily="18" charset="0"/>
                              <a:ea typeface="Cambria Math" panose="02040503050406030204" pitchFamily="18" charset="0"/>
                            </a:rPr>
                            <m:t>}</m:t>
                          </m:r>
                          <m:r>
                            <a:rPr lang="en-US" altLang="zh-TW">
                              <a:latin typeface="Cambria Math" panose="02040503050406030204" pitchFamily="18" charset="0"/>
                            </a:rPr>
                            <m:t>|</m:t>
                          </m:r>
                        </m:den>
                      </m:f>
                    </m:oMath>
                  </m:oMathPara>
                </a14:m>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475488" y="4111098"/>
                <a:ext cx="2702919" cy="69647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8648105" y="4121101"/>
                <a:ext cx="4220031" cy="1372940"/>
              </a:xfrm>
              <a:prstGeom prst="rect">
                <a:avLst/>
              </a:prstGeom>
              <a:noFill/>
            </p:spPr>
            <p:txBody>
              <a:bodyPr wrap="square" rtlCol="0">
                <a:spAutoFit/>
              </a:bodyPr>
              <a:lstStyle/>
              <a:p>
                <a14:m>
                  <m:oMath xmlns:m="http://schemas.openxmlformats.org/officeDocument/2006/math">
                    <m:sSub>
                      <m:sSubPr>
                        <m:ctrlPr>
                          <a:rPr lang="zh-TW" altLang="en-US" i="1">
                            <a:latin typeface="Cambria Math" panose="02040503050406030204" pitchFamily="18" charset="0"/>
                          </a:rPr>
                        </m:ctrlPr>
                      </m:sSubPr>
                      <m:e>
                        <m:r>
                          <m:rPr>
                            <m:sty m:val="p"/>
                          </m:rPr>
                          <a:rPr lang="en-US" altLang="zh-TW" i="1">
                            <a:latin typeface="Cambria Math" panose="02040503050406030204" pitchFamily="18" charset="0"/>
                          </a:rPr>
                          <m:t>IP</m:t>
                        </m:r>
                      </m:e>
                      <m:sub>
                        <m:r>
                          <a:rPr lang="zh-TW" altLang="en-US" i="1">
                            <a:latin typeface="Cambria Math" panose="02040503050406030204" pitchFamily="18" charset="0"/>
                          </a:rPr>
                          <m:t>𝑖</m:t>
                        </m:r>
                      </m:sub>
                    </m:sSub>
                    <m:r>
                      <a:rPr lang="zh-TW" altLang="en-US" i="1">
                        <a:latin typeface="Cambria Math" panose="02040503050406030204" pitchFamily="18" charset="0"/>
                      </a:rPr>
                      <m:t> </m:t>
                    </m:r>
                  </m:oMath>
                </a14:m>
                <a:r>
                  <a:rPr lang="en-US" altLang="zh-TW" dirty="0" smtClean="0"/>
                  <a:t>= </a:t>
                </a:r>
                <a:r>
                  <a:rPr lang="en-US" altLang="zh-TW" i="1" dirty="0" smtClean="0">
                    <a:latin typeface="Cambria Math" panose="02040503050406030204" pitchFamily="18" charset="0"/>
                  </a:rPr>
                  <a:t> </a:t>
                </a:r>
                <a14:m>
                  <m:oMath xmlns:m="http://schemas.openxmlformats.org/officeDocument/2006/math">
                    <m:f>
                      <m:fPr>
                        <m:ctrlPr>
                          <a:rPr lang="zh-TW" altLang="en-US" i="1">
                            <a:latin typeface="Cambria Math" panose="02040503050406030204" pitchFamily="18" charset="0"/>
                          </a:rPr>
                        </m:ctrlPr>
                      </m:fPr>
                      <m:num>
                        <m:r>
                          <m:rPr>
                            <m:nor/>
                          </m:rPr>
                          <a:rPr lang="en-US" altLang="zh-TW" i="1" dirty="0">
                            <a:latin typeface="Cambria Math" panose="02040503050406030204" pitchFamily="18" charset="0"/>
                          </a:rPr>
                          <m:t>( </m:t>
                        </m:r>
                        <m:r>
                          <m:rPr>
                            <m:nor/>
                          </m:rPr>
                          <a:rPr lang="en-US" altLang="zh-TW" i="1" dirty="0">
                            <a:latin typeface="Cambria Math" panose="02040503050406030204" pitchFamily="18" charset="0"/>
                          </a:rPr>
                          <m:t>MAX</m:t>
                        </m:r>
                        <m:r>
                          <m:rPr>
                            <m:nor/>
                          </m:rPr>
                          <a:rPr lang="zh-TW" altLang="en-US" i="1" dirty="0">
                            <a:latin typeface="Cambria Math" panose="02040503050406030204" pitchFamily="18" charset="0"/>
                          </a:rPr>
                          <m:t> </m:t>
                        </m:r>
                        <m:r>
                          <m:rPr>
                            <m:nor/>
                          </m:rPr>
                          <a:rPr lang="en-US" altLang="zh-TW" i="1" dirty="0" smtClean="0">
                            <a:latin typeface="Cambria Math" panose="02040503050406030204" pitchFamily="18" charset="0"/>
                          </a:rPr>
                          <m:t>{</m:t>
                        </m:r>
                        <m:r>
                          <m:rPr>
                            <m:nor/>
                          </m:rPr>
                          <a:rPr lang="zh-TW" altLang="en-US" i="1" dirty="0" smtClean="0">
                            <a:latin typeface="Cambria Math" panose="02040503050406030204" pitchFamily="18" charset="0"/>
                          </a:rPr>
                          <m:t> </m:t>
                        </m:r>
                        <m:sSub>
                          <m:sSubPr>
                            <m:ctrlPr>
                              <a:rPr lang="zh-TW" altLang="en-US" i="1">
                                <a:latin typeface="Cambria Math" panose="02040503050406030204" pitchFamily="18" charset="0"/>
                              </a:rPr>
                            </m:ctrlPr>
                          </m:sSubPr>
                          <m:e>
                            <m:r>
                              <a:rPr lang="zh-TW" altLang="en-US" i="1" smtClean="0">
                                <a:latin typeface="Cambria Math" panose="02040503050406030204" pitchFamily="18" charset="0"/>
                              </a:rPr>
                              <m:t>𝐼𝐷𝐹</m:t>
                            </m:r>
                          </m:e>
                          <m:sub>
                            <m:r>
                              <a:rPr lang="zh-TW" altLang="en-US" i="1">
                                <a:latin typeface="Cambria Math" panose="02040503050406030204" pitchFamily="18" charset="0"/>
                              </a:rPr>
                              <m:t>𝑖</m:t>
                            </m:r>
                          </m:sub>
                        </m:sSub>
                        <m:r>
                          <a:rPr lang="zh-TW" altLang="en-US" i="1">
                            <a:latin typeface="Cambria Math" panose="02040503050406030204" pitchFamily="18" charset="0"/>
                          </a:rPr>
                          <m:t> </m:t>
                        </m:r>
                        <m:r>
                          <m:rPr>
                            <m:nor/>
                          </m:rPr>
                          <a:rPr lang="en-US" altLang="zh-TW" i="1" dirty="0">
                            <a:latin typeface="Cambria Math" panose="02040503050406030204" pitchFamily="18" charset="0"/>
                          </a:rPr>
                          <m:t>} – </m:t>
                        </m:r>
                        <m:sSub>
                          <m:sSubPr>
                            <m:ctrlPr>
                              <a:rPr lang="zh-TW" altLang="en-US" i="1">
                                <a:latin typeface="Cambria Math" panose="02040503050406030204" pitchFamily="18" charset="0"/>
                              </a:rPr>
                            </m:ctrlPr>
                          </m:sSubPr>
                          <m:e>
                            <m:r>
                              <a:rPr lang="zh-TW" altLang="en-US" i="1">
                                <a:latin typeface="Cambria Math" panose="02040503050406030204" pitchFamily="18" charset="0"/>
                              </a:rPr>
                              <m:t>𝐼𝐷𝐹</m:t>
                            </m:r>
                          </m:e>
                          <m:sub>
                            <m:r>
                              <a:rPr lang="zh-TW" altLang="en-US" i="1">
                                <a:latin typeface="Cambria Math" panose="02040503050406030204" pitchFamily="18" charset="0"/>
                              </a:rPr>
                              <m:t>𝑖</m:t>
                            </m:r>
                          </m:sub>
                        </m:sSub>
                        <m:r>
                          <m:rPr>
                            <m:nor/>
                          </m:rPr>
                          <a:rPr lang="en-US" altLang="zh-TW" i="1" dirty="0">
                            <a:latin typeface="Cambria Math" panose="02040503050406030204" pitchFamily="18" charset="0"/>
                          </a:rPr>
                          <m:t>)</m:t>
                        </m:r>
                      </m:num>
                      <m:den>
                        <m:r>
                          <m:rPr>
                            <m:nor/>
                          </m:rPr>
                          <a:rPr lang="en-US" altLang="zh-TW" i="1" dirty="0">
                            <a:latin typeface="Cambria Math" panose="02040503050406030204" pitchFamily="18" charset="0"/>
                          </a:rPr>
                          <m:t> </m:t>
                        </m:r>
                        <m:r>
                          <m:rPr>
                            <m:nor/>
                          </m:rPr>
                          <a:rPr lang="en-US" altLang="zh-TW" i="1" dirty="0">
                            <a:latin typeface="Cambria Math" panose="02040503050406030204" pitchFamily="18" charset="0"/>
                          </a:rPr>
                          <m:t>MAX</m:t>
                        </m:r>
                        <m:r>
                          <m:rPr>
                            <m:nor/>
                          </m:rPr>
                          <a:rPr lang="zh-TW" altLang="en-US" i="1" dirty="0">
                            <a:latin typeface="Cambria Math" panose="02040503050406030204" pitchFamily="18" charset="0"/>
                          </a:rPr>
                          <m:t> </m:t>
                        </m:r>
                        <m:r>
                          <m:rPr>
                            <m:nor/>
                          </m:rPr>
                          <a:rPr lang="en-US" altLang="zh-TW" i="1" dirty="0">
                            <a:latin typeface="Cambria Math" panose="02040503050406030204" pitchFamily="18" charset="0"/>
                          </a:rPr>
                          <m:t>{</m:t>
                        </m:r>
                        <m:r>
                          <m:rPr>
                            <m:nor/>
                          </m:rPr>
                          <a:rPr lang="zh-TW" altLang="en-US" i="1" dirty="0">
                            <a:latin typeface="Cambria Math" panose="02040503050406030204" pitchFamily="18" charset="0"/>
                          </a:rPr>
                          <m:t> </m:t>
                        </m:r>
                        <m:sSub>
                          <m:sSubPr>
                            <m:ctrlPr>
                              <a:rPr lang="zh-TW" altLang="en-US" i="1">
                                <a:latin typeface="Cambria Math" panose="02040503050406030204" pitchFamily="18" charset="0"/>
                              </a:rPr>
                            </m:ctrlPr>
                          </m:sSubPr>
                          <m:e>
                            <m:r>
                              <a:rPr lang="zh-TW" altLang="en-US" i="1">
                                <a:latin typeface="Cambria Math" panose="02040503050406030204" pitchFamily="18" charset="0"/>
                              </a:rPr>
                              <m:t>𝐼𝐷𝐹</m:t>
                            </m:r>
                          </m:e>
                          <m:sub>
                            <m:r>
                              <a:rPr lang="zh-TW" altLang="en-US" i="1">
                                <a:latin typeface="Cambria Math" panose="02040503050406030204" pitchFamily="18" charset="0"/>
                              </a:rPr>
                              <m:t>𝑖</m:t>
                            </m:r>
                          </m:sub>
                        </m:sSub>
                        <m:r>
                          <a:rPr lang="zh-TW" altLang="en-US" i="1">
                            <a:latin typeface="Cambria Math" panose="02040503050406030204" pitchFamily="18" charset="0"/>
                          </a:rPr>
                          <m:t> </m:t>
                        </m:r>
                        <m:r>
                          <m:rPr>
                            <m:nor/>
                          </m:rPr>
                          <a:rPr lang="en-US" altLang="zh-TW" i="1" dirty="0">
                            <a:latin typeface="Cambria Math" panose="02040503050406030204" pitchFamily="18" charset="0"/>
                          </a:rPr>
                          <m:t>}</m:t>
                        </m:r>
                      </m:den>
                    </m:f>
                  </m:oMath>
                </a14:m>
                <a:endParaRPr lang="en-US" altLang="zh-TW" i="1" dirty="0" smtClean="0">
                  <a:latin typeface="Cambria Math" panose="02040503050406030204" pitchFamily="18" charset="0"/>
                </a:endParaRPr>
              </a:p>
              <a:p>
                <a:endParaRPr lang="en-US" altLang="zh-TW" i="1" dirty="0" smtClean="0">
                  <a:latin typeface="Cambria Math" panose="02040503050406030204" pitchFamily="18" charset="0"/>
                </a:endParaRPr>
              </a:p>
              <a:p>
                <a:r>
                  <a:rPr lang="zh-TW" altLang="en-US" dirty="0">
                    <a:latin typeface="Cambria Math" panose="02040503050406030204" pitchFamily="18" charset="0"/>
                  </a:rPr>
                  <a:t> </a:t>
                </a:r>
                <a:r>
                  <a:rPr lang="zh-TW" altLang="en-US" dirty="0" smtClean="0">
                    <a:latin typeface="Cambria Math" panose="02040503050406030204" pitchFamily="18" charset="0"/>
                  </a:rPr>
                  <a:t>         </a:t>
                </a:r>
                <a:r>
                  <a:rPr lang="en-US" altLang="zh-TW" dirty="0" smtClean="0">
                    <a:latin typeface="Cambria Math" panose="02040503050406030204" pitchFamily="18" charset="0"/>
                  </a:rPr>
                  <a:t>= (1 -</a:t>
                </a:r>
                <a14:m>
                  <m:oMath xmlns:m="http://schemas.openxmlformats.org/officeDocument/2006/math">
                    <m:r>
                      <a:rPr lang="en-US" altLang="zh-TW" b="0" i="0" smtClean="0">
                        <a:latin typeface="Cambria Math" panose="02040503050406030204" pitchFamily="18" charset="0"/>
                      </a:rPr>
                      <m:t> </m:t>
                    </m:r>
                    <m:f>
                      <m:fPr>
                        <m:ctrlPr>
                          <a:rPr lang="zh-TW" altLang="en-US" i="1">
                            <a:latin typeface="Cambria Math" panose="02040503050406030204" pitchFamily="18" charset="0"/>
                          </a:rPr>
                        </m:ctrlPr>
                      </m:fPr>
                      <m:num>
                        <m:sSub>
                          <m:sSubPr>
                            <m:ctrlPr>
                              <a:rPr lang="zh-TW" altLang="en-US" i="1">
                                <a:latin typeface="Cambria Math" panose="02040503050406030204" pitchFamily="18" charset="0"/>
                              </a:rPr>
                            </m:ctrlPr>
                          </m:sSubPr>
                          <m:e>
                            <m:r>
                              <a:rPr lang="zh-TW" altLang="en-US" i="1">
                                <a:latin typeface="Cambria Math" panose="02040503050406030204" pitchFamily="18" charset="0"/>
                              </a:rPr>
                              <m:t>𝐼𝐷𝐹</m:t>
                            </m:r>
                          </m:e>
                          <m:sub>
                            <m:r>
                              <a:rPr lang="zh-TW" altLang="en-US" i="1">
                                <a:latin typeface="Cambria Math" panose="02040503050406030204" pitchFamily="18" charset="0"/>
                              </a:rPr>
                              <m:t>𝑖</m:t>
                            </m:r>
                          </m:sub>
                        </m:sSub>
                      </m:num>
                      <m:den>
                        <m:r>
                          <m:rPr>
                            <m:nor/>
                          </m:rPr>
                          <a:rPr lang="en-US" altLang="zh-TW" i="1" dirty="0">
                            <a:latin typeface="Cambria Math" panose="02040503050406030204" pitchFamily="18" charset="0"/>
                          </a:rPr>
                          <m:t> </m:t>
                        </m:r>
                        <m:r>
                          <m:rPr>
                            <m:nor/>
                          </m:rPr>
                          <a:rPr lang="en-US" altLang="zh-TW" i="1" dirty="0">
                            <a:latin typeface="Cambria Math" panose="02040503050406030204" pitchFamily="18" charset="0"/>
                          </a:rPr>
                          <m:t>MAX</m:t>
                        </m:r>
                        <m:r>
                          <m:rPr>
                            <m:nor/>
                          </m:rPr>
                          <a:rPr lang="zh-TW" altLang="en-US" i="1" dirty="0">
                            <a:latin typeface="Cambria Math" panose="02040503050406030204" pitchFamily="18" charset="0"/>
                          </a:rPr>
                          <m:t> </m:t>
                        </m:r>
                        <m:r>
                          <m:rPr>
                            <m:nor/>
                          </m:rPr>
                          <a:rPr lang="en-US" altLang="zh-TW" i="1" dirty="0">
                            <a:latin typeface="Cambria Math" panose="02040503050406030204" pitchFamily="18" charset="0"/>
                          </a:rPr>
                          <m:t>{</m:t>
                        </m:r>
                        <m:r>
                          <m:rPr>
                            <m:nor/>
                          </m:rPr>
                          <a:rPr lang="zh-TW" altLang="en-US" i="1" dirty="0">
                            <a:latin typeface="Cambria Math" panose="02040503050406030204" pitchFamily="18" charset="0"/>
                          </a:rPr>
                          <m:t> </m:t>
                        </m:r>
                        <m:sSub>
                          <m:sSubPr>
                            <m:ctrlPr>
                              <a:rPr lang="zh-TW" altLang="en-US" i="1">
                                <a:latin typeface="Cambria Math" panose="02040503050406030204" pitchFamily="18" charset="0"/>
                              </a:rPr>
                            </m:ctrlPr>
                          </m:sSubPr>
                          <m:e>
                            <m:r>
                              <a:rPr lang="zh-TW" altLang="en-US" i="1">
                                <a:latin typeface="Cambria Math" panose="02040503050406030204" pitchFamily="18" charset="0"/>
                              </a:rPr>
                              <m:t>𝐼𝐷𝐹</m:t>
                            </m:r>
                          </m:e>
                          <m:sub>
                            <m:r>
                              <a:rPr lang="zh-TW" altLang="en-US" i="1">
                                <a:latin typeface="Cambria Math" panose="02040503050406030204" pitchFamily="18" charset="0"/>
                              </a:rPr>
                              <m:t>𝑖</m:t>
                            </m:r>
                          </m:sub>
                        </m:sSub>
                        <m:r>
                          <a:rPr lang="zh-TW" altLang="en-US" i="1">
                            <a:latin typeface="Cambria Math" panose="02040503050406030204" pitchFamily="18" charset="0"/>
                          </a:rPr>
                          <m:t> </m:t>
                        </m:r>
                        <m:r>
                          <m:rPr>
                            <m:nor/>
                          </m:rPr>
                          <a:rPr lang="en-US" altLang="zh-TW" i="1" dirty="0">
                            <a:latin typeface="Cambria Math" panose="02040503050406030204" pitchFamily="18" charset="0"/>
                          </a:rPr>
                          <m:t>}</m:t>
                        </m:r>
                      </m:den>
                    </m:f>
                  </m:oMath>
                </a14:m>
                <a:r>
                  <a:rPr lang="en-US" altLang="zh-TW" dirty="0" smtClean="0">
                    <a:latin typeface="Cambria Math" panose="02040503050406030204" pitchFamily="18" charset="0"/>
                  </a:rPr>
                  <a:t> )</a:t>
                </a:r>
                <a:endParaRPr lang="zh-TW" altLang="en-US" dirty="0">
                  <a:latin typeface="Cambria Math" panose="02040503050406030204" pitchFamily="18" charset="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8648105" y="4121101"/>
                <a:ext cx="4220031" cy="1372940"/>
              </a:xfrm>
              <a:prstGeom prst="rect">
                <a:avLst/>
              </a:prstGeom>
              <a:blipFill>
                <a:blip r:embed="rId6"/>
                <a:stretch>
                  <a:fillRect b="-889"/>
                </a:stretch>
              </a:blipFill>
            </p:spPr>
            <p:txBody>
              <a:bodyPr/>
              <a:lstStyle/>
              <a:p>
                <a:r>
                  <a:rPr lang="zh-TW" altLang="en-US">
                    <a:noFill/>
                  </a:rPr>
                  <a:t> </a:t>
                </a:r>
              </a:p>
            </p:txBody>
          </p:sp>
        </mc:Fallback>
      </mc:AlternateContent>
      <p:sp>
        <p:nvSpPr>
          <p:cNvPr id="12" name="向右箭號 11"/>
          <p:cNvSpPr/>
          <p:nvPr/>
        </p:nvSpPr>
        <p:spPr>
          <a:xfrm>
            <a:off x="6278650" y="4185182"/>
            <a:ext cx="2298066" cy="515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轉換為品項熱門度</a:t>
            </a:r>
            <a:endParaRPr lang="zh-TW" altLang="en-US"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3" name="文字方塊 12"/>
              <p:cNvSpPr txBox="1"/>
              <p:nvPr/>
            </p:nvSpPr>
            <p:spPr>
              <a:xfrm>
                <a:off x="3475488" y="5821687"/>
                <a:ext cx="2287165" cy="381515"/>
              </a:xfrm>
              <a:prstGeom prst="rect">
                <a:avLst/>
              </a:prstGeom>
              <a:noFill/>
            </p:spPr>
            <p:txBody>
              <a:bodyPr wrap="none" rtlCol="0">
                <a:spAutoFit/>
              </a:bodyPr>
              <a:lstStyle/>
              <a:p>
                <a:r>
                  <a:rPr lang="en-US" altLang="zh-TW" dirty="0" smtClean="0"/>
                  <a:t>Item Score  = </a:t>
                </a:r>
                <a14:m>
                  <m:oMath xmlns:m="http://schemas.openxmlformats.org/officeDocument/2006/math">
                    <m:sSub>
                      <m:sSubPr>
                        <m:ctrlPr>
                          <a:rPr lang="zh-TW" altLang="en-US" i="1" smtClean="0">
                            <a:latin typeface="Cambria Math" panose="02040503050406030204" pitchFamily="18" charset="0"/>
                          </a:rPr>
                        </m:ctrlPr>
                      </m:sSubPr>
                      <m:e>
                        <m:r>
                          <m:rPr>
                            <m:sty m:val="p"/>
                          </m:rPr>
                          <a:rPr lang="en-US" altLang="zh-TW" i="1">
                            <a:latin typeface="Cambria Math" panose="02040503050406030204" pitchFamily="18" charset="0"/>
                          </a:rPr>
                          <m:t>CT</m:t>
                        </m:r>
                      </m:e>
                      <m:sub>
                        <m:r>
                          <a:rPr lang="zh-TW" altLang="en-US" i="1">
                            <a:latin typeface="Cambria Math" panose="02040503050406030204" pitchFamily="18" charset="0"/>
                          </a:rPr>
                          <m:t>𝑖</m:t>
                        </m:r>
                      </m:sub>
                    </m:sSub>
                  </m:oMath>
                </a14:m>
                <a:r>
                  <a:rPr lang="en-US" altLang="zh-TW" dirty="0" smtClean="0"/>
                  <a:t> ‧ </a:t>
                </a:r>
                <a14:m>
                  <m:oMath xmlns:m="http://schemas.openxmlformats.org/officeDocument/2006/math">
                    <m:sSub>
                      <m:sSubPr>
                        <m:ctrlPr>
                          <a:rPr lang="zh-TW" altLang="en-US" i="1" smtClean="0">
                            <a:latin typeface="Cambria Math" panose="02040503050406030204" pitchFamily="18" charset="0"/>
                          </a:rPr>
                        </m:ctrlPr>
                      </m:sSubPr>
                      <m:e>
                        <m:r>
                          <a:rPr lang="zh-TW" altLang="en-US" i="1">
                            <a:latin typeface="Cambria Math" panose="02040503050406030204" pitchFamily="18" charset="0"/>
                          </a:rPr>
                          <m:t>𝐼</m:t>
                        </m:r>
                        <m:r>
                          <m:rPr>
                            <m:sty m:val="p"/>
                          </m:rPr>
                          <a:rPr lang="en-US" altLang="zh-TW" i="1">
                            <a:latin typeface="Cambria Math" panose="02040503050406030204" pitchFamily="18" charset="0"/>
                          </a:rPr>
                          <m:t>P</m:t>
                        </m:r>
                      </m:e>
                      <m:sub>
                        <m:r>
                          <a:rPr lang="zh-TW" altLang="en-US" i="1">
                            <a:latin typeface="Cambria Math" panose="02040503050406030204" pitchFamily="18" charset="0"/>
                          </a:rPr>
                          <m:t>𝑖</m:t>
                        </m:r>
                      </m:sub>
                    </m:sSub>
                    <m:r>
                      <a:rPr lang="zh-TW" altLang="en-US" i="1">
                        <a:latin typeface="Cambria Math" panose="02040503050406030204" pitchFamily="18" charset="0"/>
                      </a:rPr>
                      <m:t> </m:t>
                    </m:r>
                  </m:oMath>
                </a14:m>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475488" y="5821687"/>
                <a:ext cx="2287165" cy="381515"/>
              </a:xfrm>
              <a:prstGeom prst="rect">
                <a:avLst/>
              </a:prstGeom>
              <a:blipFill>
                <a:blip r:embed="rId7"/>
                <a:stretch>
                  <a:fillRect l="-2133" t="-9524" b="-20635"/>
                </a:stretch>
              </a:blipFill>
            </p:spPr>
            <p:txBody>
              <a:bodyPr/>
              <a:lstStyle/>
              <a:p>
                <a:r>
                  <a:rPr lang="zh-TW" altLang="en-US">
                    <a:noFill/>
                  </a:rPr>
                  <a:t> </a:t>
                </a:r>
              </a:p>
            </p:txBody>
          </p:sp>
        </mc:Fallback>
      </mc:AlternateContent>
      <p:sp>
        <p:nvSpPr>
          <p:cNvPr id="14" name="文字方塊 13"/>
          <p:cNvSpPr txBox="1"/>
          <p:nvPr/>
        </p:nvSpPr>
        <p:spPr>
          <a:xfrm>
            <a:off x="334692" y="1250643"/>
            <a:ext cx="9867125" cy="1477328"/>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zh-TW" dirty="0" smtClean="0">
                <a:latin typeface="標楷體" panose="03000509000000000000" pitchFamily="65" charset="-120"/>
                <a:ea typeface="標楷體" panose="03000509000000000000" pitchFamily="65" charset="-120"/>
              </a:rPr>
              <a:t>TF-IDF</a:t>
            </a:r>
            <a:r>
              <a:rPr lang="zh-TW" altLang="en-US" dirty="0">
                <a:latin typeface="標楷體" panose="03000509000000000000" pitchFamily="65" charset="-120"/>
                <a:ea typeface="標楷體" panose="03000509000000000000" pitchFamily="65" charset="-120"/>
              </a:rPr>
              <a:t>為相關決策的訊息檢索</a:t>
            </a:r>
            <a:r>
              <a:rPr lang="en-US" altLang="zh-TW" dirty="0">
                <a:latin typeface="標楷體" panose="03000509000000000000" pitchFamily="65" charset="-120"/>
                <a:ea typeface="標楷體" panose="03000509000000000000" pitchFamily="65" charset="-120"/>
              </a:rPr>
              <a:t>(IR)</a:t>
            </a:r>
            <a:r>
              <a:rPr lang="zh-TW" altLang="en-US" dirty="0">
                <a:latin typeface="標楷體" panose="03000509000000000000" pitchFamily="65" charset="-120"/>
                <a:ea typeface="標楷體" panose="03000509000000000000" pitchFamily="65" charset="-120"/>
              </a:rPr>
              <a:t>提供了一個統一的</a:t>
            </a:r>
            <a:r>
              <a:rPr lang="zh-TW" altLang="en-US" dirty="0" smtClean="0">
                <a:latin typeface="標楷體" panose="03000509000000000000" pitchFamily="65" charset="-120"/>
                <a:ea typeface="標楷體" panose="03000509000000000000" pitchFamily="65" charset="-120"/>
              </a:rPr>
              <a:t>視角 </a:t>
            </a:r>
            <a:r>
              <a:rPr lang="en-US" altLang="zh-TW" dirty="0">
                <a:latin typeface="Calibri" panose="020F0502020204030204" pitchFamily="34" charset="0"/>
                <a:ea typeface="標楷體" panose="03000509000000000000" pitchFamily="65" charset="-120"/>
                <a:cs typeface="Calibri" panose="020F0502020204030204" pitchFamily="34" charset="0"/>
              </a:rPr>
              <a:t>(Wu </a:t>
            </a:r>
            <a:r>
              <a:rPr lang="en-US" altLang="zh-TW" dirty="0" smtClean="0">
                <a:latin typeface="Calibri" panose="020F0502020204030204" pitchFamily="34" charset="0"/>
                <a:ea typeface="標楷體" panose="03000509000000000000" pitchFamily="65" charset="-120"/>
                <a:cs typeface="Calibri" panose="020F0502020204030204" pitchFamily="34" charset="0"/>
              </a:rPr>
              <a:t>et al., </a:t>
            </a:r>
            <a:r>
              <a:rPr lang="en-US" altLang="zh-TW" dirty="0">
                <a:latin typeface="Calibri" panose="020F0502020204030204" pitchFamily="34" charset="0"/>
                <a:ea typeface="標楷體" panose="03000509000000000000" pitchFamily="65" charset="-120"/>
                <a:cs typeface="Calibri" panose="020F0502020204030204" pitchFamily="34" charset="0"/>
              </a:rPr>
              <a:t>2018)</a:t>
            </a:r>
          </a:p>
          <a:p>
            <a:endParaRPr lang="en-US" altLang="zh-TW" dirty="0" smtClean="0"/>
          </a:p>
          <a:p>
            <a:r>
              <a:rPr lang="en-US" altLang="zh-TW" dirty="0">
                <a:latin typeface="標楷體" panose="03000509000000000000" pitchFamily="65" charset="-120"/>
                <a:ea typeface="標楷體" panose="03000509000000000000" pitchFamily="65" charset="-120"/>
              </a:rPr>
              <a:t>TF-IDF</a:t>
            </a:r>
            <a:r>
              <a:rPr lang="zh-TW" altLang="en-US" dirty="0">
                <a:latin typeface="標楷體" panose="03000509000000000000" pitchFamily="65" charset="-120"/>
                <a:ea typeface="標楷體" panose="03000509000000000000" pitchFamily="65" charset="-120"/>
              </a:rPr>
              <a:t>隱含了用戶對產品的評分，可以做為一種加權的特徵提取方法 </a:t>
            </a:r>
            <a:r>
              <a:rPr lang="en-US" altLang="zh-TW" dirty="0">
                <a:latin typeface="Calibri" panose="020F0502020204030204" pitchFamily="34" charset="0"/>
                <a:ea typeface="標楷體" panose="03000509000000000000" pitchFamily="65" charset="-120"/>
                <a:cs typeface="Calibri" panose="020F0502020204030204" pitchFamily="34" charset="0"/>
              </a:rPr>
              <a:t>(Abdul et</a:t>
            </a:r>
            <a:r>
              <a:rPr lang="zh-TW" altLang="en-US" dirty="0">
                <a:latin typeface="Calibri" panose="020F0502020204030204" pitchFamily="34" charset="0"/>
                <a:ea typeface="標楷體" panose="03000509000000000000" pitchFamily="65" charset="-120"/>
                <a:cs typeface="Calibri" panose="020F0502020204030204" pitchFamily="34" charset="0"/>
              </a:rPr>
              <a:t> </a:t>
            </a:r>
            <a:r>
              <a:rPr lang="en-US" altLang="zh-TW" dirty="0">
                <a:latin typeface="Calibri" panose="020F0502020204030204" pitchFamily="34" charset="0"/>
                <a:ea typeface="標楷體" panose="03000509000000000000" pitchFamily="65" charset="-120"/>
                <a:cs typeface="Calibri" panose="020F0502020204030204" pitchFamily="34" charset="0"/>
              </a:rPr>
              <a:t>al., 2018</a:t>
            </a:r>
            <a:r>
              <a:rPr lang="en-US" altLang="zh-TW" dirty="0" smtClean="0">
                <a:latin typeface="Calibri" panose="020F0502020204030204" pitchFamily="34" charset="0"/>
                <a:ea typeface="標楷體" panose="03000509000000000000" pitchFamily="65" charset="-120"/>
                <a:cs typeface="Calibri" panose="020F0502020204030204" pitchFamily="34" charset="0"/>
              </a:rPr>
              <a:t>)</a:t>
            </a:r>
          </a:p>
          <a:p>
            <a:endParaRPr lang="en-US" altLang="zh-TW" dirty="0">
              <a:latin typeface="Calibri" panose="020F0502020204030204" pitchFamily="34" charset="0"/>
              <a:ea typeface="標楷體" panose="03000509000000000000" pitchFamily="65" charset="-120"/>
              <a:cs typeface="Calibri" panose="020F0502020204030204" pitchFamily="34" charset="0"/>
            </a:endParaRPr>
          </a:p>
          <a:p>
            <a:r>
              <a:rPr lang="zh-TW" altLang="en-US" dirty="0">
                <a:latin typeface="標楷體" panose="03000509000000000000" pitchFamily="65" charset="-120"/>
                <a:ea typeface="標楷體" panose="03000509000000000000" pitchFamily="65" charset="-120"/>
              </a:rPr>
              <a:t>以</a:t>
            </a:r>
            <a:r>
              <a:rPr lang="en-US" altLang="zh-TW" dirty="0">
                <a:latin typeface="標楷體" panose="03000509000000000000" pitchFamily="65" charset="-120"/>
                <a:ea typeface="標楷體" panose="03000509000000000000" pitchFamily="65" charset="-120"/>
              </a:rPr>
              <a:t>IDF</a:t>
            </a:r>
            <a:r>
              <a:rPr lang="zh-TW" altLang="en-US" dirty="0">
                <a:latin typeface="標楷體" panose="03000509000000000000" pitchFamily="65" charset="-120"/>
                <a:ea typeface="標楷體" panose="03000509000000000000" pitchFamily="65" charset="-120"/>
              </a:rPr>
              <a:t>為發想，計算出</a:t>
            </a:r>
            <a:r>
              <a:rPr lang="en-US" altLang="zh-TW" dirty="0">
                <a:latin typeface="Calibri" panose="020F0502020204030204" pitchFamily="34" charset="0"/>
                <a:ea typeface="標楷體" panose="03000509000000000000" pitchFamily="65" charset="-120"/>
                <a:cs typeface="Calibri" panose="020F0502020204030204" pitchFamily="34" charset="0"/>
              </a:rPr>
              <a:t>ICF(Inverse consumer frequency)</a:t>
            </a:r>
            <a:r>
              <a:rPr lang="zh-TW" altLang="en-US" dirty="0">
                <a:latin typeface="標楷體" panose="03000509000000000000" pitchFamily="65" charset="-120"/>
                <a:ea typeface="標楷體" panose="03000509000000000000" pitchFamily="65" charset="-120"/>
              </a:rPr>
              <a:t>來對客戶打</a:t>
            </a:r>
            <a:r>
              <a:rPr lang="zh-TW" altLang="en-US" dirty="0" smtClean="0">
                <a:latin typeface="標楷體" panose="03000509000000000000" pitchFamily="65" charset="-120"/>
                <a:ea typeface="標楷體" panose="03000509000000000000" pitchFamily="65" charset="-120"/>
              </a:rPr>
              <a:t>分數 </a:t>
            </a:r>
            <a:r>
              <a:rPr lang="en-US" altLang="zh-TW" dirty="0">
                <a:latin typeface="Calibri" panose="020F0502020204030204" pitchFamily="34" charset="0"/>
                <a:ea typeface="標楷體" panose="03000509000000000000" pitchFamily="65" charset="-120"/>
                <a:cs typeface="Calibri" panose="020F0502020204030204" pitchFamily="34" charset="0"/>
              </a:rPr>
              <a:t>(Martens and Provost, 2011)</a:t>
            </a:r>
          </a:p>
        </p:txBody>
      </p:sp>
      <p:sp>
        <p:nvSpPr>
          <p:cNvPr id="15" name="矩形 14"/>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6"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 name="矩形 16"/>
          <p:cNvSpPr/>
          <p:nvPr/>
        </p:nvSpPr>
        <p:spPr>
          <a:xfrm>
            <a:off x="863214" y="312460"/>
            <a:ext cx="4570475"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公式定義</a:t>
            </a:r>
            <a:r>
              <a:rPr lang="en-US" altLang="zh-TW" sz="3600" dirty="0" smtClean="0">
                <a:solidFill>
                  <a:schemeClr val="bg1"/>
                </a:solidFill>
                <a:latin typeface="標楷體" panose="03000509000000000000" pitchFamily="65" charset="-120"/>
                <a:ea typeface="標楷體" panose="03000509000000000000" pitchFamily="65" charset="-120"/>
              </a:rPr>
              <a:t>-Item Score</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8"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0" name="矩形 19"/>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803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5534311" y="1600907"/>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緒論</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493383" y="3250678"/>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文獻</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探討</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8773612" y="2400939"/>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實驗</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8766971" y="4158239"/>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結論與建議</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69660" cy="1754326"/>
          </a:xfrm>
          <a:prstGeom prst="rect">
            <a:avLst/>
          </a:prstGeom>
        </p:spPr>
        <p:txBody>
          <a:bodyPr wrap="none">
            <a:spAutoFit/>
          </a:bodyPr>
          <a:lstStyle/>
          <a:p>
            <a:r>
              <a:rPr kumimoji="1" lang="zh-CN" altLang="en-US" sz="5400" b="1" dirty="0" smtClean="0">
                <a:solidFill>
                  <a:schemeClr val="bg1"/>
                </a:solidFill>
                <a:latin typeface="方正清刻本悦宋简体" panose="02000000000000000000" pitchFamily="2" charset="-122"/>
                <a:ea typeface="方正清刻本悦宋简体" panose="02000000000000000000" pitchFamily="2" charset="-122"/>
              </a:rPr>
              <a:t>目</a:t>
            </a:r>
            <a:r>
              <a:rPr kumimoji="1" lang="zh-TW" altLang="en-US" sz="5400" b="1" dirty="0" smtClean="0">
                <a:solidFill>
                  <a:schemeClr val="bg1"/>
                </a:solidFill>
                <a:latin typeface="方正清刻本悦宋简体" panose="02000000000000000000" pitchFamily="2" charset="-122"/>
                <a:ea typeface="方正清刻本悦宋简体" panose="02000000000000000000" pitchFamily="2" charset="-122"/>
              </a:rPr>
              <a:t>錄</a:t>
            </a:r>
            <a:endPar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endParaRPr>
          </a:p>
          <a:p>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5486742" y="4943328"/>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研究方</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p>
        </p:txBody>
      </p:sp>
      <p:sp>
        <p:nvSpPr>
          <p:cNvPr id="130" name="矩形 129"/>
          <p:cNvSpPr/>
          <p:nvPr/>
        </p:nvSpPr>
        <p:spPr>
          <a:xfrm>
            <a:off x="46438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p>
        </p:txBody>
      </p:sp>
      <p:sp>
        <p:nvSpPr>
          <p:cNvPr id="134" name="矩形 133"/>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2333504"/>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04</a:t>
            </a:r>
          </a:p>
        </p:txBody>
      </p:sp>
      <p:sp>
        <p:nvSpPr>
          <p:cNvPr id="136" name="矩形 135"/>
          <p:cNvSpPr/>
          <p:nvPr/>
        </p:nvSpPr>
        <p:spPr>
          <a:xfrm>
            <a:off x="7916926" y="227344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03</a:t>
            </a:r>
          </a:p>
        </p:txBody>
      </p:sp>
      <p:sp>
        <p:nvSpPr>
          <p:cNvPr id="138" name="矩形 137"/>
          <p:cNvSpPr/>
          <p:nvPr/>
        </p:nvSpPr>
        <p:spPr>
          <a:xfrm>
            <a:off x="462445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7916926" y="409593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p>
        </p:txBody>
      </p:sp>
      <p:sp>
        <p:nvSpPr>
          <p:cNvPr id="140" name="矩形 139"/>
          <p:cNvSpPr/>
          <p:nvPr/>
        </p:nvSpPr>
        <p:spPr>
          <a:xfrm>
            <a:off x="7916926" y="403588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702" y="1742611"/>
            <a:ext cx="10058400" cy="4073652"/>
          </a:xfrm>
          <a:prstGeom prst="rect">
            <a:avLst/>
          </a:prstGeom>
        </p:spPr>
      </p:pic>
      <p:sp>
        <p:nvSpPr>
          <p:cNvPr id="16" name="矩形 1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8" name="矩形 17"/>
          <p:cNvSpPr/>
          <p:nvPr/>
        </p:nvSpPr>
        <p:spPr>
          <a:xfrm>
            <a:off x="776000" y="312460"/>
            <a:ext cx="4108809" cy="646327"/>
          </a:xfrm>
          <a:prstGeom prst="rect">
            <a:avLst/>
          </a:prstGeom>
        </p:spPr>
        <p:txBody>
          <a:bodyPr wrap="none" lIns="91436" tIns="45718" rIns="91436" bIns="45718">
            <a:spAutoFit/>
          </a:bodyPr>
          <a:lstStyle/>
          <a:p>
            <a:pPr algn="ctr"/>
            <a:r>
              <a:rPr lang="zh-TW" altLang="en-US" sz="3600" dirty="0">
                <a:solidFill>
                  <a:schemeClr val="bg1"/>
                </a:solidFill>
                <a:latin typeface="標楷體" panose="03000509000000000000" pitchFamily="65" charset="-120"/>
                <a:ea typeface="標楷體" panose="03000509000000000000" pitchFamily="65" charset="-120"/>
              </a:rPr>
              <a:t>卷積神經</a:t>
            </a:r>
            <a:r>
              <a:rPr lang="zh-TW" altLang="en-US" sz="3600" dirty="0" smtClean="0">
                <a:solidFill>
                  <a:schemeClr val="bg1"/>
                </a:solidFill>
                <a:latin typeface="標楷體" panose="03000509000000000000" pitchFamily="65" charset="-120"/>
                <a:ea typeface="標楷體" panose="03000509000000000000" pitchFamily="65" charset="-120"/>
              </a:rPr>
              <a:t>網路</a:t>
            </a:r>
            <a:r>
              <a:rPr lang="en-US" altLang="zh-TW" sz="3600" dirty="0" smtClean="0">
                <a:solidFill>
                  <a:schemeClr val="bg1"/>
                </a:solidFill>
                <a:latin typeface="標楷體" panose="03000509000000000000" pitchFamily="65" charset="-120"/>
                <a:ea typeface="標楷體" panose="03000509000000000000" pitchFamily="65" charset="-120"/>
              </a:rPr>
              <a:t>(CNN)</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9"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1" name="矩形 20"/>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36158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6" name="矩形 3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75919490"/>
              </p:ext>
            </p:extLst>
          </p:nvPr>
        </p:nvGraphicFramePr>
        <p:xfrm>
          <a:off x="-27907" y="1525211"/>
          <a:ext cx="9499600" cy="2595880"/>
        </p:xfrm>
        <a:graphic>
          <a:graphicData uri="http://schemas.openxmlformats.org/drawingml/2006/table">
            <a:tbl>
              <a:tblPr firstRow="1" bandRow="1">
                <a:tableStyleId>{5C22544A-7EE6-4342-B048-85BDC9FD1C3A}</a:tableStyleId>
              </a:tblPr>
              <a:tblGrid>
                <a:gridCol w="1899920">
                  <a:extLst>
                    <a:ext uri="{9D8B030D-6E8A-4147-A177-3AD203B41FA5}">
                      <a16:colId xmlns:a16="http://schemas.microsoft.com/office/drawing/2014/main" val="3461446193"/>
                    </a:ext>
                  </a:extLst>
                </a:gridCol>
                <a:gridCol w="1899920">
                  <a:extLst>
                    <a:ext uri="{9D8B030D-6E8A-4147-A177-3AD203B41FA5}">
                      <a16:colId xmlns:a16="http://schemas.microsoft.com/office/drawing/2014/main" val="1475457196"/>
                    </a:ext>
                  </a:extLst>
                </a:gridCol>
                <a:gridCol w="1899920">
                  <a:extLst>
                    <a:ext uri="{9D8B030D-6E8A-4147-A177-3AD203B41FA5}">
                      <a16:colId xmlns:a16="http://schemas.microsoft.com/office/drawing/2014/main" val="782495121"/>
                    </a:ext>
                  </a:extLst>
                </a:gridCol>
                <a:gridCol w="1899920">
                  <a:extLst>
                    <a:ext uri="{9D8B030D-6E8A-4147-A177-3AD203B41FA5}">
                      <a16:colId xmlns:a16="http://schemas.microsoft.com/office/drawing/2014/main" val="868206766"/>
                    </a:ext>
                  </a:extLst>
                </a:gridCol>
                <a:gridCol w="1899920">
                  <a:extLst>
                    <a:ext uri="{9D8B030D-6E8A-4147-A177-3AD203B41FA5}">
                      <a16:colId xmlns:a16="http://schemas.microsoft.com/office/drawing/2014/main" val="3358603865"/>
                    </a:ext>
                  </a:extLst>
                </a:gridCol>
              </a:tblGrid>
              <a:tr h="370840">
                <a:tc>
                  <a:txBody>
                    <a:bodyPr/>
                    <a:lstStyle/>
                    <a:p>
                      <a:pPr algn="ctr"/>
                      <a:r>
                        <a:rPr lang="en-US" altLang="zh-TW" dirty="0" smtClean="0">
                          <a:solidFill>
                            <a:schemeClr val="tx1"/>
                          </a:solidFill>
                        </a:rPr>
                        <a:t>B</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31746160"/>
                  </a:ext>
                </a:extLst>
              </a:tr>
              <a:tr h="370840">
                <a:tc>
                  <a:txBody>
                    <a:bodyPr/>
                    <a:lstStyle/>
                    <a:p>
                      <a:pPr algn="ctr"/>
                      <a:r>
                        <a:rPr lang="en-US" altLang="zh-TW" b="1" dirty="0" smtClean="0"/>
                        <a:t>I</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84542692"/>
                  </a:ext>
                </a:extLst>
              </a:tr>
              <a:tr h="370840">
                <a:tc>
                  <a:txBody>
                    <a:bodyPr/>
                    <a:lstStyle/>
                    <a:p>
                      <a:pPr algn="ctr"/>
                      <a:r>
                        <a:rPr lang="en-US" altLang="zh-TW" b="1" dirty="0" smtClean="0"/>
                        <a:t>C</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0009646"/>
                  </a:ext>
                </a:extLst>
              </a:tr>
              <a:tr h="370840">
                <a:tc>
                  <a:txBody>
                    <a:bodyPr/>
                    <a:lstStyle/>
                    <a:p>
                      <a:pPr algn="ctr"/>
                      <a:r>
                        <a:rPr lang="en-US" altLang="zh-TW" b="1" dirty="0" smtClean="0"/>
                        <a:t>P</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84540517"/>
                  </a:ext>
                </a:extLst>
              </a:tr>
              <a:tr h="370840">
                <a:tc>
                  <a:txBody>
                    <a:bodyPr/>
                    <a:lstStyle/>
                    <a:p>
                      <a:pPr algn="ctr"/>
                      <a:r>
                        <a:rPr lang="en-US" altLang="zh-TW" b="1" dirty="0" smtClean="0"/>
                        <a:t>R</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7223535"/>
                  </a:ext>
                </a:extLst>
              </a:tr>
              <a:tr h="370840">
                <a:tc>
                  <a:txBody>
                    <a:bodyPr/>
                    <a:lstStyle/>
                    <a:p>
                      <a:pPr algn="ctr"/>
                      <a:r>
                        <a:rPr lang="en-US" altLang="zh-TW" b="1" dirty="0" smtClean="0"/>
                        <a:t>F</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7379267"/>
                  </a:ext>
                </a:extLst>
              </a:tr>
              <a:tr h="370840">
                <a:tc>
                  <a:txBody>
                    <a:bodyPr/>
                    <a:lstStyle/>
                    <a:p>
                      <a:pPr algn="ctr"/>
                      <a:r>
                        <a:rPr lang="en-US" altLang="zh-TW" b="1" dirty="0" smtClean="0"/>
                        <a:t>M</a:t>
                      </a:r>
                      <a:endParaRPr lang="zh-TW"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30119487"/>
                  </a:ext>
                </a:extLst>
              </a:tr>
            </a:tbl>
          </a:graphicData>
        </a:graphic>
      </p:graphicFrame>
      <p:sp>
        <p:nvSpPr>
          <p:cNvPr id="11" name="文字方塊 10"/>
          <p:cNvSpPr txBox="1"/>
          <p:nvPr/>
        </p:nvSpPr>
        <p:spPr>
          <a:xfrm>
            <a:off x="2520935" y="1036829"/>
            <a:ext cx="476412" cy="523220"/>
          </a:xfrm>
          <a:prstGeom prst="rect">
            <a:avLst/>
          </a:prstGeom>
          <a:noFill/>
        </p:spPr>
        <p:txBody>
          <a:bodyPr wrap="none" rtlCol="0">
            <a:spAutoFit/>
          </a:bodyPr>
          <a:lstStyle/>
          <a:p>
            <a:r>
              <a:rPr lang="en-US" altLang="zh-TW" sz="2800" dirty="0" smtClean="0"/>
              <a:t>T</a:t>
            </a:r>
            <a:r>
              <a:rPr lang="en-US" altLang="zh-TW" dirty="0" smtClean="0"/>
              <a:t>1</a:t>
            </a:r>
            <a:endParaRPr lang="zh-TW" altLang="en-US" dirty="0"/>
          </a:p>
        </p:txBody>
      </p:sp>
      <p:sp>
        <p:nvSpPr>
          <p:cNvPr id="12" name="文字方塊 11"/>
          <p:cNvSpPr txBox="1"/>
          <p:nvPr/>
        </p:nvSpPr>
        <p:spPr>
          <a:xfrm>
            <a:off x="4404162" y="1036829"/>
            <a:ext cx="476412" cy="523220"/>
          </a:xfrm>
          <a:prstGeom prst="rect">
            <a:avLst/>
          </a:prstGeom>
          <a:noFill/>
        </p:spPr>
        <p:txBody>
          <a:bodyPr wrap="none" rtlCol="0">
            <a:spAutoFit/>
          </a:bodyPr>
          <a:lstStyle/>
          <a:p>
            <a:r>
              <a:rPr lang="en-US" altLang="zh-TW" sz="2800" dirty="0" smtClean="0"/>
              <a:t>T</a:t>
            </a:r>
            <a:r>
              <a:rPr lang="en-US" altLang="zh-TW" dirty="0"/>
              <a:t>2</a:t>
            </a:r>
            <a:endParaRPr lang="zh-TW" altLang="en-US" dirty="0"/>
          </a:p>
        </p:txBody>
      </p:sp>
      <p:sp>
        <p:nvSpPr>
          <p:cNvPr id="13" name="文字方塊 12"/>
          <p:cNvSpPr txBox="1"/>
          <p:nvPr/>
        </p:nvSpPr>
        <p:spPr>
          <a:xfrm>
            <a:off x="6309161" y="1036829"/>
            <a:ext cx="476412" cy="523220"/>
          </a:xfrm>
          <a:prstGeom prst="rect">
            <a:avLst/>
          </a:prstGeom>
          <a:noFill/>
        </p:spPr>
        <p:txBody>
          <a:bodyPr wrap="none" rtlCol="0">
            <a:spAutoFit/>
          </a:bodyPr>
          <a:lstStyle/>
          <a:p>
            <a:r>
              <a:rPr lang="en-US" altLang="zh-TW" sz="2800" dirty="0" smtClean="0"/>
              <a:t>T</a:t>
            </a:r>
            <a:r>
              <a:rPr lang="en-US" altLang="zh-TW" dirty="0"/>
              <a:t>3</a:t>
            </a:r>
            <a:endParaRPr lang="zh-TW" altLang="en-US" dirty="0"/>
          </a:p>
        </p:txBody>
      </p:sp>
      <p:sp>
        <p:nvSpPr>
          <p:cNvPr id="14" name="文字方塊 13"/>
          <p:cNvSpPr txBox="1"/>
          <p:nvPr/>
        </p:nvSpPr>
        <p:spPr>
          <a:xfrm>
            <a:off x="8105304" y="1036829"/>
            <a:ext cx="476412" cy="523220"/>
          </a:xfrm>
          <a:prstGeom prst="rect">
            <a:avLst/>
          </a:prstGeom>
          <a:noFill/>
        </p:spPr>
        <p:txBody>
          <a:bodyPr wrap="none" rtlCol="0">
            <a:spAutoFit/>
          </a:bodyPr>
          <a:lstStyle/>
          <a:p>
            <a:r>
              <a:rPr lang="en-US" altLang="zh-TW" sz="2800" dirty="0" smtClean="0"/>
              <a:t>T</a:t>
            </a:r>
            <a:r>
              <a:rPr lang="en-US" altLang="zh-TW" dirty="0"/>
              <a:t>4</a:t>
            </a:r>
            <a:endParaRPr lang="zh-TW" altLang="en-US" dirty="0"/>
          </a:p>
        </p:txBody>
      </p:sp>
      <p:sp>
        <p:nvSpPr>
          <p:cNvPr id="16" name="文字方塊 15"/>
          <p:cNvSpPr txBox="1"/>
          <p:nvPr/>
        </p:nvSpPr>
        <p:spPr>
          <a:xfrm>
            <a:off x="10088431" y="5433093"/>
            <a:ext cx="1516441" cy="461665"/>
          </a:xfrm>
          <a:prstGeom prst="rect">
            <a:avLst/>
          </a:prstGeom>
          <a:noFill/>
        </p:spPr>
        <p:txBody>
          <a:bodyPr wrap="none" rtlCol="0">
            <a:spAutoFit/>
          </a:bodyPr>
          <a:lstStyle/>
          <a:p>
            <a:r>
              <a:rPr lang="en-US" altLang="zh-TW" sz="2400" dirty="0" smtClean="0">
                <a:solidFill>
                  <a:schemeClr val="tx1">
                    <a:lumMod val="95000"/>
                    <a:lumOff val="5000"/>
                  </a:schemeClr>
                </a:solidFill>
              </a:rPr>
              <a:t>Item Score</a:t>
            </a:r>
            <a:endParaRPr lang="zh-TW" altLang="en-US" sz="2400" dirty="0">
              <a:solidFill>
                <a:schemeClr val="tx1">
                  <a:lumMod val="95000"/>
                  <a:lumOff val="5000"/>
                </a:schemeClr>
              </a:solidFill>
            </a:endParaRPr>
          </a:p>
        </p:txBody>
      </p:sp>
      <p:sp>
        <p:nvSpPr>
          <p:cNvPr id="17" name="文字方塊 16"/>
          <p:cNvSpPr txBox="1"/>
          <p:nvPr/>
        </p:nvSpPr>
        <p:spPr>
          <a:xfrm>
            <a:off x="10053178" y="2024685"/>
            <a:ext cx="1720792" cy="461665"/>
          </a:xfrm>
          <a:prstGeom prst="rect">
            <a:avLst/>
          </a:prstGeom>
          <a:noFill/>
        </p:spPr>
        <p:txBody>
          <a:bodyPr wrap="none" rtlCol="0">
            <a:spAutoFit/>
          </a:bodyPr>
          <a:lstStyle/>
          <a:p>
            <a:r>
              <a:rPr lang="en-US" altLang="zh-TW" sz="2400" dirty="0" smtClean="0">
                <a:solidFill>
                  <a:schemeClr val="tx1">
                    <a:lumMod val="95000"/>
                    <a:lumOff val="5000"/>
                  </a:schemeClr>
                </a:solidFill>
              </a:rPr>
              <a:t>Trust Score</a:t>
            </a:r>
            <a:endParaRPr lang="zh-TW" altLang="en-US" sz="2400" dirty="0">
              <a:solidFill>
                <a:schemeClr val="tx1">
                  <a:lumMod val="95000"/>
                  <a:lumOff val="5000"/>
                </a:schemeClr>
              </a:solidFill>
            </a:endParaRPr>
          </a:p>
        </p:txBody>
      </p:sp>
      <p:sp>
        <p:nvSpPr>
          <p:cNvPr id="18" name="文字方塊 17"/>
          <p:cNvSpPr txBox="1"/>
          <p:nvPr/>
        </p:nvSpPr>
        <p:spPr>
          <a:xfrm>
            <a:off x="10086015" y="3300326"/>
            <a:ext cx="2038187" cy="461665"/>
          </a:xfrm>
          <a:prstGeom prst="rect">
            <a:avLst/>
          </a:prstGeom>
          <a:noFill/>
        </p:spPr>
        <p:txBody>
          <a:bodyPr wrap="none" rtlCol="0">
            <a:spAutoFit/>
          </a:bodyPr>
          <a:lstStyle/>
          <a:p>
            <a:r>
              <a:rPr lang="en-US" altLang="zh-TW" sz="2400" dirty="0" smtClean="0">
                <a:solidFill>
                  <a:schemeClr val="tx1">
                    <a:lumMod val="95000"/>
                    <a:lumOff val="5000"/>
                  </a:schemeClr>
                </a:solidFill>
              </a:rPr>
              <a:t>Loyalty Score</a:t>
            </a:r>
            <a:endParaRPr lang="zh-TW" altLang="en-US" sz="2400" dirty="0">
              <a:solidFill>
                <a:schemeClr val="tx1">
                  <a:lumMod val="95000"/>
                  <a:lumOff val="5000"/>
                </a:schemeClr>
              </a:solidFill>
            </a:endParaRPr>
          </a:p>
        </p:txBody>
      </p:sp>
      <p:sp>
        <p:nvSpPr>
          <p:cNvPr id="19" name="右大括弧 18"/>
          <p:cNvSpPr/>
          <p:nvPr/>
        </p:nvSpPr>
        <p:spPr>
          <a:xfrm>
            <a:off x="9686846" y="1684022"/>
            <a:ext cx="89178" cy="1204546"/>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右大括弧 19"/>
          <p:cNvSpPr/>
          <p:nvPr/>
        </p:nvSpPr>
        <p:spPr>
          <a:xfrm>
            <a:off x="9686846" y="3221273"/>
            <a:ext cx="69371" cy="757541"/>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右大括弧 20"/>
          <p:cNvSpPr/>
          <p:nvPr/>
        </p:nvSpPr>
        <p:spPr>
          <a:xfrm>
            <a:off x="9700988" y="5085053"/>
            <a:ext cx="89178" cy="1204546"/>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22" name="群組 21"/>
          <p:cNvGrpSpPr/>
          <p:nvPr/>
        </p:nvGrpSpPr>
        <p:grpSpPr>
          <a:xfrm>
            <a:off x="7056983" y="132940"/>
            <a:ext cx="4048125" cy="1320404"/>
            <a:chOff x="2449271" y="816653"/>
            <a:chExt cx="4048125" cy="1320404"/>
          </a:xfrm>
        </p:grpSpPr>
        <p:grpSp>
          <p:nvGrpSpPr>
            <p:cNvPr id="23" name="그룹 32"/>
            <p:cNvGrpSpPr/>
            <p:nvPr/>
          </p:nvGrpSpPr>
          <p:grpSpPr>
            <a:xfrm>
              <a:off x="2449271" y="816653"/>
              <a:ext cx="4048125" cy="1320404"/>
              <a:chOff x="6800850" y="1595437"/>
              <a:chExt cx="4048125" cy="1320404"/>
            </a:xfrm>
          </p:grpSpPr>
          <p:sp>
            <p:nvSpPr>
              <p:cNvPr id="25" name="모서리가 둥근 직사각형 33"/>
              <p:cNvSpPr/>
              <p:nvPr/>
            </p:nvSpPr>
            <p:spPr>
              <a:xfrm rot="251080">
                <a:off x="7226167" y="1739191"/>
                <a:ext cx="3486643" cy="886944"/>
              </a:xfrm>
              <a:prstGeom prst="roundRect">
                <a:avLst>
                  <a:gd name="adj" fmla="val 0"/>
                </a:avLst>
              </a:prstGeom>
              <a:gradFill>
                <a:gsLst>
                  <a:gs pos="0">
                    <a:schemeClr val="tx1">
                      <a:alpha val="32000"/>
                    </a:schemeClr>
                  </a:gs>
                  <a:gs pos="100000">
                    <a:schemeClr val="tx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모서리가 둥근 직사각형 34"/>
              <p:cNvSpPr/>
              <p:nvPr/>
            </p:nvSpPr>
            <p:spPr>
              <a:xfrm>
                <a:off x="6800850" y="1595437"/>
                <a:ext cx="4048125" cy="93821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이등변 삼각형 35"/>
              <p:cNvSpPr/>
              <p:nvPr/>
            </p:nvSpPr>
            <p:spPr>
              <a:xfrm rot="12600000">
                <a:off x="7143752" y="2151458"/>
                <a:ext cx="457200" cy="764383"/>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4" name="文字方塊 23"/>
            <p:cNvSpPr txBox="1"/>
            <p:nvPr/>
          </p:nvSpPr>
          <p:spPr>
            <a:xfrm>
              <a:off x="2465523" y="1060538"/>
              <a:ext cx="4031873" cy="400110"/>
            </a:xfrm>
            <a:prstGeom prst="rect">
              <a:avLst/>
            </a:prstGeom>
            <a:noFill/>
          </p:spPr>
          <p:txBody>
            <a:bodyPr wrap="none" rtlCol="0">
              <a:spAutoFit/>
            </a:bodyPr>
            <a:lstStyle/>
            <a:p>
              <a:r>
                <a:rPr lang="zh-TW" altLang="en-US" sz="2000" dirty="0" smtClean="0">
                  <a:latin typeface="標楷體" panose="03000509000000000000" pitchFamily="65" charset="-120"/>
                  <a:ea typeface="標楷體" panose="03000509000000000000" pitchFamily="65" charset="-120"/>
                </a:rPr>
                <a:t>以過去四期的數據來預測本期</a:t>
              </a:r>
              <a:r>
                <a:rPr lang="en-US" altLang="zh-TW" sz="2000" dirty="0" smtClean="0">
                  <a:latin typeface="標楷體" panose="03000509000000000000" pitchFamily="65" charset="-120"/>
                  <a:ea typeface="標楷體" panose="03000509000000000000" pitchFamily="65" charset="-120"/>
                </a:rPr>
                <a:t>(T5)</a:t>
              </a:r>
              <a:endParaRPr lang="zh-TW" altLang="en-US" sz="2000" dirty="0">
                <a:latin typeface="標楷體" panose="03000509000000000000" pitchFamily="65" charset="-120"/>
                <a:ea typeface="標楷體" panose="03000509000000000000" pitchFamily="65" charset="-120"/>
              </a:endParaRPr>
            </a:p>
          </p:txBody>
        </p:sp>
      </p:grpSp>
      <p:sp>
        <p:nvSpPr>
          <p:cNvPr id="28" name="文字方塊 27"/>
          <p:cNvSpPr txBox="1"/>
          <p:nvPr/>
        </p:nvSpPr>
        <p:spPr>
          <a:xfrm>
            <a:off x="4486911" y="2438430"/>
            <a:ext cx="2441694" cy="769441"/>
          </a:xfrm>
          <a:prstGeom prst="rect">
            <a:avLst/>
          </a:prstGeom>
          <a:solidFill>
            <a:schemeClr val="accent1">
              <a:lumMod val="20000"/>
              <a:lumOff val="80000"/>
            </a:schemeClr>
          </a:solidFill>
        </p:spPr>
        <p:txBody>
          <a:bodyPr wrap="none" rtlCol="0">
            <a:spAutoFit/>
          </a:bodyPr>
          <a:lstStyle/>
          <a:p>
            <a:r>
              <a:rPr lang="zh-TW" altLang="en-US" sz="4400" dirty="0">
                <a:solidFill>
                  <a:srgbClr val="FF0000"/>
                </a:solidFill>
                <a:latin typeface="標楷體" panose="03000509000000000000" pitchFamily="65" charset="-120"/>
                <a:ea typeface="標楷體" panose="03000509000000000000" pitchFamily="65" charset="-120"/>
              </a:rPr>
              <a:t>再</a:t>
            </a:r>
            <a:r>
              <a:rPr lang="zh-TW" altLang="en-US" sz="4400" dirty="0" smtClean="0">
                <a:solidFill>
                  <a:srgbClr val="FF0000"/>
                </a:solidFill>
                <a:latin typeface="標楷體" panose="03000509000000000000" pitchFamily="65" charset="-120"/>
                <a:ea typeface="標楷體" panose="03000509000000000000" pitchFamily="65" charset="-120"/>
              </a:rPr>
              <a:t>購預測</a:t>
            </a:r>
            <a:endParaRPr lang="zh-TW" altLang="en-US" sz="4400" dirty="0">
              <a:solidFill>
                <a:srgbClr val="FF0000"/>
              </a:solidFill>
              <a:latin typeface="標楷體" panose="03000509000000000000" pitchFamily="65" charset="-120"/>
              <a:ea typeface="標楷體" panose="03000509000000000000" pitchFamily="65" charset="-120"/>
            </a:endParaRPr>
          </a:p>
        </p:txBody>
      </p:sp>
      <p:sp>
        <p:nvSpPr>
          <p:cNvPr id="29" name="文字方塊 28"/>
          <p:cNvSpPr txBox="1"/>
          <p:nvPr/>
        </p:nvSpPr>
        <p:spPr>
          <a:xfrm>
            <a:off x="10053178" y="6289599"/>
            <a:ext cx="2031325"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註：每半年為一期</a:t>
            </a:r>
            <a:endParaRPr lang="zh-TW" altLang="en-US" dirty="0">
              <a:latin typeface="標楷體" panose="03000509000000000000" pitchFamily="65" charset="-120"/>
              <a:ea typeface="標楷體" panose="03000509000000000000" pitchFamily="65" charset="-120"/>
            </a:endParaRPr>
          </a:p>
        </p:txBody>
      </p:sp>
      <p:graphicFrame>
        <p:nvGraphicFramePr>
          <p:cNvPr id="30" name="表格 29"/>
          <p:cNvGraphicFramePr>
            <a:graphicFrameLocks noGrp="1"/>
          </p:cNvGraphicFramePr>
          <p:nvPr>
            <p:extLst>
              <p:ext uri="{D42A27DB-BD31-4B8C-83A1-F6EECF244321}">
                <p14:modId xmlns:p14="http://schemas.microsoft.com/office/powerpoint/2010/main" val="2218789068"/>
              </p:ext>
            </p:extLst>
          </p:nvPr>
        </p:nvGraphicFramePr>
        <p:xfrm>
          <a:off x="0" y="4866208"/>
          <a:ext cx="9499600" cy="1483360"/>
        </p:xfrm>
        <a:graphic>
          <a:graphicData uri="http://schemas.openxmlformats.org/drawingml/2006/table">
            <a:tbl>
              <a:tblPr firstRow="1" bandRow="1">
                <a:tableStyleId>{5C22544A-7EE6-4342-B048-85BDC9FD1C3A}</a:tableStyleId>
              </a:tblPr>
              <a:tblGrid>
                <a:gridCol w="1899920">
                  <a:extLst>
                    <a:ext uri="{9D8B030D-6E8A-4147-A177-3AD203B41FA5}">
                      <a16:colId xmlns:a16="http://schemas.microsoft.com/office/drawing/2014/main" val="3461446193"/>
                    </a:ext>
                  </a:extLst>
                </a:gridCol>
                <a:gridCol w="1899920">
                  <a:extLst>
                    <a:ext uri="{9D8B030D-6E8A-4147-A177-3AD203B41FA5}">
                      <a16:colId xmlns:a16="http://schemas.microsoft.com/office/drawing/2014/main" val="1475457196"/>
                    </a:ext>
                  </a:extLst>
                </a:gridCol>
                <a:gridCol w="1899920">
                  <a:extLst>
                    <a:ext uri="{9D8B030D-6E8A-4147-A177-3AD203B41FA5}">
                      <a16:colId xmlns:a16="http://schemas.microsoft.com/office/drawing/2014/main" val="782495121"/>
                    </a:ext>
                  </a:extLst>
                </a:gridCol>
                <a:gridCol w="1899920">
                  <a:extLst>
                    <a:ext uri="{9D8B030D-6E8A-4147-A177-3AD203B41FA5}">
                      <a16:colId xmlns:a16="http://schemas.microsoft.com/office/drawing/2014/main" val="868206766"/>
                    </a:ext>
                  </a:extLst>
                </a:gridCol>
                <a:gridCol w="1899920">
                  <a:extLst>
                    <a:ext uri="{9D8B030D-6E8A-4147-A177-3AD203B41FA5}">
                      <a16:colId xmlns:a16="http://schemas.microsoft.com/office/drawing/2014/main" val="3358603865"/>
                    </a:ext>
                  </a:extLst>
                </a:gridCol>
              </a:tblGrid>
              <a:tr h="370840">
                <a:tc>
                  <a:txBody>
                    <a:bodyPr/>
                    <a:lstStyle/>
                    <a:p>
                      <a:pPr algn="ctr"/>
                      <a:r>
                        <a:rPr lang="en-US" altLang="zh-TW" b="1" dirty="0" smtClean="0">
                          <a:solidFill>
                            <a:schemeClr val="tx1"/>
                          </a:solidFill>
                        </a:rPr>
                        <a:t>Item</a:t>
                      </a:r>
                      <a:r>
                        <a:rPr lang="en-US" altLang="zh-TW" sz="1200" b="1" dirty="0" smtClean="0">
                          <a:solidFill>
                            <a:schemeClr val="tx1"/>
                          </a:solidFill>
                        </a:rPr>
                        <a:t>1</a:t>
                      </a:r>
                      <a:endParaRPr lang="zh-TW" altLang="en-US" sz="12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1238641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t>Item</a:t>
                      </a:r>
                      <a:r>
                        <a:rPr lang="en-US" altLang="zh-TW" sz="1200" b="1" dirty="0" smtClean="0"/>
                        <a:t>2</a:t>
                      </a:r>
                      <a:endParaRPr lang="zh-TW" altLang="en-US" sz="12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84156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dirty="0" smtClean="0"/>
                        <a:t>……..</a:t>
                      </a:r>
                      <a:endParaRPr lang="zh-TW" altLang="en-US" sz="12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631904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err="1" smtClean="0"/>
                        <a:t>Item</a:t>
                      </a:r>
                      <a:r>
                        <a:rPr lang="en-US" altLang="zh-TW" sz="1200" b="1" dirty="0" err="1" smtClean="0"/>
                        <a:t>n</a:t>
                      </a:r>
                      <a:endParaRPr lang="zh-TW" altLang="en-US" sz="12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971774460"/>
                  </a:ext>
                </a:extLst>
              </a:tr>
            </a:tbl>
          </a:graphicData>
        </a:graphic>
      </p:graphicFrame>
      <p:sp>
        <p:nvSpPr>
          <p:cNvPr id="31" name="文字方塊 30"/>
          <p:cNvSpPr txBox="1"/>
          <p:nvPr/>
        </p:nvSpPr>
        <p:spPr>
          <a:xfrm>
            <a:off x="2520935" y="4237817"/>
            <a:ext cx="476412" cy="523220"/>
          </a:xfrm>
          <a:prstGeom prst="rect">
            <a:avLst/>
          </a:prstGeom>
          <a:noFill/>
        </p:spPr>
        <p:txBody>
          <a:bodyPr wrap="none" rtlCol="0">
            <a:spAutoFit/>
          </a:bodyPr>
          <a:lstStyle/>
          <a:p>
            <a:r>
              <a:rPr lang="en-US" altLang="zh-TW" sz="2800" dirty="0" smtClean="0"/>
              <a:t>T</a:t>
            </a:r>
            <a:r>
              <a:rPr lang="en-US" altLang="zh-TW" dirty="0" smtClean="0"/>
              <a:t>1</a:t>
            </a:r>
            <a:endParaRPr lang="zh-TW" altLang="en-US" dirty="0"/>
          </a:p>
        </p:txBody>
      </p:sp>
      <p:sp>
        <p:nvSpPr>
          <p:cNvPr id="32" name="文字方塊 31"/>
          <p:cNvSpPr txBox="1"/>
          <p:nvPr/>
        </p:nvSpPr>
        <p:spPr>
          <a:xfrm>
            <a:off x="4404162" y="4237817"/>
            <a:ext cx="476412" cy="523220"/>
          </a:xfrm>
          <a:prstGeom prst="rect">
            <a:avLst/>
          </a:prstGeom>
          <a:noFill/>
        </p:spPr>
        <p:txBody>
          <a:bodyPr wrap="none" rtlCol="0">
            <a:spAutoFit/>
          </a:bodyPr>
          <a:lstStyle/>
          <a:p>
            <a:r>
              <a:rPr lang="en-US" altLang="zh-TW" sz="2800" dirty="0" smtClean="0"/>
              <a:t>T</a:t>
            </a:r>
            <a:r>
              <a:rPr lang="en-US" altLang="zh-TW" dirty="0"/>
              <a:t>2</a:t>
            </a:r>
            <a:endParaRPr lang="zh-TW" altLang="en-US" dirty="0"/>
          </a:p>
        </p:txBody>
      </p:sp>
      <p:sp>
        <p:nvSpPr>
          <p:cNvPr id="33" name="文字方塊 32"/>
          <p:cNvSpPr txBox="1"/>
          <p:nvPr/>
        </p:nvSpPr>
        <p:spPr>
          <a:xfrm>
            <a:off x="6309161" y="4237817"/>
            <a:ext cx="476412" cy="523220"/>
          </a:xfrm>
          <a:prstGeom prst="rect">
            <a:avLst/>
          </a:prstGeom>
          <a:noFill/>
        </p:spPr>
        <p:txBody>
          <a:bodyPr wrap="none" rtlCol="0">
            <a:spAutoFit/>
          </a:bodyPr>
          <a:lstStyle/>
          <a:p>
            <a:r>
              <a:rPr lang="en-US" altLang="zh-TW" sz="2800" dirty="0" smtClean="0"/>
              <a:t>T</a:t>
            </a:r>
            <a:r>
              <a:rPr lang="en-US" altLang="zh-TW" dirty="0"/>
              <a:t>3</a:t>
            </a:r>
            <a:endParaRPr lang="zh-TW" altLang="en-US" dirty="0"/>
          </a:p>
        </p:txBody>
      </p:sp>
      <p:sp>
        <p:nvSpPr>
          <p:cNvPr id="34" name="文字方塊 33"/>
          <p:cNvSpPr txBox="1"/>
          <p:nvPr/>
        </p:nvSpPr>
        <p:spPr>
          <a:xfrm>
            <a:off x="8105304" y="4237817"/>
            <a:ext cx="476412" cy="523220"/>
          </a:xfrm>
          <a:prstGeom prst="rect">
            <a:avLst/>
          </a:prstGeom>
          <a:noFill/>
        </p:spPr>
        <p:txBody>
          <a:bodyPr wrap="none" rtlCol="0">
            <a:spAutoFit/>
          </a:bodyPr>
          <a:lstStyle/>
          <a:p>
            <a:r>
              <a:rPr lang="en-US" altLang="zh-TW" sz="2800" dirty="0" smtClean="0"/>
              <a:t>T</a:t>
            </a:r>
            <a:r>
              <a:rPr lang="en-US" altLang="zh-TW" dirty="0"/>
              <a:t>4</a:t>
            </a:r>
            <a:endParaRPr lang="zh-TW" altLang="en-US" dirty="0"/>
          </a:p>
        </p:txBody>
      </p:sp>
      <p:sp>
        <p:nvSpPr>
          <p:cNvPr id="35" name="文字方塊 34"/>
          <p:cNvSpPr txBox="1"/>
          <p:nvPr/>
        </p:nvSpPr>
        <p:spPr>
          <a:xfrm>
            <a:off x="4486911" y="5223167"/>
            <a:ext cx="2441694" cy="769441"/>
          </a:xfrm>
          <a:prstGeom prst="rect">
            <a:avLst/>
          </a:prstGeom>
          <a:solidFill>
            <a:schemeClr val="accent5">
              <a:lumMod val="40000"/>
              <a:lumOff val="60000"/>
            </a:schemeClr>
          </a:solidFill>
        </p:spPr>
        <p:txBody>
          <a:bodyPr wrap="none" rtlCol="0">
            <a:spAutoFit/>
          </a:bodyPr>
          <a:lstStyle/>
          <a:p>
            <a:r>
              <a:rPr lang="zh-TW" altLang="en-US" sz="4400" dirty="0" smtClean="0">
                <a:solidFill>
                  <a:srgbClr val="FF0000"/>
                </a:solidFill>
                <a:latin typeface="標楷體" panose="03000509000000000000" pitchFamily="65" charset="-120"/>
                <a:ea typeface="標楷體" panose="03000509000000000000" pitchFamily="65" charset="-120"/>
              </a:rPr>
              <a:t>商品預測</a:t>
            </a:r>
            <a:endParaRPr lang="zh-TW" altLang="en-US" sz="4400" dirty="0">
              <a:solidFill>
                <a:srgbClr val="FF0000"/>
              </a:solidFill>
              <a:latin typeface="標楷體" panose="03000509000000000000" pitchFamily="65" charset="-120"/>
              <a:ea typeface="標楷體" panose="03000509000000000000" pitchFamily="65" charset="-120"/>
            </a:endParaRPr>
          </a:p>
        </p:txBody>
      </p:sp>
      <p:sp>
        <p:nvSpPr>
          <p:cNvPr id="37"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8" name="矩形 37"/>
          <p:cNvSpPr/>
          <p:nvPr/>
        </p:nvSpPr>
        <p:spPr>
          <a:xfrm>
            <a:off x="784323" y="312460"/>
            <a:ext cx="3416312" cy="646327"/>
          </a:xfrm>
          <a:prstGeom prst="rect">
            <a:avLst/>
          </a:prstGeom>
        </p:spPr>
        <p:txBody>
          <a:bodyPr wrap="none" lIns="91436" tIns="45718" rIns="91436" bIns="45718">
            <a:spAutoFit/>
          </a:bodyPr>
          <a:lstStyle/>
          <a:p>
            <a:pPr algn="ctr"/>
            <a:r>
              <a:rPr lang="en-US" altLang="zh-TW" sz="3600" dirty="0" smtClean="0">
                <a:solidFill>
                  <a:schemeClr val="bg1"/>
                </a:solidFill>
                <a:latin typeface="標楷體" panose="03000509000000000000" pitchFamily="65" charset="-120"/>
                <a:ea typeface="標楷體" panose="03000509000000000000" pitchFamily="65" charset="-120"/>
              </a:rPr>
              <a:t>CNN</a:t>
            </a:r>
            <a:r>
              <a:rPr lang="zh-TW" altLang="en-US" sz="3600" dirty="0" smtClean="0">
                <a:solidFill>
                  <a:schemeClr val="bg1"/>
                </a:solidFill>
                <a:latin typeface="標楷體" panose="03000509000000000000" pitchFamily="65" charset="-120"/>
                <a:ea typeface="標楷體" panose="03000509000000000000" pitchFamily="65" charset="-120"/>
              </a:rPr>
              <a:t> </a:t>
            </a:r>
            <a:r>
              <a:rPr lang="en-US" altLang="zh-TW" sz="3600" dirty="0" smtClean="0">
                <a:solidFill>
                  <a:schemeClr val="bg1"/>
                </a:solidFill>
                <a:latin typeface="標楷體" panose="03000509000000000000" pitchFamily="65" charset="-120"/>
                <a:ea typeface="標楷體" panose="03000509000000000000" pitchFamily="65" charset="-120"/>
              </a:rPr>
              <a:t>Input Data</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39"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1" name="矩形 40"/>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80455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31" grpId="0"/>
      <p:bldP spid="32" grpId="0"/>
      <p:bldP spid="33" grpId="0"/>
      <p:bldP spid="34"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830761" y="312460"/>
            <a:ext cx="2031317" cy="646327"/>
          </a:xfrm>
          <a:prstGeom prst="rect">
            <a:avLst/>
          </a:prstGeom>
        </p:spPr>
        <p:txBody>
          <a:bodyPr wrap="none" lIns="91436" tIns="45718" rIns="91436" bIns="45718">
            <a:spAutoFit/>
          </a:bodyPr>
          <a:lstStyle/>
          <a:p>
            <a:pPr algn="ctr"/>
            <a:r>
              <a:rPr lang="zh-TW" altLang="en-US" sz="3600" dirty="0">
                <a:solidFill>
                  <a:schemeClr val="bg1"/>
                </a:solidFill>
                <a:latin typeface="標楷體" panose="03000509000000000000" pitchFamily="65" charset="-120"/>
                <a:ea typeface="標楷體" panose="03000509000000000000" pitchFamily="65" charset="-120"/>
              </a:rPr>
              <a:t>研究</a:t>
            </a:r>
            <a:r>
              <a:rPr lang="zh-TW" altLang="en-US" sz="3600" dirty="0" smtClean="0">
                <a:solidFill>
                  <a:schemeClr val="bg1"/>
                </a:solidFill>
                <a:latin typeface="標楷體" panose="03000509000000000000" pitchFamily="65" charset="-120"/>
                <a:ea typeface="標楷體" panose="03000509000000000000" pitchFamily="65" charset="-120"/>
              </a:rPr>
              <a:t>設計</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橢圓 2"/>
          <p:cNvSpPr/>
          <p:nvPr/>
        </p:nvSpPr>
        <p:spPr>
          <a:xfrm>
            <a:off x="120667" y="3031436"/>
            <a:ext cx="1204378" cy="1204378"/>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latin typeface="標楷體" panose="03000509000000000000" pitchFamily="65" charset="-120"/>
                <a:ea typeface="標楷體" panose="03000509000000000000" pitchFamily="65" charset="-120"/>
              </a:rPr>
              <a:t>ERP</a:t>
            </a:r>
          </a:p>
          <a:p>
            <a:pPr algn="ctr"/>
            <a:r>
              <a:rPr lang="en-US" altLang="zh-TW" dirty="0" smtClean="0">
                <a:solidFill>
                  <a:schemeClr val="tx1"/>
                </a:solidFill>
                <a:latin typeface="標楷體" panose="03000509000000000000" pitchFamily="65" charset="-120"/>
                <a:ea typeface="標楷體" panose="03000509000000000000" pitchFamily="65" charset="-120"/>
              </a:rPr>
              <a:t>Data</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4" name="流程圖: 多重文件 3"/>
          <p:cNvSpPr/>
          <p:nvPr/>
        </p:nvSpPr>
        <p:spPr>
          <a:xfrm>
            <a:off x="1778235" y="2955583"/>
            <a:ext cx="2037347" cy="1363579"/>
          </a:xfrm>
          <a:prstGeom prst="flowChartMultidocumen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輸入客戶信任、忠誠分數</a:t>
            </a:r>
          </a:p>
        </p:txBody>
      </p:sp>
      <p:sp>
        <p:nvSpPr>
          <p:cNvPr id="5" name="菱形 4"/>
          <p:cNvSpPr/>
          <p:nvPr/>
        </p:nvSpPr>
        <p:spPr>
          <a:xfrm>
            <a:off x="4212624" y="2795161"/>
            <a:ext cx="1556085" cy="1684421"/>
          </a:xfrm>
          <a:prstGeom prst="diamond">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再購行為預測</a:t>
            </a:r>
          </a:p>
        </p:txBody>
      </p:sp>
      <p:sp>
        <p:nvSpPr>
          <p:cNvPr id="11" name="橢圓 10"/>
          <p:cNvSpPr/>
          <p:nvPr/>
        </p:nvSpPr>
        <p:spPr>
          <a:xfrm>
            <a:off x="6333282" y="1500809"/>
            <a:ext cx="1232141" cy="1232141"/>
          </a:xfrm>
          <a:prstGeom prst="ellipse">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結束</a:t>
            </a:r>
          </a:p>
        </p:txBody>
      </p:sp>
      <p:sp>
        <p:nvSpPr>
          <p:cNvPr id="12" name="流程圖: 多重文件 11"/>
          <p:cNvSpPr/>
          <p:nvPr/>
        </p:nvSpPr>
        <p:spPr>
          <a:xfrm>
            <a:off x="5856940" y="4459704"/>
            <a:ext cx="2037347" cy="1363579"/>
          </a:xfrm>
          <a:prstGeom prst="flowChartMultidocumen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輸入客戶商品分數</a:t>
            </a:r>
          </a:p>
        </p:txBody>
      </p:sp>
      <p:sp>
        <p:nvSpPr>
          <p:cNvPr id="6" name="流程圖: 資料 5"/>
          <p:cNvSpPr/>
          <p:nvPr/>
        </p:nvSpPr>
        <p:spPr>
          <a:xfrm>
            <a:off x="8115759" y="4703997"/>
            <a:ext cx="2248162" cy="874992"/>
          </a:xfrm>
          <a:prstGeom prst="flowChartInputOutpu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輸出</a:t>
            </a:r>
            <a:r>
              <a:rPr lang="en-US" altLang="zh-TW" dirty="0">
                <a:solidFill>
                  <a:schemeClr val="tx1"/>
                </a:solidFill>
                <a:latin typeface="標楷體" panose="03000509000000000000" pitchFamily="65" charset="-120"/>
                <a:ea typeface="標楷體" panose="03000509000000000000" pitchFamily="65" charset="-120"/>
              </a:rPr>
              <a:t>Top-3</a:t>
            </a:r>
          </a:p>
          <a:p>
            <a:pPr algn="ctr"/>
            <a:r>
              <a:rPr lang="zh-TW" altLang="en-US" dirty="0">
                <a:solidFill>
                  <a:schemeClr val="tx1"/>
                </a:solidFill>
                <a:latin typeface="標楷體" panose="03000509000000000000" pitchFamily="65" charset="-120"/>
                <a:ea typeface="標楷體" panose="03000509000000000000" pitchFamily="65" charset="-120"/>
              </a:rPr>
              <a:t>推薦品項</a:t>
            </a:r>
          </a:p>
        </p:txBody>
      </p:sp>
      <p:sp>
        <p:nvSpPr>
          <p:cNvPr id="14" name="橢圓 13"/>
          <p:cNvSpPr/>
          <p:nvPr/>
        </p:nvSpPr>
        <p:spPr>
          <a:xfrm>
            <a:off x="10829686" y="4564851"/>
            <a:ext cx="1135328" cy="1135328"/>
          </a:xfrm>
          <a:prstGeom prst="ellipse">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結束</a:t>
            </a:r>
          </a:p>
        </p:txBody>
      </p:sp>
      <p:cxnSp>
        <p:nvCxnSpPr>
          <p:cNvPr id="8" name="直線單箭頭接點 7"/>
          <p:cNvCxnSpPr>
            <a:stCxn id="3" idx="6"/>
            <a:endCxn id="4" idx="1"/>
          </p:cNvCxnSpPr>
          <p:nvPr/>
        </p:nvCxnSpPr>
        <p:spPr>
          <a:xfrm>
            <a:off x="1325045" y="3633625"/>
            <a:ext cx="453190" cy="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stCxn id="4" idx="3"/>
            <a:endCxn id="5" idx="1"/>
          </p:cNvCxnSpPr>
          <p:nvPr/>
        </p:nvCxnSpPr>
        <p:spPr>
          <a:xfrm flipV="1">
            <a:off x="3815582" y="3637372"/>
            <a:ext cx="3970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接點 14"/>
          <p:cNvCxnSpPr>
            <a:endCxn id="11" idx="2"/>
          </p:cNvCxnSpPr>
          <p:nvPr/>
        </p:nvCxnSpPr>
        <p:spPr>
          <a:xfrm flipV="1">
            <a:off x="4979507" y="2116880"/>
            <a:ext cx="1353775" cy="655826"/>
          </a:xfrm>
          <a:prstGeom prst="bentConnector3">
            <a:avLst>
              <a:gd name="adj1" fmla="val 8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接點 17"/>
          <p:cNvCxnSpPr>
            <a:stCxn id="5" idx="2"/>
            <a:endCxn id="12" idx="1"/>
          </p:cNvCxnSpPr>
          <p:nvPr/>
        </p:nvCxnSpPr>
        <p:spPr>
          <a:xfrm rot="16200000" flipH="1">
            <a:off x="5092847" y="4377401"/>
            <a:ext cx="661912" cy="866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12" idx="3"/>
            <a:endCxn id="6" idx="2"/>
          </p:cNvCxnSpPr>
          <p:nvPr/>
        </p:nvCxnSpPr>
        <p:spPr>
          <a:xfrm flipV="1">
            <a:off x="7894287" y="5141493"/>
            <a:ext cx="4462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4" idx="2"/>
          </p:cNvCxnSpPr>
          <p:nvPr/>
        </p:nvCxnSpPr>
        <p:spPr>
          <a:xfrm flipV="1">
            <a:off x="10363921" y="5132515"/>
            <a:ext cx="465765" cy="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5448646" y="1661697"/>
            <a:ext cx="415498"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否</a:t>
            </a:r>
            <a:endParaRPr lang="zh-TW" altLang="en-US" dirty="0">
              <a:latin typeface="標楷體" panose="03000509000000000000" pitchFamily="65" charset="-120"/>
              <a:ea typeface="標楷體" panose="03000509000000000000" pitchFamily="65" charset="-120"/>
            </a:endParaRPr>
          </a:p>
        </p:txBody>
      </p:sp>
      <p:sp>
        <p:nvSpPr>
          <p:cNvPr id="36" name="文字方塊 35"/>
          <p:cNvSpPr txBox="1"/>
          <p:nvPr/>
        </p:nvSpPr>
        <p:spPr>
          <a:xfrm>
            <a:off x="5310514" y="5205993"/>
            <a:ext cx="415498"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是</a:t>
            </a:r>
          </a:p>
        </p:txBody>
      </p:sp>
    </p:spTree>
    <p:extLst>
      <p:ext uri="{BB962C8B-B14F-4D97-AF65-F5344CB8AC3E}">
        <p14:creationId xmlns:p14="http://schemas.microsoft.com/office/powerpoint/2010/main" val="39136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Google Shape;182;p15"/>
          <p:cNvSpPr/>
          <p:nvPr/>
        </p:nvSpPr>
        <p:spPr>
          <a:xfrm>
            <a:off x="0" y="2014538"/>
            <a:ext cx="12192000" cy="2849562"/>
          </a:xfrm>
          <a:prstGeom prst="rect">
            <a:avLst/>
          </a:prstGeom>
          <a:solidFill>
            <a:srgbClr val="157E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7" name="Google Shape;184;p15"/>
          <p:cNvSpPr txBox="1"/>
          <p:nvPr/>
        </p:nvSpPr>
        <p:spPr>
          <a:xfrm>
            <a:off x="946150" y="2000250"/>
            <a:ext cx="1539875" cy="1862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dirty="0">
                <a:solidFill>
                  <a:schemeClr val="lt1"/>
                </a:solidFill>
                <a:latin typeface="Impact"/>
                <a:ea typeface="Impact"/>
                <a:cs typeface="Impact"/>
                <a:sym typeface="Impact"/>
              </a:rPr>
              <a:t>4</a:t>
            </a:r>
            <a:endParaRPr sz="11500" b="0" i="0" u="none" strike="noStrike" cap="none" dirty="0">
              <a:solidFill>
                <a:schemeClr val="lt1"/>
              </a:solidFill>
              <a:latin typeface="Impact"/>
              <a:ea typeface="Impact"/>
              <a:cs typeface="Impact"/>
              <a:sym typeface="Impact"/>
            </a:endParaRPr>
          </a:p>
        </p:txBody>
      </p:sp>
      <p:sp>
        <p:nvSpPr>
          <p:cNvPr id="1768" name="Google Shape;185;p15"/>
          <p:cNvSpPr txBox="1"/>
          <p:nvPr/>
        </p:nvSpPr>
        <p:spPr>
          <a:xfrm>
            <a:off x="419100" y="2638425"/>
            <a:ext cx="571500"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69" name="Google Shape;186;p15"/>
          <p:cNvSpPr/>
          <p:nvPr/>
        </p:nvSpPr>
        <p:spPr>
          <a:xfrm>
            <a:off x="2498725" y="2663825"/>
            <a:ext cx="9693275" cy="541338"/>
          </a:xfrm>
          <a:prstGeom prst="rect">
            <a:avLst/>
          </a:prstGeom>
          <a:solidFill>
            <a:srgbClr val="D6E0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0" name="Google Shape;187;p15"/>
          <p:cNvSpPr txBox="1"/>
          <p:nvPr/>
        </p:nvSpPr>
        <p:spPr>
          <a:xfrm>
            <a:off x="2525713" y="2638425"/>
            <a:ext cx="1766887"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71" name="Google Shape;188;p15"/>
          <p:cNvSpPr txBox="1"/>
          <p:nvPr/>
        </p:nvSpPr>
        <p:spPr>
          <a:xfrm>
            <a:off x="6791325" y="3632200"/>
            <a:ext cx="5727700" cy="831850"/>
          </a:xfrm>
          <a:prstGeom prst="rect">
            <a:avLst/>
          </a:prstGeom>
          <a:noFill/>
          <a:ln>
            <a:noFill/>
          </a:ln>
        </p:spPr>
        <p:txBody>
          <a:bodyPr spcFirstLastPara="1" wrap="square" lIns="91425" tIns="45700" rIns="91425" bIns="45700" anchor="t" anchorCtr="0">
            <a:noAutofit/>
          </a:bodyPr>
          <a:lstStyle/>
          <a:p>
            <a:pPr lvl="0" algn="ctr"/>
            <a:r>
              <a:rPr lang="zh-TW" altLang="en-US" sz="4800" b="1" dirty="0" smtClean="0">
                <a:solidFill>
                  <a:schemeClr val="lt1"/>
                </a:solidFill>
                <a:latin typeface="微軟正黑體" panose="020B0604030504040204" pitchFamily="34" charset="-120"/>
                <a:ea typeface="微軟正黑體" panose="020B0604030504040204" pitchFamily="34" charset="-120"/>
              </a:rPr>
              <a:t>實驗</a:t>
            </a:r>
            <a:endParaRPr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470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aphicFrame>
        <p:nvGraphicFramePr>
          <p:cNvPr id="37" name="內容版面配置區 3"/>
          <p:cNvGraphicFramePr>
            <a:graphicFrameLocks/>
          </p:cNvGraphicFramePr>
          <p:nvPr>
            <p:extLst>
              <p:ext uri="{D42A27DB-BD31-4B8C-83A1-F6EECF244321}">
                <p14:modId xmlns:p14="http://schemas.microsoft.com/office/powerpoint/2010/main" val="146066023"/>
              </p:ext>
            </p:extLst>
          </p:nvPr>
        </p:nvGraphicFramePr>
        <p:xfrm>
          <a:off x="9394530" y="3327654"/>
          <a:ext cx="2259813" cy="1235150"/>
        </p:xfrm>
        <a:graphic>
          <a:graphicData uri="http://schemas.openxmlformats.org/drawingml/2006/table">
            <a:tbl>
              <a:tblPr firstRow="1" bandRow="1">
                <a:tableStyleId>{21E4AEA4-8DFA-4A89-87EB-49C32662AFE0}</a:tableStyleId>
              </a:tblPr>
              <a:tblGrid>
                <a:gridCol w="2259813">
                  <a:extLst>
                    <a:ext uri="{9D8B030D-6E8A-4147-A177-3AD203B41FA5}">
                      <a16:colId xmlns:a16="http://schemas.microsoft.com/office/drawing/2014/main" val="2936845432"/>
                    </a:ext>
                  </a:extLst>
                </a:gridCol>
              </a:tblGrid>
              <a:tr h="595070">
                <a:tc>
                  <a:txBody>
                    <a:bodyPr/>
                    <a:lstStyle/>
                    <a:p>
                      <a:pPr algn="ctr"/>
                      <a:r>
                        <a:rPr lang="en-US" altLang="zh-TW" dirty="0" smtClean="0"/>
                        <a:t>Recommendation</a:t>
                      </a:r>
                    </a:p>
                    <a:p>
                      <a:pPr algn="ctr"/>
                      <a:r>
                        <a:rPr lang="en-US" altLang="zh-TW" dirty="0" smtClean="0"/>
                        <a:t>System</a:t>
                      </a:r>
                      <a:endParaRPr lang="zh-TW" altLang="en-US" dirty="0"/>
                    </a:p>
                  </a:txBody>
                  <a:tcPr/>
                </a:tc>
                <a:extLst>
                  <a:ext uri="{0D108BD9-81ED-4DB2-BD59-A6C34878D82A}">
                    <a16:rowId xmlns:a16="http://schemas.microsoft.com/office/drawing/2014/main" val="3348813151"/>
                  </a:ext>
                </a:extLst>
              </a:tr>
              <a:tr h="595070">
                <a:tc>
                  <a:txBody>
                    <a:bodyPr/>
                    <a:lstStyle/>
                    <a:p>
                      <a:endParaRPr lang="zh-TW" altLang="en-US" dirty="0"/>
                    </a:p>
                  </a:txBody>
                  <a:tcPr/>
                </a:tc>
                <a:extLst>
                  <a:ext uri="{0D108BD9-81ED-4DB2-BD59-A6C34878D82A}">
                    <a16:rowId xmlns:a16="http://schemas.microsoft.com/office/drawing/2014/main" val="1994902052"/>
                  </a:ext>
                </a:extLst>
              </a:tr>
            </a:tbl>
          </a:graphicData>
        </a:graphic>
      </p:graphicFrame>
      <p:sp>
        <p:nvSpPr>
          <p:cNvPr id="38" name="文字方塊 37"/>
          <p:cNvSpPr txBox="1"/>
          <p:nvPr/>
        </p:nvSpPr>
        <p:spPr>
          <a:xfrm>
            <a:off x="9739606" y="4108371"/>
            <a:ext cx="1569660"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再購商品預測</a:t>
            </a:r>
            <a:endParaRPr lang="zh-TW" altLang="en-US" dirty="0">
              <a:latin typeface="標楷體" panose="03000509000000000000" pitchFamily="65" charset="-120"/>
              <a:ea typeface="標楷體" panose="03000509000000000000" pitchFamily="65" charset="-120"/>
            </a:endParaRPr>
          </a:p>
        </p:txBody>
      </p:sp>
      <p:graphicFrame>
        <p:nvGraphicFramePr>
          <p:cNvPr id="39" name="內容版面配置區 3"/>
          <p:cNvGraphicFramePr>
            <a:graphicFrameLocks/>
          </p:cNvGraphicFramePr>
          <p:nvPr>
            <p:extLst>
              <p:ext uri="{D42A27DB-BD31-4B8C-83A1-F6EECF244321}">
                <p14:modId xmlns:p14="http://schemas.microsoft.com/office/powerpoint/2010/main" val="464297572"/>
              </p:ext>
            </p:extLst>
          </p:nvPr>
        </p:nvGraphicFramePr>
        <p:xfrm>
          <a:off x="1799237" y="1900011"/>
          <a:ext cx="1918564" cy="1280160"/>
        </p:xfrm>
        <a:graphic>
          <a:graphicData uri="http://schemas.openxmlformats.org/drawingml/2006/table">
            <a:tbl>
              <a:tblPr firstRow="1" bandRow="1">
                <a:tableStyleId>{7DF18680-E054-41AD-8BC1-D1AEF772440D}</a:tableStyleId>
              </a:tblPr>
              <a:tblGrid>
                <a:gridCol w="1918564">
                  <a:extLst>
                    <a:ext uri="{9D8B030D-6E8A-4147-A177-3AD203B41FA5}">
                      <a16:colId xmlns:a16="http://schemas.microsoft.com/office/drawing/2014/main" val="2936845432"/>
                    </a:ext>
                  </a:extLst>
                </a:gridCol>
              </a:tblGrid>
              <a:tr h="595070">
                <a:tc>
                  <a:txBody>
                    <a:bodyPr/>
                    <a:lstStyle/>
                    <a:p>
                      <a:pPr algn="ctr"/>
                      <a:r>
                        <a:rPr lang="en-US" altLang="zh-TW" dirty="0" smtClean="0"/>
                        <a:t>Trust &amp; Loyalty</a:t>
                      </a:r>
                    </a:p>
                    <a:p>
                      <a:pPr algn="ctr"/>
                      <a:r>
                        <a:rPr lang="en-US" altLang="zh-TW" dirty="0" smtClean="0"/>
                        <a:t>Score</a:t>
                      </a:r>
                      <a:endParaRPr lang="zh-TW" altLang="en-US" dirty="0"/>
                    </a:p>
                  </a:txBody>
                  <a:tcPr/>
                </a:tc>
                <a:extLst>
                  <a:ext uri="{0D108BD9-81ED-4DB2-BD59-A6C34878D82A}">
                    <a16:rowId xmlns:a16="http://schemas.microsoft.com/office/drawing/2014/main" val="3348813151"/>
                  </a:ext>
                </a:extLst>
              </a:tr>
              <a:tr h="595070">
                <a:tc>
                  <a:txBody>
                    <a:bodyPr/>
                    <a:lstStyle/>
                    <a:p>
                      <a:pPr algn="ctr"/>
                      <a:r>
                        <a:rPr lang="zh-TW" altLang="en-US" dirty="0" smtClean="0">
                          <a:latin typeface="標楷體" panose="03000509000000000000" pitchFamily="65" charset="-120"/>
                          <a:ea typeface="標楷體" panose="03000509000000000000" pitchFamily="65" charset="-120"/>
                        </a:rPr>
                        <a:t>信任：</a:t>
                      </a:r>
                      <a:r>
                        <a:rPr lang="en-US" altLang="zh-TW" dirty="0" smtClean="0">
                          <a:latin typeface="標楷體" panose="03000509000000000000" pitchFamily="65" charset="-120"/>
                          <a:ea typeface="標楷體" panose="03000509000000000000" pitchFamily="65" charset="-120"/>
                        </a:rPr>
                        <a:t>BICP </a:t>
                      </a:r>
                    </a:p>
                    <a:p>
                      <a:pPr algn="ctr"/>
                      <a:r>
                        <a:rPr lang="zh-TW" altLang="en-US" dirty="0" smtClean="0">
                          <a:latin typeface="標楷體" panose="03000509000000000000" pitchFamily="65" charset="-120"/>
                          <a:ea typeface="標楷體" panose="03000509000000000000" pitchFamily="65" charset="-120"/>
                        </a:rPr>
                        <a:t>忠誠：</a:t>
                      </a:r>
                      <a:r>
                        <a:rPr lang="en-US" altLang="zh-TW" dirty="0" smtClean="0">
                          <a:latin typeface="標楷體" panose="03000509000000000000" pitchFamily="65" charset="-120"/>
                          <a:ea typeface="標楷體" panose="03000509000000000000" pitchFamily="65" charset="-120"/>
                        </a:rPr>
                        <a:t>RFM</a:t>
                      </a: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994902052"/>
                  </a:ext>
                </a:extLst>
              </a:tr>
            </a:tbl>
          </a:graphicData>
        </a:graphic>
      </p:graphicFrame>
      <p:graphicFrame>
        <p:nvGraphicFramePr>
          <p:cNvPr id="40" name="內容版面配置區 3"/>
          <p:cNvGraphicFramePr>
            <a:graphicFrameLocks/>
          </p:cNvGraphicFramePr>
          <p:nvPr>
            <p:extLst>
              <p:ext uri="{D42A27DB-BD31-4B8C-83A1-F6EECF244321}">
                <p14:modId xmlns:p14="http://schemas.microsoft.com/office/powerpoint/2010/main" val="1846952910"/>
              </p:ext>
            </p:extLst>
          </p:nvPr>
        </p:nvGraphicFramePr>
        <p:xfrm>
          <a:off x="5571374" y="1919111"/>
          <a:ext cx="1517072" cy="1235150"/>
        </p:xfrm>
        <a:graphic>
          <a:graphicData uri="http://schemas.openxmlformats.org/drawingml/2006/table">
            <a:tbl>
              <a:tblPr firstRow="1" bandRow="1">
                <a:tableStyleId>{7DF18680-E054-41AD-8BC1-D1AEF772440D}</a:tableStyleId>
              </a:tblPr>
              <a:tblGrid>
                <a:gridCol w="1517072">
                  <a:extLst>
                    <a:ext uri="{9D8B030D-6E8A-4147-A177-3AD203B41FA5}">
                      <a16:colId xmlns:a16="http://schemas.microsoft.com/office/drawing/2014/main" val="2936845432"/>
                    </a:ext>
                  </a:extLst>
                </a:gridCol>
              </a:tblGrid>
              <a:tr h="595070">
                <a:tc>
                  <a:txBody>
                    <a:bodyPr/>
                    <a:lstStyle/>
                    <a:p>
                      <a:pPr algn="ctr"/>
                      <a:r>
                        <a:rPr lang="en-US" altLang="zh-TW" dirty="0" smtClean="0"/>
                        <a:t>Repurchase</a:t>
                      </a:r>
                    </a:p>
                    <a:p>
                      <a:pPr algn="ctr"/>
                      <a:r>
                        <a:rPr lang="en-US" altLang="zh-TW" dirty="0" smtClean="0"/>
                        <a:t>Intension</a:t>
                      </a:r>
                      <a:endParaRPr lang="zh-TW" altLang="en-US" dirty="0"/>
                    </a:p>
                  </a:txBody>
                  <a:tcPr/>
                </a:tc>
                <a:extLst>
                  <a:ext uri="{0D108BD9-81ED-4DB2-BD59-A6C34878D82A}">
                    <a16:rowId xmlns:a16="http://schemas.microsoft.com/office/drawing/2014/main" val="3348813151"/>
                  </a:ext>
                </a:extLst>
              </a:tr>
              <a:tr h="595070">
                <a:tc>
                  <a:txBody>
                    <a:bodyPr/>
                    <a:lstStyle/>
                    <a:p>
                      <a:endParaRPr lang="zh-TW" altLang="en-US" dirty="0"/>
                    </a:p>
                  </a:txBody>
                  <a:tcPr/>
                </a:tc>
                <a:extLst>
                  <a:ext uri="{0D108BD9-81ED-4DB2-BD59-A6C34878D82A}">
                    <a16:rowId xmlns:a16="http://schemas.microsoft.com/office/drawing/2014/main" val="1994902052"/>
                  </a:ext>
                </a:extLst>
              </a:tr>
            </a:tbl>
          </a:graphicData>
        </a:graphic>
      </p:graphicFrame>
      <p:sp>
        <p:nvSpPr>
          <p:cNvPr id="41" name="文字方塊 40"/>
          <p:cNvSpPr txBox="1"/>
          <p:nvPr/>
        </p:nvSpPr>
        <p:spPr>
          <a:xfrm>
            <a:off x="5773263" y="2557302"/>
            <a:ext cx="1107996"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對</a:t>
            </a:r>
            <a:r>
              <a:rPr lang="zh-TW" altLang="en-US" dirty="0">
                <a:latin typeface="標楷體" panose="03000509000000000000" pitchFamily="65" charset="-120"/>
                <a:ea typeface="標楷體" panose="03000509000000000000" pitchFamily="65" charset="-120"/>
              </a:rPr>
              <a:t>會再</a:t>
            </a:r>
            <a:r>
              <a:rPr lang="zh-TW" altLang="en-US" dirty="0" smtClean="0">
                <a:latin typeface="標楷體" panose="03000509000000000000" pitchFamily="65" charset="-120"/>
                <a:ea typeface="標楷體" panose="03000509000000000000" pitchFamily="65" charset="-120"/>
              </a:rPr>
              <a:t>購</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的人推</a:t>
            </a:r>
            <a:r>
              <a:rPr lang="zh-TW" altLang="en-US" dirty="0">
                <a:latin typeface="標楷體" panose="03000509000000000000" pitchFamily="65" charset="-120"/>
                <a:ea typeface="標楷體" panose="03000509000000000000" pitchFamily="65" charset="-120"/>
              </a:rPr>
              <a:t>薦</a:t>
            </a:r>
          </a:p>
        </p:txBody>
      </p:sp>
      <p:graphicFrame>
        <p:nvGraphicFramePr>
          <p:cNvPr id="42" name="內容版面配置區 3"/>
          <p:cNvGraphicFramePr>
            <a:graphicFrameLocks/>
          </p:cNvGraphicFramePr>
          <p:nvPr>
            <p:extLst>
              <p:ext uri="{D42A27DB-BD31-4B8C-83A1-F6EECF244321}">
                <p14:modId xmlns:p14="http://schemas.microsoft.com/office/powerpoint/2010/main" val="2651975281"/>
              </p:ext>
            </p:extLst>
          </p:nvPr>
        </p:nvGraphicFramePr>
        <p:xfrm>
          <a:off x="1799237" y="4569245"/>
          <a:ext cx="1918564" cy="1280160"/>
        </p:xfrm>
        <a:graphic>
          <a:graphicData uri="http://schemas.openxmlformats.org/drawingml/2006/table">
            <a:tbl>
              <a:tblPr firstRow="1" bandRow="1">
                <a:tableStyleId>{93296810-A885-4BE3-A3E7-6D5BEEA58F35}</a:tableStyleId>
              </a:tblPr>
              <a:tblGrid>
                <a:gridCol w="1918564">
                  <a:extLst>
                    <a:ext uri="{9D8B030D-6E8A-4147-A177-3AD203B41FA5}">
                      <a16:colId xmlns:a16="http://schemas.microsoft.com/office/drawing/2014/main" val="2936845432"/>
                    </a:ext>
                  </a:extLst>
                </a:gridCol>
              </a:tblGrid>
              <a:tr h="595070">
                <a:tc>
                  <a:txBody>
                    <a:bodyPr/>
                    <a:lstStyle/>
                    <a:p>
                      <a:pPr algn="ctr"/>
                      <a:r>
                        <a:rPr lang="en-US" altLang="zh-TW" dirty="0" smtClean="0"/>
                        <a:t>Purchase</a:t>
                      </a:r>
                    </a:p>
                    <a:p>
                      <a:pPr algn="ctr"/>
                      <a:r>
                        <a:rPr lang="en-US" altLang="zh-TW" dirty="0" smtClean="0"/>
                        <a:t>behavior</a:t>
                      </a:r>
                      <a:endParaRPr lang="zh-TW" altLang="en-US" dirty="0"/>
                    </a:p>
                  </a:txBody>
                  <a:tcPr/>
                </a:tc>
                <a:extLst>
                  <a:ext uri="{0D108BD9-81ED-4DB2-BD59-A6C34878D82A}">
                    <a16:rowId xmlns:a16="http://schemas.microsoft.com/office/drawing/2014/main" val="3348813151"/>
                  </a:ext>
                </a:extLst>
              </a:tr>
              <a:tr h="595070">
                <a:tc>
                  <a:txBody>
                    <a:bodyPr/>
                    <a:lstStyle/>
                    <a:p>
                      <a:pPr algn="ctr"/>
                      <a:r>
                        <a:rPr lang="zh-TW" altLang="en-US" dirty="0" smtClean="0">
                          <a:latin typeface="標楷體" panose="03000509000000000000" pitchFamily="65" charset="-120"/>
                          <a:ea typeface="標楷體" panose="03000509000000000000" pitchFamily="65" charset="-120"/>
                        </a:rPr>
                        <a:t>對所有人</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進行推薦</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994902052"/>
                  </a:ext>
                </a:extLst>
              </a:tr>
            </a:tbl>
          </a:graphicData>
        </a:graphic>
      </p:graphicFrame>
      <p:sp>
        <p:nvSpPr>
          <p:cNvPr id="43" name="向右箭號 42"/>
          <p:cNvSpPr/>
          <p:nvPr/>
        </p:nvSpPr>
        <p:spPr>
          <a:xfrm flipV="1">
            <a:off x="4033834" y="2379686"/>
            <a:ext cx="1221505" cy="2627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4" name="上彎箭號 43"/>
          <p:cNvSpPr/>
          <p:nvPr/>
        </p:nvSpPr>
        <p:spPr>
          <a:xfrm>
            <a:off x="3813046" y="4761933"/>
            <a:ext cx="6810711" cy="660108"/>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5" name="上彎箭號 44"/>
          <p:cNvSpPr/>
          <p:nvPr/>
        </p:nvSpPr>
        <p:spPr>
          <a:xfrm flipV="1">
            <a:off x="7404480" y="2379686"/>
            <a:ext cx="3219276" cy="748833"/>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6" name="文字方塊 45"/>
          <p:cNvSpPr txBox="1"/>
          <p:nvPr/>
        </p:nvSpPr>
        <p:spPr>
          <a:xfrm>
            <a:off x="670176" y="2696441"/>
            <a:ext cx="761747" cy="369332"/>
          </a:xfrm>
          <a:prstGeom prst="rect">
            <a:avLst/>
          </a:prstGeom>
          <a:solidFill>
            <a:srgbClr val="FFFF00"/>
          </a:solidFill>
        </p:spPr>
        <p:txBody>
          <a:bodyPr wrap="none" rtlCol="0">
            <a:spAutoFit/>
          </a:bodyPr>
          <a:lstStyle/>
          <a:p>
            <a:r>
              <a:rPr lang="zh-TW" altLang="en-US" dirty="0">
                <a:latin typeface="標楷體" panose="03000509000000000000" pitchFamily="65" charset="-120"/>
                <a:ea typeface="標楷體" panose="03000509000000000000" pitchFamily="65" charset="-120"/>
              </a:rPr>
              <a:t>實驗</a:t>
            </a:r>
            <a:r>
              <a:rPr lang="en-US" altLang="zh-TW" dirty="0" smtClean="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sp>
        <p:nvSpPr>
          <p:cNvPr id="47" name="文字方塊 46"/>
          <p:cNvSpPr txBox="1"/>
          <p:nvPr/>
        </p:nvSpPr>
        <p:spPr>
          <a:xfrm>
            <a:off x="670176" y="5129821"/>
            <a:ext cx="761747" cy="369332"/>
          </a:xfrm>
          <a:prstGeom prst="rect">
            <a:avLst/>
          </a:prstGeom>
          <a:solidFill>
            <a:srgbClr val="FFFF00"/>
          </a:solidFill>
        </p:spPr>
        <p:txBody>
          <a:bodyPr wrap="none" rtlCol="0">
            <a:spAutoFit/>
          </a:bodyPr>
          <a:lstStyle/>
          <a:p>
            <a:r>
              <a:rPr lang="zh-TW" altLang="en-US" dirty="0">
                <a:latin typeface="標楷體" panose="03000509000000000000" pitchFamily="65" charset="-120"/>
                <a:ea typeface="標楷體" panose="03000509000000000000" pitchFamily="65" charset="-120"/>
              </a:rPr>
              <a:t>實驗</a:t>
            </a:r>
            <a:r>
              <a:rPr lang="en-US" altLang="zh-TW" dirty="0" smtClean="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sp>
        <p:nvSpPr>
          <p:cNvPr id="19" name="矩形 18"/>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0"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1" name="矩形 20"/>
          <p:cNvSpPr/>
          <p:nvPr/>
        </p:nvSpPr>
        <p:spPr>
          <a:xfrm>
            <a:off x="791019"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實驗架構</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22"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4" name="矩形 23"/>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8338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aphicFrame>
        <p:nvGraphicFramePr>
          <p:cNvPr id="36" name="表格 35"/>
          <p:cNvGraphicFramePr>
            <a:graphicFrameLocks noGrp="1"/>
          </p:cNvGraphicFramePr>
          <p:nvPr>
            <p:extLst>
              <p:ext uri="{D42A27DB-BD31-4B8C-83A1-F6EECF244321}">
                <p14:modId xmlns:p14="http://schemas.microsoft.com/office/powerpoint/2010/main" val="4114542276"/>
              </p:ext>
            </p:extLst>
          </p:nvPr>
        </p:nvGraphicFramePr>
        <p:xfrm>
          <a:off x="87086" y="1491140"/>
          <a:ext cx="11974285" cy="4497795"/>
        </p:xfrm>
        <a:graphic>
          <a:graphicData uri="http://schemas.openxmlformats.org/drawingml/2006/table">
            <a:tbl>
              <a:tblPr firstRow="1" bandRow="1">
                <a:tableStyleId>{74C1A8A3-306A-4EB7-A6B1-4F7E0EB9C5D6}</a:tableStyleId>
              </a:tblPr>
              <a:tblGrid>
                <a:gridCol w="4789714">
                  <a:extLst>
                    <a:ext uri="{9D8B030D-6E8A-4147-A177-3AD203B41FA5}">
                      <a16:colId xmlns:a16="http://schemas.microsoft.com/office/drawing/2014/main" val="486301567"/>
                    </a:ext>
                  </a:extLst>
                </a:gridCol>
                <a:gridCol w="7184571">
                  <a:extLst>
                    <a:ext uri="{9D8B030D-6E8A-4147-A177-3AD203B41FA5}">
                      <a16:colId xmlns:a16="http://schemas.microsoft.com/office/drawing/2014/main" val="2764053423"/>
                    </a:ext>
                  </a:extLst>
                </a:gridCol>
              </a:tblGrid>
              <a:tr h="8401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dirty="0" smtClean="0"/>
                        <a:t>資料蒐集</a:t>
                      </a:r>
                    </a:p>
                  </a:txBody>
                  <a:tcPr anchor="ctr">
                    <a:lnR w="12700" cap="flat" cmpd="sng" algn="ctr">
                      <a:solidFill>
                        <a:schemeClr val="tx1"/>
                      </a:solidFill>
                      <a:prstDash val="solid"/>
                      <a:round/>
                      <a:headEnd type="none" w="med" len="med"/>
                      <a:tailEnd type="none" w="med" len="med"/>
                    </a:lnR>
                  </a:tcPr>
                </a:tc>
                <a:tc>
                  <a:txBody>
                    <a:bodyPr/>
                    <a:lstStyle/>
                    <a:p>
                      <a:pPr algn="ctr"/>
                      <a:r>
                        <a:rPr lang="zh-TW" altLang="en-US" dirty="0" smtClean="0"/>
                        <a:t>資料整理</a:t>
                      </a:r>
                      <a:endParaRPr lang="zh-TW" alt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9251291"/>
                  </a:ext>
                </a:extLst>
              </a:tr>
              <a:tr h="3508042">
                <a:tc>
                  <a:txBody>
                    <a:bodyPr/>
                    <a:lstStyle/>
                    <a:p>
                      <a:pPr marL="285750" indent="-285750" algn="l">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本篇論文數據來自於台灣一家生技公司，</a:t>
                      </a:r>
                      <a:endParaRPr lang="en-US" altLang="zh-TW" dirty="0" smtClean="0">
                        <a:latin typeface="標楷體" panose="03000509000000000000" pitchFamily="65" charset="-120"/>
                        <a:ea typeface="標楷體" panose="03000509000000000000" pitchFamily="65" charset="-120"/>
                      </a:endParaRPr>
                    </a:p>
                    <a:p>
                      <a:pPr algn="l"/>
                      <a:r>
                        <a:rPr lang="zh-TW" altLang="en-US" dirty="0" smtClean="0">
                          <a:latin typeface="標楷體" panose="03000509000000000000" pitchFamily="65" charset="-120"/>
                          <a:ea typeface="標楷體" panose="03000509000000000000" pitchFamily="65" charset="-120"/>
                        </a:rPr>
                        <a:t>   收集此家公司</a:t>
                      </a:r>
                      <a:r>
                        <a:rPr lang="en-US" altLang="zh-TW" dirty="0" smtClean="0">
                          <a:latin typeface="標楷體" panose="03000509000000000000" pitchFamily="65" charset="-120"/>
                          <a:ea typeface="標楷體" panose="03000509000000000000" pitchFamily="65" charset="-120"/>
                        </a:rPr>
                        <a:t>Call Center</a:t>
                      </a:r>
                      <a:r>
                        <a:rPr lang="zh-TW" altLang="en-US" dirty="0" smtClean="0">
                          <a:latin typeface="標楷體" panose="03000509000000000000" pitchFamily="65" charset="-120"/>
                          <a:ea typeface="標楷體" panose="03000509000000000000" pitchFamily="65" charset="-120"/>
                        </a:rPr>
                        <a:t>在保健食品通路</a:t>
                      </a:r>
                      <a:endParaRPr lang="en-US" altLang="zh-TW" dirty="0" smtClean="0">
                        <a:latin typeface="標楷體" panose="03000509000000000000" pitchFamily="65" charset="-120"/>
                        <a:ea typeface="標楷體" panose="03000509000000000000" pitchFamily="65" charset="-120"/>
                      </a:endParaRPr>
                    </a:p>
                    <a:p>
                      <a:pPr algn="l"/>
                      <a:r>
                        <a:rPr lang="en-US" altLang="zh-TW" dirty="0" smtClean="0">
                          <a:latin typeface="標楷體" panose="03000509000000000000" pitchFamily="65" charset="-120"/>
                          <a:ea typeface="標楷體" panose="03000509000000000000" pitchFamily="65" charset="-120"/>
                        </a:rPr>
                        <a:t>   2013 </a:t>
                      </a:r>
                      <a:r>
                        <a:rPr lang="zh-TW" altLang="en-US" dirty="0" smtClean="0">
                          <a:latin typeface="標楷體" panose="03000509000000000000" pitchFamily="65" charset="-120"/>
                          <a:ea typeface="標楷體" panose="03000509000000000000" pitchFamily="65" charset="-120"/>
                        </a:rPr>
                        <a:t>年 </a:t>
                      </a:r>
                      <a:r>
                        <a:rPr lang="en-US" altLang="zh-TW" dirty="0" smtClean="0">
                          <a:latin typeface="標楷體" panose="03000509000000000000" pitchFamily="65" charset="-120"/>
                          <a:ea typeface="標楷體" panose="03000509000000000000" pitchFamily="65" charset="-120"/>
                        </a:rPr>
                        <a:t>7 </a:t>
                      </a:r>
                      <a:r>
                        <a:rPr lang="zh-TW" altLang="en-US" dirty="0" smtClean="0">
                          <a:latin typeface="標楷體" panose="03000509000000000000" pitchFamily="65" charset="-120"/>
                          <a:ea typeface="標楷體" panose="03000509000000000000" pitchFamily="65" charset="-120"/>
                        </a:rPr>
                        <a:t>月至 </a:t>
                      </a:r>
                      <a:r>
                        <a:rPr lang="en-US" altLang="zh-TW" dirty="0" smtClean="0">
                          <a:latin typeface="標楷體" panose="03000509000000000000" pitchFamily="65" charset="-120"/>
                          <a:ea typeface="標楷體" panose="03000509000000000000" pitchFamily="65" charset="-120"/>
                        </a:rPr>
                        <a:t>2016</a:t>
                      </a:r>
                      <a:r>
                        <a:rPr lang="zh-TW" altLang="en-US" dirty="0" smtClean="0">
                          <a:latin typeface="標楷體" panose="03000509000000000000" pitchFamily="65" charset="-120"/>
                          <a:ea typeface="標楷體" panose="03000509000000000000" pitchFamily="65" charset="-120"/>
                        </a:rPr>
                        <a:t>年 </a:t>
                      </a:r>
                      <a:r>
                        <a:rPr lang="en-US" altLang="zh-TW" dirty="0" smtClean="0">
                          <a:latin typeface="標楷體" panose="03000509000000000000" pitchFamily="65" charset="-120"/>
                          <a:ea typeface="標楷體" panose="03000509000000000000" pitchFamily="65" charset="-120"/>
                        </a:rPr>
                        <a:t>6 </a:t>
                      </a:r>
                      <a:r>
                        <a:rPr lang="zh-TW" altLang="en-US" dirty="0" smtClean="0">
                          <a:latin typeface="標楷體" panose="03000509000000000000" pitchFamily="65" charset="-120"/>
                          <a:ea typeface="標楷體" panose="03000509000000000000" pitchFamily="65" charset="-120"/>
                        </a:rPr>
                        <a:t>月</a:t>
                      </a:r>
                      <a:endParaRPr lang="en-US" altLang="zh-TW" dirty="0" smtClean="0">
                        <a:latin typeface="標楷體" panose="03000509000000000000" pitchFamily="65" charset="-120"/>
                        <a:ea typeface="標楷體" panose="03000509000000000000" pitchFamily="65" charset="-120"/>
                      </a:endParaRPr>
                    </a:p>
                    <a:p>
                      <a:pPr algn="l"/>
                      <a:r>
                        <a:rPr lang="zh-TW" altLang="en-US" dirty="0" smtClean="0">
                          <a:latin typeface="標楷體" panose="03000509000000000000" pitchFamily="65" charset="-120"/>
                          <a:ea typeface="標楷體" panose="03000509000000000000" pitchFamily="65" charset="-120"/>
                        </a:rPr>
                        <a:t>   兩位業務的所有顧客交易資料。</a:t>
                      </a:r>
                      <a:endParaRPr lang="en-US" altLang="zh-TW" dirty="0" smtClean="0">
                        <a:latin typeface="標楷體" panose="03000509000000000000" pitchFamily="65" charset="-120"/>
                        <a:ea typeface="標楷體" panose="03000509000000000000" pitchFamily="65" charset="-120"/>
                      </a:endParaRPr>
                    </a:p>
                    <a:p>
                      <a:pPr algn="l"/>
                      <a:endParaRPr lang="en-US" altLang="zh-TW" dirty="0" smtClean="0">
                        <a:latin typeface="標楷體" panose="03000509000000000000" pitchFamily="65" charset="-120"/>
                        <a:ea typeface="標楷體" panose="03000509000000000000" pitchFamily="65" charset="-120"/>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lang="zh-TW" altLang="en-US" dirty="0" smtClean="0">
                          <a:latin typeface="標楷體" panose="03000509000000000000" pitchFamily="65" charset="-120"/>
                          <a:ea typeface="標楷體" panose="03000509000000000000" pitchFamily="65" charset="-120"/>
                        </a:rPr>
                        <a:t>以半年為區間，將三年的資料分為六期</a:t>
                      </a:r>
                      <a:endParaRPr lang="en-US" altLang="zh-TW" dirty="0" smtClean="0">
                        <a:latin typeface="標楷體" panose="03000509000000000000" pitchFamily="65" charset="-120"/>
                        <a:ea typeface="標楷體" panose="03000509000000000000" pitchFamily="65" charset="-120"/>
                      </a:endParaRPr>
                    </a:p>
                    <a:p>
                      <a:pPr algn="l"/>
                      <a:endParaRPr lang="en-US" altLang="zh-TW" dirty="0" smtClean="0">
                        <a:latin typeface="標楷體" panose="03000509000000000000" pitchFamily="65" charset="-120"/>
                        <a:ea typeface="標楷體" panose="03000509000000000000" pitchFamily="65" charset="-120"/>
                      </a:endParaRPr>
                    </a:p>
                    <a:p>
                      <a:pPr algn="l"/>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r>
                        <a:rPr lang="zh-TW" altLang="en-US" sz="1800" kern="1200" dirty="0" smtClean="0">
                          <a:solidFill>
                            <a:schemeClr val="dk1"/>
                          </a:solidFill>
                          <a:latin typeface="標楷體" panose="03000509000000000000" pitchFamily="65" charset="-120"/>
                          <a:ea typeface="標楷體" panose="03000509000000000000" pitchFamily="65" charset="-120"/>
                          <a:cs typeface="+mn-cs"/>
                        </a:rPr>
                        <a:t>將</a:t>
                      </a:r>
                      <a:r>
                        <a:rPr lang="en-US" altLang="zh-TW" sz="1800" kern="1200" dirty="0" smtClean="0">
                          <a:solidFill>
                            <a:schemeClr val="dk1"/>
                          </a:solidFill>
                          <a:latin typeface="標楷體" panose="03000509000000000000" pitchFamily="65" charset="-120"/>
                          <a:ea typeface="標楷體" panose="03000509000000000000" pitchFamily="65" charset="-120"/>
                          <a:cs typeface="+mn-cs"/>
                        </a:rPr>
                        <a:t>1-4</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期的紀錄作為訓練資料</a:t>
                      </a:r>
                      <a:endParaRPr lang="en-US" altLang="zh-TW" sz="1800" kern="1200" dirty="0" smtClean="0">
                        <a:solidFill>
                          <a:schemeClr val="dk1"/>
                        </a:solidFill>
                        <a:latin typeface="標楷體" panose="03000509000000000000" pitchFamily="65" charset="-120"/>
                        <a:ea typeface="標楷體" panose="03000509000000000000" pitchFamily="65" charset="-120"/>
                        <a:cs typeface="+mn-cs"/>
                      </a:endParaRPr>
                    </a:p>
                    <a:p>
                      <a:pPr marL="0" indent="0" algn="l">
                        <a:buFont typeface="Wingdings" panose="05000000000000000000" pitchFamily="2" charset="2"/>
                        <a:buNone/>
                      </a:pPr>
                      <a:r>
                        <a:rPr lang="zh-TW" altLang="en-US" sz="1800" kern="1200" dirty="0" smtClean="0">
                          <a:solidFill>
                            <a:schemeClr val="dk1"/>
                          </a:solidFill>
                          <a:latin typeface="標楷體" panose="03000509000000000000" pitchFamily="65" charset="-120"/>
                          <a:ea typeface="標楷體" panose="03000509000000000000" pitchFamily="65" charset="-120"/>
                          <a:cs typeface="+mn-cs"/>
                        </a:rPr>
                        <a:t>   </a:t>
                      </a:r>
                      <a:r>
                        <a:rPr lang="en-US" altLang="zh-TW" sz="1800" kern="1200" dirty="0" smtClean="0">
                          <a:solidFill>
                            <a:schemeClr val="dk1"/>
                          </a:solidFill>
                          <a:latin typeface="標楷體" panose="03000509000000000000" pitchFamily="65" charset="-120"/>
                          <a:ea typeface="標楷體" panose="03000509000000000000" pitchFamily="65" charset="-120"/>
                          <a:cs typeface="+mn-cs"/>
                        </a:rPr>
                        <a:t>2-5</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期的紀錄做為測試資料</a:t>
                      </a:r>
                      <a:endParaRPr lang="en-US" altLang="zh-TW" sz="1800" kern="1200" dirty="0" smtClean="0">
                        <a:solidFill>
                          <a:schemeClr val="dk1"/>
                        </a:solidFill>
                        <a:latin typeface="標楷體" panose="03000509000000000000" pitchFamily="65" charset="-120"/>
                        <a:ea typeface="標楷體" panose="03000509000000000000" pitchFamily="65" charset="-120"/>
                        <a:cs typeface="+mn-cs"/>
                      </a:endParaRPr>
                    </a:p>
                    <a:p>
                      <a:pPr algn="ctr"/>
                      <a:endParaRPr lang="zh-TW" altLang="en-US" sz="1800" kern="1200" dirty="0" smtClean="0">
                        <a:solidFill>
                          <a:schemeClr val="dk1"/>
                        </a:solidFill>
                        <a:latin typeface="標楷體" panose="03000509000000000000" pitchFamily="65" charset="-120"/>
                        <a:ea typeface="標楷體" panose="03000509000000000000" pitchFamily="65" charset="-120"/>
                        <a:cs typeface="+mn-cs"/>
                      </a:endParaRPr>
                    </a:p>
                    <a:p>
                      <a:pPr algn="ctr"/>
                      <a:endParaRPr lang="zh-TW" altLang="en-US" dirty="0"/>
                    </a:p>
                  </a:txBody>
                  <a:tcPr anchor="ctr">
                    <a:lnR w="12700" cap="flat" cmpd="sng" algn="ctr">
                      <a:solidFill>
                        <a:schemeClr val="tx1"/>
                      </a:solidFill>
                      <a:prstDash val="solid"/>
                      <a:round/>
                      <a:headEnd type="none" w="med" len="med"/>
                      <a:tailEnd type="none" w="med" len="med"/>
                    </a:lnR>
                  </a:tcPr>
                </a:tc>
                <a:tc>
                  <a:txBody>
                    <a:bodyPr/>
                    <a:lstStyle/>
                    <a:p>
                      <a:pPr marL="0" indent="0" algn="l">
                        <a:buFont typeface="Wingdings" panose="05000000000000000000" pitchFamily="2" charset="2"/>
                        <a:buNone/>
                      </a:pPr>
                      <a:r>
                        <a:rPr lang="zh-TW" altLang="en-US" dirty="0" smtClean="0">
                          <a:latin typeface="標楷體" panose="03000509000000000000" pitchFamily="65" charset="-120"/>
                          <a:ea typeface="標楷體" panose="03000509000000000000" pitchFamily="65" charset="-120"/>
                        </a:rPr>
                        <a:t>通話資料</a:t>
                      </a:r>
                      <a:endParaRPr lang="en-US" altLang="zh-TW" dirty="0" smtClean="0">
                        <a:latin typeface="標楷體" panose="03000509000000000000" pitchFamily="65" charset="-120"/>
                        <a:ea typeface="標楷體" panose="03000509000000000000" pitchFamily="65" charset="-120"/>
                      </a:endParaRPr>
                    </a:p>
                    <a:p>
                      <a:pPr marL="0" indent="0" algn="l">
                        <a:buFont typeface="Wingdings" panose="05000000000000000000" pitchFamily="2" charset="2"/>
                        <a:buNone/>
                      </a:pP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在所有通話中，只保留關心問候以及產品推銷的紀錄</a:t>
                      </a:r>
                      <a:endParaRPr lang="en-US" altLang="zh-TW" dirty="0" smtClean="0">
                        <a:latin typeface="標楷體" panose="03000509000000000000" pitchFamily="65" charset="-120"/>
                        <a:ea typeface="標楷體" panose="03000509000000000000" pitchFamily="65" charset="-120"/>
                      </a:endParaRPr>
                    </a:p>
                    <a:p>
                      <a:pPr marL="0" indent="0" algn="l">
                        <a:buFont typeface="Wingdings" panose="05000000000000000000" pitchFamily="2" charset="2"/>
                        <a:buNone/>
                      </a:pP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r>
                        <a:rPr lang="en-US" altLang="zh-TW" sz="1800" kern="1200" dirty="0" smtClean="0">
                          <a:solidFill>
                            <a:schemeClr val="dk1"/>
                          </a:solidFill>
                          <a:latin typeface="標楷體" panose="03000509000000000000" pitchFamily="65" charset="-120"/>
                          <a:ea typeface="標楷體" panose="03000509000000000000" pitchFamily="65" charset="-120"/>
                          <a:cs typeface="+mn-cs"/>
                        </a:rPr>
                        <a:t>1-4</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之</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BICPRFM</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值共</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1586</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筆；而</a:t>
                      </a:r>
                      <a:r>
                        <a:rPr lang="en-US" altLang="zh-TW" sz="1800" kern="1200" dirty="0" smtClean="0">
                          <a:solidFill>
                            <a:schemeClr val="dk1"/>
                          </a:solidFill>
                          <a:latin typeface="標楷體" panose="03000509000000000000" pitchFamily="65" charset="-120"/>
                          <a:ea typeface="標楷體" panose="03000509000000000000" pitchFamily="65" charset="-120"/>
                          <a:cs typeface="+mn-cs"/>
                        </a:rPr>
                        <a:t>2-5</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之</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BICPRFM</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值共</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1519</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筆</a:t>
                      </a: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endParaRPr lang="en-US" altLang="zh-TW" dirty="0" smtClean="0"/>
                    </a:p>
                    <a:p>
                      <a:pPr marL="0" indent="0" algn="l">
                        <a:buFont typeface="Wingdings" panose="05000000000000000000" pitchFamily="2" charset="2"/>
                        <a:buNone/>
                      </a:pPr>
                      <a:r>
                        <a:rPr lang="zh-TW" altLang="en-US" dirty="0" smtClean="0">
                          <a:latin typeface="標楷體" panose="03000509000000000000" pitchFamily="65" charset="-120"/>
                          <a:ea typeface="標楷體" panose="03000509000000000000" pitchFamily="65" charset="-120"/>
                        </a:rPr>
                        <a:t>交易資料</a:t>
                      </a:r>
                      <a:endParaRPr lang="en-US" altLang="zh-TW" dirty="0" smtClean="0">
                        <a:latin typeface="標楷體" panose="03000509000000000000" pitchFamily="65" charset="-120"/>
                        <a:ea typeface="標楷體" panose="03000509000000000000" pitchFamily="65" charset="-120"/>
                      </a:endParaRPr>
                    </a:p>
                    <a:p>
                      <a:pPr marL="0" indent="0" algn="l">
                        <a:buFont typeface="Wingdings" panose="05000000000000000000" pitchFamily="2" charset="2"/>
                        <a:buNone/>
                      </a:pP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r>
                        <a:rPr lang="zh-TW" altLang="en-US" dirty="0" smtClean="0">
                          <a:latin typeface="標楷體" panose="03000509000000000000" pitchFamily="65" charset="-120"/>
                          <a:ea typeface="標楷體" panose="03000509000000000000" pitchFamily="65" charset="-120"/>
                        </a:rPr>
                        <a:t>資料表中包含訂單日期、會員姓名、銷貨單號、消費品名、數量以及總金額</a:t>
                      </a: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endParaRPr lang="en-US" altLang="zh-TW" dirty="0" smtClean="0">
                        <a:latin typeface="標楷體" panose="03000509000000000000" pitchFamily="65" charset="-120"/>
                        <a:ea typeface="標楷體" panose="03000509000000000000" pitchFamily="65" charset="-120"/>
                      </a:endParaRPr>
                    </a:p>
                    <a:p>
                      <a:pPr marL="285750" indent="-285750" algn="l">
                        <a:buFont typeface="Wingdings" panose="05000000000000000000" pitchFamily="2" charset="2"/>
                        <a:buChar char="n"/>
                      </a:pPr>
                      <a:r>
                        <a:rPr lang="en-US" altLang="zh-TW" sz="1800" kern="1200" dirty="0" smtClean="0">
                          <a:solidFill>
                            <a:schemeClr val="dk1"/>
                          </a:solidFill>
                          <a:latin typeface="標楷體" panose="03000509000000000000" pitchFamily="65" charset="-120"/>
                          <a:ea typeface="標楷體" panose="03000509000000000000" pitchFamily="65" charset="-120"/>
                          <a:cs typeface="+mn-cs"/>
                        </a:rPr>
                        <a:t>1-4</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之交易記錄共</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2984</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筆，</a:t>
                      </a:r>
                      <a:r>
                        <a:rPr lang="en-US" altLang="zh-TW" sz="1800" kern="1200" dirty="0" smtClean="0">
                          <a:solidFill>
                            <a:schemeClr val="dk1"/>
                          </a:solidFill>
                          <a:latin typeface="標楷體" panose="03000509000000000000" pitchFamily="65" charset="-120"/>
                          <a:ea typeface="標楷體" panose="03000509000000000000" pitchFamily="65" charset="-120"/>
                          <a:cs typeface="+mn-cs"/>
                        </a:rPr>
                        <a:t>2-5</a:t>
                      </a:r>
                      <a:r>
                        <a:rPr lang="zh-TW" altLang="en-US" sz="1800" kern="1200" dirty="0" smtClean="0">
                          <a:solidFill>
                            <a:schemeClr val="dk1"/>
                          </a:solidFill>
                          <a:latin typeface="標楷體" panose="03000509000000000000" pitchFamily="65" charset="-120"/>
                          <a:ea typeface="標楷體" panose="03000509000000000000" pitchFamily="65" charset="-120"/>
                          <a:cs typeface="+mn-cs"/>
                        </a:rPr>
                        <a:t>期</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之交易記錄共</a:t>
                      </a:r>
                      <a:r>
                        <a:rPr lang="en-US" altLang="zh-TW" sz="1800" kern="1200" dirty="0" smtClean="0">
                          <a:solidFill>
                            <a:schemeClr val="dk1"/>
                          </a:solidFill>
                          <a:effectLst/>
                          <a:latin typeface="標楷體" panose="03000509000000000000" pitchFamily="65" charset="-120"/>
                          <a:ea typeface="標楷體" panose="03000509000000000000" pitchFamily="65" charset="-120"/>
                          <a:cs typeface="+mn-cs"/>
                        </a:rPr>
                        <a:t>2880</a:t>
                      </a:r>
                      <a:r>
                        <a:rPr lang="zh-TW" altLang="zh-TW" sz="1800" kern="1200" dirty="0" smtClean="0">
                          <a:solidFill>
                            <a:schemeClr val="dk1"/>
                          </a:solidFill>
                          <a:effectLst/>
                          <a:latin typeface="標楷體" panose="03000509000000000000" pitchFamily="65" charset="-120"/>
                          <a:ea typeface="標楷體" panose="03000509000000000000" pitchFamily="65" charset="-120"/>
                          <a:cs typeface="+mn-cs"/>
                        </a:rPr>
                        <a:t>筆</a:t>
                      </a:r>
                      <a:endParaRPr lang="en-US" altLang="zh-TW" dirty="0" smtClean="0">
                        <a:latin typeface="標楷體" panose="03000509000000000000" pitchFamily="65" charset="-120"/>
                        <a:ea typeface="標楷體" panose="03000509000000000000" pitchFamily="65" charset="-120"/>
                      </a:endParaRPr>
                    </a:p>
                    <a:p>
                      <a:pPr marL="0" indent="0" algn="l">
                        <a:buFont typeface="Wingdings" panose="05000000000000000000" pitchFamily="2" charset="2"/>
                        <a:buNone/>
                      </a:pPr>
                      <a:endParaRPr lang="en-US" altLang="zh-TW" dirty="0" smtClean="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86486498"/>
                  </a:ext>
                </a:extLst>
              </a:tr>
            </a:tbl>
          </a:graphicData>
        </a:graphic>
      </p:graphicFrame>
      <p:sp>
        <p:nvSpPr>
          <p:cNvPr id="9" name="矩形 8"/>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矩形 10"/>
          <p:cNvSpPr/>
          <p:nvPr/>
        </p:nvSpPr>
        <p:spPr>
          <a:xfrm>
            <a:off x="814140" y="312460"/>
            <a:ext cx="3416313"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資料蒐集與整理</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12"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4" name="矩形 13"/>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8120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矩形 7"/>
          <p:cNvSpPr/>
          <p:nvPr/>
        </p:nvSpPr>
        <p:spPr>
          <a:xfrm>
            <a:off x="954102" y="2023593"/>
            <a:ext cx="3298371" cy="42563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1237131" y="2644077"/>
            <a:ext cx="2743200" cy="1371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en-US" dirty="0" smtClean="0">
                <a:solidFill>
                  <a:schemeClr val="tx1"/>
                </a:solidFill>
              </a:rPr>
              <a:t>關懷 </a:t>
            </a:r>
            <a:r>
              <a:rPr lang="en-US" altLang="zh-TW" dirty="0">
                <a:solidFill>
                  <a:schemeClr val="tx1"/>
                </a:solidFill>
              </a:rPr>
              <a:t>(</a:t>
            </a:r>
            <a:r>
              <a:rPr lang="en-US" altLang="zh-TW" dirty="0" smtClean="0">
                <a:solidFill>
                  <a:schemeClr val="tx1"/>
                </a:solidFill>
              </a:rPr>
              <a:t>Benevolence, B)</a:t>
            </a:r>
          </a:p>
          <a:p>
            <a:pPr algn="just"/>
            <a:r>
              <a:rPr lang="zh-TW" altLang="en-US" dirty="0" smtClean="0">
                <a:solidFill>
                  <a:schemeClr val="tx1"/>
                </a:solidFill>
              </a:rPr>
              <a:t>正值 </a:t>
            </a:r>
            <a:r>
              <a:rPr lang="en-US" altLang="zh-TW" dirty="0">
                <a:solidFill>
                  <a:schemeClr val="tx1"/>
                </a:solidFill>
              </a:rPr>
              <a:t>(</a:t>
            </a:r>
            <a:r>
              <a:rPr lang="en-US" altLang="zh-TW" dirty="0" smtClean="0">
                <a:solidFill>
                  <a:schemeClr val="tx1"/>
                </a:solidFill>
              </a:rPr>
              <a:t>Integrity, I)</a:t>
            </a:r>
          </a:p>
          <a:p>
            <a:pPr algn="just"/>
            <a:r>
              <a:rPr lang="zh-TW" altLang="en-US" dirty="0" smtClean="0">
                <a:solidFill>
                  <a:schemeClr val="tx1"/>
                </a:solidFill>
              </a:rPr>
              <a:t>能力 </a:t>
            </a:r>
            <a:r>
              <a:rPr lang="en-US" altLang="zh-TW" dirty="0">
                <a:solidFill>
                  <a:schemeClr val="tx1"/>
                </a:solidFill>
              </a:rPr>
              <a:t>(</a:t>
            </a:r>
            <a:r>
              <a:rPr lang="en-US" altLang="zh-TW" dirty="0" smtClean="0">
                <a:solidFill>
                  <a:schemeClr val="tx1"/>
                </a:solidFill>
              </a:rPr>
              <a:t>Competence, C)</a:t>
            </a:r>
          </a:p>
          <a:p>
            <a:pPr algn="just"/>
            <a:r>
              <a:rPr lang="zh-TW" altLang="en-US" dirty="0" smtClean="0">
                <a:solidFill>
                  <a:schemeClr val="tx1"/>
                </a:solidFill>
              </a:rPr>
              <a:t>預測 </a:t>
            </a:r>
            <a:r>
              <a:rPr lang="en-US" altLang="zh-TW" dirty="0">
                <a:solidFill>
                  <a:schemeClr val="tx1"/>
                </a:solidFill>
              </a:rPr>
              <a:t>(</a:t>
            </a:r>
            <a:r>
              <a:rPr lang="en-US" altLang="zh-TW" dirty="0" smtClean="0">
                <a:solidFill>
                  <a:schemeClr val="tx1"/>
                </a:solidFill>
              </a:rPr>
              <a:t>Predictability, P)</a:t>
            </a:r>
            <a:endParaRPr lang="zh-TW" altLang="en-US" dirty="0">
              <a:solidFill>
                <a:schemeClr val="tx1"/>
              </a:solidFill>
            </a:endParaRPr>
          </a:p>
        </p:txBody>
      </p:sp>
      <p:sp>
        <p:nvSpPr>
          <p:cNvPr id="10" name="圓角矩形 9"/>
          <p:cNvSpPr/>
          <p:nvPr/>
        </p:nvSpPr>
        <p:spPr>
          <a:xfrm>
            <a:off x="1237131" y="4647895"/>
            <a:ext cx="2743200" cy="1371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en-US" dirty="0" smtClean="0">
                <a:solidFill>
                  <a:schemeClr val="tx1"/>
                </a:solidFill>
              </a:rPr>
              <a:t>最近</a:t>
            </a:r>
            <a:r>
              <a:rPr lang="zh-TW" altLang="en-US" dirty="0">
                <a:solidFill>
                  <a:schemeClr val="tx1"/>
                </a:solidFill>
              </a:rPr>
              <a:t>消費</a:t>
            </a:r>
            <a:r>
              <a:rPr lang="zh-TW" altLang="en-US" dirty="0" smtClean="0">
                <a:solidFill>
                  <a:schemeClr val="tx1"/>
                </a:solidFill>
              </a:rPr>
              <a:t> </a:t>
            </a:r>
            <a:r>
              <a:rPr lang="en-US" altLang="zh-TW" dirty="0">
                <a:solidFill>
                  <a:schemeClr val="tx1"/>
                </a:solidFill>
              </a:rPr>
              <a:t>(</a:t>
            </a:r>
            <a:r>
              <a:rPr lang="en-US" altLang="zh-TW" dirty="0" err="1">
                <a:solidFill>
                  <a:schemeClr val="tx1"/>
                </a:solidFill>
              </a:rPr>
              <a:t>Recency</a:t>
            </a:r>
            <a:r>
              <a:rPr lang="en-US" altLang="zh-TW" dirty="0">
                <a:solidFill>
                  <a:schemeClr val="tx1"/>
                </a:solidFill>
              </a:rPr>
              <a:t>, R</a:t>
            </a:r>
            <a:r>
              <a:rPr lang="en-US" altLang="zh-TW" dirty="0" smtClean="0">
                <a:solidFill>
                  <a:schemeClr val="tx1"/>
                </a:solidFill>
              </a:rPr>
              <a:t>)</a:t>
            </a:r>
          </a:p>
          <a:p>
            <a:pPr algn="just"/>
            <a:r>
              <a:rPr lang="zh-TW" altLang="en-US" dirty="0" smtClean="0">
                <a:solidFill>
                  <a:schemeClr val="tx1"/>
                </a:solidFill>
              </a:rPr>
              <a:t>消費頻</a:t>
            </a:r>
            <a:r>
              <a:rPr lang="zh-TW" altLang="en-US" dirty="0">
                <a:solidFill>
                  <a:schemeClr val="tx1"/>
                </a:solidFill>
              </a:rPr>
              <a:t>率</a:t>
            </a:r>
            <a:r>
              <a:rPr lang="zh-TW" altLang="en-US" dirty="0" smtClean="0">
                <a:solidFill>
                  <a:schemeClr val="tx1"/>
                </a:solidFill>
              </a:rPr>
              <a:t> </a:t>
            </a:r>
            <a:r>
              <a:rPr lang="en-US" altLang="zh-TW" dirty="0">
                <a:solidFill>
                  <a:schemeClr val="tx1"/>
                </a:solidFill>
              </a:rPr>
              <a:t>(Frequency, F</a:t>
            </a:r>
            <a:r>
              <a:rPr lang="en-US" altLang="zh-TW" dirty="0" smtClean="0">
                <a:solidFill>
                  <a:schemeClr val="tx1"/>
                </a:solidFill>
              </a:rPr>
              <a:t>)</a:t>
            </a:r>
          </a:p>
          <a:p>
            <a:pPr algn="just"/>
            <a:r>
              <a:rPr lang="zh-TW" altLang="en-US" dirty="0" smtClean="0">
                <a:solidFill>
                  <a:schemeClr val="tx1"/>
                </a:solidFill>
              </a:rPr>
              <a:t>消費金</a:t>
            </a:r>
            <a:r>
              <a:rPr lang="zh-TW" altLang="en-US" dirty="0">
                <a:solidFill>
                  <a:schemeClr val="tx1"/>
                </a:solidFill>
              </a:rPr>
              <a:t>額</a:t>
            </a:r>
            <a:r>
              <a:rPr lang="zh-TW" altLang="en-US" dirty="0" smtClean="0">
                <a:solidFill>
                  <a:schemeClr val="tx1"/>
                </a:solidFill>
              </a:rPr>
              <a:t> </a:t>
            </a:r>
            <a:r>
              <a:rPr lang="en-US" altLang="zh-TW" dirty="0">
                <a:solidFill>
                  <a:schemeClr val="tx1"/>
                </a:solidFill>
              </a:rPr>
              <a:t>(Monetary, M</a:t>
            </a:r>
            <a:r>
              <a:rPr lang="en-US" altLang="zh-TW" dirty="0" smtClean="0">
                <a:solidFill>
                  <a:schemeClr val="tx1"/>
                </a:solidFill>
              </a:rPr>
              <a:t>)</a:t>
            </a:r>
          </a:p>
        </p:txBody>
      </p:sp>
      <p:sp>
        <p:nvSpPr>
          <p:cNvPr id="11" name="文字方塊 10"/>
          <p:cNvSpPr txBox="1"/>
          <p:nvPr/>
        </p:nvSpPr>
        <p:spPr>
          <a:xfrm>
            <a:off x="1237131" y="2183337"/>
            <a:ext cx="1765996" cy="369332"/>
          </a:xfrm>
          <a:prstGeom prst="rect">
            <a:avLst/>
          </a:prstGeom>
          <a:noFill/>
        </p:spPr>
        <p:txBody>
          <a:bodyPr wrap="none" rtlCol="0">
            <a:spAutoFit/>
          </a:bodyPr>
          <a:lstStyle/>
          <a:p>
            <a:r>
              <a:rPr lang="zh-TW" altLang="en-US" dirty="0" smtClean="0"/>
              <a:t>信任構面 </a:t>
            </a:r>
            <a:r>
              <a:rPr lang="en-US" altLang="zh-TW" dirty="0" smtClean="0"/>
              <a:t>(Trust)</a:t>
            </a:r>
            <a:endParaRPr lang="zh-TW" altLang="en-US" dirty="0"/>
          </a:p>
        </p:txBody>
      </p:sp>
      <p:sp>
        <p:nvSpPr>
          <p:cNvPr id="12" name="文字方塊 11"/>
          <p:cNvSpPr txBox="1"/>
          <p:nvPr/>
        </p:nvSpPr>
        <p:spPr>
          <a:xfrm>
            <a:off x="1237131" y="4227642"/>
            <a:ext cx="1965731" cy="369332"/>
          </a:xfrm>
          <a:prstGeom prst="rect">
            <a:avLst/>
          </a:prstGeom>
          <a:noFill/>
        </p:spPr>
        <p:txBody>
          <a:bodyPr wrap="none" rtlCol="0">
            <a:spAutoFit/>
          </a:bodyPr>
          <a:lstStyle/>
          <a:p>
            <a:r>
              <a:rPr lang="zh-TW" altLang="en-US" dirty="0"/>
              <a:t>忠誠</a:t>
            </a:r>
            <a:r>
              <a:rPr lang="zh-TW" altLang="en-US" dirty="0" smtClean="0"/>
              <a:t>構面 </a:t>
            </a:r>
            <a:r>
              <a:rPr lang="en-US" altLang="zh-TW" dirty="0" smtClean="0"/>
              <a:t>(Loyalty)</a:t>
            </a:r>
            <a:endParaRPr lang="zh-TW" altLang="en-US" dirty="0"/>
          </a:p>
        </p:txBody>
      </p:sp>
      <p:sp>
        <p:nvSpPr>
          <p:cNvPr id="13" name="向右箭號 12"/>
          <p:cNvSpPr/>
          <p:nvPr/>
        </p:nvSpPr>
        <p:spPr>
          <a:xfrm>
            <a:off x="4535502" y="3667336"/>
            <a:ext cx="1828800" cy="7449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6647331" y="3375794"/>
            <a:ext cx="3581400" cy="132805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再購行為 </a:t>
            </a:r>
            <a:r>
              <a:rPr lang="en-US" altLang="zh-TW" dirty="0" smtClean="0">
                <a:solidFill>
                  <a:schemeClr val="tx1"/>
                </a:solidFill>
              </a:rPr>
              <a:t>(Repurchase Behavior)</a:t>
            </a:r>
            <a:endParaRPr lang="zh-TW" altLang="en-US" dirty="0">
              <a:solidFill>
                <a:schemeClr val="tx1"/>
              </a:solidFill>
            </a:endParaRPr>
          </a:p>
        </p:txBody>
      </p:sp>
      <p:sp>
        <p:nvSpPr>
          <p:cNvPr id="15" name="文字方塊 14"/>
          <p:cNvSpPr txBox="1"/>
          <p:nvPr/>
        </p:nvSpPr>
        <p:spPr>
          <a:xfrm>
            <a:off x="4505414" y="4519184"/>
            <a:ext cx="1622367" cy="369332"/>
          </a:xfrm>
          <a:prstGeom prst="rect">
            <a:avLst/>
          </a:prstGeom>
          <a:noFill/>
        </p:spPr>
        <p:txBody>
          <a:bodyPr wrap="none" rtlCol="0">
            <a:spAutoFit/>
          </a:bodyPr>
          <a:lstStyle/>
          <a:p>
            <a:r>
              <a:rPr lang="en-US" altLang="zh-TW" dirty="0" smtClean="0">
                <a:solidFill>
                  <a:srgbClr val="FF0000"/>
                </a:solidFill>
              </a:rPr>
              <a:t>P-value = 0.000</a:t>
            </a:r>
            <a:endParaRPr lang="zh-TW" altLang="en-US" dirty="0">
              <a:solidFill>
                <a:srgbClr val="FF0000"/>
              </a:solidFill>
            </a:endParaRPr>
          </a:p>
        </p:txBody>
      </p:sp>
      <p:sp>
        <p:nvSpPr>
          <p:cNvPr id="16" name="文字方塊 15"/>
          <p:cNvSpPr txBox="1"/>
          <p:nvPr/>
        </p:nvSpPr>
        <p:spPr>
          <a:xfrm>
            <a:off x="4395686" y="5556044"/>
            <a:ext cx="6647974" cy="646331"/>
          </a:xfrm>
          <a:prstGeom prst="rect">
            <a:avLst/>
          </a:prstGeom>
          <a:noFill/>
        </p:spPr>
        <p:txBody>
          <a:bodyPr wrap="none" rtlCol="0">
            <a:spAutoFit/>
          </a:bodyPr>
          <a:lstStyle/>
          <a:p>
            <a:r>
              <a:rPr lang="zh-TW" altLang="en-US" b="1" dirty="0" smtClean="0"/>
              <a:t>此七個</a:t>
            </a:r>
            <a:r>
              <a:rPr lang="zh-TW" altLang="en-US" b="1" dirty="0"/>
              <a:t>自變數確實可以用來預測顧客之再購行為，與理論相符</a:t>
            </a:r>
          </a:p>
          <a:p>
            <a:endParaRPr lang="zh-TW" altLang="en-US" dirty="0"/>
          </a:p>
        </p:txBody>
      </p:sp>
      <p:sp>
        <p:nvSpPr>
          <p:cNvPr id="19" name="矩形 18"/>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0"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4</a:t>
            </a:r>
            <a:endParaRPr lang="zh-CN" altLang="en-US" sz="3600" dirty="0"/>
          </a:p>
        </p:txBody>
      </p:sp>
      <p:sp>
        <p:nvSpPr>
          <p:cNvPr id="21" name="矩形 20"/>
          <p:cNvSpPr/>
          <p:nvPr/>
        </p:nvSpPr>
        <p:spPr>
          <a:xfrm>
            <a:off x="771140" y="31246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資料驗證</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22"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4" name="矩形 23"/>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45544512"/>
              </p:ext>
            </p:extLst>
          </p:nvPr>
        </p:nvGraphicFramePr>
        <p:xfrm>
          <a:off x="4861750" y="1938256"/>
          <a:ext cx="6181911" cy="926863"/>
        </p:xfrm>
        <a:graphic>
          <a:graphicData uri="http://schemas.openxmlformats.org/drawingml/2006/table">
            <a:tbl>
              <a:tblPr firstRow="1" firstCol="1" bandRow="1">
                <a:tableStyleId>{5FD0F851-EC5A-4D38-B0AD-8093EC10F338}</a:tableStyleId>
              </a:tblPr>
              <a:tblGrid>
                <a:gridCol w="1029961">
                  <a:extLst>
                    <a:ext uri="{9D8B030D-6E8A-4147-A177-3AD203B41FA5}">
                      <a16:colId xmlns:a16="http://schemas.microsoft.com/office/drawing/2014/main" val="1676374241"/>
                    </a:ext>
                  </a:extLst>
                </a:gridCol>
                <a:gridCol w="1030676">
                  <a:extLst>
                    <a:ext uri="{9D8B030D-6E8A-4147-A177-3AD203B41FA5}">
                      <a16:colId xmlns:a16="http://schemas.microsoft.com/office/drawing/2014/main" val="4093619201"/>
                    </a:ext>
                  </a:extLst>
                </a:gridCol>
                <a:gridCol w="1029961">
                  <a:extLst>
                    <a:ext uri="{9D8B030D-6E8A-4147-A177-3AD203B41FA5}">
                      <a16:colId xmlns:a16="http://schemas.microsoft.com/office/drawing/2014/main" val="3185286594"/>
                    </a:ext>
                  </a:extLst>
                </a:gridCol>
                <a:gridCol w="1030676">
                  <a:extLst>
                    <a:ext uri="{9D8B030D-6E8A-4147-A177-3AD203B41FA5}">
                      <a16:colId xmlns:a16="http://schemas.microsoft.com/office/drawing/2014/main" val="3059739057"/>
                    </a:ext>
                  </a:extLst>
                </a:gridCol>
                <a:gridCol w="1029961">
                  <a:extLst>
                    <a:ext uri="{9D8B030D-6E8A-4147-A177-3AD203B41FA5}">
                      <a16:colId xmlns:a16="http://schemas.microsoft.com/office/drawing/2014/main" val="3098669558"/>
                    </a:ext>
                  </a:extLst>
                </a:gridCol>
                <a:gridCol w="1030676">
                  <a:extLst>
                    <a:ext uri="{9D8B030D-6E8A-4147-A177-3AD203B41FA5}">
                      <a16:colId xmlns:a16="http://schemas.microsoft.com/office/drawing/2014/main" val="2451007343"/>
                    </a:ext>
                  </a:extLst>
                </a:gridCol>
              </a:tblGrid>
              <a:tr h="499080">
                <a:tc>
                  <a:txBody>
                    <a:bodyPr/>
                    <a:lstStyle/>
                    <a:p>
                      <a:pPr algn="ctr">
                        <a:spcAft>
                          <a:spcPts val="0"/>
                        </a:spcAft>
                      </a:pPr>
                      <a:r>
                        <a:rPr lang="zh-TW" sz="1400" b="0" kern="100" dirty="0">
                          <a:effectLst/>
                          <a:latin typeface="標楷體" panose="03000509000000000000" pitchFamily="65" charset="-120"/>
                          <a:ea typeface="標楷體" panose="03000509000000000000" pitchFamily="65" charset="-120"/>
                        </a:rPr>
                        <a:t>模型</a:t>
                      </a:r>
                      <a:endParaRPr lang="zh-TW" sz="1400" b="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標楷體" panose="03000509000000000000" pitchFamily="65" charset="-120"/>
                          <a:ea typeface="標楷體" panose="03000509000000000000" pitchFamily="65" charset="-120"/>
                        </a:rPr>
                        <a:t>R</a:t>
                      </a:r>
                      <a:endParaRPr lang="zh-TW" sz="1400" b="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標楷體" panose="03000509000000000000" pitchFamily="65" charset="-120"/>
                          <a:ea typeface="標楷體" panose="03000509000000000000" pitchFamily="65" charset="-120"/>
                        </a:rPr>
                        <a:t>R</a:t>
                      </a:r>
                      <a:r>
                        <a:rPr lang="en-US" sz="1600" b="0" kern="100" baseline="30000">
                          <a:effectLst/>
                          <a:latin typeface="標楷體" panose="03000509000000000000" pitchFamily="65" charset="-120"/>
                          <a:ea typeface="標楷體" panose="03000509000000000000" pitchFamily="65" charset="-120"/>
                        </a:rPr>
                        <a:t>2</a:t>
                      </a:r>
                      <a:endParaRPr lang="zh-TW" sz="1400" b="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zh-TW" sz="1400" b="0" kern="100">
                          <a:effectLst/>
                          <a:latin typeface="標楷體" panose="03000509000000000000" pitchFamily="65" charset="-120"/>
                          <a:ea typeface="標楷體" panose="03000509000000000000" pitchFamily="65" charset="-120"/>
                        </a:rPr>
                        <a:t>調整後</a:t>
                      </a:r>
                      <a:r>
                        <a:rPr lang="en-US" sz="1400" b="0" kern="100">
                          <a:effectLst/>
                          <a:latin typeface="標楷體" panose="03000509000000000000" pitchFamily="65" charset="-120"/>
                          <a:ea typeface="標楷體" panose="03000509000000000000" pitchFamily="65" charset="-120"/>
                        </a:rPr>
                        <a:t>R</a:t>
                      </a:r>
                      <a:r>
                        <a:rPr lang="en-US" sz="1600" b="0" kern="100" baseline="30000">
                          <a:effectLst/>
                          <a:latin typeface="標楷體" panose="03000509000000000000" pitchFamily="65" charset="-120"/>
                          <a:ea typeface="標楷體" panose="03000509000000000000" pitchFamily="65" charset="-120"/>
                        </a:rPr>
                        <a:t>2</a:t>
                      </a:r>
                      <a:endParaRPr lang="zh-TW" sz="1400" b="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zh-TW" sz="1400" b="0" kern="100" dirty="0">
                          <a:effectLst/>
                          <a:latin typeface="標楷體" panose="03000509000000000000" pitchFamily="65" charset="-120"/>
                          <a:ea typeface="標楷體" panose="03000509000000000000" pitchFamily="65" charset="-120"/>
                        </a:rPr>
                        <a:t>標準標準誤</a:t>
                      </a:r>
                      <a:endParaRPr lang="zh-TW" sz="1400" b="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0" kern="100" dirty="0">
                          <a:effectLst/>
                          <a:latin typeface="標楷體" panose="03000509000000000000" pitchFamily="65" charset="-120"/>
                          <a:ea typeface="標楷體" panose="03000509000000000000" pitchFamily="65" charset="-120"/>
                        </a:rPr>
                        <a:t>P-Value</a:t>
                      </a:r>
                      <a:endParaRPr lang="zh-TW" sz="1400" b="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904027092"/>
                  </a:ext>
                </a:extLst>
              </a:tr>
              <a:tr h="427783">
                <a:tc>
                  <a:txBody>
                    <a:bodyPr/>
                    <a:lstStyle/>
                    <a:p>
                      <a:pPr algn="ctr">
                        <a:spcAft>
                          <a:spcPts val="0"/>
                        </a:spcAft>
                      </a:pPr>
                      <a:r>
                        <a:rPr lang="en-US" sz="1400" b="0" kern="100" dirty="0">
                          <a:effectLst/>
                        </a:rPr>
                        <a:t>1</a:t>
                      </a:r>
                      <a:endParaRPr lang="zh-TW" sz="1400" b="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.432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b="1" kern="100" dirty="0">
                          <a:effectLst/>
                        </a:rPr>
                        <a:t>0.00000000</a:t>
                      </a:r>
                      <a:endParaRPr lang="zh-TW" sz="1400" b="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99538438"/>
                  </a:ext>
                </a:extLst>
              </a:tr>
            </a:tbl>
          </a:graphicData>
        </a:graphic>
      </p:graphicFrame>
      <p:sp>
        <p:nvSpPr>
          <p:cNvPr id="4" name="文字方塊 3"/>
          <p:cNvSpPr txBox="1"/>
          <p:nvPr/>
        </p:nvSpPr>
        <p:spPr>
          <a:xfrm>
            <a:off x="7205472" y="1472751"/>
            <a:ext cx="1800493"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迴歸模型摘要表</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8360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19" name="群組 18"/>
          <p:cNvGrpSpPr/>
          <p:nvPr/>
        </p:nvGrpSpPr>
        <p:grpSpPr>
          <a:xfrm>
            <a:off x="1045225" y="1257299"/>
            <a:ext cx="895349" cy="5029689"/>
            <a:chOff x="666750" y="447675"/>
            <a:chExt cx="1571625" cy="9173064"/>
          </a:xfrm>
        </p:grpSpPr>
        <p:sp>
          <p:nvSpPr>
            <p:cNvPr id="20" name="矩形 19"/>
            <p:cNvSpPr/>
            <p:nvPr/>
          </p:nvSpPr>
          <p:spPr>
            <a:xfrm>
              <a:off x="847725" y="44767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p:nvPr/>
          </p:nvCxnSpPr>
          <p:spPr>
            <a:xfrm>
              <a:off x="1114425" y="141922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66750" y="24098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47725" y="22955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1066800" y="21812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266825" y="208597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p:cNvCxnSpPr/>
            <p:nvPr/>
          </p:nvCxnSpPr>
          <p:spPr>
            <a:xfrm>
              <a:off x="1114425" y="3429000"/>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66774" y="43719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028700" y="42576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223962" y="4143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1414462" y="40290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單箭頭接點 30"/>
            <p:cNvCxnSpPr/>
            <p:nvPr/>
          </p:nvCxnSpPr>
          <p:spPr>
            <a:xfrm>
              <a:off x="1195387" y="513397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85799" y="63912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847725" y="62769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1042987" y="61626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1233487" y="6048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1357312" y="59020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1519238" y="57877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1714500" y="56734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1905000" y="55591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945356" y="7654901"/>
              <a:ext cx="985838" cy="825548"/>
              <a:chOff x="1566862" y="7078156"/>
              <a:chExt cx="1552576" cy="1365515"/>
            </a:xfrm>
          </p:grpSpPr>
          <p:sp>
            <p:nvSpPr>
              <p:cNvPr id="44" name="矩形 43"/>
              <p:cNvSpPr/>
              <p:nvPr/>
            </p:nvSpPr>
            <p:spPr>
              <a:xfrm>
                <a:off x="1566862" y="79102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1728788" y="77959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1924050" y="76816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2114550" y="75673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2238375" y="74210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2400301" y="73067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2595563" y="71924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2786063" y="70781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1" name="直線單箭頭接點 40"/>
            <p:cNvCxnSpPr/>
            <p:nvPr/>
          </p:nvCxnSpPr>
          <p:spPr>
            <a:xfrm>
              <a:off x="1298365" y="707707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1355661" y="8629650"/>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33424" y="9382614"/>
              <a:ext cx="1404937" cy="238125"/>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aphicFrame>
        <p:nvGraphicFramePr>
          <p:cNvPr id="52" name="表格 51"/>
          <p:cNvGraphicFramePr>
            <a:graphicFrameLocks noGrp="1"/>
          </p:cNvGraphicFramePr>
          <p:nvPr>
            <p:extLst>
              <p:ext uri="{D42A27DB-BD31-4B8C-83A1-F6EECF244321}">
                <p14:modId xmlns:p14="http://schemas.microsoft.com/office/powerpoint/2010/main" val="1519000566"/>
              </p:ext>
            </p:extLst>
          </p:nvPr>
        </p:nvGraphicFramePr>
        <p:xfrm>
          <a:off x="3011781" y="2109488"/>
          <a:ext cx="8128000" cy="3876040"/>
        </p:xfrm>
        <a:graphic>
          <a:graphicData uri="http://schemas.openxmlformats.org/drawingml/2006/table">
            <a:tbl>
              <a:tblPr firstRow="1" bandRow="1">
                <a:tableStyleId>{22838BEF-8BB2-4498-84A7-C5851F593DF1}</a:tableStyleId>
              </a:tblPr>
              <a:tblGrid>
                <a:gridCol w="2152725">
                  <a:extLst>
                    <a:ext uri="{9D8B030D-6E8A-4147-A177-3AD203B41FA5}">
                      <a16:colId xmlns:a16="http://schemas.microsoft.com/office/drawing/2014/main" val="1683717472"/>
                    </a:ext>
                  </a:extLst>
                </a:gridCol>
                <a:gridCol w="5975275">
                  <a:extLst>
                    <a:ext uri="{9D8B030D-6E8A-4147-A177-3AD203B41FA5}">
                      <a16:colId xmlns:a16="http://schemas.microsoft.com/office/drawing/2014/main" val="937749359"/>
                    </a:ext>
                  </a:extLst>
                </a:gridCol>
              </a:tblGrid>
              <a:tr h="370840">
                <a:tc>
                  <a:txBody>
                    <a:bodyPr/>
                    <a:lstStyle/>
                    <a:p>
                      <a:pPr algn="ctr"/>
                      <a:r>
                        <a:rPr lang="zh-TW" altLang="en-US" sz="1800" kern="1200" dirty="0" smtClean="0">
                          <a:solidFill>
                            <a:schemeClr val="dk1"/>
                          </a:solidFill>
                          <a:latin typeface="標楷體" panose="03000509000000000000" pitchFamily="65" charset="-120"/>
                          <a:ea typeface="標楷體" panose="03000509000000000000" pitchFamily="65" charset="-120"/>
                          <a:cs typeface="+mn-cs"/>
                        </a:rPr>
                        <a:t>階段</a:t>
                      </a:r>
                      <a:endParaRPr lang="zh-TW" altLang="en-US" sz="1800" kern="1200" dirty="0">
                        <a:solidFill>
                          <a:schemeClr val="dk1"/>
                        </a:solidFill>
                        <a:latin typeface="標楷體" panose="03000509000000000000" pitchFamily="65" charset="-120"/>
                        <a:ea typeface="標楷體" panose="03000509000000000000" pitchFamily="65" charset="-120"/>
                        <a:cs typeface="+mn-cs"/>
                      </a:endParaRPr>
                    </a:p>
                  </a:txBody>
                  <a:tcPr/>
                </a:tc>
                <a:tc>
                  <a:txBody>
                    <a:bodyPr/>
                    <a:lstStyle/>
                    <a:p>
                      <a:pPr algn="ctr"/>
                      <a:r>
                        <a:rPr lang="zh-TW" altLang="en-US" dirty="0" smtClean="0">
                          <a:latin typeface="標楷體" panose="03000509000000000000" pitchFamily="65" charset="-120"/>
                          <a:ea typeface="標楷體" panose="03000509000000000000" pitchFamily="65" charset="-120"/>
                        </a:rPr>
                        <a:t>細節</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321150140"/>
                  </a:ext>
                </a:extLst>
              </a:tr>
              <a:tr h="370840">
                <a:tc>
                  <a:txBody>
                    <a:bodyPr/>
                    <a:lstStyle/>
                    <a:p>
                      <a:pPr algn="ctr"/>
                      <a:r>
                        <a:rPr lang="zh-TW" altLang="en-US" sz="1800" kern="1200" dirty="0" smtClean="0">
                          <a:solidFill>
                            <a:schemeClr val="dk1"/>
                          </a:solidFill>
                          <a:latin typeface="標楷體" panose="03000509000000000000" pitchFamily="65" charset="-120"/>
                          <a:ea typeface="標楷體" panose="03000509000000000000" pitchFamily="65" charset="-120"/>
                          <a:cs typeface="+mn-cs"/>
                        </a:rPr>
                        <a:t>資料輸入</a:t>
                      </a:r>
                      <a:endParaRPr lang="zh-TW" altLang="en-US" sz="1800" kern="1200" dirty="0">
                        <a:solidFill>
                          <a:schemeClr val="dk1"/>
                        </a:solidFill>
                        <a:latin typeface="標楷體" panose="03000509000000000000" pitchFamily="65" charset="-120"/>
                        <a:ea typeface="標楷體" panose="03000509000000000000" pitchFamily="65" charset="-120"/>
                        <a:cs typeface="+mn-cs"/>
                      </a:endParaRPr>
                    </a:p>
                  </a:txBody>
                  <a:tcPr anchor="ctr"/>
                </a:tc>
                <a:tc>
                  <a:txBody>
                    <a:bodyPr/>
                    <a:lstStyle/>
                    <a:p>
                      <a:pPr algn="ctr"/>
                      <a:r>
                        <a:rPr lang="zh-TW" altLang="en-US" dirty="0" smtClean="0">
                          <a:latin typeface="標楷體" panose="03000509000000000000" pitchFamily="65" charset="-120"/>
                          <a:ea typeface="標楷體" panose="03000509000000000000" pitchFamily="65" charset="-120"/>
                        </a:rPr>
                        <a:t>大小為</a:t>
                      </a:r>
                      <a:r>
                        <a:rPr lang="en-US" altLang="zh-TW" dirty="0" smtClean="0">
                          <a:latin typeface="標楷體" panose="03000509000000000000" pitchFamily="65" charset="-120"/>
                          <a:ea typeface="標楷體" panose="03000509000000000000" pitchFamily="65" charset="-120"/>
                        </a:rPr>
                        <a:t>7*4</a:t>
                      </a:r>
                      <a:r>
                        <a:rPr lang="zh-TW" altLang="en-US" dirty="0" smtClean="0">
                          <a:latin typeface="標楷體" panose="03000509000000000000" pitchFamily="65" charset="-120"/>
                          <a:ea typeface="標楷體" panose="03000509000000000000" pitchFamily="65" charset="-120"/>
                        </a:rPr>
                        <a:t>的圖片</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12444202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第一層卷積層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smtClean="0">
                          <a:latin typeface="標楷體" panose="03000509000000000000" pitchFamily="65" charset="-120"/>
                          <a:ea typeface="標楷體" panose="03000509000000000000" pitchFamily="65" charset="-120"/>
                        </a:rPr>
                        <a:t>2x2 kernel size</a:t>
                      </a:r>
                      <a:r>
                        <a:rPr lang="zh-TW" altLang="en-US" dirty="0" smtClean="0">
                          <a:latin typeface="標楷體" panose="03000509000000000000" pitchFamily="65" charset="-120"/>
                          <a:ea typeface="標楷體" panose="03000509000000000000" pitchFamily="65" charset="-120"/>
                        </a:rPr>
                        <a:t>，產生 </a:t>
                      </a:r>
                      <a:r>
                        <a:rPr lang="en-US" altLang="zh-TW" dirty="0" smtClean="0">
                          <a:latin typeface="標楷體" panose="03000509000000000000" pitchFamily="65" charset="-120"/>
                          <a:ea typeface="標楷體" panose="03000509000000000000" pitchFamily="65" charset="-120"/>
                        </a:rPr>
                        <a:t>7 </a:t>
                      </a:r>
                      <a:r>
                        <a:rPr lang="zh-TW" altLang="en-US" dirty="0" smtClean="0">
                          <a:latin typeface="標楷體" panose="03000509000000000000" pitchFamily="65" charset="-120"/>
                          <a:ea typeface="標楷體" panose="03000509000000000000" pitchFamily="65" charset="-120"/>
                        </a:rPr>
                        <a:t>個</a:t>
                      </a:r>
                      <a:r>
                        <a:rPr lang="zh-TW" altLang="en-US" baseline="0"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feature maps </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59191853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第一層池化層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err="1" smtClean="0">
                          <a:latin typeface="標楷體" panose="03000509000000000000" pitchFamily="65" charset="-120"/>
                          <a:ea typeface="標楷體" panose="03000509000000000000" pitchFamily="65" charset="-120"/>
                        </a:rPr>
                        <a:t>Maxpooling</a:t>
                      </a:r>
                      <a:endParaRPr lang="en-US" altLang="zh-TW" dirty="0" smtClean="0">
                        <a:latin typeface="標楷體" panose="03000509000000000000" pitchFamily="65" charset="-120"/>
                        <a:ea typeface="標楷體" panose="03000509000000000000" pitchFamily="65" charset="-12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取 </a:t>
                      </a:r>
                      <a:r>
                        <a:rPr lang="en-US" altLang="zh-TW" dirty="0" smtClean="0">
                          <a:latin typeface="標楷體" panose="03000509000000000000" pitchFamily="65" charset="-120"/>
                          <a:ea typeface="標楷體" panose="03000509000000000000" pitchFamily="65" charset="-120"/>
                        </a:rPr>
                        <a:t>2*2 </a:t>
                      </a:r>
                      <a:r>
                        <a:rPr lang="zh-TW" altLang="en-US" dirty="0" smtClean="0">
                          <a:latin typeface="標楷體" panose="03000509000000000000" pitchFamily="65" charset="-120"/>
                          <a:ea typeface="標楷體" panose="03000509000000000000" pitchFamily="65" charset="-120"/>
                        </a:rPr>
                        <a:t>的池化壓縮圖片</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802613157"/>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第二層卷積層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smtClean="0">
                          <a:latin typeface="標楷體" panose="03000509000000000000" pitchFamily="65" charset="-120"/>
                          <a:ea typeface="標楷體" panose="03000509000000000000" pitchFamily="65" charset="-120"/>
                        </a:rPr>
                        <a:t>2x2 kernel size</a:t>
                      </a:r>
                      <a:r>
                        <a:rPr lang="zh-TW" altLang="en-US" dirty="0" smtClean="0">
                          <a:latin typeface="標楷體" panose="03000509000000000000" pitchFamily="65" charset="-120"/>
                          <a:ea typeface="標楷體" panose="03000509000000000000" pitchFamily="65" charset="-120"/>
                        </a:rPr>
                        <a:t>，產生 </a:t>
                      </a:r>
                      <a:r>
                        <a:rPr lang="en-US" altLang="zh-TW" dirty="0" smtClean="0">
                          <a:latin typeface="標楷體" panose="03000509000000000000" pitchFamily="65" charset="-120"/>
                          <a:ea typeface="標楷體" panose="03000509000000000000" pitchFamily="65" charset="-120"/>
                        </a:rPr>
                        <a:t>14 </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 feature maps </a:t>
                      </a:r>
                      <a:endParaRPr lang="zh-TW" altLang="en-US"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59425467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第二層池化層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err="1" smtClean="0">
                          <a:latin typeface="標楷體" panose="03000509000000000000" pitchFamily="65" charset="-120"/>
                          <a:ea typeface="標楷體" panose="03000509000000000000" pitchFamily="65" charset="-120"/>
                        </a:rPr>
                        <a:t>Maxpooling</a:t>
                      </a:r>
                      <a:endParaRPr lang="en-US" altLang="zh-TW" dirty="0" smtClean="0">
                        <a:latin typeface="標楷體" panose="03000509000000000000" pitchFamily="65" charset="-120"/>
                        <a:ea typeface="標楷體" panose="03000509000000000000" pitchFamily="65" charset="-12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取 </a:t>
                      </a:r>
                      <a:r>
                        <a:rPr lang="en-US" altLang="zh-TW" dirty="0" smtClean="0">
                          <a:latin typeface="標楷體" panose="03000509000000000000" pitchFamily="65" charset="-120"/>
                          <a:ea typeface="標楷體" panose="03000509000000000000" pitchFamily="65" charset="-120"/>
                        </a:rPr>
                        <a:t>2*2 </a:t>
                      </a:r>
                      <a:r>
                        <a:rPr lang="zh-TW" altLang="en-US" dirty="0" smtClean="0">
                          <a:latin typeface="標楷體" panose="03000509000000000000" pitchFamily="65" charset="-120"/>
                          <a:ea typeface="標楷體" panose="03000509000000000000" pitchFamily="65" charset="-120"/>
                        </a:rPr>
                        <a:t>的池化壓縮圖片</a:t>
                      </a:r>
                    </a:p>
                  </a:txBody>
                  <a:tcPr/>
                </a:tc>
                <a:extLst>
                  <a:ext uri="{0D108BD9-81ED-4DB2-BD59-A6C34878D82A}">
                    <a16:rowId xmlns:a16="http://schemas.microsoft.com/office/drawing/2014/main" val="2403026226"/>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隱藏層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個神經元</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198949949"/>
                  </a:ext>
                </a:extLst>
              </a:tr>
              <a:tr h="370840">
                <a:tc>
                  <a:txBody>
                    <a:bodyPr/>
                    <a:lstStyle/>
                    <a:p>
                      <a:pPr algn="ctr"/>
                      <a:r>
                        <a:rPr lang="en-US" altLang="zh-TW" dirty="0" smtClean="0">
                          <a:latin typeface="標楷體" panose="03000509000000000000" pitchFamily="65" charset="-120"/>
                          <a:ea typeface="標楷體" panose="03000509000000000000" pitchFamily="65" charset="-120"/>
                        </a:rPr>
                        <a:t>Output node</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個輸出結果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會再購</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不會再購</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097570119"/>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結果</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zh-TW" altLang="en-US" dirty="0" smtClean="0">
                          <a:latin typeface="標楷體" panose="03000509000000000000" pitchFamily="65" charset="-120"/>
                          <a:ea typeface="標楷體" panose="03000509000000000000" pitchFamily="65" charset="-120"/>
                        </a:rPr>
                        <a:t>準確度</a:t>
                      </a:r>
                      <a:r>
                        <a:rPr lang="en-US" altLang="zh-TW" dirty="0" smtClean="0">
                          <a:latin typeface="標楷體" panose="03000509000000000000" pitchFamily="65" charset="-120"/>
                          <a:ea typeface="標楷體" panose="03000509000000000000" pitchFamily="65" charset="-120"/>
                        </a:rPr>
                        <a:t>79%</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573968689"/>
                  </a:ext>
                </a:extLst>
              </a:tr>
            </a:tbl>
          </a:graphicData>
        </a:graphic>
      </p:graphicFrame>
      <p:sp>
        <p:nvSpPr>
          <p:cNvPr id="3" name="文字方塊 2"/>
          <p:cNvSpPr txBox="1"/>
          <p:nvPr/>
        </p:nvSpPr>
        <p:spPr>
          <a:xfrm>
            <a:off x="4850034" y="1469357"/>
            <a:ext cx="4801314"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以信任、忠誠預測客戶是否會再購</a:t>
            </a:r>
          </a:p>
        </p:txBody>
      </p:sp>
      <p:sp>
        <p:nvSpPr>
          <p:cNvPr id="53" name="矩形 52"/>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55" name="矩形 54"/>
          <p:cNvSpPr/>
          <p:nvPr/>
        </p:nvSpPr>
        <p:spPr>
          <a:xfrm>
            <a:off x="882090" y="312460"/>
            <a:ext cx="2723815" cy="646327"/>
          </a:xfrm>
          <a:prstGeom prst="rect">
            <a:avLst/>
          </a:prstGeom>
        </p:spPr>
        <p:txBody>
          <a:bodyPr wrap="none" lIns="91436" tIns="45718" rIns="91436" bIns="45718">
            <a:spAutoFit/>
          </a:bodyPr>
          <a:lstStyle/>
          <a:p>
            <a:pPr algn="ctr"/>
            <a:r>
              <a:rPr lang="en-US" altLang="zh-TW" sz="3600" dirty="0" smtClean="0">
                <a:solidFill>
                  <a:schemeClr val="bg1"/>
                </a:solidFill>
                <a:latin typeface="標楷體" panose="03000509000000000000" pitchFamily="65" charset="-120"/>
                <a:ea typeface="標楷體" panose="03000509000000000000" pitchFamily="65" charset="-120"/>
              </a:rPr>
              <a:t>CNN</a:t>
            </a:r>
            <a:r>
              <a:rPr lang="zh-TW" altLang="en-US" sz="3600" dirty="0" smtClean="0">
                <a:solidFill>
                  <a:schemeClr val="bg1"/>
                </a:solidFill>
                <a:latin typeface="標楷體" panose="03000509000000000000" pitchFamily="65" charset="-120"/>
                <a:ea typeface="標楷體" panose="03000509000000000000" pitchFamily="65" charset="-120"/>
              </a:rPr>
              <a:t>測試結果</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56"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58" name="矩形 57"/>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19079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8" name="群組 7"/>
          <p:cNvGrpSpPr/>
          <p:nvPr/>
        </p:nvGrpSpPr>
        <p:grpSpPr>
          <a:xfrm>
            <a:off x="767158" y="1219200"/>
            <a:ext cx="1843939" cy="5067300"/>
            <a:chOff x="213222" y="447675"/>
            <a:chExt cx="2919414" cy="9173064"/>
          </a:xfrm>
        </p:grpSpPr>
        <p:sp>
          <p:nvSpPr>
            <p:cNvPr id="9" name="矩形 8"/>
            <p:cNvSpPr/>
            <p:nvPr/>
          </p:nvSpPr>
          <p:spPr>
            <a:xfrm>
              <a:off x="847725" y="44767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1114425" y="141922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1114425" y="3429000"/>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1195387" y="513397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1298365" y="7077075"/>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1355661" y="8629650"/>
              <a:ext cx="0" cy="514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3424" y="9382614"/>
              <a:ext cx="1404937" cy="238125"/>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p:nvGrpSpPr>
          <p:grpSpPr>
            <a:xfrm>
              <a:off x="313237" y="1761918"/>
              <a:ext cx="1959767" cy="1609932"/>
              <a:chOff x="666750" y="1619043"/>
              <a:chExt cx="1959767" cy="1609932"/>
            </a:xfrm>
          </p:grpSpPr>
          <p:sp>
            <p:nvSpPr>
              <p:cNvPr id="65" name="矩形 64"/>
              <p:cNvSpPr/>
              <p:nvPr/>
            </p:nvSpPr>
            <p:spPr>
              <a:xfrm>
                <a:off x="666750" y="24098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847725" y="22955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1066800" y="21812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1266825" y="208597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9" name="群組 68"/>
              <p:cNvGrpSpPr/>
              <p:nvPr/>
            </p:nvGrpSpPr>
            <p:grpSpPr>
              <a:xfrm>
                <a:off x="1435892" y="1619043"/>
                <a:ext cx="1190625" cy="1143000"/>
                <a:chOff x="819150" y="2238375"/>
                <a:chExt cx="1190625" cy="1143000"/>
              </a:xfrm>
            </p:grpSpPr>
            <p:sp>
              <p:nvSpPr>
                <p:cNvPr id="70" name="矩形 69"/>
                <p:cNvSpPr/>
                <p:nvPr/>
              </p:nvSpPr>
              <p:spPr>
                <a:xfrm>
                  <a:off x="819150" y="25622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1000125" y="24479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1219200" y="233362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1419225" y="2238375"/>
                  <a:ext cx="590550" cy="8191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7" name="群組 16"/>
            <p:cNvGrpSpPr/>
            <p:nvPr/>
          </p:nvGrpSpPr>
          <p:grpSpPr>
            <a:xfrm>
              <a:off x="509689" y="3666597"/>
              <a:ext cx="1566864" cy="1353040"/>
              <a:chOff x="866774" y="3552335"/>
              <a:chExt cx="1566864" cy="1353040"/>
            </a:xfrm>
          </p:grpSpPr>
          <p:sp>
            <p:nvSpPr>
              <p:cNvPr id="56" name="矩形 55"/>
              <p:cNvSpPr/>
              <p:nvPr/>
            </p:nvSpPr>
            <p:spPr>
              <a:xfrm>
                <a:off x="866774" y="43719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1028700" y="42576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1223962" y="4143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1414462" y="40290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0" name="群組 59"/>
              <p:cNvGrpSpPr/>
              <p:nvPr/>
            </p:nvGrpSpPr>
            <p:grpSpPr>
              <a:xfrm>
                <a:off x="1552575" y="3552335"/>
                <a:ext cx="881063" cy="876300"/>
                <a:chOff x="1019174" y="4181475"/>
                <a:chExt cx="881063" cy="876300"/>
              </a:xfrm>
            </p:grpSpPr>
            <p:sp>
              <p:nvSpPr>
                <p:cNvPr id="61" name="矩形 60"/>
                <p:cNvSpPr/>
                <p:nvPr/>
              </p:nvSpPr>
              <p:spPr>
                <a:xfrm>
                  <a:off x="1019174" y="4524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1181100" y="44100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1376362" y="42957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1566862" y="41814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8" name="群組 17"/>
            <p:cNvGrpSpPr/>
            <p:nvPr/>
          </p:nvGrpSpPr>
          <p:grpSpPr>
            <a:xfrm>
              <a:off x="213222" y="4930113"/>
              <a:ext cx="2919414" cy="2262994"/>
              <a:chOff x="685799" y="4661681"/>
              <a:chExt cx="2919414" cy="2262994"/>
            </a:xfrm>
          </p:grpSpPr>
          <p:grpSp>
            <p:nvGrpSpPr>
              <p:cNvPr id="38" name="群組 37"/>
              <p:cNvGrpSpPr/>
              <p:nvPr/>
            </p:nvGrpSpPr>
            <p:grpSpPr>
              <a:xfrm>
                <a:off x="685799" y="5559160"/>
                <a:ext cx="1552576" cy="1365515"/>
                <a:chOff x="685799" y="5559160"/>
                <a:chExt cx="1552576" cy="1365515"/>
              </a:xfrm>
            </p:grpSpPr>
            <p:sp>
              <p:nvSpPr>
                <p:cNvPr id="48" name="矩形 47"/>
                <p:cNvSpPr/>
                <p:nvPr/>
              </p:nvSpPr>
              <p:spPr>
                <a:xfrm>
                  <a:off x="685799" y="63912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847725" y="62769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042987" y="61626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1233487" y="6048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357312" y="59020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519238" y="57877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1714500" y="56734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905000" y="55591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9" name="群組 38"/>
              <p:cNvGrpSpPr/>
              <p:nvPr/>
            </p:nvGrpSpPr>
            <p:grpSpPr>
              <a:xfrm>
                <a:off x="2052637" y="4661681"/>
                <a:ext cx="1552576" cy="1365515"/>
                <a:chOff x="838199" y="5711560"/>
                <a:chExt cx="1552576" cy="1365515"/>
              </a:xfrm>
            </p:grpSpPr>
            <p:sp>
              <p:nvSpPr>
                <p:cNvPr id="40" name="矩形 39"/>
                <p:cNvSpPr/>
                <p:nvPr/>
              </p:nvSpPr>
              <p:spPr>
                <a:xfrm>
                  <a:off x="838199" y="65436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1000125" y="64293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1195387" y="63150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1385887" y="6200775"/>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509712" y="60544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1671638" y="59401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1866900" y="58258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2057400" y="5711560"/>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9" name="群組 18"/>
            <p:cNvGrpSpPr/>
            <p:nvPr/>
          </p:nvGrpSpPr>
          <p:grpSpPr>
            <a:xfrm>
              <a:off x="532413" y="7285907"/>
              <a:ext cx="1842555" cy="1390741"/>
              <a:chOff x="945356" y="7089708"/>
              <a:chExt cx="1842555" cy="1390741"/>
            </a:xfrm>
          </p:grpSpPr>
          <p:grpSp>
            <p:nvGrpSpPr>
              <p:cNvPr id="20" name="群組 19"/>
              <p:cNvGrpSpPr/>
              <p:nvPr/>
            </p:nvGrpSpPr>
            <p:grpSpPr>
              <a:xfrm>
                <a:off x="945356" y="7654901"/>
                <a:ext cx="985838" cy="825548"/>
                <a:chOff x="1566862" y="7078156"/>
                <a:chExt cx="1552576" cy="1365515"/>
              </a:xfrm>
            </p:grpSpPr>
            <p:sp>
              <p:nvSpPr>
                <p:cNvPr id="30" name="矩形 29"/>
                <p:cNvSpPr/>
                <p:nvPr/>
              </p:nvSpPr>
              <p:spPr>
                <a:xfrm>
                  <a:off x="1566862" y="79102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728788" y="77959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1924050" y="76816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114550" y="75673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2238375" y="74210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2400301" y="73067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595563" y="71924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2786063" y="70781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1" name="群組 20"/>
              <p:cNvGrpSpPr/>
              <p:nvPr/>
            </p:nvGrpSpPr>
            <p:grpSpPr>
              <a:xfrm>
                <a:off x="1802073" y="7089708"/>
                <a:ext cx="985838" cy="825548"/>
                <a:chOff x="1566862" y="7078156"/>
                <a:chExt cx="1552576" cy="1365515"/>
              </a:xfrm>
            </p:grpSpPr>
            <p:sp>
              <p:nvSpPr>
                <p:cNvPr id="22" name="矩形 21"/>
                <p:cNvSpPr/>
                <p:nvPr/>
              </p:nvSpPr>
              <p:spPr>
                <a:xfrm>
                  <a:off x="1566862" y="79102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728788" y="77959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1924050" y="76816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2114550" y="7567371"/>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2238375" y="74210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400301" y="73067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2595563" y="71924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2786063" y="7078156"/>
                  <a:ext cx="333375"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graphicFrame>
        <p:nvGraphicFramePr>
          <p:cNvPr id="74" name="表格 73"/>
          <p:cNvGraphicFramePr>
            <a:graphicFrameLocks noGrp="1"/>
          </p:cNvGraphicFramePr>
          <p:nvPr>
            <p:extLst>
              <p:ext uri="{D42A27DB-BD31-4B8C-83A1-F6EECF244321}">
                <p14:modId xmlns:p14="http://schemas.microsoft.com/office/powerpoint/2010/main" val="1079365973"/>
              </p:ext>
            </p:extLst>
          </p:nvPr>
        </p:nvGraphicFramePr>
        <p:xfrm>
          <a:off x="3136819" y="2223825"/>
          <a:ext cx="8553525" cy="4145280"/>
        </p:xfrm>
        <a:graphic>
          <a:graphicData uri="http://schemas.openxmlformats.org/drawingml/2006/table">
            <a:tbl>
              <a:tblPr firstRow="1" bandRow="1">
                <a:tableStyleId>{8A107856-5554-42FB-B03E-39F5DBC370BA}</a:tableStyleId>
              </a:tblPr>
              <a:tblGrid>
                <a:gridCol w="2548448">
                  <a:extLst>
                    <a:ext uri="{9D8B030D-6E8A-4147-A177-3AD203B41FA5}">
                      <a16:colId xmlns:a16="http://schemas.microsoft.com/office/drawing/2014/main" val="1683717472"/>
                    </a:ext>
                  </a:extLst>
                </a:gridCol>
                <a:gridCol w="6005077">
                  <a:extLst>
                    <a:ext uri="{9D8B030D-6E8A-4147-A177-3AD203B41FA5}">
                      <a16:colId xmlns:a16="http://schemas.microsoft.com/office/drawing/2014/main" val="937749359"/>
                    </a:ext>
                  </a:extLst>
                </a:gridCol>
              </a:tblGrid>
              <a:tr h="370840">
                <a:tc>
                  <a:txBody>
                    <a:bodyPr/>
                    <a:lstStyle/>
                    <a:p>
                      <a:pPr algn="ctr"/>
                      <a:r>
                        <a:rPr lang="zh-TW" altLang="en-US" sz="1800" kern="1200" dirty="0" smtClean="0">
                          <a:latin typeface="標楷體" panose="03000509000000000000" pitchFamily="65" charset="-120"/>
                          <a:ea typeface="標楷體" panose="03000509000000000000" pitchFamily="65" charset="-120"/>
                        </a:rPr>
                        <a:t>階段</a:t>
                      </a:r>
                      <a:endParaRPr lang="zh-TW" altLang="en-US" sz="1800" kern="1200" dirty="0">
                        <a:solidFill>
                          <a:schemeClr val="dk1"/>
                        </a:solidFill>
                        <a:latin typeface="標楷體" panose="03000509000000000000" pitchFamily="65" charset="-120"/>
                        <a:ea typeface="標楷體" panose="03000509000000000000" pitchFamily="65" charset="-120"/>
                        <a:cs typeface="+mn-cs"/>
                      </a:endParaRPr>
                    </a:p>
                  </a:txBody>
                  <a:tcPr/>
                </a:tc>
                <a:tc>
                  <a:txBody>
                    <a:bodyPr/>
                    <a:lstStyle/>
                    <a:p>
                      <a:pPr algn="ctr"/>
                      <a:r>
                        <a:rPr lang="zh-TW" altLang="en-US" dirty="0" smtClean="0">
                          <a:latin typeface="標楷體" panose="03000509000000000000" pitchFamily="65" charset="-120"/>
                          <a:ea typeface="標楷體" panose="03000509000000000000" pitchFamily="65" charset="-120"/>
                        </a:rPr>
                        <a:t>細節</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321150140"/>
                  </a:ext>
                </a:extLst>
              </a:tr>
              <a:tr h="370840">
                <a:tc>
                  <a:txBody>
                    <a:bodyPr/>
                    <a:lstStyle/>
                    <a:p>
                      <a:pPr algn="ctr"/>
                      <a:r>
                        <a:rPr lang="zh-TW" altLang="en-US" sz="1800" kern="1200" dirty="0" smtClean="0">
                          <a:latin typeface="標楷體" panose="03000509000000000000" pitchFamily="65" charset="-120"/>
                          <a:ea typeface="標楷體" panose="03000509000000000000" pitchFamily="65" charset="-120"/>
                        </a:rPr>
                        <a:t>資料輸入</a:t>
                      </a:r>
                      <a:endParaRPr lang="zh-TW" altLang="en-US" sz="1800" kern="1200" dirty="0">
                        <a:solidFill>
                          <a:schemeClr val="dk1"/>
                        </a:solidFill>
                        <a:latin typeface="標楷體" panose="03000509000000000000" pitchFamily="65" charset="-120"/>
                        <a:ea typeface="標楷體" panose="03000509000000000000" pitchFamily="65" charset="-120"/>
                        <a:cs typeface="+mn-cs"/>
                      </a:endParaRPr>
                    </a:p>
                  </a:txBody>
                  <a:tcPr anchor="ctr"/>
                </a:tc>
                <a:tc>
                  <a:txBody>
                    <a:bodyPr/>
                    <a:lstStyle/>
                    <a:p>
                      <a:pPr algn="ctr"/>
                      <a:r>
                        <a:rPr lang="zh-TW" altLang="en-US" dirty="0" smtClean="0">
                          <a:latin typeface="標楷體" panose="03000509000000000000" pitchFamily="65" charset="-120"/>
                          <a:ea typeface="標楷體" panose="03000509000000000000" pitchFamily="65" charset="-120"/>
                        </a:rPr>
                        <a:t>大小為</a:t>
                      </a:r>
                      <a:r>
                        <a:rPr lang="en-US" altLang="zh-TW" dirty="0" smtClean="0">
                          <a:latin typeface="標楷體" panose="03000509000000000000" pitchFamily="65" charset="-120"/>
                          <a:ea typeface="標楷體" panose="03000509000000000000" pitchFamily="65" charset="-120"/>
                        </a:rPr>
                        <a:t>69*4</a:t>
                      </a:r>
                      <a:r>
                        <a:rPr lang="zh-TW" altLang="en-US" dirty="0" smtClean="0">
                          <a:latin typeface="標楷體" panose="03000509000000000000" pitchFamily="65" charset="-120"/>
                          <a:ea typeface="標楷體" panose="03000509000000000000" pitchFamily="65" charset="-120"/>
                        </a:rPr>
                        <a:t>的圖片</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12444202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第一層卷積層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smtClean="0">
                          <a:latin typeface="標楷體" panose="03000509000000000000" pitchFamily="65" charset="-120"/>
                          <a:ea typeface="標楷體" panose="03000509000000000000" pitchFamily="65" charset="-120"/>
                        </a:rPr>
                        <a:t>3x3 kernel size</a:t>
                      </a:r>
                      <a:r>
                        <a:rPr lang="zh-TW" altLang="en-US" dirty="0" smtClean="0">
                          <a:latin typeface="標楷體" panose="03000509000000000000" pitchFamily="65" charset="-120"/>
                          <a:ea typeface="標楷體" panose="03000509000000000000" pitchFamily="65" charset="-120"/>
                        </a:rPr>
                        <a:t>，產生 </a:t>
                      </a:r>
                      <a:r>
                        <a:rPr lang="en-US" altLang="zh-TW" dirty="0" smtClean="0">
                          <a:latin typeface="標楷體" panose="03000509000000000000" pitchFamily="65" charset="-120"/>
                          <a:ea typeface="標楷體" panose="03000509000000000000" pitchFamily="65" charset="-120"/>
                        </a:rPr>
                        <a:t>23 </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 feature maps </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59191853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第一層池化層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err="1" smtClean="0">
                          <a:latin typeface="標楷體" panose="03000509000000000000" pitchFamily="65" charset="-120"/>
                          <a:ea typeface="標楷體" panose="03000509000000000000" pitchFamily="65" charset="-120"/>
                        </a:rPr>
                        <a:t>Maxpooling</a:t>
                      </a:r>
                      <a:endParaRPr lang="en-US" altLang="zh-TW" dirty="0" smtClean="0">
                        <a:latin typeface="標楷體" panose="03000509000000000000" pitchFamily="65" charset="-120"/>
                        <a:ea typeface="標楷體" panose="03000509000000000000" pitchFamily="65" charset="-12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取 </a:t>
                      </a:r>
                      <a:r>
                        <a:rPr lang="en-US" altLang="zh-TW" dirty="0" smtClean="0">
                          <a:latin typeface="標楷體" panose="03000509000000000000" pitchFamily="65" charset="-120"/>
                          <a:ea typeface="標楷體" panose="03000509000000000000" pitchFamily="65" charset="-120"/>
                        </a:rPr>
                        <a:t>2*2 </a:t>
                      </a:r>
                      <a:r>
                        <a:rPr lang="zh-TW" altLang="en-US" dirty="0" smtClean="0">
                          <a:latin typeface="標楷體" panose="03000509000000000000" pitchFamily="65" charset="-120"/>
                          <a:ea typeface="標楷體" panose="03000509000000000000" pitchFamily="65" charset="-120"/>
                        </a:rPr>
                        <a:t>的池化壓縮圖片</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802613157"/>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第二層卷積層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smtClean="0">
                          <a:latin typeface="標楷體" panose="03000509000000000000" pitchFamily="65" charset="-120"/>
                          <a:ea typeface="標楷體" panose="03000509000000000000" pitchFamily="65" charset="-120"/>
                        </a:rPr>
                        <a:t>3x3 kernel size</a:t>
                      </a:r>
                      <a:r>
                        <a:rPr lang="zh-TW" altLang="en-US" dirty="0" smtClean="0">
                          <a:latin typeface="標楷體" panose="03000509000000000000" pitchFamily="65" charset="-120"/>
                          <a:ea typeface="標楷體" panose="03000509000000000000" pitchFamily="65" charset="-120"/>
                        </a:rPr>
                        <a:t>，產生 </a:t>
                      </a:r>
                      <a:r>
                        <a:rPr lang="en-US" altLang="zh-TW" dirty="0" smtClean="0">
                          <a:latin typeface="標楷體" panose="03000509000000000000" pitchFamily="65" charset="-120"/>
                          <a:ea typeface="標楷體" panose="03000509000000000000" pitchFamily="65" charset="-120"/>
                        </a:rPr>
                        <a:t>46 </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 feature maps </a:t>
                      </a:r>
                      <a:endParaRPr lang="zh-TW" altLang="en-US"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594254670"/>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第二層池化層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zh-TW" dirty="0" err="1" smtClean="0">
                          <a:latin typeface="標楷體" panose="03000509000000000000" pitchFamily="65" charset="-120"/>
                          <a:ea typeface="標楷體" panose="03000509000000000000" pitchFamily="65" charset="-120"/>
                        </a:rPr>
                        <a:t>Maxpooling</a:t>
                      </a:r>
                      <a:endParaRPr lang="en-US" altLang="zh-TW" dirty="0" smtClean="0">
                        <a:latin typeface="標楷體" panose="03000509000000000000" pitchFamily="65" charset="-120"/>
                        <a:ea typeface="標楷體" panose="03000509000000000000" pitchFamily="65" charset="-12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取 </a:t>
                      </a:r>
                      <a:r>
                        <a:rPr lang="en-US" altLang="zh-TW" dirty="0" smtClean="0">
                          <a:latin typeface="標楷體" panose="03000509000000000000" pitchFamily="65" charset="-120"/>
                          <a:ea typeface="標楷體" panose="03000509000000000000" pitchFamily="65" charset="-120"/>
                        </a:rPr>
                        <a:t>2*2 </a:t>
                      </a:r>
                      <a:r>
                        <a:rPr lang="zh-TW" altLang="en-US" dirty="0" smtClean="0">
                          <a:latin typeface="標楷體" panose="03000509000000000000" pitchFamily="65" charset="-120"/>
                          <a:ea typeface="標楷體" panose="03000509000000000000" pitchFamily="65" charset="-120"/>
                        </a:rPr>
                        <a:t>的池化壓縮圖片</a:t>
                      </a:r>
                    </a:p>
                  </a:txBody>
                  <a:tcPr/>
                </a:tc>
                <a:extLst>
                  <a:ext uri="{0D108BD9-81ED-4DB2-BD59-A6C34878D82A}">
                    <a16:rowId xmlns:a16="http://schemas.microsoft.com/office/drawing/2014/main" val="2403026226"/>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隱藏層</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smtClean="0">
                          <a:latin typeface="標楷體" panose="03000509000000000000" pitchFamily="65" charset="-120"/>
                          <a:ea typeface="標楷體" panose="03000509000000000000" pitchFamily="65" charset="-120"/>
                        </a:rPr>
                        <a:t>200</a:t>
                      </a:r>
                      <a:r>
                        <a:rPr lang="zh-TW" altLang="en-US" dirty="0" smtClean="0">
                          <a:latin typeface="標楷體" panose="03000509000000000000" pitchFamily="65" charset="-120"/>
                          <a:ea typeface="標楷體" panose="03000509000000000000" pitchFamily="65" charset="-120"/>
                        </a:rPr>
                        <a:t>個神經元</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198949949"/>
                  </a:ext>
                </a:extLst>
              </a:tr>
              <a:tr h="370840">
                <a:tc>
                  <a:txBody>
                    <a:bodyPr/>
                    <a:lstStyle/>
                    <a:p>
                      <a:pPr algn="ctr"/>
                      <a:r>
                        <a:rPr lang="en-US" altLang="zh-TW" dirty="0" smtClean="0">
                          <a:latin typeface="標楷體" panose="03000509000000000000" pitchFamily="65" charset="-120"/>
                          <a:ea typeface="標楷體" panose="03000509000000000000" pitchFamily="65" charset="-120"/>
                        </a:rPr>
                        <a:t>Output node</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smtClean="0">
                          <a:latin typeface="標楷體" panose="03000509000000000000" pitchFamily="65" charset="-120"/>
                          <a:ea typeface="標楷體" panose="03000509000000000000" pitchFamily="65" charset="-120"/>
                        </a:rPr>
                        <a:t>30</a:t>
                      </a:r>
                      <a:r>
                        <a:rPr lang="zh-TW" altLang="en-US" smtClean="0">
                          <a:latin typeface="標楷體" panose="03000509000000000000" pitchFamily="65" charset="-120"/>
                          <a:ea typeface="標楷體" panose="03000509000000000000" pitchFamily="65" charset="-120"/>
                        </a:rPr>
                        <a:t>種</a:t>
                      </a:r>
                      <a:r>
                        <a:rPr lang="zh-TW" altLang="en-US" dirty="0" smtClean="0">
                          <a:latin typeface="標楷體" panose="03000509000000000000" pitchFamily="65" charset="-120"/>
                          <a:ea typeface="標楷體" panose="03000509000000000000" pitchFamily="65" charset="-120"/>
                        </a:rPr>
                        <a:t>商品</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097570119"/>
                  </a:ext>
                </a:extLst>
              </a:tr>
              <a:tr h="370840">
                <a:tc>
                  <a:txBody>
                    <a:bodyPr/>
                    <a:lstStyle/>
                    <a:p>
                      <a:pPr algn="ctr"/>
                      <a:r>
                        <a:rPr lang="zh-TW" altLang="en-US" dirty="0" smtClean="0">
                          <a:latin typeface="標楷體" panose="03000509000000000000" pitchFamily="65" charset="-120"/>
                          <a:ea typeface="標楷體" panose="03000509000000000000" pitchFamily="65" charset="-120"/>
                        </a:rPr>
                        <a:t>結果</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推薦</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種商品</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zh-TW" altLang="en-US" dirty="0" smtClean="0">
                          <a:latin typeface="標楷體" panose="03000509000000000000" pitchFamily="65" charset="-120"/>
                          <a:ea typeface="標楷體" panose="03000509000000000000" pitchFamily="65" charset="-120"/>
                        </a:rPr>
                        <a:t>實驗一</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有篩選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：準確率：</a:t>
                      </a:r>
                      <a:r>
                        <a:rPr lang="en-US" altLang="zh-TW" dirty="0" smtClean="0">
                          <a:latin typeface="標楷體" panose="03000509000000000000" pitchFamily="65" charset="-120"/>
                          <a:ea typeface="標楷體" panose="03000509000000000000" pitchFamily="65" charset="-120"/>
                        </a:rPr>
                        <a:t>38%</a:t>
                      </a:r>
                    </a:p>
                    <a:p>
                      <a:pPr algn="ctr"/>
                      <a:r>
                        <a:rPr lang="zh-TW" altLang="en-US" dirty="0" smtClean="0">
                          <a:latin typeface="標楷體" panose="03000509000000000000" pitchFamily="65" charset="-120"/>
                          <a:ea typeface="標楷體" panose="03000509000000000000" pitchFamily="65" charset="-120"/>
                        </a:rPr>
                        <a:t>實驗二</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無篩選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：準確率：</a:t>
                      </a:r>
                      <a:r>
                        <a:rPr lang="en-US" altLang="zh-TW" dirty="0" smtClean="0">
                          <a:latin typeface="標楷體" panose="03000509000000000000" pitchFamily="65" charset="-120"/>
                          <a:ea typeface="標楷體" panose="03000509000000000000" pitchFamily="65" charset="-120"/>
                        </a:rPr>
                        <a:t>14%</a:t>
                      </a:r>
                    </a:p>
                  </a:txBody>
                  <a:tcPr/>
                </a:tc>
                <a:extLst>
                  <a:ext uri="{0D108BD9-81ED-4DB2-BD59-A6C34878D82A}">
                    <a16:rowId xmlns:a16="http://schemas.microsoft.com/office/drawing/2014/main" val="363228352"/>
                  </a:ext>
                </a:extLst>
              </a:tr>
            </a:tbl>
          </a:graphicData>
        </a:graphic>
      </p:graphicFrame>
      <p:sp>
        <p:nvSpPr>
          <p:cNvPr id="75" name="文字方塊 74"/>
          <p:cNvSpPr txBox="1"/>
          <p:nvPr/>
        </p:nvSpPr>
        <p:spPr>
          <a:xfrm>
            <a:off x="7089967" y="1483537"/>
            <a:ext cx="2031325" cy="461665"/>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再購商品預測</a:t>
            </a:r>
            <a:endParaRPr lang="zh-TW" altLang="en-US" sz="2400" dirty="0">
              <a:latin typeface="標楷體" panose="03000509000000000000" pitchFamily="65" charset="-120"/>
              <a:ea typeface="標楷體" panose="03000509000000000000" pitchFamily="65" charset="-120"/>
            </a:endParaRPr>
          </a:p>
        </p:txBody>
      </p:sp>
      <p:sp>
        <p:nvSpPr>
          <p:cNvPr id="76" name="矩形 7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7"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8" name="矩形 77"/>
          <p:cNvSpPr/>
          <p:nvPr/>
        </p:nvSpPr>
        <p:spPr>
          <a:xfrm>
            <a:off x="882090" y="312460"/>
            <a:ext cx="2723815" cy="646327"/>
          </a:xfrm>
          <a:prstGeom prst="rect">
            <a:avLst/>
          </a:prstGeom>
        </p:spPr>
        <p:txBody>
          <a:bodyPr wrap="none" lIns="91436" tIns="45718" rIns="91436" bIns="45718">
            <a:spAutoFit/>
          </a:bodyPr>
          <a:lstStyle/>
          <a:p>
            <a:pPr algn="ctr"/>
            <a:r>
              <a:rPr lang="en-US" altLang="zh-TW" sz="3600" dirty="0" smtClean="0">
                <a:solidFill>
                  <a:schemeClr val="bg1"/>
                </a:solidFill>
                <a:latin typeface="標楷體" panose="03000509000000000000" pitchFamily="65" charset="-120"/>
                <a:ea typeface="標楷體" panose="03000509000000000000" pitchFamily="65" charset="-120"/>
              </a:rPr>
              <a:t>CNN</a:t>
            </a:r>
            <a:r>
              <a:rPr lang="zh-TW" altLang="en-US" sz="3600" dirty="0" smtClean="0">
                <a:solidFill>
                  <a:schemeClr val="bg1"/>
                </a:solidFill>
                <a:latin typeface="標楷體" panose="03000509000000000000" pitchFamily="65" charset="-120"/>
                <a:ea typeface="標楷體" panose="03000509000000000000" pitchFamily="65" charset="-120"/>
              </a:rPr>
              <a:t>測試結果</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79"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81" name="矩形 80"/>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63306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aphicFrame>
        <p:nvGraphicFramePr>
          <p:cNvPr id="8" name="內容版面配置區 3"/>
          <p:cNvGraphicFramePr>
            <a:graphicFrameLocks/>
          </p:cNvGraphicFramePr>
          <p:nvPr>
            <p:extLst>
              <p:ext uri="{D42A27DB-BD31-4B8C-83A1-F6EECF244321}">
                <p14:modId xmlns:p14="http://schemas.microsoft.com/office/powerpoint/2010/main" val="1736963316"/>
              </p:ext>
            </p:extLst>
          </p:nvPr>
        </p:nvGraphicFramePr>
        <p:xfrm>
          <a:off x="9143809" y="3371898"/>
          <a:ext cx="2259813" cy="1235150"/>
        </p:xfrm>
        <a:graphic>
          <a:graphicData uri="http://schemas.openxmlformats.org/drawingml/2006/table">
            <a:tbl>
              <a:tblPr firstRow="1" bandRow="1">
                <a:tableStyleId>{21E4AEA4-8DFA-4A89-87EB-49C32662AFE0}</a:tableStyleId>
              </a:tblPr>
              <a:tblGrid>
                <a:gridCol w="2259813">
                  <a:extLst>
                    <a:ext uri="{9D8B030D-6E8A-4147-A177-3AD203B41FA5}">
                      <a16:colId xmlns:a16="http://schemas.microsoft.com/office/drawing/2014/main" val="2936845432"/>
                    </a:ext>
                  </a:extLst>
                </a:gridCol>
              </a:tblGrid>
              <a:tr h="595070">
                <a:tc>
                  <a:txBody>
                    <a:bodyPr/>
                    <a:lstStyle/>
                    <a:p>
                      <a:pPr algn="ctr"/>
                      <a:r>
                        <a:rPr lang="en-US" altLang="zh-TW" dirty="0" smtClean="0"/>
                        <a:t>Recommendation</a:t>
                      </a:r>
                    </a:p>
                    <a:p>
                      <a:pPr algn="ctr"/>
                      <a:r>
                        <a:rPr lang="en-US" altLang="zh-TW" dirty="0" smtClean="0"/>
                        <a:t>System</a:t>
                      </a:r>
                      <a:endParaRPr lang="zh-TW" altLang="en-US" dirty="0"/>
                    </a:p>
                  </a:txBody>
                  <a:tcPr/>
                </a:tc>
                <a:extLst>
                  <a:ext uri="{0D108BD9-81ED-4DB2-BD59-A6C34878D82A}">
                    <a16:rowId xmlns:a16="http://schemas.microsoft.com/office/drawing/2014/main" val="3348813151"/>
                  </a:ext>
                </a:extLst>
              </a:tr>
              <a:tr h="595070">
                <a:tc>
                  <a:txBody>
                    <a:bodyPr/>
                    <a:lstStyle/>
                    <a:p>
                      <a:endParaRPr lang="zh-TW" altLang="en-US" dirty="0"/>
                    </a:p>
                  </a:txBody>
                  <a:tcPr/>
                </a:tc>
                <a:extLst>
                  <a:ext uri="{0D108BD9-81ED-4DB2-BD59-A6C34878D82A}">
                    <a16:rowId xmlns:a16="http://schemas.microsoft.com/office/drawing/2014/main" val="1994902052"/>
                  </a:ext>
                </a:extLst>
              </a:tr>
            </a:tbl>
          </a:graphicData>
        </a:graphic>
      </p:graphicFrame>
      <p:sp>
        <p:nvSpPr>
          <p:cNvPr id="9" name="文字方塊 8"/>
          <p:cNvSpPr txBox="1"/>
          <p:nvPr/>
        </p:nvSpPr>
        <p:spPr>
          <a:xfrm>
            <a:off x="9488885" y="4117440"/>
            <a:ext cx="156966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再</a:t>
            </a:r>
            <a:r>
              <a:rPr lang="zh-TW" altLang="en-US" dirty="0" smtClean="0">
                <a:latin typeface="標楷體" panose="03000509000000000000" pitchFamily="65" charset="-120"/>
                <a:ea typeface="標楷體" panose="03000509000000000000" pitchFamily="65" charset="-120"/>
              </a:rPr>
              <a:t>購商品</a:t>
            </a:r>
            <a:r>
              <a:rPr lang="zh-TW" altLang="en-US" dirty="0">
                <a:latin typeface="標楷體" panose="03000509000000000000" pitchFamily="65" charset="-120"/>
                <a:ea typeface="標楷體" panose="03000509000000000000" pitchFamily="65" charset="-120"/>
              </a:rPr>
              <a:t>預測</a:t>
            </a:r>
          </a:p>
        </p:txBody>
      </p:sp>
      <p:graphicFrame>
        <p:nvGraphicFramePr>
          <p:cNvPr id="10" name="內容版面配置區 3"/>
          <p:cNvGraphicFramePr>
            <a:graphicFrameLocks/>
          </p:cNvGraphicFramePr>
          <p:nvPr>
            <p:extLst>
              <p:ext uri="{D42A27DB-BD31-4B8C-83A1-F6EECF244321}">
                <p14:modId xmlns:p14="http://schemas.microsoft.com/office/powerpoint/2010/main" val="2432879058"/>
              </p:ext>
            </p:extLst>
          </p:nvPr>
        </p:nvGraphicFramePr>
        <p:xfrm>
          <a:off x="1548516" y="1944255"/>
          <a:ext cx="1918564" cy="1280160"/>
        </p:xfrm>
        <a:graphic>
          <a:graphicData uri="http://schemas.openxmlformats.org/drawingml/2006/table">
            <a:tbl>
              <a:tblPr firstRow="1" bandRow="1">
                <a:tableStyleId>{7DF18680-E054-41AD-8BC1-D1AEF772440D}</a:tableStyleId>
              </a:tblPr>
              <a:tblGrid>
                <a:gridCol w="1918564">
                  <a:extLst>
                    <a:ext uri="{9D8B030D-6E8A-4147-A177-3AD203B41FA5}">
                      <a16:colId xmlns:a16="http://schemas.microsoft.com/office/drawing/2014/main" val="2936845432"/>
                    </a:ext>
                  </a:extLst>
                </a:gridCol>
              </a:tblGrid>
              <a:tr h="595070">
                <a:tc>
                  <a:txBody>
                    <a:bodyPr/>
                    <a:lstStyle/>
                    <a:p>
                      <a:pPr algn="ctr"/>
                      <a:r>
                        <a:rPr lang="en-US" altLang="zh-TW" dirty="0" smtClean="0"/>
                        <a:t>Trust &amp; Loyalty</a:t>
                      </a:r>
                    </a:p>
                    <a:p>
                      <a:pPr algn="ctr"/>
                      <a:r>
                        <a:rPr lang="en-US" altLang="zh-TW" dirty="0" smtClean="0"/>
                        <a:t>Score</a:t>
                      </a:r>
                      <a:endParaRPr lang="zh-TW" altLang="en-US" dirty="0"/>
                    </a:p>
                  </a:txBody>
                  <a:tcPr/>
                </a:tc>
                <a:extLst>
                  <a:ext uri="{0D108BD9-81ED-4DB2-BD59-A6C34878D82A}">
                    <a16:rowId xmlns:a16="http://schemas.microsoft.com/office/drawing/2014/main" val="3348813151"/>
                  </a:ext>
                </a:extLst>
              </a:tr>
              <a:tr h="595070">
                <a:tc>
                  <a:txBody>
                    <a:bodyPr/>
                    <a:lstStyle/>
                    <a:p>
                      <a:pPr algn="ctr"/>
                      <a:r>
                        <a:rPr lang="zh-TW" altLang="en-US" dirty="0" smtClean="0">
                          <a:latin typeface="標楷體" panose="03000509000000000000" pitchFamily="65" charset="-120"/>
                          <a:ea typeface="標楷體" panose="03000509000000000000" pitchFamily="65" charset="-120"/>
                        </a:rPr>
                        <a:t>信任：</a:t>
                      </a:r>
                      <a:r>
                        <a:rPr lang="en-US" altLang="zh-TW" dirty="0" smtClean="0">
                          <a:latin typeface="標楷體" panose="03000509000000000000" pitchFamily="65" charset="-120"/>
                          <a:ea typeface="標楷體" panose="03000509000000000000" pitchFamily="65" charset="-120"/>
                        </a:rPr>
                        <a:t>BICP </a:t>
                      </a:r>
                    </a:p>
                    <a:p>
                      <a:pPr algn="ctr"/>
                      <a:r>
                        <a:rPr lang="zh-TW" altLang="en-US" dirty="0" smtClean="0">
                          <a:latin typeface="標楷體" panose="03000509000000000000" pitchFamily="65" charset="-120"/>
                          <a:ea typeface="標楷體" panose="03000509000000000000" pitchFamily="65" charset="-120"/>
                        </a:rPr>
                        <a:t>忠誠：</a:t>
                      </a:r>
                      <a:r>
                        <a:rPr lang="en-US" altLang="zh-TW" dirty="0" smtClean="0">
                          <a:latin typeface="標楷體" panose="03000509000000000000" pitchFamily="65" charset="-120"/>
                          <a:ea typeface="標楷體" panose="03000509000000000000" pitchFamily="65" charset="-120"/>
                        </a:rPr>
                        <a:t>RFM</a:t>
                      </a: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994902052"/>
                  </a:ext>
                </a:extLst>
              </a:tr>
            </a:tbl>
          </a:graphicData>
        </a:graphic>
      </p:graphicFrame>
      <p:graphicFrame>
        <p:nvGraphicFramePr>
          <p:cNvPr id="11" name="內容版面配置區 3"/>
          <p:cNvGraphicFramePr>
            <a:graphicFrameLocks/>
          </p:cNvGraphicFramePr>
          <p:nvPr>
            <p:extLst>
              <p:ext uri="{D42A27DB-BD31-4B8C-83A1-F6EECF244321}">
                <p14:modId xmlns:p14="http://schemas.microsoft.com/office/powerpoint/2010/main" val="3370663249"/>
              </p:ext>
            </p:extLst>
          </p:nvPr>
        </p:nvGraphicFramePr>
        <p:xfrm>
          <a:off x="5320653" y="1963355"/>
          <a:ext cx="1517072" cy="1235150"/>
        </p:xfrm>
        <a:graphic>
          <a:graphicData uri="http://schemas.openxmlformats.org/drawingml/2006/table">
            <a:tbl>
              <a:tblPr firstRow="1" bandRow="1">
                <a:tableStyleId>{7DF18680-E054-41AD-8BC1-D1AEF772440D}</a:tableStyleId>
              </a:tblPr>
              <a:tblGrid>
                <a:gridCol w="1517072">
                  <a:extLst>
                    <a:ext uri="{9D8B030D-6E8A-4147-A177-3AD203B41FA5}">
                      <a16:colId xmlns:a16="http://schemas.microsoft.com/office/drawing/2014/main" val="2936845432"/>
                    </a:ext>
                  </a:extLst>
                </a:gridCol>
              </a:tblGrid>
              <a:tr h="595070">
                <a:tc>
                  <a:txBody>
                    <a:bodyPr/>
                    <a:lstStyle/>
                    <a:p>
                      <a:pPr algn="ctr"/>
                      <a:r>
                        <a:rPr lang="en-US" altLang="zh-TW" dirty="0" smtClean="0"/>
                        <a:t>Repurchase</a:t>
                      </a:r>
                    </a:p>
                    <a:p>
                      <a:pPr algn="ctr"/>
                      <a:r>
                        <a:rPr lang="en-US" altLang="zh-TW" dirty="0" smtClean="0"/>
                        <a:t>Intension</a:t>
                      </a:r>
                      <a:endParaRPr lang="zh-TW" altLang="en-US" dirty="0"/>
                    </a:p>
                  </a:txBody>
                  <a:tcPr/>
                </a:tc>
                <a:extLst>
                  <a:ext uri="{0D108BD9-81ED-4DB2-BD59-A6C34878D82A}">
                    <a16:rowId xmlns:a16="http://schemas.microsoft.com/office/drawing/2014/main" val="3348813151"/>
                  </a:ext>
                </a:extLst>
              </a:tr>
              <a:tr h="595070">
                <a:tc>
                  <a:txBody>
                    <a:bodyPr/>
                    <a:lstStyle/>
                    <a:p>
                      <a:endParaRPr lang="zh-TW" altLang="en-US" dirty="0"/>
                    </a:p>
                  </a:txBody>
                  <a:tcPr/>
                </a:tc>
                <a:extLst>
                  <a:ext uri="{0D108BD9-81ED-4DB2-BD59-A6C34878D82A}">
                    <a16:rowId xmlns:a16="http://schemas.microsoft.com/office/drawing/2014/main" val="1994902052"/>
                  </a:ext>
                </a:extLst>
              </a:tr>
            </a:tbl>
          </a:graphicData>
        </a:graphic>
      </p:graphicFrame>
      <p:sp>
        <p:nvSpPr>
          <p:cNvPr id="12" name="文字方塊 11"/>
          <p:cNvSpPr txBox="1"/>
          <p:nvPr/>
        </p:nvSpPr>
        <p:spPr>
          <a:xfrm>
            <a:off x="5522542" y="2601546"/>
            <a:ext cx="1107996"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對</a:t>
            </a:r>
            <a:r>
              <a:rPr lang="zh-TW" altLang="en-US" dirty="0">
                <a:latin typeface="標楷體" panose="03000509000000000000" pitchFamily="65" charset="-120"/>
                <a:ea typeface="標楷體" panose="03000509000000000000" pitchFamily="65" charset="-120"/>
              </a:rPr>
              <a:t>會再</a:t>
            </a:r>
            <a:r>
              <a:rPr lang="zh-TW" altLang="en-US" dirty="0" smtClean="0">
                <a:latin typeface="標楷體" panose="03000509000000000000" pitchFamily="65" charset="-120"/>
                <a:ea typeface="標楷體" panose="03000509000000000000" pitchFamily="65" charset="-120"/>
              </a:rPr>
              <a:t>購</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的人推</a:t>
            </a:r>
            <a:r>
              <a:rPr lang="zh-TW" altLang="en-US" dirty="0">
                <a:latin typeface="標楷體" panose="03000509000000000000" pitchFamily="65" charset="-120"/>
                <a:ea typeface="標楷體" panose="03000509000000000000" pitchFamily="65" charset="-120"/>
              </a:rPr>
              <a:t>薦</a:t>
            </a:r>
          </a:p>
        </p:txBody>
      </p:sp>
      <p:graphicFrame>
        <p:nvGraphicFramePr>
          <p:cNvPr id="13" name="內容版面配置區 3"/>
          <p:cNvGraphicFramePr>
            <a:graphicFrameLocks/>
          </p:cNvGraphicFramePr>
          <p:nvPr>
            <p:extLst>
              <p:ext uri="{D42A27DB-BD31-4B8C-83A1-F6EECF244321}">
                <p14:modId xmlns:p14="http://schemas.microsoft.com/office/powerpoint/2010/main" val="1729588114"/>
              </p:ext>
            </p:extLst>
          </p:nvPr>
        </p:nvGraphicFramePr>
        <p:xfrm>
          <a:off x="1548516" y="4613489"/>
          <a:ext cx="1918564" cy="1280160"/>
        </p:xfrm>
        <a:graphic>
          <a:graphicData uri="http://schemas.openxmlformats.org/drawingml/2006/table">
            <a:tbl>
              <a:tblPr firstRow="1" bandRow="1">
                <a:tableStyleId>{93296810-A885-4BE3-A3E7-6D5BEEA58F35}</a:tableStyleId>
              </a:tblPr>
              <a:tblGrid>
                <a:gridCol w="1918564">
                  <a:extLst>
                    <a:ext uri="{9D8B030D-6E8A-4147-A177-3AD203B41FA5}">
                      <a16:colId xmlns:a16="http://schemas.microsoft.com/office/drawing/2014/main" val="2936845432"/>
                    </a:ext>
                  </a:extLst>
                </a:gridCol>
              </a:tblGrid>
              <a:tr h="595070">
                <a:tc>
                  <a:txBody>
                    <a:bodyPr/>
                    <a:lstStyle/>
                    <a:p>
                      <a:pPr algn="ctr"/>
                      <a:r>
                        <a:rPr lang="en-US" altLang="zh-TW" dirty="0" smtClean="0"/>
                        <a:t>Purchase</a:t>
                      </a:r>
                    </a:p>
                    <a:p>
                      <a:pPr algn="ctr"/>
                      <a:r>
                        <a:rPr lang="en-US" altLang="zh-TW" dirty="0" smtClean="0"/>
                        <a:t>behavior</a:t>
                      </a:r>
                      <a:endParaRPr lang="zh-TW" altLang="en-US" dirty="0"/>
                    </a:p>
                  </a:txBody>
                  <a:tcPr/>
                </a:tc>
                <a:extLst>
                  <a:ext uri="{0D108BD9-81ED-4DB2-BD59-A6C34878D82A}">
                    <a16:rowId xmlns:a16="http://schemas.microsoft.com/office/drawing/2014/main" val="3348813151"/>
                  </a:ext>
                </a:extLst>
              </a:tr>
              <a:tr h="595070">
                <a:tc>
                  <a:txBody>
                    <a:bodyPr/>
                    <a:lstStyle/>
                    <a:p>
                      <a:pPr algn="ctr"/>
                      <a:r>
                        <a:rPr lang="zh-TW" altLang="en-US" dirty="0" smtClean="0">
                          <a:latin typeface="標楷體" panose="03000509000000000000" pitchFamily="65" charset="-120"/>
                          <a:ea typeface="標楷體" panose="03000509000000000000" pitchFamily="65" charset="-120"/>
                        </a:rPr>
                        <a:t>對所有人</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進行推薦</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994902052"/>
                  </a:ext>
                </a:extLst>
              </a:tr>
            </a:tbl>
          </a:graphicData>
        </a:graphic>
      </p:graphicFrame>
      <p:sp>
        <p:nvSpPr>
          <p:cNvPr id="14" name="向右箭號 13"/>
          <p:cNvSpPr/>
          <p:nvPr/>
        </p:nvSpPr>
        <p:spPr>
          <a:xfrm flipV="1">
            <a:off x="3783113" y="2423930"/>
            <a:ext cx="1221505" cy="2627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5" name="上彎箭號 14"/>
          <p:cNvSpPr/>
          <p:nvPr/>
        </p:nvSpPr>
        <p:spPr>
          <a:xfrm>
            <a:off x="3562325" y="4806177"/>
            <a:ext cx="6810711" cy="660108"/>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6" name="上彎箭號 15"/>
          <p:cNvSpPr/>
          <p:nvPr/>
        </p:nvSpPr>
        <p:spPr>
          <a:xfrm flipV="1">
            <a:off x="7153759" y="2423930"/>
            <a:ext cx="3219276" cy="748833"/>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文字方塊 16"/>
          <p:cNvSpPr txBox="1"/>
          <p:nvPr/>
        </p:nvSpPr>
        <p:spPr>
          <a:xfrm>
            <a:off x="419455" y="2740685"/>
            <a:ext cx="761747" cy="369332"/>
          </a:xfrm>
          <a:prstGeom prst="rect">
            <a:avLst/>
          </a:prstGeom>
          <a:solidFill>
            <a:srgbClr val="FFFF00"/>
          </a:solidFill>
        </p:spPr>
        <p:txBody>
          <a:bodyPr wrap="none" rtlCol="0">
            <a:spAutoFit/>
          </a:bodyPr>
          <a:lstStyle/>
          <a:p>
            <a:r>
              <a:rPr lang="zh-TW" altLang="en-US" dirty="0">
                <a:latin typeface="標楷體" panose="03000509000000000000" pitchFamily="65" charset="-120"/>
                <a:ea typeface="標楷體" panose="03000509000000000000" pitchFamily="65" charset="-120"/>
              </a:rPr>
              <a:t>實驗</a:t>
            </a:r>
            <a:r>
              <a:rPr lang="en-US" altLang="zh-TW" dirty="0" smtClean="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sp>
        <p:nvSpPr>
          <p:cNvPr id="18" name="文字方塊 17"/>
          <p:cNvSpPr txBox="1"/>
          <p:nvPr/>
        </p:nvSpPr>
        <p:spPr>
          <a:xfrm>
            <a:off x="419455" y="5174065"/>
            <a:ext cx="761747" cy="369332"/>
          </a:xfrm>
          <a:prstGeom prst="rect">
            <a:avLst/>
          </a:prstGeom>
          <a:solidFill>
            <a:srgbClr val="FFFF00"/>
          </a:solidFill>
        </p:spPr>
        <p:txBody>
          <a:bodyPr wrap="none" rtlCol="0">
            <a:spAutoFit/>
          </a:bodyPr>
          <a:lstStyle/>
          <a:p>
            <a:r>
              <a:rPr lang="zh-TW" altLang="en-US" dirty="0">
                <a:latin typeface="標楷體" panose="03000509000000000000" pitchFamily="65" charset="-120"/>
                <a:ea typeface="標楷體" panose="03000509000000000000" pitchFamily="65" charset="-120"/>
              </a:rPr>
              <a:t>實驗</a:t>
            </a:r>
            <a:r>
              <a:rPr lang="en-US" altLang="zh-TW" dirty="0" smtClean="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sp>
        <p:nvSpPr>
          <p:cNvPr id="20" name="文字方塊 19"/>
          <p:cNvSpPr txBox="1"/>
          <p:nvPr/>
        </p:nvSpPr>
        <p:spPr>
          <a:xfrm>
            <a:off x="10373035" y="5068903"/>
            <a:ext cx="1338828" cy="369332"/>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準確率 </a:t>
            </a:r>
            <a:r>
              <a:rPr lang="en-US" altLang="zh-TW" dirty="0" smtClean="0">
                <a:solidFill>
                  <a:srgbClr val="FF0000"/>
                </a:solidFill>
                <a:latin typeface="標楷體" panose="03000509000000000000" pitchFamily="65" charset="-120"/>
                <a:ea typeface="標楷體" panose="03000509000000000000" pitchFamily="65" charset="-120"/>
              </a:rPr>
              <a:t>14%</a:t>
            </a:r>
          </a:p>
        </p:txBody>
      </p:sp>
      <p:sp>
        <p:nvSpPr>
          <p:cNvPr id="21" name="文字方塊 20"/>
          <p:cNvSpPr txBox="1"/>
          <p:nvPr/>
        </p:nvSpPr>
        <p:spPr>
          <a:xfrm>
            <a:off x="10360835" y="2509768"/>
            <a:ext cx="1338828" cy="369332"/>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準確率 </a:t>
            </a:r>
            <a:r>
              <a:rPr lang="en-US" altLang="zh-TW" dirty="0" smtClean="0">
                <a:solidFill>
                  <a:srgbClr val="FF0000"/>
                </a:solidFill>
                <a:latin typeface="標楷體" panose="03000509000000000000" pitchFamily="65" charset="-120"/>
                <a:ea typeface="標楷體" panose="03000509000000000000" pitchFamily="65" charset="-120"/>
              </a:rPr>
              <a:t>38%</a:t>
            </a:r>
          </a:p>
        </p:txBody>
      </p:sp>
      <p:sp>
        <p:nvSpPr>
          <p:cNvPr id="22" name="矩形 21"/>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矩形 23"/>
          <p:cNvSpPr/>
          <p:nvPr/>
        </p:nvSpPr>
        <p:spPr>
          <a:xfrm>
            <a:off x="810895" y="312460"/>
            <a:ext cx="2031317" cy="646327"/>
          </a:xfrm>
          <a:prstGeom prst="rect">
            <a:avLst/>
          </a:prstGeom>
        </p:spPr>
        <p:txBody>
          <a:bodyPr wrap="none" lIns="91436" tIns="45718" rIns="91436" bIns="45718">
            <a:spAutoFit/>
          </a:bodyPr>
          <a:lstStyle/>
          <a:p>
            <a:pPr algn="ctr"/>
            <a:r>
              <a:rPr lang="zh-TW" altLang="en-US" sz="3600" dirty="0">
                <a:solidFill>
                  <a:schemeClr val="bg1"/>
                </a:solidFill>
                <a:latin typeface="標楷體" panose="03000509000000000000" pitchFamily="65" charset="-120"/>
                <a:ea typeface="標楷體" panose="03000509000000000000" pitchFamily="65" charset="-120"/>
              </a:rPr>
              <a:t>實證</a:t>
            </a:r>
            <a:r>
              <a:rPr lang="zh-TW" altLang="en-US" sz="3600" dirty="0" smtClean="0">
                <a:solidFill>
                  <a:schemeClr val="bg1"/>
                </a:solidFill>
                <a:latin typeface="標楷體" panose="03000509000000000000" pitchFamily="65" charset="-120"/>
                <a:ea typeface="標楷體" panose="03000509000000000000" pitchFamily="65" charset="-120"/>
              </a:rPr>
              <a:t>結果</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25"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7" name="矩形 26"/>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4001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Google Shape;182;p15"/>
          <p:cNvSpPr/>
          <p:nvPr/>
        </p:nvSpPr>
        <p:spPr>
          <a:xfrm>
            <a:off x="0" y="2014538"/>
            <a:ext cx="12192000" cy="2849562"/>
          </a:xfrm>
          <a:prstGeom prst="rect">
            <a:avLst/>
          </a:prstGeom>
          <a:solidFill>
            <a:srgbClr val="157E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7" name="Google Shape;184;p15"/>
          <p:cNvSpPr txBox="1"/>
          <p:nvPr/>
        </p:nvSpPr>
        <p:spPr>
          <a:xfrm>
            <a:off x="946150" y="2000250"/>
            <a:ext cx="1539875" cy="1862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0" i="0" u="none" strike="noStrike" cap="none">
                <a:solidFill>
                  <a:schemeClr val="lt1"/>
                </a:solidFill>
                <a:latin typeface="Impact"/>
                <a:ea typeface="Impact"/>
                <a:cs typeface="Impact"/>
                <a:sym typeface="Impact"/>
              </a:rPr>
              <a:t>1</a:t>
            </a:r>
            <a:endParaRPr sz="11500" b="0" i="0" u="none" strike="noStrike" cap="none">
              <a:solidFill>
                <a:schemeClr val="lt1"/>
              </a:solidFill>
              <a:latin typeface="Impact"/>
              <a:ea typeface="Impact"/>
              <a:cs typeface="Impact"/>
              <a:sym typeface="Impact"/>
            </a:endParaRPr>
          </a:p>
        </p:txBody>
      </p:sp>
      <p:sp>
        <p:nvSpPr>
          <p:cNvPr id="1768" name="Google Shape;185;p15"/>
          <p:cNvSpPr txBox="1"/>
          <p:nvPr/>
        </p:nvSpPr>
        <p:spPr>
          <a:xfrm>
            <a:off x="419100" y="2638425"/>
            <a:ext cx="571500"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69" name="Google Shape;186;p15"/>
          <p:cNvSpPr/>
          <p:nvPr/>
        </p:nvSpPr>
        <p:spPr>
          <a:xfrm>
            <a:off x="2498725" y="2663825"/>
            <a:ext cx="9693275" cy="541338"/>
          </a:xfrm>
          <a:prstGeom prst="rect">
            <a:avLst/>
          </a:prstGeom>
          <a:solidFill>
            <a:srgbClr val="D6E0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0" name="Google Shape;187;p15"/>
          <p:cNvSpPr txBox="1"/>
          <p:nvPr/>
        </p:nvSpPr>
        <p:spPr>
          <a:xfrm>
            <a:off x="2525713" y="2638425"/>
            <a:ext cx="1766887"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71" name="Google Shape;188;p15"/>
          <p:cNvSpPr txBox="1"/>
          <p:nvPr/>
        </p:nvSpPr>
        <p:spPr>
          <a:xfrm>
            <a:off x="6791325" y="3632200"/>
            <a:ext cx="5727700" cy="8318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TW" altLang="en-US" sz="4800" b="1" dirty="0" smtClean="0">
                <a:solidFill>
                  <a:schemeClr val="lt1"/>
                </a:solidFill>
                <a:latin typeface="微軟正黑體" panose="020B0604030504040204" pitchFamily="34" charset="-120"/>
                <a:ea typeface="微軟正黑體" panose="020B0604030504040204" pitchFamily="34" charset="-120"/>
              </a:rPr>
              <a:t>緒論</a:t>
            </a:r>
            <a:endParaRPr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Google Shape;182;p15"/>
          <p:cNvSpPr/>
          <p:nvPr/>
        </p:nvSpPr>
        <p:spPr>
          <a:xfrm>
            <a:off x="0" y="2014538"/>
            <a:ext cx="12192000" cy="2849562"/>
          </a:xfrm>
          <a:prstGeom prst="rect">
            <a:avLst/>
          </a:prstGeom>
          <a:solidFill>
            <a:srgbClr val="157E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7" name="Google Shape;184;p15"/>
          <p:cNvSpPr txBox="1"/>
          <p:nvPr/>
        </p:nvSpPr>
        <p:spPr>
          <a:xfrm>
            <a:off x="946150" y="2000250"/>
            <a:ext cx="1539875" cy="1862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dirty="0">
                <a:solidFill>
                  <a:schemeClr val="lt1"/>
                </a:solidFill>
                <a:latin typeface="Impact"/>
                <a:ea typeface="Impact"/>
                <a:cs typeface="Impact"/>
                <a:sym typeface="Impact"/>
              </a:rPr>
              <a:t>5</a:t>
            </a:r>
            <a:endParaRPr sz="11500" b="0" i="0" u="none" strike="noStrike" cap="none" dirty="0">
              <a:solidFill>
                <a:schemeClr val="lt1"/>
              </a:solidFill>
              <a:latin typeface="Impact"/>
              <a:ea typeface="Impact"/>
              <a:cs typeface="Impact"/>
              <a:sym typeface="Impact"/>
            </a:endParaRPr>
          </a:p>
        </p:txBody>
      </p:sp>
      <p:sp>
        <p:nvSpPr>
          <p:cNvPr id="1768" name="Google Shape;185;p15"/>
          <p:cNvSpPr txBox="1"/>
          <p:nvPr/>
        </p:nvSpPr>
        <p:spPr>
          <a:xfrm>
            <a:off x="419100" y="2638425"/>
            <a:ext cx="571500"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69" name="Google Shape;186;p15"/>
          <p:cNvSpPr/>
          <p:nvPr/>
        </p:nvSpPr>
        <p:spPr>
          <a:xfrm>
            <a:off x="2498725" y="2663825"/>
            <a:ext cx="9693275" cy="541338"/>
          </a:xfrm>
          <a:prstGeom prst="rect">
            <a:avLst/>
          </a:prstGeom>
          <a:solidFill>
            <a:srgbClr val="D6E0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0" name="Google Shape;187;p15"/>
          <p:cNvSpPr txBox="1"/>
          <p:nvPr/>
        </p:nvSpPr>
        <p:spPr>
          <a:xfrm>
            <a:off x="2525713" y="2638425"/>
            <a:ext cx="1766887"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71" name="Google Shape;188;p15"/>
          <p:cNvSpPr txBox="1"/>
          <p:nvPr/>
        </p:nvSpPr>
        <p:spPr>
          <a:xfrm>
            <a:off x="6791325" y="3632200"/>
            <a:ext cx="5727700" cy="831850"/>
          </a:xfrm>
          <a:prstGeom prst="rect">
            <a:avLst/>
          </a:prstGeom>
          <a:noFill/>
          <a:ln>
            <a:noFill/>
          </a:ln>
        </p:spPr>
        <p:txBody>
          <a:bodyPr spcFirstLastPara="1" wrap="square" lIns="91425" tIns="45700" rIns="91425" bIns="45700" anchor="t" anchorCtr="0">
            <a:noAutofit/>
          </a:bodyPr>
          <a:lstStyle/>
          <a:p>
            <a:pPr lvl="0" algn="ctr"/>
            <a:r>
              <a:rPr lang="zh-TW" altLang="en-US" sz="4800" b="1" dirty="0" smtClean="0">
                <a:solidFill>
                  <a:schemeClr val="lt1"/>
                </a:solidFill>
                <a:latin typeface="微軟正黑體" panose="020B0604030504040204" pitchFamily="34" charset="-120"/>
                <a:ea typeface="微軟正黑體" panose="020B0604030504040204" pitchFamily="34" charset="-120"/>
              </a:rPr>
              <a:t>結論與</a:t>
            </a:r>
            <a:r>
              <a:rPr lang="zh-TW" altLang="en-US" sz="4800" b="1" dirty="0">
                <a:solidFill>
                  <a:schemeClr val="lt1"/>
                </a:solidFill>
                <a:latin typeface="微軟正黑體" panose="020B0604030504040204" pitchFamily="34" charset="-120"/>
                <a:ea typeface="微軟正黑體" panose="020B0604030504040204" pitchFamily="34" charset="-120"/>
              </a:rPr>
              <a:t>建議</a:t>
            </a:r>
            <a:endParaRPr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856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2" name="Google Shape;694;p29"/>
          <p:cNvGrpSpPr/>
          <p:nvPr/>
        </p:nvGrpSpPr>
        <p:grpSpPr>
          <a:xfrm>
            <a:off x="4070715" y="2166695"/>
            <a:ext cx="1235075" cy="755650"/>
            <a:chOff x="0" y="1587632"/>
            <a:chExt cx="1473572" cy="901650"/>
          </a:xfrm>
        </p:grpSpPr>
        <p:sp>
          <p:nvSpPr>
            <p:cNvPr id="23" name="Google Shape;695;p29"/>
            <p:cNvSpPr txBox="1"/>
            <p:nvPr/>
          </p:nvSpPr>
          <p:spPr>
            <a:xfrm>
              <a:off x="0" y="1730397"/>
              <a:ext cx="1473572" cy="6238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rgbClr val="044875"/>
                  </a:solidFill>
                  <a:latin typeface="Impact"/>
                  <a:ea typeface="Impact"/>
                  <a:cs typeface="Impact"/>
                  <a:sym typeface="Impact"/>
                </a:rPr>
                <a:t>01</a:t>
              </a:r>
              <a:endParaRPr sz="2800" dirty="0">
                <a:solidFill>
                  <a:srgbClr val="044875"/>
                </a:solidFill>
                <a:latin typeface="Impact"/>
                <a:ea typeface="Impact"/>
                <a:cs typeface="Impact"/>
                <a:sym typeface="Impact"/>
              </a:endParaRPr>
            </a:p>
          </p:txBody>
        </p:sp>
        <p:sp>
          <p:nvSpPr>
            <p:cNvPr id="24" name="Google Shape;696;p29"/>
            <p:cNvSpPr/>
            <p:nvPr/>
          </p:nvSpPr>
          <p:spPr>
            <a:xfrm>
              <a:off x="286001" y="1587632"/>
              <a:ext cx="901568" cy="901650"/>
            </a:xfrm>
            <a:prstGeom prst="ellipse">
              <a:avLst/>
            </a:prstGeom>
            <a:noFill/>
            <a:ln w="25400" cap="flat" cmpd="sng">
              <a:solidFill>
                <a:srgbClr val="0448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 name="Google Shape;698;p29"/>
          <p:cNvSpPr txBox="1"/>
          <p:nvPr/>
        </p:nvSpPr>
        <p:spPr>
          <a:xfrm>
            <a:off x="5182573" y="2031400"/>
            <a:ext cx="6851164" cy="815224"/>
          </a:xfrm>
          <a:prstGeom prst="rect">
            <a:avLst/>
          </a:prstGeom>
          <a:noFill/>
          <a:ln>
            <a:noFill/>
          </a:ln>
        </p:spPr>
        <p:txBody>
          <a:bodyPr spcFirstLastPara="1" wrap="square" lIns="91425" tIns="45700" rIns="91425" bIns="45700" anchor="t" anchorCtr="0">
            <a:noAutofit/>
          </a:bodyPr>
          <a:lstStyle/>
          <a:p>
            <a:pPr lvl="0" algn="just"/>
            <a:r>
              <a:rPr lang="zh-TW" altLang="en-US" sz="2000" b="1" dirty="0">
                <a:solidFill>
                  <a:srgbClr val="044875"/>
                </a:solidFill>
                <a:latin typeface="標楷體" panose="03000509000000000000" pitchFamily="65" charset="-120"/>
                <a:ea typeface="標楷體" panose="03000509000000000000" pitchFamily="65" charset="-120"/>
                <a:cs typeface="Calibri"/>
                <a:sym typeface="Calibri"/>
              </a:rPr>
              <a:t>本研究選出會再購的客戶後，</a:t>
            </a:r>
            <a:r>
              <a:rPr lang="zh-TW" altLang="en-US" sz="2000" b="1" dirty="0" smtClean="0">
                <a:solidFill>
                  <a:srgbClr val="044875"/>
                </a:solidFill>
                <a:latin typeface="標楷體" panose="03000509000000000000" pitchFamily="65" charset="-120"/>
                <a:ea typeface="標楷體" panose="03000509000000000000" pitchFamily="65" charset="-120"/>
                <a:cs typeface="Calibri"/>
                <a:sym typeface="Calibri"/>
              </a:rPr>
              <a:t>再對客戶</a:t>
            </a:r>
            <a:r>
              <a:rPr lang="zh-TW" altLang="en-US" sz="2000" b="1" dirty="0">
                <a:solidFill>
                  <a:srgbClr val="044875"/>
                </a:solidFill>
                <a:latin typeface="標楷體" panose="03000509000000000000" pitchFamily="65" charset="-120"/>
                <a:ea typeface="標楷體" panose="03000509000000000000" pitchFamily="65" charset="-120"/>
                <a:cs typeface="Calibri"/>
                <a:sym typeface="Calibri"/>
              </a:rPr>
              <a:t>進行個人化之商品推薦。結果顯示本研究模型之推薦準確率為</a:t>
            </a:r>
            <a:r>
              <a:rPr lang="en-US" altLang="zh-TW" sz="2000" b="1" dirty="0" smtClean="0">
                <a:solidFill>
                  <a:srgbClr val="044875"/>
                </a:solidFill>
                <a:latin typeface="標楷體" panose="03000509000000000000" pitchFamily="65" charset="-120"/>
                <a:ea typeface="標楷體" panose="03000509000000000000" pitchFamily="65" charset="-120"/>
                <a:cs typeface="Calibri"/>
                <a:sym typeface="Calibri"/>
              </a:rPr>
              <a:t>3</a:t>
            </a:r>
            <a:r>
              <a:rPr lang="en-US" altLang="zh-TW" sz="2000" b="1" dirty="0">
                <a:solidFill>
                  <a:srgbClr val="044875"/>
                </a:solidFill>
                <a:latin typeface="標楷體" panose="03000509000000000000" pitchFamily="65" charset="-120"/>
                <a:ea typeface="標楷體" panose="03000509000000000000" pitchFamily="65" charset="-120"/>
                <a:cs typeface="Calibri"/>
                <a:sym typeface="Calibri"/>
              </a:rPr>
              <a:t>8</a:t>
            </a:r>
            <a:r>
              <a:rPr lang="en-US" altLang="zh-TW" sz="2000" b="1" dirty="0" smtClean="0">
                <a:solidFill>
                  <a:srgbClr val="044875"/>
                </a:solidFill>
                <a:latin typeface="標楷體" panose="03000509000000000000" pitchFamily="65" charset="-120"/>
                <a:ea typeface="標楷體" panose="03000509000000000000" pitchFamily="65" charset="-120"/>
                <a:cs typeface="Calibri"/>
                <a:sym typeface="Calibri"/>
              </a:rPr>
              <a:t>%</a:t>
            </a:r>
            <a:r>
              <a:rPr lang="zh-TW" altLang="en-US" sz="2000" b="1" dirty="0" smtClean="0">
                <a:solidFill>
                  <a:srgbClr val="044875"/>
                </a:solidFill>
                <a:latin typeface="標楷體" panose="03000509000000000000" pitchFamily="65" charset="-120"/>
                <a:ea typeface="標楷體" panose="03000509000000000000" pitchFamily="65" charset="-120"/>
                <a:cs typeface="Calibri"/>
                <a:sym typeface="Calibri"/>
              </a:rPr>
              <a:t>，</a:t>
            </a:r>
            <a:r>
              <a:rPr lang="zh-TW" altLang="en-US" sz="2000" b="1" dirty="0">
                <a:solidFill>
                  <a:srgbClr val="044875"/>
                </a:solidFill>
                <a:latin typeface="標楷體" panose="03000509000000000000" pitchFamily="65" charset="-120"/>
                <a:ea typeface="標楷體" panose="03000509000000000000" pitchFamily="65" charset="-120"/>
                <a:cs typeface="Calibri"/>
                <a:sym typeface="Calibri"/>
              </a:rPr>
              <a:t>高於直接向所有客戶進行推銷之推薦</a:t>
            </a:r>
            <a:r>
              <a:rPr lang="zh-TW" altLang="en-US" sz="2000" b="1" dirty="0" smtClean="0">
                <a:solidFill>
                  <a:srgbClr val="044875"/>
                </a:solidFill>
                <a:latin typeface="標楷體" panose="03000509000000000000" pitchFamily="65" charset="-120"/>
                <a:ea typeface="標楷體" panose="03000509000000000000" pitchFamily="65" charset="-120"/>
                <a:cs typeface="Calibri"/>
                <a:sym typeface="Calibri"/>
              </a:rPr>
              <a:t>準確率。</a:t>
            </a:r>
            <a:endParaRPr lang="en-US" altLang="zh-TW" sz="2000" b="1" dirty="0" smtClean="0">
              <a:solidFill>
                <a:srgbClr val="044875"/>
              </a:solidFill>
              <a:latin typeface="標楷體" panose="03000509000000000000" pitchFamily="65" charset="-120"/>
              <a:ea typeface="標楷體" panose="03000509000000000000" pitchFamily="65" charset="-120"/>
              <a:cs typeface="Calibri"/>
              <a:sym typeface="Calibri"/>
            </a:endParaRPr>
          </a:p>
        </p:txBody>
      </p:sp>
      <p:grpSp>
        <p:nvGrpSpPr>
          <p:cNvPr id="26" name="Google Shape;700;p29"/>
          <p:cNvGrpSpPr/>
          <p:nvPr/>
        </p:nvGrpSpPr>
        <p:grpSpPr>
          <a:xfrm>
            <a:off x="4070714" y="3474558"/>
            <a:ext cx="1235075" cy="757238"/>
            <a:chOff x="0" y="1587632"/>
            <a:chExt cx="1473572" cy="901650"/>
          </a:xfrm>
        </p:grpSpPr>
        <p:sp>
          <p:nvSpPr>
            <p:cNvPr id="27" name="Google Shape;701;p29"/>
            <p:cNvSpPr txBox="1"/>
            <p:nvPr/>
          </p:nvSpPr>
          <p:spPr>
            <a:xfrm>
              <a:off x="0" y="1730397"/>
              <a:ext cx="1473572" cy="6238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accent6">
                      <a:lumMod val="75000"/>
                    </a:schemeClr>
                  </a:solidFill>
                  <a:latin typeface="Impact"/>
                  <a:ea typeface="Impact"/>
                  <a:cs typeface="Impact"/>
                  <a:sym typeface="Impact"/>
                </a:rPr>
                <a:t>02</a:t>
              </a:r>
              <a:endParaRPr sz="2800" dirty="0">
                <a:solidFill>
                  <a:schemeClr val="accent6">
                    <a:lumMod val="75000"/>
                  </a:schemeClr>
                </a:solidFill>
                <a:latin typeface="Impact"/>
                <a:ea typeface="Impact"/>
                <a:cs typeface="Impact"/>
                <a:sym typeface="Impact"/>
              </a:endParaRPr>
            </a:p>
          </p:txBody>
        </p:sp>
        <p:sp>
          <p:nvSpPr>
            <p:cNvPr id="28" name="Google Shape;702;p29"/>
            <p:cNvSpPr/>
            <p:nvPr/>
          </p:nvSpPr>
          <p:spPr>
            <a:xfrm>
              <a:off x="286001" y="1587632"/>
              <a:ext cx="901568" cy="901650"/>
            </a:xfrm>
            <a:prstGeom prst="ellipse">
              <a:avLst/>
            </a:prstGeom>
            <a:noFill/>
            <a:ln w="25400" cap="flat" cmpd="sng">
              <a:solidFill>
                <a:srgbClr val="0448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 name="Google Shape;704;p29"/>
          <p:cNvSpPr txBox="1"/>
          <p:nvPr/>
        </p:nvSpPr>
        <p:spPr>
          <a:xfrm>
            <a:off x="5182573" y="3304695"/>
            <a:ext cx="6533356" cy="927101"/>
          </a:xfrm>
          <a:prstGeom prst="rect">
            <a:avLst/>
          </a:prstGeom>
          <a:noFill/>
          <a:ln>
            <a:noFill/>
          </a:ln>
        </p:spPr>
        <p:txBody>
          <a:bodyPr spcFirstLastPara="1" wrap="square" lIns="91425" tIns="45700" rIns="91425" bIns="45700" anchor="t" anchorCtr="0">
            <a:noAutofit/>
          </a:bodyPr>
          <a:lstStyle/>
          <a:p>
            <a:pPr algn="just"/>
            <a:r>
              <a:rPr lang="zh-TW" altLang="en-US" sz="2000" b="1" dirty="0" smtClean="0">
                <a:solidFill>
                  <a:schemeClr val="accent6">
                    <a:lumMod val="75000"/>
                  </a:schemeClr>
                </a:solidFill>
                <a:latin typeface="標楷體" panose="03000509000000000000" pitchFamily="65" charset="-120"/>
                <a:ea typeface="標楷體" panose="03000509000000000000" pitchFamily="65" charset="-120"/>
                <a:cs typeface="Calibri"/>
              </a:rPr>
              <a:t>客</a:t>
            </a:r>
            <a:r>
              <a:rPr lang="zh-TW" altLang="en-US" sz="2000" b="1" dirty="0">
                <a:solidFill>
                  <a:schemeClr val="accent6">
                    <a:lumMod val="75000"/>
                  </a:schemeClr>
                </a:solidFill>
                <a:latin typeface="標楷體" panose="03000509000000000000" pitchFamily="65" charset="-120"/>
                <a:ea typeface="標楷體" panose="03000509000000000000" pitchFamily="65" charset="-120"/>
                <a:cs typeface="Calibri"/>
              </a:rPr>
              <a:t>服人員</a:t>
            </a:r>
            <a:r>
              <a:rPr lang="zh-TW" altLang="en-US" sz="2000" b="1" dirty="0" smtClean="0">
                <a:solidFill>
                  <a:schemeClr val="accent6">
                    <a:lumMod val="75000"/>
                  </a:schemeClr>
                </a:solidFill>
                <a:latin typeface="標楷體" panose="03000509000000000000" pitchFamily="65" charset="-120"/>
                <a:ea typeface="標楷體" panose="03000509000000000000" pitchFamily="65" charset="-120"/>
                <a:cs typeface="Calibri"/>
              </a:rPr>
              <a:t>可以改進</a:t>
            </a:r>
            <a:r>
              <a:rPr lang="zh-TW" altLang="en-US" sz="2000" b="1" dirty="0">
                <a:solidFill>
                  <a:schemeClr val="accent6">
                    <a:lumMod val="75000"/>
                  </a:schemeClr>
                </a:solidFill>
                <a:latin typeface="標楷體" panose="03000509000000000000" pitchFamily="65" charset="-120"/>
                <a:ea typeface="標楷體" panose="03000509000000000000" pitchFamily="65" charset="-120"/>
                <a:cs typeface="Calibri"/>
              </a:rPr>
              <a:t>與客戶互動的內容，以增加客戶之再購意願；企業也可藉此訂立</a:t>
            </a:r>
            <a:r>
              <a:rPr lang="en-US" altLang="zh-TW" sz="2000" b="1" dirty="0">
                <a:solidFill>
                  <a:schemeClr val="accent6">
                    <a:lumMod val="75000"/>
                  </a:schemeClr>
                </a:solidFill>
                <a:latin typeface="標楷體" panose="03000509000000000000" pitchFamily="65" charset="-120"/>
                <a:ea typeface="標楷體" panose="03000509000000000000" pitchFamily="65" charset="-120"/>
                <a:cs typeface="Calibri"/>
              </a:rPr>
              <a:t>KPI</a:t>
            </a:r>
            <a:r>
              <a:rPr lang="zh-TW" altLang="en-US" sz="2000" b="1" dirty="0">
                <a:solidFill>
                  <a:schemeClr val="accent6">
                    <a:lumMod val="75000"/>
                  </a:schemeClr>
                </a:solidFill>
                <a:latin typeface="標楷體" panose="03000509000000000000" pitchFamily="65" charset="-120"/>
                <a:ea typeface="標楷體" panose="03000509000000000000" pitchFamily="65" charset="-120"/>
                <a:cs typeface="Calibri"/>
              </a:rPr>
              <a:t>衡量客服人員之績效。另外，以成本面來說，由於只需對會再購的客戶撥打電話，此舉能夠有效降低企業之人力以及通話成本，改善作業效率。</a:t>
            </a:r>
            <a:endParaRPr sz="2000" b="1" dirty="0">
              <a:solidFill>
                <a:schemeClr val="accent6">
                  <a:lumMod val="75000"/>
                </a:schemeClr>
              </a:solidFill>
              <a:latin typeface="標楷體" panose="03000509000000000000" pitchFamily="65" charset="-120"/>
              <a:ea typeface="標楷體" panose="03000509000000000000" pitchFamily="65" charset="-120"/>
              <a:cs typeface="Calibri"/>
              <a:sym typeface="Calibri"/>
            </a:endParaRPr>
          </a:p>
        </p:txBody>
      </p:sp>
      <p:grpSp>
        <p:nvGrpSpPr>
          <p:cNvPr id="30" name="Google Shape;706;p29"/>
          <p:cNvGrpSpPr/>
          <p:nvPr/>
        </p:nvGrpSpPr>
        <p:grpSpPr>
          <a:xfrm>
            <a:off x="4070713" y="4897137"/>
            <a:ext cx="1235075" cy="755650"/>
            <a:chOff x="0" y="1587632"/>
            <a:chExt cx="1473572" cy="901650"/>
          </a:xfrm>
        </p:grpSpPr>
        <p:sp>
          <p:nvSpPr>
            <p:cNvPr id="31" name="Google Shape;707;p29"/>
            <p:cNvSpPr txBox="1"/>
            <p:nvPr/>
          </p:nvSpPr>
          <p:spPr>
            <a:xfrm>
              <a:off x="0" y="1747704"/>
              <a:ext cx="1473572" cy="6238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accent2">
                      <a:lumMod val="50000"/>
                    </a:schemeClr>
                  </a:solidFill>
                  <a:latin typeface="Impact"/>
                  <a:ea typeface="Impact"/>
                  <a:cs typeface="Impact"/>
                  <a:sym typeface="Impact"/>
                </a:rPr>
                <a:t>03</a:t>
              </a:r>
              <a:endParaRPr sz="2800" dirty="0">
                <a:solidFill>
                  <a:schemeClr val="accent2">
                    <a:lumMod val="50000"/>
                  </a:schemeClr>
                </a:solidFill>
                <a:latin typeface="Impact"/>
                <a:ea typeface="Impact"/>
                <a:cs typeface="Impact"/>
                <a:sym typeface="Impact"/>
              </a:endParaRPr>
            </a:p>
          </p:txBody>
        </p:sp>
        <p:sp>
          <p:nvSpPr>
            <p:cNvPr id="32" name="Google Shape;708;p29"/>
            <p:cNvSpPr/>
            <p:nvPr/>
          </p:nvSpPr>
          <p:spPr>
            <a:xfrm>
              <a:off x="286001" y="1587632"/>
              <a:ext cx="901568" cy="901650"/>
            </a:xfrm>
            <a:prstGeom prst="ellipse">
              <a:avLst/>
            </a:prstGeom>
            <a:noFill/>
            <a:ln w="25400" cap="flat" cmpd="sng">
              <a:solidFill>
                <a:srgbClr val="0448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grpSp>
      <p:sp>
        <p:nvSpPr>
          <p:cNvPr id="33" name="Google Shape;710;p29"/>
          <p:cNvSpPr txBox="1"/>
          <p:nvPr/>
        </p:nvSpPr>
        <p:spPr>
          <a:xfrm>
            <a:off x="5253615" y="4811763"/>
            <a:ext cx="6492875" cy="1593847"/>
          </a:xfrm>
          <a:prstGeom prst="rect">
            <a:avLst/>
          </a:prstGeom>
          <a:noFill/>
          <a:ln>
            <a:noFill/>
          </a:ln>
        </p:spPr>
        <p:txBody>
          <a:bodyPr spcFirstLastPara="1" wrap="square" lIns="91425" tIns="45700" rIns="91425" bIns="45700" anchor="t" anchorCtr="0">
            <a:noAutofit/>
          </a:bodyPr>
          <a:lstStyle/>
          <a:p>
            <a:pPr lvl="0" algn="just"/>
            <a:r>
              <a:rPr lang="zh-TW" altLang="en-US" sz="2000" b="1" dirty="0">
                <a:solidFill>
                  <a:schemeClr val="accent2">
                    <a:lumMod val="50000"/>
                  </a:schemeClr>
                </a:solidFill>
                <a:latin typeface="標楷體" panose="03000509000000000000" pitchFamily="65" charset="-120"/>
                <a:ea typeface="標楷體" panose="03000509000000000000" pitchFamily="65" charset="-120"/>
                <a:cs typeface="Calibri"/>
              </a:rPr>
              <a:t>預測客戶可能消費之品</a:t>
            </a:r>
            <a:r>
              <a:rPr lang="zh-TW" altLang="en-US" sz="2000" b="1" dirty="0" smtClean="0">
                <a:solidFill>
                  <a:schemeClr val="accent2">
                    <a:lumMod val="50000"/>
                  </a:schemeClr>
                </a:solidFill>
                <a:latin typeface="標楷體" panose="03000509000000000000" pitchFamily="65" charset="-120"/>
                <a:ea typeface="標楷體" panose="03000509000000000000" pitchFamily="65" charset="-120"/>
                <a:cs typeface="Calibri"/>
              </a:rPr>
              <a:t>項不僅</a:t>
            </a:r>
            <a:r>
              <a:rPr lang="zh-TW" altLang="en-US" sz="2000" b="1" dirty="0">
                <a:solidFill>
                  <a:schemeClr val="accent2">
                    <a:lumMod val="50000"/>
                  </a:schemeClr>
                </a:solidFill>
                <a:latin typeface="標楷體" panose="03000509000000000000" pitchFamily="65" charset="-120"/>
                <a:ea typeface="標楷體" panose="03000509000000000000" pitchFamily="65" charset="-120"/>
                <a:cs typeface="Calibri"/>
              </a:rPr>
              <a:t>可以使企業制定相關的行銷活動，也可以有依據地做到庫存管理，檢視貨源是否充足等。</a:t>
            </a:r>
          </a:p>
        </p:txBody>
      </p:sp>
      <p:sp>
        <p:nvSpPr>
          <p:cNvPr id="34" name="Google Shape;679;p29"/>
          <p:cNvSpPr/>
          <p:nvPr/>
        </p:nvSpPr>
        <p:spPr>
          <a:xfrm>
            <a:off x="1567840" y="2028749"/>
            <a:ext cx="650875" cy="650875"/>
          </a:xfrm>
          <a:prstGeom prst="donut">
            <a:avLst>
              <a:gd name="adj" fmla="val 7460"/>
            </a:avLst>
          </a:prstGeom>
          <a:solidFill>
            <a:srgbClr val="04487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680;p29"/>
          <p:cNvSpPr/>
          <p:nvPr/>
        </p:nvSpPr>
        <p:spPr>
          <a:xfrm>
            <a:off x="3301390" y="2077961"/>
            <a:ext cx="482600" cy="481013"/>
          </a:xfrm>
          <a:prstGeom prst="donut">
            <a:avLst>
              <a:gd name="adj" fmla="val 7460"/>
            </a:avLst>
          </a:prstGeom>
          <a:solidFill>
            <a:srgbClr val="04487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681;p29"/>
          <p:cNvSpPr/>
          <p:nvPr/>
        </p:nvSpPr>
        <p:spPr>
          <a:xfrm>
            <a:off x="3783990" y="5210099"/>
            <a:ext cx="361950" cy="361950"/>
          </a:xfrm>
          <a:prstGeom prst="donut">
            <a:avLst>
              <a:gd name="adj" fmla="val 7460"/>
            </a:avLst>
          </a:prstGeom>
          <a:solidFill>
            <a:srgbClr val="04487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Google Shape;682;p29"/>
          <p:cNvGrpSpPr/>
          <p:nvPr/>
        </p:nvGrpSpPr>
        <p:grpSpPr>
          <a:xfrm>
            <a:off x="169253" y="3643236"/>
            <a:ext cx="2192337" cy="2193925"/>
            <a:chOff x="379106" y="2578750"/>
            <a:chExt cx="2192201" cy="2192563"/>
          </a:xfrm>
        </p:grpSpPr>
        <p:sp>
          <p:nvSpPr>
            <p:cNvPr id="38" name="Google Shape;683;p29"/>
            <p:cNvSpPr/>
            <p:nvPr/>
          </p:nvSpPr>
          <p:spPr>
            <a:xfrm>
              <a:off x="379106" y="2578750"/>
              <a:ext cx="2192201" cy="2192563"/>
            </a:xfrm>
            <a:prstGeom prst="ellipse">
              <a:avLst/>
            </a:prstGeom>
            <a:noFill/>
            <a:ln w="31750" cap="flat" cmpd="sng">
              <a:solidFill>
                <a:srgbClr val="04487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684;p29"/>
            <p:cNvSpPr/>
            <p:nvPr/>
          </p:nvSpPr>
          <p:spPr>
            <a:xfrm>
              <a:off x="1102162" y="2999461"/>
              <a:ext cx="746089" cy="945046"/>
            </a:xfrm>
            <a:custGeom>
              <a:avLst/>
              <a:gdLst/>
              <a:ahLst/>
              <a:cxnLst/>
              <a:rect l="0" t="0" r="0" b="0"/>
              <a:pathLst>
                <a:path w="95" h="120" extrusionOk="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685;p29"/>
            <p:cNvSpPr txBox="1"/>
            <p:nvPr/>
          </p:nvSpPr>
          <p:spPr>
            <a:xfrm>
              <a:off x="666148" y="4049849"/>
              <a:ext cx="161811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latin typeface="Calibri"/>
                <a:ea typeface="Calibri"/>
                <a:cs typeface="Calibri"/>
                <a:sym typeface="Calibri"/>
              </a:endParaRPr>
            </a:p>
          </p:txBody>
        </p:sp>
      </p:grpSp>
      <p:grpSp>
        <p:nvGrpSpPr>
          <p:cNvPr id="41" name="Google Shape;686;p29"/>
          <p:cNvGrpSpPr/>
          <p:nvPr/>
        </p:nvGrpSpPr>
        <p:grpSpPr>
          <a:xfrm>
            <a:off x="1998053" y="2438324"/>
            <a:ext cx="1617662" cy="1471612"/>
            <a:chOff x="2208197" y="1373773"/>
            <a:chExt cx="1618117" cy="1471099"/>
          </a:xfrm>
        </p:grpSpPr>
        <p:sp>
          <p:nvSpPr>
            <p:cNvPr id="42" name="Google Shape;687;p29"/>
            <p:cNvSpPr/>
            <p:nvPr/>
          </p:nvSpPr>
          <p:spPr>
            <a:xfrm>
              <a:off x="2281243" y="1373773"/>
              <a:ext cx="1472026" cy="1471099"/>
            </a:xfrm>
            <a:prstGeom prst="ellipse">
              <a:avLst/>
            </a:prstGeom>
            <a:noFill/>
            <a:ln w="31750" cap="flat" cmpd="sng">
              <a:solidFill>
                <a:srgbClr val="04487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688;p29"/>
            <p:cNvSpPr/>
            <p:nvPr/>
          </p:nvSpPr>
          <p:spPr>
            <a:xfrm>
              <a:off x="2795623" y="1659375"/>
              <a:ext cx="443264" cy="582574"/>
            </a:xfrm>
            <a:custGeom>
              <a:avLst/>
              <a:gdLst/>
              <a:ahLst/>
              <a:cxnLst/>
              <a:rect l="0" t="0" r="0" b="0"/>
              <a:pathLst>
                <a:path w="74" h="97" extrusionOk="0">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689;p29"/>
            <p:cNvSpPr txBox="1"/>
            <p:nvPr/>
          </p:nvSpPr>
          <p:spPr>
            <a:xfrm>
              <a:off x="2208197" y="2217172"/>
              <a:ext cx="1618117"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dirty="0">
                <a:solidFill>
                  <a:schemeClr val="dk1"/>
                </a:solidFill>
                <a:latin typeface="Calibri"/>
                <a:ea typeface="Calibri"/>
                <a:cs typeface="Calibri"/>
                <a:sym typeface="Calibri"/>
              </a:endParaRPr>
            </a:p>
          </p:txBody>
        </p:sp>
      </p:grpSp>
      <p:grpSp>
        <p:nvGrpSpPr>
          <p:cNvPr id="45" name="Google Shape;690;p29"/>
          <p:cNvGrpSpPr/>
          <p:nvPr/>
        </p:nvGrpSpPr>
        <p:grpSpPr>
          <a:xfrm>
            <a:off x="2290153" y="4057574"/>
            <a:ext cx="1619250" cy="1147762"/>
            <a:chOff x="2501045" y="3469222"/>
            <a:chExt cx="1618117" cy="1147107"/>
          </a:xfrm>
        </p:grpSpPr>
        <p:sp>
          <p:nvSpPr>
            <p:cNvPr id="46" name="Google Shape;691;p29"/>
            <p:cNvSpPr/>
            <p:nvPr/>
          </p:nvSpPr>
          <p:spPr>
            <a:xfrm>
              <a:off x="2731071" y="3469222"/>
              <a:ext cx="1146960" cy="1147107"/>
            </a:xfrm>
            <a:prstGeom prst="ellipse">
              <a:avLst/>
            </a:prstGeom>
            <a:noFill/>
            <a:ln w="31750" cap="flat" cmpd="sng">
              <a:solidFill>
                <a:srgbClr val="044875"/>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692;p29"/>
            <p:cNvSpPr/>
            <p:nvPr/>
          </p:nvSpPr>
          <p:spPr>
            <a:xfrm>
              <a:off x="3113146" y="3709231"/>
              <a:ext cx="382368" cy="428588"/>
            </a:xfrm>
            <a:custGeom>
              <a:avLst/>
              <a:gdLst/>
              <a:ahLst/>
              <a:cxnLst/>
              <a:rect l="0" t="0" r="0" b="0"/>
              <a:pathLst>
                <a:path w="77" h="86" extrusionOk="0">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693;p29"/>
            <p:cNvSpPr txBox="1"/>
            <p:nvPr/>
          </p:nvSpPr>
          <p:spPr>
            <a:xfrm>
              <a:off x="2501045" y="4127691"/>
              <a:ext cx="1618117"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dirty="0">
                <a:solidFill>
                  <a:schemeClr val="dk1"/>
                </a:solidFill>
                <a:latin typeface="Calibri"/>
                <a:ea typeface="Calibri"/>
                <a:cs typeface="Calibri"/>
                <a:sym typeface="Calibri"/>
              </a:endParaRPr>
            </a:p>
          </p:txBody>
        </p:sp>
      </p:grpSp>
      <p:sp>
        <p:nvSpPr>
          <p:cNvPr id="49" name="矩形 48"/>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0"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51" name="矩形 50"/>
          <p:cNvSpPr/>
          <p:nvPr/>
        </p:nvSpPr>
        <p:spPr>
          <a:xfrm>
            <a:off x="904814" y="312460"/>
            <a:ext cx="1107988"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結論</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52"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54" name="矩形 53"/>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4640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8" name="群組 7"/>
          <p:cNvGrpSpPr/>
          <p:nvPr/>
        </p:nvGrpSpPr>
        <p:grpSpPr>
          <a:xfrm>
            <a:off x="717337" y="1892876"/>
            <a:ext cx="10982325" cy="1572947"/>
            <a:chOff x="0" y="0"/>
            <a:chExt cx="10982325" cy="1572947"/>
          </a:xfrm>
        </p:grpSpPr>
        <p:sp>
          <p:nvSpPr>
            <p:cNvPr id="9" name="圓角矩形 8"/>
            <p:cNvSpPr/>
            <p:nvPr/>
          </p:nvSpPr>
          <p:spPr>
            <a:xfrm>
              <a:off x="0" y="0"/>
              <a:ext cx="10982325" cy="1572947"/>
            </a:xfrm>
            <a:prstGeom prst="roundRect">
              <a:avLst>
                <a:gd name="adj" fmla="val 10000"/>
              </a:avLst>
            </a:pr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0" name="圓角矩形 4"/>
            <p:cNvSpPr txBox="1"/>
            <p:nvPr/>
          </p:nvSpPr>
          <p:spPr>
            <a:xfrm>
              <a:off x="2353759" y="0"/>
              <a:ext cx="8628565" cy="1572947"/>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defTabSz="800100">
                <a:lnSpc>
                  <a:spcPct val="90000"/>
                </a:lnSpc>
                <a:spcBef>
                  <a:spcPct val="0"/>
                </a:spcBef>
                <a:spcAft>
                  <a:spcPct val="35000"/>
                </a:spcAft>
              </a:pPr>
              <a:r>
                <a:rPr lang="zh-TW" altLang="en-US" sz="2000" dirty="0" smtClean="0">
                  <a:latin typeface="標楷體" panose="03000509000000000000" pitchFamily="65" charset="-120"/>
                  <a:ea typeface="標楷體" panose="03000509000000000000" pitchFamily="65" charset="-120"/>
                </a:rPr>
                <a:t>本研究僅</a:t>
              </a:r>
              <a:r>
                <a:rPr lang="zh-TW" altLang="en-US" sz="2000" dirty="0">
                  <a:latin typeface="標楷體" panose="03000509000000000000" pitchFamily="65" charset="-120"/>
                  <a:ea typeface="標楷體" panose="03000509000000000000" pitchFamily="65" charset="-120"/>
                </a:rPr>
                <a:t>以信任以及忠誠為構面作為研究客戶再購的指標，未來可依不同產業需求再加入滿意度、服務品質等構面加以探討，或是加入控制變項如客戶居住地、年齡、性別等資訊使預測更加準確。</a:t>
              </a:r>
              <a:endParaRPr lang="zh-TW" altLang="en-US" sz="2000" kern="1200" dirty="0" smtClean="0">
                <a:latin typeface="標楷體" panose="03000509000000000000" pitchFamily="65" charset="-120"/>
                <a:ea typeface="標楷體" panose="03000509000000000000" pitchFamily="65" charset="-120"/>
              </a:endParaRPr>
            </a:p>
          </p:txBody>
        </p:sp>
      </p:grpSp>
      <p:grpSp>
        <p:nvGrpSpPr>
          <p:cNvPr id="11" name="群組 10"/>
          <p:cNvGrpSpPr/>
          <p:nvPr/>
        </p:nvGrpSpPr>
        <p:grpSpPr>
          <a:xfrm>
            <a:off x="761702" y="3880498"/>
            <a:ext cx="10982325" cy="1572947"/>
            <a:chOff x="0" y="0"/>
            <a:chExt cx="10982325" cy="1572947"/>
          </a:xfrm>
        </p:grpSpPr>
        <p:sp>
          <p:nvSpPr>
            <p:cNvPr id="12" name="圓角矩形 11"/>
            <p:cNvSpPr/>
            <p:nvPr/>
          </p:nvSpPr>
          <p:spPr>
            <a:xfrm>
              <a:off x="0" y="0"/>
              <a:ext cx="10982325" cy="1572947"/>
            </a:xfrm>
            <a:prstGeom prst="roundRect">
              <a:avLst>
                <a:gd name="adj" fmla="val 10000"/>
              </a:avLst>
            </a:pr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3" name="圓角矩形 4"/>
            <p:cNvSpPr txBox="1"/>
            <p:nvPr/>
          </p:nvSpPr>
          <p:spPr>
            <a:xfrm>
              <a:off x="2353759" y="0"/>
              <a:ext cx="8628565" cy="1572947"/>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r>
                <a:rPr lang="zh-TW" altLang="zh-TW" sz="2000" dirty="0" smtClean="0">
                  <a:latin typeface="標楷體" panose="03000509000000000000" pitchFamily="65" charset="-120"/>
                  <a:ea typeface="標楷體" panose="03000509000000000000" pitchFamily="65" charset="-120"/>
                </a:rPr>
                <a:t>本</a:t>
              </a:r>
              <a:r>
                <a:rPr lang="zh-TW" altLang="zh-TW" sz="2000" dirty="0">
                  <a:latin typeface="標楷體" panose="03000509000000000000" pitchFamily="65" charset="-120"/>
                  <a:ea typeface="標楷體" panose="03000509000000000000" pitchFamily="65" charset="-120"/>
                </a:rPr>
                <a:t>研究僅蒐集三年之交易資料進行實驗，為使模型更加穩定與精準，建議未來研究可將實驗之研究期間拉長，取得更多資料使訓練量更加充足或加深模型。</a:t>
              </a:r>
            </a:p>
          </p:txBody>
        </p:sp>
      </p:grpSp>
      <p:pic>
        <p:nvPicPr>
          <p:cNvPr id="3" name="圖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460" y="4094846"/>
            <a:ext cx="2196000" cy="1260000"/>
          </a:xfrm>
          <a:prstGeom prst="rect">
            <a:avLst/>
          </a:prstGeom>
          <a:blipFill>
            <a:blip r:embed="rId4" cstate="print">
              <a:extLst>
                <a:ext uri="{28A0092B-C50C-407E-A947-70E740481C1C}">
                  <a14:useLocalDpi xmlns:a14="http://schemas.microsoft.com/office/drawing/2010/main" val="0"/>
                </a:ext>
              </a:extLst>
            </a:blip>
            <a:srcRect/>
            <a:stretch>
              <a:fillRect t="-8000" b="-8000"/>
            </a:stretch>
          </a:blipFill>
        </p:spPr>
      </p:pic>
      <p:pic>
        <p:nvPicPr>
          <p:cNvPr id="4" name="圖片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96217" y="2074522"/>
            <a:ext cx="2196000" cy="1260000"/>
          </a:xfrm>
          <a:prstGeom prst="rect">
            <a:avLst/>
          </a:prstGeom>
        </p:spPr>
      </p:pic>
      <p:sp>
        <p:nvSpPr>
          <p:cNvPr id="17" name="矩形 16"/>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66"/>
          <p:cNvSpPr/>
          <p:nvPr/>
        </p:nvSpPr>
        <p:spPr>
          <a:xfrm rot="10800000" flipV="1">
            <a:off x="-5664" y="220353"/>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765459" y="312460"/>
            <a:ext cx="5262972"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研究限制與未來研究建議</a:t>
            </a:r>
            <a:endParaRPr lang="zh-TW" altLang="en-US" sz="3600" dirty="0">
              <a:solidFill>
                <a:schemeClr val="bg1"/>
              </a:solidFill>
              <a:latin typeface="標楷體" panose="03000509000000000000" pitchFamily="65" charset="-120"/>
              <a:ea typeface="標楷體" panose="03000509000000000000" pitchFamily="65" charset="-120"/>
            </a:endParaRPr>
          </a:p>
        </p:txBody>
      </p:sp>
      <p:sp>
        <p:nvSpPr>
          <p:cNvPr id="20" name="圆角矩形 1769"/>
          <p:cNvSpPr/>
          <p:nvPr/>
        </p:nvSpPr>
        <p:spPr>
          <a:xfrm rot="16200000" flipV="1">
            <a:off x="11457520" y="37865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488866"/>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45566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680" y="1314755"/>
            <a:ext cx="5688913" cy="45653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2019-05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656" y="2166096"/>
            <a:ext cx="7620000" cy="3333750"/>
          </a:xfrm>
          <a:prstGeom prst="rect">
            <a:avLst/>
          </a:prstGeom>
        </p:spPr>
      </p:pic>
    </p:spTree>
    <p:extLst>
      <p:ext uri="{BB962C8B-B14F-4D97-AF65-F5344CB8AC3E}">
        <p14:creationId xmlns:p14="http://schemas.microsoft.com/office/powerpoint/2010/main" val="192529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761703" y="252859"/>
            <a:ext cx="11430300" cy="747639"/>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5" y="249441"/>
            <a:ext cx="484287" cy="758183"/>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961436" y="29898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研究背景</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33889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4911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4" name="矩形 1773"/>
          <p:cNvSpPr/>
          <p:nvPr/>
        </p:nvSpPr>
        <p:spPr>
          <a:xfrm>
            <a:off x="1964575" y="1441175"/>
            <a:ext cx="2634562" cy="2368758"/>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5" name="矩形 1774"/>
          <p:cNvSpPr/>
          <p:nvPr/>
        </p:nvSpPr>
        <p:spPr>
          <a:xfrm>
            <a:off x="1964575" y="3924661"/>
            <a:ext cx="2634562" cy="2048729"/>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6" name="矩形 1775"/>
          <p:cNvSpPr/>
          <p:nvPr/>
        </p:nvSpPr>
        <p:spPr>
          <a:xfrm>
            <a:off x="4734457" y="3924661"/>
            <a:ext cx="2634562" cy="20487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8" name="文本框 1777"/>
          <p:cNvSpPr txBox="1"/>
          <p:nvPr/>
        </p:nvSpPr>
        <p:spPr>
          <a:xfrm>
            <a:off x="2653794" y="1400750"/>
            <a:ext cx="1653163" cy="707886"/>
          </a:xfrm>
          <a:prstGeom prst="rect">
            <a:avLst/>
          </a:prstGeom>
          <a:noFill/>
        </p:spPr>
        <p:txBody>
          <a:bodyPr wrap="square" rtlCol="0">
            <a:spAutoFit/>
          </a:bodyPr>
          <a:lstStyle/>
          <a:p>
            <a:r>
              <a:rPr lang="en-US" altLang="zh-CN" sz="4000" dirty="0" smtClean="0">
                <a:solidFill>
                  <a:schemeClr val="bg1"/>
                </a:solidFill>
              </a:rPr>
              <a:t> 31%</a:t>
            </a:r>
            <a:endParaRPr lang="zh-CN" altLang="en-US" sz="4000" dirty="0">
              <a:solidFill>
                <a:schemeClr val="bg1"/>
              </a:solidFill>
            </a:endParaRPr>
          </a:p>
        </p:txBody>
      </p:sp>
      <p:cxnSp>
        <p:nvCxnSpPr>
          <p:cNvPr id="1779" name="直接连接符 1778"/>
          <p:cNvCxnSpPr/>
          <p:nvPr/>
        </p:nvCxnSpPr>
        <p:spPr>
          <a:xfrm>
            <a:off x="2775962" y="1972599"/>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80" name="TextBox 18"/>
          <p:cNvSpPr txBox="1"/>
          <p:nvPr/>
        </p:nvSpPr>
        <p:spPr>
          <a:xfrm>
            <a:off x="1924819" y="2076887"/>
            <a:ext cx="2660035" cy="1692771"/>
          </a:xfrm>
          <a:prstGeom prst="rect">
            <a:avLst/>
          </a:prstGeom>
          <a:noFill/>
        </p:spPr>
        <p:txBody>
          <a:bodyPr wrap="square" rtlCol="0">
            <a:spAutoFit/>
          </a:bodyPr>
          <a:lstStyle/>
          <a:p>
            <a:pPr algn="ctr">
              <a:lnSpc>
                <a:spcPct val="130000"/>
              </a:lnSpc>
            </a:pPr>
            <a:r>
              <a:rPr lang="en-US" altLang="zh-TW" sz="2000" dirty="0">
                <a:solidFill>
                  <a:schemeClr val="bg1"/>
                </a:solidFill>
                <a:latin typeface="標楷體" panose="03000509000000000000" pitchFamily="65" charset="-120"/>
                <a:ea typeface="標楷體" panose="03000509000000000000" pitchFamily="65" charset="-120"/>
                <a:cs typeface="Levenim MT" pitchFamily="2" charset="-79"/>
              </a:rPr>
              <a:t>2017</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年快速</a:t>
            </a: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消費品在</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實體通路銷售金額全年成長約</a:t>
            </a:r>
            <a:r>
              <a:rPr lang="en-US" altLang="zh-TW" sz="2000" dirty="0">
                <a:solidFill>
                  <a:schemeClr val="bg1"/>
                </a:solidFill>
                <a:latin typeface="標楷體" panose="03000509000000000000" pitchFamily="65" charset="-120"/>
                <a:ea typeface="標楷體" panose="03000509000000000000" pitchFamily="65" charset="-120"/>
                <a:cs typeface="Levenim MT" pitchFamily="2" charset="-79"/>
              </a:rPr>
              <a:t>2%</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，但線</a:t>
            </a: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上則</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呈現雙位數的成長</a:t>
            </a:r>
            <a:endParaRPr lang="zh-CN" altLang="en-US" sz="2000" dirty="0">
              <a:solidFill>
                <a:schemeClr val="bg1"/>
              </a:solidFill>
              <a:latin typeface="標楷體" panose="03000509000000000000" pitchFamily="65" charset="-120"/>
              <a:ea typeface="標楷體" panose="03000509000000000000" pitchFamily="65" charset="-120"/>
              <a:cs typeface="Levenim MT" pitchFamily="2" charset="-79"/>
            </a:endParaRPr>
          </a:p>
        </p:txBody>
      </p:sp>
      <p:sp>
        <p:nvSpPr>
          <p:cNvPr id="1781" name="文本框 1780"/>
          <p:cNvSpPr txBox="1"/>
          <p:nvPr/>
        </p:nvSpPr>
        <p:spPr>
          <a:xfrm>
            <a:off x="2269401" y="4041343"/>
            <a:ext cx="2119783" cy="707886"/>
          </a:xfrm>
          <a:prstGeom prst="rect">
            <a:avLst/>
          </a:prstGeom>
          <a:noFill/>
        </p:spPr>
        <p:txBody>
          <a:bodyPr wrap="square" rtlCol="0">
            <a:spAutoFit/>
          </a:bodyPr>
          <a:lstStyle/>
          <a:p>
            <a:r>
              <a:rPr lang="en-US" altLang="zh-CN" sz="4000" dirty="0" smtClean="0">
                <a:solidFill>
                  <a:schemeClr val="bg1"/>
                </a:solidFill>
              </a:rPr>
              <a:t>1,292</a:t>
            </a:r>
            <a:r>
              <a:rPr lang="zh-TW" altLang="en-US" sz="4000" dirty="0" smtClean="0">
                <a:solidFill>
                  <a:schemeClr val="bg1"/>
                </a:solidFill>
              </a:rPr>
              <a:t>億</a:t>
            </a:r>
            <a:endParaRPr lang="zh-CN" altLang="en-US" sz="4000" dirty="0">
              <a:solidFill>
                <a:schemeClr val="bg1"/>
              </a:solidFill>
            </a:endParaRPr>
          </a:p>
        </p:txBody>
      </p:sp>
      <p:cxnSp>
        <p:nvCxnSpPr>
          <p:cNvPr id="1782" name="直接连接符 1781"/>
          <p:cNvCxnSpPr/>
          <p:nvPr/>
        </p:nvCxnSpPr>
        <p:spPr>
          <a:xfrm>
            <a:off x="2447132" y="4722156"/>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83" name="TextBox 18"/>
          <p:cNvSpPr txBox="1"/>
          <p:nvPr/>
        </p:nvSpPr>
        <p:spPr>
          <a:xfrm>
            <a:off x="2195512" y="4775663"/>
            <a:ext cx="2195513" cy="892552"/>
          </a:xfrm>
          <a:prstGeom prst="rect">
            <a:avLst/>
          </a:prstGeom>
          <a:noFill/>
        </p:spPr>
        <p:txBody>
          <a:bodyPr wrap="square" rtlCol="0">
            <a:spAutoFit/>
          </a:bodyPr>
          <a:lstStyle/>
          <a:p>
            <a:pPr algn="ctr">
              <a:lnSpc>
                <a:spcPct val="130000"/>
              </a:lnSpc>
            </a:pPr>
            <a:r>
              <a:rPr lang="en-US" altLang="zh-TW" sz="2000" dirty="0">
                <a:solidFill>
                  <a:schemeClr val="bg1"/>
                </a:solidFill>
                <a:latin typeface="標楷體" panose="03000509000000000000" pitchFamily="65" charset="-120"/>
                <a:ea typeface="標楷體" panose="03000509000000000000" pitchFamily="65" charset="-120"/>
                <a:cs typeface="Levenim MT" pitchFamily="2" charset="-79"/>
              </a:rPr>
              <a:t>2017</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年台灣</a:t>
            </a: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保健</a:t>
            </a:r>
            <a:endParaRPr lang="en-US" altLang="zh-TW" sz="2000" dirty="0" smtClean="0">
              <a:solidFill>
                <a:schemeClr val="bg1"/>
              </a:solidFill>
              <a:latin typeface="標楷體" panose="03000509000000000000" pitchFamily="65" charset="-120"/>
              <a:ea typeface="標楷體" panose="03000509000000000000" pitchFamily="65" charset="-120"/>
              <a:cs typeface="Levenim MT" pitchFamily="2" charset="-79"/>
            </a:endParaRPr>
          </a:p>
          <a:p>
            <a:pPr algn="ctr">
              <a:lnSpc>
                <a:spcPct val="130000"/>
              </a:lnSpc>
            </a:pP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食品</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巿場規模</a:t>
            </a:r>
            <a:endParaRPr lang="zh-CN" altLang="en-US" sz="2000" dirty="0">
              <a:solidFill>
                <a:schemeClr val="bg1"/>
              </a:solidFill>
              <a:latin typeface="標楷體" panose="03000509000000000000" pitchFamily="65" charset="-120"/>
              <a:ea typeface="標楷體" panose="03000509000000000000" pitchFamily="65" charset="-120"/>
              <a:cs typeface="Levenim MT" pitchFamily="2" charset="-79"/>
            </a:endParaRPr>
          </a:p>
        </p:txBody>
      </p:sp>
      <p:sp>
        <p:nvSpPr>
          <p:cNvPr id="1786" name="TextBox 18"/>
          <p:cNvSpPr txBox="1"/>
          <p:nvPr/>
        </p:nvSpPr>
        <p:spPr>
          <a:xfrm>
            <a:off x="4624610" y="4019051"/>
            <a:ext cx="2806334" cy="853823"/>
          </a:xfrm>
          <a:prstGeom prst="rect">
            <a:avLst/>
          </a:prstGeom>
          <a:noFill/>
        </p:spPr>
        <p:txBody>
          <a:bodyPr wrap="square" rtlCol="0">
            <a:spAutoFit/>
          </a:bodyPr>
          <a:lstStyle/>
          <a:p>
            <a:pPr algn="ctr">
              <a:lnSpc>
                <a:spcPct val="130000"/>
              </a:lnSpc>
            </a:pP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消費行為逐漸</a:t>
            </a: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呈現</a:t>
            </a:r>
            <a:endParaRPr lang="en-US" altLang="zh-TW" sz="2000" dirty="0" smtClean="0">
              <a:solidFill>
                <a:schemeClr val="bg1"/>
              </a:solidFill>
              <a:latin typeface="標楷體" panose="03000509000000000000" pitchFamily="65" charset="-120"/>
              <a:ea typeface="標楷體" panose="03000509000000000000" pitchFamily="65" charset="-120"/>
              <a:cs typeface="Levenim MT" pitchFamily="2" charset="-79"/>
            </a:endParaRPr>
          </a:p>
          <a:p>
            <a:pPr algn="ctr">
              <a:lnSpc>
                <a:spcPct val="130000"/>
              </a:lnSpc>
            </a:pPr>
            <a:r>
              <a:rPr lang="zh-TW" altLang="en-US" sz="2000" dirty="0" smtClean="0">
                <a:solidFill>
                  <a:schemeClr val="bg1"/>
                </a:solidFill>
                <a:latin typeface="標楷體" panose="03000509000000000000" pitchFamily="65" charset="-120"/>
                <a:ea typeface="標楷體" panose="03000509000000000000" pitchFamily="65" charset="-120"/>
                <a:cs typeface="Levenim MT" pitchFamily="2" charset="-79"/>
              </a:rPr>
              <a:t>異質</a:t>
            </a:r>
            <a:r>
              <a:rPr lang="zh-TW" altLang="en-US" sz="2000" dirty="0">
                <a:solidFill>
                  <a:schemeClr val="bg1"/>
                </a:solidFill>
                <a:latin typeface="標楷體" panose="03000509000000000000" pitchFamily="65" charset="-120"/>
                <a:ea typeface="標楷體" panose="03000509000000000000" pitchFamily="65" charset="-120"/>
                <a:cs typeface="Levenim MT" pitchFamily="2" charset="-79"/>
              </a:rPr>
              <a:t>化</a:t>
            </a:r>
            <a:endParaRPr lang="zh-CN" altLang="en-US" sz="2000" dirty="0">
              <a:solidFill>
                <a:schemeClr val="bg1"/>
              </a:solidFill>
              <a:latin typeface="標楷體" panose="03000509000000000000" pitchFamily="65" charset="-120"/>
              <a:ea typeface="標楷體" panose="03000509000000000000" pitchFamily="65" charset="-120"/>
              <a:cs typeface="Levenim MT" pitchFamily="2" charset="-79"/>
            </a:endParaRPr>
          </a:p>
        </p:txBody>
      </p:sp>
      <p:sp>
        <p:nvSpPr>
          <p:cNvPr id="2" name="矩形 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p:cNvPicPr>
          <p:nvPr/>
        </p:nvPicPr>
        <p:blipFill>
          <a:blip r:embed="rId3">
            <a:extLst>
              <a:ext uri="{28A0092B-C50C-407E-A947-70E740481C1C}">
                <a14:useLocalDpi xmlns:a14="http://schemas.microsoft.com/office/drawing/2010/main" val="0"/>
              </a:ext>
            </a:extLst>
          </a:blip>
          <a:stretch>
            <a:fillRect/>
          </a:stretch>
        </p:blipFill>
        <p:spPr>
          <a:xfrm>
            <a:off x="7503702" y="3924990"/>
            <a:ext cx="2635200" cy="2048400"/>
          </a:xfrm>
          <a:prstGeom prst="rect">
            <a:avLst/>
          </a:prstGeom>
        </p:spPr>
      </p:pic>
      <p:pic>
        <p:nvPicPr>
          <p:cNvPr id="4" name="圖片 3"/>
          <p:cNvPicPr>
            <a:picLocks noChangeAspect="1"/>
          </p:cNvPicPr>
          <p:nvPr/>
        </p:nvPicPr>
        <p:blipFill rotWithShape="1">
          <a:blip r:embed="rId4">
            <a:extLst>
              <a:ext uri="{28A0092B-C50C-407E-A947-70E740481C1C}">
                <a14:useLocalDpi xmlns:a14="http://schemas.microsoft.com/office/drawing/2010/main" val="0"/>
              </a:ext>
            </a:extLst>
          </a:blip>
          <a:srcRect t="20409"/>
          <a:stretch/>
        </p:blipFill>
        <p:spPr>
          <a:xfrm>
            <a:off x="4552950" y="1440599"/>
            <a:ext cx="5585952" cy="2369333"/>
          </a:xfrm>
          <a:prstGeom prst="rect">
            <a:avLst/>
          </a:prstGeom>
        </p:spPr>
      </p:pic>
      <p:sp>
        <p:nvSpPr>
          <p:cNvPr id="29" name="TextBox 18"/>
          <p:cNvSpPr txBox="1"/>
          <p:nvPr/>
        </p:nvSpPr>
        <p:spPr>
          <a:xfrm>
            <a:off x="4759172" y="5179508"/>
            <a:ext cx="2415038" cy="572464"/>
          </a:xfrm>
          <a:prstGeom prst="rect">
            <a:avLst/>
          </a:prstGeom>
          <a:noFill/>
        </p:spPr>
        <p:txBody>
          <a:bodyPr wrap="square" rtlCol="0">
            <a:spAutoFit/>
          </a:bodyPr>
          <a:lstStyle/>
          <a:p>
            <a:pPr algn="ctr">
              <a:lnSpc>
                <a:spcPct val="130000"/>
              </a:lnSpc>
            </a:pPr>
            <a:r>
              <a:rPr lang="zh-TW" altLang="en-US" sz="2400" dirty="0" smtClean="0">
                <a:solidFill>
                  <a:schemeClr val="bg1"/>
                </a:solidFill>
                <a:latin typeface="標楷體" panose="03000509000000000000" pitchFamily="65" charset="-120"/>
                <a:ea typeface="標楷體" panose="03000509000000000000" pitchFamily="65" charset="-120"/>
                <a:cs typeface="Levenim MT" pitchFamily="2" charset="-79"/>
              </a:rPr>
              <a:t>個人化推薦系統</a:t>
            </a:r>
            <a:endParaRPr lang="zh-CN" altLang="en-US" sz="2400" dirty="0">
              <a:solidFill>
                <a:schemeClr val="bg1"/>
              </a:solidFill>
              <a:latin typeface="標楷體" panose="03000509000000000000" pitchFamily="65" charset="-120"/>
              <a:ea typeface="標楷體" panose="03000509000000000000" pitchFamily="65" charset="-120"/>
              <a:cs typeface="Levenim MT" pitchFamily="2" charset="-79"/>
            </a:endParaRPr>
          </a:p>
        </p:txBody>
      </p:sp>
      <p:sp>
        <p:nvSpPr>
          <p:cNvPr id="5" name="向下箭號 4"/>
          <p:cNvSpPr/>
          <p:nvPr/>
        </p:nvSpPr>
        <p:spPr>
          <a:xfrm>
            <a:off x="5966691" y="4891119"/>
            <a:ext cx="240145" cy="375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4"/>
                                        </p:tgtEl>
                                        <p:attrNameLst>
                                          <p:attrName>style.visibility</p:attrName>
                                        </p:attrNameLst>
                                      </p:cBhvr>
                                      <p:to>
                                        <p:strVal val="visible"/>
                                      </p:to>
                                    </p:set>
                                    <p:animEffect transition="in" filter="fade">
                                      <p:cBhvr>
                                        <p:cTn id="7" dur="500"/>
                                        <p:tgtEl>
                                          <p:spTgt spid="177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81"/>
                                        </p:tgtEl>
                                        <p:attrNameLst>
                                          <p:attrName>style.visibility</p:attrName>
                                        </p:attrNameLst>
                                      </p:cBhvr>
                                      <p:to>
                                        <p:strVal val="visible"/>
                                      </p:to>
                                    </p:set>
                                    <p:animEffect transition="in" filter="fade">
                                      <p:cBhvr>
                                        <p:cTn id="15" dur="500"/>
                                        <p:tgtEl>
                                          <p:spTgt spid="17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83"/>
                                        </p:tgtEl>
                                        <p:attrNameLst>
                                          <p:attrName>style.visibility</p:attrName>
                                        </p:attrNameLst>
                                      </p:cBhvr>
                                      <p:to>
                                        <p:strVal val="visible"/>
                                      </p:to>
                                    </p:set>
                                    <p:animEffect transition="in" filter="fade">
                                      <p:cBhvr>
                                        <p:cTn id="18" dur="500"/>
                                        <p:tgtEl>
                                          <p:spTgt spid="178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75"/>
                                        </p:tgtEl>
                                        <p:attrNameLst>
                                          <p:attrName>style.visibility</p:attrName>
                                        </p:attrNameLst>
                                      </p:cBhvr>
                                      <p:to>
                                        <p:strVal val="visible"/>
                                      </p:to>
                                    </p:set>
                                    <p:animEffect transition="in" filter="fade">
                                      <p:cBhvr>
                                        <p:cTn id="21" dur="500"/>
                                        <p:tgtEl>
                                          <p:spTgt spid="17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76"/>
                                        </p:tgtEl>
                                        <p:attrNameLst>
                                          <p:attrName>style.visibility</p:attrName>
                                        </p:attrNameLst>
                                      </p:cBhvr>
                                      <p:to>
                                        <p:strVal val="visible"/>
                                      </p:to>
                                    </p:set>
                                    <p:animEffect transition="in" filter="fade">
                                      <p:cBhvr>
                                        <p:cTn id="26" dur="500"/>
                                        <p:tgtEl>
                                          <p:spTgt spid="1776"/>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 grpId="0" animBg="1"/>
      <p:bldP spid="1775" grpId="0" animBg="1"/>
      <p:bldP spid="1776" grpId="0" animBg="1"/>
      <p:bldP spid="1781" grpId="0"/>
      <p:bldP spid="178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761703" y="252859"/>
            <a:ext cx="11430300" cy="747639"/>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5" y="249441"/>
            <a:ext cx="484287" cy="758183"/>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961436" y="298980"/>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研究動</a:t>
            </a:r>
            <a:r>
              <a:rPr lang="zh-TW" altLang="en-US" sz="3600" dirty="0">
                <a:solidFill>
                  <a:schemeClr val="bg1"/>
                </a:solidFill>
                <a:latin typeface="標楷體" panose="03000509000000000000" pitchFamily="65" charset="-120"/>
                <a:ea typeface="標楷體" panose="03000509000000000000" pitchFamily="65" charset="-120"/>
              </a:rPr>
              <a:t>機</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33889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4911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2" name="Google Shape;1025;p34"/>
          <p:cNvSpPr/>
          <p:nvPr/>
        </p:nvSpPr>
        <p:spPr>
          <a:xfrm>
            <a:off x="4076405" y="2382011"/>
            <a:ext cx="8115594" cy="311208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0" algn="l" rtl="0">
              <a:lnSpc>
                <a:spcPct val="7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14300" marR="0" lvl="1" indent="0" algn="l" rtl="0">
              <a:lnSpc>
                <a:spcPct val="75000"/>
              </a:lnSpc>
              <a:spcBef>
                <a:spcPts val="18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14300" marR="0" lvl="1" indent="0" algn="l" rtl="0">
              <a:lnSpc>
                <a:spcPct val="75000"/>
              </a:lnSpc>
              <a:spcBef>
                <a:spcPts val="18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1027;p34"/>
          <p:cNvSpPr/>
          <p:nvPr/>
        </p:nvSpPr>
        <p:spPr>
          <a:xfrm>
            <a:off x="3706369" y="2367152"/>
            <a:ext cx="8496642" cy="3131440"/>
          </a:xfrm>
          <a:prstGeom prst="rect">
            <a:avLst/>
          </a:prstGeom>
          <a:solidFill>
            <a:schemeClr val="bg1">
              <a:lumMod val="65000"/>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1028;p34"/>
          <p:cNvSpPr/>
          <p:nvPr/>
        </p:nvSpPr>
        <p:spPr>
          <a:xfrm rot="5400000">
            <a:off x="445909" y="1926197"/>
            <a:ext cx="3124988" cy="4016805"/>
          </a:xfrm>
          <a:custGeom>
            <a:avLst/>
            <a:gdLst/>
            <a:ahLst/>
            <a:cxnLst/>
            <a:rect l="l" t="t" r="r" b="b"/>
            <a:pathLst>
              <a:path w="2399085" h="4336244" extrusionOk="0">
                <a:moveTo>
                  <a:pt x="940182" y="259836"/>
                </a:moveTo>
                <a:lnTo>
                  <a:pt x="1199543" y="0"/>
                </a:lnTo>
                <a:lnTo>
                  <a:pt x="1458903" y="259836"/>
                </a:lnTo>
                <a:close/>
                <a:moveTo>
                  <a:pt x="0" y="4336244"/>
                </a:moveTo>
                <a:lnTo>
                  <a:pt x="0" y="259837"/>
                </a:lnTo>
                <a:lnTo>
                  <a:pt x="2399085" y="259837"/>
                </a:lnTo>
                <a:lnTo>
                  <a:pt x="2399084" y="4336244"/>
                </a:lnTo>
                <a:close/>
              </a:path>
            </a:pathLst>
          </a:custGeom>
          <a:solidFill>
            <a:schemeClr val="accent4">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 name="文字方塊 7"/>
          <p:cNvSpPr txBox="1"/>
          <p:nvPr/>
        </p:nvSpPr>
        <p:spPr>
          <a:xfrm>
            <a:off x="683634" y="3240374"/>
            <a:ext cx="2339102" cy="1384995"/>
          </a:xfrm>
          <a:prstGeom prst="rect">
            <a:avLst/>
          </a:prstGeom>
          <a:noFill/>
        </p:spPr>
        <p:txBody>
          <a:bodyPr wrap="none" rtlCol="0">
            <a:spAutoFit/>
          </a:bodyPr>
          <a:lstStyle/>
          <a:p>
            <a:pPr algn="ctr"/>
            <a:r>
              <a:rPr lang="zh-TW" altLang="en-US" sz="2800" dirty="0">
                <a:latin typeface="標楷體" panose="03000509000000000000" pitchFamily="65" charset="-120"/>
                <a:ea typeface="標楷體" panose="03000509000000000000" pitchFamily="65" charset="-120"/>
              </a:rPr>
              <a:t>電話</a:t>
            </a:r>
            <a:r>
              <a:rPr lang="zh-TW" altLang="en-US" sz="2800" dirty="0" smtClean="0">
                <a:latin typeface="標楷體" panose="03000509000000000000" pitchFamily="65" charset="-120"/>
                <a:ea typeface="標楷體" panose="03000509000000000000" pitchFamily="65" charset="-120"/>
              </a:rPr>
              <a:t>行銷</a:t>
            </a:r>
            <a:endParaRPr lang="en-US" altLang="zh-TW" sz="2800" dirty="0" smtClean="0">
              <a:latin typeface="標楷體" panose="03000509000000000000" pitchFamily="65" charset="-120"/>
              <a:ea typeface="標楷體" panose="03000509000000000000" pitchFamily="65" charset="-120"/>
            </a:endParaRPr>
          </a:p>
          <a:p>
            <a:pPr algn="ctr"/>
            <a:r>
              <a:rPr lang="zh-TW" altLang="en-US" sz="2800" dirty="0" smtClean="0">
                <a:latin typeface="標楷體" panose="03000509000000000000" pitchFamily="65" charset="-120"/>
                <a:ea typeface="標楷體" panose="03000509000000000000" pitchFamily="65" charset="-120"/>
              </a:rPr>
              <a:t>是</a:t>
            </a:r>
            <a:r>
              <a:rPr lang="zh-TW" altLang="en-US" sz="2800" dirty="0">
                <a:latin typeface="標楷體" panose="03000509000000000000" pitchFamily="65" charset="-120"/>
                <a:ea typeface="標楷體" panose="03000509000000000000" pitchFamily="65" charset="-120"/>
              </a:rPr>
              <a:t>與客戶</a:t>
            </a:r>
            <a:r>
              <a:rPr lang="zh-TW" altLang="en-US" sz="2800" dirty="0" smtClean="0">
                <a:latin typeface="標楷體" panose="03000509000000000000" pitchFamily="65" charset="-120"/>
                <a:ea typeface="標楷體" panose="03000509000000000000" pitchFamily="65" charset="-120"/>
              </a:rPr>
              <a:t>溝通</a:t>
            </a:r>
            <a:endParaRPr lang="en-US" altLang="zh-TW" sz="2800" dirty="0" smtClean="0">
              <a:latin typeface="標楷體" panose="03000509000000000000" pitchFamily="65" charset="-120"/>
              <a:ea typeface="標楷體" panose="03000509000000000000" pitchFamily="65" charset="-120"/>
            </a:endParaRPr>
          </a:p>
          <a:p>
            <a:pPr algn="ctr"/>
            <a:r>
              <a:rPr lang="zh-TW" altLang="en-US" sz="2800" dirty="0" smtClean="0">
                <a:latin typeface="標楷體" panose="03000509000000000000" pitchFamily="65" charset="-120"/>
                <a:ea typeface="標楷體" panose="03000509000000000000" pitchFamily="65" charset="-120"/>
              </a:rPr>
              <a:t>最</a:t>
            </a:r>
            <a:r>
              <a:rPr lang="zh-TW" altLang="en-US" sz="2800" dirty="0">
                <a:latin typeface="標楷體" panose="03000509000000000000" pitchFamily="65" charset="-120"/>
                <a:ea typeface="標楷體" panose="03000509000000000000" pitchFamily="65" charset="-120"/>
              </a:rPr>
              <a:t>直接的方法</a:t>
            </a:r>
          </a:p>
        </p:txBody>
      </p:sp>
      <p:sp>
        <p:nvSpPr>
          <p:cNvPr id="9" name="文字方塊 8"/>
          <p:cNvSpPr txBox="1"/>
          <p:nvPr/>
        </p:nvSpPr>
        <p:spPr>
          <a:xfrm>
            <a:off x="4546379" y="3009541"/>
            <a:ext cx="680186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傳統電話行銷成功率約在</a:t>
            </a:r>
            <a:r>
              <a:rPr lang="en-US" altLang="zh-TW" sz="2400" dirty="0">
                <a:latin typeface="標楷體" panose="03000509000000000000" pitchFamily="65" charset="-120"/>
                <a:ea typeface="標楷體" panose="03000509000000000000" pitchFamily="65" charset="-120"/>
              </a:rPr>
              <a:t>0.5%-2.5%</a:t>
            </a:r>
            <a:r>
              <a:rPr lang="zh-TW" altLang="en-US" sz="2400" dirty="0">
                <a:latin typeface="標楷體" panose="03000509000000000000" pitchFamily="65" charset="-120"/>
                <a:ea typeface="標楷體" panose="03000509000000000000" pitchFamily="65" charset="-120"/>
              </a:rPr>
              <a:t>間，缺乏</a:t>
            </a:r>
            <a:r>
              <a:rPr lang="zh-TW" altLang="en-US" sz="2400" dirty="0" smtClean="0">
                <a:latin typeface="標楷體" panose="03000509000000000000" pitchFamily="65" charset="-120"/>
                <a:ea typeface="標楷體" panose="03000509000000000000" pitchFamily="65" charset="-120"/>
              </a:rPr>
              <a:t>效率</a:t>
            </a:r>
            <a:endParaRPr lang="zh-TW" altLang="en-US" sz="2400" dirty="0"/>
          </a:p>
        </p:txBody>
      </p:sp>
      <p:sp>
        <p:nvSpPr>
          <p:cNvPr id="11" name="向下箭號 10"/>
          <p:cNvSpPr/>
          <p:nvPr/>
        </p:nvSpPr>
        <p:spPr>
          <a:xfrm>
            <a:off x="7607808" y="3694176"/>
            <a:ext cx="526394" cy="621792"/>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736389" y="4597432"/>
            <a:ext cx="8494633" cy="461665"/>
          </a:xfrm>
          <a:prstGeom prst="rect">
            <a:avLst/>
          </a:prstGeom>
          <a:noFill/>
        </p:spPr>
        <p:txBody>
          <a:bodyPr wrap="none" rtlCol="0">
            <a:spAutoFit/>
          </a:bodyPr>
          <a:lstStyle>
            <a:defPPr>
              <a:defRPr lang="zh-CN"/>
            </a:defPPr>
            <a:lvl1pPr>
              <a:defRPr sz="2400">
                <a:latin typeface="標楷體" panose="03000509000000000000" pitchFamily="65" charset="-120"/>
                <a:ea typeface="標楷體" panose="03000509000000000000" pitchFamily="65" charset="-120"/>
              </a:defRPr>
            </a:lvl1pPr>
          </a:lstStyle>
          <a:p>
            <a:r>
              <a:rPr lang="zh-TW" altLang="zh-TW" dirty="0"/>
              <a:t>士氣低落、增加人員流動率，也對企業帶來相對高的人力成本</a:t>
            </a:r>
            <a:endParaRPr lang="en-US" altLang="zh-TW" dirty="0"/>
          </a:p>
        </p:txBody>
      </p:sp>
    </p:spTree>
    <p:extLst>
      <p:ext uri="{BB962C8B-B14F-4D97-AF65-F5344CB8AC3E}">
        <p14:creationId xmlns:p14="http://schemas.microsoft.com/office/powerpoint/2010/main" val="30697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770016" y="13913"/>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8244"/>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861252" y="34806"/>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研究動機</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1003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220513"/>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2" name="직사각형 36"/>
          <p:cNvSpPr/>
          <p:nvPr/>
        </p:nvSpPr>
        <p:spPr>
          <a:xfrm>
            <a:off x="3116713" y="4180631"/>
            <a:ext cx="3012323" cy="2567744"/>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標楷體" panose="03000509000000000000" pitchFamily="65" charset="-120"/>
                <a:ea typeface="標楷體" panose="03000509000000000000" pitchFamily="65" charset="-120"/>
              </a:rPr>
              <a:t>典型的協同過濾推薦系統因為需要顧客打分數而不適用於電話行銷產業中 </a:t>
            </a:r>
            <a:endParaRPr lang="ko-KR" altLang="en-US" sz="2000" dirty="0">
              <a:latin typeface="標楷體" panose="03000509000000000000" pitchFamily="65" charset="-120"/>
            </a:endParaRPr>
          </a:p>
        </p:txBody>
      </p:sp>
      <p:sp>
        <p:nvSpPr>
          <p:cNvPr id="24" name="직사각형 34"/>
          <p:cNvSpPr/>
          <p:nvPr/>
        </p:nvSpPr>
        <p:spPr>
          <a:xfrm>
            <a:off x="607141" y="1612887"/>
            <a:ext cx="3012323" cy="2567744"/>
          </a:xfrm>
          <a:prstGeom prst="rect">
            <a:avLst/>
          </a:prstGeom>
          <a:solidFill>
            <a:srgbClr val="80A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標楷體" panose="03000509000000000000" pitchFamily="65" charset="-120"/>
                <a:ea typeface="標楷體" panose="03000509000000000000" pitchFamily="65" charset="-120"/>
              </a:rPr>
              <a:t>過去的推薦系統不知道</a:t>
            </a:r>
            <a:r>
              <a:rPr lang="zh-TW" altLang="en-US" sz="2000" dirty="0" smtClean="0">
                <a:latin typeface="標楷體" panose="03000509000000000000" pitchFamily="65" charset="-120"/>
                <a:ea typeface="標楷體" panose="03000509000000000000" pitchFamily="65" charset="-120"/>
              </a:rPr>
              <a:t>客戶會</a:t>
            </a:r>
            <a:r>
              <a:rPr lang="zh-TW" altLang="en-US" sz="2000" dirty="0">
                <a:latin typeface="標楷體" panose="03000509000000000000" pitchFamily="65" charset="-120"/>
                <a:ea typeface="標楷體" panose="03000509000000000000" pitchFamily="65" charset="-120"/>
              </a:rPr>
              <a:t>不會再購就</a:t>
            </a:r>
            <a:r>
              <a:rPr lang="zh-TW" altLang="en-US" sz="2000" dirty="0" smtClean="0">
                <a:latin typeface="標楷體" panose="03000509000000000000" pitchFamily="65" charset="-120"/>
                <a:ea typeface="標楷體" panose="03000509000000000000" pitchFamily="65" charset="-120"/>
              </a:rPr>
              <a:t>直接進</a:t>
            </a:r>
            <a:r>
              <a:rPr lang="zh-TW" altLang="en-US" sz="2000" dirty="0">
                <a:latin typeface="標楷體" panose="03000509000000000000" pitchFamily="65" charset="-120"/>
                <a:ea typeface="標楷體" panose="03000509000000000000" pitchFamily="65" charset="-120"/>
              </a:rPr>
              <a:t>行</a:t>
            </a:r>
            <a:r>
              <a:rPr lang="zh-TW" altLang="en-US" sz="2000" dirty="0" smtClean="0">
                <a:latin typeface="標楷體" panose="03000509000000000000" pitchFamily="65" charset="-120"/>
                <a:ea typeface="標楷體" panose="03000509000000000000" pitchFamily="65" charset="-120"/>
              </a:rPr>
              <a:t>推薦</a:t>
            </a:r>
            <a:endParaRPr lang="zh-TW" altLang="en-US" sz="2000" dirty="0"/>
          </a:p>
        </p:txBody>
      </p:sp>
      <p:grpSp>
        <p:nvGrpSpPr>
          <p:cNvPr id="25" name="그룹 1"/>
          <p:cNvGrpSpPr/>
          <p:nvPr/>
        </p:nvGrpSpPr>
        <p:grpSpPr>
          <a:xfrm>
            <a:off x="607141" y="1044130"/>
            <a:ext cx="3014609" cy="874365"/>
            <a:chOff x="1155220" y="2094922"/>
            <a:chExt cx="3014609" cy="874365"/>
          </a:xfrm>
        </p:grpSpPr>
        <p:sp>
          <p:nvSpPr>
            <p:cNvPr id="26" name="타원 45"/>
            <p:cNvSpPr/>
            <p:nvPr/>
          </p:nvSpPr>
          <p:spPr>
            <a:xfrm>
              <a:off x="1319154"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27" name="모서리가 둥근 직사각형 46"/>
            <p:cNvSpPr/>
            <p:nvPr/>
          </p:nvSpPr>
          <p:spPr>
            <a:xfrm>
              <a:off x="1155220" y="2094922"/>
              <a:ext cx="3014609" cy="389299"/>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200" b="1" dirty="0">
                  <a:solidFill>
                    <a:prstClr val="white"/>
                  </a:solidFill>
                </a:rPr>
                <a:t>1</a:t>
              </a:r>
            </a:p>
          </p:txBody>
        </p:sp>
        <p:sp>
          <p:nvSpPr>
            <p:cNvPr id="28" name="타원 47"/>
            <p:cNvSpPr/>
            <p:nvPr/>
          </p:nvSpPr>
          <p:spPr>
            <a:xfrm>
              <a:off x="1319154"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0" name="모서리가 둥근 직사각형 48"/>
            <p:cNvSpPr/>
            <p:nvPr/>
          </p:nvSpPr>
          <p:spPr>
            <a:xfrm>
              <a:off x="1382290"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1" name="타원 49"/>
            <p:cNvSpPr/>
            <p:nvPr/>
          </p:nvSpPr>
          <p:spPr>
            <a:xfrm>
              <a:off x="3777526"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2" name="타원 50"/>
            <p:cNvSpPr/>
            <p:nvPr/>
          </p:nvSpPr>
          <p:spPr>
            <a:xfrm>
              <a:off x="3777526"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3" name="모서리가 둥근 직사각형 51"/>
            <p:cNvSpPr/>
            <p:nvPr/>
          </p:nvSpPr>
          <p:spPr>
            <a:xfrm>
              <a:off x="3840662"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grpSp>
      <p:pic>
        <p:nvPicPr>
          <p:cNvPr id="59" name="圖片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08" y="4437471"/>
            <a:ext cx="2291420" cy="2208598"/>
          </a:xfrm>
          <a:prstGeom prst="rect">
            <a:avLst/>
          </a:prstGeom>
        </p:spPr>
      </p:pic>
      <p:pic>
        <p:nvPicPr>
          <p:cNvPr id="60" name="圖片 59"/>
          <p:cNvPicPr>
            <a:picLocks noChangeAspect="1"/>
          </p:cNvPicPr>
          <p:nvPr/>
        </p:nvPicPr>
        <p:blipFill rotWithShape="1">
          <a:blip r:embed="rId4">
            <a:extLst>
              <a:ext uri="{28A0092B-C50C-407E-A947-70E740481C1C}">
                <a14:useLocalDpi xmlns:a14="http://schemas.microsoft.com/office/drawing/2010/main" val="0"/>
              </a:ext>
            </a:extLst>
          </a:blip>
          <a:srcRect l="48617" b="12437"/>
          <a:stretch/>
        </p:blipFill>
        <p:spPr>
          <a:xfrm>
            <a:off x="9038825" y="1133866"/>
            <a:ext cx="2520543" cy="2251894"/>
          </a:xfrm>
          <a:prstGeom prst="rect">
            <a:avLst/>
          </a:prstGeom>
        </p:spPr>
      </p:pic>
      <p:pic>
        <p:nvPicPr>
          <p:cNvPr id="61" name="圖片 60"/>
          <p:cNvPicPr>
            <a:picLocks noChangeAspect="1"/>
          </p:cNvPicPr>
          <p:nvPr/>
        </p:nvPicPr>
        <p:blipFill rotWithShape="1">
          <a:blip r:embed="rId4">
            <a:extLst>
              <a:ext uri="{28A0092B-C50C-407E-A947-70E740481C1C}">
                <a14:useLocalDpi xmlns:a14="http://schemas.microsoft.com/office/drawing/2010/main" val="0"/>
              </a:ext>
            </a:extLst>
          </a:blip>
          <a:srcRect r="49800" b="12437"/>
          <a:stretch/>
        </p:blipFill>
        <p:spPr>
          <a:xfrm>
            <a:off x="9140381" y="1065310"/>
            <a:ext cx="2462520" cy="2251894"/>
          </a:xfrm>
          <a:prstGeom prst="rect">
            <a:avLst/>
          </a:prstGeom>
        </p:spPr>
      </p:pic>
      <p:sp>
        <p:nvSpPr>
          <p:cNvPr id="63" name="직사각형 34"/>
          <p:cNvSpPr/>
          <p:nvPr/>
        </p:nvSpPr>
        <p:spPr>
          <a:xfrm>
            <a:off x="5490534" y="1569500"/>
            <a:ext cx="3012323" cy="2567744"/>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latin typeface="標楷體" panose="03000509000000000000" pitchFamily="65" charset="-120"/>
                <a:ea typeface="標楷體" panose="03000509000000000000" pitchFamily="65" charset="-120"/>
              </a:rPr>
              <a:t>過去常以問卷的方式來衡量信任、忠誠，來衡量顧客的再購意圖</a:t>
            </a:r>
            <a:endParaRPr lang="zh-TW" altLang="en-US" sz="2000" dirty="0"/>
          </a:p>
        </p:txBody>
      </p:sp>
      <p:grpSp>
        <p:nvGrpSpPr>
          <p:cNvPr id="64" name="그룹 1"/>
          <p:cNvGrpSpPr/>
          <p:nvPr/>
        </p:nvGrpSpPr>
        <p:grpSpPr>
          <a:xfrm>
            <a:off x="5490534" y="1000743"/>
            <a:ext cx="3014609" cy="874365"/>
            <a:chOff x="1155220" y="2094922"/>
            <a:chExt cx="3014609" cy="874365"/>
          </a:xfrm>
        </p:grpSpPr>
        <p:sp>
          <p:nvSpPr>
            <p:cNvPr id="65" name="타원 45"/>
            <p:cNvSpPr/>
            <p:nvPr/>
          </p:nvSpPr>
          <p:spPr>
            <a:xfrm>
              <a:off x="1319154"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66" name="모서리가 둥근 직사각형 46"/>
            <p:cNvSpPr/>
            <p:nvPr/>
          </p:nvSpPr>
          <p:spPr>
            <a:xfrm>
              <a:off x="1155220" y="2094922"/>
              <a:ext cx="3014609" cy="389299"/>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200" b="1" dirty="0">
                  <a:solidFill>
                    <a:prstClr val="white"/>
                  </a:solidFill>
                </a:rPr>
                <a:t>2</a:t>
              </a:r>
            </a:p>
          </p:txBody>
        </p:sp>
        <p:sp>
          <p:nvSpPr>
            <p:cNvPr id="67" name="타원 47"/>
            <p:cNvSpPr/>
            <p:nvPr/>
          </p:nvSpPr>
          <p:spPr>
            <a:xfrm>
              <a:off x="1319154"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68" name="모서리가 둥근 직사각형 48"/>
            <p:cNvSpPr/>
            <p:nvPr/>
          </p:nvSpPr>
          <p:spPr>
            <a:xfrm>
              <a:off x="1382290"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69" name="타원 49"/>
            <p:cNvSpPr/>
            <p:nvPr/>
          </p:nvSpPr>
          <p:spPr>
            <a:xfrm>
              <a:off x="3777526"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70" name="타원 50"/>
            <p:cNvSpPr/>
            <p:nvPr/>
          </p:nvSpPr>
          <p:spPr>
            <a:xfrm>
              <a:off x="3777526"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71" name="모서리가 둥근 직사각형 51"/>
            <p:cNvSpPr/>
            <p:nvPr/>
          </p:nvSpPr>
          <p:spPr>
            <a:xfrm>
              <a:off x="3840662"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grpSp>
      <p:grpSp>
        <p:nvGrpSpPr>
          <p:cNvPr id="34" name="그룹 52"/>
          <p:cNvGrpSpPr/>
          <p:nvPr/>
        </p:nvGrpSpPr>
        <p:grpSpPr>
          <a:xfrm>
            <a:off x="3118999" y="3611874"/>
            <a:ext cx="3014609" cy="874365"/>
            <a:chOff x="1155220" y="2094922"/>
            <a:chExt cx="3014609" cy="874365"/>
          </a:xfrm>
        </p:grpSpPr>
        <p:sp>
          <p:nvSpPr>
            <p:cNvPr id="35" name="타원 53"/>
            <p:cNvSpPr/>
            <p:nvPr/>
          </p:nvSpPr>
          <p:spPr>
            <a:xfrm>
              <a:off x="1319154"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6" name="모서리가 둥근 직사각형 54"/>
            <p:cNvSpPr/>
            <p:nvPr/>
          </p:nvSpPr>
          <p:spPr>
            <a:xfrm>
              <a:off x="1155220" y="2094922"/>
              <a:ext cx="3014609" cy="389299"/>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200" b="1" dirty="0">
                  <a:solidFill>
                    <a:prstClr val="white"/>
                  </a:solidFill>
                </a:rPr>
                <a:t>3</a:t>
              </a:r>
            </a:p>
          </p:txBody>
        </p:sp>
        <p:sp>
          <p:nvSpPr>
            <p:cNvPr id="37" name="타원 55"/>
            <p:cNvSpPr/>
            <p:nvPr/>
          </p:nvSpPr>
          <p:spPr>
            <a:xfrm>
              <a:off x="1319154"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8" name="모서리가 둥근 직사각형 56"/>
            <p:cNvSpPr/>
            <p:nvPr/>
          </p:nvSpPr>
          <p:spPr>
            <a:xfrm>
              <a:off x="1382290"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39" name="타원 57"/>
            <p:cNvSpPr/>
            <p:nvPr/>
          </p:nvSpPr>
          <p:spPr>
            <a:xfrm>
              <a:off x="3777526"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0" name="타원 58"/>
            <p:cNvSpPr/>
            <p:nvPr/>
          </p:nvSpPr>
          <p:spPr>
            <a:xfrm>
              <a:off x="3777526"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1" name="모서리가 둥근 직사각형 63"/>
            <p:cNvSpPr/>
            <p:nvPr/>
          </p:nvSpPr>
          <p:spPr>
            <a:xfrm>
              <a:off x="3840662"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grpSp>
      <p:sp>
        <p:nvSpPr>
          <p:cNvPr id="23" name="직사각형 37"/>
          <p:cNvSpPr/>
          <p:nvPr/>
        </p:nvSpPr>
        <p:spPr>
          <a:xfrm>
            <a:off x="7996307" y="4179228"/>
            <a:ext cx="3012323" cy="2567744"/>
          </a:xfrm>
          <a:prstGeom prst="rect">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標楷體" panose="03000509000000000000" pitchFamily="65" charset="-120"/>
                <a:ea typeface="標楷體" panose="03000509000000000000" pitchFamily="65" charset="-120"/>
              </a:rPr>
              <a:t>在電話行銷中</a:t>
            </a:r>
            <a:r>
              <a:rPr lang="zh-TW" altLang="en-US" sz="2000" dirty="0" smtClean="0">
                <a:latin typeface="標楷體" panose="03000509000000000000" pitchFamily="65" charset="-120"/>
                <a:ea typeface="標楷體" panose="03000509000000000000" pitchFamily="65" charset="-120"/>
              </a:rPr>
              <a:t>，用戶間的信任關係</a:t>
            </a:r>
            <a:r>
              <a:rPr lang="zh-TW" altLang="en-US" sz="2000" dirty="0">
                <a:latin typeface="標楷體" panose="03000509000000000000" pitchFamily="65" charset="-120"/>
                <a:ea typeface="標楷體" panose="03000509000000000000" pitchFamily="65" charset="-120"/>
              </a:rPr>
              <a:t>難以取得</a:t>
            </a:r>
            <a:endParaRPr lang="ko-KR" altLang="en-US" sz="2000" dirty="0">
              <a:latin typeface="標楷體" panose="03000509000000000000" pitchFamily="65" charset="-120"/>
            </a:endParaRPr>
          </a:p>
        </p:txBody>
      </p:sp>
      <p:grpSp>
        <p:nvGrpSpPr>
          <p:cNvPr id="42" name="그룹 64"/>
          <p:cNvGrpSpPr/>
          <p:nvPr/>
        </p:nvGrpSpPr>
        <p:grpSpPr>
          <a:xfrm>
            <a:off x="7967488" y="3610471"/>
            <a:ext cx="3014609" cy="874365"/>
            <a:chOff x="1155220" y="2094922"/>
            <a:chExt cx="3014609" cy="874365"/>
          </a:xfrm>
        </p:grpSpPr>
        <p:sp>
          <p:nvSpPr>
            <p:cNvPr id="43" name="타원 67"/>
            <p:cNvSpPr/>
            <p:nvPr/>
          </p:nvSpPr>
          <p:spPr>
            <a:xfrm>
              <a:off x="1319154"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4" name="모서리가 둥근 직사각형 68"/>
            <p:cNvSpPr/>
            <p:nvPr/>
          </p:nvSpPr>
          <p:spPr>
            <a:xfrm>
              <a:off x="1155220" y="2094922"/>
              <a:ext cx="3014609" cy="389299"/>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200" b="1" dirty="0">
                  <a:solidFill>
                    <a:prstClr val="white"/>
                  </a:solidFill>
                </a:rPr>
                <a:t>4</a:t>
              </a:r>
            </a:p>
          </p:txBody>
        </p:sp>
        <p:sp>
          <p:nvSpPr>
            <p:cNvPr id="45" name="타원 69"/>
            <p:cNvSpPr/>
            <p:nvPr/>
          </p:nvSpPr>
          <p:spPr>
            <a:xfrm>
              <a:off x="1319154"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6" name="모서리가 둥근 직사각형 70"/>
            <p:cNvSpPr/>
            <p:nvPr/>
          </p:nvSpPr>
          <p:spPr>
            <a:xfrm>
              <a:off x="1382290"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7" name="타원 73"/>
            <p:cNvSpPr/>
            <p:nvPr/>
          </p:nvSpPr>
          <p:spPr>
            <a:xfrm>
              <a:off x="3777526" y="2771269"/>
              <a:ext cx="198018" cy="198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8" name="타원 74"/>
            <p:cNvSpPr/>
            <p:nvPr/>
          </p:nvSpPr>
          <p:spPr>
            <a:xfrm>
              <a:off x="3777526" y="2190562"/>
              <a:ext cx="198018" cy="1980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
          <p:nvSpPr>
            <p:cNvPr id="49" name="모서리가 둥근 직사각형 75"/>
            <p:cNvSpPr/>
            <p:nvPr/>
          </p:nvSpPr>
          <p:spPr>
            <a:xfrm>
              <a:off x="3840662" y="2279628"/>
              <a:ext cx="73277" cy="612000"/>
            </a:xfrm>
            <a:prstGeom prst="roundRect">
              <a:avLst>
                <a:gd name="adj" fmla="val 50000"/>
              </a:avLst>
            </a:prstGeom>
            <a:gradFill flip="none" rotWithShape="1">
              <a:gsLst>
                <a:gs pos="4000">
                  <a:srgbClr val="FFFEFC">
                    <a:shade val="30000"/>
                    <a:satMod val="115000"/>
                  </a:srgbClr>
                </a:gs>
                <a:gs pos="61000">
                  <a:srgbClr val="FFFEF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grpSp>
    </p:spTree>
    <p:extLst>
      <p:ext uri="{BB962C8B-B14F-4D97-AF65-F5344CB8AC3E}">
        <p14:creationId xmlns:p14="http://schemas.microsoft.com/office/powerpoint/2010/main" val="3007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randombar(horizontal)">
                                      <p:cBhvr>
                                        <p:cTn id="15" dur="500"/>
                                        <p:tgtEl>
                                          <p:spTgt spid="63"/>
                                        </p:tgtEl>
                                      </p:cBhvr>
                                    </p:animEffect>
                                  </p:childTnLst>
                                </p:cTn>
                              </p:par>
                              <p:par>
                                <p:cTn id="16" presetID="14" presetClass="entr" presetSubtype="1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randombar(horizontal)">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par>
                                <p:cTn id="27" presetID="14" presetClass="entr" presetSubtype="1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randombar(horizontal)">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randombar(horizontal)">
                                      <p:cBhvr>
                                        <p:cTn id="34" dur="500"/>
                                        <p:tgtEl>
                                          <p:spTgt spid="4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par>
                                <p:cTn id="38" presetID="14" presetClass="entr" presetSubtype="1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randombar(horizontal)">
                                      <p:cBhvr>
                                        <p:cTn id="40" dur="500"/>
                                        <p:tgtEl>
                                          <p:spTgt spid="6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randombar(horizontal)">
                                      <p:cBhvr>
                                        <p:cTn id="4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63"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761703" y="252858"/>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5" y="239796"/>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830762" y="302521"/>
            <a:ext cx="2031317"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研究目的</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368712"/>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78927"/>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2" name="矩形 21"/>
          <p:cNvSpPr/>
          <p:nvPr/>
        </p:nvSpPr>
        <p:spPr>
          <a:xfrm>
            <a:off x="335666" y="1552010"/>
            <a:ext cx="11504291" cy="4476196"/>
          </a:xfrm>
          <a:prstGeom prst="rect">
            <a:avLst/>
          </a:prstGeom>
          <a:gradFill flip="none" rotWithShape="1">
            <a:gsLst>
              <a:gs pos="0">
                <a:srgbClr val="157E9F">
                  <a:tint val="66000"/>
                  <a:satMod val="160000"/>
                </a:srgbClr>
              </a:gs>
              <a:gs pos="50000">
                <a:srgbClr val="157E9F">
                  <a:tint val="44500"/>
                  <a:satMod val="160000"/>
                </a:srgbClr>
              </a:gs>
              <a:gs pos="100000">
                <a:srgbClr val="157E9F">
                  <a:tint val="23500"/>
                  <a:satMod val="160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i="1" dirty="0">
              <a:solidFill>
                <a:schemeClr val="tx1"/>
              </a:solidFill>
              <a:latin typeface="標楷體" panose="03000509000000000000" pitchFamily="65" charset="-120"/>
              <a:ea typeface="標楷體" panose="03000509000000000000" pitchFamily="65" charset="-120"/>
            </a:endParaRPr>
          </a:p>
        </p:txBody>
      </p:sp>
      <p:graphicFrame>
        <p:nvGraphicFramePr>
          <p:cNvPr id="23" name="資料庫圖表 22"/>
          <p:cNvGraphicFramePr/>
          <p:nvPr>
            <p:extLst>
              <p:ext uri="{D42A27DB-BD31-4B8C-83A1-F6EECF244321}">
                <p14:modId xmlns:p14="http://schemas.microsoft.com/office/powerpoint/2010/main" val="3140655636"/>
              </p:ext>
            </p:extLst>
          </p:nvPr>
        </p:nvGraphicFramePr>
        <p:xfrm>
          <a:off x="1053887" y="3460061"/>
          <a:ext cx="9939964" cy="2272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文字方塊 23"/>
          <p:cNvSpPr txBox="1"/>
          <p:nvPr/>
        </p:nvSpPr>
        <p:spPr>
          <a:xfrm>
            <a:off x="1161170" y="2281914"/>
            <a:ext cx="9828332" cy="1569660"/>
          </a:xfrm>
          <a:prstGeom prst="rect">
            <a:avLst/>
          </a:prstGeom>
          <a:noFill/>
        </p:spPr>
        <p:txBody>
          <a:bodyPr wrap="none" rtlCol="0">
            <a:spAutoFit/>
          </a:bodyPr>
          <a:lstStyle/>
          <a:p>
            <a:pPr algn="ctr"/>
            <a:r>
              <a:rPr lang="zh-TW" altLang="zh-TW" sz="3200" i="1" dirty="0">
                <a:latin typeface="標楷體" panose="03000509000000000000" pitchFamily="65" charset="-120"/>
                <a:ea typeface="標楷體" panose="03000509000000000000" pitchFamily="65" charset="-120"/>
              </a:rPr>
              <a:t>本研究旨在電話行銷產業建立以</a:t>
            </a:r>
            <a:r>
              <a:rPr lang="en-US" altLang="zh-TW" sz="3200" i="1" dirty="0">
                <a:latin typeface="標楷體" panose="03000509000000000000" pitchFamily="65" charset="-120"/>
                <a:ea typeface="標楷體" panose="03000509000000000000" pitchFamily="65" charset="-120"/>
              </a:rPr>
              <a:t>CNN</a:t>
            </a:r>
            <a:r>
              <a:rPr lang="zh-TW" altLang="zh-TW" sz="3200" i="1" dirty="0">
                <a:latin typeface="標楷體" panose="03000509000000000000" pitchFamily="65" charset="-120"/>
                <a:ea typeface="標楷體" panose="03000509000000000000" pitchFamily="65" charset="-120"/>
              </a:rPr>
              <a:t>為演算之推薦</a:t>
            </a:r>
            <a:r>
              <a:rPr lang="zh-TW" altLang="zh-TW" sz="3200" i="1" dirty="0" smtClean="0">
                <a:latin typeface="標楷體" panose="03000509000000000000" pitchFamily="65" charset="-120"/>
                <a:ea typeface="標楷體" panose="03000509000000000000" pitchFamily="65" charset="-120"/>
              </a:rPr>
              <a:t>系統</a:t>
            </a:r>
            <a:endParaRPr lang="en-US" altLang="zh-TW" sz="3200" i="1" dirty="0" smtClean="0">
              <a:latin typeface="標楷體" panose="03000509000000000000" pitchFamily="65" charset="-120"/>
              <a:ea typeface="標楷體" panose="03000509000000000000" pitchFamily="65" charset="-120"/>
            </a:endParaRPr>
          </a:p>
          <a:p>
            <a:pPr algn="ctr"/>
            <a:r>
              <a:rPr lang="zh-TW" altLang="en-US" sz="3200" i="1" dirty="0" smtClean="0">
                <a:latin typeface="標楷體" panose="03000509000000000000" pitchFamily="65" charset="-120"/>
                <a:ea typeface="標楷體" panose="03000509000000000000" pitchFamily="65" charset="-120"/>
              </a:rPr>
              <a:t>以預測</a:t>
            </a:r>
            <a:r>
              <a:rPr lang="zh-TW" altLang="en-US" sz="3200" i="1" dirty="0">
                <a:latin typeface="標楷體" panose="03000509000000000000" pitchFamily="65" charset="-120"/>
                <a:ea typeface="標楷體" panose="03000509000000000000" pitchFamily="65" charset="-120"/>
              </a:rPr>
              <a:t>客戶再購與所購品項</a:t>
            </a:r>
            <a:endParaRPr lang="zh-CN" altLang="en-US" sz="3200" i="1" dirty="0">
              <a:latin typeface="標楷體" panose="03000509000000000000" pitchFamily="65" charset="-120"/>
              <a:ea typeface="標楷體" panose="03000509000000000000" pitchFamily="65" charset="-120"/>
            </a:endParaRPr>
          </a:p>
          <a:p>
            <a:endParaRPr lang="zh-TW" altLang="en-US" sz="3200" dirty="0"/>
          </a:p>
        </p:txBody>
      </p:sp>
    </p:spTree>
    <p:extLst>
      <p:ext uri="{BB962C8B-B14F-4D97-AF65-F5344CB8AC3E}">
        <p14:creationId xmlns:p14="http://schemas.microsoft.com/office/powerpoint/2010/main" val="182163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Google Shape;182;p15"/>
          <p:cNvSpPr/>
          <p:nvPr/>
        </p:nvSpPr>
        <p:spPr>
          <a:xfrm>
            <a:off x="0" y="2014538"/>
            <a:ext cx="12192000" cy="2849562"/>
          </a:xfrm>
          <a:prstGeom prst="rect">
            <a:avLst/>
          </a:prstGeom>
          <a:solidFill>
            <a:srgbClr val="157E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7" name="Google Shape;184;p15"/>
          <p:cNvSpPr txBox="1"/>
          <p:nvPr/>
        </p:nvSpPr>
        <p:spPr>
          <a:xfrm>
            <a:off x="946150" y="2000250"/>
            <a:ext cx="1539875" cy="18621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dirty="0">
                <a:solidFill>
                  <a:schemeClr val="lt1"/>
                </a:solidFill>
                <a:latin typeface="Impact"/>
                <a:ea typeface="Impact"/>
                <a:cs typeface="Impact"/>
                <a:sym typeface="Impact"/>
              </a:rPr>
              <a:t>2</a:t>
            </a:r>
            <a:endParaRPr sz="11500" b="0" i="0" u="none" strike="noStrike" cap="none" dirty="0">
              <a:solidFill>
                <a:schemeClr val="lt1"/>
              </a:solidFill>
              <a:latin typeface="Impact"/>
              <a:ea typeface="Impact"/>
              <a:cs typeface="Impact"/>
              <a:sym typeface="Impact"/>
            </a:endParaRPr>
          </a:p>
        </p:txBody>
      </p:sp>
      <p:sp>
        <p:nvSpPr>
          <p:cNvPr id="1768" name="Google Shape;185;p15"/>
          <p:cNvSpPr txBox="1"/>
          <p:nvPr/>
        </p:nvSpPr>
        <p:spPr>
          <a:xfrm>
            <a:off x="419100" y="2638425"/>
            <a:ext cx="571500"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69" name="Google Shape;186;p15"/>
          <p:cNvSpPr/>
          <p:nvPr/>
        </p:nvSpPr>
        <p:spPr>
          <a:xfrm>
            <a:off x="2498725" y="2663825"/>
            <a:ext cx="9693275" cy="541338"/>
          </a:xfrm>
          <a:prstGeom prst="rect">
            <a:avLst/>
          </a:prstGeom>
          <a:solidFill>
            <a:srgbClr val="D6E0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0" name="Google Shape;187;p15"/>
          <p:cNvSpPr txBox="1"/>
          <p:nvPr/>
        </p:nvSpPr>
        <p:spPr>
          <a:xfrm>
            <a:off x="2525713" y="2638425"/>
            <a:ext cx="1766887" cy="585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771" name="Google Shape;188;p15"/>
          <p:cNvSpPr txBox="1"/>
          <p:nvPr/>
        </p:nvSpPr>
        <p:spPr>
          <a:xfrm>
            <a:off x="6791325" y="3632200"/>
            <a:ext cx="5727700" cy="8318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TW" altLang="en-US" sz="4800" b="1" dirty="0" smtClean="0">
                <a:solidFill>
                  <a:schemeClr val="lt1"/>
                </a:solidFill>
                <a:latin typeface="微軟正黑體" panose="020B0604030504040204" pitchFamily="34" charset="-120"/>
                <a:ea typeface="微軟正黑體" panose="020B0604030504040204" pitchFamily="34" charset="-120"/>
              </a:rPr>
              <a:t>文獻</a:t>
            </a:r>
            <a:r>
              <a:rPr lang="zh-TW" altLang="en-US" sz="4800" b="1" dirty="0">
                <a:solidFill>
                  <a:schemeClr val="lt1"/>
                </a:solidFill>
                <a:latin typeface="微軟正黑體" panose="020B0604030504040204" pitchFamily="34" charset="-120"/>
                <a:ea typeface="微軟正黑體" panose="020B0604030504040204" pitchFamily="34" charset="-120"/>
              </a:rPr>
              <a:t>探討</a:t>
            </a:r>
            <a:endParaRPr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0480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761703" y="193224"/>
            <a:ext cx="11430300" cy="748800"/>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160719"/>
            <a:ext cx="484287" cy="748800"/>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795809" y="252826"/>
            <a:ext cx="6878798" cy="646327"/>
          </a:xfrm>
          <a:prstGeom prst="rect">
            <a:avLst/>
          </a:prstGeom>
        </p:spPr>
        <p:txBody>
          <a:bodyPr wrap="none" lIns="91436" tIns="45718" rIns="91436" bIns="45718">
            <a:spAutoFit/>
          </a:bodyPr>
          <a:lstStyle/>
          <a:p>
            <a:pPr algn="ctr"/>
            <a:r>
              <a:rPr lang="zh-TW" altLang="en-US" sz="3600" dirty="0" smtClean="0">
                <a:solidFill>
                  <a:schemeClr val="bg1"/>
                </a:solidFill>
                <a:latin typeface="標楷體" panose="03000509000000000000" pitchFamily="65" charset="-120"/>
                <a:ea typeface="標楷體" panose="03000509000000000000" pitchFamily="65" charset="-120"/>
              </a:rPr>
              <a:t>文</a:t>
            </a:r>
            <a:r>
              <a:rPr lang="zh-TW" altLang="en-US" sz="3600" dirty="0">
                <a:solidFill>
                  <a:schemeClr val="bg1"/>
                </a:solidFill>
                <a:latin typeface="標楷體" panose="03000509000000000000" pitchFamily="65" charset="-120"/>
                <a:ea typeface="標楷體" panose="03000509000000000000" pitchFamily="65" charset="-120"/>
              </a:rPr>
              <a:t>獻</a:t>
            </a:r>
            <a:r>
              <a:rPr lang="zh-TW" altLang="en-US" sz="3600" dirty="0" smtClean="0">
                <a:solidFill>
                  <a:schemeClr val="bg1"/>
                </a:solidFill>
                <a:latin typeface="標楷體" panose="03000509000000000000" pitchFamily="65" charset="-120"/>
                <a:ea typeface="標楷體" panose="03000509000000000000" pitchFamily="65" charset="-120"/>
              </a:rPr>
              <a:t>探討</a:t>
            </a:r>
            <a:r>
              <a:rPr lang="en-US" altLang="zh-TW" sz="3600" dirty="0" smtClean="0">
                <a:solidFill>
                  <a:schemeClr val="bg1"/>
                </a:solidFill>
                <a:latin typeface="標楷體" panose="03000509000000000000" pitchFamily="65" charset="-120"/>
                <a:ea typeface="標楷體" panose="03000509000000000000" pitchFamily="65" charset="-120"/>
              </a:rPr>
              <a:t>-</a:t>
            </a:r>
            <a:r>
              <a:rPr lang="zh-TW" altLang="en-US" sz="3600" dirty="0" smtClean="0">
                <a:solidFill>
                  <a:schemeClr val="bg1"/>
                </a:solidFill>
                <a:latin typeface="標楷體" panose="03000509000000000000" pitchFamily="65" charset="-120"/>
                <a:ea typeface="標楷體" panose="03000509000000000000" pitchFamily="65" charset="-120"/>
              </a:rPr>
              <a:t>電子商務中的推薦系統</a:t>
            </a:r>
            <a:endParaRPr lang="en-US" altLang="zh-CN" sz="3600" dirty="0">
              <a:solidFill>
                <a:schemeClr val="bg1"/>
              </a:solidFill>
              <a:latin typeface="標楷體" panose="03000509000000000000" pitchFamily="65" charset="-120"/>
              <a:ea typeface="標楷體" panose="03000509000000000000" pitchFamily="65" charset="-120"/>
            </a:endParaRPr>
          </a:p>
        </p:txBody>
      </p:sp>
      <p:sp>
        <p:nvSpPr>
          <p:cNvPr id="1770" name="圆角矩形 1769"/>
          <p:cNvSpPr/>
          <p:nvPr/>
        </p:nvSpPr>
        <p:spPr>
          <a:xfrm rot="16200000" flipV="1">
            <a:off x="11457520" y="29913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09354"/>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49920"/>
            <a:ext cx="399468" cy="655821"/>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6" name="Google Shape;329;p19"/>
          <p:cNvSpPr txBox="1"/>
          <p:nvPr/>
        </p:nvSpPr>
        <p:spPr>
          <a:xfrm>
            <a:off x="796879" y="1704887"/>
            <a:ext cx="10444145" cy="963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06250"/>
              </a:lnSpc>
              <a:buFont typeface="Arial" panose="020B0604020202020204" pitchFamily="34" charset="0"/>
              <a:buChar char="•"/>
            </a:pPr>
            <a:r>
              <a:rPr lang="zh-TW" altLang="en-US" sz="1800" dirty="0" smtClean="0">
                <a:solidFill>
                  <a:srgbClr val="3A3838"/>
                </a:solidFill>
                <a:latin typeface="標楷體" panose="03000509000000000000" pitchFamily="65" charset="-120"/>
                <a:ea typeface="標楷體" panose="03000509000000000000" pitchFamily="65" charset="-120"/>
              </a:rPr>
              <a:t>電子商務正面臨資訊過載的問題，如何幫助客戶在大量的資訊中找到適合的商品事一件很重要的事。</a:t>
            </a:r>
            <a:endParaRPr lang="en-US" altLang="zh-TW" sz="1800" dirty="0" smtClean="0">
              <a:solidFill>
                <a:srgbClr val="3A3838"/>
              </a:solidFill>
              <a:latin typeface="標楷體" panose="03000509000000000000" pitchFamily="65" charset="-120"/>
              <a:ea typeface="標楷體" panose="03000509000000000000" pitchFamily="65" charset="-120"/>
            </a:endParaRPr>
          </a:p>
          <a:p>
            <a:pPr marL="285750" indent="-285750">
              <a:lnSpc>
                <a:spcPct val="106250"/>
              </a:lnSpc>
              <a:buFont typeface="Arial" panose="020B0604020202020204" pitchFamily="34" charset="0"/>
              <a:buChar char="•"/>
            </a:pPr>
            <a:r>
              <a:rPr lang="zh-TW" altLang="en-US" sz="1800" dirty="0" smtClean="0">
                <a:solidFill>
                  <a:srgbClr val="3A3838"/>
                </a:solidFill>
                <a:latin typeface="標楷體" panose="03000509000000000000" pitchFamily="65" charset="-120"/>
                <a:ea typeface="標楷體" panose="03000509000000000000" pitchFamily="65" charset="-120"/>
              </a:rPr>
              <a:t>因應不斷增加的訊息量以及客戶的獨特需求，個人化推薦系統已成為解決資訊過載的方法之一。</a:t>
            </a:r>
            <a:endParaRPr lang="en-US" altLang="zh-TW" sz="1800" dirty="0" smtClean="0">
              <a:solidFill>
                <a:srgbClr val="3A3838"/>
              </a:solidFill>
              <a:latin typeface="標楷體" panose="03000509000000000000" pitchFamily="65" charset="-120"/>
              <a:ea typeface="標楷體" panose="03000509000000000000" pitchFamily="65" charset="-120"/>
            </a:endParaRPr>
          </a:p>
        </p:txBody>
      </p:sp>
      <p:grpSp>
        <p:nvGrpSpPr>
          <p:cNvPr id="37" name="Google Shape;330;p19"/>
          <p:cNvGrpSpPr/>
          <p:nvPr/>
        </p:nvGrpSpPr>
        <p:grpSpPr>
          <a:xfrm>
            <a:off x="436347" y="1095777"/>
            <a:ext cx="11399693" cy="1871116"/>
            <a:chOff x="238407" y="766950"/>
            <a:chExt cx="5728511" cy="1940703"/>
          </a:xfrm>
        </p:grpSpPr>
        <p:grpSp>
          <p:nvGrpSpPr>
            <p:cNvPr id="38" name="Google Shape;331;p19"/>
            <p:cNvGrpSpPr/>
            <p:nvPr/>
          </p:nvGrpSpPr>
          <p:grpSpPr>
            <a:xfrm>
              <a:off x="238407" y="766950"/>
              <a:ext cx="5725339" cy="1940703"/>
              <a:chOff x="238407" y="766950"/>
              <a:chExt cx="5725339" cy="1940703"/>
            </a:xfrm>
          </p:grpSpPr>
          <p:sp>
            <p:nvSpPr>
              <p:cNvPr id="40" name="Google Shape;332;p19"/>
              <p:cNvSpPr/>
              <p:nvPr/>
            </p:nvSpPr>
            <p:spPr>
              <a:xfrm>
                <a:off x="238407" y="997041"/>
                <a:ext cx="5712639" cy="1521781"/>
              </a:xfrm>
              <a:prstGeom prst="rect">
                <a:avLst/>
              </a:prstGeom>
              <a:no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333;p19"/>
              <p:cNvSpPr txBox="1"/>
              <p:nvPr/>
            </p:nvSpPr>
            <p:spPr>
              <a:xfrm>
                <a:off x="382055" y="766950"/>
                <a:ext cx="3081998" cy="46166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it-IT" sz="2400" dirty="0">
                    <a:solidFill>
                      <a:srgbClr val="3A3838"/>
                    </a:solidFill>
                    <a:latin typeface="Calibri"/>
                    <a:ea typeface="Calibri"/>
                    <a:cs typeface="Calibri"/>
                    <a:sym typeface="Calibri"/>
                  </a:rPr>
                  <a:t>Fan</a:t>
                </a:r>
                <a:r>
                  <a:rPr lang="it-IT" sz="2400" dirty="0" smtClean="0">
                    <a:solidFill>
                      <a:srgbClr val="3A3838"/>
                    </a:solidFill>
                    <a:latin typeface="Calibri"/>
                    <a:ea typeface="Calibri"/>
                    <a:cs typeface="Calibri"/>
                    <a:sym typeface="Calibri"/>
                  </a:rPr>
                  <a:t>, </a:t>
                </a:r>
                <a:r>
                  <a:rPr lang="it-IT" sz="2400" dirty="0">
                    <a:solidFill>
                      <a:srgbClr val="3A3838"/>
                    </a:solidFill>
                    <a:latin typeface="Calibri"/>
                    <a:ea typeface="Calibri"/>
                    <a:cs typeface="Calibri"/>
                    <a:sym typeface="Calibri"/>
                  </a:rPr>
                  <a:t>Chang</a:t>
                </a:r>
                <a:r>
                  <a:rPr lang="it-IT" sz="2400" dirty="0" smtClean="0">
                    <a:solidFill>
                      <a:srgbClr val="3A3838"/>
                    </a:solidFill>
                    <a:latin typeface="Calibri"/>
                    <a:ea typeface="Calibri"/>
                    <a:cs typeface="Calibri"/>
                    <a:sym typeface="Calibri"/>
                  </a:rPr>
                  <a:t>, and Cui, </a:t>
                </a:r>
                <a:r>
                  <a:rPr lang="da-DK" sz="2400" dirty="0" smtClean="0">
                    <a:solidFill>
                      <a:srgbClr val="3A3838"/>
                    </a:solidFill>
                    <a:latin typeface="Calibri"/>
                    <a:ea typeface="Calibri"/>
                    <a:cs typeface="Calibri"/>
                    <a:sym typeface="Calibri"/>
                  </a:rPr>
                  <a:t>2018</a:t>
                </a:r>
                <a:endParaRPr sz="2400" dirty="0">
                  <a:solidFill>
                    <a:srgbClr val="3A3838"/>
                  </a:solidFill>
                  <a:latin typeface="Calibri"/>
                  <a:ea typeface="Calibri"/>
                  <a:cs typeface="Calibri"/>
                  <a:sym typeface="Calibri"/>
                </a:endParaRPr>
              </a:p>
            </p:txBody>
          </p:sp>
          <p:sp>
            <p:nvSpPr>
              <p:cNvPr id="42" name="Google Shape;336;p19"/>
              <p:cNvSpPr/>
              <p:nvPr/>
            </p:nvSpPr>
            <p:spPr>
              <a:xfrm>
                <a:off x="5471687" y="2215733"/>
                <a:ext cx="492059" cy="491920"/>
              </a:xfrm>
              <a:prstGeom prst="rect">
                <a:avLst/>
              </a:prstGeom>
              <a:solidFill>
                <a:srgbClr val="3A38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 name="Google Shape;338;p19"/>
            <p:cNvSpPr txBox="1"/>
            <p:nvPr/>
          </p:nvSpPr>
          <p:spPr>
            <a:xfrm>
              <a:off x="5488594" y="2241447"/>
              <a:ext cx="478324" cy="4001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zh-TW" altLang="en-US" sz="2000" dirty="0" smtClean="0">
                  <a:solidFill>
                    <a:schemeClr val="lt1"/>
                  </a:solidFill>
                  <a:latin typeface="Impact"/>
                  <a:ea typeface="Impact"/>
                  <a:cs typeface="Impact"/>
                  <a:sym typeface="Impact"/>
                </a:rPr>
                <a:t>重要性</a:t>
              </a:r>
              <a:endParaRPr sz="2000" dirty="0">
                <a:solidFill>
                  <a:schemeClr val="lt1"/>
                </a:solidFill>
                <a:latin typeface="Impact"/>
                <a:ea typeface="Impact"/>
                <a:cs typeface="Impact"/>
                <a:sym typeface="Impact"/>
              </a:endParaRPr>
            </a:p>
          </p:txBody>
        </p:sp>
      </p:grpSp>
      <p:sp>
        <p:nvSpPr>
          <p:cNvPr id="43" name="Google Shape;339;p19"/>
          <p:cNvSpPr txBox="1"/>
          <p:nvPr/>
        </p:nvSpPr>
        <p:spPr>
          <a:xfrm>
            <a:off x="722046" y="3459056"/>
            <a:ext cx="9652000" cy="159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06250"/>
              </a:lnSpc>
              <a:buFont typeface="Arial" panose="020B0604020202020204" pitchFamily="34" charset="0"/>
              <a:buChar char="•"/>
            </a:pPr>
            <a:r>
              <a:rPr lang="zh-TW" altLang="en-US" sz="1800" dirty="0">
                <a:solidFill>
                  <a:srgbClr val="3A3838"/>
                </a:solidFill>
                <a:latin typeface="標楷體" panose="03000509000000000000" pitchFamily="65" charset="-120"/>
                <a:ea typeface="標楷體" panose="03000509000000000000" pitchFamily="65" charset="-120"/>
              </a:rPr>
              <a:t>推薦系統是一種分析客戶數據（包括用戶的</a:t>
            </a:r>
            <a:r>
              <a:rPr lang="zh-TW" altLang="en-US" sz="1800" dirty="0" smtClean="0">
                <a:solidFill>
                  <a:srgbClr val="3A3838"/>
                </a:solidFill>
                <a:latin typeface="標楷體" panose="03000509000000000000" pitchFamily="65" charset="-120"/>
                <a:ea typeface="標楷體" panose="03000509000000000000" pitchFamily="65" charset="-120"/>
              </a:rPr>
              <a:t>購買歷史紀錄）</a:t>
            </a:r>
            <a:r>
              <a:rPr lang="zh-TW" altLang="en-US" sz="1800" dirty="0">
                <a:solidFill>
                  <a:srgbClr val="3A3838"/>
                </a:solidFill>
                <a:latin typeface="標楷體" panose="03000509000000000000" pitchFamily="65" charset="-120"/>
                <a:ea typeface="標楷體" panose="03000509000000000000" pitchFamily="65" charset="-120"/>
              </a:rPr>
              <a:t>，以便向他們推薦最合適的產品或服務的個人化系統。</a:t>
            </a:r>
          </a:p>
          <a:p>
            <a:pPr marL="285750" indent="-285750">
              <a:lnSpc>
                <a:spcPct val="106250"/>
              </a:lnSpc>
              <a:buFont typeface="Arial" panose="020B0604020202020204" pitchFamily="34" charset="0"/>
              <a:buChar char="•"/>
            </a:pPr>
            <a:r>
              <a:rPr lang="zh-TW" altLang="en-US" sz="1800" dirty="0">
                <a:solidFill>
                  <a:srgbClr val="3A3838"/>
                </a:solidFill>
                <a:latin typeface="標楷體" panose="03000509000000000000" pitchFamily="65" charset="-120"/>
                <a:ea typeface="標楷體" panose="03000509000000000000" pitchFamily="65" charset="-120"/>
              </a:rPr>
              <a:t>在電子商務環境中的推薦</a:t>
            </a:r>
            <a:r>
              <a:rPr lang="zh-TW" altLang="en-US" sz="1800" dirty="0" smtClean="0">
                <a:solidFill>
                  <a:srgbClr val="3A3838"/>
                </a:solidFill>
                <a:latin typeface="標楷體" panose="03000509000000000000" pitchFamily="65" charset="-120"/>
                <a:ea typeface="標楷體" panose="03000509000000000000" pitchFamily="65" charset="-120"/>
              </a:rPr>
              <a:t>系統是</a:t>
            </a:r>
            <a:r>
              <a:rPr lang="zh-TW" altLang="en-US" sz="1800" dirty="0">
                <a:solidFill>
                  <a:srgbClr val="3A3838"/>
                </a:solidFill>
                <a:latin typeface="標楷體" panose="03000509000000000000" pitchFamily="65" charset="-120"/>
                <a:ea typeface="標楷體" panose="03000509000000000000" pitchFamily="65" charset="-120"/>
              </a:rPr>
              <a:t>一種明確或暗中蒐集消費者偏好的</a:t>
            </a:r>
            <a:r>
              <a:rPr lang="zh-TW" altLang="en-US" sz="1800" dirty="0" smtClean="0">
                <a:solidFill>
                  <a:srgbClr val="3A3838"/>
                </a:solidFill>
                <a:latin typeface="標楷體" panose="03000509000000000000" pitchFamily="65" charset="-120"/>
                <a:ea typeface="標楷體" panose="03000509000000000000" pitchFamily="65" charset="-120"/>
              </a:rPr>
              <a:t>技術，並</a:t>
            </a:r>
            <a:r>
              <a:rPr lang="zh-TW" altLang="en-US" sz="1800" dirty="0">
                <a:solidFill>
                  <a:srgbClr val="3A3838"/>
                </a:solidFill>
                <a:latin typeface="標楷體" panose="03000509000000000000" pitchFamily="65" charset="-120"/>
                <a:ea typeface="標楷體" panose="03000509000000000000" pitchFamily="65" charset="-120"/>
              </a:rPr>
              <a:t>可以將電子供應商的商品或服務建議給消費者。</a:t>
            </a:r>
          </a:p>
        </p:txBody>
      </p:sp>
      <p:grpSp>
        <p:nvGrpSpPr>
          <p:cNvPr id="44" name="Google Shape;340;p19"/>
          <p:cNvGrpSpPr/>
          <p:nvPr/>
        </p:nvGrpSpPr>
        <p:grpSpPr>
          <a:xfrm>
            <a:off x="436348" y="2929339"/>
            <a:ext cx="11393376" cy="2057447"/>
            <a:chOff x="238407" y="2600596"/>
            <a:chExt cx="5728511" cy="1940547"/>
          </a:xfrm>
        </p:grpSpPr>
        <p:grpSp>
          <p:nvGrpSpPr>
            <p:cNvPr id="45" name="Google Shape;341;p19"/>
            <p:cNvGrpSpPr/>
            <p:nvPr/>
          </p:nvGrpSpPr>
          <p:grpSpPr>
            <a:xfrm>
              <a:off x="238407" y="2600596"/>
              <a:ext cx="5725339" cy="1940547"/>
              <a:chOff x="238407" y="2600596"/>
              <a:chExt cx="5725339" cy="1940547"/>
            </a:xfrm>
          </p:grpSpPr>
          <p:sp>
            <p:nvSpPr>
              <p:cNvPr id="47" name="Google Shape;342;p19"/>
              <p:cNvSpPr/>
              <p:nvPr/>
            </p:nvSpPr>
            <p:spPr>
              <a:xfrm>
                <a:off x="238407" y="2830669"/>
                <a:ext cx="5712639" cy="1521652"/>
              </a:xfrm>
              <a:prstGeom prst="rect">
                <a:avLst/>
              </a:prstGeom>
              <a:noFill/>
              <a:ln w="19050" cap="flat" cmpd="sng">
                <a:solidFill>
                  <a:srgbClr val="044875"/>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343;p19"/>
              <p:cNvSpPr txBox="1"/>
              <p:nvPr/>
            </p:nvSpPr>
            <p:spPr>
              <a:xfrm>
                <a:off x="382054" y="2600596"/>
                <a:ext cx="3815164" cy="46166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solidFill>
                      <a:srgbClr val="044875"/>
                    </a:solidFill>
                    <a:latin typeface="Calibri"/>
                    <a:ea typeface="Calibri"/>
                    <a:cs typeface="Calibri"/>
                    <a:sym typeface="Calibri"/>
                  </a:rPr>
                  <a:t> </a:t>
                </a:r>
                <a:r>
                  <a:rPr lang="da-DK" altLang="zh-TW" sz="2400" dirty="0" smtClean="0">
                    <a:solidFill>
                      <a:srgbClr val="3A3838"/>
                    </a:solidFill>
                    <a:latin typeface="Calibri"/>
                    <a:ea typeface="Calibri"/>
                    <a:cs typeface="Calibri"/>
                    <a:sym typeface="Calibri"/>
                  </a:rPr>
                  <a:t>Jooa </a:t>
                </a:r>
                <a:r>
                  <a:rPr lang="da-DK" altLang="zh-TW" sz="2400" dirty="0">
                    <a:solidFill>
                      <a:srgbClr val="3A3838"/>
                    </a:solidFill>
                    <a:latin typeface="Calibri"/>
                    <a:ea typeface="Calibri"/>
                    <a:cs typeface="Calibri"/>
                    <a:sym typeface="Calibri"/>
                  </a:rPr>
                  <a:t>et al., 2016; Sarwar et al., </a:t>
                </a:r>
                <a:r>
                  <a:rPr lang="da-DK" altLang="zh-TW" sz="2400" dirty="0" smtClean="0">
                    <a:solidFill>
                      <a:srgbClr val="3A3838"/>
                    </a:solidFill>
                    <a:latin typeface="Calibri"/>
                    <a:ea typeface="Calibri"/>
                    <a:cs typeface="Calibri"/>
                    <a:sym typeface="Calibri"/>
                  </a:rPr>
                  <a:t>2001</a:t>
                </a:r>
                <a:r>
                  <a:rPr lang="da-DK" altLang="zh-TW" sz="2400" dirty="0">
                    <a:solidFill>
                      <a:srgbClr val="3A3838"/>
                    </a:solidFill>
                    <a:latin typeface="Calibri"/>
                    <a:ea typeface="Calibri"/>
                    <a:cs typeface="Calibri"/>
                    <a:sym typeface="Calibri"/>
                  </a:rPr>
                  <a:t>; Li &amp; Karahanna, 2015</a:t>
                </a:r>
              </a:p>
              <a:p>
                <a:pPr lvl="0" algn="ctr"/>
                <a:r>
                  <a:rPr lang="en-US" altLang="zh-TW" sz="2400" dirty="0" smtClean="0">
                    <a:solidFill>
                      <a:srgbClr val="044875"/>
                    </a:solidFill>
                    <a:latin typeface="Calibri"/>
                    <a:ea typeface="Calibri"/>
                    <a:cs typeface="Calibri"/>
                  </a:rPr>
                  <a:t> </a:t>
                </a:r>
                <a:endParaRPr sz="2400" dirty="0">
                  <a:solidFill>
                    <a:srgbClr val="044875"/>
                  </a:solidFill>
                  <a:latin typeface="Calibri"/>
                  <a:ea typeface="Calibri"/>
                  <a:cs typeface="Calibri"/>
                  <a:sym typeface="Calibri"/>
                </a:endParaRPr>
              </a:p>
            </p:txBody>
          </p:sp>
          <p:sp>
            <p:nvSpPr>
              <p:cNvPr id="49" name="Google Shape;346;p19"/>
              <p:cNvSpPr/>
              <p:nvPr/>
            </p:nvSpPr>
            <p:spPr>
              <a:xfrm>
                <a:off x="5471687" y="4049263"/>
                <a:ext cx="492059" cy="491880"/>
              </a:xfrm>
              <a:prstGeom prst="rect">
                <a:avLst/>
              </a:prstGeom>
              <a:solidFill>
                <a:srgbClr val="0448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1800" dirty="0" smtClean="0">
                    <a:solidFill>
                      <a:schemeClr val="lt1"/>
                    </a:solidFill>
                    <a:latin typeface="Calibri"/>
                    <a:ea typeface="Calibri"/>
                    <a:cs typeface="Calibri"/>
                    <a:sym typeface="Calibri"/>
                  </a:rPr>
                  <a:t>定義</a:t>
                </a:r>
                <a:endParaRPr sz="1800" dirty="0">
                  <a:solidFill>
                    <a:schemeClr val="lt1"/>
                  </a:solidFill>
                  <a:latin typeface="Calibri"/>
                  <a:ea typeface="Calibri"/>
                  <a:cs typeface="Calibri"/>
                  <a:sym typeface="Calibri"/>
                </a:endParaRPr>
              </a:p>
            </p:txBody>
          </p:sp>
        </p:grpSp>
        <p:sp>
          <p:nvSpPr>
            <p:cNvPr id="46" name="Google Shape;348;p19"/>
            <p:cNvSpPr txBox="1"/>
            <p:nvPr/>
          </p:nvSpPr>
          <p:spPr>
            <a:xfrm>
              <a:off x="5220415" y="4074931"/>
              <a:ext cx="746503" cy="4001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000" dirty="0">
                <a:solidFill>
                  <a:schemeClr val="lt1"/>
                </a:solidFill>
                <a:latin typeface="Impact"/>
                <a:ea typeface="Impact"/>
                <a:cs typeface="Impact"/>
                <a:sym typeface="Impact"/>
              </a:endParaRPr>
            </a:p>
          </p:txBody>
        </p:sp>
      </p:grpSp>
      <p:sp>
        <p:nvSpPr>
          <p:cNvPr id="50" name="Google Shape;349;p19"/>
          <p:cNvSpPr txBox="1"/>
          <p:nvPr/>
        </p:nvSpPr>
        <p:spPr>
          <a:xfrm>
            <a:off x="752261" y="5683815"/>
            <a:ext cx="9437255" cy="963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lnSpc>
                <a:spcPct val="106250"/>
              </a:lnSpc>
              <a:buFont typeface="Arial" panose="020B0604020202020204" pitchFamily="34" charset="0"/>
              <a:buChar char="•"/>
            </a:pPr>
            <a:r>
              <a:rPr lang="zh-TW" altLang="en-US" sz="1800" dirty="0">
                <a:solidFill>
                  <a:srgbClr val="3A3838"/>
                </a:solidFill>
                <a:latin typeface="標楷體" panose="03000509000000000000" pitchFamily="65" charset="-120"/>
                <a:ea typeface="標楷體" panose="03000509000000000000" pitchFamily="65" charset="-120"/>
              </a:rPr>
              <a:t>最被廣為接受的推薦方法有基於內容的推薦、協同過濾推薦以及混合推薦</a:t>
            </a:r>
            <a:r>
              <a:rPr lang="zh-TW" altLang="en-US" sz="1800" dirty="0" smtClean="0">
                <a:solidFill>
                  <a:srgbClr val="3A3838"/>
                </a:solidFill>
                <a:latin typeface="標楷體" panose="03000509000000000000" pitchFamily="65" charset="-120"/>
                <a:ea typeface="標楷體" panose="03000509000000000000" pitchFamily="65" charset="-120"/>
              </a:rPr>
              <a:t>系統。</a:t>
            </a:r>
            <a:endParaRPr lang="zh-TW" altLang="en-US" sz="1800" dirty="0">
              <a:solidFill>
                <a:srgbClr val="3A3838"/>
              </a:solidFill>
              <a:latin typeface="標楷體" panose="03000509000000000000" pitchFamily="65" charset="-120"/>
              <a:ea typeface="標楷體" panose="03000509000000000000" pitchFamily="65" charset="-120"/>
            </a:endParaRPr>
          </a:p>
        </p:txBody>
      </p:sp>
      <p:grpSp>
        <p:nvGrpSpPr>
          <p:cNvPr id="51" name="Google Shape;350;p19"/>
          <p:cNvGrpSpPr/>
          <p:nvPr/>
        </p:nvGrpSpPr>
        <p:grpSpPr>
          <a:xfrm>
            <a:off x="436348" y="4882969"/>
            <a:ext cx="11399692" cy="1975030"/>
            <a:chOff x="238407" y="4434080"/>
            <a:chExt cx="5728511" cy="1937906"/>
          </a:xfrm>
        </p:grpSpPr>
        <p:grpSp>
          <p:nvGrpSpPr>
            <p:cNvPr id="52" name="Google Shape;351;p19"/>
            <p:cNvGrpSpPr/>
            <p:nvPr/>
          </p:nvGrpSpPr>
          <p:grpSpPr>
            <a:xfrm>
              <a:off x="238407" y="4434080"/>
              <a:ext cx="5725339" cy="1937906"/>
              <a:chOff x="238407" y="4434080"/>
              <a:chExt cx="5725339" cy="1937906"/>
            </a:xfrm>
          </p:grpSpPr>
          <p:sp>
            <p:nvSpPr>
              <p:cNvPr id="54" name="Google Shape;352;p19"/>
              <p:cNvSpPr/>
              <p:nvPr/>
            </p:nvSpPr>
            <p:spPr>
              <a:xfrm>
                <a:off x="238407" y="4664216"/>
                <a:ext cx="5712639" cy="1520488"/>
              </a:xfrm>
              <a:prstGeom prst="rect">
                <a:avLst/>
              </a:prstGeom>
              <a:no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353;p19"/>
              <p:cNvSpPr txBox="1"/>
              <p:nvPr/>
            </p:nvSpPr>
            <p:spPr>
              <a:xfrm>
                <a:off x="382055" y="4434080"/>
                <a:ext cx="3081998" cy="461665"/>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altLang="zh-TW" sz="2400" dirty="0">
                    <a:solidFill>
                      <a:srgbClr val="3A3838"/>
                    </a:solidFill>
                    <a:latin typeface="Calibri"/>
                    <a:ea typeface="Calibri"/>
                    <a:cs typeface="Calibri"/>
                  </a:rPr>
                  <a:t>Wei &amp; Fu, 2007</a:t>
                </a:r>
                <a:endParaRPr sz="2400" dirty="0">
                  <a:solidFill>
                    <a:srgbClr val="3A3838"/>
                  </a:solidFill>
                  <a:latin typeface="Calibri"/>
                  <a:ea typeface="Calibri"/>
                  <a:cs typeface="Calibri"/>
                  <a:sym typeface="Calibri"/>
                </a:endParaRPr>
              </a:p>
            </p:txBody>
          </p:sp>
          <p:sp>
            <p:nvSpPr>
              <p:cNvPr id="56" name="Google Shape;356;p19"/>
              <p:cNvSpPr/>
              <p:nvPr/>
            </p:nvSpPr>
            <p:spPr>
              <a:xfrm>
                <a:off x="5471687" y="5879970"/>
                <a:ext cx="492059" cy="492016"/>
              </a:xfrm>
              <a:prstGeom prst="rect">
                <a:avLst/>
              </a:prstGeom>
              <a:solidFill>
                <a:srgbClr val="3A38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zh-TW" altLang="en-US" sz="1800" dirty="0" smtClean="0">
                    <a:solidFill>
                      <a:schemeClr val="lt1"/>
                    </a:solidFill>
                    <a:latin typeface="Calibri"/>
                    <a:ea typeface="Calibri"/>
                    <a:cs typeface="Calibri"/>
                    <a:sym typeface="Calibri"/>
                  </a:rPr>
                  <a:t>方法</a:t>
                </a:r>
                <a:endParaRPr sz="1800" dirty="0">
                  <a:solidFill>
                    <a:schemeClr val="lt1"/>
                  </a:solidFill>
                  <a:latin typeface="Calibri"/>
                  <a:ea typeface="Calibri"/>
                  <a:cs typeface="Calibri"/>
                  <a:sym typeface="Calibri"/>
                </a:endParaRPr>
              </a:p>
            </p:txBody>
          </p:sp>
        </p:grpSp>
        <p:sp>
          <p:nvSpPr>
            <p:cNvPr id="53" name="Google Shape;358;p19"/>
            <p:cNvSpPr txBox="1"/>
            <p:nvPr/>
          </p:nvSpPr>
          <p:spPr>
            <a:xfrm>
              <a:off x="5488594" y="5905778"/>
              <a:ext cx="478324" cy="4001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000" dirty="0">
                <a:solidFill>
                  <a:schemeClr val="lt1"/>
                </a:solidFill>
                <a:latin typeface="Impact"/>
                <a:ea typeface="Impact"/>
                <a:cs typeface="Impact"/>
                <a:sym typeface="Impact"/>
              </a:endParaRPr>
            </a:p>
          </p:txBody>
        </p:sp>
      </p:grpSp>
    </p:spTree>
    <p:extLst>
      <p:ext uri="{BB962C8B-B14F-4D97-AF65-F5344CB8AC3E}">
        <p14:creationId xmlns:p14="http://schemas.microsoft.com/office/powerpoint/2010/main" val="105523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fill="hold"/>
                                        <p:tgtEl>
                                          <p:spTgt spid="43"/>
                                        </p:tgtEl>
                                        <p:attrNameLst>
                                          <p:attrName>ppt_x</p:attrName>
                                        </p:attrNameLst>
                                      </p:cBhvr>
                                      <p:tavLst>
                                        <p:tav tm="0">
                                          <p:val>
                                            <p:strVal val="#ppt_x"/>
                                          </p:val>
                                        </p:tav>
                                        <p:tav tm="100000">
                                          <p:val>
                                            <p:strVal val="#ppt_x"/>
                                          </p:val>
                                        </p:tav>
                                      </p:tavLst>
                                    </p:anim>
                                    <p:anim calcmode="lin" valueType="num">
                                      <p:cBhvr additive="base">
                                        <p:cTn id="2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3" grpId="0"/>
      <p:bldP spid="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5751</Words>
  <Application>Microsoft Office PowerPoint</Application>
  <PresentationFormat>寬螢幕</PresentationFormat>
  <Paragraphs>584</Paragraphs>
  <Slides>34</Slides>
  <Notes>25</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34</vt:i4>
      </vt:variant>
    </vt:vector>
  </HeadingPairs>
  <TitlesOfParts>
    <vt:vector size="50" baseType="lpstr">
      <vt:lpstr>Levenim MT</vt:lpstr>
      <vt:lpstr>맑은 고딕</vt:lpstr>
      <vt:lpstr>微软雅黑</vt:lpstr>
      <vt:lpstr>宋体</vt:lpstr>
      <vt:lpstr>方正清刻本悦宋简体</vt:lpstr>
      <vt:lpstr>微軟正黑體</vt:lpstr>
      <vt:lpstr>新細明體</vt:lpstr>
      <vt:lpstr>標楷體</vt:lpstr>
      <vt:lpstr>Arial</vt:lpstr>
      <vt:lpstr>Calibri</vt:lpstr>
      <vt:lpstr>Calibri Light</vt:lpstr>
      <vt:lpstr>Cambria Math</vt:lpstr>
      <vt:lpstr>Impact</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196</cp:revision>
  <dcterms:created xsi:type="dcterms:W3CDTF">2015-07-31T01:43:00Z</dcterms:created>
  <dcterms:modified xsi:type="dcterms:W3CDTF">2019-07-07T11:36:48Z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