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79" r:id="rId4"/>
    <p:sldId id="260" r:id="rId5"/>
    <p:sldId id="261" r:id="rId6"/>
    <p:sldId id="273" r:id="rId7"/>
    <p:sldId id="271" r:id="rId8"/>
    <p:sldId id="268" r:id="rId9"/>
    <p:sldId id="275" r:id="rId10"/>
    <p:sldId id="274" r:id="rId11"/>
    <p:sldId id="276" r:id="rId12"/>
    <p:sldId id="277" r:id="rId13"/>
    <p:sldId id="278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DDS Analytics is analyzing talent management solutions for Fortune 100 companies. To gain a competitive edge over the competition they want to use data science for talent management. They want to investigate salary prediction and attrition classification using data science techniques. </a:t>
            </a:r>
          </a:p>
        </p:txBody>
      </p:sp>
    </p:spTree>
    <p:extLst>
      <p:ext uri="{BB962C8B-B14F-4D97-AF65-F5344CB8AC3E}">
        <p14:creationId xmlns:p14="http://schemas.microsoft.com/office/powerpoint/2010/main" val="412513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en-US" dirty="0"/>
              <a:t>SVN Model</a:t>
            </a:r>
          </a:p>
          <a:p>
            <a:pPr lvl="1"/>
            <a:r>
              <a:rPr lang="en-US" dirty="0"/>
              <a:t>Segregate given dataset in best possible way</a:t>
            </a:r>
          </a:p>
          <a:p>
            <a:pPr lvl="1"/>
            <a:r>
              <a:rPr lang="en-US" dirty="0"/>
              <a:t>Distance between nearest point as margin</a:t>
            </a:r>
          </a:p>
          <a:p>
            <a:pPr lvl="1"/>
            <a:r>
              <a:rPr lang="en-US" dirty="0"/>
              <a:t>Select Hyperplane with max possible margin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DE701-F564-4CEE-8C0D-14B70BB04917}"/>
              </a:ext>
            </a:extLst>
          </p:cNvPr>
          <p:cNvSpPr txBox="1"/>
          <p:nvPr/>
        </p:nvSpPr>
        <p:spPr>
          <a:xfrm>
            <a:off x="8223281" y="2078772"/>
            <a:ext cx="304966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Confusion Matrix and Statistics</a:t>
            </a:r>
          </a:p>
          <a:p>
            <a:endParaRPr lang="en-US" sz="1000" dirty="0"/>
          </a:p>
          <a:p>
            <a:r>
              <a:rPr lang="en-US" sz="1000" dirty="0"/>
              <a:t>     </a:t>
            </a:r>
            <a:r>
              <a:rPr lang="en-US" sz="1000" dirty="0" err="1"/>
              <a:t>predTrainsvm</a:t>
            </a:r>
            <a:endParaRPr lang="en-US" sz="1000" dirty="0"/>
          </a:p>
          <a:p>
            <a:r>
              <a:rPr lang="en-US" sz="1000" dirty="0"/>
              <a:t>       No Yes</a:t>
            </a:r>
          </a:p>
          <a:p>
            <a:r>
              <a:rPr lang="en-US" sz="1000" dirty="0"/>
              <a:t>  No  223   0</a:t>
            </a:r>
          </a:p>
          <a:p>
            <a:r>
              <a:rPr lang="en-US" sz="1000" dirty="0"/>
              <a:t>  Yes  34   4</a:t>
            </a:r>
          </a:p>
          <a:p>
            <a:r>
              <a:rPr lang="en-US" sz="1000" dirty="0"/>
              <a:t>                                          </a:t>
            </a:r>
          </a:p>
          <a:p>
            <a:r>
              <a:rPr lang="en-US" sz="1000" dirty="0"/>
              <a:t>               Accuracy : 0.8697          </a:t>
            </a:r>
          </a:p>
          <a:p>
            <a:r>
              <a:rPr lang="en-US" sz="1000" dirty="0"/>
              <a:t>                 95% CI : (0.8227, 0.9081)</a:t>
            </a:r>
          </a:p>
          <a:p>
            <a:r>
              <a:rPr lang="en-US" sz="1000" dirty="0"/>
              <a:t>    No Information Rate : 0.9847          </a:t>
            </a:r>
          </a:p>
          <a:p>
            <a:r>
              <a:rPr lang="en-US" sz="1000" dirty="0"/>
              <a:t>    P-Value [Acc &gt; NIR] : 1               </a:t>
            </a:r>
          </a:p>
          <a:p>
            <a:r>
              <a:rPr lang="en-US" sz="1000" dirty="0"/>
              <a:t>                                          </a:t>
            </a:r>
          </a:p>
          <a:p>
            <a:r>
              <a:rPr lang="en-US" sz="1000" dirty="0"/>
              <a:t>                  Kappa : 0.1674          </a:t>
            </a:r>
          </a:p>
          <a:p>
            <a:r>
              <a:rPr lang="en-US" sz="1000" dirty="0"/>
              <a:t>                                          </a:t>
            </a:r>
          </a:p>
          <a:p>
            <a:r>
              <a:rPr lang="en-US" sz="1000" dirty="0"/>
              <a:t> </a:t>
            </a:r>
            <a:r>
              <a:rPr lang="en-US" sz="1000" dirty="0" err="1"/>
              <a:t>Mcnemar's</a:t>
            </a:r>
            <a:r>
              <a:rPr lang="en-US" sz="1000" dirty="0"/>
              <a:t> Test P-Value : 0.00000001519   </a:t>
            </a:r>
          </a:p>
          <a:p>
            <a:r>
              <a:rPr lang="en-US" sz="1000" dirty="0"/>
              <a:t>                                          </a:t>
            </a:r>
          </a:p>
          <a:p>
            <a:r>
              <a:rPr lang="en-US" sz="1000" dirty="0"/>
              <a:t>            Sensitivity : 0.8677          </a:t>
            </a:r>
          </a:p>
          <a:p>
            <a:r>
              <a:rPr lang="en-US" sz="1000" dirty="0"/>
              <a:t>            Specificity : 1.0000          </a:t>
            </a:r>
          </a:p>
          <a:p>
            <a:r>
              <a:rPr lang="en-US" sz="1000" dirty="0"/>
              <a:t>         Pos </a:t>
            </a:r>
            <a:r>
              <a:rPr lang="en-US" sz="1000" dirty="0" err="1"/>
              <a:t>Pred</a:t>
            </a:r>
            <a:r>
              <a:rPr lang="en-US" sz="1000" dirty="0"/>
              <a:t> Value : 1.0000          </a:t>
            </a:r>
          </a:p>
          <a:p>
            <a:r>
              <a:rPr lang="en-US" sz="1000" dirty="0"/>
              <a:t>         Neg </a:t>
            </a:r>
            <a:r>
              <a:rPr lang="en-US" sz="1000" dirty="0" err="1"/>
              <a:t>Pred</a:t>
            </a:r>
            <a:r>
              <a:rPr lang="en-US" sz="1000" dirty="0"/>
              <a:t> Value : 0.1053          </a:t>
            </a:r>
          </a:p>
          <a:p>
            <a:r>
              <a:rPr lang="en-US" sz="1000" dirty="0"/>
              <a:t>             Prevalence : 0.9847          </a:t>
            </a:r>
          </a:p>
          <a:p>
            <a:r>
              <a:rPr lang="en-US" sz="1000" dirty="0"/>
              <a:t>         Detection Rate : 0.8544          </a:t>
            </a:r>
          </a:p>
          <a:p>
            <a:r>
              <a:rPr lang="en-US" sz="1000" dirty="0"/>
              <a:t>   Detection Prevalence : 0.8544          </a:t>
            </a:r>
          </a:p>
          <a:p>
            <a:r>
              <a:rPr lang="en-US" sz="1000" dirty="0"/>
              <a:t>      Balanced Accuracy : 0.9339          </a:t>
            </a:r>
          </a:p>
          <a:p>
            <a:r>
              <a:rPr lang="en-US" sz="1000" dirty="0"/>
              <a:t>                                          </a:t>
            </a:r>
          </a:p>
          <a:p>
            <a:r>
              <a:rPr lang="en-US" sz="1000" dirty="0"/>
              <a:t>       'Positive' Class : No </a:t>
            </a:r>
          </a:p>
        </p:txBody>
      </p:sp>
    </p:spTree>
    <p:extLst>
      <p:ext uri="{BB962C8B-B14F-4D97-AF65-F5344CB8AC3E}">
        <p14:creationId xmlns:p14="http://schemas.microsoft.com/office/powerpoint/2010/main" val="109512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en-US" dirty="0"/>
              <a:t>KNN</a:t>
            </a:r>
          </a:p>
          <a:p>
            <a:pPr lvl="1"/>
            <a:r>
              <a:rPr lang="en-US" dirty="0"/>
              <a:t>Calculate distance</a:t>
            </a:r>
          </a:p>
          <a:p>
            <a:pPr lvl="1"/>
            <a:r>
              <a:rPr lang="en-US" dirty="0"/>
              <a:t>Find nearest neighbors</a:t>
            </a:r>
          </a:p>
          <a:p>
            <a:pPr lvl="1"/>
            <a:r>
              <a:rPr lang="en-US" dirty="0"/>
              <a:t>Vote on label</a:t>
            </a:r>
          </a:p>
          <a:p>
            <a:pPr lvl="1"/>
            <a:r>
              <a:rPr lang="en-US" dirty="0"/>
              <a:t>K = 7 optimal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F47B94-057A-412D-9803-F8BDBEEE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87458"/>
            <a:ext cx="5937504" cy="36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22 Selected Predictor</a:t>
            </a:r>
          </a:p>
          <a:p>
            <a:pPr lvl="1"/>
            <a:r>
              <a:rPr lang="en-US" dirty="0"/>
              <a:t>Repeated CV</a:t>
            </a:r>
          </a:p>
          <a:p>
            <a:pPr lvl="1"/>
            <a:r>
              <a:rPr lang="en-US" dirty="0"/>
              <a:t>$1050 RMSE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7ED44-DBEB-4F8D-A60F-932D3F4C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64" y="2555791"/>
            <a:ext cx="5242560" cy="32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en-US" dirty="0"/>
              <a:t>SVN Model</a:t>
            </a:r>
          </a:p>
          <a:p>
            <a:pPr lvl="1"/>
            <a:r>
              <a:rPr lang="en-US" dirty="0"/>
              <a:t>Cost plateaued </a:t>
            </a:r>
          </a:p>
          <a:p>
            <a:pPr lvl="1"/>
            <a:r>
              <a:rPr lang="en-US" dirty="0"/>
              <a:t>RMSE - $1300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8CB13-645B-4390-9ECD-20F14CCBA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047" y="2667000"/>
            <a:ext cx="5994977" cy="369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Attrition</a:t>
            </a:r>
          </a:p>
          <a:p>
            <a:pPr lvl="1"/>
            <a:r>
              <a:rPr lang="en-US" dirty="0"/>
              <a:t>Random Forest Model</a:t>
            </a:r>
          </a:p>
          <a:p>
            <a:pPr lvl="2"/>
            <a:r>
              <a:rPr lang="en-US" dirty="0"/>
              <a:t>Accuracy = 86.97%</a:t>
            </a:r>
          </a:p>
          <a:p>
            <a:pPr lvl="2"/>
            <a:r>
              <a:rPr lang="en-US" dirty="0"/>
              <a:t>Specificity = 87.65</a:t>
            </a:r>
          </a:p>
          <a:p>
            <a:pPr lvl="2"/>
            <a:r>
              <a:rPr lang="en-US" dirty="0"/>
              <a:t>Sensitivity = 70%</a:t>
            </a:r>
          </a:p>
          <a:p>
            <a:r>
              <a:rPr lang="en-US" dirty="0"/>
              <a:t>Salary</a:t>
            </a:r>
          </a:p>
          <a:p>
            <a:pPr lvl="1"/>
            <a:r>
              <a:rPr lang="en-US" dirty="0"/>
              <a:t>Random Forest Model</a:t>
            </a:r>
          </a:p>
          <a:p>
            <a:pPr lvl="2"/>
            <a:r>
              <a:rPr lang="en-US" dirty="0"/>
              <a:t>22 selected</a:t>
            </a:r>
          </a:p>
          <a:p>
            <a:pPr lvl="2"/>
            <a:r>
              <a:rPr lang="en-US" dirty="0"/>
              <a:t>$1050 RMSE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8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Forest Model for both predictor and classifiers</a:t>
            </a:r>
          </a:p>
          <a:p>
            <a:pPr lvl="1"/>
            <a:r>
              <a:rPr lang="en-US" dirty="0"/>
              <a:t>Based on trees so scaling variables doesn’t matter</a:t>
            </a:r>
          </a:p>
          <a:p>
            <a:pPr lvl="1"/>
            <a:r>
              <a:rPr lang="en-US" dirty="0"/>
              <a:t>Random subspace and bagging to prevent overfitting</a:t>
            </a:r>
          </a:p>
          <a:p>
            <a:pPr lvl="1"/>
            <a:r>
              <a:rPr lang="en-US" dirty="0"/>
              <a:t>Deals with missing data not needed here</a:t>
            </a:r>
          </a:p>
          <a:p>
            <a:pPr lvl="1"/>
            <a:r>
              <a:rPr lang="en-US" dirty="0"/>
              <a:t>Automated feature selection built in</a:t>
            </a:r>
          </a:p>
          <a:p>
            <a:r>
              <a:rPr lang="en-US" dirty="0"/>
              <a:t>Other than Stock Options, Monthly Income, and Overtime</a:t>
            </a:r>
          </a:p>
          <a:p>
            <a:pPr lvl="1"/>
            <a:r>
              <a:rPr lang="en-US" dirty="0"/>
              <a:t>Age, Total Working Years and Marital Status strong factors for attrition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0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en-US" dirty="0"/>
              <a:t>Summary Statistics</a:t>
            </a:r>
          </a:p>
          <a:p>
            <a:r>
              <a:rPr lang="en-US" dirty="0"/>
              <a:t>Attrition Factors</a:t>
            </a:r>
          </a:p>
          <a:p>
            <a:r>
              <a:rPr lang="en-US" dirty="0"/>
              <a:t>Trends in Data</a:t>
            </a:r>
          </a:p>
          <a:p>
            <a:r>
              <a:rPr lang="en-US" dirty="0"/>
              <a:t>Classification Model</a:t>
            </a:r>
          </a:p>
          <a:p>
            <a:r>
              <a:rPr lang="en-US" dirty="0"/>
              <a:t>Regression Model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3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en-US" dirty="0"/>
              <a:t>870 Observations with 36 variables</a:t>
            </a:r>
          </a:p>
          <a:p>
            <a:r>
              <a:rPr lang="en-US" dirty="0"/>
              <a:t>No missing data</a:t>
            </a:r>
          </a:p>
          <a:p>
            <a:r>
              <a:rPr lang="en-US" dirty="0"/>
              <a:t>Average values for variables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B8DEF-523F-4E2A-8002-B6F75807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638" y="3629176"/>
            <a:ext cx="2435106" cy="229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2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en-US" dirty="0"/>
              <a:t>Top 3 factors :</a:t>
            </a:r>
          </a:p>
          <a:p>
            <a:pPr lvl="1"/>
            <a:r>
              <a:rPr lang="en-US" dirty="0"/>
              <a:t>Overtime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Stock Option Level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CEF43-E7BF-4937-99BF-74ACC7F1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445" y="1901376"/>
            <a:ext cx="5979154" cy="427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3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Trends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en-US" dirty="0"/>
              <a:t>Job Satisfaction by Title</a:t>
            </a:r>
          </a:p>
          <a:p>
            <a:pPr lvl="1"/>
            <a:r>
              <a:rPr lang="en-US" dirty="0"/>
              <a:t>HR </a:t>
            </a:r>
            <a:r>
              <a:rPr lang="en-US" dirty="0" err="1"/>
              <a:t>Represenative</a:t>
            </a:r>
            <a:endParaRPr lang="en-US" dirty="0"/>
          </a:p>
          <a:p>
            <a:pPr lvl="1"/>
            <a:r>
              <a:rPr lang="en-US" dirty="0"/>
              <a:t>Years with company</a:t>
            </a:r>
          </a:p>
          <a:p>
            <a:pPr lvl="1"/>
            <a:r>
              <a:rPr lang="en-US" dirty="0"/>
              <a:t>XYZ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C52FC-4FB7-49F4-8798-42949F7B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746" y="2733858"/>
            <a:ext cx="5691334" cy="35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1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Trends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en-US" dirty="0"/>
              <a:t>Median Monthly Salary by Title</a:t>
            </a:r>
          </a:p>
          <a:p>
            <a:pPr lvl="1"/>
            <a:r>
              <a:rPr lang="en-US" dirty="0"/>
              <a:t>Manager </a:t>
            </a:r>
          </a:p>
          <a:p>
            <a:pPr lvl="1"/>
            <a:r>
              <a:rPr lang="en-US" dirty="0"/>
              <a:t>Research Director</a:t>
            </a:r>
          </a:p>
          <a:p>
            <a:pPr lvl="1"/>
            <a:r>
              <a:rPr lang="en-US" dirty="0"/>
              <a:t>HR Rep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C78B9-CE1B-4141-9FDE-85982CD0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902" y="2955671"/>
            <a:ext cx="546777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5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Trends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en-US" dirty="0"/>
              <a:t>Age Buckets</a:t>
            </a:r>
          </a:p>
          <a:p>
            <a:pPr lvl="1"/>
            <a:r>
              <a:rPr lang="en-US" dirty="0"/>
              <a:t>35-44</a:t>
            </a:r>
          </a:p>
          <a:p>
            <a:pPr lvl="1"/>
            <a:r>
              <a:rPr lang="en-US" dirty="0"/>
              <a:t>25-34</a:t>
            </a:r>
          </a:p>
          <a:p>
            <a:pPr lvl="1"/>
            <a:r>
              <a:rPr lang="en-US" dirty="0"/>
              <a:t>45-52</a:t>
            </a:r>
          </a:p>
          <a:p>
            <a:pPr lvl="1"/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C79AC4C-C5F1-41CF-99FE-B75C5A77C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2966"/>
            <a:ext cx="4996928" cy="356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68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Calculate prior probability for given class </a:t>
            </a:r>
          </a:p>
          <a:p>
            <a:pPr lvl="1"/>
            <a:r>
              <a:rPr lang="en-US" dirty="0"/>
              <a:t>Find likelihood probability for each attribute</a:t>
            </a:r>
          </a:p>
          <a:p>
            <a:pPr lvl="1"/>
            <a:r>
              <a:rPr lang="en-US" dirty="0"/>
              <a:t>Put values in Bayes</a:t>
            </a:r>
          </a:p>
          <a:p>
            <a:pPr lvl="2"/>
            <a:r>
              <a:rPr lang="en-US" dirty="0"/>
              <a:t>Calculate Posterior probability</a:t>
            </a:r>
          </a:p>
          <a:p>
            <a:pPr lvl="1"/>
            <a:r>
              <a:rPr lang="en-US" dirty="0"/>
              <a:t>See which class has higher probability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3CC85-8558-46CD-BCF2-7004A8433A5C}"/>
              </a:ext>
            </a:extLst>
          </p:cNvPr>
          <p:cNvSpPr txBox="1"/>
          <p:nvPr/>
        </p:nvSpPr>
        <p:spPr>
          <a:xfrm>
            <a:off x="7916100" y="2142055"/>
            <a:ext cx="2791589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 No Yes</a:t>
            </a:r>
          </a:p>
          <a:p>
            <a:r>
              <a:rPr lang="en-US" sz="1000" dirty="0"/>
              <a:t>  No  203  19</a:t>
            </a:r>
          </a:p>
          <a:p>
            <a:r>
              <a:rPr lang="en-US" sz="1000" dirty="0"/>
              <a:t>  Yes  20  19</a:t>
            </a:r>
          </a:p>
          <a:p>
            <a:r>
              <a:rPr lang="en-US" sz="1000" dirty="0"/>
              <a:t>Confusion Matrix and Statistics</a:t>
            </a:r>
          </a:p>
          <a:p>
            <a:endParaRPr lang="en-US" sz="1000" dirty="0"/>
          </a:p>
          <a:p>
            <a:r>
              <a:rPr lang="en-US" sz="1000" dirty="0"/>
              <a:t>     </a:t>
            </a:r>
          </a:p>
          <a:p>
            <a:r>
              <a:rPr lang="en-US" sz="1000" dirty="0"/>
              <a:t>       No Yes</a:t>
            </a:r>
          </a:p>
          <a:p>
            <a:r>
              <a:rPr lang="en-US" sz="1000" dirty="0"/>
              <a:t>  No  203  19</a:t>
            </a:r>
          </a:p>
          <a:p>
            <a:r>
              <a:rPr lang="en-US" sz="1000" dirty="0"/>
              <a:t>  Yes  20  19</a:t>
            </a:r>
          </a:p>
          <a:p>
            <a:r>
              <a:rPr lang="en-US" sz="1000" dirty="0"/>
              <a:t>                                          </a:t>
            </a:r>
          </a:p>
          <a:p>
            <a:r>
              <a:rPr lang="en-US" sz="1000" dirty="0"/>
              <a:t>               Accuracy : 0.8506          </a:t>
            </a:r>
          </a:p>
          <a:p>
            <a:r>
              <a:rPr lang="en-US" sz="1000" dirty="0"/>
              <a:t>                 95% CI : (0.8014, 0.8915)</a:t>
            </a:r>
          </a:p>
          <a:p>
            <a:r>
              <a:rPr lang="en-US" sz="1000" dirty="0"/>
              <a:t>    No Information Rate : 0.8544          </a:t>
            </a:r>
          </a:p>
          <a:p>
            <a:r>
              <a:rPr lang="en-US" sz="1000" dirty="0"/>
              <a:t>    P-Value [Acc &gt; NIR] : 0.6112          </a:t>
            </a:r>
          </a:p>
          <a:p>
            <a:r>
              <a:rPr lang="en-US" sz="1000" dirty="0"/>
              <a:t>                                          </a:t>
            </a:r>
          </a:p>
          <a:p>
            <a:r>
              <a:rPr lang="en-US" sz="1000" dirty="0"/>
              <a:t>                  Kappa : 0.4059          </a:t>
            </a:r>
          </a:p>
          <a:p>
            <a:r>
              <a:rPr lang="en-US" sz="1000" dirty="0"/>
              <a:t>                                          </a:t>
            </a:r>
          </a:p>
          <a:p>
            <a:r>
              <a:rPr lang="en-US" sz="1000" dirty="0"/>
              <a:t> </a:t>
            </a:r>
            <a:r>
              <a:rPr lang="en-US" sz="1000" dirty="0" err="1"/>
              <a:t>Mcnemar's</a:t>
            </a:r>
            <a:r>
              <a:rPr lang="en-US" sz="1000" dirty="0"/>
              <a:t> Test P-Value : 1.0000          </a:t>
            </a:r>
          </a:p>
          <a:p>
            <a:r>
              <a:rPr lang="en-US" sz="1000" dirty="0"/>
              <a:t>                                          </a:t>
            </a:r>
          </a:p>
          <a:p>
            <a:r>
              <a:rPr lang="en-US" sz="1000" dirty="0"/>
              <a:t>            Sensitivity : 0.9103          </a:t>
            </a:r>
          </a:p>
          <a:p>
            <a:r>
              <a:rPr lang="en-US" sz="1000" dirty="0"/>
              <a:t>            Specificity : 0.5000          </a:t>
            </a:r>
          </a:p>
          <a:p>
            <a:r>
              <a:rPr lang="en-US" sz="1000" dirty="0"/>
              <a:t>         Pos </a:t>
            </a:r>
            <a:r>
              <a:rPr lang="en-US" sz="1000" dirty="0" err="1"/>
              <a:t>Pred</a:t>
            </a:r>
            <a:r>
              <a:rPr lang="en-US" sz="1000" dirty="0"/>
              <a:t> Value : 0.9144          </a:t>
            </a:r>
          </a:p>
          <a:p>
            <a:r>
              <a:rPr lang="en-US" sz="1000" dirty="0"/>
              <a:t>         Neg </a:t>
            </a:r>
            <a:r>
              <a:rPr lang="en-US" sz="1000" dirty="0" err="1"/>
              <a:t>Pred</a:t>
            </a:r>
            <a:r>
              <a:rPr lang="en-US" sz="1000" dirty="0"/>
              <a:t> Value : 0.4872          </a:t>
            </a:r>
          </a:p>
          <a:p>
            <a:r>
              <a:rPr lang="en-US" sz="1000" dirty="0"/>
              <a:t>             Prevalence : 0.8544          </a:t>
            </a:r>
          </a:p>
          <a:p>
            <a:r>
              <a:rPr lang="en-US" sz="1000" dirty="0"/>
              <a:t>         Detection Rate : 0.7778          </a:t>
            </a:r>
          </a:p>
          <a:p>
            <a:r>
              <a:rPr lang="en-US" sz="1000" dirty="0"/>
              <a:t>   Detection Prevalence : 0.8506          </a:t>
            </a:r>
          </a:p>
          <a:p>
            <a:r>
              <a:rPr lang="en-US" sz="1000" dirty="0"/>
              <a:t>      Balanced Accuracy : 0.7052          </a:t>
            </a:r>
          </a:p>
          <a:p>
            <a:r>
              <a:rPr lang="en-US" sz="1000" dirty="0"/>
              <a:t>                                          </a:t>
            </a:r>
          </a:p>
          <a:p>
            <a:r>
              <a:rPr lang="en-US" sz="1000" dirty="0"/>
              <a:t>       'Positive' Class : No </a:t>
            </a:r>
          </a:p>
        </p:txBody>
      </p:sp>
    </p:spTree>
    <p:extLst>
      <p:ext uri="{BB962C8B-B14F-4D97-AF65-F5344CB8AC3E}">
        <p14:creationId xmlns:p14="http://schemas.microsoft.com/office/powerpoint/2010/main" val="215992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Select Random samples from Attrition</a:t>
            </a:r>
          </a:p>
          <a:p>
            <a:pPr lvl="1"/>
            <a:r>
              <a:rPr lang="en-US" dirty="0"/>
              <a:t>Construct Decision Tree for each sample</a:t>
            </a:r>
          </a:p>
          <a:p>
            <a:pPr lvl="2"/>
            <a:r>
              <a:rPr lang="en-US" dirty="0"/>
              <a:t>Prediction result from each decision</a:t>
            </a:r>
          </a:p>
          <a:p>
            <a:pPr lvl="1"/>
            <a:r>
              <a:rPr lang="en-US" dirty="0"/>
              <a:t>Perform a vote for each predicted result</a:t>
            </a:r>
          </a:p>
          <a:p>
            <a:pPr lvl="1"/>
            <a:r>
              <a:rPr lang="en-US" dirty="0"/>
              <a:t>Select Prediction result with most votes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8985C-5A38-4115-9B33-673FE0399B51}"/>
              </a:ext>
            </a:extLst>
          </p:cNvPr>
          <p:cNvSpPr txBox="1"/>
          <p:nvPr/>
        </p:nvSpPr>
        <p:spPr>
          <a:xfrm>
            <a:off x="7896076" y="2105441"/>
            <a:ext cx="28116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Confusion Matrix and Statistics</a:t>
            </a:r>
          </a:p>
          <a:p>
            <a:endParaRPr lang="en-US" sz="1000" dirty="0"/>
          </a:p>
          <a:p>
            <a:r>
              <a:rPr lang="en-US" sz="1000" dirty="0"/>
              <a:t>     </a:t>
            </a:r>
            <a:r>
              <a:rPr lang="en-US" sz="1000" dirty="0" err="1"/>
              <a:t>predTrain</a:t>
            </a:r>
            <a:endParaRPr lang="en-US" sz="1000" dirty="0"/>
          </a:p>
          <a:p>
            <a:r>
              <a:rPr lang="en-US" sz="1000" dirty="0"/>
              <a:t>       No Yes</a:t>
            </a:r>
          </a:p>
          <a:p>
            <a:r>
              <a:rPr lang="en-US" sz="1000" dirty="0"/>
              <a:t>  No  220   3</a:t>
            </a:r>
          </a:p>
          <a:p>
            <a:r>
              <a:rPr lang="en-US" sz="1000" dirty="0"/>
              <a:t>  Yes  31   7</a:t>
            </a:r>
          </a:p>
          <a:p>
            <a:r>
              <a:rPr lang="en-US" sz="1000" dirty="0"/>
              <a:t>                                          </a:t>
            </a:r>
          </a:p>
          <a:p>
            <a:r>
              <a:rPr lang="en-US" sz="1000" dirty="0"/>
              <a:t>               Accuracy : 0.8697          </a:t>
            </a:r>
          </a:p>
          <a:p>
            <a:r>
              <a:rPr lang="en-US" sz="1000" dirty="0"/>
              <a:t>                 95% CI : (0.8227, 0.9081)</a:t>
            </a:r>
          </a:p>
          <a:p>
            <a:r>
              <a:rPr lang="en-US" sz="1000" dirty="0"/>
              <a:t>    No Information Rate : 0.9617          </a:t>
            </a:r>
          </a:p>
          <a:p>
            <a:r>
              <a:rPr lang="en-US" sz="1000" dirty="0"/>
              <a:t>    P-Value [Acc &gt; NIR] : 1               </a:t>
            </a:r>
          </a:p>
          <a:p>
            <a:r>
              <a:rPr lang="en-US" sz="1000" dirty="0"/>
              <a:t>                                          </a:t>
            </a:r>
          </a:p>
          <a:p>
            <a:r>
              <a:rPr lang="en-US" sz="1000" dirty="0"/>
              <a:t>                  Kappa : 0.2459          </a:t>
            </a:r>
          </a:p>
          <a:p>
            <a:r>
              <a:rPr lang="en-US" sz="1000" dirty="0"/>
              <a:t>                                          </a:t>
            </a:r>
          </a:p>
          <a:p>
            <a:r>
              <a:rPr lang="en-US" sz="1000" dirty="0"/>
              <a:t> </a:t>
            </a:r>
            <a:r>
              <a:rPr lang="en-US" sz="1000" dirty="0" err="1"/>
              <a:t>Mcnemar's</a:t>
            </a:r>
            <a:r>
              <a:rPr lang="en-US" sz="1000" dirty="0"/>
              <a:t> Test P-Value : 0.000003649     </a:t>
            </a:r>
          </a:p>
          <a:p>
            <a:r>
              <a:rPr lang="en-US" sz="1000" dirty="0"/>
              <a:t>                                          </a:t>
            </a:r>
          </a:p>
          <a:p>
            <a:r>
              <a:rPr lang="en-US" sz="1000" dirty="0"/>
              <a:t>            Sensitivity : 0.8765          </a:t>
            </a:r>
          </a:p>
          <a:p>
            <a:r>
              <a:rPr lang="en-US" sz="1000" dirty="0"/>
              <a:t>            Specificity : 0.7000          </a:t>
            </a:r>
          </a:p>
          <a:p>
            <a:r>
              <a:rPr lang="en-US" sz="1000" dirty="0"/>
              <a:t>         Pos </a:t>
            </a:r>
            <a:r>
              <a:rPr lang="en-US" sz="1000" dirty="0" err="1"/>
              <a:t>Pred</a:t>
            </a:r>
            <a:r>
              <a:rPr lang="en-US" sz="1000" dirty="0"/>
              <a:t> Value : 0.9865          </a:t>
            </a:r>
          </a:p>
          <a:p>
            <a:r>
              <a:rPr lang="en-US" sz="1000" dirty="0"/>
              <a:t>         Neg </a:t>
            </a:r>
            <a:r>
              <a:rPr lang="en-US" sz="1000" dirty="0" err="1"/>
              <a:t>Pred</a:t>
            </a:r>
            <a:r>
              <a:rPr lang="en-US" sz="1000" dirty="0"/>
              <a:t> Value : 0.1842          </a:t>
            </a:r>
          </a:p>
          <a:p>
            <a:r>
              <a:rPr lang="en-US" sz="1000" dirty="0"/>
              <a:t>             Prevalence : 0.9617          </a:t>
            </a:r>
          </a:p>
          <a:p>
            <a:r>
              <a:rPr lang="en-US" sz="1000" dirty="0"/>
              <a:t>         Detection Rate : 0.8429          </a:t>
            </a:r>
          </a:p>
          <a:p>
            <a:r>
              <a:rPr lang="en-US" sz="1000" dirty="0"/>
              <a:t>   Detection Prevalence : 0.8544          </a:t>
            </a:r>
          </a:p>
          <a:p>
            <a:r>
              <a:rPr lang="en-US" sz="1000" dirty="0"/>
              <a:t>      Balanced Accuracy : 0.7882          </a:t>
            </a:r>
          </a:p>
          <a:p>
            <a:r>
              <a:rPr lang="en-US" sz="1000" dirty="0"/>
              <a:t>                                          </a:t>
            </a:r>
          </a:p>
          <a:p>
            <a:r>
              <a:rPr lang="en-US" sz="1000" dirty="0"/>
              <a:t>       'Positive' Class : No </a:t>
            </a:r>
          </a:p>
        </p:txBody>
      </p:sp>
    </p:spTree>
    <p:extLst>
      <p:ext uri="{BB962C8B-B14F-4D97-AF65-F5344CB8AC3E}">
        <p14:creationId xmlns:p14="http://schemas.microsoft.com/office/powerpoint/2010/main" val="1845796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</TotalTime>
  <Words>657</Words>
  <Application>Microsoft Office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Executive Summary</vt:lpstr>
      <vt:lpstr>Agenda</vt:lpstr>
      <vt:lpstr>Summary Statistics</vt:lpstr>
      <vt:lpstr>Attrition Factors</vt:lpstr>
      <vt:lpstr>Interesting Trends in Data</vt:lpstr>
      <vt:lpstr>Interesting Trends in Data</vt:lpstr>
      <vt:lpstr>Interesting Trends in Data</vt:lpstr>
      <vt:lpstr>Attrition Model</vt:lpstr>
      <vt:lpstr>Attrition Model</vt:lpstr>
      <vt:lpstr>Attrition Model</vt:lpstr>
      <vt:lpstr>Salary Model</vt:lpstr>
      <vt:lpstr>Salary Model</vt:lpstr>
      <vt:lpstr>Salary Model</vt:lpstr>
      <vt:lpstr>Best 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2: DDS Analytics- Talent</dc:title>
  <dc:creator>Herbaugh, Jason</dc:creator>
  <cp:lastModifiedBy>Herbaugh, Jason</cp:lastModifiedBy>
  <cp:revision>13</cp:revision>
  <dcterms:created xsi:type="dcterms:W3CDTF">2021-02-26T04:03:56Z</dcterms:created>
  <dcterms:modified xsi:type="dcterms:W3CDTF">2021-02-28T02:47:21Z</dcterms:modified>
</cp:coreProperties>
</file>