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80" r:id="rId3"/>
    <p:sldId id="257" r:id="rId4"/>
    <p:sldId id="279" r:id="rId5"/>
    <p:sldId id="260" r:id="rId6"/>
    <p:sldId id="281" r:id="rId7"/>
    <p:sldId id="261" r:id="rId8"/>
    <p:sldId id="273" r:id="rId9"/>
    <p:sldId id="268" r:id="rId10"/>
    <p:sldId id="275" r:id="rId11"/>
    <p:sldId id="274" r:id="rId12"/>
    <p:sldId id="276" r:id="rId13"/>
    <p:sldId id="277" r:id="rId14"/>
    <p:sldId id="27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15" y="2673626"/>
            <a:ext cx="10018713" cy="1752599"/>
          </a:xfrm>
        </p:spPr>
        <p:txBody>
          <a:bodyPr>
            <a:noAutofit/>
          </a:bodyPr>
          <a:lstStyle/>
          <a:p>
            <a:r>
              <a:rPr lang="en-US" sz="3200" dirty="0"/>
              <a:t>MSDS 6306: Case Study 2</a:t>
            </a:r>
            <a:br>
              <a:rPr lang="en-US" sz="3200" dirty="0"/>
            </a:br>
            <a:r>
              <a:rPr lang="en-US" sz="3200" dirty="0" err="1"/>
              <a:t>DDSAnalytics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Jason Herbaugh</a:t>
            </a:r>
            <a:br>
              <a:rPr lang="en-US" sz="3200" dirty="0"/>
            </a:br>
            <a:r>
              <a:rPr lang="en-US" sz="3200" dirty="0"/>
              <a:t>2/2/8/2021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C11AC-AB87-4351-8851-D38F6BA4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576" y="2752725"/>
            <a:ext cx="5119189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3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1932" y="2615184"/>
            <a:ext cx="10707689" cy="3102864"/>
          </a:xfrm>
        </p:spPr>
        <p:txBody>
          <a:bodyPr/>
          <a:lstStyle/>
          <a:p>
            <a:r>
              <a:rPr lang="en-US" sz="2000" dirty="0"/>
              <a:t>Random Forest</a:t>
            </a:r>
          </a:p>
          <a:p>
            <a:pPr lvl="1"/>
            <a:r>
              <a:rPr lang="en-US" sz="1700" dirty="0"/>
              <a:t>Select Random samples from Attrition</a:t>
            </a:r>
          </a:p>
          <a:p>
            <a:pPr lvl="1"/>
            <a:r>
              <a:rPr lang="en-US" sz="1700" dirty="0"/>
              <a:t>Construct Decision Tree for each sample</a:t>
            </a:r>
          </a:p>
          <a:p>
            <a:pPr lvl="2"/>
            <a:r>
              <a:rPr lang="en-US" sz="1500" dirty="0"/>
              <a:t>Prediction result from each decision</a:t>
            </a:r>
          </a:p>
          <a:p>
            <a:pPr lvl="1"/>
            <a:r>
              <a:rPr lang="en-US" sz="1700" dirty="0"/>
              <a:t>Perform a vote for each predicted result</a:t>
            </a:r>
          </a:p>
          <a:p>
            <a:pPr lvl="1"/>
            <a:r>
              <a:rPr lang="en-US" sz="1700" dirty="0"/>
              <a:t>Select Prediction result with most votes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4D6F6-01A7-4928-B47D-A774BC9E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244" y="2438399"/>
            <a:ext cx="4515768" cy="303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9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5569" y="2509459"/>
            <a:ext cx="10387455" cy="3178126"/>
          </a:xfrm>
        </p:spPr>
        <p:txBody>
          <a:bodyPr/>
          <a:lstStyle/>
          <a:p>
            <a:r>
              <a:rPr lang="en-US" sz="2000" dirty="0"/>
              <a:t>Support Vector Machine Model</a:t>
            </a:r>
          </a:p>
          <a:p>
            <a:pPr lvl="1"/>
            <a:r>
              <a:rPr lang="en-US" sz="1700" dirty="0"/>
              <a:t>Find hyperplane in N-dimensional space</a:t>
            </a:r>
          </a:p>
          <a:p>
            <a:pPr lvl="3"/>
            <a:r>
              <a:rPr lang="en-US" sz="1500" dirty="0"/>
              <a:t>N = number of features</a:t>
            </a:r>
          </a:p>
          <a:p>
            <a:pPr lvl="3"/>
            <a:r>
              <a:rPr lang="en-US" sz="1500" dirty="0"/>
              <a:t>Hyperplane  = decision boundary that classifies data point</a:t>
            </a:r>
          </a:p>
          <a:p>
            <a:pPr lvl="1"/>
            <a:r>
              <a:rPr lang="en-US" sz="1700" dirty="0"/>
              <a:t>Support vector</a:t>
            </a:r>
          </a:p>
          <a:p>
            <a:pPr lvl="3"/>
            <a:r>
              <a:rPr lang="en-US" sz="1500" dirty="0"/>
              <a:t>Data point closer to the hyperplane</a:t>
            </a:r>
          </a:p>
          <a:p>
            <a:pPr lvl="1"/>
            <a:r>
              <a:rPr lang="en-US" sz="1700" dirty="0"/>
              <a:t>Overfitting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E11F2-3515-40A4-A1B5-C9120CC1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98" y="2385732"/>
            <a:ext cx="4527624" cy="32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2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en-US" sz="2000" dirty="0"/>
              <a:t>KNN</a:t>
            </a:r>
          </a:p>
          <a:p>
            <a:pPr lvl="1"/>
            <a:r>
              <a:rPr lang="en-US" sz="1700" dirty="0"/>
              <a:t>Calculate distance</a:t>
            </a:r>
          </a:p>
          <a:p>
            <a:pPr lvl="1"/>
            <a:r>
              <a:rPr lang="en-US" sz="1700" dirty="0"/>
              <a:t>Find nearest neighbors</a:t>
            </a:r>
          </a:p>
          <a:p>
            <a:pPr lvl="1"/>
            <a:r>
              <a:rPr lang="en-US" sz="1700" dirty="0"/>
              <a:t>Vote on label</a:t>
            </a:r>
          </a:p>
          <a:p>
            <a:pPr lvl="1"/>
            <a:r>
              <a:rPr lang="en-US" sz="1700" dirty="0"/>
              <a:t>K = 5 optimal</a:t>
            </a:r>
          </a:p>
          <a:p>
            <a:pPr lvl="1"/>
            <a:r>
              <a:rPr lang="en-US" sz="1700" dirty="0"/>
              <a:t>$2025 RMSE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D3AD1-EF59-496C-A14B-CE19251A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5377"/>
            <a:ext cx="4800600" cy="359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28898"/>
            <a:ext cx="10018712" cy="3124200"/>
          </a:xfrm>
        </p:spPr>
        <p:txBody>
          <a:bodyPr/>
          <a:lstStyle/>
          <a:p>
            <a:r>
              <a:rPr lang="en-US" sz="2000" dirty="0"/>
              <a:t>Random Forest</a:t>
            </a:r>
          </a:p>
          <a:p>
            <a:pPr lvl="1"/>
            <a:r>
              <a:rPr lang="en-US" sz="1700" dirty="0"/>
              <a:t>22 Selected Predictor</a:t>
            </a:r>
          </a:p>
          <a:p>
            <a:pPr lvl="1"/>
            <a:r>
              <a:rPr lang="en-US" sz="1700" dirty="0"/>
              <a:t>Repeated CV</a:t>
            </a:r>
          </a:p>
          <a:p>
            <a:pPr lvl="1"/>
            <a:r>
              <a:rPr lang="en-US" sz="1700" dirty="0"/>
              <a:t>$1050 RMSE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CDDC8-3B0C-4DEA-A8BC-DECEDAE0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38399"/>
            <a:ext cx="5002975" cy="35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en-US" sz="2000" dirty="0"/>
              <a:t>SVN Model</a:t>
            </a:r>
          </a:p>
          <a:p>
            <a:pPr lvl="1"/>
            <a:r>
              <a:rPr lang="en-US" sz="1700" dirty="0"/>
              <a:t>Cost plateaued </a:t>
            </a:r>
          </a:p>
          <a:p>
            <a:pPr lvl="1"/>
            <a:r>
              <a:rPr lang="en-US" sz="1700" dirty="0"/>
              <a:t>RMSE - $1300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EB8DB-0CD1-495A-95AC-7AB48DB0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379" y="2542309"/>
            <a:ext cx="490728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3048000"/>
            <a:ext cx="10018712" cy="3124200"/>
          </a:xfrm>
        </p:spPr>
        <p:txBody>
          <a:bodyPr>
            <a:normAutofit/>
          </a:bodyPr>
          <a:lstStyle/>
          <a:p>
            <a:r>
              <a:rPr lang="en-US" sz="2000" dirty="0"/>
              <a:t>Random Forest Model best for both model predictor and classifiers</a:t>
            </a:r>
          </a:p>
          <a:p>
            <a:pPr lvl="1"/>
            <a:r>
              <a:rPr lang="en-US" sz="1700" dirty="0"/>
              <a:t>Based on trees so scaling variables doesn’t matter</a:t>
            </a:r>
          </a:p>
          <a:p>
            <a:pPr lvl="1"/>
            <a:r>
              <a:rPr lang="en-US" sz="1700" dirty="0"/>
              <a:t>Deals with missing data not needed here</a:t>
            </a:r>
          </a:p>
          <a:p>
            <a:pPr lvl="1"/>
            <a:r>
              <a:rPr lang="en-US" sz="1700" dirty="0"/>
              <a:t>Automated feature selection built in</a:t>
            </a:r>
          </a:p>
          <a:p>
            <a:r>
              <a:rPr lang="en-US" sz="2000" dirty="0"/>
              <a:t>Other than Stock Options, Monthly Income, and Overtime</a:t>
            </a:r>
          </a:p>
          <a:p>
            <a:pPr lvl="1"/>
            <a:r>
              <a:rPr lang="en-US" sz="1700" dirty="0"/>
              <a:t>Age, Total Working Years and Marital Status strong factors for attrition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0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DDSAnalytics</a:t>
            </a:r>
            <a:r>
              <a:rPr lang="en-US" dirty="0"/>
              <a:t> is an analytics firm specializing in talent management solutions for Fortune 100 companies. Leveraging data science, they want to investigate employee turnover for additional value to their clients.  </a:t>
            </a:r>
          </a:p>
        </p:txBody>
      </p:sp>
    </p:spTree>
    <p:extLst>
      <p:ext uri="{BB962C8B-B14F-4D97-AF65-F5344CB8AC3E}">
        <p14:creationId xmlns:p14="http://schemas.microsoft.com/office/powerpoint/2010/main" val="384201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Summary Statistics</a:t>
            </a:r>
          </a:p>
          <a:p>
            <a:r>
              <a:rPr lang="en-US" dirty="0"/>
              <a:t>Attrition Factors</a:t>
            </a:r>
          </a:p>
          <a:p>
            <a:r>
              <a:rPr lang="en-US" dirty="0"/>
              <a:t>Correlation in Data</a:t>
            </a:r>
          </a:p>
          <a:p>
            <a:r>
              <a:rPr lang="en-US" dirty="0"/>
              <a:t>Trends in Data</a:t>
            </a:r>
          </a:p>
          <a:p>
            <a:r>
              <a:rPr lang="en-US" dirty="0"/>
              <a:t>Classification Model for Attrition</a:t>
            </a:r>
          </a:p>
          <a:p>
            <a:r>
              <a:rPr lang="en-US" dirty="0"/>
              <a:t>Regression Model for Monthly Salary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3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>
            <a:normAutofit/>
          </a:bodyPr>
          <a:lstStyle/>
          <a:p>
            <a:r>
              <a:rPr lang="en-US" sz="2000" dirty="0"/>
              <a:t>870 Observations with 36 variables</a:t>
            </a:r>
          </a:p>
          <a:p>
            <a:r>
              <a:rPr lang="en-US" sz="2000" dirty="0"/>
              <a:t>No missing data</a:t>
            </a:r>
          </a:p>
          <a:p>
            <a:r>
              <a:rPr lang="en-US" sz="2000" dirty="0"/>
              <a:t>Data compromised of</a:t>
            </a:r>
          </a:p>
          <a:p>
            <a:pPr lvl="1"/>
            <a:r>
              <a:rPr lang="en-US" sz="1700" dirty="0"/>
              <a:t>Employee Measurements</a:t>
            </a:r>
          </a:p>
          <a:p>
            <a:pPr lvl="1"/>
            <a:r>
              <a:rPr lang="en-US" sz="1700" dirty="0"/>
              <a:t>Employer Measurements</a:t>
            </a:r>
          </a:p>
          <a:p>
            <a:pPr lvl="1"/>
            <a:r>
              <a:rPr lang="en-US" sz="1700" dirty="0"/>
              <a:t>Work Life Balance </a:t>
            </a:r>
          </a:p>
          <a:p>
            <a:pPr lvl="1"/>
            <a:r>
              <a:rPr lang="en-US" sz="1700" dirty="0"/>
              <a:t>Income Based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B8DEF-523F-4E2A-8002-B6F75807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13" y="2825890"/>
            <a:ext cx="3511826" cy="2748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A506CB-AEF1-46F7-B7BF-C6A7374F01ED}"/>
              </a:ext>
            </a:extLst>
          </p:cNvPr>
          <p:cNvSpPr txBox="1"/>
          <p:nvPr/>
        </p:nvSpPr>
        <p:spPr>
          <a:xfrm>
            <a:off x="7379611" y="2412623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Mean values for  selected variables </a:t>
            </a:r>
          </a:p>
        </p:txBody>
      </p:sp>
    </p:spTree>
    <p:extLst>
      <p:ext uri="{BB962C8B-B14F-4D97-AF65-F5344CB8AC3E}">
        <p14:creationId xmlns:p14="http://schemas.microsoft.com/office/powerpoint/2010/main" val="195942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2714" y="2600739"/>
            <a:ext cx="10018712" cy="3124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Boruta Feature Selection</a:t>
            </a:r>
          </a:p>
          <a:p>
            <a:pPr lvl="1"/>
            <a:r>
              <a:rPr lang="en-US" dirty="0"/>
              <a:t>Captures important features</a:t>
            </a:r>
          </a:p>
          <a:p>
            <a:pPr lvl="1"/>
            <a:r>
              <a:rPr lang="en-US" dirty="0"/>
              <a:t>Duplicates the dataset, shuffles values</a:t>
            </a:r>
          </a:p>
          <a:p>
            <a:pPr lvl="1"/>
            <a:r>
              <a:rPr lang="en-US" dirty="0"/>
              <a:t>Iterates and checks z scores</a:t>
            </a:r>
          </a:p>
          <a:p>
            <a:pPr lvl="2"/>
            <a:r>
              <a:rPr lang="en-US" dirty="0"/>
              <a:t>Z score is standard deviations from mean</a:t>
            </a:r>
          </a:p>
          <a:p>
            <a:r>
              <a:rPr lang="en-US" dirty="0"/>
              <a:t>Top 3 factors :</a:t>
            </a:r>
          </a:p>
          <a:p>
            <a:pPr lvl="1"/>
            <a:r>
              <a:rPr lang="en-US" dirty="0"/>
              <a:t>Overtime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Stock Option Level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CEF43-E7BF-4937-99BF-74ACC7F1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35" y="2024619"/>
            <a:ext cx="5433391" cy="414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3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66454" y="2481986"/>
            <a:ext cx="10018712" cy="3124200"/>
          </a:xfrm>
        </p:spPr>
        <p:txBody>
          <a:bodyPr>
            <a:normAutofit/>
          </a:bodyPr>
          <a:lstStyle/>
          <a:p>
            <a:r>
              <a:rPr lang="en-US" sz="2000" dirty="0"/>
              <a:t>Dropped variables with high correlation between each other</a:t>
            </a:r>
          </a:p>
          <a:p>
            <a:pPr lvl="1"/>
            <a:r>
              <a:rPr lang="en-US" sz="1700" dirty="0" err="1"/>
              <a:t>YearsAtCompany</a:t>
            </a:r>
            <a:r>
              <a:rPr lang="en-US" sz="1700" dirty="0"/>
              <a:t>, </a:t>
            </a:r>
            <a:r>
              <a:rPr lang="en-US" sz="1700" dirty="0" err="1"/>
              <a:t>TotalWorkingYears</a:t>
            </a:r>
            <a:r>
              <a:rPr lang="en-US" sz="1700" dirty="0"/>
              <a:t>, </a:t>
            </a:r>
            <a:r>
              <a:rPr lang="en-US" sz="1700" dirty="0" err="1"/>
              <a:t>JobLevel</a:t>
            </a:r>
            <a:r>
              <a:rPr lang="en-US" sz="1700" dirty="0"/>
              <a:t>, </a:t>
            </a:r>
            <a:r>
              <a:rPr lang="en-US" sz="1700" dirty="0" err="1"/>
              <a:t>PercentSalaryHike</a:t>
            </a:r>
            <a:endParaRPr lang="en-US" sz="1700" dirty="0"/>
          </a:p>
          <a:p>
            <a:r>
              <a:rPr lang="en-US" sz="2000" dirty="0"/>
              <a:t>Dropped variables with 0 variance</a:t>
            </a:r>
          </a:p>
          <a:p>
            <a:pPr lvl="1"/>
            <a:r>
              <a:rPr lang="en-US" sz="1700" dirty="0"/>
              <a:t>Over18, </a:t>
            </a:r>
            <a:r>
              <a:rPr lang="en-US" sz="1700" dirty="0" err="1"/>
              <a:t>EmployeeCount</a:t>
            </a:r>
            <a:r>
              <a:rPr lang="en-US" sz="1700" dirty="0"/>
              <a:t>, </a:t>
            </a:r>
            <a:r>
              <a:rPr lang="en-US" sz="1700" dirty="0" err="1"/>
              <a:t>StandardHours</a:t>
            </a:r>
            <a:endParaRPr lang="en-US" sz="1700" dirty="0"/>
          </a:p>
          <a:p>
            <a:r>
              <a:rPr lang="en-US" sz="2100" dirty="0"/>
              <a:t>Basis for Attrition model</a:t>
            </a:r>
          </a:p>
          <a:p>
            <a:r>
              <a:rPr lang="en-US" sz="2000" dirty="0"/>
              <a:t>Salary model dropped values with high VIF</a:t>
            </a:r>
          </a:p>
          <a:p>
            <a:pPr lvl="1"/>
            <a:r>
              <a:rPr lang="en-US" sz="1700" dirty="0"/>
              <a:t>Age, </a:t>
            </a:r>
            <a:r>
              <a:rPr lang="en-US" sz="1700" dirty="0" err="1"/>
              <a:t>DistanceFromHome</a:t>
            </a:r>
            <a:r>
              <a:rPr lang="en-US" sz="1700" dirty="0"/>
              <a:t>, Department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6E313-71FE-48D2-A0E8-24AFEC81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8" y="3301252"/>
            <a:ext cx="3576917" cy="25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1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Trends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1253" y="3048000"/>
            <a:ext cx="10018712" cy="3124200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Job Satisfaction by Title</a:t>
            </a:r>
          </a:p>
          <a:p>
            <a:pPr lvl="1"/>
            <a:r>
              <a:rPr lang="en-US" sz="1800" dirty="0"/>
              <a:t>HR Representative</a:t>
            </a:r>
          </a:p>
          <a:p>
            <a:pPr lvl="1"/>
            <a:r>
              <a:rPr lang="en-US" sz="1800" dirty="0"/>
              <a:t>Research Scientist</a:t>
            </a:r>
          </a:p>
          <a:p>
            <a:pPr lvl="1"/>
            <a:r>
              <a:rPr lang="en-US" sz="1800" dirty="0"/>
              <a:t>Sales Executive</a:t>
            </a:r>
          </a:p>
          <a:p>
            <a:r>
              <a:rPr lang="en-US" sz="2200" dirty="0"/>
              <a:t>Job Satisfaction by Dept</a:t>
            </a:r>
          </a:p>
          <a:p>
            <a:pPr lvl="1"/>
            <a:r>
              <a:rPr lang="en-US" dirty="0"/>
              <a:t>HR</a:t>
            </a:r>
          </a:p>
          <a:p>
            <a:pPr lvl="1"/>
            <a:r>
              <a:rPr lang="en-US" dirty="0"/>
              <a:t>Sales</a:t>
            </a:r>
          </a:p>
          <a:p>
            <a:pPr lvl="1"/>
            <a:r>
              <a:rPr lang="en-US" dirty="0"/>
              <a:t>Research</a:t>
            </a:r>
          </a:p>
          <a:p>
            <a:r>
              <a:rPr lang="en-US" sz="2200" dirty="0"/>
              <a:t>Senior Leadership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C52FC-4FB7-49F4-8798-42949F7B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90" y="2853917"/>
            <a:ext cx="5691334" cy="35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1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Trends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en-US" sz="2000" dirty="0"/>
              <a:t>Median Monthly Salary by Title</a:t>
            </a:r>
          </a:p>
          <a:p>
            <a:pPr lvl="1"/>
            <a:r>
              <a:rPr lang="en-US" sz="1700" dirty="0"/>
              <a:t>Manager </a:t>
            </a:r>
          </a:p>
          <a:p>
            <a:pPr lvl="1"/>
            <a:r>
              <a:rPr lang="en-US" sz="1700" dirty="0"/>
              <a:t>Research Director</a:t>
            </a:r>
          </a:p>
          <a:p>
            <a:pPr lvl="1"/>
            <a:r>
              <a:rPr lang="en-US" sz="1700" dirty="0"/>
              <a:t>HR Rep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C78B9-CE1B-4141-9FDE-85982CD0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48000"/>
            <a:ext cx="546777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5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C4-AE49-4383-A6AC-01D389F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2C27-3C8E-4444-8CAC-1E6D79A0F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03444" y="2683564"/>
            <a:ext cx="10018712" cy="3124200"/>
          </a:xfrm>
        </p:spPr>
        <p:txBody>
          <a:bodyPr/>
          <a:lstStyle/>
          <a:p>
            <a:r>
              <a:rPr lang="en-US" sz="2000" dirty="0"/>
              <a:t>Naïve Bayes</a:t>
            </a:r>
          </a:p>
          <a:p>
            <a:pPr lvl="1"/>
            <a:r>
              <a:rPr lang="en-US" sz="1700" dirty="0"/>
              <a:t>Calculate prior probability for given class </a:t>
            </a:r>
          </a:p>
          <a:p>
            <a:pPr lvl="1"/>
            <a:r>
              <a:rPr lang="en-US" sz="1700" dirty="0"/>
              <a:t>Find likelihood probability for each attribute</a:t>
            </a:r>
          </a:p>
          <a:p>
            <a:pPr lvl="1"/>
            <a:r>
              <a:rPr lang="en-US" sz="1700" dirty="0"/>
              <a:t>Put values in Bayes</a:t>
            </a:r>
          </a:p>
          <a:p>
            <a:pPr lvl="2"/>
            <a:r>
              <a:rPr lang="en-US" sz="1500" dirty="0"/>
              <a:t>Calculate Posterior probability</a:t>
            </a:r>
          </a:p>
          <a:p>
            <a:pPr lvl="1"/>
            <a:r>
              <a:rPr lang="en-US" sz="1700" dirty="0"/>
              <a:t>See which class has higher probability</a:t>
            </a:r>
          </a:p>
          <a:p>
            <a:pPr lvl="1"/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F20A171-E9F5-4E55-B820-90203BE76C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F5033-974B-49C8-9091-4A499CDE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00" y="2438399"/>
            <a:ext cx="437388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29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347</TotalTime>
  <Words>402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MSDS 6306: Case Study 2 DDSAnalytics     Jason Herbaugh 2/2/8/2021</vt:lpstr>
      <vt:lpstr>Executive Summary</vt:lpstr>
      <vt:lpstr>Agenda</vt:lpstr>
      <vt:lpstr>Summary Statistics</vt:lpstr>
      <vt:lpstr>Attrition Factors</vt:lpstr>
      <vt:lpstr>Correlation</vt:lpstr>
      <vt:lpstr>Interesting Trends in Data</vt:lpstr>
      <vt:lpstr>Interesting Trends in Data</vt:lpstr>
      <vt:lpstr>Attrition Model</vt:lpstr>
      <vt:lpstr>Attrition Model</vt:lpstr>
      <vt:lpstr>Attrition Model</vt:lpstr>
      <vt:lpstr>Salary Model</vt:lpstr>
      <vt:lpstr>Salary Model</vt:lpstr>
      <vt:lpstr>Salary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2: DDS Analytics- Talent</dc:title>
  <dc:creator>Herbaugh, Jason</dc:creator>
  <cp:lastModifiedBy>Herbaugh, Jason</cp:lastModifiedBy>
  <cp:revision>27</cp:revision>
  <dcterms:created xsi:type="dcterms:W3CDTF">2021-02-26T04:03:56Z</dcterms:created>
  <dcterms:modified xsi:type="dcterms:W3CDTF">2021-02-28T18:34:19Z</dcterms:modified>
</cp:coreProperties>
</file>