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60" r:id="rId5"/>
    <p:sldId id="261" r:id="rId6"/>
    <p:sldId id="263" r:id="rId7"/>
    <p:sldId id="274" r:id="rId8"/>
    <p:sldId id="266" r:id="rId9"/>
    <p:sldId id="289" r:id="rId10"/>
    <p:sldId id="275" r:id="rId11"/>
    <p:sldId id="283" r:id="rId12"/>
    <p:sldId id="284" r:id="rId13"/>
    <p:sldId id="276" r:id="rId14"/>
    <p:sldId id="285" r:id="rId15"/>
    <p:sldId id="282" r:id="rId16"/>
    <p:sldId id="268" r:id="rId17"/>
    <p:sldId id="28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569D4"/>
    <a:srgbClr val="00A3A1"/>
    <a:srgbClr val="000000"/>
    <a:srgbClr val="A1A4AE"/>
    <a:srgbClr val="B3B5BD"/>
    <a:srgbClr val="FFD966"/>
    <a:srgbClr val="93C47D"/>
    <a:srgbClr val="45458D"/>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5C927-DB3B-0928-4FAE-8393906DCDA7}" v="4942" dt="2020-10-08T15:51:32.862"/>
    <p1510:client id="{6C5DD2E3-A8B7-42B7-AFDF-BF2F9D93FCFF}" v="6440" dt="2020-10-08T21:56:38.223"/>
    <p1510:client id="{6FCD70FB-9513-29E0-1DD3-34DFAF8EA69A}" v="1034" dt="2020-10-08T23:56:45.253"/>
    <p1510:client id="{862FD7C5-D6D4-4FB6-BC02-F0FD640E617A}" v="4285" dt="2020-10-08T23:58:33.352"/>
    <p1510:client id="{9114DC69-8FF5-18E8-A691-BA759590BA38}" v="553" dt="2020-10-08T23:28:54.224"/>
    <p1510:client id="{A7851781-AA56-4345-9A61-7CAB67448744}" v="7400" dt="2020-10-08T23:57:45.044"/>
    <p1510:client id="{B3874170-208A-9AF5-31D4-56DA603899FB}" v="4497" dt="2020-10-08T18:45:01.335"/>
    <p1510:client id="{E7B40063-6157-5B63-C755-D060830EA2AD}" v="1265" dt="2020-10-08T01:01:56.484"/>
    <p1510:client id="{FAD5E8BD-1A3F-C903-B2E9-76EAC4B7D98F}" v="1514" dt="2020-10-08T19:11:42.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Awareness of Variety</c:v>
                </c:pt>
              </c:strCache>
            </c:strRef>
          </c:tx>
          <c:spPr>
            <a:solidFill>
              <a:srgbClr val="A1A4AE"/>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algun Gothic" panose="020B0503020000020004" pitchFamily="34" charset="-127"/>
                    <a:ea typeface="Malgun Gothic" panose="020B0503020000020004" pitchFamily="34" charset="-127"/>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18-39</c:v>
                </c:pt>
                <c:pt idx="1">
                  <c:v>40-59</c:v>
                </c:pt>
                <c:pt idx="2">
                  <c:v>Over 60</c:v>
                </c:pt>
              </c:strCache>
            </c:strRef>
          </c:cat>
          <c:val>
            <c:numRef>
              <c:f>Sheet1!$B$2:$B$4</c:f>
              <c:numCache>
                <c:formatCode>0%</c:formatCode>
                <c:ptCount val="3"/>
                <c:pt idx="0">
                  <c:v>0.37</c:v>
                </c:pt>
                <c:pt idx="1">
                  <c:v>0.55000000000000004</c:v>
                </c:pt>
                <c:pt idx="2">
                  <c:v>0.61</c:v>
                </c:pt>
              </c:numCache>
            </c:numRef>
          </c:val>
          <c:extLst>
            <c:ext xmlns:c16="http://schemas.microsoft.com/office/drawing/2014/chart" uri="{C3380CC4-5D6E-409C-BE32-E72D297353CC}">
              <c16:uniqueId val="{00000000-6BA0-4031-9199-5A7E4EABA024}"/>
            </c:ext>
          </c:extLst>
        </c:ser>
        <c:ser>
          <c:idx val="1"/>
          <c:order val="1"/>
          <c:tx>
            <c:strRef>
              <c:f>Sheet1!$C$1</c:f>
              <c:strCache>
                <c:ptCount val="1"/>
                <c:pt idx="0">
                  <c:v>Receptiveness to New Charities</c:v>
                </c:pt>
              </c:strCache>
            </c:strRef>
          </c:tx>
          <c:spPr>
            <a:solidFill>
              <a:srgbClr val="00A3A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algun Gothic" panose="020B0503020000020004" pitchFamily="34" charset="-127"/>
                    <a:ea typeface="Malgun Gothic" panose="020B0503020000020004" pitchFamily="34" charset="-127"/>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18-39</c:v>
                </c:pt>
                <c:pt idx="1">
                  <c:v>40-59</c:v>
                </c:pt>
                <c:pt idx="2">
                  <c:v>Over 60</c:v>
                </c:pt>
              </c:strCache>
            </c:strRef>
          </c:cat>
          <c:val>
            <c:numRef>
              <c:f>Sheet1!$C$2:$C$4</c:f>
              <c:numCache>
                <c:formatCode>0%</c:formatCode>
                <c:ptCount val="3"/>
                <c:pt idx="0">
                  <c:v>0.85</c:v>
                </c:pt>
                <c:pt idx="1">
                  <c:v>0.75</c:v>
                </c:pt>
                <c:pt idx="2">
                  <c:v>0.56000000000000005</c:v>
                </c:pt>
              </c:numCache>
            </c:numRef>
          </c:val>
          <c:extLst>
            <c:ext xmlns:c16="http://schemas.microsoft.com/office/drawing/2014/chart" uri="{C3380CC4-5D6E-409C-BE32-E72D297353CC}">
              <c16:uniqueId val="{00000001-6BA0-4031-9199-5A7E4EABA024}"/>
            </c:ext>
          </c:extLst>
        </c:ser>
        <c:dLbls>
          <c:dLblPos val="outEnd"/>
          <c:showLegendKey val="0"/>
          <c:showVal val="1"/>
          <c:showCatName val="0"/>
          <c:showSerName val="0"/>
          <c:showPercent val="0"/>
          <c:showBubbleSize val="0"/>
        </c:dLbls>
        <c:gapWidth val="219"/>
        <c:overlap val="-27"/>
        <c:axId val="657790016"/>
        <c:axId val="657794936"/>
      </c:barChart>
      <c:catAx>
        <c:axId val="6577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algun Gothic" panose="020B0503020000020004" pitchFamily="34" charset="-127"/>
                <a:ea typeface="Malgun Gothic" panose="020B0503020000020004" pitchFamily="34" charset="-127"/>
                <a:cs typeface="+mn-cs"/>
              </a:defRPr>
            </a:pPr>
            <a:endParaRPr lang="en-US"/>
          </a:p>
        </c:txPr>
        <c:crossAx val="657794936"/>
        <c:crosses val="autoZero"/>
        <c:auto val="1"/>
        <c:lblAlgn val="ctr"/>
        <c:lblOffset val="100"/>
        <c:noMultiLvlLbl val="0"/>
      </c:catAx>
      <c:valAx>
        <c:axId val="65779493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algun Gothic" panose="020B0503020000020004" pitchFamily="34" charset="-127"/>
                <a:ea typeface="Malgun Gothic" panose="020B0503020000020004" pitchFamily="34" charset="-127"/>
                <a:cs typeface="+mn-cs"/>
              </a:defRPr>
            </a:pPr>
            <a:endParaRPr lang="en-US"/>
          </a:p>
        </c:txPr>
        <c:crossAx val="657790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algun Gothic" panose="020B0503020000020004" pitchFamily="34" charset="-127"/>
              <a:ea typeface="Malgun Gothic" panose="020B0503020000020004" pitchFamily="34" charset="-127"/>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algun Gothic" panose="020B0503020000020004" pitchFamily="34" charset="-127"/>
          <a:ea typeface="Malgun Gothic" panose="020B0503020000020004" pitchFamily="34" charset="-127"/>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Sheet1!$A$1:$A$9</cx:f>
        <cx:lvl ptCount="9">
          <cx:pt idx="0">18-29</cx:pt>
          <cx:pt idx="1">30-39</cx:pt>
          <cx:pt idx="2">40-49</cx:pt>
          <cx:pt idx="3">50-59</cx:pt>
          <cx:pt idx="4">Total</cx:pt>
        </cx:lvl>
      </cx:strDim>
      <cx:numDim type="val">
        <cx:f>Sheet1!$B$1:$B$9</cx:f>
        <cx:lvl ptCount="9" formatCode="0%">
          <cx:pt idx="0">0.17999999999999999</cx:pt>
          <cx:pt idx="1">0.23999999999999999</cx:pt>
          <cx:pt idx="2">0.14999999999999999</cx:pt>
          <cx:pt idx="3">0.17000000000000001</cx:pt>
          <cx:pt idx="4">1</cx:pt>
        </cx:lvl>
      </cx:numDim>
    </cx:data>
  </cx:chartData>
  <cx:chart>
    <cx:plotArea>
      <cx:plotAreaRegion>
        <cx:series layoutId="waterfall" uniqueId="{ABD4992D-E233-4767-9DDF-53A307928C4C}">
          <cx:tx>
            <cx:txData>
              <cx:f>Sheet1!#REF!</cx:f>
              <cx:v/>
            </cx:txData>
          </cx:tx>
          <cx:spPr>
            <a:solidFill>
              <a:srgbClr val="A1A4AE"/>
            </a:solidFill>
          </cx:spPr>
          <cx:dataPt idx="1">
            <cx:spPr>
              <a:solidFill>
                <a:srgbClr val="00A3A1"/>
              </a:solidFill>
            </cx:spPr>
          </cx:dataPt>
          <cx:dataLabels>
            <cx:txPr>
              <a:bodyPr vertOverflow="overflow" horzOverflow="overflow" wrap="square" lIns="0" tIns="0" rIns="0" bIns="0"/>
              <a:lstStyle/>
              <a:p>
                <a:pPr algn="ctr" rtl="0">
                  <a:defRPr sz="1197" b="0" i="0">
                    <a:solidFill>
                      <a:srgbClr val="44546A"/>
                    </a:solidFill>
                    <a:latin typeface="Malgun Gothic" panose="020B0503020000020004" pitchFamily="34" charset="-127"/>
                    <a:ea typeface="Malgun Gothic" panose="020B0503020000020004" pitchFamily="34" charset="-127"/>
                    <a:cs typeface="Malgun Gothic" panose="020B0503020000020004" pitchFamily="34" charset="-127"/>
                  </a:defRPr>
                </a:pPr>
                <a:endParaRPr lang="en-US">
                  <a:latin typeface="Malgun Gothic" panose="020B0503020000020004" pitchFamily="34" charset="-127"/>
                  <a:ea typeface="Malgun Gothic" panose="020B0503020000020004" pitchFamily="34" charset="-127"/>
                </a:endParaRPr>
              </a:p>
            </cx:txPr>
            <cx:dataLabel idx="1">
              <cx:txPr>
                <a:bodyPr vertOverflow="overflow" horzOverflow="overflow" wrap="square" lIns="0" tIns="0" rIns="0" bIns="0"/>
                <a:lstStyle/>
                <a:p>
                  <a:pPr algn="ctr" rtl="0">
                    <a:defRPr sz="1400" b="1"/>
                  </a:pPr>
                  <a:r>
                    <a:rPr lang="en-US" sz="1400" b="1">
                      <a:latin typeface="Malgun Gothic" panose="020B0503020000020004" pitchFamily="34" charset="-127"/>
                      <a:ea typeface="Malgun Gothic" panose="020B0503020000020004" pitchFamily="34" charset="-127"/>
                    </a:rPr>
                    <a:t>24%</a:t>
                  </a:r>
                </a:p>
              </cx:txPr>
            </cx:dataLabel>
          </cx:dataLabels>
          <cx:dataId val="0"/>
          <cx:layoutPr>
            <cx:subtotals>
              <cx:idx val="0"/>
              <cx:idx val="4"/>
              <cx:idx val="7"/>
            </cx:subtotals>
          </cx:layoutPr>
        </cx:series>
      </cx:plotAreaRegion>
      <cx:axis id="0">
        <cx:catScaling gapWidth="1"/>
        <cx:tickLabels/>
        <cx:txPr>
          <a:bodyPr vertOverflow="overflow" horzOverflow="overflow" wrap="square" lIns="0" tIns="0" rIns="0" bIns="0"/>
          <a:lstStyle/>
          <a:p>
            <a:pPr algn="ctr" rtl="0">
              <a:defRPr sz="1197" b="0" i="0">
                <a:solidFill>
                  <a:srgbClr val="44546A"/>
                </a:solidFill>
                <a:latin typeface="Malgun Gothic" panose="020B0503020000020004" pitchFamily="34" charset="-127"/>
                <a:ea typeface="Malgun Gothic" panose="020B0503020000020004" pitchFamily="34" charset="-127"/>
                <a:cs typeface="Malgun Gothic" panose="020B0503020000020004" pitchFamily="34" charset="-127"/>
              </a:defRPr>
            </a:pPr>
            <a:endParaRPr lang="en-US">
              <a:latin typeface="Malgun Gothic" panose="020B0503020000020004" pitchFamily="34" charset="-127"/>
              <a:ea typeface="Malgun Gothic" panose="020B0503020000020004" pitchFamily="34" charset="-127"/>
            </a:endParaRPr>
          </a:p>
        </cx:txPr>
      </cx:axis>
      <cx:axis id="1">
        <cx:valScaling/>
        <cx:tickLabels/>
        <cx:txPr>
          <a:bodyPr vertOverflow="overflow" horzOverflow="overflow" wrap="square" lIns="0" tIns="0" rIns="0" bIns="0"/>
          <a:lstStyle/>
          <a:p>
            <a:pPr algn="ctr" rtl="0">
              <a:defRPr sz="1197" b="0" i="0">
                <a:solidFill>
                  <a:srgbClr val="44546A"/>
                </a:solidFill>
                <a:latin typeface="Malgun Gothic" panose="020B0503020000020004" pitchFamily="34" charset="-127"/>
                <a:ea typeface="Malgun Gothic" panose="020B0503020000020004" pitchFamily="34" charset="-127"/>
                <a:cs typeface="Malgun Gothic" panose="020B0503020000020004" pitchFamily="34" charset="-127"/>
              </a:defRPr>
            </a:pPr>
            <a:endParaRPr lang="en-US">
              <a:latin typeface="Malgun Gothic" panose="020B0503020000020004" pitchFamily="34" charset="-127"/>
              <a:ea typeface="Malgun Gothic" panose="020B0503020000020004" pitchFamily="34" charset="-127"/>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9">
  <cs:axisTitle>
    <cs:lnRef idx="0"/>
    <cs:fillRef idx="0"/>
    <cs:effectRef idx="0"/>
    <cs:fontRef idx="minor">
      <a:schemeClr val="tx2"/>
    </cs:fontRef>
    <cs:defRPr sz="1197"/>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cs:chartArea>
  <cs:dataLabel>
    <cs:lnRef idx="0"/>
    <cs:fillRef idx="0"/>
    <cs:effectRef idx="0"/>
    <cs:fontRef idx="minor">
      <a:schemeClr val="tx2"/>
    </cs:fontRef>
    <cs:defRPr sz="1197"/>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1197"/>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2128"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3350E-7D1C-45F4-8975-C409D1DFFF64}"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3CA-8FF5-48B1-BE07-752EA146A1B3}" type="slidenum">
              <a:rPr lang="en-US" smtClean="0"/>
              <a:t>‹#›</a:t>
            </a:fld>
            <a:endParaRPr lang="en-US"/>
          </a:p>
        </p:txBody>
      </p:sp>
    </p:spTree>
    <p:extLst>
      <p:ext uri="{BB962C8B-B14F-4D97-AF65-F5344CB8AC3E}">
        <p14:creationId xmlns:p14="http://schemas.microsoft.com/office/powerpoint/2010/main" val="327172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Low awareness – only comes from Bash event</a:t>
            </a:r>
          </a:p>
          <a:p>
            <a:pPr marL="800100" lvl="1" indent="-342900">
              <a:buAutoNum type="arabicPeriod"/>
            </a:pPr>
            <a:r>
              <a:rPr lang="en-US"/>
              <a:t>Use the stat that most people know them from the Bash</a:t>
            </a:r>
          </a:p>
          <a:p>
            <a:pPr marL="342900" indent="-342900">
              <a:buAutoNum type="arabicPeriod"/>
            </a:pPr>
            <a:r>
              <a:rPr lang="en-US"/>
              <a:t>Want to generate recurring donations</a:t>
            </a:r>
          </a:p>
          <a:p>
            <a:pPr marL="800100" lvl="1" indent="-342900">
              <a:buAutoNum type="arabicPeriod"/>
            </a:pPr>
            <a:r>
              <a:rPr lang="en-US"/>
              <a:t>Do not communicate value of organization and do not have steady stream of donations</a:t>
            </a:r>
          </a:p>
          <a:p>
            <a:pPr marL="342900" indent="-342900">
              <a:buAutoNum type="arabicPeriod"/>
            </a:pPr>
            <a:r>
              <a:rPr lang="en-US"/>
              <a:t>Unsure of their target groups</a:t>
            </a:r>
          </a:p>
          <a:p>
            <a:pPr marL="800100" lvl="1" indent="-342900">
              <a:buAutoNum type="arabicPeriod"/>
            </a:pPr>
            <a:r>
              <a:rPr lang="en-US"/>
              <a:t>Branding is not targeted and need to know who exactly to target</a:t>
            </a:r>
          </a:p>
          <a:p>
            <a:endParaRPr lang="en-US"/>
          </a:p>
        </p:txBody>
      </p:sp>
      <p:sp>
        <p:nvSpPr>
          <p:cNvPr id="4" name="Slide Number Placeholder 3"/>
          <p:cNvSpPr>
            <a:spLocks noGrp="1"/>
          </p:cNvSpPr>
          <p:nvPr>
            <p:ph type="sldNum" sz="quarter" idx="5"/>
          </p:nvPr>
        </p:nvSpPr>
        <p:spPr/>
        <p:txBody>
          <a:bodyPr/>
          <a:lstStyle/>
          <a:p>
            <a:fld id="{837843CA-8FF5-48B1-BE07-752EA146A1B3}" type="slidenum">
              <a:rPr lang="en-US" smtClean="0"/>
              <a:t>2</a:t>
            </a:fld>
            <a:endParaRPr lang="en-US"/>
          </a:p>
        </p:txBody>
      </p:sp>
    </p:spTree>
    <p:extLst>
      <p:ext uri="{BB962C8B-B14F-4D97-AF65-F5344CB8AC3E}">
        <p14:creationId xmlns:p14="http://schemas.microsoft.com/office/powerpoint/2010/main" val="313754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7843CA-8FF5-48B1-BE07-752EA146A1B3}" type="slidenum">
              <a:rPr lang="en-US" smtClean="0"/>
              <a:t>4</a:t>
            </a:fld>
            <a:endParaRPr lang="en-US"/>
          </a:p>
        </p:txBody>
      </p:sp>
    </p:spTree>
    <p:extLst>
      <p:ext uri="{BB962C8B-B14F-4D97-AF65-F5344CB8AC3E}">
        <p14:creationId xmlns:p14="http://schemas.microsoft.com/office/powerpoint/2010/main" val="187359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7843CA-8FF5-48B1-BE07-752EA146A1B3}" type="slidenum">
              <a:rPr lang="en-US" smtClean="0"/>
              <a:t>5</a:t>
            </a:fld>
            <a:endParaRPr lang="en-US"/>
          </a:p>
        </p:txBody>
      </p:sp>
    </p:spTree>
    <p:extLst>
      <p:ext uri="{BB962C8B-B14F-4D97-AF65-F5344CB8AC3E}">
        <p14:creationId xmlns:p14="http://schemas.microsoft.com/office/powerpoint/2010/main" val="79418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7843CA-8FF5-48B1-BE07-752EA146A1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41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7843CA-8FF5-48B1-BE07-752EA146A1B3}" type="slidenum">
              <a:rPr lang="en-US" smtClean="0"/>
              <a:t>8</a:t>
            </a:fld>
            <a:endParaRPr lang="en-US"/>
          </a:p>
        </p:txBody>
      </p:sp>
    </p:spTree>
    <p:extLst>
      <p:ext uri="{BB962C8B-B14F-4D97-AF65-F5344CB8AC3E}">
        <p14:creationId xmlns:p14="http://schemas.microsoft.com/office/powerpoint/2010/main" val="404065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7843CA-8FF5-48B1-BE07-752EA146A1B3}" type="slidenum">
              <a:rPr lang="en-US" smtClean="0"/>
              <a:t>9</a:t>
            </a:fld>
            <a:endParaRPr lang="en-US"/>
          </a:p>
        </p:txBody>
      </p:sp>
    </p:spTree>
    <p:extLst>
      <p:ext uri="{BB962C8B-B14F-4D97-AF65-F5344CB8AC3E}">
        <p14:creationId xmlns:p14="http://schemas.microsoft.com/office/powerpoint/2010/main" val="8661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49DB-6C2D-48A4-BC9C-1566D2A06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C6715B-3FE3-4CE4-9018-361A4CC76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6AC18F-A3A3-4817-9563-05447C0C2562}"/>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5" name="Footer Placeholder 4">
            <a:extLst>
              <a:ext uri="{FF2B5EF4-FFF2-40B4-BE49-F238E27FC236}">
                <a16:creationId xmlns:a16="http://schemas.microsoft.com/office/drawing/2014/main" id="{D7D96DE9-0FE8-48DA-A2F8-17CEC442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E5D8-99E8-4AAD-8DF9-26F8390D083D}"/>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374883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CE69-B2EF-47F4-9674-A7C199B6D1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0EECB-C4BF-4161-B549-82577269C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A1621-D165-4DE8-98CD-6A420344AA86}"/>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5" name="Footer Placeholder 4">
            <a:extLst>
              <a:ext uri="{FF2B5EF4-FFF2-40B4-BE49-F238E27FC236}">
                <a16:creationId xmlns:a16="http://schemas.microsoft.com/office/drawing/2014/main" id="{4D055616-3C4C-4E16-8F21-9790B608F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6713D-6791-48E2-99B0-2415AF01125F}"/>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24540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D1849-D631-4CAA-A7E4-0A95152911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80DFE7-5D1E-4EEA-8D68-EC8031B5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BCE00-3EB5-4EAC-B224-6C9E2567FFE7}"/>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5" name="Footer Placeholder 4">
            <a:extLst>
              <a:ext uri="{FF2B5EF4-FFF2-40B4-BE49-F238E27FC236}">
                <a16:creationId xmlns:a16="http://schemas.microsoft.com/office/drawing/2014/main" id="{6C402C5E-E8B2-4270-8B50-C79491CE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AAF7D-7278-4849-A843-6AB422E520C0}"/>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419487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1D1A-5E9F-479F-9248-9E9E6FC43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E4A3F-A3DB-45FD-897E-C7B910C7B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FF673-8255-4805-B0FC-83E73515891C}"/>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5" name="Footer Placeholder 4">
            <a:extLst>
              <a:ext uri="{FF2B5EF4-FFF2-40B4-BE49-F238E27FC236}">
                <a16:creationId xmlns:a16="http://schemas.microsoft.com/office/drawing/2014/main" id="{7CC1BEFF-7076-4A30-B9C4-2F18C9725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A5558-7E81-4E11-98D9-962A1421DCF4}"/>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55821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C8F2-AE3B-4003-9A44-A55AF91EA9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0536FF-D1B4-48C4-B3C5-43B58F1B7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71D9A-BD1D-4361-BAD9-D7877BE96D76}"/>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5" name="Footer Placeholder 4">
            <a:extLst>
              <a:ext uri="{FF2B5EF4-FFF2-40B4-BE49-F238E27FC236}">
                <a16:creationId xmlns:a16="http://schemas.microsoft.com/office/drawing/2014/main" id="{295C9AD3-6E2A-4BA2-9D0B-C0091608D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1C447-CF31-4744-B0CE-78AD0145DDAA}"/>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352112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409D-07FA-4AC4-AAEA-CA67DA3301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9FAC1-AA7C-4148-B993-9A87F1363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4115-9EF4-46AC-99C8-81ECB20B94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A3A2D-B0A1-4B17-BCBA-D1CD5325BCEF}"/>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6" name="Footer Placeholder 5">
            <a:extLst>
              <a:ext uri="{FF2B5EF4-FFF2-40B4-BE49-F238E27FC236}">
                <a16:creationId xmlns:a16="http://schemas.microsoft.com/office/drawing/2014/main" id="{AC1E2984-862F-4DE7-9619-65EF0C093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AAF85-2E51-4114-81F9-7B7B1A68B58D}"/>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142025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E2-28CF-4650-BA71-CAAA9CE448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113339-0070-440D-BEBB-D971BB5CC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27393-BDDC-4CD6-9FC6-7E9823500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6CF1C-4BFA-4AAE-BAB4-9755F0A83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87B12B-9762-46A5-8375-1E7812B28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E26CFA-34EE-4B78-B68A-CFC4F1ED8218}"/>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8" name="Footer Placeholder 7">
            <a:extLst>
              <a:ext uri="{FF2B5EF4-FFF2-40B4-BE49-F238E27FC236}">
                <a16:creationId xmlns:a16="http://schemas.microsoft.com/office/drawing/2014/main" id="{FAD01BB8-3B64-4ABF-BAF1-FCB45ECEAC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C92448-9F1B-4AC2-8845-335DBCDADC3C}"/>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168622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7BFC-A43C-4694-B104-49B10BBE1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98BC1-F86C-446D-AC05-897AFDCE65F6}"/>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4" name="Footer Placeholder 3">
            <a:extLst>
              <a:ext uri="{FF2B5EF4-FFF2-40B4-BE49-F238E27FC236}">
                <a16:creationId xmlns:a16="http://schemas.microsoft.com/office/drawing/2014/main" id="{9E045966-ABC1-47D4-93EB-B33FACD01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935DA3-FD1E-4D72-83EA-D55E57C396C2}"/>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99820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71711-4685-4AC6-B933-0FEAB54478D1}"/>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3" name="Footer Placeholder 2">
            <a:extLst>
              <a:ext uri="{FF2B5EF4-FFF2-40B4-BE49-F238E27FC236}">
                <a16:creationId xmlns:a16="http://schemas.microsoft.com/office/drawing/2014/main" id="{3688B12B-EF71-48B1-8EDF-3D3326EC1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45433-52D4-4B41-AAC0-DD5F9592E68F}"/>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88984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6558-FA7E-43B2-8D92-CFCE5CEC1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52C7D9-FCB6-45B6-AB58-30AC41519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8FB07A-B619-4154-95A3-5AF246E5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9FB06-1EDF-4344-A5E7-F29434EF1896}"/>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6" name="Footer Placeholder 5">
            <a:extLst>
              <a:ext uri="{FF2B5EF4-FFF2-40B4-BE49-F238E27FC236}">
                <a16:creationId xmlns:a16="http://schemas.microsoft.com/office/drawing/2014/main" id="{9E544B25-1CC5-4042-B345-90969D584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B738D-9252-4345-B9CB-6989CF22E900}"/>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332496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4D5E-9288-451F-AEA4-B409880CD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4F8FDF-0198-4AD9-9EF4-95FB1A3D6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9C7989-77C6-4C38-8BF5-AE19E2E6E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5F3B3-93E0-43C5-BA0E-56F9E2B18C2B}"/>
              </a:ext>
            </a:extLst>
          </p:cNvPr>
          <p:cNvSpPr>
            <a:spLocks noGrp="1"/>
          </p:cNvSpPr>
          <p:nvPr>
            <p:ph type="dt" sz="half" idx="10"/>
          </p:nvPr>
        </p:nvSpPr>
        <p:spPr/>
        <p:txBody>
          <a:bodyPr/>
          <a:lstStyle/>
          <a:p>
            <a:fld id="{1CDDA202-9B4B-4654-B5AF-FD81BF18C009}" type="datetimeFigureOut">
              <a:rPr lang="en-US" smtClean="0"/>
              <a:t>10/8/2020</a:t>
            </a:fld>
            <a:endParaRPr lang="en-US"/>
          </a:p>
        </p:txBody>
      </p:sp>
      <p:sp>
        <p:nvSpPr>
          <p:cNvPr id="6" name="Footer Placeholder 5">
            <a:extLst>
              <a:ext uri="{FF2B5EF4-FFF2-40B4-BE49-F238E27FC236}">
                <a16:creationId xmlns:a16="http://schemas.microsoft.com/office/drawing/2014/main" id="{599A7957-E59F-49D8-BF03-1A76D9DD2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B558C-3CDC-4656-A707-C92A0E87BE02}"/>
              </a:ext>
            </a:extLst>
          </p:cNvPr>
          <p:cNvSpPr>
            <a:spLocks noGrp="1"/>
          </p:cNvSpPr>
          <p:nvPr>
            <p:ph type="sldNum" sz="quarter" idx="12"/>
          </p:nvPr>
        </p:nvSpPr>
        <p:spPr/>
        <p:txBody>
          <a:bodyPr/>
          <a:lstStyle/>
          <a:p>
            <a:fld id="{2A4D380F-C91A-4367-B07C-8AA64E4C08E0}" type="slidenum">
              <a:rPr lang="en-US" smtClean="0"/>
              <a:t>‹#›</a:t>
            </a:fld>
            <a:endParaRPr lang="en-US"/>
          </a:p>
        </p:txBody>
      </p:sp>
    </p:spTree>
    <p:extLst>
      <p:ext uri="{BB962C8B-B14F-4D97-AF65-F5344CB8AC3E}">
        <p14:creationId xmlns:p14="http://schemas.microsoft.com/office/powerpoint/2010/main" val="14202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7A55B-06CA-405F-8CCF-B0DC39633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A586D3-3E30-48B8-8B08-EE10B4BC2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57117-C9C3-405C-B54C-B48281D96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DA202-9B4B-4654-B5AF-FD81BF18C009}" type="datetimeFigureOut">
              <a:rPr lang="en-US" smtClean="0"/>
              <a:t>10/8/2020</a:t>
            </a:fld>
            <a:endParaRPr lang="en-US"/>
          </a:p>
        </p:txBody>
      </p:sp>
      <p:sp>
        <p:nvSpPr>
          <p:cNvPr id="5" name="Footer Placeholder 4">
            <a:extLst>
              <a:ext uri="{FF2B5EF4-FFF2-40B4-BE49-F238E27FC236}">
                <a16:creationId xmlns:a16="http://schemas.microsoft.com/office/drawing/2014/main" id="{013EFFF3-FDEE-4527-A6AE-363CA7BD3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C82EC4-4AD0-49DE-8753-242B2E441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D380F-C91A-4367-B07C-8AA64E4C08E0}" type="slidenum">
              <a:rPr lang="en-US" smtClean="0"/>
              <a:t>‹#›</a:t>
            </a:fld>
            <a:endParaRPr lang="en-US"/>
          </a:p>
        </p:txBody>
      </p:sp>
    </p:spTree>
    <p:extLst>
      <p:ext uri="{BB962C8B-B14F-4D97-AF65-F5344CB8AC3E}">
        <p14:creationId xmlns:p14="http://schemas.microsoft.com/office/powerpoint/2010/main" val="2463661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sv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_D058A8A5.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jpeg"/><Relationship Id="rId10" Type="http://schemas.openxmlformats.org/officeDocument/2006/relationships/image" Target="../media/image30.png"/><Relationship Id="rId4" Type="http://schemas.openxmlformats.org/officeDocument/2006/relationships/image" Target="../media/image24.jpeg"/><Relationship Id="rId9" Type="http://schemas.openxmlformats.org/officeDocument/2006/relationships/image" Target="../media/image29.svg"/></Relationships>
</file>

<file path=ppt/slides/_rels/slide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9E47D-E827-495B-9FEB-85D1FB9EA02B}"/>
              </a:ext>
            </a:extLst>
          </p:cNvPr>
          <p:cNvSpPr/>
          <p:nvPr/>
        </p:nvSpPr>
        <p:spPr>
          <a:xfrm>
            <a:off x="0" y="0"/>
            <a:ext cx="12192000" cy="6858000"/>
          </a:xfrm>
          <a:prstGeom prst="rect">
            <a:avLst/>
          </a:prstGeom>
          <a:solidFill>
            <a:srgbClr val="5D1DEB">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B3FE9C-06D2-4A64-BD4A-EA81B86056E9}"/>
              </a:ext>
            </a:extLst>
          </p:cNvPr>
          <p:cNvSpPr/>
          <p:nvPr/>
        </p:nvSpPr>
        <p:spPr>
          <a:xfrm flipV="1">
            <a:off x="-7653" y="-354564"/>
            <a:ext cx="12199653" cy="7226211"/>
          </a:xfrm>
          <a:prstGeom prst="rect">
            <a:avLst/>
          </a:prstGeom>
          <a:gradFill>
            <a:gsLst>
              <a:gs pos="27000">
                <a:schemeClr val="bg1"/>
              </a:gs>
              <a:gs pos="61000">
                <a:schemeClr val="bg1">
                  <a:alpha val="7000"/>
                </a:schemeClr>
              </a:gs>
            </a:gsLst>
            <a:lin ang="5400000" scaled="1"/>
          </a:gradFill>
          <a:ln>
            <a:noFill/>
          </a:ln>
          <a:effectLst>
            <a:glow>
              <a:schemeClr val="accent1"/>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2C51"/>
              </a:solidFill>
            </a:endParaRPr>
          </a:p>
        </p:txBody>
      </p:sp>
      <p:sp>
        <p:nvSpPr>
          <p:cNvPr id="17" name="TextBox 16">
            <a:extLst>
              <a:ext uri="{FF2B5EF4-FFF2-40B4-BE49-F238E27FC236}">
                <a16:creationId xmlns:a16="http://schemas.microsoft.com/office/drawing/2014/main" id="{26D3FA21-EF05-40FE-9961-F3EC5D504D4D}"/>
              </a:ext>
            </a:extLst>
          </p:cNvPr>
          <p:cNvSpPr txBox="1"/>
          <p:nvPr/>
        </p:nvSpPr>
        <p:spPr>
          <a:xfrm>
            <a:off x="1638760" y="3199295"/>
            <a:ext cx="9376156" cy="861774"/>
          </a:xfrm>
          <a:prstGeom prst="rect">
            <a:avLst/>
          </a:prstGeom>
          <a:noFill/>
        </p:spPr>
        <p:txBody>
          <a:bodyPr wrap="none" rtlCol="0">
            <a:spAutoFit/>
          </a:bodyPr>
          <a:lstStyle/>
          <a:p>
            <a:r>
              <a:rPr lang="en-US" sz="5000" b="1">
                <a:solidFill>
                  <a:srgbClr val="45458D"/>
                </a:solidFill>
                <a:latin typeface="Malgun Gothic" panose="020B0503020000020004" pitchFamily="34" charset="-127"/>
                <a:ea typeface="Malgun Gothic" panose="020B0503020000020004" pitchFamily="34" charset="-127"/>
              </a:rPr>
              <a:t>Variety: The Children’s Charity</a:t>
            </a:r>
          </a:p>
        </p:txBody>
      </p:sp>
      <p:sp>
        <p:nvSpPr>
          <p:cNvPr id="37" name="Rectangle 36">
            <a:extLst>
              <a:ext uri="{FF2B5EF4-FFF2-40B4-BE49-F238E27FC236}">
                <a16:creationId xmlns:a16="http://schemas.microsoft.com/office/drawing/2014/main" id="{DF1A2F05-1C7F-42AB-A31C-7A94C734C68B}"/>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39" name="Rectangle 38">
            <a:extLst>
              <a:ext uri="{FF2B5EF4-FFF2-40B4-BE49-F238E27FC236}">
                <a16:creationId xmlns:a16="http://schemas.microsoft.com/office/drawing/2014/main" id="{20883915-AB21-4D67-B84C-FD94E8674157}"/>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1" name="Rectangle 40">
            <a:extLst>
              <a:ext uri="{FF2B5EF4-FFF2-40B4-BE49-F238E27FC236}">
                <a16:creationId xmlns:a16="http://schemas.microsoft.com/office/drawing/2014/main" id="{F8D0CD5C-E485-4371-BCEE-3F1B47B0ADAE}"/>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43" name="Rectangle 42">
            <a:extLst>
              <a:ext uri="{FF2B5EF4-FFF2-40B4-BE49-F238E27FC236}">
                <a16:creationId xmlns:a16="http://schemas.microsoft.com/office/drawing/2014/main" id="{B592D5A8-7A39-4C06-9A2D-AFDFFF14BF90}"/>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5" name="Rectangle 44">
            <a:extLst>
              <a:ext uri="{FF2B5EF4-FFF2-40B4-BE49-F238E27FC236}">
                <a16:creationId xmlns:a16="http://schemas.microsoft.com/office/drawing/2014/main" id="{0AC47EB3-FFA1-4B38-BAA4-F4933B156947}"/>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47" name="Rectangle 46">
            <a:extLst>
              <a:ext uri="{FF2B5EF4-FFF2-40B4-BE49-F238E27FC236}">
                <a16:creationId xmlns:a16="http://schemas.microsoft.com/office/drawing/2014/main" id="{7A081037-7CC2-4A53-91F6-3CDD6649315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49" name="Rectangle 48">
            <a:extLst>
              <a:ext uri="{FF2B5EF4-FFF2-40B4-BE49-F238E27FC236}">
                <a16:creationId xmlns:a16="http://schemas.microsoft.com/office/drawing/2014/main" id="{D1A8A645-EC1F-4B22-8628-A8EE492FC5C7}"/>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50" name="TextBox 49">
            <a:extLst>
              <a:ext uri="{FF2B5EF4-FFF2-40B4-BE49-F238E27FC236}">
                <a16:creationId xmlns:a16="http://schemas.microsoft.com/office/drawing/2014/main" id="{94C1A936-B788-4E93-B786-8873BA2C85D2}"/>
              </a:ext>
            </a:extLst>
          </p:cNvPr>
          <p:cNvSpPr txBox="1"/>
          <p:nvPr/>
        </p:nvSpPr>
        <p:spPr>
          <a:xfrm>
            <a:off x="5182289" y="5704971"/>
            <a:ext cx="1827423" cy="369332"/>
          </a:xfrm>
          <a:prstGeom prst="rect">
            <a:avLst/>
          </a:prstGeom>
          <a:noFill/>
        </p:spPr>
        <p:txBody>
          <a:bodyPr wrap="none" rtlCol="0">
            <a:spAutoFit/>
          </a:bodyPr>
          <a:lstStyle/>
          <a:p>
            <a:r>
              <a:rPr lang="en-US">
                <a:latin typeface="Malgun Gothic" panose="020B0503020000020004" pitchFamily="34" charset="-127"/>
                <a:ea typeface="Malgun Gothic" panose="020B0503020000020004" pitchFamily="34" charset="-127"/>
              </a:rPr>
              <a:t>9 October 2020</a:t>
            </a:r>
          </a:p>
        </p:txBody>
      </p:sp>
      <p:sp>
        <p:nvSpPr>
          <p:cNvPr id="52" name="TextBox 51">
            <a:extLst>
              <a:ext uri="{FF2B5EF4-FFF2-40B4-BE49-F238E27FC236}">
                <a16:creationId xmlns:a16="http://schemas.microsoft.com/office/drawing/2014/main" id="{60EFCFCD-5C57-4008-B80F-AE7F237A3D83}"/>
              </a:ext>
            </a:extLst>
          </p:cNvPr>
          <p:cNvSpPr txBox="1"/>
          <p:nvPr/>
        </p:nvSpPr>
        <p:spPr>
          <a:xfrm>
            <a:off x="0" y="6092076"/>
            <a:ext cx="12192001" cy="646331"/>
          </a:xfrm>
          <a:prstGeom prst="rect">
            <a:avLst/>
          </a:prstGeom>
          <a:noFill/>
        </p:spPr>
        <p:txBody>
          <a:bodyPr wrap="square" rtlCol="0">
            <a:spAutoFit/>
          </a:bodyPr>
          <a:lstStyle/>
          <a:p>
            <a:pPr algn="ctr"/>
            <a:r>
              <a:rPr lang="en-CA" sz="1200">
                <a:latin typeface="Malgun Gothic" charset="-127"/>
                <a:ea typeface="Malgun Gothic" charset="-127"/>
                <a:cs typeface="Malgun Gothic" charset="-127"/>
              </a:rPr>
              <a:t>These slides were part of an oral presentation by Anna Berry, Jacob Herbert, Mary Kate Kellock, Tara Layous, and Robbie Levine for J420. They are not a complete record of that presentation, nor of the accompanying discussion. The slides are protected by copyright law and may not be reproduced, in whole or in part, without the express written consent of the author.</a:t>
            </a:r>
          </a:p>
        </p:txBody>
      </p:sp>
      <p:grpSp>
        <p:nvGrpSpPr>
          <p:cNvPr id="69" name="Group 68">
            <a:extLst>
              <a:ext uri="{FF2B5EF4-FFF2-40B4-BE49-F238E27FC236}">
                <a16:creationId xmlns:a16="http://schemas.microsoft.com/office/drawing/2014/main" id="{3EC1C786-C694-488F-BE38-63846FBB0A1C}"/>
              </a:ext>
            </a:extLst>
          </p:cNvPr>
          <p:cNvGrpSpPr/>
          <p:nvPr/>
        </p:nvGrpSpPr>
        <p:grpSpPr>
          <a:xfrm>
            <a:off x="64213" y="4228022"/>
            <a:ext cx="2287899" cy="1371600"/>
            <a:chOff x="473154" y="3681808"/>
            <a:chExt cx="2287899" cy="1371600"/>
          </a:xfrm>
        </p:grpSpPr>
        <p:sp>
          <p:nvSpPr>
            <p:cNvPr id="64" name="Rectangle: Rounded Corners 63">
              <a:extLst>
                <a:ext uri="{FF2B5EF4-FFF2-40B4-BE49-F238E27FC236}">
                  <a16:creationId xmlns:a16="http://schemas.microsoft.com/office/drawing/2014/main" id="{173E4FFA-B0AF-441B-B9C0-C5915FF4821E}"/>
                </a:ext>
              </a:extLst>
            </p:cNvPr>
            <p:cNvSpPr/>
            <p:nvPr/>
          </p:nvSpPr>
          <p:spPr>
            <a:xfrm>
              <a:off x="1158954" y="3976179"/>
              <a:ext cx="1602099" cy="812462"/>
            </a:xfrm>
            <a:prstGeom prst="roundRect">
              <a:avLst/>
            </a:prstGeom>
            <a:solidFill>
              <a:srgbClr val="45458D"/>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A person smiling for the camera&#10;&#10;Description automatically generated">
              <a:extLst>
                <a:ext uri="{FF2B5EF4-FFF2-40B4-BE49-F238E27FC236}">
                  <a16:creationId xmlns:a16="http://schemas.microsoft.com/office/drawing/2014/main" id="{136FEF52-223B-4F39-86D0-D0411B5EEBFB}"/>
                </a:ext>
              </a:extLst>
            </p:cNvPr>
            <p:cNvPicPr>
              <a:picLocks noChangeAspect="1"/>
            </p:cNvPicPr>
            <p:nvPr/>
          </p:nvPicPr>
          <p:blipFill rotWithShape="1">
            <a:blip r:embed="rId3">
              <a:extLst>
                <a:ext uri="{28A0092B-C50C-407E-A947-70E740481C1C}">
                  <a14:useLocalDpi xmlns:a14="http://schemas.microsoft.com/office/drawing/2010/main" val="0"/>
                </a:ext>
              </a:extLst>
            </a:blip>
            <a:srcRect l="947" t="102" r="5590" b="6437"/>
            <a:stretch/>
          </p:blipFill>
          <p:spPr>
            <a:xfrm>
              <a:off x="473154" y="3681808"/>
              <a:ext cx="1371600" cy="1371600"/>
            </a:xfrm>
            <a:prstGeom prst="ellipse">
              <a:avLst/>
            </a:prstGeom>
            <a:ln w="38100">
              <a:solidFill>
                <a:srgbClr val="45458D"/>
              </a:solidFill>
            </a:ln>
          </p:spPr>
        </p:pic>
        <p:sp>
          <p:nvSpPr>
            <p:cNvPr id="66" name="TextBox 65">
              <a:extLst>
                <a:ext uri="{FF2B5EF4-FFF2-40B4-BE49-F238E27FC236}">
                  <a16:creationId xmlns:a16="http://schemas.microsoft.com/office/drawing/2014/main" id="{2DAB7AF3-DFB3-4EDE-9937-03C422FF9724}"/>
                </a:ext>
              </a:extLst>
            </p:cNvPr>
            <p:cNvSpPr txBox="1"/>
            <p:nvPr/>
          </p:nvSpPr>
          <p:spPr>
            <a:xfrm>
              <a:off x="1784504" y="4129081"/>
              <a:ext cx="976549" cy="477054"/>
            </a:xfrm>
            <a:prstGeom prst="rect">
              <a:avLst/>
            </a:prstGeom>
            <a:noFill/>
          </p:spPr>
          <p:txBody>
            <a:bodyPr wrap="none" rtlCol="0">
              <a:spAutoFit/>
            </a:bodyPr>
            <a:lstStyle/>
            <a:p>
              <a:r>
                <a:rPr lang="en-US" sz="2500" b="1">
                  <a:solidFill>
                    <a:schemeClr val="bg1"/>
                  </a:solidFill>
                  <a:latin typeface="Malgun Gothic" panose="020B0503020000020004" pitchFamily="34" charset="-127"/>
                  <a:ea typeface="Malgun Gothic" panose="020B0503020000020004" pitchFamily="34" charset="-127"/>
                </a:rPr>
                <a:t>Anna</a:t>
              </a:r>
            </a:p>
          </p:txBody>
        </p:sp>
      </p:grpSp>
      <p:grpSp>
        <p:nvGrpSpPr>
          <p:cNvPr id="73" name="Group 72">
            <a:extLst>
              <a:ext uri="{FF2B5EF4-FFF2-40B4-BE49-F238E27FC236}">
                <a16:creationId xmlns:a16="http://schemas.microsoft.com/office/drawing/2014/main" id="{E82F5CA5-06D0-481B-A7A3-A926AE8F878A}"/>
              </a:ext>
            </a:extLst>
          </p:cNvPr>
          <p:cNvGrpSpPr/>
          <p:nvPr/>
        </p:nvGrpSpPr>
        <p:grpSpPr>
          <a:xfrm>
            <a:off x="2457659" y="4228022"/>
            <a:ext cx="2366135" cy="1371600"/>
            <a:chOff x="3012006" y="4214479"/>
            <a:chExt cx="2366135" cy="1371600"/>
          </a:xfrm>
        </p:grpSpPr>
        <p:sp>
          <p:nvSpPr>
            <p:cNvPr id="68" name="Rectangle: Rounded Corners 67">
              <a:extLst>
                <a:ext uri="{FF2B5EF4-FFF2-40B4-BE49-F238E27FC236}">
                  <a16:creationId xmlns:a16="http://schemas.microsoft.com/office/drawing/2014/main" id="{BCB60BCB-C2C2-41A6-99BF-205B8EB0705E}"/>
                </a:ext>
              </a:extLst>
            </p:cNvPr>
            <p:cNvSpPr/>
            <p:nvPr/>
          </p:nvSpPr>
          <p:spPr>
            <a:xfrm>
              <a:off x="3620801" y="4494048"/>
              <a:ext cx="1757339" cy="812462"/>
            </a:xfrm>
            <a:prstGeom prst="roundRect">
              <a:avLst/>
            </a:prstGeom>
            <a:solidFill>
              <a:srgbClr val="45458D"/>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A person wearing a suit and tie smiling at the camera&#10;&#10;Description automatically generated">
              <a:extLst>
                <a:ext uri="{FF2B5EF4-FFF2-40B4-BE49-F238E27FC236}">
                  <a16:creationId xmlns:a16="http://schemas.microsoft.com/office/drawing/2014/main" id="{BCD98263-4AD7-4BD0-B029-CE1B1C436695}"/>
                </a:ext>
              </a:extLst>
            </p:cNvPr>
            <p:cNvPicPr>
              <a:picLocks noChangeAspect="1"/>
            </p:cNvPicPr>
            <p:nvPr/>
          </p:nvPicPr>
          <p:blipFill rotWithShape="1">
            <a:blip r:embed="rId4">
              <a:extLst>
                <a:ext uri="{28A0092B-C50C-407E-A947-70E740481C1C}">
                  <a14:useLocalDpi xmlns:a14="http://schemas.microsoft.com/office/drawing/2010/main" val="0"/>
                </a:ext>
              </a:extLst>
            </a:blip>
            <a:srcRect l="6409" t="-1002" r="4897" b="12307"/>
            <a:stretch/>
          </p:blipFill>
          <p:spPr>
            <a:xfrm>
              <a:off x="3012006" y="4214479"/>
              <a:ext cx="1371600" cy="1371600"/>
            </a:xfrm>
            <a:prstGeom prst="ellipse">
              <a:avLst/>
            </a:prstGeom>
            <a:ln w="38100">
              <a:solidFill>
                <a:srgbClr val="45458D"/>
              </a:solidFill>
            </a:ln>
          </p:spPr>
        </p:pic>
        <p:sp>
          <p:nvSpPr>
            <p:cNvPr id="71" name="TextBox 70">
              <a:extLst>
                <a:ext uri="{FF2B5EF4-FFF2-40B4-BE49-F238E27FC236}">
                  <a16:creationId xmlns:a16="http://schemas.microsoft.com/office/drawing/2014/main" id="{8B830948-60E6-49EE-9C74-3E5568A67B70}"/>
                </a:ext>
              </a:extLst>
            </p:cNvPr>
            <p:cNvSpPr txBox="1"/>
            <p:nvPr/>
          </p:nvSpPr>
          <p:spPr>
            <a:xfrm>
              <a:off x="4330034" y="4661752"/>
              <a:ext cx="1048107" cy="477054"/>
            </a:xfrm>
            <a:prstGeom prst="rect">
              <a:avLst/>
            </a:prstGeom>
            <a:noFill/>
          </p:spPr>
          <p:txBody>
            <a:bodyPr wrap="none" rtlCol="0">
              <a:spAutoFit/>
            </a:bodyPr>
            <a:lstStyle/>
            <a:p>
              <a:r>
                <a:rPr lang="en-US" sz="2500" b="1">
                  <a:solidFill>
                    <a:schemeClr val="bg1"/>
                  </a:solidFill>
                  <a:latin typeface="Malgun Gothic" panose="020B0503020000020004" pitchFamily="34" charset="-127"/>
                  <a:ea typeface="Malgun Gothic" panose="020B0503020000020004" pitchFamily="34" charset="-127"/>
                </a:rPr>
                <a:t>Jacob</a:t>
              </a:r>
            </a:p>
          </p:txBody>
        </p:sp>
      </p:grpSp>
      <p:grpSp>
        <p:nvGrpSpPr>
          <p:cNvPr id="78" name="Group 77">
            <a:extLst>
              <a:ext uri="{FF2B5EF4-FFF2-40B4-BE49-F238E27FC236}">
                <a16:creationId xmlns:a16="http://schemas.microsoft.com/office/drawing/2014/main" id="{578C1BEB-914C-47E1-935A-66E18560F599}"/>
              </a:ext>
            </a:extLst>
          </p:cNvPr>
          <p:cNvGrpSpPr/>
          <p:nvPr/>
        </p:nvGrpSpPr>
        <p:grpSpPr>
          <a:xfrm>
            <a:off x="4929341" y="4228022"/>
            <a:ext cx="2331153" cy="1371600"/>
            <a:chOff x="5687087" y="4798456"/>
            <a:chExt cx="2331153" cy="1371600"/>
          </a:xfrm>
        </p:grpSpPr>
        <p:sp>
          <p:nvSpPr>
            <p:cNvPr id="77" name="Rectangle: Rounded Corners 76">
              <a:extLst>
                <a:ext uri="{FF2B5EF4-FFF2-40B4-BE49-F238E27FC236}">
                  <a16:creationId xmlns:a16="http://schemas.microsoft.com/office/drawing/2014/main" id="{49D0AEA0-D9A8-4E47-AE66-A5AD8C67644E}"/>
                </a:ext>
              </a:extLst>
            </p:cNvPr>
            <p:cNvSpPr/>
            <p:nvPr/>
          </p:nvSpPr>
          <p:spPr>
            <a:xfrm>
              <a:off x="6328348" y="5078025"/>
              <a:ext cx="1689892" cy="812462"/>
            </a:xfrm>
            <a:prstGeom prst="roundRect">
              <a:avLst/>
            </a:prstGeom>
            <a:solidFill>
              <a:srgbClr val="45458D"/>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person standing in front of a window posing for the camera&#10;&#10;Description automatically generated">
              <a:extLst>
                <a:ext uri="{FF2B5EF4-FFF2-40B4-BE49-F238E27FC236}">
                  <a16:creationId xmlns:a16="http://schemas.microsoft.com/office/drawing/2014/main" id="{1C720924-74C7-45C9-8657-538A2CC51CCF}"/>
                </a:ext>
              </a:extLst>
            </p:cNvPr>
            <p:cNvPicPr>
              <a:picLocks noChangeAspect="1"/>
            </p:cNvPicPr>
            <p:nvPr/>
          </p:nvPicPr>
          <p:blipFill rotWithShape="1">
            <a:blip r:embed="rId5">
              <a:extLst>
                <a:ext uri="{28A0092B-C50C-407E-A947-70E740481C1C}">
                  <a14:useLocalDpi xmlns:a14="http://schemas.microsoft.com/office/drawing/2010/main" val="0"/>
                </a:ext>
              </a:extLst>
            </a:blip>
            <a:srcRect l="14964" t="11105" r="12534" b="16393"/>
            <a:stretch/>
          </p:blipFill>
          <p:spPr>
            <a:xfrm>
              <a:off x="5687087" y="4798456"/>
              <a:ext cx="1371600" cy="1371600"/>
            </a:xfrm>
            <a:prstGeom prst="ellipse">
              <a:avLst/>
            </a:prstGeom>
            <a:ln w="38100">
              <a:solidFill>
                <a:srgbClr val="45458D"/>
              </a:solidFill>
            </a:ln>
          </p:spPr>
        </p:pic>
        <p:sp>
          <p:nvSpPr>
            <p:cNvPr id="75" name="TextBox 74">
              <a:extLst>
                <a:ext uri="{FF2B5EF4-FFF2-40B4-BE49-F238E27FC236}">
                  <a16:creationId xmlns:a16="http://schemas.microsoft.com/office/drawing/2014/main" id="{685ED5A6-5890-4D48-ABC9-3F8E82608D3C}"/>
                </a:ext>
              </a:extLst>
            </p:cNvPr>
            <p:cNvSpPr txBox="1"/>
            <p:nvPr/>
          </p:nvSpPr>
          <p:spPr>
            <a:xfrm>
              <a:off x="7037522" y="5053369"/>
              <a:ext cx="980717" cy="861774"/>
            </a:xfrm>
            <a:prstGeom prst="rect">
              <a:avLst/>
            </a:prstGeom>
            <a:noFill/>
          </p:spPr>
          <p:txBody>
            <a:bodyPr wrap="none" rtlCol="0">
              <a:spAutoFit/>
            </a:bodyPr>
            <a:lstStyle/>
            <a:p>
              <a:pPr algn="ctr"/>
              <a:r>
                <a:rPr lang="en-US" sz="2500" b="1">
                  <a:solidFill>
                    <a:schemeClr val="bg1"/>
                  </a:solidFill>
                  <a:latin typeface="Malgun Gothic" panose="020B0503020000020004" pitchFamily="34" charset="-127"/>
                  <a:ea typeface="Malgun Gothic" panose="020B0503020000020004" pitchFamily="34" charset="-127"/>
                </a:rPr>
                <a:t>Mary</a:t>
              </a:r>
            </a:p>
            <a:p>
              <a:pPr algn="ctr"/>
              <a:r>
                <a:rPr lang="en-US" sz="2500" b="1">
                  <a:solidFill>
                    <a:schemeClr val="bg1"/>
                  </a:solidFill>
                  <a:latin typeface="Malgun Gothic" panose="020B0503020000020004" pitchFamily="34" charset="-127"/>
                  <a:ea typeface="Malgun Gothic" panose="020B0503020000020004" pitchFamily="34" charset="-127"/>
                </a:rPr>
                <a:t>Kate</a:t>
              </a:r>
            </a:p>
          </p:txBody>
        </p:sp>
      </p:grpSp>
      <p:grpSp>
        <p:nvGrpSpPr>
          <p:cNvPr id="83" name="Group 82">
            <a:extLst>
              <a:ext uri="{FF2B5EF4-FFF2-40B4-BE49-F238E27FC236}">
                <a16:creationId xmlns:a16="http://schemas.microsoft.com/office/drawing/2014/main" id="{4BC15396-F3DD-41CB-9CD9-BDF00556A510}"/>
              </a:ext>
            </a:extLst>
          </p:cNvPr>
          <p:cNvGrpSpPr/>
          <p:nvPr/>
        </p:nvGrpSpPr>
        <p:grpSpPr>
          <a:xfrm>
            <a:off x="7366041" y="4228022"/>
            <a:ext cx="2171728" cy="1371600"/>
            <a:chOff x="7792160" y="3666818"/>
            <a:chExt cx="2171728" cy="1371600"/>
          </a:xfrm>
        </p:grpSpPr>
        <p:sp>
          <p:nvSpPr>
            <p:cNvPr id="80" name="Rectangle: Rounded Corners 79">
              <a:extLst>
                <a:ext uri="{FF2B5EF4-FFF2-40B4-BE49-F238E27FC236}">
                  <a16:creationId xmlns:a16="http://schemas.microsoft.com/office/drawing/2014/main" id="{C729823D-FEA3-4CC5-9CF8-694B6B4FC83E}"/>
                </a:ext>
              </a:extLst>
            </p:cNvPr>
            <p:cNvSpPr/>
            <p:nvPr/>
          </p:nvSpPr>
          <p:spPr>
            <a:xfrm>
              <a:off x="8428336" y="3946387"/>
              <a:ext cx="1535552" cy="812462"/>
            </a:xfrm>
            <a:prstGeom prst="roundRect">
              <a:avLst/>
            </a:prstGeom>
            <a:solidFill>
              <a:srgbClr val="45458D"/>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A person standing in front of a building&#10;&#10;Description automatically generated">
              <a:extLst>
                <a:ext uri="{FF2B5EF4-FFF2-40B4-BE49-F238E27FC236}">
                  <a16:creationId xmlns:a16="http://schemas.microsoft.com/office/drawing/2014/main" id="{841F1E0D-AEC3-4F2E-964D-29CD37DAAD44}"/>
                </a:ext>
              </a:extLst>
            </p:cNvPr>
            <p:cNvPicPr>
              <a:picLocks noChangeAspect="1"/>
            </p:cNvPicPr>
            <p:nvPr/>
          </p:nvPicPr>
          <p:blipFill rotWithShape="1">
            <a:blip r:embed="rId6">
              <a:extLst>
                <a:ext uri="{28A0092B-C50C-407E-A947-70E740481C1C}">
                  <a14:useLocalDpi xmlns:a14="http://schemas.microsoft.com/office/drawing/2010/main" val="0"/>
                </a:ext>
              </a:extLst>
            </a:blip>
            <a:srcRect l="21086" t="30645" r="10589" b="12322"/>
            <a:stretch/>
          </p:blipFill>
          <p:spPr>
            <a:xfrm>
              <a:off x="7792160" y="3666818"/>
              <a:ext cx="1374454" cy="1371600"/>
            </a:xfrm>
            <a:prstGeom prst="ellipse">
              <a:avLst/>
            </a:prstGeom>
            <a:ln w="38100">
              <a:solidFill>
                <a:srgbClr val="45458D"/>
              </a:solidFill>
            </a:ln>
          </p:spPr>
        </p:pic>
        <p:sp>
          <p:nvSpPr>
            <p:cNvPr id="82" name="TextBox 81">
              <a:extLst>
                <a:ext uri="{FF2B5EF4-FFF2-40B4-BE49-F238E27FC236}">
                  <a16:creationId xmlns:a16="http://schemas.microsoft.com/office/drawing/2014/main" id="{9179CE8A-42FE-4727-90CD-E242339EEC97}"/>
                </a:ext>
              </a:extLst>
            </p:cNvPr>
            <p:cNvSpPr txBox="1"/>
            <p:nvPr/>
          </p:nvSpPr>
          <p:spPr>
            <a:xfrm>
              <a:off x="9124745" y="4106038"/>
              <a:ext cx="818109" cy="477054"/>
            </a:xfrm>
            <a:prstGeom prst="rect">
              <a:avLst/>
            </a:prstGeom>
            <a:noFill/>
          </p:spPr>
          <p:txBody>
            <a:bodyPr wrap="none" rtlCol="0">
              <a:spAutoFit/>
            </a:bodyPr>
            <a:lstStyle/>
            <a:p>
              <a:pPr algn="ctr"/>
              <a:r>
                <a:rPr lang="en-US" sz="2500" b="1">
                  <a:solidFill>
                    <a:schemeClr val="bg1"/>
                  </a:solidFill>
                  <a:latin typeface="Malgun Gothic" panose="020B0503020000020004" pitchFamily="34" charset="-127"/>
                  <a:ea typeface="Malgun Gothic" panose="020B0503020000020004" pitchFamily="34" charset="-127"/>
                </a:rPr>
                <a:t>Tara</a:t>
              </a:r>
            </a:p>
          </p:txBody>
        </p:sp>
      </p:grpSp>
      <p:grpSp>
        <p:nvGrpSpPr>
          <p:cNvPr id="88" name="Group 87">
            <a:extLst>
              <a:ext uri="{FF2B5EF4-FFF2-40B4-BE49-F238E27FC236}">
                <a16:creationId xmlns:a16="http://schemas.microsoft.com/office/drawing/2014/main" id="{05262D3A-1471-45D0-ADEA-668E0944E77B}"/>
              </a:ext>
            </a:extLst>
          </p:cNvPr>
          <p:cNvGrpSpPr/>
          <p:nvPr/>
        </p:nvGrpSpPr>
        <p:grpSpPr>
          <a:xfrm>
            <a:off x="9643316" y="4228022"/>
            <a:ext cx="2568440" cy="1371600"/>
            <a:chOff x="8167774" y="3607247"/>
            <a:chExt cx="2568440" cy="1371600"/>
          </a:xfrm>
        </p:grpSpPr>
        <p:sp>
          <p:nvSpPr>
            <p:cNvPr id="85" name="Rectangle: Rounded Corners 84">
              <a:extLst>
                <a:ext uri="{FF2B5EF4-FFF2-40B4-BE49-F238E27FC236}">
                  <a16:creationId xmlns:a16="http://schemas.microsoft.com/office/drawing/2014/main" id="{126BE3E0-1FF0-4443-AFD5-E9A0867A1F3E}"/>
                </a:ext>
              </a:extLst>
            </p:cNvPr>
            <p:cNvSpPr/>
            <p:nvPr/>
          </p:nvSpPr>
          <p:spPr>
            <a:xfrm>
              <a:off x="8795054" y="3896319"/>
              <a:ext cx="1888106" cy="812462"/>
            </a:xfrm>
            <a:prstGeom prst="roundRect">
              <a:avLst/>
            </a:prstGeom>
            <a:solidFill>
              <a:srgbClr val="45458D"/>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A person wearing a suit and tie smiling at the camera&#10;&#10;Description automatically generated">
              <a:extLst>
                <a:ext uri="{FF2B5EF4-FFF2-40B4-BE49-F238E27FC236}">
                  <a16:creationId xmlns:a16="http://schemas.microsoft.com/office/drawing/2014/main" id="{B59844B6-1AAF-4F79-9FFC-37FD2F0C5C68}"/>
                </a:ext>
              </a:extLst>
            </p:cNvPr>
            <p:cNvPicPr>
              <a:picLocks noChangeAspect="1"/>
            </p:cNvPicPr>
            <p:nvPr/>
          </p:nvPicPr>
          <p:blipFill rotWithShape="1">
            <a:blip r:embed="rId7">
              <a:extLst>
                <a:ext uri="{28A0092B-C50C-407E-A947-70E740481C1C}">
                  <a14:useLocalDpi xmlns:a14="http://schemas.microsoft.com/office/drawing/2010/main" val="0"/>
                </a:ext>
              </a:extLst>
            </a:blip>
            <a:srcRect l="15088" t="2298" r="8468" b="21258"/>
            <a:stretch/>
          </p:blipFill>
          <p:spPr>
            <a:xfrm>
              <a:off x="8167774" y="3607247"/>
              <a:ext cx="1371600" cy="1371600"/>
            </a:xfrm>
            <a:prstGeom prst="ellipse">
              <a:avLst/>
            </a:prstGeom>
            <a:ln w="38100">
              <a:solidFill>
                <a:srgbClr val="45458D"/>
              </a:solidFill>
            </a:ln>
          </p:spPr>
        </p:pic>
        <p:sp>
          <p:nvSpPr>
            <p:cNvPr id="87" name="TextBox 86">
              <a:extLst>
                <a:ext uri="{FF2B5EF4-FFF2-40B4-BE49-F238E27FC236}">
                  <a16:creationId xmlns:a16="http://schemas.microsoft.com/office/drawing/2014/main" id="{7B4C46CB-4B87-4C00-B4E5-FF51C4B975C9}"/>
                </a:ext>
              </a:extLst>
            </p:cNvPr>
            <p:cNvSpPr txBox="1"/>
            <p:nvPr/>
          </p:nvSpPr>
          <p:spPr>
            <a:xfrm>
              <a:off x="9486320" y="4054520"/>
              <a:ext cx="1249894" cy="477054"/>
            </a:xfrm>
            <a:prstGeom prst="rect">
              <a:avLst/>
            </a:prstGeom>
            <a:noFill/>
          </p:spPr>
          <p:txBody>
            <a:bodyPr wrap="none" rtlCol="0">
              <a:spAutoFit/>
            </a:bodyPr>
            <a:lstStyle/>
            <a:p>
              <a:pPr algn="ctr"/>
              <a:r>
                <a:rPr lang="en-US" sz="2500" b="1">
                  <a:solidFill>
                    <a:schemeClr val="bg1"/>
                  </a:solidFill>
                  <a:latin typeface="Malgun Gothic" panose="020B0503020000020004" pitchFamily="34" charset="-127"/>
                  <a:ea typeface="Malgun Gothic" panose="020B0503020000020004" pitchFamily="34" charset="-127"/>
                </a:rPr>
                <a:t>Robbie</a:t>
              </a:r>
            </a:p>
          </p:txBody>
        </p:sp>
      </p:grpSp>
    </p:spTree>
    <p:extLst>
      <p:ext uri="{BB962C8B-B14F-4D97-AF65-F5344CB8AC3E}">
        <p14:creationId xmlns:p14="http://schemas.microsoft.com/office/powerpoint/2010/main" val="354278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9E47D-E827-495B-9FEB-85D1FB9EA02B}"/>
              </a:ext>
            </a:extLst>
          </p:cNvPr>
          <p:cNvSpPr/>
          <p:nvPr/>
        </p:nvSpPr>
        <p:spPr>
          <a:xfrm>
            <a:off x="0" y="0"/>
            <a:ext cx="12192000" cy="6858000"/>
          </a:xfrm>
          <a:prstGeom prst="rect">
            <a:avLst/>
          </a:prstGeom>
          <a:solidFill>
            <a:srgbClr val="4569D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1A2F05-1C7F-42AB-A31C-7A94C734C68B}"/>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39" name="Rectangle 38">
            <a:extLst>
              <a:ext uri="{FF2B5EF4-FFF2-40B4-BE49-F238E27FC236}">
                <a16:creationId xmlns:a16="http://schemas.microsoft.com/office/drawing/2014/main" id="{20883915-AB21-4D67-B84C-FD94E8674157}"/>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1" name="Rectangle 40">
            <a:extLst>
              <a:ext uri="{FF2B5EF4-FFF2-40B4-BE49-F238E27FC236}">
                <a16:creationId xmlns:a16="http://schemas.microsoft.com/office/drawing/2014/main" id="{F8D0CD5C-E485-4371-BCEE-3F1B47B0ADAE}"/>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43" name="Rectangle 42">
            <a:extLst>
              <a:ext uri="{FF2B5EF4-FFF2-40B4-BE49-F238E27FC236}">
                <a16:creationId xmlns:a16="http://schemas.microsoft.com/office/drawing/2014/main" id="{B592D5A8-7A39-4C06-9A2D-AFDFFF14BF90}"/>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5" name="Rectangle 44">
            <a:extLst>
              <a:ext uri="{FF2B5EF4-FFF2-40B4-BE49-F238E27FC236}">
                <a16:creationId xmlns:a16="http://schemas.microsoft.com/office/drawing/2014/main" id="{0AC47EB3-FFA1-4B38-BAA4-F4933B156947}"/>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47" name="Rectangle 46">
            <a:extLst>
              <a:ext uri="{FF2B5EF4-FFF2-40B4-BE49-F238E27FC236}">
                <a16:creationId xmlns:a16="http://schemas.microsoft.com/office/drawing/2014/main" id="{7A081037-7CC2-4A53-91F6-3CDD6649315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49" name="Rectangle 48">
            <a:extLst>
              <a:ext uri="{FF2B5EF4-FFF2-40B4-BE49-F238E27FC236}">
                <a16:creationId xmlns:a16="http://schemas.microsoft.com/office/drawing/2014/main" id="{D1A8A645-EC1F-4B22-8628-A8EE492FC5C7}"/>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3" name="TextBox 2">
            <a:extLst>
              <a:ext uri="{FF2B5EF4-FFF2-40B4-BE49-F238E27FC236}">
                <a16:creationId xmlns:a16="http://schemas.microsoft.com/office/drawing/2014/main" id="{3E1C1EF3-6AA4-43B7-A98B-5976D72D2708}"/>
              </a:ext>
            </a:extLst>
          </p:cNvPr>
          <p:cNvSpPr txBox="1"/>
          <p:nvPr/>
        </p:nvSpPr>
        <p:spPr>
          <a:xfrm>
            <a:off x="244011" y="5357569"/>
            <a:ext cx="137160" cy="1005840"/>
          </a:xfrm>
          <a:prstGeom prst="rect">
            <a:avLst/>
          </a:prstGeom>
          <a:solidFill>
            <a:schemeClr val="bg1"/>
          </a:solidFill>
        </p:spPr>
        <p:txBody>
          <a:bodyPr wrap="square" rtlCol="0">
            <a:spAutoFit/>
          </a:bodyPr>
          <a:lstStyle/>
          <a:p>
            <a:endParaRPr lang="en-US"/>
          </a:p>
        </p:txBody>
      </p:sp>
      <p:sp>
        <p:nvSpPr>
          <p:cNvPr id="4" name="TextBox 3">
            <a:extLst>
              <a:ext uri="{FF2B5EF4-FFF2-40B4-BE49-F238E27FC236}">
                <a16:creationId xmlns:a16="http://schemas.microsoft.com/office/drawing/2014/main" id="{80AA757A-D601-4FE0-8B7B-748DA0C47B5F}"/>
              </a:ext>
            </a:extLst>
          </p:cNvPr>
          <p:cNvSpPr txBox="1"/>
          <p:nvPr/>
        </p:nvSpPr>
        <p:spPr>
          <a:xfrm>
            <a:off x="487851" y="5506546"/>
            <a:ext cx="23720127" cy="707886"/>
          </a:xfrm>
          <a:prstGeom prst="rect">
            <a:avLst/>
          </a:prstGeom>
          <a:noFill/>
        </p:spPr>
        <p:txBody>
          <a:bodyPr wrap="square" lIns="91440" tIns="45720" rIns="91440" bIns="45720" rtlCol="0" anchor="t">
            <a:spAutoFit/>
          </a:bodyPr>
          <a:lstStyle/>
          <a:p>
            <a:r>
              <a:rPr lang="en-US" sz="4000" b="1">
                <a:solidFill>
                  <a:schemeClr val="bg1"/>
                </a:solidFill>
                <a:latin typeface="Malgun Gothic"/>
                <a:ea typeface="Malgun Gothic"/>
              </a:rPr>
              <a:t>The Nice to Meet You Campaign</a:t>
            </a:r>
            <a:endParaRPr lang="en-US" sz="4000" b="1">
              <a:solidFill>
                <a:schemeClr val="bg1"/>
              </a:solidFill>
              <a:latin typeface="Malgun Gothic" panose="020B0503020000020004" pitchFamily="34" charset="-127"/>
              <a:ea typeface="Malgun Gothic" panose="020B0503020000020004" pitchFamily="34" charset="-127"/>
            </a:endParaRPr>
          </a:p>
        </p:txBody>
      </p:sp>
      <p:sp>
        <p:nvSpPr>
          <p:cNvPr id="5" name="TextBox 4">
            <a:extLst>
              <a:ext uri="{FF2B5EF4-FFF2-40B4-BE49-F238E27FC236}">
                <a16:creationId xmlns:a16="http://schemas.microsoft.com/office/drawing/2014/main" id="{FA39A8AB-2A7F-4416-B8FE-574A7F96FBC3}"/>
              </a:ext>
            </a:extLst>
          </p:cNvPr>
          <p:cNvSpPr txBox="1"/>
          <p:nvPr/>
        </p:nvSpPr>
        <p:spPr>
          <a:xfrm>
            <a:off x="11176540" y="6412018"/>
            <a:ext cx="1023113" cy="400110"/>
          </a:xfrm>
          <a:prstGeom prst="rect">
            <a:avLst/>
          </a:prstGeom>
          <a:noFill/>
        </p:spPr>
        <p:txBody>
          <a:bodyPr wrap="square" rtlCol="0">
            <a:spAutoFit/>
          </a:bodyPr>
          <a:lstStyle/>
          <a:p>
            <a:pPr algn="ctr"/>
            <a:r>
              <a:rPr lang="en-US" sz="2000" dirty="0">
                <a:solidFill>
                  <a:schemeClr val="bg1"/>
                </a:solidFill>
                <a:latin typeface="Malgun Gothic" panose="020B0503020000020004" pitchFamily="34" charset="-127"/>
                <a:ea typeface="Malgun Gothic" panose="020B0503020000020004" pitchFamily="34" charset="-127"/>
              </a:rPr>
              <a:t>- 9 -</a:t>
            </a:r>
          </a:p>
        </p:txBody>
      </p:sp>
    </p:spTree>
    <p:extLst>
      <p:ext uri="{BB962C8B-B14F-4D97-AF65-F5344CB8AC3E}">
        <p14:creationId xmlns:p14="http://schemas.microsoft.com/office/powerpoint/2010/main" val="159240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40CD600-8AD7-424D-ADF7-60044D155A85}"/>
              </a:ext>
            </a:extLst>
          </p:cNvPr>
          <p:cNvSpPr txBox="1"/>
          <p:nvPr/>
        </p:nvSpPr>
        <p:spPr>
          <a:xfrm>
            <a:off x="442341" y="125360"/>
            <a:ext cx="11580059" cy="1200329"/>
          </a:xfrm>
          <a:prstGeom prst="rect">
            <a:avLst/>
          </a:prstGeom>
          <a:noFill/>
        </p:spPr>
        <p:txBody>
          <a:bodyPr wrap="square" lIns="91440" tIns="45720" rIns="91440" bIns="45720" rtlCol="0" anchor="t">
            <a:spAutoFit/>
          </a:bodyPr>
          <a:lstStyle/>
          <a:p>
            <a:r>
              <a:rPr lang="en-US" sz="2400" b="1">
                <a:solidFill>
                  <a:srgbClr val="4569D4"/>
                </a:solidFill>
                <a:latin typeface="Malgun Gothic"/>
                <a:ea typeface="Malgun Gothic"/>
              </a:rPr>
              <a:t>By marketing the "Nice To Meet You" Campaign through social media</a:t>
            </a:r>
            <a:endParaRPr lang="en-US" sz="2400">
              <a:solidFill>
                <a:srgbClr val="4569D4"/>
              </a:solidFill>
              <a:latin typeface="Calibri" panose="020F0502020204030204"/>
              <a:ea typeface="Malgun Gothic"/>
              <a:cs typeface="Calibri"/>
            </a:endParaRPr>
          </a:p>
          <a:p>
            <a:r>
              <a:rPr lang="en-US" sz="2400" b="1">
                <a:solidFill>
                  <a:srgbClr val="4569D4"/>
                </a:solidFill>
                <a:latin typeface="Malgun Gothic"/>
                <a:ea typeface="Malgun Gothic"/>
              </a:rPr>
              <a:t>and quarterly emails, it will reach our target market and increase recurring donors</a:t>
            </a:r>
            <a:endParaRPr lang="en-US" sz="2400">
              <a:solidFill>
                <a:srgbClr val="4569D4"/>
              </a:solidFill>
              <a:cs typeface="Calibri"/>
            </a:endParaRPr>
          </a:p>
        </p:txBody>
      </p:sp>
      <p:sp>
        <p:nvSpPr>
          <p:cNvPr id="19" name="TextBox 18">
            <a:extLst>
              <a:ext uri="{FF2B5EF4-FFF2-40B4-BE49-F238E27FC236}">
                <a16:creationId xmlns:a16="http://schemas.microsoft.com/office/drawing/2014/main" id="{127A58FA-A168-4AA6-A364-1C68FBB81FAD}"/>
              </a:ext>
            </a:extLst>
          </p:cNvPr>
          <p:cNvSpPr txBox="1"/>
          <p:nvPr/>
        </p:nvSpPr>
        <p:spPr>
          <a:xfrm>
            <a:off x="161565" y="178467"/>
            <a:ext cx="137160" cy="1005840"/>
          </a:xfrm>
          <a:prstGeom prst="rect">
            <a:avLst/>
          </a:prstGeom>
          <a:solidFill>
            <a:srgbClr val="4569D4"/>
          </a:solidFill>
          <a:ln>
            <a:solidFill>
              <a:srgbClr val="4472C4"/>
            </a:solidFill>
          </a:ln>
        </p:spPr>
        <p:txBody>
          <a:bodyPr wrap="square" rtlCol="0">
            <a:spAutoFit/>
          </a:bodyPr>
          <a:lstStyle/>
          <a:p>
            <a:endParaRPr lang="en-US"/>
          </a:p>
        </p:txBody>
      </p:sp>
      <p:sp>
        <p:nvSpPr>
          <p:cNvPr id="10" name="Arrow: Down 9">
            <a:extLst>
              <a:ext uri="{FF2B5EF4-FFF2-40B4-BE49-F238E27FC236}">
                <a16:creationId xmlns:a16="http://schemas.microsoft.com/office/drawing/2014/main" id="{B23EC0EA-83CC-42C2-B0B0-0857A81C2827}"/>
              </a:ext>
            </a:extLst>
          </p:cNvPr>
          <p:cNvSpPr/>
          <p:nvPr/>
        </p:nvSpPr>
        <p:spPr>
          <a:xfrm rot="16200000">
            <a:off x="4263447" y="2023385"/>
            <a:ext cx="441238" cy="685985"/>
          </a:xfrm>
          <a:prstGeom prst="downArrow">
            <a:avLst/>
          </a:prstGeom>
          <a:solidFill>
            <a:srgbClr val="4569D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1A8EE4-7F12-4046-AFC7-0887F7512631}"/>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- 10 -</a:t>
            </a:r>
          </a:p>
        </p:txBody>
      </p:sp>
      <p:sp>
        <p:nvSpPr>
          <p:cNvPr id="9" name="Rectangle 8">
            <a:extLst>
              <a:ext uri="{FF2B5EF4-FFF2-40B4-BE49-F238E27FC236}">
                <a16:creationId xmlns:a16="http://schemas.microsoft.com/office/drawing/2014/main" id="{ECF5AA7D-455D-427C-9681-22B73C688B43}"/>
              </a:ext>
            </a:extLst>
          </p:cNvPr>
          <p:cNvSpPr/>
          <p:nvPr/>
        </p:nvSpPr>
        <p:spPr>
          <a:xfrm>
            <a:off x="251935" y="6012157"/>
            <a:ext cx="849771" cy="418855"/>
          </a:xfrm>
          <a:prstGeom prst="rect">
            <a:avLst/>
          </a:prstGeom>
          <a:solidFill>
            <a:srgbClr val="E7E6E6"/>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Who</a:t>
            </a:r>
          </a:p>
        </p:txBody>
      </p:sp>
      <p:sp>
        <p:nvSpPr>
          <p:cNvPr id="18" name="Rectangle 17">
            <a:extLst>
              <a:ext uri="{FF2B5EF4-FFF2-40B4-BE49-F238E27FC236}">
                <a16:creationId xmlns:a16="http://schemas.microsoft.com/office/drawing/2014/main" id="{CAD4F833-EFE2-4CBD-8544-60671C4A9691}"/>
              </a:ext>
            </a:extLst>
          </p:cNvPr>
          <p:cNvSpPr/>
          <p:nvPr/>
        </p:nvSpPr>
        <p:spPr>
          <a:xfrm>
            <a:off x="865404" y="6171873"/>
            <a:ext cx="872526" cy="400112"/>
          </a:xfrm>
          <a:prstGeom prst="rect">
            <a:avLst/>
          </a:prstGeom>
          <a:solidFill>
            <a:srgbClr val="E6E6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sp>
        <p:nvSpPr>
          <p:cNvPr id="16" name="Rectangle 15">
            <a:extLst>
              <a:ext uri="{FF2B5EF4-FFF2-40B4-BE49-F238E27FC236}">
                <a16:creationId xmlns:a16="http://schemas.microsoft.com/office/drawing/2014/main" id="{BACB9B0E-5798-4109-90CF-E6330A908188}"/>
              </a:ext>
            </a:extLst>
          </p:cNvPr>
          <p:cNvSpPr/>
          <p:nvPr/>
        </p:nvSpPr>
        <p:spPr>
          <a:xfrm>
            <a:off x="1478873" y="6336602"/>
            <a:ext cx="872526" cy="372292"/>
          </a:xfrm>
          <a:prstGeom prst="rect">
            <a:avLst/>
          </a:prstGeom>
          <a:solidFill>
            <a:srgbClr val="4569D4"/>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grpSp>
        <p:nvGrpSpPr>
          <p:cNvPr id="42" name="Group 41">
            <a:extLst>
              <a:ext uri="{FF2B5EF4-FFF2-40B4-BE49-F238E27FC236}">
                <a16:creationId xmlns:a16="http://schemas.microsoft.com/office/drawing/2014/main" id="{D153C58D-226B-4801-B508-76DAFBF1A6BB}"/>
              </a:ext>
            </a:extLst>
          </p:cNvPr>
          <p:cNvGrpSpPr/>
          <p:nvPr/>
        </p:nvGrpSpPr>
        <p:grpSpPr>
          <a:xfrm>
            <a:off x="299691" y="1387084"/>
            <a:ext cx="3952313" cy="4341604"/>
            <a:chOff x="145954" y="1380400"/>
            <a:chExt cx="3952313" cy="4341604"/>
          </a:xfrm>
        </p:grpSpPr>
        <p:sp>
          <p:nvSpPr>
            <p:cNvPr id="37" name="Rectangle 36">
              <a:extLst>
                <a:ext uri="{FF2B5EF4-FFF2-40B4-BE49-F238E27FC236}">
                  <a16:creationId xmlns:a16="http://schemas.microsoft.com/office/drawing/2014/main" id="{D2B7D213-5A4B-46CD-9F97-D05D676A4CED}"/>
                </a:ext>
              </a:extLst>
            </p:cNvPr>
            <p:cNvSpPr/>
            <p:nvPr/>
          </p:nvSpPr>
          <p:spPr>
            <a:xfrm>
              <a:off x="164662" y="3436007"/>
              <a:ext cx="3652345" cy="2285997"/>
            </a:xfrm>
            <a:prstGeom prst="rect">
              <a:avLst/>
            </a:prstGeom>
            <a:solidFill>
              <a:srgbClr val="E6E6E6"/>
            </a:solidFill>
            <a:ln>
              <a:solidFill>
                <a:srgbClr val="4569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a:p>
              <a:pPr algn="ctr"/>
              <a:endParaRPr lang="en-US">
                <a:cs typeface="Calibri"/>
              </a:endParaRPr>
            </a:p>
          </p:txBody>
        </p:sp>
        <p:sp>
          <p:nvSpPr>
            <p:cNvPr id="7" name="Rectangle 6">
              <a:extLst>
                <a:ext uri="{FF2B5EF4-FFF2-40B4-BE49-F238E27FC236}">
                  <a16:creationId xmlns:a16="http://schemas.microsoft.com/office/drawing/2014/main" id="{697145AE-0202-4BDD-A12A-B7517E45F1B0}"/>
                </a:ext>
              </a:extLst>
            </p:cNvPr>
            <p:cNvSpPr/>
            <p:nvPr/>
          </p:nvSpPr>
          <p:spPr>
            <a:xfrm>
              <a:off x="145954" y="1380400"/>
              <a:ext cx="3649734" cy="1867241"/>
            </a:xfrm>
            <a:prstGeom prst="rect">
              <a:avLst/>
            </a:prstGeom>
            <a:solidFill>
              <a:srgbClr val="E7E6E6"/>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25" name="TextBox 24">
              <a:extLst>
                <a:ext uri="{FF2B5EF4-FFF2-40B4-BE49-F238E27FC236}">
                  <a16:creationId xmlns:a16="http://schemas.microsoft.com/office/drawing/2014/main" id="{442FBD46-10AD-4CDF-A16D-5DE19A41C85D}"/>
                </a:ext>
              </a:extLst>
            </p:cNvPr>
            <p:cNvSpPr txBox="1"/>
            <p:nvPr/>
          </p:nvSpPr>
          <p:spPr>
            <a:xfrm>
              <a:off x="198802" y="4485065"/>
              <a:ext cx="1501459"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4569D4"/>
                  </a:solidFill>
                  <a:latin typeface="Malgun Gothic"/>
                  <a:ea typeface="Malgun Gothic"/>
                </a:rPr>
                <a:t>Only</a:t>
              </a:r>
            </a:p>
            <a:p>
              <a:pPr algn="l"/>
              <a:r>
                <a:rPr lang="en-US" sz="4400" b="1">
                  <a:solidFill>
                    <a:srgbClr val="4569D4"/>
                  </a:solidFill>
                  <a:latin typeface="Malgun Gothic"/>
                  <a:ea typeface="Malgun Gothic"/>
                </a:rPr>
                <a:t>21%</a:t>
              </a:r>
              <a:endParaRPr lang="en-US" sz="4400" b="1">
                <a:solidFill>
                  <a:srgbClr val="4569D4"/>
                </a:solidFill>
                <a:latin typeface="Malgun Gothic"/>
                <a:ea typeface="Malgun Gothic"/>
                <a:cs typeface="Calibri"/>
              </a:endParaRPr>
            </a:p>
          </p:txBody>
        </p:sp>
        <p:sp>
          <p:nvSpPr>
            <p:cNvPr id="27" name="TextBox 26">
              <a:extLst>
                <a:ext uri="{FF2B5EF4-FFF2-40B4-BE49-F238E27FC236}">
                  <a16:creationId xmlns:a16="http://schemas.microsoft.com/office/drawing/2014/main" id="{CB8BD93E-7D77-4437-BEE8-D92C6692222F}"/>
                </a:ext>
              </a:extLst>
            </p:cNvPr>
            <p:cNvSpPr txBox="1"/>
            <p:nvPr/>
          </p:nvSpPr>
          <p:spPr>
            <a:xfrm>
              <a:off x="1372682" y="4502816"/>
              <a:ext cx="247955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Malgun Gothic"/>
                  <a:ea typeface="Malgun Gothic"/>
                  <a:cs typeface="Calibri"/>
                </a:rPr>
                <a:t>"Shows me how my donation makes a difference"</a:t>
              </a:r>
              <a:endParaRPr lang="en-US"/>
            </a:p>
          </p:txBody>
        </p:sp>
        <p:grpSp>
          <p:nvGrpSpPr>
            <p:cNvPr id="41" name="Group 40">
              <a:extLst>
                <a:ext uri="{FF2B5EF4-FFF2-40B4-BE49-F238E27FC236}">
                  <a16:creationId xmlns:a16="http://schemas.microsoft.com/office/drawing/2014/main" id="{6F279F92-83AA-4360-B07D-D716D4CBD7CC}"/>
                </a:ext>
              </a:extLst>
            </p:cNvPr>
            <p:cNvGrpSpPr/>
            <p:nvPr/>
          </p:nvGrpSpPr>
          <p:grpSpPr>
            <a:xfrm>
              <a:off x="206253" y="1718840"/>
              <a:ext cx="3657699" cy="1444348"/>
              <a:chOff x="320115" y="1902771"/>
              <a:chExt cx="3657699" cy="1444348"/>
            </a:xfrm>
          </p:grpSpPr>
          <p:sp>
            <p:nvSpPr>
              <p:cNvPr id="20" name="TextBox 19">
                <a:extLst>
                  <a:ext uri="{FF2B5EF4-FFF2-40B4-BE49-F238E27FC236}">
                    <a16:creationId xmlns:a16="http://schemas.microsoft.com/office/drawing/2014/main" id="{7CBAAB95-A7B5-4D78-BFA7-DCF58E7F0DCE}"/>
                  </a:ext>
                </a:extLst>
              </p:cNvPr>
              <p:cNvSpPr txBox="1"/>
              <p:nvPr/>
            </p:nvSpPr>
            <p:spPr>
              <a:xfrm>
                <a:off x="320115" y="1902771"/>
                <a:ext cx="16019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4569D4"/>
                    </a:solidFill>
                    <a:latin typeface="Malgun Gothic"/>
                    <a:ea typeface="Malgun Gothic"/>
                  </a:rPr>
                  <a:t>36%</a:t>
                </a:r>
                <a:endParaRPr lang="en-US" sz="4000" b="1">
                  <a:solidFill>
                    <a:srgbClr val="4569D4"/>
                  </a:solidFill>
                  <a:latin typeface="Malgun Gothic"/>
                  <a:ea typeface="Malgun Gothic"/>
                  <a:cs typeface="Calibri"/>
                </a:endParaRPr>
              </a:p>
            </p:txBody>
          </p:sp>
          <p:sp>
            <p:nvSpPr>
              <p:cNvPr id="22" name="TextBox 21">
                <a:extLst>
                  <a:ext uri="{FF2B5EF4-FFF2-40B4-BE49-F238E27FC236}">
                    <a16:creationId xmlns:a16="http://schemas.microsoft.com/office/drawing/2014/main" id="{CD4A893B-41FF-4FDC-B94E-094D25AF2341}"/>
                  </a:ext>
                </a:extLst>
              </p:cNvPr>
              <p:cNvSpPr txBox="1"/>
              <p:nvPr/>
            </p:nvSpPr>
            <p:spPr>
              <a:xfrm>
                <a:off x="1521436" y="2118951"/>
                <a:ext cx="24563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Malgun Gothic"/>
                    <a:ea typeface="Malgun Gothic"/>
                    <a:cs typeface="Calibri"/>
                  </a:rPr>
                  <a:t>Social Networking</a:t>
                </a:r>
                <a:endParaRPr lang="en-US" sz="2000">
                  <a:cs typeface="Calibri"/>
                </a:endParaRPr>
              </a:p>
            </p:txBody>
          </p:sp>
          <p:sp>
            <p:nvSpPr>
              <p:cNvPr id="30" name="TextBox 29">
                <a:extLst>
                  <a:ext uri="{FF2B5EF4-FFF2-40B4-BE49-F238E27FC236}">
                    <a16:creationId xmlns:a16="http://schemas.microsoft.com/office/drawing/2014/main" id="{A29E2006-A181-4134-BE56-DA0092B18B8F}"/>
                  </a:ext>
                </a:extLst>
              </p:cNvPr>
              <p:cNvSpPr txBox="1"/>
              <p:nvPr/>
            </p:nvSpPr>
            <p:spPr>
              <a:xfrm>
                <a:off x="323964" y="2639233"/>
                <a:ext cx="1727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4569D4"/>
                    </a:solidFill>
                    <a:latin typeface="Malgun Gothic"/>
                    <a:ea typeface="Malgun Gothic"/>
                  </a:rPr>
                  <a:t>28%</a:t>
                </a:r>
                <a:endParaRPr lang="en-US" sz="4000" b="1">
                  <a:solidFill>
                    <a:srgbClr val="4569D4"/>
                  </a:solidFill>
                  <a:latin typeface="Malgun Gothic"/>
                  <a:ea typeface="Malgun Gothic"/>
                  <a:cs typeface="Calibri"/>
                </a:endParaRPr>
              </a:p>
            </p:txBody>
          </p:sp>
          <p:sp>
            <p:nvSpPr>
              <p:cNvPr id="36" name="TextBox 35">
                <a:extLst>
                  <a:ext uri="{FF2B5EF4-FFF2-40B4-BE49-F238E27FC236}">
                    <a16:creationId xmlns:a16="http://schemas.microsoft.com/office/drawing/2014/main" id="{200F0051-FECE-4F5D-AA95-75B00DBDB70E}"/>
                  </a:ext>
                </a:extLst>
              </p:cNvPr>
              <p:cNvSpPr txBox="1"/>
              <p:nvPr/>
            </p:nvSpPr>
            <p:spPr>
              <a:xfrm>
                <a:off x="1547445" y="2796299"/>
                <a:ext cx="17423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Malgun Gothic"/>
                    <a:ea typeface="Malgun Gothic"/>
                    <a:cs typeface="Calibri"/>
                  </a:rPr>
                  <a:t>Emails</a:t>
                </a:r>
                <a:endParaRPr lang="en-US" sz="2000">
                  <a:cs typeface="Calibri"/>
                </a:endParaRPr>
              </a:p>
            </p:txBody>
          </p:sp>
        </p:grpSp>
        <p:sp>
          <p:nvSpPr>
            <p:cNvPr id="38" name="TextBox 37">
              <a:extLst>
                <a:ext uri="{FF2B5EF4-FFF2-40B4-BE49-F238E27FC236}">
                  <a16:creationId xmlns:a16="http://schemas.microsoft.com/office/drawing/2014/main" id="{01C03F34-4F5D-4F0E-9DD8-B0CB18C893A9}"/>
                </a:ext>
              </a:extLst>
            </p:cNvPr>
            <p:cNvSpPr txBox="1"/>
            <p:nvPr/>
          </p:nvSpPr>
          <p:spPr>
            <a:xfrm>
              <a:off x="593068" y="1381344"/>
              <a:ext cx="35051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latin typeface="Malgun Gothic"/>
                  <a:ea typeface="Malgun Gothic"/>
                </a:rPr>
                <a:t>Preferred Engagement</a:t>
              </a:r>
            </a:p>
          </p:txBody>
        </p:sp>
        <p:sp>
          <p:nvSpPr>
            <p:cNvPr id="39" name="TextBox 38">
              <a:extLst>
                <a:ext uri="{FF2B5EF4-FFF2-40B4-BE49-F238E27FC236}">
                  <a16:creationId xmlns:a16="http://schemas.microsoft.com/office/drawing/2014/main" id="{1FFAEFFB-2059-440A-AF17-5D1144C37685}"/>
                </a:ext>
              </a:extLst>
            </p:cNvPr>
            <p:cNvSpPr txBox="1"/>
            <p:nvPr/>
          </p:nvSpPr>
          <p:spPr>
            <a:xfrm>
              <a:off x="382862" y="3623550"/>
              <a:ext cx="306726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latin typeface="Malgun Gothic"/>
                  <a:ea typeface="Malgun Gothic"/>
                </a:rPr>
                <a:t>Words Associated</a:t>
              </a:r>
              <a:endParaRPr lang="en-US" sz="2200">
                <a:latin typeface="Calibri" panose="020F0502020204030204"/>
                <a:ea typeface="Malgun Gothic"/>
                <a:cs typeface="Calibri"/>
              </a:endParaRPr>
            </a:p>
            <a:p>
              <a:pPr algn="ctr"/>
              <a:r>
                <a:rPr lang="en-US" sz="2200" b="1">
                  <a:latin typeface="Malgun Gothic"/>
                  <a:ea typeface="Malgun Gothic"/>
                </a:rPr>
                <a:t>with Variety</a:t>
              </a:r>
              <a:endParaRPr lang="en-US" sz="2200">
                <a:cs typeface="Calibri"/>
              </a:endParaRPr>
            </a:p>
          </p:txBody>
        </p:sp>
      </p:grpSp>
      <p:sp>
        <p:nvSpPr>
          <p:cNvPr id="40" name="Arrow: Down 39">
            <a:extLst>
              <a:ext uri="{FF2B5EF4-FFF2-40B4-BE49-F238E27FC236}">
                <a16:creationId xmlns:a16="http://schemas.microsoft.com/office/drawing/2014/main" id="{11BFB54A-C689-4D2D-8E0B-CC7C18E46577}"/>
              </a:ext>
            </a:extLst>
          </p:cNvPr>
          <p:cNvSpPr/>
          <p:nvPr/>
        </p:nvSpPr>
        <p:spPr>
          <a:xfrm rot="16200000">
            <a:off x="4253420" y="4444105"/>
            <a:ext cx="454606" cy="692669"/>
          </a:xfrm>
          <a:prstGeom prst="downArrow">
            <a:avLst/>
          </a:prstGeom>
          <a:solidFill>
            <a:srgbClr val="4569D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12A4B5A8-5A4F-4A09-ADAD-D3922FAC3BFC}"/>
              </a:ext>
            </a:extLst>
          </p:cNvPr>
          <p:cNvGrpSpPr/>
          <p:nvPr/>
        </p:nvGrpSpPr>
        <p:grpSpPr>
          <a:xfrm>
            <a:off x="4891312" y="1397787"/>
            <a:ext cx="7131088" cy="4324983"/>
            <a:chOff x="4891312" y="1397787"/>
            <a:chExt cx="7131088" cy="4324983"/>
          </a:xfrm>
        </p:grpSpPr>
        <p:sp>
          <p:nvSpPr>
            <p:cNvPr id="5" name="Rectangle 4">
              <a:extLst>
                <a:ext uri="{FF2B5EF4-FFF2-40B4-BE49-F238E27FC236}">
                  <a16:creationId xmlns:a16="http://schemas.microsoft.com/office/drawing/2014/main" id="{2FB665AA-AE5C-4E24-9627-D712399764F7}"/>
                </a:ext>
              </a:extLst>
            </p:cNvPr>
            <p:cNvSpPr/>
            <p:nvPr/>
          </p:nvSpPr>
          <p:spPr>
            <a:xfrm>
              <a:off x="4891312" y="1397787"/>
              <a:ext cx="7002259" cy="4324983"/>
            </a:xfrm>
            <a:prstGeom prst="rect">
              <a:avLst/>
            </a:prstGeom>
            <a:solidFill>
              <a:srgbClr val="E7E6E6"/>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23" name="TextBox 22">
              <a:extLst>
                <a:ext uri="{FF2B5EF4-FFF2-40B4-BE49-F238E27FC236}">
                  <a16:creationId xmlns:a16="http://schemas.microsoft.com/office/drawing/2014/main" id="{B83EC971-18B2-46E5-9A45-73A5DF3DE0C0}"/>
                </a:ext>
              </a:extLst>
            </p:cNvPr>
            <p:cNvSpPr txBox="1"/>
            <p:nvPr/>
          </p:nvSpPr>
          <p:spPr>
            <a:xfrm>
              <a:off x="5446460" y="1552611"/>
              <a:ext cx="65759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0000"/>
                  </a:solidFill>
                  <a:latin typeface="Malgun Gothic"/>
                  <a:ea typeface="Malgun Gothic"/>
                  <a:cs typeface="Calibri"/>
                </a:rPr>
                <a:t>"Nice to Meet You" Campaign</a:t>
              </a:r>
              <a:endParaRPr lang="en-US" sz="3200" b="1">
                <a:solidFill>
                  <a:srgbClr val="000000"/>
                </a:solidFill>
                <a:cs typeface="Calibri"/>
              </a:endParaRPr>
            </a:p>
          </p:txBody>
        </p:sp>
        <p:pic>
          <p:nvPicPr>
            <p:cNvPr id="3" name="Graphic 5" descr="Family with two children">
              <a:extLst>
                <a:ext uri="{FF2B5EF4-FFF2-40B4-BE49-F238E27FC236}">
                  <a16:creationId xmlns:a16="http://schemas.microsoft.com/office/drawing/2014/main" id="{F88B4409-8EF5-4DFB-AA84-E754E18766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0262" y="2367202"/>
              <a:ext cx="1485084" cy="1227724"/>
            </a:xfrm>
            <a:prstGeom prst="rect">
              <a:avLst/>
            </a:prstGeom>
          </p:spPr>
        </p:pic>
        <p:sp>
          <p:nvSpPr>
            <p:cNvPr id="26" name="TextBox 25">
              <a:extLst>
                <a:ext uri="{FF2B5EF4-FFF2-40B4-BE49-F238E27FC236}">
                  <a16:creationId xmlns:a16="http://schemas.microsoft.com/office/drawing/2014/main" id="{838F322E-C740-4AB6-B54B-436D1E4F4310}"/>
                </a:ext>
              </a:extLst>
            </p:cNvPr>
            <p:cNvSpPr txBox="1"/>
            <p:nvPr/>
          </p:nvSpPr>
          <p:spPr>
            <a:xfrm>
              <a:off x="7051538" y="2366252"/>
              <a:ext cx="483144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Malgun Gothic"/>
                  <a:ea typeface="Malgun Gothic"/>
                </a:rPr>
                <a:t>Sign up for a subscription of quarterly emails</a:t>
              </a:r>
            </a:p>
            <a:p>
              <a:pPr marL="285750" indent="-285750">
                <a:buFont typeface="Arial"/>
                <a:buChar char="•"/>
              </a:pPr>
              <a:r>
                <a:rPr lang="en-US" sz="2000">
                  <a:latin typeface="Malgun Gothic"/>
                  <a:ea typeface="Malgun Gothic"/>
                  <a:cs typeface="Calibri"/>
                </a:rPr>
                <a:t>Introductions to new families</a:t>
              </a:r>
            </a:p>
            <a:p>
              <a:pPr marL="285750" indent="-285750">
                <a:buFont typeface="Arial"/>
                <a:buChar char="•"/>
              </a:pPr>
              <a:r>
                <a:rPr lang="en-US" sz="2000">
                  <a:latin typeface="Malgun Gothic"/>
                  <a:ea typeface="Malgun Gothic"/>
                  <a:cs typeface="Calibri"/>
                </a:rPr>
                <a:t>Showing how your donation is directly helping a child</a:t>
              </a:r>
            </a:p>
            <a:p>
              <a:endParaRPr lang="en-US">
                <a:latin typeface="Malgun Gothic"/>
                <a:ea typeface="Malgun Gothic"/>
                <a:cs typeface="Calibri"/>
              </a:endParaRPr>
            </a:p>
            <a:p>
              <a:endParaRPr lang="en-US">
                <a:latin typeface="Malgun Gothic"/>
                <a:ea typeface="Malgun Gothic"/>
                <a:cs typeface="+mn-lt"/>
              </a:endParaRPr>
            </a:p>
            <a:p>
              <a:pPr marL="285750" indent="-285750">
                <a:buFont typeface="Arial"/>
                <a:buChar char="•"/>
              </a:pPr>
              <a:endParaRPr lang="en-US">
                <a:latin typeface="Malgun Gothic"/>
                <a:ea typeface="Malgun Gothic"/>
                <a:cs typeface="Calibri"/>
              </a:endParaRPr>
            </a:p>
          </p:txBody>
        </p:sp>
        <p:sp>
          <p:nvSpPr>
            <p:cNvPr id="12" name="TextBox 11">
              <a:extLst>
                <a:ext uri="{FF2B5EF4-FFF2-40B4-BE49-F238E27FC236}">
                  <a16:creationId xmlns:a16="http://schemas.microsoft.com/office/drawing/2014/main" id="{1A2BD8F6-40F7-4A1C-BF9A-69A958CAC179}"/>
                </a:ext>
              </a:extLst>
            </p:cNvPr>
            <p:cNvSpPr txBox="1"/>
            <p:nvPr/>
          </p:nvSpPr>
          <p:spPr>
            <a:xfrm>
              <a:off x="7048782" y="4669783"/>
              <a:ext cx="4841089" cy="701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Malgun Gothic"/>
                  <a:ea typeface="Malgun Gothic"/>
                </a:rPr>
                <a:t>Chance to meet these Variety families at the events</a:t>
              </a:r>
              <a:endParaRPr lang="en-US">
                <a:cs typeface="Calibri" panose="020F0502020204030204"/>
              </a:endParaRPr>
            </a:p>
          </p:txBody>
        </p:sp>
        <p:grpSp>
          <p:nvGrpSpPr>
            <p:cNvPr id="2" name="Group 1">
              <a:extLst>
                <a:ext uri="{FF2B5EF4-FFF2-40B4-BE49-F238E27FC236}">
                  <a16:creationId xmlns:a16="http://schemas.microsoft.com/office/drawing/2014/main" id="{158EEB75-CE66-46A5-84F8-E25925AE4647}"/>
                </a:ext>
              </a:extLst>
            </p:cNvPr>
            <p:cNvGrpSpPr/>
            <p:nvPr/>
          </p:nvGrpSpPr>
          <p:grpSpPr>
            <a:xfrm>
              <a:off x="5081639" y="4340122"/>
              <a:ext cx="2028722" cy="1047136"/>
              <a:chOff x="5081639" y="4340122"/>
              <a:chExt cx="2028722" cy="1047136"/>
            </a:xfrm>
          </p:grpSpPr>
          <p:pic>
            <p:nvPicPr>
              <p:cNvPr id="43" name="Graphic 43" descr="Child with balloon">
                <a:extLst>
                  <a:ext uri="{FF2B5EF4-FFF2-40B4-BE49-F238E27FC236}">
                    <a16:creationId xmlns:a16="http://schemas.microsoft.com/office/drawing/2014/main" id="{2275C9A9-2542-411D-A814-9C754224D2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81639" y="4340123"/>
                <a:ext cx="1061883" cy="1037303"/>
              </a:xfrm>
              <a:prstGeom prst="rect">
                <a:avLst/>
              </a:prstGeom>
            </p:spPr>
          </p:pic>
          <p:pic>
            <p:nvPicPr>
              <p:cNvPr id="46" name="Graphic 43" descr="Child with balloon">
                <a:extLst>
                  <a:ext uri="{FF2B5EF4-FFF2-40B4-BE49-F238E27FC236}">
                    <a16:creationId xmlns:a16="http://schemas.microsoft.com/office/drawing/2014/main" id="{37230CDF-D26A-4B4A-B0B6-AD5EE7AC29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8478" y="4340122"/>
                <a:ext cx="1061883" cy="1037303"/>
              </a:xfrm>
              <a:prstGeom prst="rect">
                <a:avLst/>
              </a:prstGeom>
            </p:spPr>
          </p:pic>
          <p:pic>
            <p:nvPicPr>
              <p:cNvPr id="33" name="Graphic 33" descr="Little Girl With Balloon">
                <a:extLst>
                  <a:ext uri="{FF2B5EF4-FFF2-40B4-BE49-F238E27FC236}">
                    <a16:creationId xmlns:a16="http://schemas.microsoft.com/office/drawing/2014/main" id="{573C40F1-CFD0-427F-9E25-BEDB195836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71145" y="4341762"/>
                <a:ext cx="1053690" cy="1045496"/>
              </a:xfrm>
              <a:prstGeom prst="rect">
                <a:avLst/>
              </a:prstGeom>
            </p:spPr>
          </p:pic>
        </p:grpSp>
      </p:grpSp>
      <p:sp>
        <p:nvSpPr>
          <p:cNvPr id="6" name="TextBox 5">
            <a:extLst>
              <a:ext uri="{FF2B5EF4-FFF2-40B4-BE49-F238E27FC236}">
                <a16:creationId xmlns:a16="http://schemas.microsoft.com/office/drawing/2014/main" id="{4B4C60E1-7E4A-4570-8A5E-68217B2C8C39}"/>
              </a:ext>
            </a:extLst>
          </p:cNvPr>
          <p:cNvSpPr txBox="1"/>
          <p:nvPr/>
        </p:nvSpPr>
        <p:spPr>
          <a:xfrm>
            <a:off x="2645377" y="6420107"/>
            <a:ext cx="34499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cs typeface="Calibri"/>
              </a:rPr>
              <a:t>Source: Variety Case pg. 15, 16</a:t>
            </a:r>
          </a:p>
        </p:txBody>
      </p:sp>
      <p:sp>
        <p:nvSpPr>
          <p:cNvPr id="11" name="Rectangle 10">
            <a:extLst>
              <a:ext uri="{FF2B5EF4-FFF2-40B4-BE49-F238E27FC236}">
                <a16:creationId xmlns:a16="http://schemas.microsoft.com/office/drawing/2014/main" id="{DF56A36B-71E1-4FFA-8574-84EC2A6305BE}"/>
              </a:ext>
            </a:extLst>
          </p:cNvPr>
          <p:cNvSpPr/>
          <p:nvPr/>
        </p:nvSpPr>
        <p:spPr>
          <a:xfrm>
            <a:off x="238869" y="1273409"/>
            <a:ext cx="3828926" cy="457948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86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839662F-D3C9-433E-98E6-B77ED0E59657}"/>
              </a:ext>
            </a:extLst>
          </p:cNvPr>
          <p:cNvSpPr txBox="1"/>
          <p:nvPr/>
        </p:nvSpPr>
        <p:spPr>
          <a:xfrm>
            <a:off x="450376" y="178467"/>
            <a:ext cx="11622764" cy="830997"/>
          </a:xfrm>
          <a:prstGeom prst="rect">
            <a:avLst/>
          </a:prstGeom>
          <a:noFill/>
        </p:spPr>
        <p:txBody>
          <a:bodyPr wrap="square" lIns="91440" tIns="45720" rIns="91440" bIns="45720" rtlCol="0" anchor="t">
            <a:spAutoFit/>
          </a:bodyPr>
          <a:lstStyle/>
          <a:p>
            <a:r>
              <a:rPr lang="en-US" sz="2400" b="1">
                <a:solidFill>
                  <a:srgbClr val="4569D4"/>
                </a:solidFill>
                <a:latin typeface="Malgun Gothic"/>
                <a:ea typeface="Malgun Gothic"/>
              </a:rPr>
              <a:t>Through our campaign, Variety can increase awareness and turn spontaneous donors into recurring donors</a:t>
            </a:r>
            <a:endParaRPr lang="en-US" sz="2400">
              <a:solidFill>
                <a:srgbClr val="4569D4"/>
              </a:solidFill>
              <a:latin typeface="Calibri" panose="020F0502020204030204"/>
              <a:ea typeface="Malgun Gothic"/>
              <a:cs typeface="Calibri"/>
            </a:endParaRPr>
          </a:p>
        </p:txBody>
      </p:sp>
      <p:sp>
        <p:nvSpPr>
          <p:cNvPr id="12" name="TextBox 11">
            <a:extLst>
              <a:ext uri="{FF2B5EF4-FFF2-40B4-BE49-F238E27FC236}">
                <a16:creationId xmlns:a16="http://schemas.microsoft.com/office/drawing/2014/main" id="{090207A4-D9E4-4B9D-901D-960BEAA0575A}"/>
              </a:ext>
            </a:extLst>
          </p:cNvPr>
          <p:cNvSpPr txBox="1"/>
          <p:nvPr/>
        </p:nvSpPr>
        <p:spPr>
          <a:xfrm>
            <a:off x="161565" y="178467"/>
            <a:ext cx="137160" cy="1005840"/>
          </a:xfrm>
          <a:prstGeom prst="rect">
            <a:avLst/>
          </a:prstGeom>
          <a:solidFill>
            <a:srgbClr val="4569D4"/>
          </a:solidFill>
          <a:ln>
            <a:solidFill>
              <a:srgbClr val="4472C4"/>
            </a:solidFill>
          </a:ln>
        </p:spPr>
        <p:txBody>
          <a:bodyPr wrap="square" rtlCol="0">
            <a:spAutoFit/>
          </a:bodyPr>
          <a:lstStyle/>
          <a:p>
            <a:endParaRPr lang="en-US"/>
          </a:p>
        </p:txBody>
      </p:sp>
      <p:sp>
        <p:nvSpPr>
          <p:cNvPr id="21" name="TextBox 20">
            <a:extLst>
              <a:ext uri="{FF2B5EF4-FFF2-40B4-BE49-F238E27FC236}">
                <a16:creationId xmlns:a16="http://schemas.microsoft.com/office/drawing/2014/main" id="{30C3F6B7-DBCD-49EF-9797-36FD19294A2F}"/>
              </a:ext>
            </a:extLst>
          </p:cNvPr>
          <p:cNvSpPr txBox="1"/>
          <p:nvPr/>
        </p:nvSpPr>
        <p:spPr>
          <a:xfrm>
            <a:off x="1336650" y="5076520"/>
            <a:ext cx="2733127" cy="684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Credibility</a:t>
            </a:r>
          </a:p>
          <a:p>
            <a:endParaRPr lang="en-US">
              <a:solidFill>
                <a:schemeClr val="bg1"/>
              </a:solidFill>
              <a:cs typeface="Calibri"/>
            </a:endParaRPr>
          </a:p>
        </p:txBody>
      </p:sp>
      <p:grpSp>
        <p:nvGrpSpPr>
          <p:cNvPr id="6" name="Group 5">
            <a:extLst>
              <a:ext uri="{FF2B5EF4-FFF2-40B4-BE49-F238E27FC236}">
                <a16:creationId xmlns:a16="http://schemas.microsoft.com/office/drawing/2014/main" id="{07B3D4D8-4CB5-4824-B288-0E9A727B3C7C}"/>
              </a:ext>
            </a:extLst>
          </p:cNvPr>
          <p:cNvGrpSpPr/>
          <p:nvPr/>
        </p:nvGrpSpPr>
        <p:grpSpPr>
          <a:xfrm>
            <a:off x="189581" y="1579706"/>
            <a:ext cx="11822936" cy="763500"/>
            <a:chOff x="73327" y="1192352"/>
            <a:chExt cx="11862762" cy="919804"/>
          </a:xfrm>
        </p:grpSpPr>
        <p:sp>
          <p:nvSpPr>
            <p:cNvPr id="5" name="Parallelogram 4">
              <a:extLst>
                <a:ext uri="{FF2B5EF4-FFF2-40B4-BE49-F238E27FC236}">
                  <a16:creationId xmlns:a16="http://schemas.microsoft.com/office/drawing/2014/main" id="{2A05A9D0-0008-4555-976C-3EEA05A9436A}"/>
                </a:ext>
              </a:extLst>
            </p:cNvPr>
            <p:cNvSpPr/>
            <p:nvPr/>
          </p:nvSpPr>
          <p:spPr>
            <a:xfrm>
              <a:off x="4112641" y="1198244"/>
              <a:ext cx="7435399" cy="913912"/>
            </a:xfrm>
            <a:prstGeom prst="parallelogram">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18" name="Trapezoid 17">
              <a:extLst>
                <a:ext uri="{FF2B5EF4-FFF2-40B4-BE49-F238E27FC236}">
                  <a16:creationId xmlns:a16="http://schemas.microsoft.com/office/drawing/2014/main" id="{D3AF6233-3D57-47D6-BE4C-705FD80B2449}"/>
                </a:ext>
              </a:extLst>
            </p:cNvPr>
            <p:cNvSpPr/>
            <p:nvPr/>
          </p:nvSpPr>
          <p:spPr>
            <a:xfrm rot="10800000">
              <a:off x="73327" y="1192352"/>
              <a:ext cx="4100332" cy="910424"/>
            </a:xfrm>
            <a:prstGeom prst="trapezoid">
              <a:avLst/>
            </a:prstGeom>
            <a:solidFill>
              <a:srgbClr val="4569D4"/>
            </a:solidFill>
            <a:ln>
              <a:solidFill>
                <a:srgbClr val="4569D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sp>
          <p:nvSpPr>
            <p:cNvPr id="34" name="Hexagon 33">
              <a:extLst>
                <a:ext uri="{FF2B5EF4-FFF2-40B4-BE49-F238E27FC236}">
                  <a16:creationId xmlns:a16="http://schemas.microsoft.com/office/drawing/2014/main" id="{81CD6774-CBE7-4608-B9DE-8153A463B596}"/>
                </a:ext>
              </a:extLst>
            </p:cNvPr>
            <p:cNvSpPr/>
            <p:nvPr/>
          </p:nvSpPr>
          <p:spPr>
            <a:xfrm>
              <a:off x="10757457" y="1193153"/>
              <a:ext cx="1178632" cy="907307"/>
            </a:xfrm>
            <a:prstGeom prst="hexagon">
              <a:avLst/>
            </a:prstGeom>
            <a:solidFill>
              <a:srgbClr val="4569D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grpSp>
      <p:grpSp>
        <p:nvGrpSpPr>
          <p:cNvPr id="35" name="Group 34">
            <a:extLst>
              <a:ext uri="{FF2B5EF4-FFF2-40B4-BE49-F238E27FC236}">
                <a16:creationId xmlns:a16="http://schemas.microsoft.com/office/drawing/2014/main" id="{2B94D91D-C48B-4F61-9C97-861286C25C8B}"/>
              </a:ext>
            </a:extLst>
          </p:cNvPr>
          <p:cNvGrpSpPr/>
          <p:nvPr/>
        </p:nvGrpSpPr>
        <p:grpSpPr>
          <a:xfrm>
            <a:off x="459388" y="2496148"/>
            <a:ext cx="11550308" cy="711890"/>
            <a:chOff x="41609" y="1350765"/>
            <a:chExt cx="11609560" cy="927000"/>
          </a:xfrm>
        </p:grpSpPr>
        <p:sp>
          <p:nvSpPr>
            <p:cNvPr id="36" name="Parallelogram 35">
              <a:extLst>
                <a:ext uri="{FF2B5EF4-FFF2-40B4-BE49-F238E27FC236}">
                  <a16:creationId xmlns:a16="http://schemas.microsoft.com/office/drawing/2014/main" id="{9275A22C-F0AA-4ECE-834F-6C2FEB75997F}"/>
                </a:ext>
              </a:extLst>
            </p:cNvPr>
            <p:cNvSpPr/>
            <p:nvPr/>
          </p:nvSpPr>
          <p:spPr>
            <a:xfrm>
              <a:off x="3553576" y="1366255"/>
              <a:ext cx="7783989" cy="911510"/>
            </a:xfrm>
            <a:prstGeom prst="parallelogram">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936EFF46-15AA-47C0-B0BF-627F7082C835}"/>
                </a:ext>
              </a:extLst>
            </p:cNvPr>
            <p:cNvSpPr/>
            <p:nvPr/>
          </p:nvSpPr>
          <p:spPr>
            <a:xfrm rot="10800000">
              <a:off x="41609" y="1350765"/>
              <a:ext cx="3567691" cy="905507"/>
            </a:xfrm>
            <a:prstGeom prst="trapezoid">
              <a:avLst/>
            </a:prstGeom>
            <a:solidFill>
              <a:srgbClr val="85488D"/>
            </a:solidFill>
            <a:ln>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sp>
          <p:nvSpPr>
            <p:cNvPr id="38" name="Hexagon 37">
              <a:extLst>
                <a:ext uri="{FF2B5EF4-FFF2-40B4-BE49-F238E27FC236}">
                  <a16:creationId xmlns:a16="http://schemas.microsoft.com/office/drawing/2014/main" id="{6E021E90-5063-4B2C-BC69-5C4484AE1988}"/>
                </a:ext>
              </a:extLst>
            </p:cNvPr>
            <p:cNvSpPr/>
            <p:nvPr/>
          </p:nvSpPr>
          <p:spPr>
            <a:xfrm>
              <a:off x="10472537" y="1365911"/>
              <a:ext cx="1178632" cy="899050"/>
            </a:xfrm>
            <a:prstGeom prst="hexagon">
              <a:avLst/>
            </a:prstGeom>
            <a:solidFill>
              <a:srgbClr val="4569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9" name="Group 38">
            <a:extLst>
              <a:ext uri="{FF2B5EF4-FFF2-40B4-BE49-F238E27FC236}">
                <a16:creationId xmlns:a16="http://schemas.microsoft.com/office/drawing/2014/main" id="{8F9944C2-DF1C-45C7-A658-93FEE28534A0}"/>
              </a:ext>
            </a:extLst>
          </p:cNvPr>
          <p:cNvGrpSpPr/>
          <p:nvPr/>
        </p:nvGrpSpPr>
        <p:grpSpPr>
          <a:xfrm>
            <a:off x="679789" y="3374151"/>
            <a:ext cx="11324485" cy="709037"/>
            <a:chOff x="63591" y="1365833"/>
            <a:chExt cx="11351707" cy="918269"/>
          </a:xfrm>
        </p:grpSpPr>
        <p:sp>
          <p:nvSpPr>
            <p:cNvPr id="40" name="Parallelogram 39">
              <a:extLst>
                <a:ext uri="{FF2B5EF4-FFF2-40B4-BE49-F238E27FC236}">
                  <a16:creationId xmlns:a16="http://schemas.microsoft.com/office/drawing/2014/main" id="{D6B5BC21-341D-4027-AB78-B1FCD43B5C34}"/>
                </a:ext>
              </a:extLst>
            </p:cNvPr>
            <p:cNvSpPr/>
            <p:nvPr/>
          </p:nvSpPr>
          <p:spPr>
            <a:xfrm>
              <a:off x="3136615" y="1366255"/>
              <a:ext cx="7952714" cy="917847"/>
            </a:xfrm>
            <a:prstGeom prst="parallelogram">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a:extLst>
                <a:ext uri="{FF2B5EF4-FFF2-40B4-BE49-F238E27FC236}">
                  <a16:creationId xmlns:a16="http://schemas.microsoft.com/office/drawing/2014/main" id="{AEF5CD32-E34B-45CD-B2A6-5FC8D651FA55}"/>
                </a:ext>
              </a:extLst>
            </p:cNvPr>
            <p:cNvSpPr/>
            <p:nvPr/>
          </p:nvSpPr>
          <p:spPr>
            <a:xfrm rot="10800000">
              <a:off x="63591" y="1365833"/>
              <a:ext cx="3111887" cy="912367"/>
            </a:xfrm>
            <a:prstGeom prst="trapezoid">
              <a:avLst/>
            </a:prstGeom>
            <a:solidFill>
              <a:srgbClr val="00A3A1"/>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sp>
          <p:nvSpPr>
            <p:cNvPr id="42" name="Hexagon 41">
              <a:extLst>
                <a:ext uri="{FF2B5EF4-FFF2-40B4-BE49-F238E27FC236}">
                  <a16:creationId xmlns:a16="http://schemas.microsoft.com/office/drawing/2014/main" id="{A0663D97-525B-4085-BF5D-E44032A7039B}"/>
                </a:ext>
              </a:extLst>
            </p:cNvPr>
            <p:cNvSpPr/>
            <p:nvPr/>
          </p:nvSpPr>
          <p:spPr>
            <a:xfrm>
              <a:off x="10236666" y="1365911"/>
              <a:ext cx="1178632" cy="899050"/>
            </a:xfrm>
            <a:prstGeom prst="hexagon">
              <a:avLst/>
            </a:prstGeom>
            <a:solidFill>
              <a:srgbClr val="4569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3" name="Group 42">
            <a:extLst>
              <a:ext uri="{FF2B5EF4-FFF2-40B4-BE49-F238E27FC236}">
                <a16:creationId xmlns:a16="http://schemas.microsoft.com/office/drawing/2014/main" id="{5E9F1270-A2E9-4391-BC71-4DB3DCDF219E}"/>
              </a:ext>
            </a:extLst>
          </p:cNvPr>
          <p:cNvGrpSpPr/>
          <p:nvPr/>
        </p:nvGrpSpPr>
        <p:grpSpPr>
          <a:xfrm>
            <a:off x="912930" y="4217162"/>
            <a:ext cx="11082344" cy="664552"/>
            <a:chOff x="34455" y="1347092"/>
            <a:chExt cx="11123188" cy="903354"/>
          </a:xfrm>
        </p:grpSpPr>
        <p:sp>
          <p:nvSpPr>
            <p:cNvPr id="44" name="Parallelogram 43">
              <a:extLst>
                <a:ext uri="{FF2B5EF4-FFF2-40B4-BE49-F238E27FC236}">
                  <a16:creationId xmlns:a16="http://schemas.microsoft.com/office/drawing/2014/main" id="{8230748A-9ED6-48EB-BC0A-3FAF23AE6D3E}"/>
                </a:ext>
              </a:extLst>
            </p:cNvPr>
            <p:cNvSpPr/>
            <p:nvPr/>
          </p:nvSpPr>
          <p:spPr>
            <a:xfrm>
              <a:off x="2668823" y="1347092"/>
              <a:ext cx="7952677" cy="899050"/>
            </a:xfrm>
            <a:prstGeom prst="parallelogram">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785707F3-0197-4BFC-A8B0-23B461C22AE9}"/>
                </a:ext>
              </a:extLst>
            </p:cNvPr>
            <p:cNvSpPr/>
            <p:nvPr/>
          </p:nvSpPr>
          <p:spPr>
            <a:xfrm rot="10800000">
              <a:off x="34455" y="1348918"/>
              <a:ext cx="2649543" cy="896709"/>
            </a:xfrm>
            <a:prstGeom prst="trapezoid">
              <a:avLst/>
            </a:prstGeom>
            <a:solidFill>
              <a:srgbClr val="45458D"/>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sp>
          <p:nvSpPr>
            <p:cNvPr id="46" name="Hexagon 45">
              <a:extLst>
                <a:ext uri="{FF2B5EF4-FFF2-40B4-BE49-F238E27FC236}">
                  <a16:creationId xmlns:a16="http://schemas.microsoft.com/office/drawing/2014/main" id="{4462D6B8-B5F0-4993-B36E-87DC3309B7FA}"/>
                </a:ext>
              </a:extLst>
            </p:cNvPr>
            <p:cNvSpPr/>
            <p:nvPr/>
          </p:nvSpPr>
          <p:spPr>
            <a:xfrm>
              <a:off x="9979011" y="1351396"/>
              <a:ext cx="1178632" cy="899050"/>
            </a:xfrm>
            <a:prstGeom prst="hexagon">
              <a:avLst/>
            </a:prstGeom>
            <a:solidFill>
              <a:srgbClr val="4569D4"/>
            </a:solid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7" name="Group 46">
            <a:extLst>
              <a:ext uri="{FF2B5EF4-FFF2-40B4-BE49-F238E27FC236}">
                <a16:creationId xmlns:a16="http://schemas.microsoft.com/office/drawing/2014/main" id="{3D37E666-664C-4BDA-8A75-92A5D0A3BB18}"/>
              </a:ext>
            </a:extLst>
          </p:cNvPr>
          <p:cNvGrpSpPr/>
          <p:nvPr/>
        </p:nvGrpSpPr>
        <p:grpSpPr>
          <a:xfrm>
            <a:off x="1102451" y="5022987"/>
            <a:ext cx="10889130" cy="690354"/>
            <a:chOff x="-16481" y="1376875"/>
            <a:chExt cx="10921951" cy="924309"/>
          </a:xfrm>
        </p:grpSpPr>
        <p:sp>
          <p:nvSpPr>
            <p:cNvPr id="48" name="Parallelogram 47">
              <a:extLst>
                <a:ext uri="{FF2B5EF4-FFF2-40B4-BE49-F238E27FC236}">
                  <a16:creationId xmlns:a16="http://schemas.microsoft.com/office/drawing/2014/main" id="{C88C6D59-EABB-4D48-B4FD-35BF5C02BCEA}"/>
                </a:ext>
              </a:extLst>
            </p:cNvPr>
            <p:cNvSpPr/>
            <p:nvPr/>
          </p:nvSpPr>
          <p:spPr>
            <a:xfrm>
              <a:off x="2204519" y="1386935"/>
              <a:ext cx="7992958" cy="914249"/>
            </a:xfrm>
            <a:prstGeom prst="parallelogram">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a:extLst>
                <a:ext uri="{FF2B5EF4-FFF2-40B4-BE49-F238E27FC236}">
                  <a16:creationId xmlns:a16="http://schemas.microsoft.com/office/drawing/2014/main" id="{3089C624-FE3E-44B4-B503-727972269394}"/>
                </a:ext>
              </a:extLst>
            </p:cNvPr>
            <p:cNvSpPr/>
            <p:nvPr/>
          </p:nvSpPr>
          <p:spPr>
            <a:xfrm>
              <a:off x="9726838" y="1376875"/>
              <a:ext cx="1178632" cy="899050"/>
            </a:xfrm>
            <a:prstGeom prst="hexagon">
              <a:avLst/>
            </a:prstGeom>
            <a:solidFill>
              <a:srgbClr val="4569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rapezoid 48">
              <a:extLst>
                <a:ext uri="{FF2B5EF4-FFF2-40B4-BE49-F238E27FC236}">
                  <a16:creationId xmlns:a16="http://schemas.microsoft.com/office/drawing/2014/main" id="{81BF34C4-CE92-42BA-906F-BB426D01F6D0}"/>
                </a:ext>
              </a:extLst>
            </p:cNvPr>
            <p:cNvSpPr/>
            <p:nvPr/>
          </p:nvSpPr>
          <p:spPr>
            <a:xfrm rot="10800000">
              <a:off x="-16481" y="1404067"/>
              <a:ext cx="2256154" cy="894817"/>
            </a:xfrm>
            <a:prstGeom prst="trapezoid">
              <a:avLst/>
            </a:prstGeom>
            <a:solidFill>
              <a:srgbClr val="5D1DEB"/>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grpSp>
      <p:sp>
        <p:nvSpPr>
          <p:cNvPr id="55" name="TextBox 54">
            <a:extLst>
              <a:ext uri="{FF2B5EF4-FFF2-40B4-BE49-F238E27FC236}">
                <a16:creationId xmlns:a16="http://schemas.microsoft.com/office/drawing/2014/main" id="{7D844C95-BF7F-4B32-80C2-EEF764DB6E54}"/>
              </a:ext>
            </a:extLst>
          </p:cNvPr>
          <p:cNvSpPr txBox="1"/>
          <p:nvPr/>
        </p:nvSpPr>
        <p:spPr>
          <a:xfrm>
            <a:off x="1200454" y="4301281"/>
            <a:ext cx="22885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E6E6E6"/>
                </a:solidFill>
                <a:latin typeface="Malgun Gothic"/>
                <a:ea typeface="Malgun Gothic"/>
              </a:rPr>
              <a:t>Consideration</a:t>
            </a:r>
            <a:endParaRPr lang="en-US" sz="2400" b="1">
              <a:solidFill>
                <a:srgbClr val="E6E6E6"/>
              </a:solidFill>
              <a:latin typeface="Malgun Gothic"/>
              <a:ea typeface="Malgun Gothic"/>
              <a:cs typeface="Calibri"/>
            </a:endParaRPr>
          </a:p>
        </p:txBody>
      </p:sp>
      <p:sp>
        <p:nvSpPr>
          <p:cNvPr id="56" name="TextBox 55">
            <a:extLst>
              <a:ext uri="{FF2B5EF4-FFF2-40B4-BE49-F238E27FC236}">
                <a16:creationId xmlns:a16="http://schemas.microsoft.com/office/drawing/2014/main" id="{21E55175-5DB7-46FB-BC1B-E1BA23CC349A}"/>
              </a:ext>
            </a:extLst>
          </p:cNvPr>
          <p:cNvSpPr txBox="1"/>
          <p:nvPr/>
        </p:nvSpPr>
        <p:spPr>
          <a:xfrm>
            <a:off x="1475755" y="3471799"/>
            <a:ext cx="2733127" cy="4886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E6E6E6"/>
                </a:solidFill>
                <a:latin typeface="Malgun Gothic"/>
                <a:ea typeface="Malgun Gothic"/>
              </a:rPr>
              <a:t>Credibility</a:t>
            </a:r>
            <a:endParaRPr lang="en-US" sz="2400" b="1">
              <a:solidFill>
                <a:srgbClr val="E6E6E6"/>
              </a:solidFill>
              <a:latin typeface="Malgun Gothic"/>
              <a:ea typeface="Malgun Gothic"/>
              <a:cs typeface="Calibri"/>
            </a:endParaRPr>
          </a:p>
        </p:txBody>
      </p:sp>
      <p:sp>
        <p:nvSpPr>
          <p:cNvPr id="57" name="TextBox 56">
            <a:extLst>
              <a:ext uri="{FF2B5EF4-FFF2-40B4-BE49-F238E27FC236}">
                <a16:creationId xmlns:a16="http://schemas.microsoft.com/office/drawing/2014/main" id="{0322CCFB-2037-4CFC-AFEA-859DFE922B72}"/>
              </a:ext>
            </a:extLst>
          </p:cNvPr>
          <p:cNvSpPr txBox="1"/>
          <p:nvPr/>
        </p:nvSpPr>
        <p:spPr>
          <a:xfrm>
            <a:off x="1589843" y="2617797"/>
            <a:ext cx="17485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E6E6E6"/>
                </a:solidFill>
                <a:latin typeface="Malgun Gothic"/>
                <a:ea typeface="Malgun Gothic"/>
              </a:rPr>
              <a:t>Interest</a:t>
            </a:r>
          </a:p>
        </p:txBody>
      </p:sp>
      <p:sp>
        <p:nvSpPr>
          <p:cNvPr id="58" name="TextBox 57">
            <a:extLst>
              <a:ext uri="{FF2B5EF4-FFF2-40B4-BE49-F238E27FC236}">
                <a16:creationId xmlns:a16="http://schemas.microsoft.com/office/drawing/2014/main" id="{2099EF85-B698-40DB-9D9A-6FFA8B2D5EC6}"/>
              </a:ext>
            </a:extLst>
          </p:cNvPr>
          <p:cNvSpPr txBox="1"/>
          <p:nvPr/>
        </p:nvSpPr>
        <p:spPr>
          <a:xfrm>
            <a:off x="1482971" y="1692101"/>
            <a:ext cx="2733127" cy="4886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E6E6E6"/>
                </a:solidFill>
                <a:latin typeface="Malgun Gothic"/>
                <a:ea typeface="Malgun Gothic"/>
              </a:rPr>
              <a:t>Awareness</a:t>
            </a:r>
            <a:endParaRPr lang="en-US" sz="2400" b="1">
              <a:solidFill>
                <a:srgbClr val="E6E6E6"/>
              </a:solidFill>
              <a:latin typeface="Malgun Gothic"/>
              <a:ea typeface="Malgun Gothic"/>
              <a:cs typeface="Calibri"/>
            </a:endParaRPr>
          </a:p>
        </p:txBody>
      </p:sp>
      <p:sp>
        <p:nvSpPr>
          <p:cNvPr id="8" name="TextBox 7">
            <a:extLst>
              <a:ext uri="{FF2B5EF4-FFF2-40B4-BE49-F238E27FC236}">
                <a16:creationId xmlns:a16="http://schemas.microsoft.com/office/drawing/2014/main" id="{AA6DE4DF-6F7A-4EB5-B041-404A6096BED5}"/>
              </a:ext>
            </a:extLst>
          </p:cNvPr>
          <p:cNvSpPr txBox="1"/>
          <p:nvPr/>
        </p:nvSpPr>
        <p:spPr>
          <a:xfrm>
            <a:off x="11167701" y="1535122"/>
            <a:ext cx="452181" cy="806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E6E6E6"/>
                </a:solidFill>
                <a:latin typeface="Malgun Gothic"/>
                <a:ea typeface="Malgun Gothic"/>
              </a:rPr>
              <a:t>1</a:t>
            </a:r>
            <a:endParaRPr lang="en-US" sz="4400">
              <a:solidFill>
                <a:srgbClr val="E6E6E6"/>
              </a:solidFill>
              <a:latin typeface="Malgun Gothic"/>
              <a:ea typeface="Malgun Gothic"/>
              <a:cs typeface="Calibri"/>
            </a:endParaRPr>
          </a:p>
        </p:txBody>
      </p:sp>
      <p:sp>
        <p:nvSpPr>
          <p:cNvPr id="59" name="TextBox 58">
            <a:extLst>
              <a:ext uri="{FF2B5EF4-FFF2-40B4-BE49-F238E27FC236}">
                <a16:creationId xmlns:a16="http://schemas.microsoft.com/office/drawing/2014/main" id="{1C96A8EA-2647-4D45-BCA3-BBF1F5242684}"/>
              </a:ext>
            </a:extLst>
          </p:cNvPr>
          <p:cNvSpPr txBox="1"/>
          <p:nvPr/>
        </p:nvSpPr>
        <p:spPr>
          <a:xfrm>
            <a:off x="11182215" y="2494835"/>
            <a:ext cx="726056" cy="81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E6E6E6"/>
                </a:solidFill>
                <a:latin typeface="Malgun Gothic"/>
                <a:ea typeface="Malgun Gothic"/>
              </a:rPr>
              <a:t>2</a:t>
            </a:r>
            <a:endParaRPr lang="en-US">
              <a:solidFill>
                <a:srgbClr val="E6E6E6"/>
              </a:solidFill>
              <a:latin typeface="Malgun Gothic"/>
              <a:ea typeface="Malgun Gothic"/>
            </a:endParaRPr>
          </a:p>
        </p:txBody>
      </p:sp>
      <p:sp>
        <p:nvSpPr>
          <p:cNvPr id="60" name="TextBox 59">
            <a:extLst>
              <a:ext uri="{FF2B5EF4-FFF2-40B4-BE49-F238E27FC236}">
                <a16:creationId xmlns:a16="http://schemas.microsoft.com/office/drawing/2014/main" id="{4150F733-ECC0-43A9-A0E6-BA015CE355CB}"/>
              </a:ext>
            </a:extLst>
          </p:cNvPr>
          <p:cNvSpPr txBox="1"/>
          <p:nvPr/>
        </p:nvSpPr>
        <p:spPr>
          <a:xfrm>
            <a:off x="11174771" y="3312573"/>
            <a:ext cx="437440" cy="830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E6E6E6"/>
                </a:solidFill>
                <a:latin typeface="Malgun Gothic"/>
                <a:ea typeface="Malgun Gothic"/>
              </a:rPr>
              <a:t>3</a:t>
            </a:r>
            <a:endParaRPr lang="en-US">
              <a:solidFill>
                <a:srgbClr val="E6E6E6"/>
              </a:solidFill>
              <a:latin typeface="Malgun Gothic"/>
              <a:ea typeface="Malgun Gothic"/>
            </a:endParaRPr>
          </a:p>
        </p:txBody>
      </p:sp>
      <p:sp>
        <p:nvSpPr>
          <p:cNvPr id="9" name="TextBox 8">
            <a:extLst>
              <a:ext uri="{FF2B5EF4-FFF2-40B4-BE49-F238E27FC236}">
                <a16:creationId xmlns:a16="http://schemas.microsoft.com/office/drawing/2014/main" id="{2C6DBFE8-9EC4-4AD8-8F21-4C149495D3A2}"/>
              </a:ext>
            </a:extLst>
          </p:cNvPr>
          <p:cNvSpPr txBox="1"/>
          <p:nvPr/>
        </p:nvSpPr>
        <p:spPr>
          <a:xfrm>
            <a:off x="4418925" y="1654639"/>
            <a:ext cx="56279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algun Gothic"/>
                <a:ea typeface="Malgun Gothic"/>
                <a:cs typeface="Calibri"/>
              </a:rPr>
              <a:t>Advertise event through social media channels (Facebook, Twitter, Instagram) as well as emails and flyers</a:t>
            </a:r>
          </a:p>
          <a:p>
            <a:endParaRPr lang="en-US" sz="1600">
              <a:latin typeface="Malgun Gothic"/>
              <a:ea typeface="Malgun Gothic"/>
              <a:cs typeface="Calibri"/>
            </a:endParaRPr>
          </a:p>
        </p:txBody>
      </p:sp>
      <p:sp>
        <p:nvSpPr>
          <p:cNvPr id="11" name="TextBox 10">
            <a:extLst>
              <a:ext uri="{FF2B5EF4-FFF2-40B4-BE49-F238E27FC236}">
                <a16:creationId xmlns:a16="http://schemas.microsoft.com/office/drawing/2014/main" id="{78BAA651-D337-41A6-A8C9-48C92E4952D2}"/>
              </a:ext>
            </a:extLst>
          </p:cNvPr>
          <p:cNvSpPr txBox="1"/>
          <p:nvPr/>
        </p:nvSpPr>
        <p:spPr>
          <a:xfrm>
            <a:off x="4064795" y="2576263"/>
            <a:ext cx="657161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algun Gothic"/>
                <a:ea typeface="Malgun Gothic"/>
              </a:rPr>
              <a:t>Promote interest by connecting potential donors to our mission when they learn about Variety family stories</a:t>
            </a:r>
          </a:p>
        </p:txBody>
      </p:sp>
      <p:sp>
        <p:nvSpPr>
          <p:cNvPr id="63" name="TextBox 62">
            <a:extLst>
              <a:ext uri="{FF2B5EF4-FFF2-40B4-BE49-F238E27FC236}">
                <a16:creationId xmlns:a16="http://schemas.microsoft.com/office/drawing/2014/main" id="{F4DE287C-4ECF-4F0E-AD02-90BB3DB8518D}"/>
              </a:ext>
            </a:extLst>
          </p:cNvPr>
          <p:cNvSpPr txBox="1"/>
          <p:nvPr/>
        </p:nvSpPr>
        <p:spPr>
          <a:xfrm>
            <a:off x="3928857" y="3426445"/>
            <a:ext cx="681044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algun Gothic"/>
                <a:ea typeface="Malgun Gothic"/>
                <a:cs typeface="Calibri"/>
              </a:rPr>
              <a:t>The chance to meet a Variety kid to see the impact your donation is making</a:t>
            </a:r>
          </a:p>
          <a:p>
            <a:endParaRPr lang="en-US" sz="1600" dirty="0">
              <a:latin typeface="Malgun Gothic"/>
              <a:ea typeface="Malgun Gothic"/>
              <a:cs typeface="Calibri"/>
            </a:endParaRPr>
          </a:p>
        </p:txBody>
      </p:sp>
      <p:sp>
        <p:nvSpPr>
          <p:cNvPr id="64" name="TextBox 63">
            <a:extLst>
              <a:ext uri="{FF2B5EF4-FFF2-40B4-BE49-F238E27FC236}">
                <a16:creationId xmlns:a16="http://schemas.microsoft.com/office/drawing/2014/main" id="{5A067869-A328-406D-B73C-454B20F537DD}"/>
              </a:ext>
            </a:extLst>
          </p:cNvPr>
          <p:cNvSpPr txBox="1"/>
          <p:nvPr/>
        </p:nvSpPr>
        <p:spPr>
          <a:xfrm>
            <a:off x="3669651" y="4247825"/>
            <a:ext cx="70970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algun Gothic"/>
                <a:ea typeface="Malgun Gothic"/>
                <a:cs typeface="+mn-lt"/>
              </a:rPr>
              <a:t>Brand awareness through events directed towards recurring donors as well as follow-ups to maintain participation</a:t>
            </a:r>
          </a:p>
          <a:p>
            <a:endParaRPr lang="en-US" sz="1600">
              <a:latin typeface="Malgun Gothic"/>
              <a:ea typeface="Malgun Gothic"/>
              <a:cs typeface="Calibri"/>
            </a:endParaRPr>
          </a:p>
        </p:txBody>
      </p:sp>
      <p:sp>
        <p:nvSpPr>
          <p:cNvPr id="65" name="TextBox 64">
            <a:extLst>
              <a:ext uri="{FF2B5EF4-FFF2-40B4-BE49-F238E27FC236}">
                <a16:creationId xmlns:a16="http://schemas.microsoft.com/office/drawing/2014/main" id="{A4690680-DAF4-4295-8A6F-AFB19A37919A}"/>
              </a:ext>
            </a:extLst>
          </p:cNvPr>
          <p:cNvSpPr txBox="1"/>
          <p:nvPr/>
        </p:nvSpPr>
        <p:spPr>
          <a:xfrm>
            <a:off x="3488711" y="5075808"/>
            <a:ext cx="69483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algun Gothic"/>
                <a:ea typeface="+mn-lt"/>
                <a:cs typeface="+mn-lt"/>
              </a:rPr>
              <a:t>Catalyze recurring donations because they donated 6x more than the average spontaneous donors and increase lifetime value</a:t>
            </a:r>
            <a:endParaRPr lang="en-US" sz="1600">
              <a:latin typeface="Calibri"/>
              <a:ea typeface="Malgun Gothic"/>
              <a:cs typeface="Calibri"/>
            </a:endParaRPr>
          </a:p>
        </p:txBody>
      </p:sp>
      <p:sp>
        <p:nvSpPr>
          <p:cNvPr id="2" name="TextBox 1">
            <a:extLst>
              <a:ext uri="{FF2B5EF4-FFF2-40B4-BE49-F238E27FC236}">
                <a16:creationId xmlns:a16="http://schemas.microsoft.com/office/drawing/2014/main" id="{15863D34-300D-4486-9F31-30E7513308C9}"/>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- 11 -</a:t>
            </a:r>
          </a:p>
        </p:txBody>
      </p:sp>
      <p:sp>
        <p:nvSpPr>
          <p:cNvPr id="14" name="Rectangle 13">
            <a:extLst>
              <a:ext uri="{FF2B5EF4-FFF2-40B4-BE49-F238E27FC236}">
                <a16:creationId xmlns:a16="http://schemas.microsoft.com/office/drawing/2014/main" id="{F9DBC526-100B-435B-B3FE-A8B4B811E68D}"/>
              </a:ext>
            </a:extLst>
          </p:cNvPr>
          <p:cNvSpPr/>
          <p:nvPr/>
        </p:nvSpPr>
        <p:spPr>
          <a:xfrm>
            <a:off x="251935" y="6012157"/>
            <a:ext cx="849771" cy="418855"/>
          </a:xfrm>
          <a:prstGeom prst="rect">
            <a:avLst/>
          </a:prstGeom>
          <a:solidFill>
            <a:srgbClr val="E7E6E6"/>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Who</a:t>
            </a:r>
          </a:p>
        </p:txBody>
      </p:sp>
      <p:sp>
        <p:nvSpPr>
          <p:cNvPr id="15" name="Rectangle 14">
            <a:extLst>
              <a:ext uri="{FF2B5EF4-FFF2-40B4-BE49-F238E27FC236}">
                <a16:creationId xmlns:a16="http://schemas.microsoft.com/office/drawing/2014/main" id="{1A49C812-E28C-4D4E-A4D8-B7498954E777}"/>
              </a:ext>
            </a:extLst>
          </p:cNvPr>
          <p:cNvSpPr/>
          <p:nvPr/>
        </p:nvSpPr>
        <p:spPr>
          <a:xfrm>
            <a:off x="865404" y="6171873"/>
            <a:ext cx="872526" cy="400112"/>
          </a:xfrm>
          <a:prstGeom prst="rect">
            <a:avLst/>
          </a:prstGeom>
          <a:solidFill>
            <a:srgbClr val="E6E6E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sp>
        <p:nvSpPr>
          <p:cNvPr id="16" name="Rectangle 15">
            <a:extLst>
              <a:ext uri="{FF2B5EF4-FFF2-40B4-BE49-F238E27FC236}">
                <a16:creationId xmlns:a16="http://schemas.microsoft.com/office/drawing/2014/main" id="{ECC7ECCA-F15F-4155-95FF-4B07E2609AEA}"/>
              </a:ext>
            </a:extLst>
          </p:cNvPr>
          <p:cNvSpPr/>
          <p:nvPr/>
        </p:nvSpPr>
        <p:spPr>
          <a:xfrm>
            <a:off x="1478873" y="6336602"/>
            <a:ext cx="872526" cy="372292"/>
          </a:xfrm>
          <a:prstGeom prst="rect">
            <a:avLst/>
          </a:prstGeom>
          <a:solidFill>
            <a:srgbClr val="4569D4"/>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sp>
        <p:nvSpPr>
          <p:cNvPr id="4" name="TextBox 3">
            <a:extLst>
              <a:ext uri="{FF2B5EF4-FFF2-40B4-BE49-F238E27FC236}">
                <a16:creationId xmlns:a16="http://schemas.microsoft.com/office/drawing/2014/main" id="{BA80B4FE-954C-4C3C-B8C3-B8199810E531}"/>
              </a:ext>
            </a:extLst>
          </p:cNvPr>
          <p:cNvSpPr txBox="1"/>
          <p:nvPr/>
        </p:nvSpPr>
        <p:spPr>
          <a:xfrm>
            <a:off x="11179131" y="4921661"/>
            <a:ext cx="439052" cy="7842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E6E6E6"/>
                </a:solidFill>
                <a:latin typeface="Malgun Gothic"/>
                <a:ea typeface="Malgun Gothic"/>
              </a:rPr>
              <a:t>5</a:t>
            </a:r>
            <a:endParaRPr lang="en-US"/>
          </a:p>
        </p:txBody>
      </p:sp>
      <p:sp>
        <p:nvSpPr>
          <p:cNvPr id="52" name="TextBox 51">
            <a:extLst>
              <a:ext uri="{FF2B5EF4-FFF2-40B4-BE49-F238E27FC236}">
                <a16:creationId xmlns:a16="http://schemas.microsoft.com/office/drawing/2014/main" id="{298DD8EB-9DE7-4E59-86F9-E4D186942026}"/>
              </a:ext>
            </a:extLst>
          </p:cNvPr>
          <p:cNvSpPr txBox="1"/>
          <p:nvPr/>
        </p:nvSpPr>
        <p:spPr>
          <a:xfrm>
            <a:off x="11179130" y="4137889"/>
            <a:ext cx="439052" cy="7842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solidFill>
                  <a:srgbClr val="E6E6E6"/>
                </a:solidFill>
                <a:latin typeface="Malgun Gothic"/>
                <a:ea typeface="Malgun Gothic"/>
              </a:rPr>
              <a:t>4</a:t>
            </a:r>
            <a:endParaRPr lang="en-US"/>
          </a:p>
        </p:txBody>
      </p:sp>
      <p:sp>
        <p:nvSpPr>
          <p:cNvPr id="13" name="TextBox 12">
            <a:extLst>
              <a:ext uri="{FF2B5EF4-FFF2-40B4-BE49-F238E27FC236}">
                <a16:creationId xmlns:a16="http://schemas.microsoft.com/office/drawing/2014/main" id="{6DA273BB-840E-4DC6-88B7-0576A7BC286B}"/>
              </a:ext>
            </a:extLst>
          </p:cNvPr>
          <p:cNvSpPr txBox="1"/>
          <p:nvPr/>
        </p:nvSpPr>
        <p:spPr>
          <a:xfrm>
            <a:off x="1338339" y="4941434"/>
            <a:ext cx="17316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E6E6E6"/>
                </a:solidFill>
                <a:latin typeface="Malgun Gothic"/>
                <a:ea typeface="Malgun Gothic"/>
                <a:cs typeface="Calibri"/>
              </a:rPr>
              <a:t>Recurring</a:t>
            </a:r>
          </a:p>
          <a:p>
            <a:pPr algn="ctr"/>
            <a:r>
              <a:rPr lang="en-US" sz="2400" b="1">
                <a:solidFill>
                  <a:srgbClr val="E6E6E6"/>
                </a:solidFill>
                <a:latin typeface="Malgun Gothic"/>
                <a:ea typeface="Malgun Gothic"/>
                <a:cs typeface="Calibri"/>
              </a:rPr>
              <a:t>Donations</a:t>
            </a:r>
          </a:p>
        </p:txBody>
      </p:sp>
      <p:sp>
        <p:nvSpPr>
          <p:cNvPr id="19" name="TextBox 18">
            <a:extLst>
              <a:ext uri="{FF2B5EF4-FFF2-40B4-BE49-F238E27FC236}">
                <a16:creationId xmlns:a16="http://schemas.microsoft.com/office/drawing/2014/main" id="{95C6ACFF-4FD1-4168-92F9-5DB99FAFB7B2}"/>
              </a:ext>
            </a:extLst>
          </p:cNvPr>
          <p:cNvSpPr txBox="1"/>
          <p:nvPr/>
        </p:nvSpPr>
        <p:spPr>
          <a:xfrm>
            <a:off x="2545986" y="6453238"/>
            <a:ext cx="37150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cs typeface="Calibri"/>
              </a:rPr>
              <a:t>Source: Variety Case Pg. 10, 12</a:t>
            </a:r>
          </a:p>
        </p:txBody>
      </p:sp>
    </p:spTree>
    <p:extLst>
      <p:ext uri="{BB962C8B-B14F-4D97-AF65-F5344CB8AC3E}">
        <p14:creationId xmlns:p14="http://schemas.microsoft.com/office/powerpoint/2010/main" val="340691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2" name="TextBox 1">
            <a:extLst>
              <a:ext uri="{FF2B5EF4-FFF2-40B4-BE49-F238E27FC236}">
                <a16:creationId xmlns:a16="http://schemas.microsoft.com/office/drawing/2014/main" id="{31E73722-D6A8-4F9D-B5D2-FBF48D9035FD}"/>
              </a:ext>
            </a:extLst>
          </p:cNvPr>
          <p:cNvSpPr txBox="1"/>
          <p:nvPr/>
        </p:nvSpPr>
        <p:spPr>
          <a:xfrm>
            <a:off x="450376" y="178467"/>
            <a:ext cx="11486200" cy="830997"/>
          </a:xfrm>
          <a:prstGeom prst="rect">
            <a:avLst/>
          </a:prstGeom>
          <a:noFill/>
        </p:spPr>
        <p:txBody>
          <a:bodyPr wrap="square" lIns="91440" tIns="45720" rIns="91440" bIns="45720" rtlCol="0" anchor="t">
            <a:spAutoFit/>
          </a:bodyPr>
          <a:lstStyle/>
          <a:p>
            <a:r>
              <a:rPr lang="en-US" sz="2400" b="1">
                <a:solidFill>
                  <a:srgbClr val="45458D"/>
                </a:solidFill>
                <a:latin typeface="Malgun Gothic"/>
                <a:ea typeface="Malgun Gothic"/>
              </a:rPr>
              <a:t>'Variety Goes Wild' and enhanced advertising increase Variety's annual revenues through a ticket sales and additional donations</a:t>
            </a:r>
            <a:endParaRPr lang="en-US" sz="2400" b="1">
              <a:solidFill>
                <a:srgbClr val="45458D"/>
              </a:solidFill>
              <a:latin typeface="Malgun Gothic" panose="020B0503020000020004" pitchFamily="34" charset="-127"/>
              <a:ea typeface="Malgun Gothic" panose="020B0503020000020004" pitchFamily="34" charset="-127"/>
            </a:endParaRPr>
          </a:p>
        </p:txBody>
      </p:sp>
      <p:cxnSp>
        <p:nvCxnSpPr>
          <p:cNvPr id="20" name="Straight Arrow Connector 19">
            <a:extLst>
              <a:ext uri="{FF2B5EF4-FFF2-40B4-BE49-F238E27FC236}">
                <a16:creationId xmlns:a16="http://schemas.microsoft.com/office/drawing/2014/main" id="{079D96A5-5E00-45D7-B4C4-F82C0B2DB4C6}"/>
              </a:ext>
            </a:extLst>
          </p:cNvPr>
          <p:cNvCxnSpPr>
            <a:cxnSpLocks/>
          </p:cNvCxnSpPr>
          <p:nvPr/>
        </p:nvCxnSpPr>
        <p:spPr>
          <a:xfrm>
            <a:off x="6358465" y="6898217"/>
            <a:ext cx="4275665" cy="5292"/>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C8EAE30-1B42-43DE-9BE4-0251078C89C5}"/>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- 12 -</a:t>
            </a:r>
          </a:p>
        </p:txBody>
      </p:sp>
      <p:sp>
        <p:nvSpPr>
          <p:cNvPr id="35" name="Rectangle 34">
            <a:extLst>
              <a:ext uri="{FF2B5EF4-FFF2-40B4-BE49-F238E27FC236}">
                <a16:creationId xmlns:a16="http://schemas.microsoft.com/office/drawing/2014/main" id="{4DE72BFF-A220-4542-9CE8-1ADFF1F9107E}"/>
              </a:ext>
            </a:extLst>
          </p:cNvPr>
          <p:cNvSpPr/>
          <p:nvPr/>
        </p:nvSpPr>
        <p:spPr>
          <a:xfrm>
            <a:off x="446880" y="1533223"/>
            <a:ext cx="4116847" cy="473639"/>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i="1">
                <a:latin typeface="Malgun Gothic"/>
                <a:ea typeface="Malgun Gothic"/>
                <a:cs typeface="Malgun Gothic" charset="0"/>
              </a:rPr>
              <a:t>From the Event: </a:t>
            </a:r>
            <a:endParaRPr lang="en-US" sz="2000" b="1" i="1">
              <a:latin typeface="Malgun Gothic" panose="020B0503020000020004" pitchFamily="34" charset="-127"/>
              <a:ea typeface="Malgun Gothic" panose="020B0503020000020004" pitchFamily="34" charset="-127"/>
              <a:cs typeface="Malgun Gothic" charset="0"/>
            </a:endParaRPr>
          </a:p>
        </p:txBody>
      </p:sp>
      <p:sp>
        <p:nvSpPr>
          <p:cNvPr id="42" name="TextBox 41">
            <a:extLst>
              <a:ext uri="{FF2B5EF4-FFF2-40B4-BE49-F238E27FC236}">
                <a16:creationId xmlns:a16="http://schemas.microsoft.com/office/drawing/2014/main" id="{66AC1FB7-6874-46C0-8778-8189180BD069}"/>
              </a:ext>
            </a:extLst>
          </p:cNvPr>
          <p:cNvSpPr txBox="1"/>
          <p:nvPr/>
        </p:nvSpPr>
        <p:spPr>
          <a:xfrm>
            <a:off x="9693495" y="3436682"/>
            <a:ext cx="1719179"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009999"/>
                </a:solidFill>
                <a:latin typeface="Malgun Gothic"/>
                <a:ea typeface="Malgun Gothic"/>
                <a:cs typeface="Malgun Gothic" charset="0"/>
              </a:rPr>
              <a:t>$10.50/person</a:t>
            </a:r>
          </a:p>
        </p:txBody>
      </p:sp>
      <p:sp>
        <p:nvSpPr>
          <p:cNvPr id="43" name="TextBox 42">
            <a:extLst>
              <a:ext uri="{FF2B5EF4-FFF2-40B4-BE49-F238E27FC236}">
                <a16:creationId xmlns:a16="http://schemas.microsoft.com/office/drawing/2014/main" id="{ABCA3BBA-C7BF-4203-A758-0D49294C3C62}"/>
              </a:ext>
            </a:extLst>
          </p:cNvPr>
          <p:cNvSpPr txBox="1"/>
          <p:nvPr/>
        </p:nvSpPr>
        <p:spPr>
          <a:xfrm>
            <a:off x="9693495" y="4024544"/>
            <a:ext cx="1719179"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009999"/>
                </a:solidFill>
                <a:latin typeface="Malgun Gothic"/>
                <a:ea typeface="Malgun Gothic"/>
                <a:cs typeface="Malgun Gothic" charset="0"/>
              </a:rPr>
              <a:t>$2.83/person</a:t>
            </a:r>
            <a:endParaRPr lang="en-US" sz="1600" b="1">
              <a:solidFill>
                <a:srgbClr val="009999"/>
              </a:solidFill>
              <a:latin typeface="Malgun Gothic" panose="020B0503020000020004" pitchFamily="34" charset="-127"/>
              <a:ea typeface="Malgun Gothic" panose="020B0503020000020004" pitchFamily="34" charset="-127"/>
              <a:cs typeface="Malgun Gothic" charset="0"/>
            </a:endParaRPr>
          </a:p>
        </p:txBody>
      </p:sp>
      <p:sp>
        <p:nvSpPr>
          <p:cNvPr id="44" name="TextBox 43">
            <a:extLst>
              <a:ext uri="{FF2B5EF4-FFF2-40B4-BE49-F238E27FC236}">
                <a16:creationId xmlns:a16="http://schemas.microsoft.com/office/drawing/2014/main" id="{9EE342C6-D1B7-438F-A32B-BF4489CEF199}"/>
              </a:ext>
            </a:extLst>
          </p:cNvPr>
          <p:cNvSpPr txBox="1"/>
          <p:nvPr/>
        </p:nvSpPr>
        <p:spPr>
          <a:xfrm>
            <a:off x="10427088" y="3765019"/>
            <a:ext cx="251992" cy="276999"/>
          </a:xfrm>
          <a:prstGeom prst="rect">
            <a:avLst/>
          </a:prstGeom>
          <a:noFill/>
        </p:spPr>
        <p:txBody>
          <a:bodyPr wrap="square" lIns="91440" tIns="45720" rIns="91440" bIns="45720" rtlCol="0" anchor="t">
            <a:spAutoFit/>
          </a:bodyPr>
          <a:lstStyle/>
          <a:p>
            <a:pPr algn="ctr"/>
            <a:r>
              <a:rPr lang="en-US" sz="1200" b="1">
                <a:solidFill>
                  <a:schemeClr val="bg1">
                    <a:lumMod val="50000"/>
                  </a:schemeClr>
                </a:solidFill>
                <a:latin typeface="Malgun Gothic" panose="020B0503020000020004" pitchFamily="34" charset="-127"/>
                <a:ea typeface="Malgun Gothic" panose="020B0503020000020004" pitchFamily="34" charset="-127"/>
                <a:cs typeface="Malgun Gothic" charset="0"/>
              </a:rPr>
              <a:t>+</a:t>
            </a:r>
          </a:p>
        </p:txBody>
      </p:sp>
      <p:sp>
        <p:nvSpPr>
          <p:cNvPr id="46" name="TextBox 45">
            <a:extLst>
              <a:ext uri="{FF2B5EF4-FFF2-40B4-BE49-F238E27FC236}">
                <a16:creationId xmlns:a16="http://schemas.microsoft.com/office/drawing/2014/main" id="{BD62D106-DB13-4466-9CB7-C57E29569313}"/>
              </a:ext>
            </a:extLst>
          </p:cNvPr>
          <p:cNvSpPr txBox="1"/>
          <p:nvPr/>
        </p:nvSpPr>
        <p:spPr>
          <a:xfrm>
            <a:off x="10372138" y="4346060"/>
            <a:ext cx="361891" cy="338554"/>
          </a:xfrm>
          <a:prstGeom prst="rect">
            <a:avLst/>
          </a:prstGeom>
          <a:noFill/>
        </p:spPr>
        <p:txBody>
          <a:bodyPr wrap="square" rtlCol="0">
            <a:spAutoFit/>
          </a:bodyPr>
          <a:lstStyle/>
          <a:p>
            <a:pPr algn="ctr"/>
            <a:r>
              <a:rPr lang="en-US" sz="1600" b="1">
                <a:solidFill>
                  <a:schemeClr val="bg1">
                    <a:lumMod val="50000"/>
                  </a:schemeClr>
                </a:solidFill>
                <a:latin typeface="Malgun Gothic" panose="020B0503020000020004" pitchFamily="34" charset="-127"/>
                <a:ea typeface="Malgun Gothic" panose="020B0503020000020004" pitchFamily="34" charset="-127"/>
                <a:cs typeface="Malgun Gothic" charset="0"/>
              </a:rPr>
              <a:t>=</a:t>
            </a:r>
          </a:p>
        </p:txBody>
      </p:sp>
      <p:sp>
        <p:nvSpPr>
          <p:cNvPr id="47" name="Left Bracket 46">
            <a:extLst>
              <a:ext uri="{FF2B5EF4-FFF2-40B4-BE49-F238E27FC236}">
                <a16:creationId xmlns:a16="http://schemas.microsoft.com/office/drawing/2014/main" id="{FA449B90-F92F-4160-98A0-1BB47DA52628}"/>
              </a:ext>
            </a:extLst>
          </p:cNvPr>
          <p:cNvSpPr/>
          <p:nvPr/>
        </p:nvSpPr>
        <p:spPr>
          <a:xfrm rot="10800000" flipH="1">
            <a:off x="6556346" y="3310198"/>
            <a:ext cx="361903" cy="1211129"/>
          </a:xfrm>
          <a:prstGeom prst="leftBracket">
            <a:avLst/>
          </a:prstGeom>
          <a:ln w="28575">
            <a:solidFill>
              <a:srgbClr val="009999"/>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8" name="TextBox 47">
            <a:extLst>
              <a:ext uri="{FF2B5EF4-FFF2-40B4-BE49-F238E27FC236}">
                <a16:creationId xmlns:a16="http://schemas.microsoft.com/office/drawing/2014/main" id="{CFE58615-22B3-47A1-897D-BBA8B035F388}"/>
              </a:ext>
            </a:extLst>
          </p:cNvPr>
          <p:cNvSpPr txBox="1"/>
          <p:nvPr/>
        </p:nvSpPr>
        <p:spPr>
          <a:xfrm rot="16200000">
            <a:off x="5716243" y="3771237"/>
            <a:ext cx="1371872" cy="292388"/>
          </a:xfrm>
          <a:prstGeom prst="rect">
            <a:avLst/>
          </a:prstGeom>
          <a:noFill/>
        </p:spPr>
        <p:txBody>
          <a:bodyPr wrap="square" lIns="91440" tIns="45720" rIns="91440" bIns="45720" rtlCol="0" anchor="t">
            <a:spAutoFit/>
          </a:bodyPr>
          <a:lstStyle/>
          <a:p>
            <a:pPr algn="ctr"/>
            <a:r>
              <a:rPr lang="en-US" sz="1300">
                <a:solidFill>
                  <a:srgbClr val="009999"/>
                </a:solidFill>
                <a:latin typeface="Malgun Gothic"/>
                <a:ea typeface="Malgun Gothic"/>
                <a:cs typeface="Malgun Gothic" charset="0"/>
              </a:rPr>
              <a:t>Costs Acquired</a:t>
            </a:r>
            <a:endParaRPr lang="en-US" sz="1300">
              <a:solidFill>
                <a:srgbClr val="009999"/>
              </a:solidFill>
              <a:latin typeface="Malgun Gothic" panose="020B0503020000020004" pitchFamily="34" charset="-127"/>
              <a:ea typeface="Malgun Gothic" panose="020B0503020000020004" pitchFamily="34" charset="-127"/>
              <a:cs typeface="Malgun Gothic" charset="0"/>
            </a:endParaRPr>
          </a:p>
        </p:txBody>
      </p:sp>
      <p:sp>
        <p:nvSpPr>
          <p:cNvPr id="49" name="TextBox 48">
            <a:extLst>
              <a:ext uri="{FF2B5EF4-FFF2-40B4-BE49-F238E27FC236}">
                <a16:creationId xmlns:a16="http://schemas.microsoft.com/office/drawing/2014/main" id="{8B32C227-B4CD-4FF8-85C0-BFDE07818BA7}"/>
              </a:ext>
            </a:extLst>
          </p:cNvPr>
          <p:cNvSpPr txBox="1"/>
          <p:nvPr/>
        </p:nvSpPr>
        <p:spPr>
          <a:xfrm>
            <a:off x="6714129" y="3444814"/>
            <a:ext cx="3450765" cy="307777"/>
          </a:xfrm>
          <a:prstGeom prst="rect">
            <a:avLst/>
          </a:prstGeom>
          <a:noFill/>
        </p:spPr>
        <p:txBody>
          <a:bodyPr wrap="square" lIns="91440" tIns="45720" rIns="91440" bIns="45720" rtlCol="0" anchor="t">
            <a:spAutoFit/>
          </a:bodyPr>
          <a:lstStyle/>
          <a:p>
            <a:r>
              <a:rPr lang="en-US" sz="1400" b="1">
                <a:solidFill>
                  <a:schemeClr val="bg1">
                    <a:lumMod val="50000"/>
                  </a:schemeClr>
                </a:solidFill>
                <a:latin typeface="Malgun Gothic"/>
                <a:ea typeface="Malgun Gothic"/>
                <a:cs typeface="Avenir Book" charset="0"/>
              </a:rPr>
              <a:t>Event Expenses (Venue, Food, etc.)</a:t>
            </a:r>
            <a:endParaRPr lang="en-US" sz="1400" b="1">
              <a:solidFill>
                <a:schemeClr val="bg1">
                  <a:lumMod val="50000"/>
                </a:schemeClr>
              </a:solidFill>
              <a:latin typeface="Malgun Gothic" panose="020B0503020000020004" pitchFamily="34" charset="-127"/>
              <a:ea typeface="Malgun Gothic" panose="020B0503020000020004" pitchFamily="34" charset="-127"/>
              <a:cs typeface="Avenir Book" charset="0"/>
            </a:endParaRPr>
          </a:p>
        </p:txBody>
      </p:sp>
      <p:sp>
        <p:nvSpPr>
          <p:cNvPr id="50" name="TextBox 49">
            <a:extLst>
              <a:ext uri="{FF2B5EF4-FFF2-40B4-BE49-F238E27FC236}">
                <a16:creationId xmlns:a16="http://schemas.microsoft.com/office/drawing/2014/main" id="{0BC695E4-CA57-4488-8D8A-ADC950D14CB2}"/>
              </a:ext>
            </a:extLst>
          </p:cNvPr>
          <p:cNvSpPr txBox="1"/>
          <p:nvPr/>
        </p:nvSpPr>
        <p:spPr>
          <a:xfrm>
            <a:off x="6721386" y="3996390"/>
            <a:ext cx="3432450" cy="307777"/>
          </a:xfrm>
          <a:prstGeom prst="rect">
            <a:avLst/>
          </a:prstGeom>
          <a:noFill/>
        </p:spPr>
        <p:txBody>
          <a:bodyPr wrap="square" lIns="91440" tIns="45720" rIns="91440" bIns="45720" rtlCol="0" anchor="t">
            <a:spAutoFit/>
          </a:bodyPr>
          <a:lstStyle/>
          <a:p>
            <a:r>
              <a:rPr lang="en-US" sz="1400" b="1">
                <a:solidFill>
                  <a:schemeClr val="bg1">
                    <a:lumMod val="50000"/>
                  </a:schemeClr>
                </a:solidFill>
                <a:latin typeface="Malgun Gothic"/>
                <a:ea typeface="Malgun Gothic"/>
                <a:cs typeface="Avenir Book" charset="0"/>
              </a:rPr>
              <a:t>Marketing Expenses</a:t>
            </a:r>
            <a:endParaRPr lang="en-US" sz="1400" b="1">
              <a:solidFill>
                <a:schemeClr val="bg1">
                  <a:lumMod val="50000"/>
                </a:schemeClr>
              </a:solidFill>
              <a:latin typeface="Malgun Gothic" panose="020B0503020000020004" pitchFamily="34" charset="-127"/>
              <a:ea typeface="Malgun Gothic" panose="020B0503020000020004" pitchFamily="34" charset="-127"/>
              <a:cs typeface="Avenir Book" charset="0"/>
            </a:endParaRPr>
          </a:p>
        </p:txBody>
      </p:sp>
      <p:sp>
        <p:nvSpPr>
          <p:cNvPr id="53" name="Left Bracket 52">
            <a:extLst>
              <a:ext uri="{FF2B5EF4-FFF2-40B4-BE49-F238E27FC236}">
                <a16:creationId xmlns:a16="http://schemas.microsoft.com/office/drawing/2014/main" id="{127BB35F-7160-4B73-93C2-C887F396F5C5}"/>
              </a:ext>
            </a:extLst>
          </p:cNvPr>
          <p:cNvSpPr/>
          <p:nvPr/>
        </p:nvSpPr>
        <p:spPr>
          <a:xfrm rot="10800000" flipH="1">
            <a:off x="6520060" y="1460246"/>
            <a:ext cx="361902" cy="1225831"/>
          </a:xfrm>
          <a:prstGeom prst="leftBracket">
            <a:avLst/>
          </a:prstGeom>
          <a:ln w="28575">
            <a:solidFill>
              <a:srgbClr val="45458D"/>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4" name="TextBox 53">
            <a:extLst>
              <a:ext uri="{FF2B5EF4-FFF2-40B4-BE49-F238E27FC236}">
                <a16:creationId xmlns:a16="http://schemas.microsoft.com/office/drawing/2014/main" id="{BAF40AF3-1CFE-48C7-BD8C-3C1390F136A0}"/>
              </a:ext>
            </a:extLst>
          </p:cNvPr>
          <p:cNvSpPr txBox="1"/>
          <p:nvPr/>
        </p:nvSpPr>
        <p:spPr>
          <a:xfrm rot="16200000">
            <a:off x="5838945" y="1898385"/>
            <a:ext cx="1048602" cy="292388"/>
          </a:xfrm>
          <a:prstGeom prst="rect">
            <a:avLst/>
          </a:prstGeom>
          <a:noFill/>
        </p:spPr>
        <p:txBody>
          <a:bodyPr wrap="square" lIns="91440" tIns="45720" rIns="91440" bIns="45720" rtlCol="0" anchor="t">
            <a:spAutoFit/>
          </a:bodyPr>
          <a:lstStyle/>
          <a:p>
            <a:pPr algn="ctr"/>
            <a:r>
              <a:rPr lang="en-US" sz="1300">
                <a:solidFill>
                  <a:srgbClr val="4E4E93"/>
                </a:solidFill>
                <a:latin typeface="Malgun Gothic"/>
                <a:ea typeface="Malgun Gothic"/>
                <a:cs typeface="Malgun Gothic" charset="0"/>
              </a:rPr>
              <a:t>Revenues</a:t>
            </a:r>
            <a:endParaRPr lang="en-US" sz="1300">
              <a:solidFill>
                <a:srgbClr val="4E4E93"/>
              </a:solidFill>
              <a:latin typeface="Malgun Gothic" panose="020B0503020000020004" pitchFamily="34" charset="-127"/>
              <a:ea typeface="Malgun Gothic" panose="020B0503020000020004" pitchFamily="34" charset="-127"/>
              <a:cs typeface="Malgun Gothic" charset="0"/>
            </a:endParaRPr>
          </a:p>
        </p:txBody>
      </p:sp>
      <p:sp>
        <p:nvSpPr>
          <p:cNvPr id="55" name="TextBox 54">
            <a:extLst>
              <a:ext uri="{FF2B5EF4-FFF2-40B4-BE49-F238E27FC236}">
                <a16:creationId xmlns:a16="http://schemas.microsoft.com/office/drawing/2014/main" id="{FC77F05A-E7CC-4E29-8663-1D9A40E0796A}"/>
              </a:ext>
            </a:extLst>
          </p:cNvPr>
          <p:cNvSpPr txBox="1"/>
          <p:nvPr/>
        </p:nvSpPr>
        <p:spPr>
          <a:xfrm>
            <a:off x="9877772" y="1488944"/>
            <a:ext cx="1350624"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45458D"/>
                </a:solidFill>
                <a:latin typeface="Malgun Gothic"/>
                <a:ea typeface="Malgun Gothic"/>
                <a:cs typeface="Malgun Gothic" charset="0"/>
              </a:rPr>
              <a:t>$60/person</a:t>
            </a:r>
            <a:endParaRPr lang="en-US" sz="2800" b="1">
              <a:solidFill>
                <a:srgbClr val="45458D"/>
              </a:solidFill>
              <a:latin typeface="Malgun Gothic"/>
              <a:ea typeface="Malgun Gothic"/>
              <a:cs typeface="Malgun Gothic" charset="0"/>
            </a:endParaRPr>
          </a:p>
        </p:txBody>
      </p:sp>
      <p:sp>
        <p:nvSpPr>
          <p:cNvPr id="56" name="TextBox 55">
            <a:extLst>
              <a:ext uri="{FF2B5EF4-FFF2-40B4-BE49-F238E27FC236}">
                <a16:creationId xmlns:a16="http://schemas.microsoft.com/office/drawing/2014/main" id="{A65E64A0-85AD-4F6F-8AB9-F3E71D6F3990}"/>
              </a:ext>
            </a:extLst>
          </p:cNvPr>
          <p:cNvSpPr txBox="1"/>
          <p:nvPr/>
        </p:nvSpPr>
        <p:spPr>
          <a:xfrm>
            <a:off x="9877772" y="1890264"/>
            <a:ext cx="1350624"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45458D"/>
                </a:solidFill>
                <a:latin typeface="Malgun Gothic"/>
                <a:ea typeface="Malgun Gothic"/>
                <a:cs typeface="Malgun Gothic" charset="0"/>
              </a:rPr>
              <a:t>75%</a:t>
            </a:r>
            <a:endParaRPr lang="en-US" sz="2800" b="1">
              <a:solidFill>
                <a:srgbClr val="45458D"/>
              </a:solidFill>
              <a:latin typeface="Malgun Gothic"/>
              <a:ea typeface="Malgun Gothic"/>
              <a:cs typeface="Malgun Gothic" charset="0"/>
            </a:endParaRPr>
          </a:p>
        </p:txBody>
      </p:sp>
      <p:sp>
        <p:nvSpPr>
          <p:cNvPr id="57" name="TextBox 56">
            <a:extLst>
              <a:ext uri="{FF2B5EF4-FFF2-40B4-BE49-F238E27FC236}">
                <a16:creationId xmlns:a16="http://schemas.microsoft.com/office/drawing/2014/main" id="{49FF4146-876E-4AC4-8ED8-7D154961800C}"/>
              </a:ext>
            </a:extLst>
          </p:cNvPr>
          <p:cNvSpPr txBox="1"/>
          <p:nvPr/>
        </p:nvSpPr>
        <p:spPr>
          <a:xfrm>
            <a:off x="6685100" y="1518847"/>
            <a:ext cx="2975049" cy="307777"/>
          </a:xfrm>
          <a:prstGeom prst="rect">
            <a:avLst/>
          </a:prstGeom>
          <a:noFill/>
        </p:spPr>
        <p:txBody>
          <a:bodyPr wrap="square" lIns="91440" tIns="45720" rIns="91440" bIns="45720" rtlCol="0" anchor="t">
            <a:spAutoFit/>
          </a:bodyPr>
          <a:lstStyle/>
          <a:p>
            <a:r>
              <a:rPr lang="en-US" sz="1400" b="1">
                <a:solidFill>
                  <a:schemeClr val="bg1">
                    <a:lumMod val="50000"/>
                  </a:schemeClr>
                </a:solidFill>
                <a:latin typeface="Malgun Gothic"/>
                <a:ea typeface="Malgun Gothic"/>
                <a:cs typeface="Avenir Book" charset="0"/>
              </a:rPr>
              <a:t>Event Entry Ticket Price</a:t>
            </a:r>
            <a:endParaRPr lang="en-US" sz="1400" b="1">
              <a:solidFill>
                <a:schemeClr val="bg1">
                  <a:lumMod val="50000"/>
                </a:schemeClr>
              </a:solidFill>
              <a:latin typeface="Malgun Gothic" panose="020B0503020000020004" pitchFamily="34" charset="-127"/>
              <a:ea typeface="Malgun Gothic" panose="020B0503020000020004" pitchFamily="34" charset="-127"/>
              <a:cs typeface="Avenir Book" charset="0"/>
            </a:endParaRPr>
          </a:p>
        </p:txBody>
      </p:sp>
      <p:sp>
        <p:nvSpPr>
          <p:cNvPr id="58" name="TextBox 57">
            <a:extLst>
              <a:ext uri="{FF2B5EF4-FFF2-40B4-BE49-F238E27FC236}">
                <a16:creationId xmlns:a16="http://schemas.microsoft.com/office/drawing/2014/main" id="{A3D3AF87-212F-4153-B660-D38FD82B4D0B}"/>
              </a:ext>
            </a:extLst>
          </p:cNvPr>
          <p:cNvSpPr txBox="1"/>
          <p:nvPr/>
        </p:nvSpPr>
        <p:spPr>
          <a:xfrm>
            <a:off x="6677842" y="1876624"/>
            <a:ext cx="3258077" cy="307777"/>
          </a:xfrm>
          <a:prstGeom prst="rect">
            <a:avLst/>
          </a:prstGeom>
          <a:noFill/>
        </p:spPr>
        <p:txBody>
          <a:bodyPr wrap="square" lIns="91440" tIns="45720" rIns="91440" bIns="45720" rtlCol="0" anchor="t">
            <a:spAutoFit/>
          </a:bodyPr>
          <a:lstStyle/>
          <a:p>
            <a:r>
              <a:rPr lang="en-US" sz="1400" b="1">
                <a:solidFill>
                  <a:schemeClr val="bg1">
                    <a:lumMod val="50000"/>
                  </a:schemeClr>
                </a:solidFill>
                <a:latin typeface="Malgun Gothic"/>
                <a:ea typeface="Malgun Gothic"/>
                <a:cs typeface="Avenir Book" charset="0"/>
              </a:rPr>
              <a:t>Additional $10 Donation (Existing) </a:t>
            </a:r>
            <a:endParaRPr lang="en-US" sz="1400" b="1">
              <a:solidFill>
                <a:schemeClr val="bg1">
                  <a:lumMod val="50000"/>
                </a:schemeClr>
              </a:solidFill>
              <a:latin typeface="Malgun Gothic" panose="020B0503020000020004" pitchFamily="34" charset="-127"/>
              <a:ea typeface="Malgun Gothic" panose="020B0503020000020004" pitchFamily="34" charset="-127"/>
              <a:cs typeface="Avenir Book" charset="0"/>
            </a:endParaRPr>
          </a:p>
        </p:txBody>
      </p:sp>
      <p:sp>
        <p:nvSpPr>
          <p:cNvPr id="71" name="Rectangle 70">
            <a:extLst>
              <a:ext uri="{FF2B5EF4-FFF2-40B4-BE49-F238E27FC236}">
                <a16:creationId xmlns:a16="http://schemas.microsoft.com/office/drawing/2014/main" id="{FBE26588-F209-4AB7-8964-36A8602140D1}"/>
              </a:ext>
            </a:extLst>
          </p:cNvPr>
          <p:cNvSpPr/>
          <p:nvPr/>
        </p:nvSpPr>
        <p:spPr>
          <a:xfrm>
            <a:off x="444755" y="3427339"/>
            <a:ext cx="4121773" cy="466382"/>
          </a:xfrm>
          <a:prstGeom prst="rect">
            <a:avLst/>
          </a:prstGeom>
          <a:solidFill>
            <a:srgbClr val="45458D"/>
          </a:solidFill>
          <a:ln>
            <a:solidFill>
              <a:srgbClr val="4569D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i="1">
                <a:latin typeface="Malgun Gothic"/>
                <a:ea typeface="Malgun Gothic"/>
                <a:cs typeface="Malgun Gothic" charset="0"/>
              </a:rPr>
              <a:t>From the Marketing Strategy:</a:t>
            </a:r>
            <a:endParaRPr lang="en-US" sz="2000" b="1" i="1">
              <a:latin typeface="Malgun Gothic" panose="020B0503020000020004" pitchFamily="34" charset="-127"/>
              <a:ea typeface="Malgun Gothic" panose="020B0503020000020004" pitchFamily="34" charset="-127"/>
              <a:cs typeface="Malgun Gothic" charset="0"/>
            </a:endParaRPr>
          </a:p>
        </p:txBody>
      </p:sp>
      <p:sp>
        <p:nvSpPr>
          <p:cNvPr id="82" name="Left Bracket 81">
            <a:extLst>
              <a:ext uri="{FF2B5EF4-FFF2-40B4-BE49-F238E27FC236}">
                <a16:creationId xmlns:a16="http://schemas.microsoft.com/office/drawing/2014/main" id="{B65A3C68-E14B-4537-9B95-100D7C43E2B0}"/>
              </a:ext>
            </a:extLst>
          </p:cNvPr>
          <p:cNvSpPr/>
          <p:nvPr/>
        </p:nvSpPr>
        <p:spPr>
          <a:xfrm rot="10800000" flipH="1">
            <a:off x="6503325" y="5007011"/>
            <a:ext cx="367560" cy="573979"/>
          </a:xfrm>
          <a:prstGeom prst="leftBracket">
            <a:avLst/>
          </a:prstGeom>
          <a:ln w="28575">
            <a:solidFill>
              <a:srgbClr val="4569D4"/>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83" name="TextBox 82">
            <a:extLst>
              <a:ext uri="{FF2B5EF4-FFF2-40B4-BE49-F238E27FC236}">
                <a16:creationId xmlns:a16="http://schemas.microsoft.com/office/drawing/2014/main" id="{B05F678B-80C3-46AC-B277-698AFFE26419}"/>
              </a:ext>
            </a:extLst>
          </p:cNvPr>
          <p:cNvSpPr txBox="1"/>
          <p:nvPr/>
        </p:nvSpPr>
        <p:spPr>
          <a:xfrm rot="16200000">
            <a:off x="5721451" y="5098857"/>
            <a:ext cx="1206370" cy="296959"/>
          </a:xfrm>
          <a:prstGeom prst="rect">
            <a:avLst/>
          </a:prstGeom>
          <a:noFill/>
        </p:spPr>
        <p:txBody>
          <a:bodyPr wrap="square" lIns="91440" tIns="45720" rIns="91440" bIns="45720" rtlCol="0" anchor="t">
            <a:spAutoFit/>
          </a:bodyPr>
          <a:lstStyle/>
          <a:p>
            <a:pPr algn="ctr"/>
            <a:r>
              <a:rPr lang="en-US" sz="1300">
                <a:solidFill>
                  <a:srgbClr val="4569D4"/>
                </a:solidFill>
                <a:latin typeface="Malgun Gothic"/>
                <a:ea typeface="Malgun Gothic"/>
                <a:cs typeface="Malgun Gothic" charset="0"/>
              </a:rPr>
              <a:t>Value</a:t>
            </a:r>
            <a:endParaRPr lang="en-US" sz="1300">
              <a:solidFill>
                <a:srgbClr val="4569D4"/>
              </a:solidFill>
              <a:latin typeface="Malgun Gothic" panose="020B0503020000020004" pitchFamily="34" charset="-127"/>
              <a:ea typeface="Malgun Gothic" panose="020B0503020000020004" pitchFamily="34" charset="-127"/>
              <a:cs typeface="Malgun Gothic" charset="0"/>
            </a:endParaRPr>
          </a:p>
        </p:txBody>
      </p:sp>
      <p:sp>
        <p:nvSpPr>
          <p:cNvPr id="85" name="TextBox 84">
            <a:extLst>
              <a:ext uri="{FF2B5EF4-FFF2-40B4-BE49-F238E27FC236}">
                <a16:creationId xmlns:a16="http://schemas.microsoft.com/office/drawing/2014/main" id="{4BA301F4-3145-4878-B161-EAFE0A94B433}"/>
              </a:ext>
            </a:extLst>
          </p:cNvPr>
          <p:cNvSpPr txBox="1"/>
          <p:nvPr/>
        </p:nvSpPr>
        <p:spPr>
          <a:xfrm>
            <a:off x="6648834" y="5145796"/>
            <a:ext cx="2008705" cy="307777"/>
          </a:xfrm>
          <a:prstGeom prst="rect">
            <a:avLst/>
          </a:prstGeom>
          <a:noFill/>
        </p:spPr>
        <p:txBody>
          <a:bodyPr wrap="square" lIns="91440" tIns="45720" rIns="91440" bIns="45720" rtlCol="0" anchor="t">
            <a:spAutoFit/>
          </a:bodyPr>
          <a:lstStyle/>
          <a:p>
            <a:r>
              <a:rPr lang="en-US" sz="1400" b="1">
                <a:solidFill>
                  <a:schemeClr val="bg1">
                    <a:lumMod val="50000"/>
                  </a:schemeClr>
                </a:solidFill>
                <a:latin typeface="Malgun Gothic"/>
                <a:ea typeface="Malgun Gothic"/>
                <a:cs typeface="Avenir Book" charset="0"/>
              </a:rPr>
              <a:t>Total Gross Margin</a:t>
            </a:r>
            <a:endParaRPr lang="en-US" sz="1400" b="1">
              <a:solidFill>
                <a:schemeClr val="bg1">
                  <a:lumMod val="50000"/>
                </a:schemeClr>
              </a:solidFill>
              <a:latin typeface="Malgun Gothic" panose="020B0503020000020004" pitchFamily="34" charset="-127"/>
              <a:ea typeface="Malgun Gothic" panose="020B0503020000020004" pitchFamily="34" charset="-127"/>
              <a:cs typeface="Avenir Book" charset="0"/>
            </a:endParaRPr>
          </a:p>
        </p:txBody>
      </p:sp>
      <p:sp>
        <p:nvSpPr>
          <p:cNvPr id="86" name="TextBox 85">
            <a:extLst>
              <a:ext uri="{FF2B5EF4-FFF2-40B4-BE49-F238E27FC236}">
                <a16:creationId xmlns:a16="http://schemas.microsoft.com/office/drawing/2014/main" id="{2427EEF7-8300-441F-AE5B-1EA168D66D1D}"/>
              </a:ext>
            </a:extLst>
          </p:cNvPr>
          <p:cNvSpPr txBox="1"/>
          <p:nvPr/>
        </p:nvSpPr>
        <p:spPr>
          <a:xfrm>
            <a:off x="9680055" y="5173950"/>
            <a:ext cx="1746058"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4569D4"/>
                </a:solidFill>
                <a:latin typeface="Malgun Gothic"/>
                <a:ea typeface="Malgun Gothic"/>
                <a:cs typeface="Malgun Gothic" charset="0"/>
              </a:rPr>
              <a:t>$53/person</a:t>
            </a:r>
            <a:endParaRPr lang="en-US" sz="2800" b="1">
              <a:solidFill>
                <a:srgbClr val="4569D4"/>
              </a:solidFill>
              <a:latin typeface="Malgun Gothic"/>
              <a:ea typeface="Malgun Gothic"/>
              <a:cs typeface="Malgun Gothic" charset="0"/>
            </a:endParaRPr>
          </a:p>
        </p:txBody>
      </p:sp>
      <p:sp>
        <p:nvSpPr>
          <p:cNvPr id="94" name="TextBox 93">
            <a:extLst>
              <a:ext uri="{FF2B5EF4-FFF2-40B4-BE49-F238E27FC236}">
                <a16:creationId xmlns:a16="http://schemas.microsoft.com/office/drawing/2014/main" id="{206C70A1-4C60-429D-9330-BD42EF5ED5F5}"/>
              </a:ext>
            </a:extLst>
          </p:cNvPr>
          <p:cNvSpPr txBox="1"/>
          <p:nvPr/>
        </p:nvSpPr>
        <p:spPr>
          <a:xfrm>
            <a:off x="745671" y="4083957"/>
            <a:ext cx="3614056"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reach approximately </a:t>
            </a:r>
            <a:r>
              <a:rPr lang="en-US" sz="2200" b="1"/>
              <a:t>90,000</a:t>
            </a:r>
            <a:r>
              <a:rPr lang="en-US"/>
              <a:t> individuals through wide reaching channels like social media and email chains.</a:t>
            </a:r>
          </a:p>
        </p:txBody>
      </p:sp>
      <p:sp>
        <p:nvSpPr>
          <p:cNvPr id="95" name="TextBox 94">
            <a:extLst>
              <a:ext uri="{FF2B5EF4-FFF2-40B4-BE49-F238E27FC236}">
                <a16:creationId xmlns:a16="http://schemas.microsoft.com/office/drawing/2014/main" id="{2251621A-D807-478E-9BC0-011945C0ACA4}"/>
              </a:ext>
            </a:extLst>
          </p:cNvPr>
          <p:cNvSpPr txBox="1"/>
          <p:nvPr/>
        </p:nvSpPr>
        <p:spPr>
          <a:xfrm>
            <a:off x="743404" y="2180317"/>
            <a:ext cx="354148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We reach approximately </a:t>
            </a:r>
            <a:r>
              <a:rPr lang="en-US" sz="2200" b="1">
                <a:cs typeface="Calibri"/>
              </a:rPr>
              <a:t>3,000</a:t>
            </a:r>
            <a:r>
              <a:rPr lang="en-US">
                <a:cs typeface="Calibri"/>
              </a:rPr>
              <a:t> existing and new individuals through focused event.</a:t>
            </a:r>
          </a:p>
        </p:txBody>
      </p:sp>
      <p:cxnSp>
        <p:nvCxnSpPr>
          <p:cNvPr id="96" name="Straight Arrow Connector 95">
            <a:extLst>
              <a:ext uri="{FF2B5EF4-FFF2-40B4-BE49-F238E27FC236}">
                <a16:creationId xmlns:a16="http://schemas.microsoft.com/office/drawing/2014/main" id="{DF75E167-9B1C-4C37-9B85-BAA3B901DCD5}"/>
              </a:ext>
            </a:extLst>
          </p:cNvPr>
          <p:cNvCxnSpPr/>
          <p:nvPr/>
        </p:nvCxnSpPr>
        <p:spPr>
          <a:xfrm>
            <a:off x="5464629" y="1353457"/>
            <a:ext cx="0" cy="436154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5312294D-C767-409D-B979-D86DD165C1D3}"/>
              </a:ext>
            </a:extLst>
          </p:cNvPr>
          <p:cNvSpPr/>
          <p:nvPr/>
        </p:nvSpPr>
        <p:spPr>
          <a:xfrm>
            <a:off x="454933" y="2127704"/>
            <a:ext cx="4122054" cy="108857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EF63926-C849-4CA9-9A9D-E44386B2E461}"/>
              </a:ext>
            </a:extLst>
          </p:cNvPr>
          <p:cNvSpPr/>
          <p:nvPr/>
        </p:nvSpPr>
        <p:spPr>
          <a:xfrm>
            <a:off x="454932" y="4072617"/>
            <a:ext cx="4114797" cy="1269999"/>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FA3D43A-ECA3-4620-8F13-29E3FE0E4C6D}"/>
              </a:ext>
            </a:extLst>
          </p:cNvPr>
          <p:cNvSpPr txBox="1"/>
          <p:nvPr/>
        </p:nvSpPr>
        <p:spPr>
          <a:xfrm>
            <a:off x="6677842" y="2283024"/>
            <a:ext cx="3185506" cy="307777"/>
          </a:xfrm>
          <a:prstGeom prst="rect">
            <a:avLst/>
          </a:prstGeom>
          <a:noFill/>
        </p:spPr>
        <p:txBody>
          <a:bodyPr wrap="square" lIns="91440" tIns="45720" rIns="91440" bIns="45720" rtlCol="0" anchor="t">
            <a:spAutoFit/>
          </a:bodyPr>
          <a:lstStyle/>
          <a:p>
            <a:r>
              <a:rPr lang="en-US" sz="1400" b="1">
                <a:solidFill>
                  <a:schemeClr val="bg1">
                    <a:lumMod val="50000"/>
                  </a:schemeClr>
                </a:solidFill>
                <a:latin typeface="Malgun Gothic"/>
                <a:ea typeface="Malgun Gothic"/>
                <a:cs typeface="Avenir Book" charset="0"/>
              </a:rPr>
              <a:t>Additional $10 Donation (New)</a:t>
            </a:r>
            <a:endParaRPr lang="en-US" sz="1400" b="1">
              <a:solidFill>
                <a:schemeClr val="bg1">
                  <a:lumMod val="50000"/>
                </a:schemeClr>
              </a:solidFill>
              <a:latin typeface="Malgun Gothic" panose="020B0503020000020004" pitchFamily="34" charset="-127"/>
              <a:ea typeface="Malgun Gothic" panose="020B0503020000020004" pitchFamily="34" charset="-127"/>
              <a:cs typeface="Avenir Book" charset="0"/>
            </a:endParaRPr>
          </a:p>
        </p:txBody>
      </p:sp>
      <p:sp>
        <p:nvSpPr>
          <p:cNvPr id="11" name="TextBox 10">
            <a:extLst>
              <a:ext uri="{FF2B5EF4-FFF2-40B4-BE49-F238E27FC236}">
                <a16:creationId xmlns:a16="http://schemas.microsoft.com/office/drawing/2014/main" id="{AA6592EF-5831-461B-B1FC-B37FD261ECF6}"/>
              </a:ext>
            </a:extLst>
          </p:cNvPr>
          <p:cNvSpPr txBox="1"/>
          <p:nvPr/>
        </p:nvSpPr>
        <p:spPr>
          <a:xfrm>
            <a:off x="9877772" y="2267635"/>
            <a:ext cx="1350624"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45458D"/>
                </a:solidFill>
                <a:latin typeface="Malgun Gothic"/>
                <a:ea typeface="Malgun Gothic"/>
                <a:cs typeface="Malgun Gothic" charset="0"/>
              </a:rPr>
              <a:t>25%</a:t>
            </a:r>
            <a:endParaRPr lang="en-US" sz="2800" b="1">
              <a:solidFill>
                <a:srgbClr val="45458D"/>
              </a:solidFill>
              <a:latin typeface="Malgun Gothic"/>
              <a:ea typeface="Malgun Gothic"/>
              <a:cs typeface="Malgun Gothic" charset="0"/>
            </a:endParaRPr>
          </a:p>
        </p:txBody>
      </p:sp>
      <p:sp>
        <p:nvSpPr>
          <p:cNvPr id="13" name="TextBox 12">
            <a:extLst>
              <a:ext uri="{FF2B5EF4-FFF2-40B4-BE49-F238E27FC236}">
                <a16:creationId xmlns:a16="http://schemas.microsoft.com/office/drawing/2014/main" id="{770EFFAB-58C9-4ECB-B278-F0E22E16F4C2}"/>
              </a:ext>
            </a:extLst>
          </p:cNvPr>
          <p:cNvSpPr txBox="1"/>
          <p:nvPr/>
        </p:nvSpPr>
        <p:spPr>
          <a:xfrm>
            <a:off x="10831224" y="1918456"/>
            <a:ext cx="11053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2">
                    <a:lumMod val="50000"/>
                  </a:schemeClr>
                </a:solidFill>
                <a:latin typeface="Malgun Gothic"/>
                <a:ea typeface="Malgun Gothic"/>
              </a:rPr>
              <a:t>Of 2500 pop.</a:t>
            </a:r>
          </a:p>
        </p:txBody>
      </p:sp>
      <p:sp>
        <p:nvSpPr>
          <p:cNvPr id="61" name="TextBox 60">
            <a:extLst>
              <a:ext uri="{FF2B5EF4-FFF2-40B4-BE49-F238E27FC236}">
                <a16:creationId xmlns:a16="http://schemas.microsoft.com/office/drawing/2014/main" id="{259EBF60-6C8E-469C-92CE-72CA4C72DD5E}"/>
              </a:ext>
            </a:extLst>
          </p:cNvPr>
          <p:cNvSpPr txBox="1"/>
          <p:nvPr/>
        </p:nvSpPr>
        <p:spPr>
          <a:xfrm>
            <a:off x="10831223" y="2288571"/>
            <a:ext cx="110535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2">
                    <a:lumMod val="50000"/>
                  </a:schemeClr>
                </a:solidFill>
                <a:latin typeface="Malgun Gothic"/>
                <a:ea typeface="Malgun Gothic"/>
              </a:rPr>
              <a:t>Of 500 pop.</a:t>
            </a:r>
          </a:p>
        </p:txBody>
      </p:sp>
      <p:sp>
        <p:nvSpPr>
          <p:cNvPr id="62" name="TextBox 61">
            <a:extLst>
              <a:ext uri="{FF2B5EF4-FFF2-40B4-BE49-F238E27FC236}">
                <a16:creationId xmlns:a16="http://schemas.microsoft.com/office/drawing/2014/main" id="{94874F0F-A7FD-44B8-B344-BE79E2218878}"/>
              </a:ext>
            </a:extLst>
          </p:cNvPr>
          <p:cNvSpPr txBox="1"/>
          <p:nvPr/>
        </p:nvSpPr>
        <p:spPr>
          <a:xfrm>
            <a:off x="9114969" y="5849256"/>
            <a:ext cx="2706913" cy="461665"/>
          </a:xfrm>
          <a:prstGeom prst="rect">
            <a:avLst/>
          </a:prstGeom>
          <a:noFill/>
          <a:ln>
            <a:solidFill>
              <a:srgbClr val="4569D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2">
                    <a:lumMod val="50000"/>
                  </a:schemeClr>
                </a:solidFill>
                <a:latin typeface="Malgun Gothic"/>
                <a:ea typeface="Malgun Gothic"/>
              </a:rPr>
              <a:t>*Almost </a:t>
            </a:r>
            <a:r>
              <a:rPr lang="en-US" sz="1200" b="1">
                <a:solidFill>
                  <a:schemeClr val="bg2">
                    <a:lumMod val="50000"/>
                  </a:schemeClr>
                </a:solidFill>
                <a:latin typeface="Malgun Gothic"/>
                <a:ea typeface="Malgun Gothic"/>
              </a:rPr>
              <a:t>equivalent to the average donation</a:t>
            </a:r>
            <a:r>
              <a:rPr lang="en-US" sz="1200">
                <a:solidFill>
                  <a:schemeClr val="bg2">
                    <a:lumMod val="50000"/>
                  </a:schemeClr>
                </a:solidFill>
                <a:latin typeface="Malgun Gothic"/>
                <a:ea typeface="Malgun Gothic"/>
              </a:rPr>
              <a:t> of 30-39-year-old</a:t>
            </a:r>
          </a:p>
        </p:txBody>
      </p:sp>
      <p:sp>
        <p:nvSpPr>
          <p:cNvPr id="15" name="TextBox 14">
            <a:extLst>
              <a:ext uri="{FF2B5EF4-FFF2-40B4-BE49-F238E27FC236}">
                <a16:creationId xmlns:a16="http://schemas.microsoft.com/office/drawing/2014/main" id="{C5DEBF7F-3574-46D7-AD00-8AA2C679EA12}"/>
              </a:ext>
            </a:extLst>
          </p:cNvPr>
          <p:cNvSpPr txBox="1"/>
          <p:nvPr/>
        </p:nvSpPr>
        <p:spPr>
          <a:xfrm>
            <a:off x="10454922" y="2589395"/>
            <a:ext cx="196324" cy="338554"/>
          </a:xfrm>
          <a:prstGeom prst="rect">
            <a:avLst/>
          </a:prstGeom>
          <a:noFill/>
        </p:spPr>
        <p:txBody>
          <a:bodyPr wrap="square" rtlCol="0">
            <a:spAutoFit/>
          </a:bodyPr>
          <a:lstStyle/>
          <a:p>
            <a:pPr algn="ctr"/>
            <a:r>
              <a:rPr lang="en-US" sz="1600" b="1">
                <a:solidFill>
                  <a:schemeClr val="bg1">
                    <a:lumMod val="50000"/>
                  </a:schemeClr>
                </a:solidFill>
                <a:latin typeface="Malgun Gothic" panose="020B0503020000020004" pitchFamily="34" charset="-127"/>
                <a:ea typeface="Malgun Gothic" panose="020B0503020000020004" pitchFamily="34" charset="-127"/>
                <a:cs typeface="Malgun Gothic" charset="0"/>
              </a:rPr>
              <a:t>=</a:t>
            </a:r>
          </a:p>
        </p:txBody>
      </p:sp>
      <p:sp>
        <p:nvSpPr>
          <p:cNvPr id="17" name="TextBox 16">
            <a:extLst>
              <a:ext uri="{FF2B5EF4-FFF2-40B4-BE49-F238E27FC236}">
                <a16:creationId xmlns:a16="http://schemas.microsoft.com/office/drawing/2014/main" id="{DFEDC75D-9CE2-4D03-BB16-51F2AA12CF75}"/>
              </a:ext>
            </a:extLst>
          </p:cNvPr>
          <p:cNvSpPr txBox="1"/>
          <p:nvPr/>
        </p:nvSpPr>
        <p:spPr>
          <a:xfrm>
            <a:off x="9765287" y="2875058"/>
            <a:ext cx="1575595"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45458D"/>
                </a:solidFill>
                <a:latin typeface="Malgun Gothic"/>
                <a:ea typeface="Malgun Gothic"/>
                <a:cs typeface="Malgun Gothic" charset="0"/>
              </a:rPr>
              <a:t>$66.67/person</a:t>
            </a:r>
            <a:endParaRPr lang="en-US" sz="2800" b="1">
              <a:solidFill>
                <a:srgbClr val="45458D"/>
              </a:solidFill>
              <a:latin typeface="Malgun Gothic"/>
              <a:ea typeface="Malgun Gothic"/>
              <a:cs typeface="Malgun Gothic" charset="0"/>
            </a:endParaRPr>
          </a:p>
        </p:txBody>
      </p:sp>
      <p:sp>
        <p:nvSpPr>
          <p:cNvPr id="18" name="TextBox 17">
            <a:extLst>
              <a:ext uri="{FF2B5EF4-FFF2-40B4-BE49-F238E27FC236}">
                <a16:creationId xmlns:a16="http://schemas.microsoft.com/office/drawing/2014/main" id="{45BCF110-D782-498D-B408-53B6960071B0}"/>
              </a:ext>
            </a:extLst>
          </p:cNvPr>
          <p:cNvSpPr txBox="1"/>
          <p:nvPr/>
        </p:nvSpPr>
        <p:spPr>
          <a:xfrm>
            <a:off x="9693495" y="4641401"/>
            <a:ext cx="1719179" cy="338554"/>
          </a:xfrm>
          <a:prstGeom prst="rect">
            <a:avLst/>
          </a:prstGeom>
          <a:noFill/>
        </p:spPr>
        <p:txBody>
          <a:bodyPr wrap="square" lIns="91440" tIns="45720" rIns="91440" bIns="45720" rtlCol="0" anchor="t">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a:solidFill>
                  <a:srgbClr val="009999"/>
                </a:solidFill>
                <a:latin typeface="Malgun Gothic"/>
                <a:ea typeface="Malgun Gothic"/>
                <a:cs typeface="Malgun Gothic" charset="0"/>
              </a:rPr>
              <a:t>$13.33/person</a:t>
            </a:r>
            <a:endParaRPr lang="en-US" sz="1600" b="1">
              <a:solidFill>
                <a:srgbClr val="009999"/>
              </a:solidFill>
              <a:latin typeface="Malgun Gothic" panose="020B0503020000020004" pitchFamily="34" charset="-127"/>
              <a:ea typeface="Malgun Gothic" panose="020B0503020000020004" pitchFamily="34" charset="-127"/>
              <a:cs typeface="Malgun Gothic" charset="0"/>
            </a:endParaRPr>
          </a:p>
        </p:txBody>
      </p:sp>
      <p:sp>
        <p:nvSpPr>
          <p:cNvPr id="16" name="TextBox 15">
            <a:extLst>
              <a:ext uri="{FF2B5EF4-FFF2-40B4-BE49-F238E27FC236}">
                <a16:creationId xmlns:a16="http://schemas.microsoft.com/office/drawing/2014/main" id="{DD608C8D-E81E-40FA-ABFC-73A41EE00351}"/>
              </a:ext>
            </a:extLst>
          </p:cNvPr>
          <p:cNvSpPr txBox="1"/>
          <p:nvPr/>
        </p:nvSpPr>
        <p:spPr>
          <a:xfrm>
            <a:off x="76196" y="6454341"/>
            <a:ext cx="71829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cs typeface="Calibri"/>
              </a:rPr>
              <a:t>Source: Variety Case pg. 12, 19, 20; MNZoo.org; STLZoo.org; Omahazoo.com; Themailshark.com</a:t>
            </a:r>
          </a:p>
        </p:txBody>
      </p:sp>
      <p:sp>
        <p:nvSpPr>
          <p:cNvPr id="19" name="TextBox 18">
            <a:extLst>
              <a:ext uri="{FF2B5EF4-FFF2-40B4-BE49-F238E27FC236}">
                <a16:creationId xmlns:a16="http://schemas.microsoft.com/office/drawing/2014/main" id="{001A929E-EDCF-4F4E-AF97-A89D4CF8C7F7}"/>
              </a:ext>
            </a:extLst>
          </p:cNvPr>
          <p:cNvSpPr txBox="1"/>
          <p:nvPr/>
        </p:nvSpPr>
        <p:spPr>
          <a:xfrm>
            <a:off x="161565" y="178467"/>
            <a:ext cx="137160" cy="1005840"/>
          </a:xfrm>
          <a:prstGeom prst="rect">
            <a:avLst/>
          </a:prstGeom>
          <a:solidFill>
            <a:srgbClr val="45458D"/>
          </a:solidFill>
        </p:spPr>
        <p:txBody>
          <a:bodyPr wrap="square" rtlCol="0">
            <a:spAutoFit/>
          </a:bodyPr>
          <a:lstStyle/>
          <a:p>
            <a:endParaRPr lang="en-US"/>
          </a:p>
        </p:txBody>
      </p:sp>
    </p:spTree>
    <p:extLst>
      <p:ext uri="{BB962C8B-B14F-4D97-AF65-F5344CB8AC3E}">
        <p14:creationId xmlns:p14="http://schemas.microsoft.com/office/powerpoint/2010/main" val="38295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2" name="TextBox 1">
            <a:extLst>
              <a:ext uri="{FF2B5EF4-FFF2-40B4-BE49-F238E27FC236}">
                <a16:creationId xmlns:a16="http://schemas.microsoft.com/office/drawing/2014/main" id="{31E73722-D6A8-4F9D-B5D2-FBF48D9035FD}"/>
              </a:ext>
            </a:extLst>
          </p:cNvPr>
          <p:cNvSpPr txBox="1"/>
          <p:nvPr/>
        </p:nvSpPr>
        <p:spPr>
          <a:xfrm>
            <a:off x="450376" y="178467"/>
            <a:ext cx="11228139" cy="830997"/>
          </a:xfrm>
          <a:prstGeom prst="rect">
            <a:avLst/>
          </a:prstGeom>
          <a:noFill/>
        </p:spPr>
        <p:txBody>
          <a:bodyPr wrap="square" lIns="91440" tIns="45720" rIns="91440" bIns="45720" rtlCol="0" anchor="t">
            <a:spAutoFit/>
          </a:bodyPr>
          <a:lstStyle/>
          <a:p>
            <a:r>
              <a:rPr lang="en-US" sz="2400" b="1">
                <a:solidFill>
                  <a:srgbClr val="45458D"/>
                </a:solidFill>
                <a:latin typeface="Malgun Gothic"/>
                <a:ea typeface="Malgun Gothic"/>
              </a:rPr>
              <a:t>Through recurring donations, Variety increases the lifetime value of its donors and events </a:t>
            </a:r>
            <a:endParaRPr lang="en-US" sz="2400" b="1">
              <a:solidFill>
                <a:srgbClr val="45458D"/>
              </a:solidFill>
              <a:latin typeface="Malgun Gothic" panose="020B0503020000020004" pitchFamily="34" charset="-127"/>
              <a:ea typeface="Malgun Gothic" panose="020B0503020000020004" pitchFamily="34" charset="-127"/>
            </a:endParaRPr>
          </a:p>
        </p:txBody>
      </p:sp>
      <p:sp>
        <p:nvSpPr>
          <p:cNvPr id="4" name="TextBox 3">
            <a:extLst>
              <a:ext uri="{FF2B5EF4-FFF2-40B4-BE49-F238E27FC236}">
                <a16:creationId xmlns:a16="http://schemas.microsoft.com/office/drawing/2014/main" id="{C538086B-DC4E-45EC-A19D-C5A088CABDDB}"/>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- 13 -</a:t>
            </a:r>
          </a:p>
        </p:txBody>
      </p:sp>
      <p:sp>
        <p:nvSpPr>
          <p:cNvPr id="13" name="Rectangle 12">
            <a:extLst>
              <a:ext uri="{FF2B5EF4-FFF2-40B4-BE49-F238E27FC236}">
                <a16:creationId xmlns:a16="http://schemas.microsoft.com/office/drawing/2014/main" id="{B62674CB-B0E6-45D5-A269-097C66EFC00E}"/>
              </a:ext>
            </a:extLst>
          </p:cNvPr>
          <p:cNvSpPr/>
          <p:nvPr/>
        </p:nvSpPr>
        <p:spPr>
          <a:xfrm>
            <a:off x="410633" y="1733549"/>
            <a:ext cx="799042" cy="709084"/>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ABA5B9-C42B-432E-976D-E50BD2434B7A}"/>
              </a:ext>
            </a:extLst>
          </p:cNvPr>
          <p:cNvSpPr/>
          <p:nvPr/>
        </p:nvSpPr>
        <p:spPr>
          <a:xfrm>
            <a:off x="410632" y="3003549"/>
            <a:ext cx="799042" cy="709084"/>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D200F0-A688-4586-94B3-6A456CB072E2}"/>
              </a:ext>
            </a:extLst>
          </p:cNvPr>
          <p:cNvSpPr/>
          <p:nvPr/>
        </p:nvSpPr>
        <p:spPr>
          <a:xfrm>
            <a:off x="431798" y="4247090"/>
            <a:ext cx="799042" cy="709084"/>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954CEFF-D461-410F-BC7A-5D52A1447E8F}"/>
              </a:ext>
            </a:extLst>
          </p:cNvPr>
          <p:cNvSpPr txBox="1"/>
          <p:nvPr/>
        </p:nvSpPr>
        <p:spPr>
          <a:xfrm>
            <a:off x="597429" y="1780315"/>
            <a:ext cx="42545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400" b="1">
                <a:solidFill>
                  <a:srgbClr val="45458D"/>
                </a:solidFill>
                <a:latin typeface="Arial"/>
                <a:cs typeface="Arial"/>
              </a:rPr>
              <a:t>1</a:t>
            </a:r>
          </a:p>
        </p:txBody>
      </p:sp>
      <p:sp>
        <p:nvSpPr>
          <p:cNvPr id="21" name="TextBox 20">
            <a:extLst>
              <a:ext uri="{FF2B5EF4-FFF2-40B4-BE49-F238E27FC236}">
                <a16:creationId xmlns:a16="http://schemas.microsoft.com/office/drawing/2014/main" id="{B35631DF-DA57-42AD-8F05-78CBA3E0E0F0}"/>
              </a:ext>
            </a:extLst>
          </p:cNvPr>
          <p:cNvSpPr txBox="1"/>
          <p:nvPr/>
        </p:nvSpPr>
        <p:spPr>
          <a:xfrm>
            <a:off x="597428" y="3050315"/>
            <a:ext cx="42545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400" b="1">
                <a:solidFill>
                  <a:srgbClr val="45458D"/>
                </a:solidFill>
                <a:latin typeface="Arial"/>
                <a:cs typeface="Arial"/>
              </a:rPr>
              <a:t>2</a:t>
            </a:r>
          </a:p>
        </p:txBody>
      </p:sp>
      <p:sp>
        <p:nvSpPr>
          <p:cNvPr id="22" name="TextBox 21">
            <a:extLst>
              <a:ext uri="{FF2B5EF4-FFF2-40B4-BE49-F238E27FC236}">
                <a16:creationId xmlns:a16="http://schemas.microsoft.com/office/drawing/2014/main" id="{C9D05A70-0764-4DEF-B00B-CF36F89377F6}"/>
              </a:ext>
            </a:extLst>
          </p:cNvPr>
          <p:cNvSpPr txBox="1"/>
          <p:nvPr/>
        </p:nvSpPr>
        <p:spPr>
          <a:xfrm>
            <a:off x="618594" y="4293856"/>
            <a:ext cx="42545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400" b="1">
                <a:solidFill>
                  <a:srgbClr val="45458D"/>
                </a:solidFill>
                <a:latin typeface="Arial"/>
                <a:cs typeface="Arial"/>
              </a:rPr>
              <a:t>3</a:t>
            </a:r>
          </a:p>
        </p:txBody>
      </p:sp>
      <p:sp>
        <p:nvSpPr>
          <p:cNvPr id="23" name="TextBox 22">
            <a:extLst>
              <a:ext uri="{FF2B5EF4-FFF2-40B4-BE49-F238E27FC236}">
                <a16:creationId xmlns:a16="http://schemas.microsoft.com/office/drawing/2014/main" id="{44B12F91-5845-481D-BEA8-0431207FB0EE}"/>
              </a:ext>
            </a:extLst>
          </p:cNvPr>
          <p:cNvSpPr txBox="1"/>
          <p:nvPr/>
        </p:nvSpPr>
        <p:spPr>
          <a:xfrm>
            <a:off x="1369484" y="1766358"/>
            <a:ext cx="33623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algun Gothic" panose="020B0503020000020004" pitchFamily="34" charset="-127"/>
                <a:ea typeface="Malgun Gothic" panose="020B0503020000020004" pitchFamily="34" charset="-127"/>
              </a:rPr>
              <a:t>New Event – ‘</a:t>
            </a:r>
            <a:r>
              <a:rPr lang="en-US" b="1">
                <a:latin typeface="Malgun Gothic" panose="020B0503020000020004" pitchFamily="34" charset="-127"/>
                <a:ea typeface="Malgun Gothic" panose="020B0503020000020004" pitchFamily="34" charset="-127"/>
              </a:rPr>
              <a:t>Variety Goes Wild</a:t>
            </a:r>
            <a:r>
              <a:rPr lang="en-US">
                <a:latin typeface="Malgun Gothic" panose="020B0503020000020004" pitchFamily="34" charset="-127"/>
                <a:ea typeface="Malgun Gothic" panose="020B0503020000020004" pitchFamily="34" charset="-127"/>
              </a:rPr>
              <a:t>'</a:t>
            </a:r>
            <a:endParaRPr lang="en-US">
              <a:latin typeface="Malgun Gothic" panose="020B0503020000020004" pitchFamily="34" charset="-127"/>
              <a:ea typeface="Malgun Gothic" panose="020B0503020000020004" pitchFamily="34" charset="-127"/>
              <a:cs typeface="Calibri"/>
            </a:endParaRPr>
          </a:p>
        </p:txBody>
      </p:sp>
      <p:sp>
        <p:nvSpPr>
          <p:cNvPr id="24" name="TextBox 23">
            <a:extLst>
              <a:ext uri="{FF2B5EF4-FFF2-40B4-BE49-F238E27FC236}">
                <a16:creationId xmlns:a16="http://schemas.microsoft.com/office/drawing/2014/main" id="{A17D0ED3-4696-40B5-BE0D-5C79C6D7E0DB}"/>
              </a:ext>
            </a:extLst>
          </p:cNvPr>
          <p:cNvSpPr txBox="1"/>
          <p:nvPr/>
        </p:nvSpPr>
        <p:spPr>
          <a:xfrm>
            <a:off x="1369483" y="3004609"/>
            <a:ext cx="33887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algun Gothic" panose="020B0503020000020004" pitchFamily="34" charset="-127"/>
                <a:ea typeface="Malgun Gothic" panose="020B0503020000020004" pitchFamily="34" charset="-127"/>
              </a:rPr>
              <a:t>Locations – </a:t>
            </a:r>
            <a:r>
              <a:rPr lang="en-US" b="1">
                <a:latin typeface="Malgun Gothic" panose="020B0503020000020004" pitchFamily="34" charset="-127"/>
                <a:ea typeface="Malgun Gothic" panose="020B0503020000020004" pitchFamily="34" charset="-127"/>
              </a:rPr>
              <a:t>Sydney</a:t>
            </a:r>
            <a:r>
              <a:rPr lang="en-US">
                <a:latin typeface="Malgun Gothic" panose="020B0503020000020004" pitchFamily="34" charset="-127"/>
                <a:ea typeface="Malgun Gothic" panose="020B0503020000020004" pitchFamily="34" charset="-127"/>
              </a:rPr>
              <a:t> (NSW) and </a:t>
            </a:r>
            <a:r>
              <a:rPr lang="en-US" b="1">
                <a:latin typeface="Malgun Gothic" panose="020B0503020000020004" pitchFamily="34" charset="-127"/>
                <a:ea typeface="Malgun Gothic" panose="020B0503020000020004" pitchFamily="34" charset="-127"/>
              </a:rPr>
              <a:t>Canberra</a:t>
            </a:r>
            <a:r>
              <a:rPr lang="en-US">
                <a:latin typeface="Malgun Gothic" panose="020B0503020000020004" pitchFamily="34" charset="-127"/>
                <a:ea typeface="Malgun Gothic" panose="020B0503020000020004" pitchFamily="34" charset="-127"/>
              </a:rPr>
              <a:t> (ACT)</a:t>
            </a:r>
            <a:endParaRPr lang="en-US">
              <a:latin typeface="Malgun Gothic" panose="020B0503020000020004" pitchFamily="34" charset="-127"/>
              <a:ea typeface="Malgun Gothic" panose="020B0503020000020004" pitchFamily="34" charset="-127"/>
              <a:cs typeface="Calibri"/>
            </a:endParaRPr>
          </a:p>
        </p:txBody>
      </p:sp>
      <p:sp>
        <p:nvSpPr>
          <p:cNvPr id="25" name="TextBox 24">
            <a:extLst>
              <a:ext uri="{FF2B5EF4-FFF2-40B4-BE49-F238E27FC236}">
                <a16:creationId xmlns:a16="http://schemas.microsoft.com/office/drawing/2014/main" id="{BF15F790-71FC-4E02-A881-A647DE335662}"/>
              </a:ext>
            </a:extLst>
          </p:cNvPr>
          <p:cNvSpPr txBox="1"/>
          <p:nvPr/>
        </p:nvSpPr>
        <p:spPr>
          <a:xfrm>
            <a:off x="1369483" y="4279900"/>
            <a:ext cx="31030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algun Gothic" panose="020B0503020000020004" pitchFamily="34" charset="-127"/>
                <a:ea typeface="Malgun Gothic" panose="020B0503020000020004" pitchFamily="34" charset="-127"/>
              </a:rPr>
              <a:t>Thousand people </a:t>
            </a:r>
            <a:r>
              <a:rPr lang="en-US" b="1">
                <a:latin typeface="Malgun Gothic" panose="020B0503020000020004" pitchFamily="34" charset="-127"/>
                <a:ea typeface="Malgun Gothic" panose="020B0503020000020004" pitchFamily="34" charset="-127"/>
              </a:rPr>
              <a:t>attending</a:t>
            </a:r>
            <a:r>
              <a:rPr lang="en-US">
                <a:latin typeface="Malgun Gothic" panose="020B0503020000020004" pitchFamily="34" charset="-127"/>
                <a:ea typeface="Malgun Gothic" panose="020B0503020000020004" pitchFamily="34" charset="-127"/>
              </a:rPr>
              <a:t> and </a:t>
            </a:r>
            <a:r>
              <a:rPr lang="en-US" b="1">
                <a:latin typeface="Malgun Gothic" panose="020B0503020000020004" pitchFamily="34" charset="-127"/>
                <a:ea typeface="Malgun Gothic" panose="020B0503020000020004" pitchFamily="34" charset="-127"/>
              </a:rPr>
              <a:t>donating</a:t>
            </a:r>
            <a:endParaRPr lang="en-US" b="1">
              <a:latin typeface="Malgun Gothic" panose="020B0503020000020004" pitchFamily="34" charset="-127"/>
              <a:ea typeface="Malgun Gothic" panose="020B0503020000020004" pitchFamily="34" charset="-127"/>
              <a:cs typeface="Calibri"/>
            </a:endParaRPr>
          </a:p>
        </p:txBody>
      </p:sp>
      <p:cxnSp>
        <p:nvCxnSpPr>
          <p:cNvPr id="26" name="Straight Arrow Connector 25">
            <a:extLst>
              <a:ext uri="{FF2B5EF4-FFF2-40B4-BE49-F238E27FC236}">
                <a16:creationId xmlns:a16="http://schemas.microsoft.com/office/drawing/2014/main" id="{4F6793A2-0982-4D9D-A717-803610722C71}"/>
              </a:ext>
            </a:extLst>
          </p:cNvPr>
          <p:cNvCxnSpPr>
            <a:cxnSpLocks/>
          </p:cNvCxnSpPr>
          <p:nvPr/>
        </p:nvCxnSpPr>
        <p:spPr>
          <a:xfrm flipV="1">
            <a:off x="4569882" y="2208744"/>
            <a:ext cx="1097280" cy="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FC87768-1ED1-4072-BD86-55B0B77D74F4}"/>
              </a:ext>
            </a:extLst>
          </p:cNvPr>
          <p:cNvCxnSpPr>
            <a:cxnSpLocks/>
          </p:cNvCxnSpPr>
          <p:nvPr/>
        </p:nvCxnSpPr>
        <p:spPr>
          <a:xfrm flipV="1">
            <a:off x="4569883" y="3429000"/>
            <a:ext cx="1097280" cy="3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F3B96C-A40D-460F-9201-F8C1539DBAF6}"/>
              </a:ext>
            </a:extLst>
          </p:cNvPr>
          <p:cNvCxnSpPr>
            <a:cxnSpLocks/>
          </p:cNvCxnSpPr>
          <p:nvPr/>
        </p:nvCxnSpPr>
        <p:spPr>
          <a:xfrm flipV="1">
            <a:off x="4569883" y="4664077"/>
            <a:ext cx="1089025" cy="6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38E937-C9A4-4DC9-B8B3-C3FDAE68D60F}"/>
              </a:ext>
            </a:extLst>
          </p:cNvPr>
          <p:cNvSpPr txBox="1"/>
          <p:nvPr/>
        </p:nvSpPr>
        <p:spPr>
          <a:xfrm>
            <a:off x="8150376" y="4033156"/>
            <a:ext cx="321944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Individual by </a:t>
            </a:r>
            <a:r>
              <a:rPr lang="en-US" sz="2200" b="1"/>
              <a:t>$513.40</a:t>
            </a:r>
            <a:endParaRPr lang="en-US" sz="2200" b="1">
              <a:highlight>
                <a:srgbClr val="FFFF00"/>
              </a:highlight>
              <a:cs typeface="Calibri"/>
            </a:endParaRPr>
          </a:p>
        </p:txBody>
      </p:sp>
      <p:sp>
        <p:nvSpPr>
          <p:cNvPr id="37" name="Rectangle 36">
            <a:extLst>
              <a:ext uri="{FF2B5EF4-FFF2-40B4-BE49-F238E27FC236}">
                <a16:creationId xmlns:a16="http://schemas.microsoft.com/office/drawing/2014/main" id="{8DFAF85B-11B6-44AE-8B3E-A8794D4C9120}"/>
              </a:ext>
            </a:extLst>
          </p:cNvPr>
          <p:cNvSpPr/>
          <p:nvPr/>
        </p:nvSpPr>
        <p:spPr>
          <a:xfrm>
            <a:off x="7032624" y="3853390"/>
            <a:ext cx="862541" cy="8255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03734A2-9BFA-4F06-B85C-9DBF185A8252}"/>
              </a:ext>
            </a:extLst>
          </p:cNvPr>
          <p:cNvCxnSpPr/>
          <p:nvPr/>
        </p:nvCxnSpPr>
        <p:spPr>
          <a:xfrm flipV="1">
            <a:off x="7022949" y="4845503"/>
            <a:ext cx="4348994" cy="1965"/>
          </a:xfrm>
          <a:prstGeom prst="straightConnector1">
            <a:avLst/>
          </a:prstGeom>
          <a:ln>
            <a:solidFill>
              <a:srgbClr val="45458D"/>
            </a:solidFill>
          </a:ln>
        </p:spPr>
        <p:style>
          <a:lnRef idx="1">
            <a:schemeClr val="accent1"/>
          </a:lnRef>
          <a:fillRef idx="0">
            <a:schemeClr val="accent1"/>
          </a:fillRef>
          <a:effectRef idx="0">
            <a:schemeClr val="accent1"/>
          </a:effectRef>
          <a:fontRef idx="minor">
            <a:schemeClr val="tx1"/>
          </a:fontRef>
        </p:style>
      </p:cxnSp>
      <p:pic>
        <p:nvPicPr>
          <p:cNvPr id="35" name="Graphic 35" descr="User">
            <a:extLst>
              <a:ext uri="{FF2B5EF4-FFF2-40B4-BE49-F238E27FC236}">
                <a16:creationId xmlns:a16="http://schemas.microsoft.com/office/drawing/2014/main" id="{2FF558B1-7D22-4FAA-B7EF-E5066A4CB3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2583" y="3932765"/>
            <a:ext cx="686858" cy="665693"/>
          </a:xfrm>
          <a:prstGeom prst="rect">
            <a:avLst/>
          </a:prstGeom>
        </p:spPr>
      </p:pic>
      <p:sp>
        <p:nvSpPr>
          <p:cNvPr id="38" name="Rectangle 37">
            <a:extLst>
              <a:ext uri="{FF2B5EF4-FFF2-40B4-BE49-F238E27FC236}">
                <a16:creationId xmlns:a16="http://schemas.microsoft.com/office/drawing/2014/main" id="{B1A4F18E-2AF2-4B2A-89B3-F8E0E4687FD6}"/>
              </a:ext>
            </a:extLst>
          </p:cNvPr>
          <p:cNvSpPr/>
          <p:nvPr/>
        </p:nvSpPr>
        <p:spPr>
          <a:xfrm>
            <a:off x="7018109" y="5064728"/>
            <a:ext cx="862541" cy="8255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4" descr="Users">
            <a:extLst>
              <a:ext uri="{FF2B5EF4-FFF2-40B4-BE49-F238E27FC236}">
                <a16:creationId xmlns:a16="http://schemas.microsoft.com/office/drawing/2014/main" id="{B8A534DC-966E-4CF0-92A9-59FE90F3E4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609" y="5159978"/>
            <a:ext cx="739775" cy="718609"/>
          </a:xfrm>
          <a:prstGeom prst="rect">
            <a:avLst/>
          </a:prstGeom>
        </p:spPr>
      </p:pic>
      <p:sp>
        <p:nvSpPr>
          <p:cNvPr id="39" name="TextBox 38">
            <a:extLst>
              <a:ext uri="{FF2B5EF4-FFF2-40B4-BE49-F238E27FC236}">
                <a16:creationId xmlns:a16="http://schemas.microsoft.com/office/drawing/2014/main" id="{B123CC77-91A2-4833-A424-6005FEE5ABB6}"/>
              </a:ext>
            </a:extLst>
          </p:cNvPr>
          <p:cNvSpPr txBox="1"/>
          <p:nvPr/>
        </p:nvSpPr>
        <p:spPr>
          <a:xfrm>
            <a:off x="8036681" y="5264148"/>
            <a:ext cx="359258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Event to </a:t>
            </a:r>
            <a:r>
              <a:rPr lang="en-US" sz="2200" b="1"/>
              <a:t>$1.54 million</a:t>
            </a:r>
            <a:endParaRPr lang="en-US" sz="2200" b="1">
              <a:highlight>
                <a:srgbClr val="FFFF00"/>
              </a:highlight>
              <a:cs typeface="Calibri"/>
            </a:endParaRPr>
          </a:p>
        </p:txBody>
      </p:sp>
      <p:sp>
        <p:nvSpPr>
          <p:cNvPr id="40" name="Rectangle 39">
            <a:extLst>
              <a:ext uri="{FF2B5EF4-FFF2-40B4-BE49-F238E27FC236}">
                <a16:creationId xmlns:a16="http://schemas.microsoft.com/office/drawing/2014/main" id="{0FD555CF-E243-4425-BB91-E367712E4328}"/>
              </a:ext>
            </a:extLst>
          </p:cNvPr>
          <p:cNvSpPr/>
          <p:nvPr/>
        </p:nvSpPr>
        <p:spPr>
          <a:xfrm>
            <a:off x="6731302" y="3688744"/>
            <a:ext cx="4922610" cy="2526543"/>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393EE5-E9D1-4B47-AA13-617FF4E1C851}"/>
              </a:ext>
            </a:extLst>
          </p:cNvPr>
          <p:cNvSpPr txBox="1"/>
          <p:nvPr/>
        </p:nvSpPr>
        <p:spPr>
          <a:xfrm>
            <a:off x="60676" y="6452854"/>
            <a:ext cx="71670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cs typeface="Calibri"/>
              </a:rPr>
              <a:t>Source: Variety Case pg.</a:t>
            </a:r>
            <a:r>
              <a:rPr lang="en-US" sz="1400" i="1" dirty="0">
                <a:ea typeface="+mn-lt"/>
                <a:cs typeface="+mn-lt"/>
              </a:rPr>
              <a:t> 12, 19, 20; MNZoo.org; STLZoo.org; Omahazoo.com; Themailshark.com</a:t>
            </a:r>
            <a:endParaRPr lang="en-US" sz="1400" dirty="0">
              <a:ea typeface="+mn-lt"/>
              <a:cs typeface="+mn-lt"/>
            </a:endParaRPr>
          </a:p>
          <a:p>
            <a:endParaRPr lang="en-US" sz="1400" i="1" dirty="0">
              <a:cs typeface="Calibri"/>
            </a:endParaRPr>
          </a:p>
        </p:txBody>
      </p:sp>
      <p:sp>
        <p:nvSpPr>
          <p:cNvPr id="31" name="Rectangle 30">
            <a:extLst>
              <a:ext uri="{FF2B5EF4-FFF2-40B4-BE49-F238E27FC236}">
                <a16:creationId xmlns:a16="http://schemas.microsoft.com/office/drawing/2014/main" id="{70BF420D-6F54-45A8-A939-EC6EDD1AE942}"/>
              </a:ext>
            </a:extLst>
          </p:cNvPr>
          <p:cNvSpPr/>
          <p:nvPr/>
        </p:nvSpPr>
        <p:spPr>
          <a:xfrm>
            <a:off x="6716786" y="959909"/>
            <a:ext cx="4922389" cy="473639"/>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i="1">
                <a:solidFill>
                  <a:srgbClr val="45458D"/>
                </a:solidFill>
                <a:latin typeface="Malgun Gothic"/>
                <a:ea typeface="Malgun Gothic"/>
                <a:cs typeface="Malgun Gothic" charset="0"/>
              </a:rPr>
              <a:t>Increase Lifetime Value of:</a:t>
            </a:r>
            <a:endParaRPr lang="en-US" sz="2000" b="1" i="1">
              <a:solidFill>
                <a:srgbClr val="45458D"/>
              </a:solidFill>
              <a:latin typeface="Malgun Gothic" panose="020B0503020000020004" pitchFamily="34" charset="-127"/>
              <a:ea typeface="Malgun Gothic" panose="020B0503020000020004" pitchFamily="34" charset="-127"/>
              <a:cs typeface="Malgun Gothic" charset="0"/>
            </a:endParaRPr>
          </a:p>
        </p:txBody>
      </p:sp>
      <p:sp>
        <p:nvSpPr>
          <p:cNvPr id="45" name="Rectangle 44">
            <a:extLst>
              <a:ext uri="{FF2B5EF4-FFF2-40B4-BE49-F238E27FC236}">
                <a16:creationId xmlns:a16="http://schemas.microsoft.com/office/drawing/2014/main" id="{BB6CA698-B2FA-43D5-994A-A50E3EFB2C8E}"/>
              </a:ext>
            </a:extLst>
          </p:cNvPr>
          <p:cNvSpPr/>
          <p:nvPr/>
        </p:nvSpPr>
        <p:spPr>
          <a:xfrm>
            <a:off x="6722077" y="1555142"/>
            <a:ext cx="4902806" cy="1959426"/>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a:extLst>
              <a:ext uri="{FF2B5EF4-FFF2-40B4-BE49-F238E27FC236}">
                <a16:creationId xmlns:a16="http://schemas.microsoft.com/office/drawing/2014/main" id="{04FBBDCC-3117-46CC-BAE4-BC9CCCA4CD4C}"/>
              </a:ext>
            </a:extLst>
          </p:cNvPr>
          <p:cNvGraphicFramePr>
            <a:graphicFrameLocks noGrp="1"/>
          </p:cNvGraphicFramePr>
          <p:nvPr>
            <p:extLst>
              <p:ext uri="{D42A27DB-BD31-4B8C-83A1-F6EECF244321}">
                <p14:modId xmlns:p14="http://schemas.microsoft.com/office/powerpoint/2010/main" val="1464659483"/>
              </p:ext>
            </p:extLst>
          </p:nvPr>
        </p:nvGraphicFramePr>
        <p:xfrm>
          <a:off x="6918627" y="1696746"/>
          <a:ext cx="4528455" cy="1661579"/>
        </p:xfrm>
        <a:graphic>
          <a:graphicData uri="http://schemas.openxmlformats.org/drawingml/2006/table">
            <a:tbl>
              <a:tblPr firstRow="1" bandRow="1">
                <a:tableStyleId>{5C22544A-7EE6-4342-B048-85BDC9FD1C3A}</a:tableStyleId>
              </a:tblPr>
              <a:tblGrid>
                <a:gridCol w="2061027">
                  <a:extLst>
                    <a:ext uri="{9D8B030D-6E8A-4147-A177-3AD203B41FA5}">
                      <a16:colId xmlns:a16="http://schemas.microsoft.com/office/drawing/2014/main" val="3671462515"/>
                    </a:ext>
                  </a:extLst>
                </a:gridCol>
                <a:gridCol w="1190171">
                  <a:extLst>
                    <a:ext uri="{9D8B030D-6E8A-4147-A177-3AD203B41FA5}">
                      <a16:colId xmlns:a16="http://schemas.microsoft.com/office/drawing/2014/main" val="2306279532"/>
                    </a:ext>
                  </a:extLst>
                </a:gridCol>
                <a:gridCol w="1277257">
                  <a:extLst>
                    <a:ext uri="{9D8B030D-6E8A-4147-A177-3AD203B41FA5}">
                      <a16:colId xmlns:a16="http://schemas.microsoft.com/office/drawing/2014/main" val="3595234299"/>
                    </a:ext>
                  </a:extLst>
                </a:gridCol>
              </a:tblGrid>
              <a:tr h="396139">
                <a:tc>
                  <a:txBody>
                    <a:bodyPr/>
                    <a:lstStyle/>
                    <a:p>
                      <a:pPr fontAlgn="b"/>
                      <a:r>
                        <a:rPr lang="en-US" sz="1200">
                          <a:effectLst/>
                          <a:latin typeface="Malgun Gothic" panose="020B0503020000020004" pitchFamily="34" charset="-127"/>
                          <a:ea typeface="Malgun Gothic" panose="020B0503020000020004" pitchFamily="34" charset="-127"/>
                        </a:rPr>
                        <a:t>  Avg Donation by Age</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Retention</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 of People</a:t>
                      </a:r>
                    </a:p>
                  </a:txBody>
                  <a:tcPr marL="0" marR="0" marT="0" marB="0" anchor="b"/>
                </a:tc>
                <a:extLst>
                  <a:ext uri="{0D108BD9-81ED-4DB2-BD59-A6C34878D82A}">
                    <a16:rowId xmlns:a16="http://schemas.microsoft.com/office/drawing/2014/main" val="866090425"/>
                  </a:ext>
                </a:extLst>
              </a:tr>
              <a:tr h="253088">
                <a:tc>
                  <a:txBody>
                    <a:bodyPr/>
                    <a:lstStyle/>
                    <a:p>
                      <a:pPr fontAlgn="b"/>
                      <a:r>
                        <a:rPr lang="en-US" sz="1200">
                          <a:effectLst/>
                          <a:latin typeface="Malgun Gothic" panose="020B0503020000020004" pitchFamily="34" charset="-127"/>
                          <a:ea typeface="Malgun Gothic" panose="020B0503020000020004" pitchFamily="34" charset="-127"/>
                        </a:rPr>
                        <a:t> $                             45</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1-2 years</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1,077</a:t>
                      </a:r>
                    </a:p>
                  </a:txBody>
                  <a:tcPr marL="0" marR="0" marT="0" marB="0" anchor="b"/>
                </a:tc>
                <a:extLst>
                  <a:ext uri="{0D108BD9-81ED-4DB2-BD59-A6C34878D82A}">
                    <a16:rowId xmlns:a16="http://schemas.microsoft.com/office/drawing/2014/main" val="2542426980"/>
                  </a:ext>
                </a:extLst>
              </a:tr>
              <a:tr h="253088">
                <a:tc>
                  <a:txBody>
                    <a:bodyPr/>
                    <a:lstStyle/>
                    <a:p>
                      <a:pPr fontAlgn="b"/>
                      <a:r>
                        <a:rPr lang="en-US" sz="1200">
                          <a:effectLst/>
                          <a:latin typeface="Malgun Gothic" panose="020B0503020000020004" pitchFamily="34" charset="-127"/>
                          <a:ea typeface="Malgun Gothic" panose="020B0503020000020004" pitchFamily="34" charset="-127"/>
                        </a:rPr>
                        <a:t> $                             45</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2-5 years</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923</a:t>
                      </a:r>
                    </a:p>
                  </a:txBody>
                  <a:tcPr marL="0" marR="0" marT="0" marB="0" anchor="b"/>
                </a:tc>
                <a:extLst>
                  <a:ext uri="{0D108BD9-81ED-4DB2-BD59-A6C34878D82A}">
                    <a16:rowId xmlns:a16="http://schemas.microsoft.com/office/drawing/2014/main" val="1890741008"/>
                  </a:ext>
                </a:extLst>
              </a:tr>
              <a:tr h="253088">
                <a:tc>
                  <a:txBody>
                    <a:bodyPr/>
                    <a:lstStyle/>
                    <a:p>
                      <a:pPr fontAlgn="b"/>
                      <a:r>
                        <a:rPr lang="en-US" sz="1200">
                          <a:effectLst/>
                          <a:latin typeface="Malgun Gothic" panose="020B0503020000020004" pitchFamily="34" charset="-127"/>
                          <a:ea typeface="Malgun Gothic" panose="020B0503020000020004" pitchFamily="34" charset="-127"/>
                        </a:rPr>
                        <a:t> $                             49</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5-10 years</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616</a:t>
                      </a:r>
                    </a:p>
                  </a:txBody>
                  <a:tcPr marL="0" marR="0" marT="0" marB="0" anchor="b"/>
                </a:tc>
                <a:extLst>
                  <a:ext uri="{0D108BD9-81ED-4DB2-BD59-A6C34878D82A}">
                    <a16:rowId xmlns:a16="http://schemas.microsoft.com/office/drawing/2014/main" val="2073845169"/>
                  </a:ext>
                </a:extLst>
              </a:tr>
              <a:tr h="253088">
                <a:tc>
                  <a:txBody>
                    <a:bodyPr/>
                    <a:lstStyle/>
                    <a:p>
                      <a:pPr fontAlgn="b"/>
                      <a:r>
                        <a:rPr lang="en-US" sz="1200">
                          <a:effectLst/>
                          <a:latin typeface="Malgun Gothic" panose="020B0503020000020004" pitchFamily="34" charset="-127"/>
                          <a:ea typeface="Malgun Gothic" panose="020B0503020000020004" pitchFamily="34" charset="-127"/>
                        </a:rPr>
                        <a:t> $                             49</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10-20 years</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308</a:t>
                      </a:r>
                    </a:p>
                  </a:txBody>
                  <a:tcPr marL="0" marR="0" marT="0" marB="0" anchor="b"/>
                </a:tc>
                <a:extLst>
                  <a:ext uri="{0D108BD9-81ED-4DB2-BD59-A6C34878D82A}">
                    <a16:rowId xmlns:a16="http://schemas.microsoft.com/office/drawing/2014/main" val="1199043608"/>
                  </a:ext>
                </a:extLst>
              </a:tr>
              <a:tr h="253088">
                <a:tc>
                  <a:txBody>
                    <a:bodyPr/>
                    <a:lstStyle/>
                    <a:p>
                      <a:pPr fontAlgn="b"/>
                      <a:r>
                        <a:rPr lang="en-US" sz="1200">
                          <a:effectLst/>
                          <a:latin typeface="Malgun Gothic" panose="020B0503020000020004" pitchFamily="34" charset="-127"/>
                          <a:ea typeface="Malgun Gothic" panose="020B0503020000020004" pitchFamily="34" charset="-127"/>
                        </a:rPr>
                        <a:t> $                             55</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20+ years</a:t>
                      </a:r>
                    </a:p>
                  </a:txBody>
                  <a:tcPr marL="0" marR="0" marT="0" marB="0" anchor="b"/>
                </a:tc>
                <a:tc>
                  <a:txBody>
                    <a:bodyPr/>
                    <a:lstStyle/>
                    <a:p>
                      <a:pPr fontAlgn="b"/>
                      <a:r>
                        <a:rPr lang="en-US" sz="1200">
                          <a:effectLst/>
                          <a:latin typeface="Malgun Gothic" panose="020B0503020000020004" pitchFamily="34" charset="-127"/>
                          <a:ea typeface="Malgun Gothic" panose="020B0503020000020004" pitchFamily="34" charset="-127"/>
                        </a:rPr>
                        <a:t>              154</a:t>
                      </a:r>
                    </a:p>
                  </a:txBody>
                  <a:tcPr marL="0" marR="0" marT="0" marB="0" anchor="b"/>
                </a:tc>
                <a:extLst>
                  <a:ext uri="{0D108BD9-81ED-4DB2-BD59-A6C34878D82A}">
                    <a16:rowId xmlns:a16="http://schemas.microsoft.com/office/drawing/2014/main" val="516729007"/>
                  </a:ext>
                </a:extLst>
              </a:tr>
            </a:tbl>
          </a:graphicData>
        </a:graphic>
      </p:graphicFrame>
      <p:sp>
        <p:nvSpPr>
          <p:cNvPr id="9" name="TextBox 8">
            <a:extLst>
              <a:ext uri="{FF2B5EF4-FFF2-40B4-BE49-F238E27FC236}">
                <a16:creationId xmlns:a16="http://schemas.microsoft.com/office/drawing/2014/main" id="{5B61E9C5-EB01-47E3-9AE8-492CACDAB82B}"/>
              </a:ext>
            </a:extLst>
          </p:cNvPr>
          <p:cNvSpPr txBox="1"/>
          <p:nvPr/>
        </p:nvSpPr>
        <p:spPr>
          <a:xfrm>
            <a:off x="161565" y="178467"/>
            <a:ext cx="137160" cy="1005840"/>
          </a:xfrm>
          <a:prstGeom prst="rect">
            <a:avLst/>
          </a:prstGeom>
          <a:solidFill>
            <a:srgbClr val="45458D"/>
          </a:solidFill>
        </p:spPr>
        <p:txBody>
          <a:bodyPr wrap="square" rtlCol="0">
            <a:spAutoFit/>
          </a:bodyPr>
          <a:lstStyle/>
          <a:p>
            <a:endParaRPr lang="en-US"/>
          </a:p>
        </p:txBody>
      </p:sp>
    </p:spTree>
    <p:extLst>
      <p:ext uri="{BB962C8B-B14F-4D97-AF65-F5344CB8AC3E}">
        <p14:creationId xmlns:p14="http://schemas.microsoft.com/office/powerpoint/2010/main" val="702125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45458D"/>
          </a:solidFill>
        </p:spPr>
        <p:txBody>
          <a:bodyPr wrap="square" rtlCol="0">
            <a:spAutoFit/>
          </a:bodyPr>
          <a:lstStyle/>
          <a:p>
            <a:endParaRPr lang="en-US"/>
          </a:p>
        </p:txBody>
      </p:sp>
      <p:sp>
        <p:nvSpPr>
          <p:cNvPr id="2" name="TextBox 1">
            <a:extLst>
              <a:ext uri="{FF2B5EF4-FFF2-40B4-BE49-F238E27FC236}">
                <a16:creationId xmlns:a16="http://schemas.microsoft.com/office/drawing/2014/main" id="{31E73722-D6A8-4F9D-B5D2-FBF48D9035FD}"/>
              </a:ext>
            </a:extLst>
          </p:cNvPr>
          <p:cNvSpPr txBox="1"/>
          <p:nvPr/>
        </p:nvSpPr>
        <p:spPr>
          <a:xfrm>
            <a:off x="450376" y="178467"/>
            <a:ext cx="11679992" cy="830997"/>
          </a:xfrm>
          <a:prstGeom prst="rect">
            <a:avLst/>
          </a:prstGeom>
          <a:noFill/>
        </p:spPr>
        <p:txBody>
          <a:bodyPr wrap="none" rtlCol="0">
            <a:spAutoFit/>
          </a:bodyPr>
          <a:lstStyle/>
          <a:p>
            <a:r>
              <a:rPr lang="en-US" sz="2400" b="1" dirty="0">
                <a:solidFill>
                  <a:srgbClr val="45458D"/>
                </a:solidFill>
                <a:latin typeface="Malgun Gothic" panose="020B0503020000020004" pitchFamily="34" charset="-127"/>
                <a:ea typeface="Malgun Gothic" panose="020B0503020000020004" pitchFamily="34" charset="-127"/>
              </a:rPr>
              <a:t>Risks of the wrong target demographic, below expected revenue generation, </a:t>
            </a:r>
          </a:p>
          <a:p>
            <a:r>
              <a:rPr lang="en-US" sz="2400" b="1" dirty="0">
                <a:solidFill>
                  <a:srgbClr val="45458D"/>
                </a:solidFill>
                <a:latin typeface="Malgun Gothic" panose="020B0503020000020004" pitchFamily="34" charset="-127"/>
                <a:ea typeface="Malgun Gothic" panose="020B0503020000020004" pitchFamily="34" charset="-127"/>
              </a:rPr>
              <a:t>and fewer individuals participating can be easily mitigated</a:t>
            </a:r>
          </a:p>
        </p:txBody>
      </p:sp>
      <p:sp>
        <p:nvSpPr>
          <p:cNvPr id="11" name="Content Placeholder 2">
            <a:extLst>
              <a:ext uri="{FF2B5EF4-FFF2-40B4-BE49-F238E27FC236}">
                <a16:creationId xmlns:a16="http://schemas.microsoft.com/office/drawing/2014/main" id="{E3D8553C-5180-4EA9-96DA-B5F540EDAF6E}"/>
              </a:ext>
            </a:extLst>
          </p:cNvPr>
          <p:cNvSpPr txBox="1">
            <a:spLocks/>
          </p:cNvSpPr>
          <p:nvPr/>
        </p:nvSpPr>
        <p:spPr>
          <a:xfrm>
            <a:off x="960664" y="1305680"/>
            <a:ext cx="3841914" cy="705861"/>
          </a:xfrm>
          <a:prstGeom prst="rect">
            <a:avLst/>
          </a:prstGeom>
          <a:solidFill>
            <a:srgbClr val="45458D"/>
          </a:solidFill>
          <a:ln w="28575">
            <a:no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solidFill>
                  <a:schemeClr val="bg1"/>
                </a:solidFill>
                <a:latin typeface="Malgun Gothic" panose="020B0503020000020004" pitchFamily="34" charset="-127"/>
                <a:ea typeface="Malgun Gothic" panose="020B0503020000020004" pitchFamily="34" charset="-127"/>
                <a:cs typeface="Calibri"/>
              </a:rPr>
              <a:t>Risks</a:t>
            </a:r>
          </a:p>
        </p:txBody>
      </p:sp>
      <p:sp>
        <p:nvSpPr>
          <p:cNvPr id="13" name="Content Placeholder 2">
            <a:extLst>
              <a:ext uri="{FF2B5EF4-FFF2-40B4-BE49-F238E27FC236}">
                <a16:creationId xmlns:a16="http://schemas.microsoft.com/office/drawing/2014/main" id="{BEBC7012-113C-4078-AD0C-DBE4ACFC84FC}"/>
              </a:ext>
            </a:extLst>
          </p:cNvPr>
          <p:cNvSpPr txBox="1">
            <a:spLocks/>
          </p:cNvSpPr>
          <p:nvPr/>
        </p:nvSpPr>
        <p:spPr>
          <a:xfrm>
            <a:off x="4923063" y="1309638"/>
            <a:ext cx="1793424" cy="705861"/>
          </a:xfrm>
          <a:prstGeom prst="rect">
            <a:avLst/>
          </a:prstGeom>
          <a:solidFill>
            <a:srgbClr val="45458D"/>
          </a:solidFill>
          <a:ln w="28575">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olidFill>
                  <a:schemeClr val="bg1"/>
                </a:solidFill>
                <a:latin typeface="Malgun Gothic" panose="020B0503020000020004" pitchFamily="34" charset="-127"/>
                <a:ea typeface="Malgun Gothic" panose="020B0503020000020004" pitchFamily="34" charset="-127"/>
                <a:cs typeface="Calibri"/>
              </a:rPr>
              <a:t>Assessment</a:t>
            </a:r>
            <a:endParaRPr lang="en-US" sz="2000">
              <a:latin typeface="Malgun Gothic" panose="020B0503020000020004" pitchFamily="34" charset="-127"/>
              <a:ea typeface="Malgun Gothic" panose="020B0503020000020004" pitchFamily="34" charset="-127"/>
            </a:endParaRPr>
          </a:p>
        </p:txBody>
      </p:sp>
      <p:sp>
        <p:nvSpPr>
          <p:cNvPr id="15" name="Content Placeholder 2">
            <a:extLst>
              <a:ext uri="{FF2B5EF4-FFF2-40B4-BE49-F238E27FC236}">
                <a16:creationId xmlns:a16="http://schemas.microsoft.com/office/drawing/2014/main" id="{424F1440-7C8E-4B65-8F47-6A25E24830FA}"/>
              </a:ext>
            </a:extLst>
          </p:cNvPr>
          <p:cNvSpPr txBox="1">
            <a:spLocks/>
          </p:cNvSpPr>
          <p:nvPr/>
        </p:nvSpPr>
        <p:spPr>
          <a:xfrm>
            <a:off x="6833014" y="1309638"/>
            <a:ext cx="4425784" cy="705861"/>
          </a:xfrm>
          <a:prstGeom prst="rect">
            <a:avLst/>
          </a:prstGeom>
          <a:solidFill>
            <a:srgbClr val="45458D"/>
          </a:solidFill>
          <a:ln w="28575">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olidFill>
                  <a:schemeClr val="bg1"/>
                </a:solidFill>
                <a:latin typeface="Malgun Gothic" panose="020B0503020000020004" pitchFamily="34" charset="-127"/>
                <a:ea typeface="Malgun Gothic" panose="020B0503020000020004" pitchFamily="34" charset="-127"/>
                <a:cs typeface="Calibri"/>
              </a:rPr>
              <a:t>Mitigation</a:t>
            </a:r>
          </a:p>
        </p:txBody>
      </p:sp>
      <p:sp>
        <p:nvSpPr>
          <p:cNvPr id="16" name="Content Placeholder 2">
            <a:extLst>
              <a:ext uri="{FF2B5EF4-FFF2-40B4-BE49-F238E27FC236}">
                <a16:creationId xmlns:a16="http://schemas.microsoft.com/office/drawing/2014/main" id="{C802FF9A-24AA-4395-B18D-68A05007D6E4}"/>
              </a:ext>
            </a:extLst>
          </p:cNvPr>
          <p:cNvSpPr txBox="1">
            <a:spLocks/>
          </p:cNvSpPr>
          <p:nvPr/>
        </p:nvSpPr>
        <p:spPr>
          <a:xfrm>
            <a:off x="964622" y="2091431"/>
            <a:ext cx="3832019" cy="1418381"/>
          </a:xfrm>
          <a:prstGeom prst="rect">
            <a:avLst/>
          </a:prstGeom>
          <a:noFill/>
          <a:ln w="6350">
            <a:solidFill>
              <a:srgbClr val="45458D"/>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Malgun Gothic" panose="020B0503020000020004" pitchFamily="34" charset="-127"/>
                <a:ea typeface="Malgun Gothic" panose="020B0503020000020004" pitchFamily="34" charset="-127"/>
                <a:cs typeface="Calibri" panose="020F0502020204030204"/>
              </a:rPr>
              <a:t>The event and campaign will </a:t>
            </a:r>
            <a:r>
              <a:rPr lang="en-US" sz="1800" b="1">
                <a:latin typeface="Malgun Gothic" panose="020B0503020000020004" pitchFamily="34" charset="-127"/>
                <a:ea typeface="Malgun Gothic" panose="020B0503020000020004" pitchFamily="34" charset="-127"/>
                <a:cs typeface="Calibri" panose="020F0502020204030204"/>
              </a:rPr>
              <a:t>cannibalize</a:t>
            </a:r>
            <a:r>
              <a:rPr lang="en-US" sz="1800">
                <a:latin typeface="Malgun Gothic" panose="020B0503020000020004" pitchFamily="34" charset="-127"/>
                <a:ea typeface="Malgun Gothic" panose="020B0503020000020004" pitchFamily="34" charset="-127"/>
                <a:cs typeface="Calibri" panose="020F0502020204030204"/>
              </a:rPr>
              <a:t> other revenue-generating fundraisers</a:t>
            </a:r>
          </a:p>
        </p:txBody>
      </p:sp>
      <p:sp>
        <p:nvSpPr>
          <p:cNvPr id="17" name="Rectangle 16">
            <a:extLst>
              <a:ext uri="{FF2B5EF4-FFF2-40B4-BE49-F238E27FC236}">
                <a16:creationId xmlns:a16="http://schemas.microsoft.com/office/drawing/2014/main" id="{2FFF6C2F-00BF-4899-8B7D-E979C813138B}"/>
              </a:ext>
            </a:extLst>
          </p:cNvPr>
          <p:cNvSpPr/>
          <p:nvPr/>
        </p:nvSpPr>
        <p:spPr>
          <a:xfrm>
            <a:off x="4926279" y="2089410"/>
            <a:ext cx="1801091" cy="1415143"/>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18" name="Oval 17">
            <a:extLst>
              <a:ext uri="{FF2B5EF4-FFF2-40B4-BE49-F238E27FC236}">
                <a16:creationId xmlns:a16="http://schemas.microsoft.com/office/drawing/2014/main" id="{4C064D55-8180-407D-BF39-3F189E4F151C}"/>
              </a:ext>
            </a:extLst>
          </p:cNvPr>
          <p:cNvSpPr/>
          <p:nvPr/>
        </p:nvSpPr>
        <p:spPr>
          <a:xfrm>
            <a:off x="5395725" y="2974492"/>
            <a:ext cx="207819" cy="207819"/>
          </a:xfrm>
          <a:prstGeom prst="ellipse">
            <a:avLst/>
          </a:prstGeom>
          <a:solidFill>
            <a:srgbClr val="93C47D"/>
          </a:solidFill>
          <a:ln>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19" name="TextBox 18">
            <a:extLst>
              <a:ext uri="{FF2B5EF4-FFF2-40B4-BE49-F238E27FC236}">
                <a16:creationId xmlns:a16="http://schemas.microsoft.com/office/drawing/2014/main" id="{8444F2FF-96A9-4057-AEBF-73CAB451DBF5}"/>
              </a:ext>
            </a:extLst>
          </p:cNvPr>
          <p:cNvSpPr txBox="1"/>
          <p:nvPr/>
        </p:nvSpPr>
        <p:spPr>
          <a:xfrm>
            <a:off x="5396098" y="3197525"/>
            <a:ext cx="99159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Malgun Gothic" panose="020B0503020000020004" pitchFamily="34" charset="-127"/>
                <a:ea typeface="Malgun Gothic" panose="020B0503020000020004" pitchFamily="34" charset="-127"/>
              </a:rPr>
              <a:t>Probability</a:t>
            </a:r>
            <a:endParaRPr lang="en-US" sz="1300">
              <a:latin typeface="Malgun Gothic" panose="020B0503020000020004" pitchFamily="34" charset="-127"/>
              <a:ea typeface="Malgun Gothic" panose="020B0503020000020004" pitchFamily="34" charset="-127"/>
              <a:cs typeface="Calibri"/>
            </a:endParaRPr>
          </a:p>
        </p:txBody>
      </p:sp>
      <p:sp>
        <p:nvSpPr>
          <p:cNvPr id="20" name="Oval 19">
            <a:extLst>
              <a:ext uri="{FF2B5EF4-FFF2-40B4-BE49-F238E27FC236}">
                <a16:creationId xmlns:a16="http://schemas.microsoft.com/office/drawing/2014/main" id="{F5EC2E0F-FEED-4E81-BC5B-77856C377A3D}"/>
              </a:ext>
            </a:extLst>
          </p:cNvPr>
          <p:cNvSpPr/>
          <p:nvPr/>
        </p:nvSpPr>
        <p:spPr>
          <a:xfrm>
            <a:off x="5791569" y="2974492"/>
            <a:ext cx="207819" cy="207819"/>
          </a:xfrm>
          <a:prstGeom prst="ellipse">
            <a:avLst/>
          </a:prstGeom>
          <a:solidFill>
            <a:srgbClr val="93C47D"/>
          </a:solidFill>
          <a:ln>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1" name="Oval 20">
            <a:extLst>
              <a:ext uri="{FF2B5EF4-FFF2-40B4-BE49-F238E27FC236}">
                <a16:creationId xmlns:a16="http://schemas.microsoft.com/office/drawing/2014/main" id="{3293D615-51A4-4E45-9ACD-97999F300644}"/>
              </a:ext>
            </a:extLst>
          </p:cNvPr>
          <p:cNvSpPr/>
          <p:nvPr/>
        </p:nvSpPr>
        <p:spPr>
          <a:xfrm>
            <a:off x="6177518" y="2974491"/>
            <a:ext cx="207819" cy="207819"/>
          </a:xfrm>
          <a:prstGeom prst="ellipse">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2" name="Oval 21">
            <a:extLst>
              <a:ext uri="{FF2B5EF4-FFF2-40B4-BE49-F238E27FC236}">
                <a16:creationId xmlns:a16="http://schemas.microsoft.com/office/drawing/2014/main" id="{AA1BA308-EFD0-4183-98D8-01750313451F}"/>
              </a:ext>
            </a:extLst>
          </p:cNvPr>
          <p:cNvSpPr/>
          <p:nvPr/>
        </p:nvSpPr>
        <p:spPr>
          <a:xfrm>
            <a:off x="5395725" y="2583596"/>
            <a:ext cx="207819" cy="207819"/>
          </a:xfrm>
          <a:prstGeom prst="ellipse">
            <a:avLst/>
          </a:prstGeom>
          <a:solidFill>
            <a:srgbClr val="93C47D"/>
          </a:solidFill>
          <a:ln w="28575">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3" name="Oval 22">
            <a:extLst>
              <a:ext uri="{FF2B5EF4-FFF2-40B4-BE49-F238E27FC236}">
                <a16:creationId xmlns:a16="http://schemas.microsoft.com/office/drawing/2014/main" id="{BF028F52-D3AA-4576-A0F2-93A94A19F5B7}"/>
              </a:ext>
            </a:extLst>
          </p:cNvPr>
          <p:cNvSpPr/>
          <p:nvPr/>
        </p:nvSpPr>
        <p:spPr>
          <a:xfrm>
            <a:off x="5395725" y="2212491"/>
            <a:ext cx="207819" cy="207819"/>
          </a:xfrm>
          <a:prstGeom prst="ellipse">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4" name="Oval 23">
            <a:extLst>
              <a:ext uri="{FF2B5EF4-FFF2-40B4-BE49-F238E27FC236}">
                <a16:creationId xmlns:a16="http://schemas.microsoft.com/office/drawing/2014/main" id="{63AA5271-7CB4-44CA-B317-4C06C60BB5D7}"/>
              </a:ext>
            </a:extLst>
          </p:cNvPr>
          <p:cNvSpPr/>
          <p:nvPr/>
        </p:nvSpPr>
        <p:spPr>
          <a:xfrm>
            <a:off x="5791569" y="2583596"/>
            <a:ext cx="207819" cy="207819"/>
          </a:xfrm>
          <a:prstGeom prst="ellipse">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5" name="Oval 24">
            <a:extLst>
              <a:ext uri="{FF2B5EF4-FFF2-40B4-BE49-F238E27FC236}">
                <a16:creationId xmlns:a16="http://schemas.microsoft.com/office/drawing/2014/main" id="{7F1F2094-7218-4F58-B21F-4761C6D2F64D}"/>
              </a:ext>
            </a:extLst>
          </p:cNvPr>
          <p:cNvSpPr/>
          <p:nvPr/>
        </p:nvSpPr>
        <p:spPr>
          <a:xfrm>
            <a:off x="5791569" y="2212491"/>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6" name="Oval 25">
            <a:extLst>
              <a:ext uri="{FF2B5EF4-FFF2-40B4-BE49-F238E27FC236}">
                <a16:creationId xmlns:a16="http://schemas.microsoft.com/office/drawing/2014/main" id="{01476181-D851-40A2-9B26-113C2A60365C}"/>
              </a:ext>
            </a:extLst>
          </p:cNvPr>
          <p:cNvSpPr/>
          <p:nvPr/>
        </p:nvSpPr>
        <p:spPr>
          <a:xfrm>
            <a:off x="6177518" y="2583595"/>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7" name="Oval 26">
            <a:extLst>
              <a:ext uri="{FF2B5EF4-FFF2-40B4-BE49-F238E27FC236}">
                <a16:creationId xmlns:a16="http://schemas.microsoft.com/office/drawing/2014/main" id="{EF67E02C-696B-439E-ACC9-510B9F763BE6}"/>
              </a:ext>
            </a:extLst>
          </p:cNvPr>
          <p:cNvSpPr/>
          <p:nvPr/>
        </p:nvSpPr>
        <p:spPr>
          <a:xfrm>
            <a:off x="6177518" y="2212491"/>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28" name="TextBox 27">
            <a:extLst>
              <a:ext uri="{FF2B5EF4-FFF2-40B4-BE49-F238E27FC236}">
                <a16:creationId xmlns:a16="http://schemas.microsoft.com/office/drawing/2014/main" id="{00406E8A-DE69-4351-A8F1-DF4D7AB1874E}"/>
              </a:ext>
            </a:extLst>
          </p:cNvPr>
          <p:cNvSpPr txBox="1"/>
          <p:nvPr/>
        </p:nvSpPr>
        <p:spPr>
          <a:xfrm rot="-5400000">
            <a:off x="4678629" y="2552077"/>
            <a:ext cx="97179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Malgun Gothic" panose="020B0503020000020004" pitchFamily="34" charset="-127"/>
                <a:ea typeface="Malgun Gothic" panose="020B0503020000020004" pitchFamily="34" charset="-127"/>
              </a:rPr>
              <a:t>Severity</a:t>
            </a:r>
          </a:p>
        </p:txBody>
      </p:sp>
      <p:sp>
        <p:nvSpPr>
          <p:cNvPr id="29" name="Content Placeholder 2">
            <a:extLst>
              <a:ext uri="{FF2B5EF4-FFF2-40B4-BE49-F238E27FC236}">
                <a16:creationId xmlns:a16="http://schemas.microsoft.com/office/drawing/2014/main" id="{B7FA83D5-09EF-44D4-B59D-750BD97A12F7}"/>
              </a:ext>
            </a:extLst>
          </p:cNvPr>
          <p:cNvSpPr txBox="1">
            <a:spLocks/>
          </p:cNvSpPr>
          <p:nvPr/>
        </p:nvSpPr>
        <p:spPr>
          <a:xfrm>
            <a:off x="6833013" y="2091430"/>
            <a:ext cx="4425783" cy="1418381"/>
          </a:xfrm>
          <a:prstGeom prst="rect">
            <a:avLst/>
          </a:prstGeom>
          <a:noFill/>
          <a:ln w="6350">
            <a:solidFill>
              <a:srgbClr val="45458D"/>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000000"/>
                </a:solidFill>
                <a:latin typeface="Malgun Gothic" panose="020B0503020000020004" pitchFamily="34" charset="-127"/>
                <a:ea typeface="Malgun Gothic" panose="020B0503020000020004" pitchFamily="34" charset="-127"/>
                <a:cs typeface="Calibri"/>
              </a:rPr>
              <a:t>Variety can use the event and campaign as an </a:t>
            </a:r>
            <a:r>
              <a:rPr lang="en-US" sz="1800" b="1">
                <a:solidFill>
                  <a:srgbClr val="000000"/>
                </a:solidFill>
                <a:latin typeface="Malgun Gothic" panose="020B0503020000020004" pitchFamily="34" charset="-127"/>
                <a:ea typeface="Malgun Gothic" panose="020B0503020000020004" pitchFamily="34" charset="-127"/>
                <a:cs typeface="Calibri"/>
              </a:rPr>
              <a:t>opportunity to market </a:t>
            </a:r>
            <a:r>
              <a:rPr lang="en-US" sz="1800">
                <a:solidFill>
                  <a:srgbClr val="000000"/>
                </a:solidFill>
                <a:latin typeface="Malgun Gothic" panose="020B0503020000020004" pitchFamily="34" charset="-127"/>
                <a:ea typeface="Malgun Gothic" panose="020B0503020000020004" pitchFamily="34" charset="-127"/>
                <a:cs typeface="Calibri"/>
              </a:rPr>
              <a:t>and </a:t>
            </a:r>
            <a:r>
              <a:rPr lang="en-US" sz="1800" b="1">
                <a:solidFill>
                  <a:srgbClr val="000000"/>
                </a:solidFill>
                <a:latin typeface="Malgun Gothic" panose="020B0503020000020004" pitchFamily="34" charset="-127"/>
                <a:ea typeface="Malgun Gothic" panose="020B0503020000020004" pitchFamily="34" charset="-127"/>
                <a:cs typeface="Calibri"/>
              </a:rPr>
              <a:t>promote</a:t>
            </a:r>
            <a:r>
              <a:rPr lang="en-US" sz="1800">
                <a:solidFill>
                  <a:srgbClr val="000000"/>
                </a:solidFill>
                <a:latin typeface="Malgun Gothic" panose="020B0503020000020004" pitchFamily="34" charset="-127"/>
                <a:ea typeface="Malgun Gothic" panose="020B0503020000020004" pitchFamily="34" charset="-127"/>
                <a:cs typeface="Calibri"/>
              </a:rPr>
              <a:t> their </a:t>
            </a:r>
            <a:r>
              <a:rPr lang="en-US" sz="1800" b="1">
                <a:solidFill>
                  <a:srgbClr val="000000"/>
                </a:solidFill>
                <a:latin typeface="Malgun Gothic" panose="020B0503020000020004" pitchFamily="34" charset="-127"/>
                <a:ea typeface="Malgun Gothic" panose="020B0503020000020004" pitchFamily="34" charset="-127"/>
                <a:cs typeface="Calibri"/>
              </a:rPr>
              <a:t>other fundraisers and programs</a:t>
            </a:r>
          </a:p>
        </p:txBody>
      </p:sp>
      <p:sp>
        <p:nvSpPr>
          <p:cNvPr id="30" name="Content Placeholder 2">
            <a:extLst>
              <a:ext uri="{FF2B5EF4-FFF2-40B4-BE49-F238E27FC236}">
                <a16:creationId xmlns:a16="http://schemas.microsoft.com/office/drawing/2014/main" id="{2B6452AF-9E0C-41B3-83B0-D6AE15DE7F23}"/>
              </a:ext>
            </a:extLst>
          </p:cNvPr>
          <p:cNvSpPr txBox="1">
            <a:spLocks/>
          </p:cNvSpPr>
          <p:nvPr/>
        </p:nvSpPr>
        <p:spPr>
          <a:xfrm>
            <a:off x="964622" y="3595638"/>
            <a:ext cx="3832019" cy="1418381"/>
          </a:xfrm>
          <a:prstGeom prst="rect">
            <a:avLst/>
          </a:prstGeom>
          <a:noFill/>
          <a:ln w="6350">
            <a:solidFill>
              <a:srgbClr val="45458D"/>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Malgun Gothic" panose="020B0503020000020004" pitchFamily="34" charset="-127"/>
                <a:ea typeface="Malgun Gothic" panose="020B0503020000020004" pitchFamily="34" charset="-127"/>
                <a:cs typeface="Calibri"/>
              </a:rPr>
              <a:t>The “Variety Goes Wild” Event </a:t>
            </a:r>
            <a:r>
              <a:rPr lang="en-US" sz="1800" b="1">
                <a:latin typeface="Malgun Gothic" panose="020B0503020000020004" pitchFamily="34" charset="-127"/>
                <a:ea typeface="Malgun Gothic" panose="020B0503020000020004" pitchFamily="34" charset="-127"/>
                <a:cs typeface="Calibri"/>
              </a:rPr>
              <a:t>does not generate as much revenue</a:t>
            </a:r>
            <a:r>
              <a:rPr lang="en-US" sz="1800">
                <a:latin typeface="Malgun Gothic" panose="020B0503020000020004" pitchFamily="34" charset="-127"/>
                <a:ea typeface="Malgun Gothic" panose="020B0503020000020004" pitchFamily="34" charset="-127"/>
                <a:cs typeface="Calibri"/>
              </a:rPr>
              <a:t> as expected</a:t>
            </a:r>
          </a:p>
        </p:txBody>
      </p:sp>
      <p:sp>
        <p:nvSpPr>
          <p:cNvPr id="31" name="Content Placeholder 2">
            <a:extLst>
              <a:ext uri="{FF2B5EF4-FFF2-40B4-BE49-F238E27FC236}">
                <a16:creationId xmlns:a16="http://schemas.microsoft.com/office/drawing/2014/main" id="{FD71222C-F7D7-4F5C-81DD-F2F37077D690}"/>
              </a:ext>
            </a:extLst>
          </p:cNvPr>
          <p:cNvSpPr txBox="1">
            <a:spLocks/>
          </p:cNvSpPr>
          <p:nvPr/>
        </p:nvSpPr>
        <p:spPr>
          <a:xfrm>
            <a:off x="964621" y="5099846"/>
            <a:ext cx="3832019" cy="1418381"/>
          </a:xfrm>
          <a:prstGeom prst="rect">
            <a:avLst/>
          </a:prstGeom>
          <a:noFill/>
          <a:ln w="6350">
            <a:solidFill>
              <a:srgbClr val="45458D"/>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latin typeface="Malgun Gothic"/>
                <a:ea typeface="Malgun Gothic"/>
                <a:cs typeface="Calibri"/>
              </a:rPr>
              <a:t>Less than 90,000 individuals </a:t>
            </a:r>
            <a:r>
              <a:rPr lang="en-US" sz="1800">
                <a:latin typeface="Malgun Gothic"/>
                <a:ea typeface="Malgun Gothic"/>
                <a:cs typeface="Calibri"/>
              </a:rPr>
              <a:t>are reached through the event/campaign, respectively </a:t>
            </a:r>
            <a:endParaRPr lang="en-US" sz="1800" dirty="0">
              <a:latin typeface="Malgun Gothic" panose="020B0503020000020004" pitchFamily="34" charset="-127"/>
              <a:ea typeface="Malgun Gothic" panose="020B0503020000020004" pitchFamily="34" charset="-127"/>
              <a:cs typeface="Calibri"/>
            </a:endParaRPr>
          </a:p>
        </p:txBody>
      </p:sp>
      <p:sp>
        <p:nvSpPr>
          <p:cNvPr id="32" name="Content Placeholder 2">
            <a:extLst>
              <a:ext uri="{FF2B5EF4-FFF2-40B4-BE49-F238E27FC236}">
                <a16:creationId xmlns:a16="http://schemas.microsoft.com/office/drawing/2014/main" id="{848A343C-10FE-4535-A071-FD70AC83298C}"/>
              </a:ext>
            </a:extLst>
          </p:cNvPr>
          <p:cNvSpPr txBox="1">
            <a:spLocks/>
          </p:cNvSpPr>
          <p:nvPr/>
        </p:nvSpPr>
        <p:spPr>
          <a:xfrm>
            <a:off x="6833013" y="3605533"/>
            <a:ext cx="4425783" cy="1418381"/>
          </a:xfrm>
          <a:prstGeom prst="rect">
            <a:avLst/>
          </a:prstGeom>
          <a:noFill/>
          <a:ln w="6350">
            <a:solidFill>
              <a:srgbClr val="45458D"/>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000000"/>
                </a:solidFill>
                <a:latin typeface="Malgun Gothic" panose="020B0503020000020004" pitchFamily="34" charset="-127"/>
                <a:ea typeface="Malgun Gothic" panose="020B0503020000020004" pitchFamily="34" charset="-127"/>
                <a:cs typeface="Calibri"/>
              </a:rPr>
              <a:t>The campaign focused on improving the </a:t>
            </a:r>
            <a:r>
              <a:rPr lang="en-US" sz="1800" b="1">
                <a:solidFill>
                  <a:srgbClr val="000000"/>
                </a:solidFill>
                <a:latin typeface="Malgun Gothic" panose="020B0503020000020004" pitchFamily="34" charset="-127"/>
                <a:ea typeface="Malgun Gothic" panose="020B0503020000020004" pitchFamily="34" charset="-127"/>
                <a:cs typeface="Calibri"/>
              </a:rPr>
              <a:t>branding</a:t>
            </a:r>
            <a:r>
              <a:rPr lang="en-US" sz="1800">
                <a:solidFill>
                  <a:srgbClr val="000000"/>
                </a:solidFill>
                <a:latin typeface="Malgun Gothic" panose="020B0503020000020004" pitchFamily="34" charset="-127"/>
                <a:ea typeface="Malgun Gothic" panose="020B0503020000020004" pitchFamily="34" charset="-127"/>
                <a:cs typeface="Calibri"/>
              </a:rPr>
              <a:t> and lifetime value will </a:t>
            </a:r>
            <a:r>
              <a:rPr lang="en-US" sz="1800" b="1">
                <a:solidFill>
                  <a:srgbClr val="000000"/>
                </a:solidFill>
                <a:latin typeface="Malgun Gothic" panose="020B0503020000020004" pitchFamily="34" charset="-127"/>
                <a:ea typeface="Malgun Gothic" panose="020B0503020000020004" pitchFamily="34" charset="-127"/>
                <a:cs typeface="Calibri"/>
              </a:rPr>
              <a:t>yield positive returns</a:t>
            </a:r>
            <a:r>
              <a:rPr lang="en-US" sz="1800">
                <a:solidFill>
                  <a:srgbClr val="000000"/>
                </a:solidFill>
                <a:latin typeface="Malgun Gothic" panose="020B0503020000020004" pitchFamily="34" charset="-127"/>
                <a:ea typeface="Malgun Gothic" panose="020B0503020000020004" pitchFamily="34" charset="-127"/>
                <a:cs typeface="Calibri"/>
              </a:rPr>
              <a:t> above and beyond the event at hand</a:t>
            </a:r>
            <a:endParaRPr lang="en-US" sz="3200">
              <a:latin typeface="Malgun Gothic" panose="020B0503020000020004" pitchFamily="34" charset="-127"/>
              <a:ea typeface="Malgun Gothic" panose="020B0503020000020004" pitchFamily="34" charset="-127"/>
            </a:endParaRPr>
          </a:p>
        </p:txBody>
      </p:sp>
      <p:sp>
        <p:nvSpPr>
          <p:cNvPr id="33" name="Content Placeholder 2">
            <a:extLst>
              <a:ext uri="{FF2B5EF4-FFF2-40B4-BE49-F238E27FC236}">
                <a16:creationId xmlns:a16="http://schemas.microsoft.com/office/drawing/2014/main" id="{133C83F2-697F-42AB-808B-6AE018E88AD1}"/>
              </a:ext>
            </a:extLst>
          </p:cNvPr>
          <p:cNvSpPr txBox="1">
            <a:spLocks/>
          </p:cNvSpPr>
          <p:nvPr/>
        </p:nvSpPr>
        <p:spPr>
          <a:xfrm>
            <a:off x="6833012" y="5109741"/>
            <a:ext cx="4425783" cy="1418381"/>
          </a:xfrm>
          <a:prstGeom prst="rect">
            <a:avLst/>
          </a:prstGeom>
          <a:noFill/>
          <a:ln w="6350">
            <a:solidFill>
              <a:srgbClr val="45458D"/>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Malgun Gothic" panose="020B0503020000020004" pitchFamily="34" charset="-127"/>
                <a:ea typeface="Malgun Gothic" panose="020B0503020000020004" pitchFamily="34" charset="-127"/>
              </a:rPr>
              <a:t>Because of the nature of the campaign lasting a few years, the </a:t>
            </a:r>
            <a:r>
              <a:rPr lang="en-US" sz="1800" b="1">
                <a:latin typeface="Malgun Gothic" panose="020B0503020000020004" pitchFamily="34" charset="-127"/>
                <a:ea typeface="Malgun Gothic" panose="020B0503020000020004" pitchFamily="34" charset="-127"/>
              </a:rPr>
              <a:t>donors</a:t>
            </a:r>
            <a:r>
              <a:rPr lang="en-US" sz="1800">
                <a:latin typeface="Malgun Gothic" panose="020B0503020000020004" pitchFamily="34" charset="-127"/>
                <a:ea typeface="Malgun Gothic" panose="020B0503020000020004" pitchFamily="34" charset="-127"/>
              </a:rPr>
              <a:t> reached will </a:t>
            </a:r>
            <a:r>
              <a:rPr lang="en-US" sz="1800" b="1">
                <a:latin typeface="Malgun Gothic" panose="020B0503020000020004" pitchFamily="34" charset="-127"/>
                <a:ea typeface="Malgun Gothic" panose="020B0503020000020004" pitchFamily="34" charset="-127"/>
              </a:rPr>
              <a:t>increase over time </a:t>
            </a:r>
            <a:r>
              <a:rPr lang="en-US" sz="1800">
                <a:latin typeface="Malgun Gothic" panose="020B0503020000020004" pitchFamily="34" charset="-127"/>
                <a:ea typeface="Malgun Gothic" panose="020B0503020000020004" pitchFamily="34" charset="-127"/>
              </a:rPr>
              <a:t>and yield the same recurring donations over time</a:t>
            </a:r>
          </a:p>
        </p:txBody>
      </p:sp>
      <p:sp>
        <p:nvSpPr>
          <p:cNvPr id="34" name="Rectangle 33">
            <a:extLst>
              <a:ext uri="{FF2B5EF4-FFF2-40B4-BE49-F238E27FC236}">
                <a16:creationId xmlns:a16="http://schemas.microsoft.com/office/drawing/2014/main" id="{DB30AA14-B70D-4247-92A1-95745CDD9322}"/>
              </a:ext>
            </a:extLst>
          </p:cNvPr>
          <p:cNvSpPr/>
          <p:nvPr/>
        </p:nvSpPr>
        <p:spPr>
          <a:xfrm>
            <a:off x="4916382" y="3603513"/>
            <a:ext cx="1801091" cy="1415143"/>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35" name="Oval 34">
            <a:extLst>
              <a:ext uri="{FF2B5EF4-FFF2-40B4-BE49-F238E27FC236}">
                <a16:creationId xmlns:a16="http://schemas.microsoft.com/office/drawing/2014/main" id="{C7225D04-3927-4F12-8B08-32E561CCAE7B}"/>
              </a:ext>
            </a:extLst>
          </p:cNvPr>
          <p:cNvSpPr/>
          <p:nvPr/>
        </p:nvSpPr>
        <p:spPr>
          <a:xfrm>
            <a:off x="5385828" y="4488595"/>
            <a:ext cx="207819" cy="207819"/>
          </a:xfrm>
          <a:prstGeom prst="ellipse">
            <a:avLst/>
          </a:prstGeom>
          <a:solidFill>
            <a:srgbClr val="93C47D"/>
          </a:solidFill>
          <a:ln>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36" name="TextBox 35">
            <a:extLst>
              <a:ext uri="{FF2B5EF4-FFF2-40B4-BE49-F238E27FC236}">
                <a16:creationId xmlns:a16="http://schemas.microsoft.com/office/drawing/2014/main" id="{2FD33191-A8E7-4E41-A097-7219E49C470E}"/>
              </a:ext>
            </a:extLst>
          </p:cNvPr>
          <p:cNvSpPr txBox="1"/>
          <p:nvPr/>
        </p:nvSpPr>
        <p:spPr>
          <a:xfrm>
            <a:off x="5386201" y="4711628"/>
            <a:ext cx="99159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Malgun Gothic" panose="020B0503020000020004" pitchFamily="34" charset="-127"/>
                <a:ea typeface="Malgun Gothic" panose="020B0503020000020004" pitchFamily="34" charset="-127"/>
              </a:rPr>
              <a:t>Probability</a:t>
            </a:r>
            <a:endParaRPr lang="en-US" sz="1300">
              <a:latin typeface="Malgun Gothic" panose="020B0503020000020004" pitchFamily="34" charset="-127"/>
              <a:ea typeface="Malgun Gothic" panose="020B0503020000020004" pitchFamily="34" charset="-127"/>
              <a:cs typeface="Calibri"/>
            </a:endParaRPr>
          </a:p>
        </p:txBody>
      </p:sp>
      <p:sp>
        <p:nvSpPr>
          <p:cNvPr id="37" name="Oval 36">
            <a:extLst>
              <a:ext uri="{FF2B5EF4-FFF2-40B4-BE49-F238E27FC236}">
                <a16:creationId xmlns:a16="http://schemas.microsoft.com/office/drawing/2014/main" id="{AC3C2C7B-8919-4CA0-929C-9DCA269FACAD}"/>
              </a:ext>
            </a:extLst>
          </p:cNvPr>
          <p:cNvSpPr/>
          <p:nvPr/>
        </p:nvSpPr>
        <p:spPr>
          <a:xfrm>
            <a:off x="5781672" y="4488595"/>
            <a:ext cx="207819" cy="207819"/>
          </a:xfrm>
          <a:prstGeom prst="ellipse">
            <a:avLst/>
          </a:prstGeom>
          <a:solidFill>
            <a:srgbClr val="93C47D"/>
          </a:solidFill>
          <a:ln>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38" name="Oval 37">
            <a:extLst>
              <a:ext uri="{FF2B5EF4-FFF2-40B4-BE49-F238E27FC236}">
                <a16:creationId xmlns:a16="http://schemas.microsoft.com/office/drawing/2014/main" id="{F4C70144-BCFA-45B2-9B98-4E72BAB5B078}"/>
              </a:ext>
            </a:extLst>
          </p:cNvPr>
          <p:cNvSpPr/>
          <p:nvPr/>
        </p:nvSpPr>
        <p:spPr>
          <a:xfrm>
            <a:off x="6167621" y="4488594"/>
            <a:ext cx="207819" cy="207819"/>
          </a:xfrm>
          <a:prstGeom prst="ellipse">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39" name="Oval 38">
            <a:extLst>
              <a:ext uri="{FF2B5EF4-FFF2-40B4-BE49-F238E27FC236}">
                <a16:creationId xmlns:a16="http://schemas.microsoft.com/office/drawing/2014/main" id="{D09E94FC-DF49-41D5-A1AA-7AEF079F3CBE}"/>
              </a:ext>
            </a:extLst>
          </p:cNvPr>
          <p:cNvSpPr/>
          <p:nvPr/>
        </p:nvSpPr>
        <p:spPr>
          <a:xfrm>
            <a:off x="5385828" y="4097699"/>
            <a:ext cx="207819" cy="207819"/>
          </a:xfrm>
          <a:prstGeom prst="ellipse">
            <a:avLst/>
          </a:prstGeom>
          <a:solidFill>
            <a:srgbClr val="93C47D"/>
          </a:solidFill>
          <a:ln w="12700">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0" name="Oval 39">
            <a:extLst>
              <a:ext uri="{FF2B5EF4-FFF2-40B4-BE49-F238E27FC236}">
                <a16:creationId xmlns:a16="http://schemas.microsoft.com/office/drawing/2014/main" id="{05B57BC7-FAC2-4C5E-A4F4-7286B6D83586}"/>
              </a:ext>
            </a:extLst>
          </p:cNvPr>
          <p:cNvSpPr/>
          <p:nvPr/>
        </p:nvSpPr>
        <p:spPr>
          <a:xfrm>
            <a:off x="5385828" y="3726594"/>
            <a:ext cx="207819" cy="207819"/>
          </a:xfrm>
          <a:prstGeom prst="ellipse">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1" name="Oval 40">
            <a:extLst>
              <a:ext uri="{FF2B5EF4-FFF2-40B4-BE49-F238E27FC236}">
                <a16:creationId xmlns:a16="http://schemas.microsoft.com/office/drawing/2014/main" id="{DA5EB5CB-CB31-4DD5-8D29-74AA2D62EFA4}"/>
              </a:ext>
            </a:extLst>
          </p:cNvPr>
          <p:cNvSpPr/>
          <p:nvPr/>
        </p:nvSpPr>
        <p:spPr>
          <a:xfrm>
            <a:off x="5781672" y="4097699"/>
            <a:ext cx="207819" cy="207819"/>
          </a:xfrm>
          <a:prstGeom prst="ellipse">
            <a:avLst/>
          </a:prstGeom>
          <a:solidFill>
            <a:srgbClr val="FFD966"/>
          </a:solid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2" name="Oval 41">
            <a:extLst>
              <a:ext uri="{FF2B5EF4-FFF2-40B4-BE49-F238E27FC236}">
                <a16:creationId xmlns:a16="http://schemas.microsoft.com/office/drawing/2014/main" id="{C9E02CEF-D6DE-4B28-B97B-3ACEA7037764}"/>
              </a:ext>
            </a:extLst>
          </p:cNvPr>
          <p:cNvSpPr/>
          <p:nvPr/>
        </p:nvSpPr>
        <p:spPr>
          <a:xfrm>
            <a:off x="5781672" y="3726594"/>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3" name="Oval 42">
            <a:extLst>
              <a:ext uri="{FF2B5EF4-FFF2-40B4-BE49-F238E27FC236}">
                <a16:creationId xmlns:a16="http://schemas.microsoft.com/office/drawing/2014/main" id="{48EAFCDD-B081-49CC-8885-7FCB683FBFB5}"/>
              </a:ext>
            </a:extLst>
          </p:cNvPr>
          <p:cNvSpPr/>
          <p:nvPr/>
        </p:nvSpPr>
        <p:spPr>
          <a:xfrm>
            <a:off x="6167621" y="4097698"/>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4" name="Oval 43">
            <a:extLst>
              <a:ext uri="{FF2B5EF4-FFF2-40B4-BE49-F238E27FC236}">
                <a16:creationId xmlns:a16="http://schemas.microsoft.com/office/drawing/2014/main" id="{7E50072F-ADBF-4EF6-8F4A-802DEDA24F21}"/>
              </a:ext>
            </a:extLst>
          </p:cNvPr>
          <p:cNvSpPr/>
          <p:nvPr/>
        </p:nvSpPr>
        <p:spPr>
          <a:xfrm>
            <a:off x="6167621" y="3726594"/>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5" name="TextBox 44">
            <a:extLst>
              <a:ext uri="{FF2B5EF4-FFF2-40B4-BE49-F238E27FC236}">
                <a16:creationId xmlns:a16="http://schemas.microsoft.com/office/drawing/2014/main" id="{60BF96DE-8B12-478A-98C8-4586128CD07A}"/>
              </a:ext>
            </a:extLst>
          </p:cNvPr>
          <p:cNvSpPr txBox="1"/>
          <p:nvPr/>
        </p:nvSpPr>
        <p:spPr>
          <a:xfrm rot="-5400000">
            <a:off x="4668732" y="4066180"/>
            <a:ext cx="97179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Malgun Gothic" panose="020B0503020000020004" pitchFamily="34" charset="-127"/>
                <a:ea typeface="Malgun Gothic" panose="020B0503020000020004" pitchFamily="34" charset="-127"/>
              </a:rPr>
              <a:t>Severity</a:t>
            </a:r>
          </a:p>
        </p:txBody>
      </p:sp>
      <p:sp>
        <p:nvSpPr>
          <p:cNvPr id="46" name="Rectangle 45">
            <a:extLst>
              <a:ext uri="{FF2B5EF4-FFF2-40B4-BE49-F238E27FC236}">
                <a16:creationId xmlns:a16="http://schemas.microsoft.com/office/drawing/2014/main" id="{0A32B5B3-8D03-4EE4-BB04-FF5C9987FE54}"/>
              </a:ext>
            </a:extLst>
          </p:cNvPr>
          <p:cNvSpPr/>
          <p:nvPr/>
        </p:nvSpPr>
        <p:spPr>
          <a:xfrm>
            <a:off x="4916382" y="5107721"/>
            <a:ext cx="1801091" cy="1415143"/>
          </a:xfrm>
          <a:prstGeom prst="rect">
            <a:avLst/>
          </a:prstGeom>
          <a:noFill/>
          <a:ln>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7" name="Oval 46">
            <a:extLst>
              <a:ext uri="{FF2B5EF4-FFF2-40B4-BE49-F238E27FC236}">
                <a16:creationId xmlns:a16="http://schemas.microsoft.com/office/drawing/2014/main" id="{E8D7B7B5-C008-47EE-93FD-A88E44CD2757}"/>
              </a:ext>
            </a:extLst>
          </p:cNvPr>
          <p:cNvSpPr/>
          <p:nvPr/>
        </p:nvSpPr>
        <p:spPr>
          <a:xfrm>
            <a:off x="5385828" y="5992803"/>
            <a:ext cx="207819" cy="207819"/>
          </a:xfrm>
          <a:prstGeom prst="ellipse">
            <a:avLst/>
          </a:prstGeom>
          <a:solidFill>
            <a:srgbClr val="93C47D"/>
          </a:solidFill>
          <a:ln>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48" name="TextBox 47">
            <a:extLst>
              <a:ext uri="{FF2B5EF4-FFF2-40B4-BE49-F238E27FC236}">
                <a16:creationId xmlns:a16="http://schemas.microsoft.com/office/drawing/2014/main" id="{24382F82-07AB-4A10-B312-360ACECDC101}"/>
              </a:ext>
            </a:extLst>
          </p:cNvPr>
          <p:cNvSpPr txBox="1"/>
          <p:nvPr/>
        </p:nvSpPr>
        <p:spPr>
          <a:xfrm>
            <a:off x="5386201" y="6215836"/>
            <a:ext cx="99159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Malgun Gothic" panose="020B0503020000020004" pitchFamily="34" charset="-127"/>
                <a:ea typeface="Malgun Gothic" panose="020B0503020000020004" pitchFamily="34" charset="-127"/>
              </a:rPr>
              <a:t>Probability</a:t>
            </a:r>
            <a:endParaRPr lang="en-US" sz="1300">
              <a:latin typeface="Malgun Gothic" panose="020B0503020000020004" pitchFamily="34" charset="-127"/>
              <a:ea typeface="Malgun Gothic" panose="020B0503020000020004" pitchFamily="34" charset="-127"/>
              <a:cs typeface="Calibri"/>
            </a:endParaRPr>
          </a:p>
        </p:txBody>
      </p:sp>
      <p:sp>
        <p:nvSpPr>
          <p:cNvPr id="49" name="Oval 48">
            <a:extLst>
              <a:ext uri="{FF2B5EF4-FFF2-40B4-BE49-F238E27FC236}">
                <a16:creationId xmlns:a16="http://schemas.microsoft.com/office/drawing/2014/main" id="{5664CBDF-97F3-462F-8A79-F1B87A10494E}"/>
              </a:ext>
            </a:extLst>
          </p:cNvPr>
          <p:cNvSpPr/>
          <p:nvPr/>
        </p:nvSpPr>
        <p:spPr>
          <a:xfrm>
            <a:off x="5781672" y="5992803"/>
            <a:ext cx="207819" cy="207819"/>
          </a:xfrm>
          <a:prstGeom prst="ellipse">
            <a:avLst/>
          </a:prstGeom>
          <a:solidFill>
            <a:srgbClr val="93C47D"/>
          </a:solidFill>
          <a:ln>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0" name="Oval 49">
            <a:extLst>
              <a:ext uri="{FF2B5EF4-FFF2-40B4-BE49-F238E27FC236}">
                <a16:creationId xmlns:a16="http://schemas.microsoft.com/office/drawing/2014/main" id="{4C3F9A77-1B56-4B86-836E-5645D5016D24}"/>
              </a:ext>
            </a:extLst>
          </p:cNvPr>
          <p:cNvSpPr/>
          <p:nvPr/>
        </p:nvSpPr>
        <p:spPr>
          <a:xfrm>
            <a:off x="6167621" y="5992802"/>
            <a:ext cx="207819" cy="207819"/>
          </a:xfrm>
          <a:prstGeom prst="ellipse">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1" name="Oval 50">
            <a:extLst>
              <a:ext uri="{FF2B5EF4-FFF2-40B4-BE49-F238E27FC236}">
                <a16:creationId xmlns:a16="http://schemas.microsoft.com/office/drawing/2014/main" id="{1968A987-934F-48DE-ACFA-490A81A65418}"/>
              </a:ext>
            </a:extLst>
          </p:cNvPr>
          <p:cNvSpPr/>
          <p:nvPr/>
        </p:nvSpPr>
        <p:spPr>
          <a:xfrm>
            <a:off x="5385828" y="5601907"/>
            <a:ext cx="207819" cy="207819"/>
          </a:xfrm>
          <a:prstGeom prst="ellipse">
            <a:avLst/>
          </a:prstGeom>
          <a:solidFill>
            <a:srgbClr val="93C47D"/>
          </a:solidFill>
          <a:ln w="12700">
            <a:solidFill>
              <a:srgbClr val="93C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2" name="Oval 51">
            <a:extLst>
              <a:ext uri="{FF2B5EF4-FFF2-40B4-BE49-F238E27FC236}">
                <a16:creationId xmlns:a16="http://schemas.microsoft.com/office/drawing/2014/main" id="{9616669C-1DA8-4180-B46C-C2B44F437B8D}"/>
              </a:ext>
            </a:extLst>
          </p:cNvPr>
          <p:cNvSpPr/>
          <p:nvPr/>
        </p:nvSpPr>
        <p:spPr>
          <a:xfrm>
            <a:off x="5385828" y="5230802"/>
            <a:ext cx="207819" cy="207819"/>
          </a:xfrm>
          <a:prstGeom prst="ellipse">
            <a:avLst/>
          </a:prstGeom>
          <a:solidFill>
            <a:srgbClr val="FFD966"/>
          </a:solid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3" name="Oval 52">
            <a:extLst>
              <a:ext uri="{FF2B5EF4-FFF2-40B4-BE49-F238E27FC236}">
                <a16:creationId xmlns:a16="http://schemas.microsoft.com/office/drawing/2014/main" id="{8C530F2F-1D4C-4EEA-9756-8EF7D9449E5D}"/>
              </a:ext>
            </a:extLst>
          </p:cNvPr>
          <p:cNvSpPr/>
          <p:nvPr/>
        </p:nvSpPr>
        <p:spPr>
          <a:xfrm>
            <a:off x="5781672" y="5601907"/>
            <a:ext cx="207819" cy="207819"/>
          </a:xfrm>
          <a:prstGeom prst="ellipse">
            <a:avLst/>
          </a:prstGeom>
          <a:solidFill>
            <a:srgbClr val="FFD96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4" name="Oval 53">
            <a:extLst>
              <a:ext uri="{FF2B5EF4-FFF2-40B4-BE49-F238E27FC236}">
                <a16:creationId xmlns:a16="http://schemas.microsoft.com/office/drawing/2014/main" id="{33EAFC3D-C3A1-46AB-8AB6-332134F4C706}"/>
              </a:ext>
            </a:extLst>
          </p:cNvPr>
          <p:cNvSpPr/>
          <p:nvPr/>
        </p:nvSpPr>
        <p:spPr>
          <a:xfrm>
            <a:off x="5781672" y="5230802"/>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5" name="Oval 54">
            <a:extLst>
              <a:ext uri="{FF2B5EF4-FFF2-40B4-BE49-F238E27FC236}">
                <a16:creationId xmlns:a16="http://schemas.microsoft.com/office/drawing/2014/main" id="{9E5AA634-B7B5-4D3C-973D-89854FA327CB}"/>
              </a:ext>
            </a:extLst>
          </p:cNvPr>
          <p:cNvSpPr/>
          <p:nvPr/>
        </p:nvSpPr>
        <p:spPr>
          <a:xfrm>
            <a:off x="6167621" y="5601906"/>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6" name="Oval 55">
            <a:extLst>
              <a:ext uri="{FF2B5EF4-FFF2-40B4-BE49-F238E27FC236}">
                <a16:creationId xmlns:a16="http://schemas.microsoft.com/office/drawing/2014/main" id="{FB5F6542-F9C7-4C54-8D4C-1DF17B2F47E9}"/>
              </a:ext>
            </a:extLst>
          </p:cNvPr>
          <p:cNvSpPr/>
          <p:nvPr/>
        </p:nvSpPr>
        <p:spPr>
          <a:xfrm>
            <a:off x="6167621" y="5230802"/>
            <a:ext cx="207819" cy="207819"/>
          </a:xfrm>
          <a:prstGeom prst="ellipse">
            <a:avLst/>
          </a:prstGeom>
          <a:solidFill>
            <a:srgbClr val="E06666"/>
          </a:solidFill>
          <a:ln>
            <a:solidFill>
              <a:srgbClr val="E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lgun Gothic" panose="020B0503020000020004" pitchFamily="34" charset="-127"/>
              <a:ea typeface="Malgun Gothic" panose="020B0503020000020004" pitchFamily="34" charset="-127"/>
            </a:endParaRPr>
          </a:p>
        </p:txBody>
      </p:sp>
      <p:sp>
        <p:nvSpPr>
          <p:cNvPr id="57" name="TextBox 56">
            <a:extLst>
              <a:ext uri="{FF2B5EF4-FFF2-40B4-BE49-F238E27FC236}">
                <a16:creationId xmlns:a16="http://schemas.microsoft.com/office/drawing/2014/main" id="{43C5314C-8B13-42FE-8E01-5E0D79C183EF}"/>
              </a:ext>
            </a:extLst>
          </p:cNvPr>
          <p:cNvSpPr txBox="1"/>
          <p:nvPr/>
        </p:nvSpPr>
        <p:spPr>
          <a:xfrm rot="-5400000">
            <a:off x="4668732" y="5570388"/>
            <a:ext cx="97179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Malgun Gothic" panose="020B0503020000020004" pitchFamily="34" charset="-127"/>
                <a:ea typeface="Malgun Gothic" panose="020B0503020000020004" pitchFamily="34" charset="-127"/>
              </a:rPr>
              <a:t>Severity</a:t>
            </a:r>
          </a:p>
        </p:txBody>
      </p:sp>
      <p:sp>
        <p:nvSpPr>
          <p:cNvPr id="4" name="TextBox 3">
            <a:extLst>
              <a:ext uri="{FF2B5EF4-FFF2-40B4-BE49-F238E27FC236}">
                <a16:creationId xmlns:a16="http://schemas.microsoft.com/office/drawing/2014/main" id="{4DA9824B-E2E0-4705-AA9B-A3241A23E208}"/>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- 14 -</a:t>
            </a:r>
          </a:p>
        </p:txBody>
      </p:sp>
      <p:sp>
        <p:nvSpPr>
          <p:cNvPr id="5" name="Oval 4">
            <a:extLst>
              <a:ext uri="{FF2B5EF4-FFF2-40B4-BE49-F238E27FC236}">
                <a16:creationId xmlns:a16="http://schemas.microsoft.com/office/drawing/2014/main" id="{95DF5CA5-A969-401A-B9AC-F62D429A7082}"/>
              </a:ext>
            </a:extLst>
          </p:cNvPr>
          <p:cNvSpPr/>
          <p:nvPr/>
        </p:nvSpPr>
        <p:spPr>
          <a:xfrm>
            <a:off x="5374217" y="2548467"/>
            <a:ext cx="269875" cy="254000"/>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11E2EF6-90D8-4B9B-9802-C7C81F5A9A7B}"/>
              </a:ext>
            </a:extLst>
          </p:cNvPr>
          <p:cNvSpPr/>
          <p:nvPr/>
        </p:nvSpPr>
        <p:spPr>
          <a:xfrm>
            <a:off x="5744633" y="4077757"/>
            <a:ext cx="269875" cy="254000"/>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9FC589A-826A-4A89-9D31-BDA610E49CB3}"/>
              </a:ext>
            </a:extLst>
          </p:cNvPr>
          <p:cNvSpPr/>
          <p:nvPr/>
        </p:nvSpPr>
        <p:spPr>
          <a:xfrm>
            <a:off x="5744631" y="5210174"/>
            <a:ext cx="269875" cy="254000"/>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80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45458D"/>
          </a:solidFill>
        </p:spPr>
        <p:txBody>
          <a:bodyPr wrap="square" rtlCol="0">
            <a:spAutoFit/>
          </a:bodyPr>
          <a:lstStyle/>
          <a:p>
            <a:endParaRPr lang="en-US"/>
          </a:p>
        </p:txBody>
      </p:sp>
      <p:sp>
        <p:nvSpPr>
          <p:cNvPr id="2" name="TextBox 1">
            <a:extLst>
              <a:ext uri="{FF2B5EF4-FFF2-40B4-BE49-F238E27FC236}">
                <a16:creationId xmlns:a16="http://schemas.microsoft.com/office/drawing/2014/main" id="{31E73722-D6A8-4F9D-B5D2-FBF48D9035FD}"/>
              </a:ext>
            </a:extLst>
          </p:cNvPr>
          <p:cNvSpPr txBox="1"/>
          <p:nvPr/>
        </p:nvSpPr>
        <p:spPr>
          <a:xfrm>
            <a:off x="450376" y="178467"/>
            <a:ext cx="11017183" cy="830997"/>
          </a:xfrm>
          <a:prstGeom prst="rect">
            <a:avLst/>
          </a:prstGeom>
          <a:noFill/>
        </p:spPr>
        <p:txBody>
          <a:bodyPr wrap="none" rtlCol="0">
            <a:spAutoFit/>
          </a:bodyPr>
          <a:lstStyle/>
          <a:p>
            <a:r>
              <a:rPr lang="en-US" sz="2400" b="1">
                <a:solidFill>
                  <a:srgbClr val="45458D"/>
                </a:solidFill>
                <a:latin typeface="Malgun Gothic" panose="020B0503020000020004" pitchFamily="34" charset="-127"/>
                <a:ea typeface="Malgun Gothic" panose="020B0503020000020004" pitchFamily="34" charset="-127"/>
              </a:rPr>
              <a:t>Reaching the target demographic, executing the event, and carrying out </a:t>
            </a:r>
          </a:p>
          <a:p>
            <a:r>
              <a:rPr lang="en-US" sz="2400" b="1">
                <a:solidFill>
                  <a:srgbClr val="45458D"/>
                </a:solidFill>
                <a:latin typeface="Malgun Gothic" panose="020B0503020000020004" pitchFamily="34" charset="-127"/>
                <a:ea typeface="Malgun Gothic" panose="020B0503020000020004" pitchFamily="34" charset="-127"/>
              </a:rPr>
              <a:t>the campaign can be implemented easily</a:t>
            </a:r>
          </a:p>
        </p:txBody>
      </p:sp>
      <p:sp>
        <p:nvSpPr>
          <p:cNvPr id="13" name="Rectangle 12">
            <a:extLst>
              <a:ext uri="{FF2B5EF4-FFF2-40B4-BE49-F238E27FC236}">
                <a16:creationId xmlns:a16="http://schemas.microsoft.com/office/drawing/2014/main" id="{045F4ECC-E006-4D9C-9FE9-C4517FD55888}"/>
              </a:ext>
            </a:extLst>
          </p:cNvPr>
          <p:cNvSpPr/>
          <p:nvPr/>
        </p:nvSpPr>
        <p:spPr>
          <a:xfrm>
            <a:off x="3504218" y="3109186"/>
            <a:ext cx="888385" cy="276999"/>
          </a:xfrm>
          <a:prstGeom prst="rect">
            <a:avLst/>
          </a:prstGeom>
        </p:spPr>
        <p:txBody>
          <a:bodyPr wrap="none">
            <a:spAutoFit/>
          </a:bodyPr>
          <a:lstStyle/>
          <a:p>
            <a:r>
              <a:rPr lang="en-US" sz="1200" b="1">
                <a:solidFill>
                  <a:srgbClr val="4569D4"/>
                </a:solidFill>
                <a:latin typeface="Malgun Gothic" panose="020B0503020000020004" pitchFamily="34" charset="-127"/>
                <a:ea typeface="Malgun Gothic" panose="020B0503020000020004" pitchFamily="34" charset="-127"/>
                <a:cs typeface="Arial" panose="020B0604020202020204" pitchFamily="34" charset="0"/>
              </a:rPr>
              <a:t>2 Months</a:t>
            </a:r>
            <a:endParaRPr lang="en-US" sz="1200" b="1">
              <a:solidFill>
                <a:srgbClr val="4569D4"/>
              </a:solidFill>
              <a:latin typeface="Malgun Gothic" panose="020B0503020000020004" pitchFamily="34" charset="-127"/>
              <a:ea typeface="Malgun Gothic" panose="020B0503020000020004" pitchFamily="34" charset="-127"/>
            </a:endParaRPr>
          </a:p>
        </p:txBody>
      </p:sp>
      <p:sp>
        <p:nvSpPr>
          <p:cNvPr id="16" name="Rectangle 15">
            <a:extLst>
              <a:ext uri="{FF2B5EF4-FFF2-40B4-BE49-F238E27FC236}">
                <a16:creationId xmlns:a16="http://schemas.microsoft.com/office/drawing/2014/main" id="{84625529-2215-4A9E-A6A5-EFEDC38E4BAA}"/>
              </a:ext>
            </a:extLst>
          </p:cNvPr>
          <p:cNvSpPr/>
          <p:nvPr/>
        </p:nvSpPr>
        <p:spPr>
          <a:xfrm flipH="1">
            <a:off x="1922924" y="1788691"/>
            <a:ext cx="10087105" cy="254232"/>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b="1">
                <a:latin typeface="Malgun Gothic" panose="020B0503020000020004" pitchFamily="34" charset="-127"/>
                <a:ea typeface="Malgun Gothic" panose="020B0503020000020004" pitchFamily="34" charset="-127"/>
                <a:cs typeface="Arial" panose="020B0604020202020204" pitchFamily="34" charset="0"/>
              </a:rPr>
              <a:t>Year 1</a:t>
            </a:r>
          </a:p>
        </p:txBody>
      </p:sp>
      <p:sp>
        <p:nvSpPr>
          <p:cNvPr id="18" name="Rectangle 17">
            <a:extLst>
              <a:ext uri="{FF2B5EF4-FFF2-40B4-BE49-F238E27FC236}">
                <a16:creationId xmlns:a16="http://schemas.microsoft.com/office/drawing/2014/main" id="{8AA0A763-6761-4CD1-B18F-7E2B2C1E65C5}"/>
              </a:ext>
            </a:extLst>
          </p:cNvPr>
          <p:cNvSpPr/>
          <p:nvPr/>
        </p:nvSpPr>
        <p:spPr>
          <a:xfrm flipH="1">
            <a:off x="434181" y="1785061"/>
            <a:ext cx="1432870" cy="637592"/>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b="1">
                <a:latin typeface="Malgun Gothic" panose="020B0503020000020004" pitchFamily="34" charset="-127"/>
                <a:ea typeface="Malgun Gothic" panose="020B0503020000020004" pitchFamily="34" charset="-127"/>
                <a:cs typeface="Arial" panose="020B0604020202020204" pitchFamily="34" charset="0"/>
              </a:rPr>
              <a:t>Task</a:t>
            </a:r>
          </a:p>
        </p:txBody>
      </p:sp>
      <p:sp>
        <p:nvSpPr>
          <p:cNvPr id="19" name="Rectangle 18">
            <a:extLst>
              <a:ext uri="{FF2B5EF4-FFF2-40B4-BE49-F238E27FC236}">
                <a16:creationId xmlns:a16="http://schemas.microsoft.com/office/drawing/2014/main" id="{074EA1FE-5305-4602-9AF7-A31CA364AA03}"/>
              </a:ext>
            </a:extLst>
          </p:cNvPr>
          <p:cNvSpPr/>
          <p:nvPr/>
        </p:nvSpPr>
        <p:spPr>
          <a:xfrm>
            <a:off x="1976117" y="2592868"/>
            <a:ext cx="703593" cy="132081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C62F86-60E3-4927-ADB7-6F4ECF04BE52}"/>
              </a:ext>
            </a:extLst>
          </p:cNvPr>
          <p:cNvSpPr/>
          <p:nvPr/>
        </p:nvSpPr>
        <p:spPr>
          <a:xfrm>
            <a:off x="437290" y="2592868"/>
            <a:ext cx="11583222" cy="44027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24" name="Rectangle 23">
            <a:extLst>
              <a:ext uri="{FF2B5EF4-FFF2-40B4-BE49-F238E27FC236}">
                <a16:creationId xmlns:a16="http://schemas.microsoft.com/office/drawing/2014/main" id="{CA1CE7D4-64FA-41B5-BD3A-D14B48B524E5}"/>
              </a:ext>
            </a:extLst>
          </p:cNvPr>
          <p:cNvSpPr/>
          <p:nvPr/>
        </p:nvSpPr>
        <p:spPr>
          <a:xfrm flipH="1">
            <a:off x="9530079" y="2146899"/>
            <a:ext cx="2468880" cy="26872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a:latin typeface="Malgun Gothic" panose="020B0503020000020004" pitchFamily="34" charset="-127"/>
                <a:ea typeface="Malgun Gothic" panose="020B0503020000020004" pitchFamily="34" charset="-127"/>
                <a:cs typeface="Arial" panose="020B0604020202020204" pitchFamily="34" charset="0"/>
              </a:rPr>
              <a:t>Quarter 4</a:t>
            </a:r>
          </a:p>
        </p:txBody>
      </p:sp>
      <p:sp>
        <p:nvSpPr>
          <p:cNvPr id="30" name="Rectangle 29">
            <a:extLst>
              <a:ext uri="{FF2B5EF4-FFF2-40B4-BE49-F238E27FC236}">
                <a16:creationId xmlns:a16="http://schemas.microsoft.com/office/drawing/2014/main" id="{9465E110-0539-4D52-B1BF-4A93144220C9}"/>
              </a:ext>
            </a:extLst>
          </p:cNvPr>
          <p:cNvSpPr/>
          <p:nvPr/>
        </p:nvSpPr>
        <p:spPr>
          <a:xfrm>
            <a:off x="3554403" y="2600959"/>
            <a:ext cx="888054" cy="132339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6B40FD2-E9C2-4D9E-B413-9C87158588AA}"/>
              </a:ext>
            </a:extLst>
          </p:cNvPr>
          <p:cNvSpPr/>
          <p:nvPr/>
        </p:nvSpPr>
        <p:spPr>
          <a:xfrm>
            <a:off x="438861" y="3473352"/>
            <a:ext cx="11583222" cy="44027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36" name="Rectangle 35">
            <a:extLst>
              <a:ext uri="{FF2B5EF4-FFF2-40B4-BE49-F238E27FC236}">
                <a16:creationId xmlns:a16="http://schemas.microsoft.com/office/drawing/2014/main" id="{FBDF4568-C7A6-4F58-BACC-0A7C258DE01D}"/>
              </a:ext>
            </a:extLst>
          </p:cNvPr>
          <p:cNvSpPr/>
          <p:nvPr/>
        </p:nvSpPr>
        <p:spPr>
          <a:xfrm>
            <a:off x="434181" y="3040640"/>
            <a:ext cx="11583222" cy="431808"/>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48" name="Rectangle 47">
            <a:extLst>
              <a:ext uri="{FF2B5EF4-FFF2-40B4-BE49-F238E27FC236}">
                <a16:creationId xmlns:a16="http://schemas.microsoft.com/office/drawing/2014/main" id="{442ADAEB-A3BB-4C68-B91B-0ADB21E54E14}"/>
              </a:ext>
            </a:extLst>
          </p:cNvPr>
          <p:cNvSpPr/>
          <p:nvPr/>
        </p:nvSpPr>
        <p:spPr>
          <a:xfrm>
            <a:off x="1984254" y="3916907"/>
            <a:ext cx="687179" cy="1762393"/>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C4CFF2E-5350-429A-B38A-BCD8862ACB34}"/>
              </a:ext>
            </a:extLst>
          </p:cNvPr>
          <p:cNvSpPr/>
          <p:nvPr/>
        </p:nvSpPr>
        <p:spPr>
          <a:xfrm>
            <a:off x="434182" y="4358490"/>
            <a:ext cx="11594468" cy="44027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55" name="Rectangle 54">
            <a:extLst>
              <a:ext uri="{FF2B5EF4-FFF2-40B4-BE49-F238E27FC236}">
                <a16:creationId xmlns:a16="http://schemas.microsoft.com/office/drawing/2014/main" id="{C249279A-9098-47C1-9434-E9FA76B2430A}"/>
              </a:ext>
            </a:extLst>
          </p:cNvPr>
          <p:cNvSpPr/>
          <p:nvPr/>
        </p:nvSpPr>
        <p:spPr>
          <a:xfrm>
            <a:off x="438861" y="5238974"/>
            <a:ext cx="11578541" cy="44027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56" name="Rectangle 55">
            <a:extLst>
              <a:ext uri="{FF2B5EF4-FFF2-40B4-BE49-F238E27FC236}">
                <a16:creationId xmlns:a16="http://schemas.microsoft.com/office/drawing/2014/main" id="{1FA18AB2-AF25-4E6A-A3A6-75171308981F}"/>
              </a:ext>
            </a:extLst>
          </p:cNvPr>
          <p:cNvSpPr/>
          <p:nvPr/>
        </p:nvSpPr>
        <p:spPr>
          <a:xfrm>
            <a:off x="443146" y="4801390"/>
            <a:ext cx="11582394" cy="435882"/>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58" name="Rectangle 57">
            <a:extLst>
              <a:ext uri="{FF2B5EF4-FFF2-40B4-BE49-F238E27FC236}">
                <a16:creationId xmlns:a16="http://schemas.microsoft.com/office/drawing/2014/main" id="{A5011482-0F73-406D-80B4-947DF582F0D3}"/>
              </a:ext>
            </a:extLst>
          </p:cNvPr>
          <p:cNvSpPr/>
          <p:nvPr/>
        </p:nvSpPr>
        <p:spPr>
          <a:xfrm>
            <a:off x="2650061" y="2672177"/>
            <a:ext cx="817853" cy="276999"/>
          </a:xfrm>
          <a:prstGeom prst="rect">
            <a:avLst/>
          </a:prstGeom>
        </p:spPr>
        <p:txBody>
          <a:bodyPr wrap="square">
            <a:spAutoFit/>
          </a:bodyPr>
          <a:lstStyle/>
          <a:p>
            <a:r>
              <a:rPr lang="en-US" sz="1200" b="1">
                <a:solidFill>
                  <a:srgbClr val="4569D4"/>
                </a:solidFill>
                <a:latin typeface="Malgun Gothic" panose="020B0503020000020004" pitchFamily="34" charset="-127"/>
                <a:ea typeface="Malgun Gothic" panose="020B0503020000020004" pitchFamily="34" charset="-127"/>
                <a:cs typeface="Arial" panose="020B0604020202020204" pitchFamily="34" charset="0"/>
              </a:rPr>
              <a:t>1 Month</a:t>
            </a:r>
            <a:endParaRPr lang="en-US" sz="1200" b="1">
              <a:solidFill>
                <a:srgbClr val="4569D4"/>
              </a:solidFill>
              <a:latin typeface="Malgun Gothic" panose="020B0503020000020004" pitchFamily="34" charset="-127"/>
              <a:ea typeface="Malgun Gothic" panose="020B0503020000020004" pitchFamily="34" charset="-127"/>
            </a:endParaRPr>
          </a:p>
        </p:txBody>
      </p:sp>
      <p:sp>
        <p:nvSpPr>
          <p:cNvPr id="67" name="Rectangle 66">
            <a:extLst>
              <a:ext uri="{FF2B5EF4-FFF2-40B4-BE49-F238E27FC236}">
                <a16:creationId xmlns:a16="http://schemas.microsoft.com/office/drawing/2014/main" id="{FB56007E-8696-4E53-84E3-22FE0211150A}"/>
              </a:ext>
            </a:extLst>
          </p:cNvPr>
          <p:cNvSpPr/>
          <p:nvPr/>
        </p:nvSpPr>
        <p:spPr>
          <a:xfrm>
            <a:off x="5230132" y="3998464"/>
            <a:ext cx="1096287" cy="276999"/>
          </a:xfrm>
          <a:prstGeom prst="rect">
            <a:avLst/>
          </a:prstGeom>
        </p:spPr>
        <p:txBody>
          <a:bodyPr wrap="square">
            <a:spAutoFit/>
          </a:bodyPr>
          <a:lstStyle/>
          <a:p>
            <a:r>
              <a:rPr lang="en-US" sz="1200" b="1">
                <a:solidFill>
                  <a:srgbClr val="4569D4"/>
                </a:solidFill>
                <a:latin typeface="Malgun Gothic" panose="020B0503020000020004" pitchFamily="34" charset="-127"/>
                <a:ea typeface="Malgun Gothic" panose="020B0503020000020004" pitchFamily="34" charset="-127"/>
                <a:cs typeface="Arial" panose="020B0604020202020204" pitchFamily="34" charset="0"/>
              </a:rPr>
              <a:t>3 Months</a:t>
            </a:r>
            <a:endParaRPr lang="en-US" sz="1200" b="1">
              <a:solidFill>
                <a:srgbClr val="4569D4"/>
              </a:solidFill>
              <a:latin typeface="Malgun Gothic" panose="020B0503020000020004" pitchFamily="34" charset="-127"/>
              <a:ea typeface="Malgun Gothic" panose="020B0503020000020004" pitchFamily="34" charset="-127"/>
            </a:endParaRPr>
          </a:p>
        </p:txBody>
      </p:sp>
      <p:sp>
        <p:nvSpPr>
          <p:cNvPr id="69" name="Rectangle 68">
            <a:extLst>
              <a:ext uri="{FF2B5EF4-FFF2-40B4-BE49-F238E27FC236}">
                <a16:creationId xmlns:a16="http://schemas.microsoft.com/office/drawing/2014/main" id="{9134A9EF-7C2D-4E23-850B-624C9260957D}"/>
              </a:ext>
            </a:extLst>
          </p:cNvPr>
          <p:cNvSpPr/>
          <p:nvPr/>
        </p:nvSpPr>
        <p:spPr>
          <a:xfrm>
            <a:off x="6031343" y="4457131"/>
            <a:ext cx="888385" cy="276999"/>
          </a:xfrm>
          <a:prstGeom prst="rect">
            <a:avLst/>
          </a:prstGeom>
        </p:spPr>
        <p:txBody>
          <a:bodyPr wrap="square">
            <a:spAutoFit/>
          </a:bodyPr>
          <a:lstStyle/>
          <a:p>
            <a:r>
              <a:rPr lang="en-US" sz="1200" b="1">
                <a:solidFill>
                  <a:srgbClr val="4569D4"/>
                </a:solidFill>
                <a:latin typeface="Malgun Gothic" panose="020B0503020000020004" pitchFamily="34" charset="-127"/>
                <a:ea typeface="Malgun Gothic" panose="020B0503020000020004" pitchFamily="34" charset="-127"/>
                <a:cs typeface="Arial" panose="020B0604020202020204" pitchFamily="34" charset="0"/>
              </a:rPr>
              <a:t>3 Months</a:t>
            </a:r>
            <a:endParaRPr lang="en-US" sz="1200" b="1">
              <a:solidFill>
                <a:srgbClr val="4569D4"/>
              </a:solidFill>
              <a:latin typeface="Malgun Gothic" panose="020B0503020000020004" pitchFamily="34" charset="-127"/>
              <a:ea typeface="Malgun Gothic" panose="020B0503020000020004" pitchFamily="34" charset="-127"/>
            </a:endParaRPr>
          </a:p>
        </p:txBody>
      </p:sp>
      <p:sp>
        <p:nvSpPr>
          <p:cNvPr id="73" name="Rectangle 72">
            <a:extLst>
              <a:ext uri="{FF2B5EF4-FFF2-40B4-BE49-F238E27FC236}">
                <a16:creationId xmlns:a16="http://schemas.microsoft.com/office/drawing/2014/main" id="{1FE4A9EE-36C2-4CC5-A66A-8A8487FC2BE0}"/>
              </a:ext>
            </a:extLst>
          </p:cNvPr>
          <p:cNvSpPr/>
          <p:nvPr/>
        </p:nvSpPr>
        <p:spPr>
          <a:xfrm>
            <a:off x="4896653" y="3558195"/>
            <a:ext cx="888385" cy="276999"/>
          </a:xfrm>
          <a:prstGeom prst="rect">
            <a:avLst/>
          </a:prstGeom>
        </p:spPr>
        <p:txBody>
          <a:bodyPr wrap="none">
            <a:spAutoFit/>
          </a:bodyPr>
          <a:lstStyle/>
          <a:p>
            <a:r>
              <a:rPr lang="en-US" sz="1200" b="1">
                <a:solidFill>
                  <a:srgbClr val="4569D4"/>
                </a:solidFill>
                <a:latin typeface="Malgun Gothic" panose="020B0503020000020004" pitchFamily="34" charset="-127"/>
                <a:ea typeface="Malgun Gothic" panose="020B0503020000020004" pitchFamily="34" charset="-127"/>
                <a:cs typeface="Arial" panose="020B0604020202020204" pitchFamily="34" charset="0"/>
              </a:rPr>
              <a:t>3 Months</a:t>
            </a:r>
            <a:endParaRPr lang="en-US" sz="1200" b="1">
              <a:solidFill>
                <a:srgbClr val="4569D4"/>
              </a:solidFill>
              <a:latin typeface="Malgun Gothic" panose="020B0503020000020004" pitchFamily="34" charset="-127"/>
              <a:ea typeface="Malgun Gothic" panose="020B0503020000020004" pitchFamily="34" charset="-127"/>
            </a:endParaRPr>
          </a:p>
        </p:txBody>
      </p:sp>
      <p:sp>
        <p:nvSpPr>
          <p:cNvPr id="4" name="TextBox 3">
            <a:extLst>
              <a:ext uri="{FF2B5EF4-FFF2-40B4-BE49-F238E27FC236}">
                <a16:creationId xmlns:a16="http://schemas.microsoft.com/office/drawing/2014/main" id="{09434DFF-41B9-4772-9A16-9B4C500B6979}"/>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- 15 -</a:t>
            </a:r>
          </a:p>
        </p:txBody>
      </p:sp>
      <p:sp>
        <p:nvSpPr>
          <p:cNvPr id="11" name="TextBox 10">
            <a:extLst>
              <a:ext uri="{FF2B5EF4-FFF2-40B4-BE49-F238E27FC236}">
                <a16:creationId xmlns:a16="http://schemas.microsoft.com/office/drawing/2014/main" id="{377BC541-0726-49E3-8B24-872FD5CFE51E}"/>
              </a:ext>
            </a:extLst>
          </p:cNvPr>
          <p:cNvSpPr txBox="1"/>
          <p:nvPr/>
        </p:nvSpPr>
        <p:spPr>
          <a:xfrm>
            <a:off x="396322" y="2680514"/>
            <a:ext cx="1839952" cy="292388"/>
          </a:xfrm>
          <a:prstGeom prst="rect">
            <a:avLst/>
          </a:prstGeom>
          <a:noFill/>
        </p:spPr>
        <p:txBody>
          <a:bodyPr wrap="square" rtlCol="0">
            <a:spAutoFit/>
          </a:bodyPr>
          <a:lstStyle/>
          <a:p>
            <a:r>
              <a:rPr lang="en-US" sz="1300" dirty="0">
                <a:latin typeface="Malgun Gothic" panose="020B0503020000020004" pitchFamily="34" charset="-127"/>
                <a:ea typeface="Malgun Gothic" panose="020B0503020000020004" pitchFamily="34" charset="-127"/>
              </a:rPr>
              <a:t>Book event spaces</a:t>
            </a:r>
          </a:p>
        </p:txBody>
      </p:sp>
      <p:sp>
        <p:nvSpPr>
          <p:cNvPr id="15" name="TextBox 14">
            <a:extLst>
              <a:ext uri="{FF2B5EF4-FFF2-40B4-BE49-F238E27FC236}">
                <a16:creationId xmlns:a16="http://schemas.microsoft.com/office/drawing/2014/main" id="{AF190DEF-813C-4D83-8BC4-01E49204C0C3}"/>
              </a:ext>
            </a:extLst>
          </p:cNvPr>
          <p:cNvSpPr txBox="1"/>
          <p:nvPr/>
        </p:nvSpPr>
        <p:spPr>
          <a:xfrm>
            <a:off x="386309" y="2997461"/>
            <a:ext cx="1588742" cy="492443"/>
          </a:xfrm>
          <a:prstGeom prst="rect">
            <a:avLst/>
          </a:prstGeom>
          <a:noFill/>
        </p:spPr>
        <p:txBody>
          <a:bodyPr wrap="square" rtlCol="0">
            <a:spAutoFit/>
          </a:bodyPr>
          <a:lstStyle/>
          <a:p>
            <a:r>
              <a:rPr lang="en-US" sz="1300" dirty="0">
                <a:latin typeface="Malgun Gothic" panose="020B0503020000020004" pitchFamily="34" charset="-127"/>
                <a:ea typeface="Malgun Gothic" panose="020B0503020000020004" pitchFamily="34" charset="-127"/>
              </a:rPr>
              <a:t>Contact local news </a:t>
            </a:r>
          </a:p>
        </p:txBody>
      </p:sp>
      <p:sp>
        <p:nvSpPr>
          <p:cNvPr id="37" name="Rectangle 36">
            <a:extLst>
              <a:ext uri="{FF2B5EF4-FFF2-40B4-BE49-F238E27FC236}">
                <a16:creationId xmlns:a16="http://schemas.microsoft.com/office/drawing/2014/main" id="{C2871541-DE19-40E7-9491-664EF411A3BE}"/>
              </a:ext>
            </a:extLst>
          </p:cNvPr>
          <p:cNvSpPr/>
          <p:nvPr/>
        </p:nvSpPr>
        <p:spPr>
          <a:xfrm flipH="1">
            <a:off x="6995589" y="2146899"/>
            <a:ext cx="2388358" cy="26872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a:latin typeface="Malgun Gothic" panose="020B0503020000020004" pitchFamily="34" charset="-127"/>
                <a:ea typeface="Malgun Gothic" panose="020B0503020000020004" pitchFamily="34" charset="-127"/>
                <a:cs typeface="Arial" panose="020B0604020202020204" pitchFamily="34" charset="0"/>
              </a:rPr>
              <a:t>Quarter 3</a:t>
            </a:r>
          </a:p>
        </p:txBody>
      </p:sp>
      <p:sp>
        <p:nvSpPr>
          <p:cNvPr id="47" name="Rectangle 46">
            <a:extLst>
              <a:ext uri="{FF2B5EF4-FFF2-40B4-BE49-F238E27FC236}">
                <a16:creationId xmlns:a16="http://schemas.microsoft.com/office/drawing/2014/main" id="{5BC5A9E3-D4E3-49F5-B1F1-4CBCE8C159D3}"/>
              </a:ext>
            </a:extLst>
          </p:cNvPr>
          <p:cNvSpPr/>
          <p:nvPr/>
        </p:nvSpPr>
        <p:spPr>
          <a:xfrm flipH="1">
            <a:off x="4461098" y="2146899"/>
            <a:ext cx="2388358" cy="26872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a:latin typeface="Malgun Gothic" panose="020B0503020000020004" pitchFamily="34" charset="-127"/>
                <a:ea typeface="Malgun Gothic" panose="020B0503020000020004" pitchFamily="34" charset="-127"/>
                <a:cs typeface="Arial" panose="020B0604020202020204" pitchFamily="34" charset="0"/>
              </a:rPr>
              <a:t>Quarter 2</a:t>
            </a:r>
          </a:p>
        </p:txBody>
      </p:sp>
      <p:sp>
        <p:nvSpPr>
          <p:cNvPr id="77" name="Rectangle 76">
            <a:extLst>
              <a:ext uri="{FF2B5EF4-FFF2-40B4-BE49-F238E27FC236}">
                <a16:creationId xmlns:a16="http://schemas.microsoft.com/office/drawing/2014/main" id="{01E49EEC-40A2-4750-8350-8EF7C5A2AA35}"/>
              </a:ext>
            </a:extLst>
          </p:cNvPr>
          <p:cNvSpPr/>
          <p:nvPr/>
        </p:nvSpPr>
        <p:spPr>
          <a:xfrm flipH="1">
            <a:off x="1926607" y="2146899"/>
            <a:ext cx="2388358" cy="26872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a:latin typeface="Malgun Gothic" panose="020B0503020000020004" pitchFamily="34" charset="-127"/>
                <a:ea typeface="Malgun Gothic" panose="020B0503020000020004" pitchFamily="34" charset="-127"/>
                <a:cs typeface="Arial" panose="020B0604020202020204" pitchFamily="34" charset="0"/>
              </a:rPr>
              <a:t>Quarter 1</a:t>
            </a:r>
          </a:p>
        </p:txBody>
      </p:sp>
      <p:sp>
        <p:nvSpPr>
          <p:cNvPr id="81" name="TextBox 80">
            <a:extLst>
              <a:ext uri="{FF2B5EF4-FFF2-40B4-BE49-F238E27FC236}">
                <a16:creationId xmlns:a16="http://schemas.microsoft.com/office/drawing/2014/main" id="{D3058B88-B9DF-4386-ADBA-B0A046A2CC67}"/>
              </a:ext>
            </a:extLst>
          </p:cNvPr>
          <p:cNvSpPr txBox="1"/>
          <p:nvPr/>
        </p:nvSpPr>
        <p:spPr>
          <a:xfrm>
            <a:off x="398606" y="3980073"/>
            <a:ext cx="2023419" cy="292388"/>
          </a:xfrm>
          <a:prstGeom prst="rect">
            <a:avLst/>
          </a:prstGeom>
          <a:noFill/>
        </p:spPr>
        <p:txBody>
          <a:bodyPr wrap="square" lIns="91440" tIns="45720" rIns="91440" bIns="45720" rtlCol="0" anchor="t">
            <a:spAutoFit/>
          </a:bodyPr>
          <a:lstStyle/>
          <a:p>
            <a:r>
              <a:rPr lang="en-US" sz="1300" dirty="0">
                <a:latin typeface="Malgun Gothic"/>
                <a:ea typeface="Malgun Gothic"/>
              </a:rPr>
              <a:t>Design advertising</a:t>
            </a:r>
            <a:endParaRPr lang="en-US" dirty="0"/>
          </a:p>
        </p:txBody>
      </p:sp>
      <p:sp>
        <p:nvSpPr>
          <p:cNvPr id="85" name="Rectangle 84">
            <a:extLst>
              <a:ext uri="{FF2B5EF4-FFF2-40B4-BE49-F238E27FC236}">
                <a16:creationId xmlns:a16="http://schemas.microsoft.com/office/drawing/2014/main" id="{E7F99E90-205F-4A6B-85AE-2B9B3E4F41A0}"/>
              </a:ext>
            </a:extLst>
          </p:cNvPr>
          <p:cNvSpPr/>
          <p:nvPr/>
        </p:nvSpPr>
        <p:spPr>
          <a:xfrm>
            <a:off x="436729" y="3910391"/>
            <a:ext cx="11580548" cy="44027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bg2">
                  <a:lumMod val="25000"/>
                </a:schemeClr>
              </a:solidFill>
              <a:latin typeface="Malgun Gothic" panose="020B0503020000020004" pitchFamily="34" charset="-127"/>
              <a:ea typeface="Malgun Gothic" panose="020B0503020000020004" pitchFamily="34" charset="-127"/>
              <a:cs typeface="Arial" panose="020B0604020202020204" pitchFamily="34" charset="0"/>
            </a:endParaRPr>
          </a:p>
        </p:txBody>
      </p:sp>
      <p:sp>
        <p:nvSpPr>
          <p:cNvPr id="93" name="TextBox 92">
            <a:extLst>
              <a:ext uri="{FF2B5EF4-FFF2-40B4-BE49-F238E27FC236}">
                <a16:creationId xmlns:a16="http://schemas.microsoft.com/office/drawing/2014/main" id="{E308E22F-91BC-4B04-A525-AA2BAEC621B4}"/>
              </a:ext>
            </a:extLst>
          </p:cNvPr>
          <p:cNvSpPr txBox="1"/>
          <p:nvPr/>
        </p:nvSpPr>
        <p:spPr>
          <a:xfrm>
            <a:off x="398723" y="4792754"/>
            <a:ext cx="2319752" cy="492443"/>
          </a:xfrm>
          <a:prstGeom prst="rect">
            <a:avLst/>
          </a:prstGeom>
          <a:noFill/>
        </p:spPr>
        <p:txBody>
          <a:bodyPr wrap="square" lIns="91440" tIns="45720" rIns="91440" bIns="45720" rtlCol="0" anchor="t">
            <a:spAutoFit/>
          </a:bodyPr>
          <a:lstStyle/>
          <a:p>
            <a:r>
              <a:rPr lang="en-US" sz="1300">
                <a:latin typeface="Malgun Gothic" panose="020B0503020000020004" pitchFamily="34" charset="-127"/>
                <a:ea typeface="Malgun Gothic" panose="020B0503020000020004" pitchFamily="34" charset="-127"/>
              </a:rPr>
              <a:t>“Variety Goes Wild” </a:t>
            </a:r>
          </a:p>
          <a:p>
            <a:r>
              <a:rPr lang="en-US" sz="1300">
                <a:latin typeface="Malgun Gothic"/>
                <a:ea typeface="Malgun Gothic"/>
              </a:rPr>
              <a:t>Event/Sign-ups</a:t>
            </a:r>
            <a:endParaRPr lang="en-US" sz="1300">
              <a:latin typeface="Malgun Gothic" panose="020B0503020000020004" pitchFamily="34" charset="-127"/>
              <a:ea typeface="Malgun Gothic" panose="020B0503020000020004" pitchFamily="34" charset="-127"/>
            </a:endParaRPr>
          </a:p>
        </p:txBody>
      </p:sp>
      <p:sp>
        <p:nvSpPr>
          <p:cNvPr id="97" name="Rectangle 96">
            <a:extLst>
              <a:ext uri="{FF2B5EF4-FFF2-40B4-BE49-F238E27FC236}">
                <a16:creationId xmlns:a16="http://schemas.microsoft.com/office/drawing/2014/main" id="{1BAD1D02-8881-4D9E-8944-9A395E1242DE}"/>
              </a:ext>
            </a:extLst>
          </p:cNvPr>
          <p:cNvSpPr/>
          <p:nvPr/>
        </p:nvSpPr>
        <p:spPr>
          <a:xfrm>
            <a:off x="6921102" y="4847561"/>
            <a:ext cx="888385" cy="276999"/>
          </a:xfrm>
          <a:prstGeom prst="rect">
            <a:avLst/>
          </a:prstGeom>
        </p:spPr>
        <p:txBody>
          <a:bodyPr wrap="square">
            <a:spAutoFit/>
          </a:bodyPr>
          <a:lstStyle/>
          <a:p>
            <a:r>
              <a:rPr lang="en-US" sz="1200" b="1">
                <a:solidFill>
                  <a:srgbClr val="4569D4"/>
                </a:solidFill>
                <a:latin typeface="Malgun Gothic" panose="020B0503020000020004" pitchFamily="34" charset="-127"/>
                <a:ea typeface="Malgun Gothic" panose="020B0503020000020004" pitchFamily="34" charset="-127"/>
                <a:cs typeface="Arial" panose="020B0604020202020204" pitchFamily="34" charset="0"/>
              </a:rPr>
              <a:t>1 Month</a:t>
            </a:r>
            <a:endParaRPr lang="en-US" sz="1200" b="1">
              <a:solidFill>
                <a:srgbClr val="4569D4"/>
              </a:solidFill>
              <a:latin typeface="Malgun Gothic" panose="020B0503020000020004" pitchFamily="34" charset="-127"/>
              <a:ea typeface="Malgun Gothic" panose="020B0503020000020004" pitchFamily="34" charset="-127"/>
            </a:endParaRPr>
          </a:p>
        </p:txBody>
      </p:sp>
      <p:sp>
        <p:nvSpPr>
          <p:cNvPr id="17" name="TextBox 16">
            <a:extLst>
              <a:ext uri="{FF2B5EF4-FFF2-40B4-BE49-F238E27FC236}">
                <a16:creationId xmlns:a16="http://schemas.microsoft.com/office/drawing/2014/main" id="{7F93E02B-3F16-4D28-8C43-E0DCCC89EE43}"/>
              </a:ext>
            </a:extLst>
          </p:cNvPr>
          <p:cNvSpPr txBox="1"/>
          <p:nvPr/>
        </p:nvSpPr>
        <p:spPr>
          <a:xfrm>
            <a:off x="397045" y="3421769"/>
            <a:ext cx="1588742" cy="492443"/>
          </a:xfrm>
          <a:prstGeom prst="rect">
            <a:avLst/>
          </a:prstGeom>
          <a:noFill/>
        </p:spPr>
        <p:txBody>
          <a:bodyPr wrap="square" rtlCol="0">
            <a:spAutoFit/>
          </a:bodyPr>
          <a:lstStyle/>
          <a:p>
            <a:r>
              <a:rPr lang="en-US" sz="1300" dirty="0">
                <a:latin typeface="Malgun Gothic" panose="020B0503020000020004" pitchFamily="34" charset="-127"/>
                <a:ea typeface="Malgun Gothic" panose="020B0503020000020004" pitchFamily="34" charset="-127"/>
              </a:rPr>
              <a:t>Contact Variety families</a:t>
            </a:r>
          </a:p>
        </p:txBody>
      </p:sp>
      <p:sp>
        <p:nvSpPr>
          <p:cNvPr id="23" name="TextBox 22">
            <a:extLst>
              <a:ext uri="{FF2B5EF4-FFF2-40B4-BE49-F238E27FC236}">
                <a16:creationId xmlns:a16="http://schemas.microsoft.com/office/drawing/2014/main" id="{4DD9304F-0BBE-4469-9086-A415872185C9}"/>
              </a:ext>
            </a:extLst>
          </p:cNvPr>
          <p:cNvSpPr txBox="1"/>
          <p:nvPr/>
        </p:nvSpPr>
        <p:spPr>
          <a:xfrm>
            <a:off x="396322" y="5205435"/>
            <a:ext cx="2023419" cy="492443"/>
          </a:xfrm>
          <a:prstGeom prst="rect">
            <a:avLst/>
          </a:prstGeom>
          <a:noFill/>
        </p:spPr>
        <p:txBody>
          <a:bodyPr wrap="square" lIns="91440" tIns="45720" rIns="91440" bIns="45720" rtlCol="0" anchor="t">
            <a:spAutoFit/>
          </a:bodyPr>
          <a:lstStyle/>
          <a:p>
            <a:r>
              <a:rPr lang="en-US" sz="1300">
                <a:latin typeface="Malgun Gothic"/>
                <a:ea typeface="Malgun Gothic"/>
              </a:rPr>
              <a:t>"Nice to Meet You" Campaign</a:t>
            </a:r>
          </a:p>
        </p:txBody>
      </p:sp>
      <p:sp>
        <p:nvSpPr>
          <p:cNvPr id="63" name="TextBox 62">
            <a:extLst>
              <a:ext uri="{FF2B5EF4-FFF2-40B4-BE49-F238E27FC236}">
                <a16:creationId xmlns:a16="http://schemas.microsoft.com/office/drawing/2014/main" id="{03D954C5-7B0E-48F4-BD4E-13B983C60B9D}"/>
              </a:ext>
            </a:extLst>
          </p:cNvPr>
          <p:cNvSpPr txBox="1"/>
          <p:nvPr/>
        </p:nvSpPr>
        <p:spPr>
          <a:xfrm>
            <a:off x="398722" y="4351529"/>
            <a:ext cx="1727086" cy="497734"/>
          </a:xfrm>
          <a:prstGeom prst="rect">
            <a:avLst/>
          </a:prstGeom>
          <a:noFill/>
        </p:spPr>
        <p:txBody>
          <a:bodyPr wrap="square" lIns="91440" tIns="45720" rIns="91440" bIns="45720" rtlCol="0" anchor="t">
            <a:spAutoFit/>
          </a:bodyPr>
          <a:lstStyle/>
          <a:p>
            <a:r>
              <a:rPr lang="en-US" sz="1300" dirty="0">
                <a:latin typeface="Malgun Gothic"/>
                <a:ea typeface="Malgun Gothic"/>
              </a:rPr>
              <a:t>Release ads to target audience</a:t>
            </a:r>
          </a:p>
        </p:txBody>
      </p:sp>
      <p:sp>
        <p:nvSpPr>
          <p:cNvPr id="27" name="Rectangle 26">
            <a:extLst>
              <a:ext uri="{FF2B5EF4-FFF2-40B4-BE49-F238E27FC236}">
                <a16:creationId xmlns:a16="http://schemas.microsoft.com/office/drawing/2014/main" id="{C23B5860-0802-478F-908E-2104C0879286}"/>
              </a:ext>
            </a:extLst>
          </p:cNvPr>
          <p:cNvSpPr/>
          <p:nvPr/>
        </p:nvSpPr>
        <p:spPr>
          <a:xfrm>
            <a:off x="3554403" y="3921312"/>
            <a:ext cx="888054" cy="1759927"/>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42272B1-B171-444A-A732-D4FA6704EAE0}"/>
              </a:ext>
            </a:extLst>
          </p:cNvPr>
          <p:cNvSpPr/>
          <p:nvPr/>
        </p:nvSpPr>
        <p:spPr>
          <a:xfrm>
            <a:off x="4447307" y="2589771"/>
            <a:ext cx="841248" cy="132081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DAE887D-F7CE-4F88-9136-3BF339AFDE7A}"/>
              </a:ext>
            </a:extLst>
          </p:cNvPr>
          <p:cNvSpPr/>
          <p:nvPr/>
        </p:nvSpPr>
        <p:spPr>
          <a:xfrm>
            <a:off x="6085174" y="2591231"/>
            <a:ext cx="841248" cy="132339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359F09-C237-4F19-9E02-B305C4639857}"/>
              </a:ext>
            </a:extLst>
          </p:cNvPr>
          <p:cNvSpPr/>
          <p:nvPr/>
        </p:nvSpPr>
        <p:spPr>
          <a:xfrm>
            <a:off x="4447307" y="3913810"/>
            <a:ext cx="841248" cy="1762393"/>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5D4D7C-9038-4431-9ECD-017CE47A5A53}"/>
              </a:ext>
            </a:extLst>
          </p:cNvPr>
          <p:cNvSpPr/>
          <p:nvPr/>
        </p:nvSpPr>
        <p:spPr>
          <a:xfrm>
            <a:off x="6085174" y="3916262"/>
            <a:ext cx="841248" cy="1764977"/>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EC80261-8410-4D46-9F9A-124BF95D8611}"/>
              </a:ext>
            </a:extLst>
          </p:cNvPr>
          <p:cNvSpPr/>
          <p:nvPr/>
        </p:nvSpPr>
        <p:spPr>
          <a:xfrm>
            <a:off x="6920335" y="2592868"/>
            <a:ext cx="841248" cy="132081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9FA25FA-6218-4DE9-AA5F-B38BEDF56162}"/>
              </a:ext>
            </a:extLst>
          </p:cNvPr>
          <p:cNvSpPr/>
          <p:nvPr/>
        </p:nvSpPr>
        <p:spPr>
          <a:xfrm>
            <a:off x="8685908" y="2595088"/>
            <a:ext cx="832406" cy="132339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D5055DA-245A-4C9D-9392-E2CDB12C0E54}"/>
              </a:ext>
            </a:extLst>
          </p:cNvPr>
          <p:cNvSpPr/>
          <p:nvPr/>
        </p:nvSpPr>
        <p:spPr>
          <a:xfrm>
            <a:off x="6925199" y="3916907"/>
            <a:ext cx="841248" cy="1762393"/>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79A3875-D97B-40C8-9FD6-073D679EAEB7}"/>
              </a:ext>
            </a:extLst>
          </p:cNvPr>
          <p:cNvSpPr/>
          <p:nvPr/>
        </p:nvSpPr>
        <p:spPr>
          <a:xfrm>
            <a:off x="8686059" y="3910391"/>
            <a:ext cx="832104" cy="1764977"/>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EF5DF3F-490D-4C10-8F3D-7A8E1B700D69}"/>
              </a:ext>
            </a:extLst>
          </p:cNvPr>
          <p:cNvSpPr/>
          <p:nvPr/>
        </p:nvSpPr>
        <p:spPr>
          <a:xfrm>
            <a:off x="9518163" y="2589771"/>
            <a:ext cx="849503" cy="132081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4425A3-645A-4E45-936E-56A2F4B88F07}"/>
              </a:ext>
            </a:extLst>
          </p:cNvPr>
          <p:cNvSpPr/>
          <p:nvPr/>
        </p:nvSpPr>
        <p:spPr>
          <a:xfrm>
            <a:off x="9517957" y="3913810"/>
            <a:ext cx="855865" cy="1762393"/>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E872F72-ECCB-454A-8D5C-8D8FF285D8A8}"/>
              </a:ext>
            </a:extLst>
          </p:cNvPr>
          <p:cNvSpPr/>
          <p:nvPr/>
        </p:nvSpPr>
        <p:spPr>
          <a:xfrm>
            <a:off x="11185077" y="2592868"/>
            <a:ext cx="832406" cy="1320810"/>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F2947C5-743A-425A-B650-89B00A2B412C}"/>
              </a:ext>
            </a:extLst>
          </p:cNvPr>
          <p:cNvSpPr/>
          <p:nvPr/>
        </p:nvSpPr>
        <p:spPr>
          <a:xfrm>
            <a:off x="11178922" y="3916907"/>
            <a:ext cx="844717" cy="1762393"/>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002C0805-B626-4D75-8ACC-84486371E407}"/>
              </a:ext>
            </a:extLst>
          </p:cNvPr>
          <p:cNvSpPr/>
          <p:nvPr/>
        </p:nvSpPr>
        <p:spPr>
          <a:xfrm flipH="1">
            <a:off x="2022923" y="2690255"/>
            <a:ext cx="634908" cy="239671"/>
          </a:xfrm>
          <a:prstGeom prst="round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59" name="Rectangle: Rounded Corners 58">
            <a:extLst>
              <a:ext uri="{FF2B5EF4-FFF2-40B4-BE49-F238E27FC236}">
                <a16:creationId xmlns:a16="http://schemas.microsoft.com/office/drawing/2014/main" id="{0FEA1690-3AE2-416E-A033-DD186BCA0484}"/>
              </a:ext>
            </a:extLst>
          </p:cNvPr>
          <p:cNvSpPr/>
          <p:nvPr/>
        </p:nvSpPr>
        <p:spPr>
          <a:xfrm flipH="1">
            <a:off x="2022922" y="3142821"/>
            <a:ext cx="1374066" cy="239671"/>
          </a:xfrm>
          <a:prstGeom prst="round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62" name="Rectangle: Rounded Corners 61">
            <a:extLst>
              <a:ext uri="{FF2B5EF4-FFF2-40B4-BE49-F238E27FC236}">
                <a16:creationId xmlns:a16="http://schemas.microsoft.com/office/drawing/2014/main" id="{E7B32DBA-B8C1-45F5-A382-F4E3CC425CB0}"/>
              </a:ext>
            </a:extLst>
          </p:cNvPr>
          <p:cNvSpPr/>
          <p:nvPr/>
        </p:nvSpPr>
        <p:spPr>
          <a:xfrm flipH="1">
            <a:off x="2731670" y="4018728"/>
            <a:ext cx="2436655" cy="239370"/>
          </a:xfrm>
          <a:prstGeom prst="roundRect">
            <a:avLst/>
          </a:prstGeom>
          <a:solidFill>
            <a:srgbClr val="4569D4"/>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72" name="Rectangle: Rounded Corners 71">
            <a:extLst>
              <a:ext uri="{FF2B5EF4-FFF2-40B4-BE49-F238E27FC236}">
                <a16:creationId xmlns:a16="http://schemas.microsoft.com/office/drawing/2014/main" id="{17FD25F8-C3F3-4A50-A623-25CF066B0CE3}"/>
              </a:ext>
            </a:extLst>
          </p:cNvPr>
          <p:cNvSpPr/>
          <p:nvPr/>
        </p:nvSpPr>
        <p:spPr>
          <a:xfrm flipH="1">
            <a:off x="2349229" y="3577244"/>
            <a:ext cx="2534055" cy="239671"/>
          </a:xfrm>
          <a:prstGeom prst="round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5" name="Arrow: Right 4">
            <a:extLst>
              <a:ext uri="{FF2B5EF4-FFF2-40B4-BE49-F238E27FC236}">
                <a16:creationId xmlns:a16="http://schemas.microsoft.com/office/drawing/2014/main" id="{93131BB6-5545-4DFF-9915-4326B85AD25C}"/>
              </a:ext>
            </a:extLst>
          </p:cNvPr>
          <p:cNvSpPr/>
          <p:nvPr/>
        </p:nvSpPr>
        <p:spPr>
          <a:xfrm>
            <a:off x="9138195" y="5220340"/>
            <a:ext cx="2809517" cy="429768"/>
          </a:xfrm>
          <a:prstGeom prst="rightArrow">
            <a:avLst/>
          </a:prstGeom>
          <a:solidFill>
            <a:srgbClr val="4569D4"/>
          </a:solidFill>
          <a:ln>
            <a:solidFill>
              <a:srgbClr val="4569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8E7EC47A-54FE-4837-BAFA-EF15C6489686}"/>
              </a:ext>
            </a:extLst>
          </p:cNvPr>
          <p:cNvSpPr/>
          <p:nvPr/>
        </p:nvSpPr>
        <p:spPr>
          <a:xfrm flipH="1">
            <a:off x="3666915" y="4470391"/>
            <a:ext cx="2338671" cy="244943"/>
          </a:xfrm>
          <a:prstGeom prst="roundRect">
            <a:avLst/>
          </a:prstGeom>
          <a:solidFill>
            <a:srgbClr val="4569D4"/>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89" name="Rectangle: Rounded Corners 88">
            <a:extLst>
              <a:ext uri="{FF2B5EF4-FFF2-40B4-BE49-F238E27FC236}">
                <a16:creationId xmlns:a16="http://schemas.microsoft.com/office/drawing/2014/main" id="{B58C05C6-920A-467C-BA28-52CDBAE60BC8}"/>
              </a:ext>
            </a:extLst>
          </p:cNvPr>
          <p:cNvSpPr/>
          <p:nvPr/>
        </p:nvSpPr>
        <p:spPr>
          <a:xfrm flipH="1">
            <a:off x="6152527" y="4846842"/>
            <a:ext cx="728382" cy="237091"/>
          </a:xfrm>
          <a:prstGeom prst="round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70" name="Rectangle: Rounded Corners 69">
            <a:extLst>
              <a:ext uri="{FF2B5EF4-FFF2-40B4-BE49-F238E27FC236}">
                <a16:creationId xmlns:a16="http://schemas.microsoft.com/office/drawing/2014/main" id="{C3E17155-A7CB-4381-8846-7B0A4FEF4ABD}"/>
              </a:ext>
            </a:extLst>
          </p:cNvPr>
          <p:cNvSpPr/>
          <p:nvPr/>
        </p:nvSpPr>
        <p:spPr>
          <a:xfrm flipH="1">
            <a:off x="6986659" y="5321799"/>
            <a:ext cx="4069080" cy="221711"/>
          </a:xfrm>
          <a:prstGeom prst="round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1400">
              <a:latin typeface="Malgun Gothic" panose="020B0503020000020004" pitchFamily="34" charset="-127"/>
              <a:ea typeface="Malgun Gothic" panose="020B0503020000020004" pitchFamily="34" charset="-127"/>
              <a:cs typeface="Arial" panose="020B0604020202020204" pitchFamily="34" charset="0"/>
            </a:endParaRPr>
          </a:p>
        </p:txBody>
      </p:sp>
      <p:sp>
        <p:nvSpPr>
          <p:cNvPr id="71" name="Rectangle 70">
            <a:extLst>
              <a:ext uri="{FF2B5EF4-FFF2-40B4-BE49-F238E27FC236}">
                <a16:creationId xmlns:a16="http://schemas.microsoft.com/office/drawing/2014/main" id="{382C1420-90BE-49CA-B1D2-757CA503E0EB}"/>
              </a:ext>
            </a:extLst>
          </p:cNvPr>
          <p:cNvSpPr/>
          <p:nvPr/>
        </p:nvSpPr>
        <p:spPr>
          <a:xfrm>
            <a:off x="10746413" y="5285197"/>
            <a:ext cx="928459" cy="276999"/>
          </a:xfrm>
          <a:prstGeom prst="rect">
            <a:avLst/>
          </a:prstGeom>
        </p:spPr>
        <p:txBody>
          <a:bodyPr wrap="square">
            <a:spAutoFit/>
          </a:bodyPr>
          <a:lstStyle/>
          <a:p>
            <a:r>
              <a:rPr lang="en-US" sz="1200" b="1">
                <a:solidFill>
                  <a:schemeClr val="bg1"/>
                </a:solidFill>
                <a:latin typeface="Malgun Gothic" panose="020B0503020000020004" pitchFamily="34" charset="-127"/>
                <a:ea typeface="Malgun Gothic" panose="020B0503020000020004" pitchFamily="34" charset="-127"/>
                <a:cs typeface="Arial" panose="020B0604020202020204" pitchFamily="34" charset="0"/>
              </a:rPr>
              <a:t>  Ongoing</a:t>
            </a:r>
            <a:endParaRPr lang="en-US" sz="1200" b="1">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6586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45478B"/>
          </a:solidFill>
        </p:spPr>
        <p:txBody>
          <a:bodyPr wrap="square" rtlCol="0">
            <a:spAutoFit/>
          </a:bodyPr>
          <a:lstStyle/>
          <a:p>
            <a:endParaRPr lang="en-US"/>
          </a:p>
        </p:txBody>
      </p:sp>
      <p:sp>
        <p:nvSpPr>
          <p:cNvPr id="11" name="TextBox 10">
            <a:extLst>
              <a:ext uri="{FF2B5EF4-FFF2-40B4-BE49-F238E27FC236}">
                <a16:creationId xmlns:a16="http://schemas.microsoft.com/office/drawing/2014/main" id="{0DA61302-99A9-484A-BC3F-3A14D055E1B5}"/>
              </a:ext>
            </a:extLst>
          </p:cNvPr>
          <p:cNvSpPr txBox="1"/>
          <p:nvPr/>
        </p:nvSpPr>
        <p:spPr>
          <a:xfrm>
            <a:off x="450376" y="178467"/>
            <a:ext cx="11045268" cy="830997"/>
          </a:xfrm>
          <a:prstGeom prst="rect">
            <a:avLst/>
          </a:prstGeom>
          <a:noFill/>
        </p:spPr>
        <p:txBody>
          <a:bodyPr wrap="none" rtlCol="0">
            <a:spAutoFit/>
          </a:bodyPr>
          <a:lstStyle/>
          <a:p>
            <a:r>
              <a:rPr lang="en-US" sz="2400" b="1">
                <a:solidFill>
                  <a:srgbClr val="45458D"/>
                </a:solidFill>
                <a:latin typeface="Malgun Gothic" panose="020B0503020000020004" pitchFamily="34" charset="-127"/>
                <a:ea typeface="Malgun Gothic" panose="020B0503020000020004" pitchFamily="34" charset="-127"/>
              </a:rPr>
              <a:t>Variety’s low awareness and limited branding leads to a lack in recurring </a:t>
            </a:r>
          </a:p>
          <a:p>
            <a:r>
              <a:rPr lang="en-US" sz="2400" b="1">
                <a:solidFill>
                  <a:srgbClr val="45458D"/>
                </a:solidFill>
                <a:latin typeface="Malgun Gothic" panose="020B0503020000020004" pitchFamily="34" charset="-127"/>
                <a:ea typeface="Malgun Gothic" panose="020B0503020000020004" pitchFamily="34" charset="-127"/>
              </a:rPr>
              <a:t>donations and brand loyalty</a:t>
            </a:r>
          </a:p>
        </p:txBody>
      </p:sp>
      <p:sp>
        <p:nvSpPr>
          <p:cNvPr id="13" name="Rectangle 12">
            <a:extLst>
              <a:ext uri="{FF2B5EF4-FFF2-40B4-BE49-F238E27FC236}">
                <a16:creationId xmlns:a16="http://schemas.microsoft.com/office/drawing/2014/main" id="{7732FAA1-4D56-44FE-85FA-5BC049347F22}"/>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15" name="Rectangle 14">
            <a:extLst>
              <a:ext uri="{FF2B5EF4-FFF2-40B4-BE49-F238E27FC236}">
                <a16:creationId xmlns:a16="http://schemas.microsoft.com/office/drawing/2014/main" id="{5F63FFF9-52B1-4147-AAE7-C6A7D6B616BB}"/>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3" name="Rectangle 42">
            <a:extLst>
              <a:ext uri="{FF2B5EF4-FFF2-40B4-BE49-F238E27FC236}">
                <a16:creationId xmlns:a16="http://schemas.microsoft.com/office/drawing/2014/main" id="{79BA0B27-FBFF-4483-9963-FABDDFA2DECA}"/>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45" name="Rectangle 44">
            <a:extLst>
              <a:ext uri="{FF2B5EF4-FFF2-40B4-BE49-F238E27FC236}">
                <a16:creationId xmlns:a16="http://schemas.microsoft.com/office/drawing/2014/main" id="{1FA94EAF-FB13-46A4-ABC3-B9F6FADC01CD}"/>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7" name="Rectangle 46">
            <a:extLst>
              <a:ext uri="{FF2B5EF4-FFF2-40B4-BE49-F238E27FC236}">
                <a16:creationId xmlns:a16="http://schemas.microsoft.com/office/drawing/2014/main" id="{15B6A573-59E1-458F-AB33-D2AC68403925}"/>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49" name="Rectangle 48">
            <a:extLst>
              <a:ext uri="{FF2B5EF4-FFF2-40B4-BE49-F238E27FC236}">
                <a16:creationId xmlns:a16="http://schemas.microsoft.com/office/drawing/2014/main" id="{50786F9F-389C-40E6-9FD0-F1F24AD302EE}"/>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51" name="Rectangle 50">
            <a:extLst>
              <a:ext uri="{FF2B5EF4-FFF2-40B4-BE49-F238E27FC236}">
                <a16:creationId xmlns:a16="http://schemas.microsoft.com/office/drawing/2014/main" id="{DB03A019-A854-400C-90E4-52D698733A22}"/>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5" name="Rectangle 4">
            <a:extLst>
              <a:ext uri="{FF2B5EF4-FFF2-40B4-BE49-F238E27FC236}">
                <a16:creationId xmlns:a16="http://schemas.microsoft.com/office/drawing/2014/main" id="{0FFE184A-3D1B-4421-B9EA-78F8DE1414CA}"/>
              </a:ext>
            </a:extLst>
          </p:cNvPr>
          <p:cNvSpPr/>
          <p:nvPr/>
        </p:nvSpPr>
        <p:spPr>
          <a:xfrm>
            <a:off x="376184" y="1355653"/>
            <a:ext cx="5738013" cy="2342890"/>
          </a:xfrm>
          <a:prstGeom prst="rect">
            <a:avLst/>
          </a:prstGeom>
          <a:noFill/>
          <a:ln w="19050">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n">
            <a:extLst>
              <a:ext uri="{FF2B5EF4-FFF2-40B4-BE49-F238E27FC236}">
                <a16:creationId xmlns:a16="http://schemas.microsoft.com/office/drawing/2014/main" id="{AF072EB2-4871-4C94-B128-7272FD20D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044" y="1552353"/>
            <a:ext cx="804530" cy="804530"/>
          </a:xfrm>
          <a:prstGeom prst="rect">
            <a:avLst/>
          </a:prstGeom>
        </p:spPr>
      </p:pic>
      <p:pic>
        <p:nvPicPr>
          <p:cNvPr id="8" name="Graphic 7" descr="Man">
            <a:extLst>
              <a:ext uri="{FF2B5EF4-FFF2-40B4-BE49-F238E27FC236}">
                <a16:creationId xmlns:a16="http://schemas.microsoft.com/office/drawing/2014/main" id="{D72A779F-20F0-40F4-BF73-0690646DFA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979" y="1552353"/>
            <a:ext cx="804530" cy="804530"/>
          </a:xfrm>
          <a:prstGeom prst="rect">
            <a:avLst/>
          </a:prstGeom>
        </p:spPr>
      </p:pic>
      <p:pic>
        <p:nvPicPr>
          <p:cNvPr id="10" name="Graphic 9" descr="Man">
            <a:extLst>
              <a:ext uri="{FF2B5EF4-FFF2-40B4-BE49-F238E27FC236}">
                <a16:creationId xmlns:a16="http://schemas.microsoft.com/office/drawing/2014/main" id="{97EE483E-9C5C-4B9B-B5CE-8818392413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6914" y="1552353"/>
            <a:ext cx="804530" cy="804530"/>
          </a:xfrm>
          <a:prstGeom prst="rect">
            <a:avLst/>
          </a:prstGeom>
        </p:spPr>
      </p:pic>
      <p:pic>
        <p:nvPicPr>
          <p:cNvPr id="12" name="Graphic 11" descr="Man">
            <a:extLst>
              <a:ext uri="{FF2B5EF4-FFF2-40B4-BE49-F238E27FC236}">
                <a16:creationId xmlns:a16="http://schemas.microsoft.com/office/drawing/2014/main" id="{AA1CD44A-DEE8-4760-88B7-BDDD9E74AA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2849" y="1552353"/>
            <a:ext cx="804530" cy="804530"/>
          </a:xfrm>
          <a:prstGeom prst="rect">
            <a:avLst/>
          </a:prstGeom>
        </p:spPr>
      </p:pic>
      <p:pic>
        <p:nvPicPr>
          <p:cNvPr id="14" name="Graphic 13" descr="Man">
            <a:extLst>
              <a:ext uri="{FF2B5EF4-FFF2-40B4-BE49-F238E27FC236}">
                <a16:creationId xmlns:a16="http://schemas.microsoft.com/office/drawing/2014/main" id="{AE970F90-4C28-4FA5-924A-0383BAE3F9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8784" y="1552353"/>
            <a:ext cx="804530" cy="804530"/>
          </a:xfrm>
          <a:prstGeom prst="rect">
            <a:avLst/>
          </a:prstGeom>
        </p:spPr>
      </p:pic>
      <p:pic>
        <p:nvPicPr>
          <p:cNvPr id="16" name="Graphic 15" descr="Man">
            <a:extLst>
              <a:ext uri="{FF2B5EF4-FFF2-40B4-BE49-F238E27FC236}">
                <a16:creationId xmlns:a16="http://schemas.microsoft.com/office/drawing/2014/main" id="{1386C6D4-C72B-4AA4-8E60-2243703418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4719" y="1552353"/>
            <a:ext cx="804530" cy="804530"/>
          </a:xfrm>
          <a:prstGeom prst="rect">
            <a:avLst/>
          </a:prstGeom>
        </p:spPr>
      </p:pic>
      <p:pic>
        <p:nvPicPr>
          <p:cNvPr id="18" name="Graphic 17" descr="Man">
            <a:extLst>
              <a:ext uri="{FF2B5EF4-FFF2-40B4-BE49-F238E27FC236}">
                <a16:creationId xmlns:a16="http://schemas.microsoft.com/office/drawing/2014/main" id="{E8A08C8F-FC3C-4ADC-9F3B-4326AA942A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00654" y="1552353"/>
            <a:ext cx="804530" cy="804530"/>
          </a:xfrm>
          <a:prstGeom prst="rect">
            <a:avLst/>
          </a:prstGeom>
        </p:spPr>
      </p:pic>
      <p:pic>
        <p:nvPicPr>
          <p:cNvPr id="20" name="Graphic 19" descr="Man">
            <a:extLst>
              <a:ext uri="{FF2B5EF4-FFF2-40B4-BE49-F238E27FC236}">
                <a16:creationId xmlns:a16="http://schemas.microsoft.com/office/drawing/2014/main" id="{43D6FC48-53CB-4BDE-A311-8867E1423E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6589" y="1552353"/>
            <a:ext cx="804530" cy="804530"/>
          </a:xfrm>
          <a:prstGeom prst="rect">
            <a:avLst/>
          </a:prstGeom>
        </p:spPr>
      </p:pic>
      <p:pic>
        <p:nvPicPr>
          <p:cNvPr id="22" name="Graphic 21" descr="Man">
            <a:extLst>
              <a:ext uri="{FF2B5EF4-FFF2-40B4-BE49-F238E27FC236}">
                <a16:creationId xmlns:a16="http://schemas.microsoft.com/office/drawing/2014/main" id="{F401D223-FD0A-4F7C-9FA1-E05F6A4EE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2524" y="1552353"/>
            <a:ext cx="804530" cy="804530"/>
          </a:xfrm>
          <a:prstGeom prst="rect">
            <a:avLst/>
          </a:prstGeom>
        </p:spPr>
      </p:pic>
      <p:pic>
        <p:nvPicPr>
          <p:cNvPr id="24" name="Graphic 23" descr="Man">
            <a:extLst>
              <a:ext uri="{FF2B5EF4-FFF2-40B4-BE49-F238E27FC236}">
                <a16:creationId xmlns:a16="http://schemas.microsoft.com/office/drawing/2014/main" id="{9AF69E53-B6A2-46E6-8DC4-51EED35692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8458" y="1552353"/>
            <a:ext cx="804530" cy="804530"/>
          </a:xfrm>
          <a:prstGeom prst="rect">
            <a:avLst/>
          </a:prstGeom>
        </p:spPr>
      </p:pic>
      <p:sp>
        <p:nvSpPr>
          <p:cNvPr id="26" name="Rectangle 25">
            <a:extLst>
              <a:ext uri="{FF2B5EF4-FFF2-40B4-BE49-F238E27FC236}">
                <a16:creationId xmlns:a16="http://schemas.microsoft.com/office/drawing/2014/main" id="{8484DC49-EA9E-4B33-82BD-362F03A44B26}"/>
              </a:ext>
            </a:extLst>
          </p:cNvPr>
          <p:cNvSpPr/>
          <p:nvPr/>
        </p:nvSpPr>
        <p:spPr>
          <a:xfrm>
            <a:off x="4946914" y="1578935"/>
            <a:ext cx="1173126" cy="72656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5458D"/>
                </a:solidFill>
                <a:latin typeface="Malgun Gothic" panose="020B0503020000020004" pitchFamily="34" charset="-127"/>
                <a:ea typeface="Malgun Gothic" panose="020B0503020000020004" pitchFamily="34" charset="-127"/>
              </a:rPr>
              <a:t>52%</a:t>
            </a:r>
          </a:p>
        </p:txBody>
      </p:sp>
      <p:pic>
        <p:nvPicPr>
          <p:cNvPr id="30" name="Picture 29">
            <a:extLst>
              <a:ext uri="{FF2B5EF4-FFF2-40B4-BE49-F238E27FC236}">
                <a16:creationId xmlns:a16="http://schemas.microsoft.com/office/drawing/2014/main" id="{CE590FA4-AC57-44BF-9CE4-3DB030EE2F21}"/>
              </a:ext>
            </a:extLst>
          </p:cNvPr>
          <p:cNvPicPr>
            <a:picLocks noChangeAspect="1"/>
          </p:cNvPicPr>
          <p:nvPr/>
        </p:nvPicPr>
        <p:blipFill rotWithShape="1">
          <a:blip r:embed="rId7"/>
          <a:srcRect r="60971"/>
          <a:stretch/>
        </p:blipFill>
        <p:spPr>
          <a:xfrm>
            <a:off x="2565591" y="1550211"/>
            <a:ext cx="314084" cy="804742"/>
          </a:xfrm>
          <a:prstGeom prst="rect">
            <a:avLst/>
          </a:prstGeom>
        </p:spPr>
      </p:pic>
      <p:sp>
        <p:nvSpPr>
          <p:cNvPr id="32" name="Rectangle 31">
            <a:extLst>
              <a:ext uri="{FF2B5EF4-FFF2-40B4-BE49-F238E27FC236}">
                <a16:creationId xmlns:a16="http://schemas.microsoft.com/office/drawing/2014/main" id="{67415C13-9E05-494D-BC69-A3B4095A2B87}"/>
              </a:ext>
            </a:extLst>
          </p:cNvPr>
          <p:cNvSpPr/>
          <p:nvPr/>
        </p:nvSpPr>
        <p:spPr>
          <a:xfrm>
            <a:off x="464025" y="2471487"/>
            <a:ext cx="5581934" cy="114516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latin typeface="Malgun Gothic" panose="020B0503020000020004" pitchFamily="34" charset="-127"/>
                <a:ea typeface="Malgun Gothic" panose="020B0503020000020004" pitchFamily="34" charset="-127"/>
              </a:rPr>
              <a:t>More people know about Variety from their Bash event than their charity work </a:t>
            </a:r>
          </a:p>
        </p:txBody>
      </p:sp>
      <p:sp>
        <p:nvSpPr>
          <p:cNvPr id="36" name="Rectangle 35">
            <a:extLst>
              <a:ext uri="{FF2B5EF4-FFF2-40B4-BE49-F238E27FC236}">
                <a16:creationId xmlns:a16="http://schemas.microsoft.com/office/drawing/2014/main" id="{45EDD201-46BB-4F3C-B256-192E7E3034CB}"/>
              </a:ext>
            </a:extLst>
          </p:cNvPr>
          <p:cNvSpPr/>
          <p:nvPr/>
        </p:nvSpPr>
        <p:spPr>
          <a:xfrm>
            <a:off x="378459" y="3951005"/>
            <a:ext cx="5738013" cy="2342890"/>
          </a:xfrm>
          <a:prstGeom prst="rect">
            <a:avLst/>
          </a:prstGeom>
          <a:noFill/>
          <a:ln w="19050">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78D57A3-1CCE-4FAE-B863-5CBE561635E7}"/>
              </a:ext>
            </a:extLst>
          </p:cNvPr>
          <p:cNvSpPr/>
          <p:nvPr/>
        </p:nvSpPr>
        <p:spPr>
          <a:xfrm>
            <a:off x="2283807" y="4015957"/>
            <a:ext cx="3461905" cy="114516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ysClr val="windowText" lastClr="000000"/>
                </a:solidFill>
                <a:latin typeface="Malgun Gothic" panose="020B0503020000020004" pitchFamily="34" charset="-127"/>
                <a:ea typeface="Malgun Gothic" panose="020B0503020000020004" pitchFamily="34" charset="-127"/>
              </a:rPr>
              <a:t>Wasting resources on not knowing who to target</a:t>
            </a:r>
          </a:p>
        </p:txBody>
      </p:sp>
      <p:sp>
        <p:nvSpPr>
          <p:cNvPr id="55" name="Rectangle 54">
            <a:extLst>
              <a:ext uri="{FF2B5EF4-FFF2-40B4-BE49-F238E27FC236}">
                <a16:creationId xmlns:a16="http://schemas.microsoft.com/office/drawing/2014/main" id="{AFB484C1-7F72-4EB3-9534-46FCB487C537}"/>
              </a:ext>
            </a:extLst>
          </p:cNvPr>
          <p:cNvSpPr/>
          <p:nvPr/>
        </p:nvSpPr>
        <p:spPr>
          <a:xfrm>
            <a:off x="7615451" y="1371575"/>
            <a:ext cx="4353636" cy="4933692"/>
          </a:xfrm>
          <a:prstGeom prst="rect">
            <a:avLst/>
          </a:prstGeom>
          <a:noFill/>
          <a:ln w="19050">
            <a:solidFill>
              <a:srgbClr val="454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1"/>
              </a:solidFill>
              <a:latin typeface="Malgun Gothic" panose="020B0503020000020004" pitchFamily="34" charset="-127"/>
              <a:ea typeface="Malgun Gothic" panose="020B0503020000020004" pitchFamily="34" charset="-127"/>
            </a:endParaRPr>
          </a:p>
          <a:p>
            <a:pPr algn="ctr"/>
            <a:r>
              <a:rPr lang="en-US">
                <a:solidFill>
                  <a:schemeClr val="tx1"/>
                </a:solidFill>
                <a:latin typeface="Malgun Gothic" panose="020B0503020000020004" pitchFamily="34" charset="-127"/>
                <a:ea typeface="Malgun Gothic" panose="020B0503020000020004" pitchFamily="34" charset="-127"/>
              </a:rPr>
              <a:t>“While Variety has a </a:t>
            </a:r>
            <a:r>
              <a:rPr lang="en-US" b="1">
                <a:solidFill>
                  <a:schemeClr val="tx1"/>
                </a:solidFill>
                <a:latin typeface="Malgun Gothic" panose="020B0503020000020004" pitchFamily="34" charset="-127"/>
                <a:ea typeface="Malgun Gothic" panose="020B0503020000020004" pitchFamily="34" charset="-127"/>
              </a:rPr>
              <a:t>broad set of fundraising activities</a:t>
            </a:r>
            <a:r>
              <a:rPr lang="en-US">
                <a:solidFill>
                  <a:schemeClr val="tx1"/>
                </a:solidFill>
                <a:latin typeface="Malgun Gothic" panose="020B0503020000020004" pitchFamily="34" charset="-127"/>
                <a:ea typeface="Malgun Gothic" panose="020B0503020000020004" pitchFamily="34" charset="-127"/>
              </a:rPr>
              <a:t>, it does not currently have a targeted approach for seeking </a:t>
            </a:r>
            <a:r>
              <a:rPr lang="en-US" b="1">
                <a:solidFill>
                  <a:schemeClr val="tx1"/>
                </a:solidFill>
                <a:latin typeface="Malgun Gothic" panose="020B0503020000020004" pitchFamily="34" charset="-127"/>
                <a:ea typeface="Malgun Gothic" panose="020B0503020000020004" pitchFamily="34" charset="-127"/>
              </a:rPr>
              <a:t>recurring personal donations</a:t>
            </a:r>
            <a:r>
              <a:rPr lang="en-US">
                <a:solidFill>
                  <a:schemeClr val="tx1"/>
                </a:solidFill>
                <a:latin typeface="Malgun Gothic" panose="020B0503020000020004" pitchFamily="34" charset="-127"/>
                <a:ea typeface="Malgun Gothic" panose="020B0503020000020004" pitchFamily="34" charset="-127"/>
              </a:rPr>
              <a:t>.”</a:t>
            </a:r>
          </a:p>
        </p:txBody>
      </p:sp>
      <p:sp>
        <p:nvSpPr>
          <p:cNvPr id="58" name="Shape 492">
            <a:extLst>
              <a:ext uri="{FF2B5EF4-FFF2-40B4-BE49-F238E27FC236}">
                <a16:creationId xmlns:a16="http://schemas.microsoft.com/office/drawing/2014/main" id="{33887BCD-66CC-48A2-8C20-53C66B762064}"/>
              </a:ext>
            </a:extLst>
          </p:cNvPr>
          <p:cNvSpPr/>
          <p:nvPr/>
        </p:nvSpPr>
        <p:spPr>
          <a:xfrm>
            <a:off x="6379390" y="2338559"/>
            <a:ext cx="1031343" cy="554765"/>
          </a:xfrm>
          <a:custGeom>
            <a:avLst/>
            <a:gdLst/>
            <a:ahLst/>
            <a:cxnLst/>
            <a:rect l="0" t="0" r="0" b="0"/>
            <a:pathLst>
              <a:path w="120000" h="120000" extrusionOk="0">
                <a:moveTo>
                  <a:pt x="7058" y="27272"/>
                </a:moveTo>
                <a:lnTo>
                  <a:pt x="0" y="27272"/>
                </a:lnTo>
                <a:lnTo>
                  <a:pt x="0" y="92727"/>
                </a:lnTo>
                <a:lnTo>
                  <a:pt x="7058" y="92727"/>
                </a:lnTo>
                <a:lnTo>
                  <a:pt x="7058" y="27272"/>
                </a:lnTo>
                <a:close/>
                <a:moveTo>
                  <a:pt x="24705" y="27272"/>
                </a:moveTo>
                <a:lnTo>
                  <a:pt x="14117" y="27272"/>
                </a:lnTo>
                <a:lnTo>
                  <a:pt x="14117" y="92727"/>
                </a:lnTo>
                <a:lnTo>
                  <a:pt x="24705" y="92727"/>
                </a:lnTo>
                <a:lnTo>
                  <a:pt x="24705" y="27272"/>
                </a:lnTo>
                <a:close/>
                <a:moveTo>
                  <a:pt x="45882" y="27272"/>
                </a:moveTo>
                <a:lnTo>
                  <a:pt x="31764" y="27272"/>
                </a:lnTo>
                <a:lnTo>
                  <a:pt x="31764" y="92727"/>
                </a:lnTo>
                <a:lnTo>
                  <a:pt x="45882" y="92727"/>
                </a:lnTo>
                <a:lnTo>
                  <a:pt x="45882" y="27272"/>
                </a:lnTo>
                <a:close/>
                <a:moveTo>
                  <a:pt x="81176" y="27272"/>
                </a:moveTo>
                <a:lnTo>
                  <a:pt x="81176" y="0"/>
                </a:lnTo>
                <a:lnTo>
                  <a:pt x="120000" y="60000"/>
                </a:lnTo>
                <a:lnTo>
                  <a:pt x="81176" y="120000"/>
                </a:lnTo>
                <a:lnTo>
                  <a:pt x="81176" y="92727"/>
                </a:lnTo>
                <a:lnTo>
                  <a:pt x="52941" y="92727"/>
                </a:lnTo>
                <a:lnTo>
                  <a:pt x="52941" y="27272"/>
                </a:lnTo>
                <a:lnTo>
                  <a:pt x="81176" y="27272"/>
                </a:lnTo>
                <a:lnTo>
                  <a:pt x="81176" y="27272"/>
                </a:lnTo>
                <a:close/>
              </a:path>
            </a:pathLst>
          </a:custGeom>
          <a:solidFill>
            <a:srgbClr val="45458D"/>
          </a:solidFill>
          <a:ln>
            <a:noFill/>
          </a:ln>
        </p:spPr>
        <p:txBody>
          <a:bodyPr lIns="76200" tIns="38100" rIns="76200" bIns="38100" anchor="t" anchorCtr="0">
            <a:noAutofit/>
          </a:bodyPr>
          <a:lstStyle/>
          <a:p>
            <a:pPr marL="0" marR="0" lvl="0" indent="0" algn="l" rtl="0">
              <a:lnSpc>
                <a:spcPct val="100000"/>
              </a:lnSpc>
              <a:spcBef>
                <a:spcPts val="0"/>
              </a:spcBef>
              <a:spcAft>
                <a:spcPts val="0"/>
              </a:spcAft>
              <a:buClr>
                <a:srgbClr val="000000"/>
              </a:buClr>
              <a:buFont typeface="Arial"/>
              <a:buNone/>
            </a:pPr>
            <a:endParaRPr lang="en-US" sz="1170" b="0" i="0" u="none" strike="noStrike" cap="none">
              <a:solidFill>
                <a:schemeClr val="dk1"/>
              </a:solidFill>
              <a:latin typeface="Calibri"/>
              <a:ea typeface="Malgun Gothic" panose="020B0503020000020004" pitchFamily="34" charset="-127"/>
              <a:cs typeface="Calibri"/>
              <a:sym typeface="Calibri"/>
            </a:endParaRPr>
          </a:p>
        </p:txBody>
      </p:sp>
      <p:sp>
        <p:nvSpPr>
          <p:cNvPr id="60" name="Shape 492">
            <a:extLst>
              <a:ext uri="{FF2B5EF4-FFF2-40B4-BE49-F238E27FC236}">
                <a16:creationId xmlns:a16="http://schemas.microsoft.com/office/drawing/2014/main" id="{2EFA500D-1D4D-4F61-875C-F1F30B349EC6}"/>
              </a:ext>
            </a:extLst>
          </p:cNvPr>
          <p:cNvSpPr/>
          <p:nvPr/>
        </p:nvSpPr>
        <p:spPr>
          <a:xfrm>
            <a:off x="6379390" y="4783783"/>
            <a:ext cx="1031343" cy="554765"/>
          </a:xfrm>
          <a:custGeom>
            <a:avLst/>
            <a:gdLst/>
            <a:ahLst/>
            <a:cxnLst/>
            <a:rect l="0" t="0" r="0" b="0"/>
            <a:pathLst>
              <a:path w="120000" h="120000" extrusionOk="0">
                <a:moveTo>
                  <a:pt x="7058" y="27272"/>
                </a:moveTo>
                <a:lnTo>
                  <a:pt x="0" y="27272"/>
                </a:lnTo>
                <a:lnTo>
                  <a:pt x="0" y="92727"/>
                </a:lnTo>
                <a:lnTo>
                  <a:pt x="7058" y="92727"/>
                </a:lnTo>
                <a:lnTo>
                  <a:pt x="7058" y="27272"/>
                </a:lnTo>
                <a:close/>
                <a:moveTo>
                  <a:pt x="24705" y="27272"/>
                </a:moveTo>
                <a:lnTo>
                  <a:pt x="14117" y="27272"/>
                </a:lnTo>
                <a:lnTo>
                  <a:pt x="14117" y="92727"/>
                </a:lnTo>
                <a:lnTo>
                  <a:pt x="24705" y="92727"/>
                </a:lnTo>
                <a:lnTo>
                  <a:pt x="24705" y="27272"/>
                </a:lnTo>
                <a:close/>
                <a:moveTo>
                  <a:pt x="45882" y="27272"/>
                </a:moveTo>
                <a:lnTo>
                  <a:pt x="31764" y="27272"/>
                </a:lnTo>
                <a:lnTo>
                  <a:pt x="31764" y="92727"/>
                </a:lnTo>
                <a:lnTo>
                  <a:pt x="45882" y="92727"/>
                </a:lnTo>
                <a:lnTo>
                  <a:pt x="45882" y="27272"/>
                </a:lnTo>
                <a:close/>
                <a:moveTo>
                  <a:pt x="81176" y="27272"/>
                </a:moveTo>
                <a:lnTo>
                  <a:pt x="81176" y="0"/>
                </a:lnTo>
                <a:lnTo>
                  <a:pt x="120000" y="60000"/>
                </a:lnTo>
                <a:lnTo>
                  <a:pt x="81176" y="120000"/>
                </a:lnTo>
                <a:lnTo>
                  <a:pt x="81176" y="92727"/>
                </a:lnTo>
                <a:lnTo>
                  <a:pt x="52941" y="92727"/>
                </a:lnTo>
                <a:lnTo>
                  <a:pt x="52941" y="27272"/>
                </a:lnTo>
                <a:lnTo>
                  <a:pt x="81176" y="27272"/>
                </a:lnTo>
                <a:lnTo>
                  <a:pt x="81176" y="27272"/>
                </a:lnTo>
                <a:close/>
              </a:path>
            </a:pathLst>
          </a:custGeom>
          <a:solidFill>
            <a:srgbClr val="45458D"/>
          </a:solidFill>
          <a:ln>
            <a:noFill/>
          </a:ln>
        </p:spPr>
        <p:txBody>
          <a:bodyPr lIns="76200" tIns="38100" rIns="76200" bIns="38100" anchor="t" anchorCtr="0">
            <a:noAutofit/>
          </a:bodyPr>
          <a:lstStyle/>
          <a:p>
            <a:pPr marL="0" marR="0" lvl="0" indent="0" algn="l" rtl="0">
              <a:lnSpc>
                <a:spcPct val="100000"/>
              </a:lnSpc>
              <a:spcBef>
                <a:spcPts val="0"/>
              </a:spcBef>
              <a:spcAft>
                <a:spcPts val="0"/>
              </a:spcAft>
              <a:buClr>
                <a:srgbClr val="000000"/>
              </a:buClr>
              <a:buFont typeface="Arial"/>
              <a:buNone/>
            </a:pPr>
            <a:endParaRPr lang="en-US" sz="1170" b="0" i="0" u="none" strike="noStrike" cap="none">
              <a:solidFill>
                <a:schemeClr val="dk1"/>
              </a:solidFill>
              <a:latin typeface="Calibri"/>
              <a:ea typeface="Malgun Gothic" panose="020B0503020000020004" pitchFamily="34" charset="-127"/>
              <a:cs typeface="Calibri"/>
              <a:sym typeface="Calibri"/>
            </a:endParaRPr>
          </a:p>
        </p:txBody>
      </p:sp>
      <p:sp>
        <p:nvSpPr>
          <p:cNvPr id="64" name="Rectangle 63">
            <a:extLst>
              <a:ext uri="{FF2B5EF4-FFF2-40B4-BE49-F238E27FC236}">
                <a16:creationId xmlns:a16="http://schemas.microsoft.com/office/drawing/2014/main" id="{CF6495AF-030A-44C1-9444-C5D7283F120D}"/>
              </a:ext>
            </a:extLst>
          </p:cNvPr>
          <p:cNvSpPr/>
          <p:nvPr/>
        </p:nvSpPr>
        <p:spPr>
          <a:xfrm>
            <a:off x="2283807" y="5055462"/>
            <a:ext cx="3461905" cy="114516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ysClr val="windowText" lastClr="000000"/>
                </a:solidFill>
                <a:latin typeface="Malgun Gothic" panose="020B0503020000020004" pitchFamily="34" charset="-127"/>
                <a:ea typeface="Malgun Gothic" panose="020B0503020000020004" pitchFamily="34" charset="-127"/>
              </a:rPr>
              <a:t>Branding does not reflect its core activities</a:t>
            </a:r>
          </a:p>
        </p:txBody>
      </p:sp>
      <p:sp>
        <p:nvSpPr>
          <p:cNvPr id="67" name="Rectangle 66">
            <a:extLst>
              <a:ext uri="{FF2B5EF4-FFF2-40B4-BE49-F238E27FC236}">
                <a16:creationId xmlns:a16="http://schemas.microsoft.com/office/drawing/2014/main" id="{B9B15CC3-F8A3-49C4-ADAF-6810D63E077B}"/>
              </a:ext>
            </a:extLst>
          </p:cNvPr>
          <p:cNvSpPr/>
          <p:nvPr/>
        </p:nvSpPr>
        <p:spPr>
          <a:xfrm>
            <a:off x="7799524" y="4846232"/>
            <a:ext cx="1262588" cy="1262588"/>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algun Gothic" panose="020B0503020000020004" pitchFamily="34" charset="-127"/>
                <a:ea typeface="Malgun Gothic" panose="020B0503020000020004" pitchFamily="34" charset="-127"/>
              </a:rPr>
              <a:t>Services</a:t>
            </a:r>
          </a:p>
        </p:txBody>
      </p:sp>
      <p:sp>
        <p:nvSpPr>
          <p:cNvPr id="71" name="Rectangle 70">
            <a:extLst>
              <a:ext uri="{FF2B5EF4-FFF2-40B4-BE49-F238E27FC236}">
                <a16:creationId xmlns:a16="http://schemas.microsoft.com/office/drawing/2014/main" id="{1864016F-BDB1-4F07-9724-7A166E1F4767}"/>
              </a:ext>
            </a:extLst>
          </p:cNvPr>
          <p:cNvSpPr/>
          <p:nvPr/>
        </p:nvSpPr>
        <p:spPr>
          <a:xfrm>
            <a:off x="9185909" y="4846232"/>
            <a:ext cx="1262588" cy="1262588"/>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algun Gothic" panose="020B0503020000020004" pitchFamily="34" charset="-127"/>
                <a:ea typeface="Malgun Gothic" panose="020B0503020000020004" pitchFamily="34" charset="-127"/>
              </a:rPr>
              <a:t>Scholarships</a:t>
            </a:r>
          </a:p>
        </p:txBody>
      </p:sp>
      <p:sp>
        <p:nvSpPr>
          <p:cNvPr id="73" name="Rectangle 72">
            <a:extLst>
              <a:ext uri="{FF2B5EF4-FFF2-40B4-BE49-F238E27FC236}">
                <a16:creationId xmlns:a16="http://schemas.microsoft.com/office/drawing/2014/main" id="{4F20D6EE-3B86-45ED-AEAC-10DAB504C551}"/>
              </a:ext>
            </a:extLst>
          </p:cNvPr>
          <p:cNvSpPr/>
          <p:nvPr/>
        </p:nvSpPr>
        <p:spPr>
          <a:xfrm>
            <a:off x="10572294" y="4846232"/>
            <a:ext cx="1262588" cy="1262588"/>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algun Gothic" panose="020B0503020000020004" pitchFamily="34" charset="-127"/>
                <a:ea typeface="Malgun Gothic" panose="020B0503020000020004" pitchFamily="34" charset="-127"/>
              </a:rPr>
              <a:t>Kids Events</a:t>
            </a:r>
          </a:p>
        </p:txBody>
      </p:sp>
      <p:sp>
        <p:nvSpPr>
          <p:cNvPr id="78" name="Rectangle 77">
            <a:extLst>
              <a:ext uri="{FF2B5EF4-FFF2-40B4-BE49-F238E27FC236}">
                <a16:creationId xmlns:a16="http://schemas.microsoft.com/office/drawing/2014/main" id="{F04E88C1-491A-4A32-8BFA-E0199A4AFBF1}"/>
              </a:ext>
            </a:extLst>
          </p:cNvPr>
          <p:cNvSpPr/>
          <p:nvPr/>
        </p:nvSpPr>
        <p:spPr>
          <a:xfrm>
            <a:off x="8484187" y="3470083"/>
            <a:ext cx="1262588" cy="1262588"/>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algun Gothic" panose="020B0503020000020004" pitchFamily="34" charset="-127"/>
                <a:ea typeface="Malgun Gothic" panose="020B0503020000020004" pitchFamily="34" charset="-127"/>
              </a:rPr>
              <a:t>Grants</a:t>
            </a:r>
          </a:p>
        </p:txBody>
      </p:sp>
      <p:sp>
        <p:nvSpPr>
          <p:cNvPr id="80" name="Rectangle 79">
            <a:extLst>
              <a:ext uri="{FF2B5EF4-FFF2-40B4-BE49-F238E27FC236}">
                <a16:creationId xmlns:a16="http://schemas.microsoft.com/office/drawing/2014/main" id="{85A400B4-0E7F-445A-9F07-9192BD5CD977}"/>
              </a:ext>
            </a:extLst>
          </p:cNvPr>
          <p:cNvSpPr/>
          <p:nvPr/>
        </p:nvSpPr>
        <p:spPr>
          <a:xfrm>
            <a:off x="9876258" y="3470083"/>
            <a:ext cx="1262588" cy="1262588"/>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algun Gothic" panose="020B0503020000020004" pitchFamily="34" charset="-127"/>
                <a:ea typeface="Malgun Gothic" panose="020B0503020000020004" pitchFamily="34" charset="-127"/>
              </a:rPr>
              <a:t>Programs</a:t>
            </a:r>
          </a:p>
        </p:txBody>
      </p:sp>
      <p:sp>
        <p:nvSpPr>
          <p:cNvPr id="2" name="TextBox 1">
            <a:extLst>
              <a:ext uri="{FF2B5EF4-FFF2-40B4-BE49-F238E27FC236}">
                <a16:creationId xmlns:a16="http://schemas.microsoft.com/office/drawing/2014/main" id="{5338BA7C-E1F8-40A7-8BCA-6384668D3866}"/>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- 1 -</a:t>
            </a:r>
          </a:p>
        </p:txBody>
      </p:sp>
      <p:pic>
        <p:nvPicPr>
          <p:cNvPr id="86" name="Graphic 85" descr="Clock">
            <a:extLst>
              <a:ext uri="{FF2B5EF4-FFF2-40B4-BE49-F238E27FC236}">
                <a16:creationId xmlns:a16="http://schemas.microsoft.com/office/drawing/2014/main" id="{D020BE20-0132-4D42-8FC0-031DA4DB1F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5731" y="4145508"/>
            <a:ext cx="914400" cy="914400"/>
          </a:xfrm>
          <a:prstGeom prst="rect">
            <a:avLst/>
          </a:prstGeom>
        </p:spPr>
      </p:pic>
      <p:pic>
        <p:nvPicPr>
          <p:cNvPr id="90" name="Graphic 89" descr="Puzzle pieces">
            <a:extLst>
              <a:ext uri="{FF2B5EF4-FFF2-40B4-BE49-F238E27FC236}">
                <a16:creationId xmlns:a16="http://schemas.microsoft.com/office/drawing/2014/main" id="{FD7145BE-D0F1-4A14-899F-79E4C9F2B8D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6675" y="5087203"/>
            <a:ext cx="914400" cy="914400"/>
          </a:xfrm>
          <a:prstGeom prst="rect">
            <a:avLst/>
          </a:prstGeom>
        </p:spPr>
      </p:pic>
      <p:sp>
        <p:nvSpPr>
          <p:cNvPr id="74" name="Rectangle 73">
            <a:extLst>
              <a:ext uri="{FF2B5EF4-FFF2-40B4-BE49-F238E27FC236}">
                <a16:creationId xmlns:a16="http://schemas.microsoft.com/office/drawing/2014/main" id="{7B3FB383-F0E4-4E46-B7E9-309F17A63572}"/>
              </a:ext>
            </a:extLst>
          </p:cNvPr>
          <p:cNvSpPr/>
          <p:nvPr/>
        </p:nvSpPr>
        <p:spPr>
          <a:xfrm>
            <a:off x="313897" y="1214650"/>
            <a:ext cx="6032311" cy="536357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C002E4F3-05D2-4A0D-9B7B-2BC42D09AD52}"/>
              </a:ext>
            </a:extLst>
          </p:cNvPr>
          <p:cNvSpPr txBox="1"/>
          <p:nvPr/>
        </p:nvSpPr>
        <p:spPr>
          <a:xfrm>
            <a:off x="161565" y="643797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i="1" dirty="0">
                <a:cs typeface="Calibri"/>
              </a:rPr>
              <a:t>Source: Variety Case pg. 5</a:t>
            </a:r>
          </a:p>
        </p:txBody>
      </p:sp>
    </p:spTree>
    <p:extLst>
      <p:ext uri="{BB962C8B-B14F-4D97-AF65-F5344CB8AC3E}">
        <p14:creationId xmlns:p14="http://schemas.microsoft.com/office/powerpoint/2010/main" val="42662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45478B"/>
          </a:solidFill>
        </p:spPr>
        <p:txBody>
          <a:bodyPr wrap="square" rtlCol="0">
            <a:spAutoFit/>
          </a:bodyPr>
          <a:lstStyle/>
          <a:p>
            <a:endParaRPr lang="en-US"/>
          </a:p>
        </p:txBody>
      </p:sp>
      <p:sp>
        <p:nvSpPr>
          <p:cNvPr id="11" name="TextBox 10">
            <a:extLst>
              <a:ext uri="{FF2B5EF4-FFF2-40B4-BE49-F238E27FC236}">
                <a16:creationId xmlns:a16="http://schemas.microsoft.com/office/drawing/2014/main" id="{0DA61302-99A9-484A-BC3F-3A14D055E1B5}"/>
              </a:ext>
            </a:extLst>
          </p:cNvPr>
          <p:cNvSpPr txBox="1"/>
          <p:nvPr/>
        </p:nvSpPr>
        <p:spPr>
          <a:xfrm>
            <a:off x="450376" y="178467"/>
            <a:ext cx="11101629" cy="830997"/>
          </a:xfrm>
          <a:prstGeom prst="rect">
            <a:avLst/>
          </a:prstGeom>
          <a:noFill/>
        </p:spPr>
        <p:txBody>
          <a:bodyPr wrap="none" rtlCol="0">
            <a:spAutoFit/>
          </a:bodyPr>
          <a:lstStyle/>
          <a:p>
            <a:r>
              <a:rPr lang="en-US" sz="2400" b="1" dirty="0">
                <a:solidFill>
                  <a:srgbClr val="45458D"/>
                </a:solidFill>
                <a:latin typeface="Malgun Gothic" panose="020B0503020000020004" pitchFamily="34" charset="-127"/>
                <a:ea typeface="Malgun Gothic" panose="020B0503020000020004" pitchFamily="34" charset="-127"/>
              </a:rPr>
              <a:t>Variety should target young families via improved marketing channels to </a:t>
            </a:r>
          </a:p>
          <a:p>
            <a:r>
              <a:rPr lang="en-US" sz="2400" b="1" dirty="0">
                <a:solidFill>
                  <a:srgbClr val="45458D"/>
                </a:solidFill>
                <a:latin typeface="Malgun Gothic" panose="020B0503020000020004" pitchFamily="34" charset="-127"/>
                <a:ea typeface="Malgun Gothic" panose="020B0503020000020004" pitchFamily="34" charset="-127"/>
              </a:rPr>
              <a:t>participate in the “Nice to Meet You” Campaign  </a:t>
            </a:r>
          </a:p>
        </p:txBody>
      </p:sp>
      <p:sp>
        <p:nvSpPr>
          <p:cNvPr id="2" name="Rectangle 1">
            <a:extLst>
              <a:ext uri="{FF2B5EF4-FFF2-40B4-BE49-F238E27FC236}">
                <a16:creationId xmlns:a16="http://schemas.microsoft.com/office/drawing/2014/main" id="{541A63DC-9681-4FA7-BBC4-8E84AAEA60AF}"/>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4" name="Rectangle 3">
            <a:extLst>
              <a:ext uri="{FF2B5EF4-FFF2-40B4-BE49-F238E27FC236}">
                <a16:creationId xmlns:a16="http://schemas.microsoft.com/office/drawing/2014/main" id="{546E7654-CCDA-4B74-8C73-FD947FCE9E39}"/>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5" name="Rectangle 4">
            <a:extLst>
              <a:ext uri="{FF2B5EF4-FFF2-40B4-BE49-F238E27FC236}">
                <a16:creationId xmlns:a16="http://schemas.microsoft.com/office/drawing/2014/main" id="{470F481C-C1F3-47ED-A055-27F7A097383A}"/>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8" name="Rectangle 17">
            <a:extLst>
              <a:ext uri="{FF2B5EF4-FFF2-40B4-BE49-F238E27FC236}">
                <a16:creationId xmlns:a16="http://schemas.microsoft.com/office/drawing/2014/main" id="{3ECC9B7B-8978-4841-9150-C712E8FCE8CB}"/>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20" name="Rectangle 19">
            <a:extLst>
              <a:ext uri="{FF2B5EF4-FFF2-40B4-BE49-F238E27FC236}">
                <a16:creationId xmlns:a16="http://schemas.microsoft.com/office/drawing/2014/main" id="{FC3B12C8-A640-4A31-882F-97823CC86514}"/>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22" name="Rectangle 21">
            <a:extLst>
              <a:ext uri="{FF2B5EF4-FFF2-40B4-BE49-F238E27FC236}">
                <a16:creationId xmlns:a16="http://schemas.microsoft.com/office/drawing/2014/main" id="{AE8D40C0-72A7-42A2-8A26-99CA3318B51B}"/>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24" name="Rectangle 23">
            <a:extLst>
              <a:ext uri="{FF2B5EF4-FFF2-40B4-BE49-F238E27FC236}">
                <a16:creationId xmlns:a16="http://schemas.microsoft.com/office/drawing/2014/main" id="{D7EEF206-EEFE-4B56-B1CD-6E95062F715C}"/>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3" name="Rectangle 12">
            <a:extLst>
              <a:ext uri="{FF2B5EF4-FFF2-40B4-BE49-F238E27FC236}">
                <a16:creationId xmlns:a16="http://schemas.microsoft.com/office/drawing/2014/main" id="{3C5CED78-BB1A-48A4-9CF9-94047273D795}"/>
              </a:ext>
            </a:extLst>
          </p:cNvPr>
          <p:cNvSpPr/>
          <p:nvPr/>
        </p:nvSpPr>
        <p:spPr>
          <a:xfrm>
            <a:off x="7738166" y="1733479"/>
            <a:ext cx="3889135"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algun Gothic" panose="020B0503020000020004" pitchFamily="34" charset="-127"/>
                <a:ea typeface="Malgun Gothic" panose="020B0503020000020004" pitchFamily="34" charset="-127"/>
              </a:rPr>
              <a:t>   Launch a marketing campaign to create recurring donations</a:t>
            </a:r>
          </a:p>
        </p:txBody>
      </p:sp>
      <p:sp>
        <p:nvSpPr>
          <p:cNvPr id="10" name="Rectangle 9">
            <a:extLst>
              <a:ext uri="{FF2B5EF4-FFF2-40B4-BE49-F238E27FC236}">
                <a16:creationId xmlns:a16="http://schemas.microsoft.com/office/drawing/2014/main" id="{F4FF5495-E352-40BD-909F-2E6CCC139C4C}"/>
              </a:ext>
            </a:extLst>
          </p:cNvPr>
          <p:cNvSpPr/>
          <p:nvPr/>
        </p:nvSpPr>
        <p:spPr>
          <a:xfrm>
            <a:off x="4140800" y="1602345"/>
            <a:ext cx="3889135"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Malgun Gothic"/>
                <a:ea typeface="Malgun Gothic"/>
              </a:rPr>
              <a:t>   Host an annual event to increase brand awareness </a:t>
            </a:r>
            <a:endParaRPr lang="en-US">
              <a:latin typeface="Malgun Gothic" panose="020B0503020000020004" pitchFamily="34" charset="-127"/>
              <a:ea typeface="Malgun Gothic" panose="020B0503020000020004" pitchFamily="34" charset="-127"/>
            </a:endParaRPr>
          </a:p>
        </p:txBody>
      </p:sp>
      <p:sp>
        <p:nvSpPr>
          <p:cNvPr id="6" name="Rectangle 5">
            <a:extLst>
              <a:ext uri="{FF2B5EF4-FFF2-40B4-BE49-F238E27FC236}">
                <a16:creationId xmlns:a16="http://schemas.microsoft.com/office/drawing/2014/main" id="{7AAF2FDF-686E-4B6D-BED3-BEA01DB3A0F6}"/>
              </a:ext>
            </a:extLst>
          </p:cNvPr>
          <p:cNvSpPr/>
          <p:nvPr/>
        </p:nvSpPr>
        <p:spPr>
          <a:xfrm>
            <a:off x="564699" y="1471211"/>
            <a:ext cx="3889135" cy="9144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Malgun Gothic" panose="020B0503020000020004" pitchFamily="34" charset="-127"/>
                <a:ea typeface="Malgun Gothic" panose="020B0503020000020004" pitchFamily="34" charset="-127"/>
              </a:rPr>
              <a:t>         Target young families</a:t>
            </a:r>
          </a:p>
        </p:txBody>
      </p:sp>
      <p:sp>
        <p:nvSpPr>
          <p:cNvPr id="26" name="Rectangle 25">
            <a:extLst>
              <a:ext uri="{FF2B5EF4-FFF2-40B4-BE49-F238E27FC236}">
                <a16:creationId xmlns:a16="http://schemas.microsoft.com/office/drawing/2014/main" id="{1B9B77C3-1437-4CF3-BAC9-ECBF2995D9B0}"/>
              </a:ext>
            </a:extLst>
          </p:cNvPr>
          <p:cNvSpPr/>
          <p:nvPr/>
        </p:nvSpPr>
        <p:spPr>
          <a:xfrm>
            <a:off x="578876" y="2367894"/>
            <a:ext cx="3440231" cy="3437483"/>
          </a:xfrm>
          <a:prstGeom prst="rect">
            <a:avLst/>
          </a:prstGeom>
          <a:noFill/>
          <a:ln w="19050">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a:solidFill>
                <a:schemeClr val="tx1"/>
              </a:solidFill>
              <a:latin typeface="Malgun Gothic" panose="020B0503020000020004" pitchFamily="34" charset="-127"/>
              <a:ea typeface="Malgun Gothic" panose="020B0503020000020004" pitchFamily="34" charset="-127"/>
            </a:endParaRPr>
          </a:p>
          <a:p>
            <a:pPr marL="285750" indent="-285750">
              <a:buFont typeface="Arial" panose="020B0604020202020204" pitchFamily="34" charset="0"/>
              <a:buChar char="•"/>
            </a:pPr>
            <a:endParaRPr lang="en-US">
              <a:solidFill>
                <a:schemeClr val="tx1"/>
              </a:solidFill>
              <a:latin typeface="Malgun Gothic" panose="020B0503020000020004" pitchFamily="34" charset="-127"/>
              <a:ea typeface="Malgun Gothic" panose="020B0503020000020004" pitchFamily="34" charset="-127"/>
            </a:endParaRPr>
          </a:p>
          <a:p>
            <a:endParaRPr lang="en-US">
              <a:solidFill>
                <a:schemeClr val="tx1"/>
              </a:solidFill>
              <a:latin typeface="Malgun Gothic" panose="020B0503020000020004" pitchFamily="34" charset="-127"/>
              <a:ea typeface="Malgun Gothic" panose="020B0503020000020004" pitchFamily="34" charset="-127"/>
            </a:endParaRPr>
          </a:p>
        </p:txBody>
      </p:sp>
      <p:sp>
        <p:nvSpPr>
          <p:cNvPr id="30" name="Rectangle 29">
            <a:extLst>
              <a:ext uri="{FF2B5EF4-FFF2-40B4-BE49-F238E27FC236}">
                <a16:creationId xmlns:a16="http://schemas.microsoft.com/office/drawing/2014/main" id="{5C23DBA0-1598-4294-B8FD-F8C78692E180}"/>
              </a:ext>
            </a:extLst>
          </p:cNvPr>
          <p:cNvSpPr/>
          <p:nvPr/>
        </p:nvSpPr>
        <p:spPr>
          <a:xfrm>
            <a:off x="4144327" y="2496007"/>
            <a:ext cx="3440231" cy="3437483"/>
          </a:xfrm>
          <a:prstGeom prst="rect">
            <a:avLst/>
          </a:prstGeom>
          <a:noFill/>
          <a:ln w="19050">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Malgun Gothic" panose="020B0503020000020004" pitchFamily="34" charset="-127"/>
                <a:ea typeface="Malgun Gothic" panose="020B0503020000020004" pitchFamily="34" charset="-127"/>
              </a:rPr>
              <a:t>	</a:t>
            </a:r>
            <a:endParaRPr lang="en-US" dirty="0">
              <a:latin typeface="Malgun Gothic" panose="020B0503020000020004" pitchFamily="34" charset="-127"/>
              <a:ea typeface="Malgun Gothic" panose="020B0503020000020004" pitchFamily="34" charset="-127"/>
            </a:endParaRPr>
          </a:p>
        </p:txBody>
      </p:sp>
      <p:sp>
        <p:nvSpPr>
          <p:cNvPr id="32" name="Rectangle 31">
            <a:extLst>
              <a:ext uri="{FF2B5EF4-FFF2-40B4-BE49-F238E27FC236}">
                <a16:creationId xmlns:a16="http://schemas.microsoft.com/office/drawing/2014/main" id="{2CFEDAF0-5722-4A73-8810-FC41445E3E6E}"/>
              </a:ext>
            </a:extLst>
          </p:cNvPr>
          <p:cNvSpPr/>
          <p:nvPr/>
        </p:nvSpPr>
        <p:spPr>
          <a:xfrm>
            <a:off x="7752308" y="2630157"/>
            <a:ext cx="3440231" cy="3437483"/>
          </a:xfrm>
          <a:prstGeom prst="rect">
            <a:avLst/>
          </a:prstGeom>
          <a:noFill/>
          <a:ln w="19050">
            <a:solidFill>
              <a:srgbClr val="4569D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atin typeface="Malgun Gothic" panose="020B0503020000020004" pitchFamily="34" charset="-127"/>
                <a:ea typeface="Malgun Gothic" panose="020B0503020000020004" pitchFamily="34" charset="-127"/>
              </a:rPr>
              <a:t>)</a:t>
            </a:r>
          </a:p>
        </p:txBody>
      </p:sp>
      <p:sp>
        <p:nvSpPr>
          <p:cNvPr id="33" name="TextBox 32">
            <a:extLst>
              <a:ext uri="{FF2B5EF4-FFF2-40B4-BE49-F238E27FC236}">
                <a16:creationId xmlns:a16="http://schemas.microsoft.com/office/drawing/2014/main" id="{232FAC4C-83C4-4BE7-8292-F53CD134225B}"/>
              </a:ext>
            </a:extLst>
          </p:cNvPr>
          <p:cNvSpPr txBox="1"/>
          <p:nvPr/>
        </p:nvSpPr>
        <p:spPr>
          <a:xfrm>
            <a:off x="1684704" y="3628558"/>
            <a:ext cx="2395975" cy="584775"/>
          </a:xfrm>
          <a:prstGeom prst="rect">
            <a:avLst/>
          </a:prstGeom>
          <a:noFill/>
        </p:spPr>
        <p:txBody>
          <a:bodyPr wrap="square" rtlCol="0">
            <a:spAutoFit/>
          </a:bodyPr>
          <a:lstStyle/>
          <a:p>
            <a:r>
              <a:rPr lang="en-US" sz="1600">
                <a:latin typeface="Malgun Gothic" panose="020B0503020000020004" pitchFamily="34" charset="-127"/>
                <a:ea typeface="Malgun Gothic" panose="020B0503020000020004" pitchFamily="34" charset="-127"/>
              </a:rPr>
              <a:t>Families donate 23% more than non-families</a:t>
            </a:r>
          </a:p>
        </p:txBody>
      </p:sp>
      <p:sp>
        <p:nvSpPr>
          <p:cNvPr id="35" name="TextBox 34">
            <a:extLst>
              <a:ext uri="{FF2B5EF4-FFF2-40B4-BE49-F238E27FC236}">
                <a16:creationId xmlns:a16="http://schemas.microsoft.com/office/drawing/2014/main" id="{A0F61B72-C378-4DCF-B121-3A690B0AE5DD}"/>
              </a:ext>
            </a:extLst>
          </p:cNvPr>
          <p:cNvSpPr txBox="1"/>
          <p:nvPr/>
        </p:nvSpPr>
        <p:spPr>
          <a:xfrm>
            <a:off x="1684704" y="2591989"/>
            <a:ext cx="2163964" cy="584775"/>
          </a:xfrm>
          <a:prstGeom prst="rect">
            <a:avLst/>
          </a:prstGeom>
          <a:noFill/>
        </p:spPr>
        <p:txBody>
          <a:bodyPr wrap="square" rtlCol="0">
            <a:spAutoFit/>
          </a:bodyPr>
          <a:lstStyle/>
          <a:p>
            <a:r>
              <a:rPr lang="en-US" sz="1600" dirty="0">
                <a:latin typeface="Malgun Gothic" panose="020B0503020000020004" pitchFamily="34" charset="-127"/>
                <a:ea typeface="Malgun Gothic" panose="020B0503020000020004" pitchFamily="34" charset="-127"/>
              </a:rPr>
              <a:t>Young families easily connect to the cause</a:t>
            </a:r>
          </a:p>
        </p:txBody>
      </p:sp>
      <p:sp>
        <p:nvSpPr>
          <p:cNvPr id="37" name="TextBox 36">
            <a:extLst>
              <a:ext uri="{FF2B5EF4-FFF2-40B4-BE49-F238E27FC236}">
                <a16:creationId xmlns:a16="http://schemas.microsoft.com/office/drawing/2014/main" id="{399DCB57-6E1C-4C20-AE3F-1C0F8A0F0A93}"/>
              </a:ext>
            </a:extLst>
          </p:cNvPr>
          <p:cNvSpPr txBox="1"/>
          <p:nvPr/>
        </p:nvSpPr>
        <p:spPr>
          <a:xfrm>
            <a:off x="1684704" y="4721700"/>
            <a:ext cx="2259499" cy="830997"/>
          </a:xfrm>
          <a:prstGeom prst="rect">
            <a:avLst/>
          </a:prstGeom>
          <a:noFill/>
        </p:spPr>
        <p:txBody>
          <a:bodyPr wrap="square" rtlCol="0">
            <a:spAutoFit/>
          </a:bodyPr>
          <a:lstStyle/>
          <a:p>
            <a:r>
              <a:rPr lang="en-US" sz="1600">
                <a:latin typeface="Malgun Gothic" panose="020B0503020000020004" pitchFamily="34" charset="-127"/>
                <a:ea typeface="Malgun Gothic" panose="020B0503020000020004" pitchFamily="34" charset="-127"/>
              </a:rPr>
              <a:t>Young families have lowest awareness yet highest receptivity</a:t>
            </a:r>
          </a:p>
        </p:txBody>
      </p:sp>
      <p:sp>
        <p:nvSpPr>
          <p:cNvPr id="39" name="TextBox 38">
            <a:extLst>
              <a:ext uri="{FF2B5EF4-FFF2-40B4-BE49-F238E27FC236}">
                <a16:creationId xmlns:a16="http://schemas.microsoft.com/office/drawing/2014/main" id="{DFA08A2F-5D7F-4081-B7EF-9CA06DBC672F}"/>
              </a:ext>
            </a:extLst>
          </p:cNvPr>
          <p:cNvSpPr txBox="1"/>
          <p:nvPr/>
        </p:nvSpPr>
        <p:spPr>
          <a:xfrm>
            <a:off x="5207783" y="2768009"/>
            <a:ext cx="2216598" cy="584775"/>
          </a:xfrm>
          <a:prstGeom prst="rect">
            <a:avLst/>
          </a:prstGeom>
          <a:noFill/>
        </p:spPr>
        <p:txBody>
          <a:bodyPr wrap="square" rtlCol="0">
            <a:spAutoFit/>
          </a:bodyPr>
          <a:lstStyle>
            <a:defPPr>
              <a:defRPr lang="en-US"/>
            </a:defPPr>
            <a:lvl1pPr>
              <a:defRPr sz="1600">
                <a:latin typeface="Malgun Gothic" panose="020B0503020000020004" pitchFamily="34" charset="-127"/>
                <a:ea typeface="Malgun Gothic" panose="020B0503020000020004" pitchFamily="34" charset="-127"/>
              </a:defRPr>
            </a:lvl1pPr>
          </a:lstStyle>
          <a:p>
            <a:r>
              <a:rPr lang="en-US" dirty="0"/>
              <a:t>Highlights Variety families</a:t>
            </a:r>
          </a:p>
        </p:txBody>
      </p:sp>
      <p:sp>
        <p:nvSpPr>
          <p:cNvPr id="41" name="TextBox 40">
            <a:extLst>
              <a:ext uri="{FF2B5EF4-FFF2-40B4-BE49-F238E27FC236}">
                <a16:creationId xmlns:a16="http://schemas.microsoft.com/office/drawing/2014/main" id="{B2562021-71EB-45FA-B75A-1CDB4156423C}"/>
              </a:ext>
            </a:extLst>
          </p:cNvPr>
          <p:cNvSpPr txBox="1"/>
          <p:nvPr/>
        </p:nvSpPr>
        <p:spPr>
          <a:xfrm>
            <a:off x="5207783" y="3833195"/>
            <a:ext cx="2407667" cy="584775"/>
          </a:xfrm>
          <a:prstGeom prst="rect">
            <a:avLst/>
          </a:prstGeom>
          <a:noFill/>
        </p:spPr>
        <p:txBody>
          <a:bodyPr wrap="square" rtlCol="0">
            <a:spAutoFit/>
          </a:bodyPr>
          <a:lstStyle>
            <a:defPPr>
              <a:defRPr lang="en-US"/>
            </a:defPPr>
            <a:lvl1pPr>
              <a:defRPr sz="1600">
                <a:latin typeface="Malgun Gothic" panose="020B0503020000020004" pitchFamily="34" charset="-127"/>
                <a:ea typeface="Malgun Gothic" panose="020B0503020000020004" pitchFamily="34" charset="-127"/>
              </a:defRPr>
            </a:lvl1pPr>
          </a:lstStyle>
          <a:p>
            <a:r>
              <a:rPr lang="en-US" dirty="0"/>
              <a:t>Connects donors with Variety’s mission</a:t>
            </a:r>
          </a:p>
        </p:txBody>
      </p:sp>
      <p:sp>
        <p:nvSpPr>
          <p:cNvPr id="43" name="TextBox 42">
            <a:extLst>
              <a:ext uri="{FF2B5EF4-FFF2-40B4-BE49-F238E27FC236}">
                <a16:creationId xmlns:a16="http://schemas.microsoft.com/office/drawing/2014/main" id="{4B4A8E72-C7F0-4218-9CF3-A3D8741F3D53}"/>
              </a:ext>
            </a:extLst>
          </p:cNvPr>
          <p:cNvSpPr txBox="1"/>
          <p:nvPr/>
        </p:nvSpPr>
        <p:spPr>
          <a:xfrm>
            <a:off x="5207783" y="5007565"/>
            <a:ext cx="1881962" cy="584775"/>
          </a:xfrm>
          <a:prstGeom prst="rect">
            <a:avLst/>
          </a:prstGeom>
          <a:noFill/>
        </p:spPr>
        <p:txBody>
          <a:bodyPr wrap="square" rtlCol="0">
            <a:spAutoFit/>
          </a:bodyPr>
          <a:lstStyle>
            <a:defPPr>
              <a:defRPr lang="en-US"/>
            </a:defPPr>
            <a:lvl1pPr>
              <a:defRPr sz="1600">
                <a:latin typeface="Malgun Gothic" panose="020B0503020000020004" pitchFamily="34" charset="-127"/>
                <a:ea typeface="Malgun Gothic" panose="020B0503020000020004" pitchFamily="34" charset="-127"/>
              </a:defRPr>
            </a:lvl1pPr>
          </a:lstStyle>
          <a:p>
            <a:r>
              <a:rPr lang="en-US"/>
              <a:t>Revolves around Variety’s values</a:t>
            </a:r>
          </a:p>
        </p:txBody>
      </p:sp>
      <p:sp>
        <p:nvSpPr>
          <p:cNvPr id="45" name="TextBox 44">
            <a:extLst>
              <a:ext uri="{FF2B5EF4-FFF2-40B4-BE49-F238E27FC236}">
                <a16:creationId xmlns:a16="http://schemas.microsoft.com/office/drawing/2014/main" id="{0518FB68-C2A1-4EA5-B8CF-223E599CBD41}"/>
              </a:ext>
            </a:extLst>
          </p:cNvPr>
          <p:cNvSpPr txBox="1"/>
          <p:nvPr/>
        </p:nvSpPr>
        <p:spPr>
          <a:xfrm>
            <a:off x="8963776" y="2856244"/>
            <a:ext cx="2090910" cy="584775"/>
          </a:xfrm>
          <a:prstGeom prst="rect">
            <a:avLst/>
          </a:prstGeom>
          <a:noFill/>
        </p:spPr>
        <p:txBody>
          <a:bodyPr wrap="square" lIns="91440" tIns="45720" rIns="91440" bIns="45720" rtlCol="0" anchor="t">
            <a:spAutoFit/>
          </a:bodyPr>
          <a:lstStyle>
            <a:defPPr>
              <a:defRPr lang="en-US"/>
            </a:defPPr>
            <a:lvl1pPr>
              <a:defRPr sz="1600">
                <a:latin typeface="Malgun Gothic" panose="020B0503020000020004" pitchFamily="34" charset="-127"/>
                <a:ea typeface="Malgun Gothic" panose="020B0503020000020004" pitchFamily="34" charset="-127"/>
              </a:defRPr>
            </a:lvl1pPr>
          </a:lstStyle>
          <a:p>
            <a:r>
              <a:rPr lang="en-US">
                <a:latin typeface="Malgun Gothic"/>
                <a:ea typeface="Malgun Gothic"/>
              </a:rPr>
              <a:t>Promotes continual interaction</a:t>
            </a:r>
            <a:endParaRPr lang="en-US" dirty="0"/>
          </a:p>
        </p:txBody>
      </p:sp>
      <p:sp>
        <p:nvSpPr>
          <p:cNvPr id="47" name="TextBox 46">
            <a:extLst>
              <a:ext uri="{FF2B5EF4-FFF2-40B4-BE49-F238E27FC236}">
                <a16:creationId xmlns:a16="http://schemas.microsoft.com/office/drawing/2014/main" id="{241272BF-0CD9-4B20-91FF-DF8E76D85314}"/>
              </a:ext>
            </a:extLst>
          </p:cNvPr>
          <p:cNvSpPr txBox="1"/>
          <p:nvPr/>
        </p:nvSpPr>
        <p:spPr>
          <a:xfrm>
            <a:off x="8963776" y="4010141"/>
            <a:ext cx="1881962" cy="584775"/>
          </a:xfrm>
          <a:prstGeom prst="rect">
            <a:avLst/>
          </a:prstGeom>
          <a:noFill/>
        </p:spPr>
        <p:txBody>
          <a:bodyPr wrap="square" lIns="91440" tIns="45720" rIns="91440" bIns="45720" rtlCol="0" anchor="t">
            <a:spAutoFit/>
          </a:bodyPr>
          <a:lstStyle>
            <a:defPPr>
              <a:defRPr lang="en-US"/>
            </a:defPPr>
            <a:lvl1pPr>
              <a:defRPr sz="1600">
                <a:latin typeface="Malgun Gothic" panose="020B0503020000020004" pitchFamily="34" charset="-127"/>
                <a:ea typeface="Malgun Gothic" panose="020B0503020000020004" pitchFamily="34" charset="-127"/>
              </a:defRPr>
            </a:lvl1pPr>
          </a:lstStyle>
          <a:p>
            <a:r>
              <a:rPr lang="en-US">
                <a:latin typeface="Malgun Gothic"/>
                <a:ea typeface="Malgun Gothic"/>
              </a:rPr>
              <a:t>Reaches 90,000 individuals</a:t>
            </a:r>
          </a:p>
        </p:txBody>
      </p:sp>
      <p:sp>
        <p:nvSpPr>
          <p:cNvPr id="49" name="TextBox 48">
            <a:extLst>
              <a:ext uri="{FF2B5EF4-FFF2-40B4-BE49-F238E27FC236}">
                <a16:creationId xmlns:a16="http://schemas.microsoft.com/office/drawing/2014/main" id="{BB31E209-B563-4680-9CDE-5CB587481DCC}"/>
              </a:ext>
            </a:extLst>
          </p:cNvPr>
          <p:cNvSpPr txBox="1"/>
          <p:nvPr/>
        </p:nvSpPr>
        <p:spPr>
          <a:xfrm>
            <a:off x="8931886" y="5027682"/>
            <a:ext cx="2063615" cy="830997"/>
          </a:xfrm>
          <a:prstGeom prst="rect">
            <a:avLst/>
          </a:prstGeom>
          <a:noFill/>
        </p:spPr>
        <p:txBody>
          <a:bodyPr wrap="square" rtlCol="0">
            <a:spAutoFit/>
          </a:bodyPr>
          <a:lstStyle>
            <a:defPPr>
              <a:defRPr lang="en-US"/>
            </a:defPPr>
            <a:lvl1pPr>
              <a:defRPr sz="1600">
                <a:latin typeface="Malgun Gothic" panose="020B0503020000020004" pitchFamily="34" charset="-127"/>
                <a:ea typeface="Malgun Gothic" panose="020B0503020000020004" pitchFamily="34" charset="-127"/>
              </a:defRPr>
            </a:lvl1pPr>
          </a:lstStyle>
          <a:p>
            <a:r>
              <a:rPr lang="en-US"/>
              <a:t>Email subscription service increases recurring donations</a:t>
            </a:r>
          </a:p>
        </p:txBody>
      </p:sp>
      <p:pic>
        <p:nvPicPr>
          <p:cNvPr id="51" name="Graphic 50" descr="Family with two children">
            <a:extLst>
              <a:ext uri="{FF2B5EF4-FFF2-40B4-BE49-F238E27FC236}">
                <a16:creationId xmlns:a16="http://schemas.microsoft.com/office/drawing/2014/main" id="{272C1FE3-DAEB-49A9-976D-8BF15404A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064" y="2477386"/>
            <a:ext cx="664535" cy="664535"/>
          </a:xfrm>
          <a:prstGeom prst="rect">
            <a:avLst/>
          </a:prstGeom>
        </p:spPr>
      </p:pic>
      <p:pic>
        <p:nvPicPr>
          <p:cNvPr id="53" name="Graphic 52" descr="Family with two children">
            <a:extLst>
              <a:ext uri="{FF2B5EF4-FFF2-40B4-BE49-F238E27FC236}">
                <a16:creationId xmlns:a16="http://schemas.microsoft.com/office/drawing/2014/main" id="{CC6F4FEA-8CBE-4812-88DB-828D10722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064" y="3576084"/>
            <a:ext cx="664535" cy="664535"/>
          </a:xfrm>
          <a:prstGeom prst="rect">
            <a:avLst/>
          </a:prstGeom>
        </p:spPr>
      </p:pic>
      <p:pic>
        <p:nvPicPr>
          <p:cNvPr id="55" name="Graphic 54" descr="Family with two children">
            <a:extLst>
              <a:ext uri="{FF2B5EF4-FFF2-40B4-BE49-F238E27FC236}">
                <a16:creationId xmlns:a16="http://schemas.microsoft.com/office/drawing/2014/main" id="{1E0FCDC0-D279-4BBE-B903-A2953F14CF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064" y="4745665"/>
            <a:ext cx="664535" cy="664535"/>
          </a:xfrm>
          <a:prstGeom prst="rect">
            <a:avLst/>
          </a:prstGeom>
        </p:spPr>
      </p:pic>
      <p:sp>
        <p:nvSpPr>
          <p:cNvPr id="3" name="TextBox 2">
            <a:extLst>
              <a:ext uri="{FF2B5EF4-FFF2-40B4-BE49-F238E27FC236}">
                <a16:creationId xmlns:a16="http://schemas.microsoft.com/office/drawing/2014/main" id="{13749F35-735D-4AF7-89B2-01E9032A0B1F}"/>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- 2 -</a:t>
            </a:r>
          </a:p>
        </p:txBody>
      </p:sp>
      <p:sp>
        <p:nvSpPr>
          <p:cNvPr id="69" name="Rectangle 68">
            <a:extLst>
              <a:ext uri="{FF2B5EF4-FFF2-40B4-BE49-F238E27FC236}">
                <a16:creationId xmlns:a16="http://schemas.microsoft.com/office/drawing/2014/main" id="{A6276581-6561-4B93-95A9-C43F4B5E68A6}"/>
              </a:ext>
            </a:extLst>
          </p:cNvPr>
          <p:cNvSpPr/>
          <p:nvPr/>
        </p:nvSpPr>
        <p:spPr>
          <a:xfrm>
            <a:off x="1932450" y="1249118"/>
            <a:ext cx="849771" cy="418855"/>
          </a:xfrm>
          <a:prstGeom prst="rect">
            <a:avLst/>
          </a:prstGeom>
          <a:solidFill>
            <a:srgbClr val="00A3A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Who</a:t>
            </a:r>
          </a:p>
        </p:txBody>
      </p:sp>
      <p:sp>
        <p:nvSpPr>
          <p:cNvPr id="71" name="Rectangle 70">
            <a:extLst>
              <a:ext uri="{FF2B5EF4-FFF2-40B4-BE49-F238E27FC236}">
                <a16:creationId xmlns:a16="http://schemas.microsoft.com/office/drawing/2014/main" id="{8B11E8A4-41B8-4455-BA28-CF82ECE9AF73}"/>
              </a:ext>
            </a:extLst>
          </p:cNvPr>
          <p:cNvSpPr/>
          <p:nvPr/>
        </p:nvSpPr>
        <p:spPr>
          <a:xfrm>
            <a:off x="5610883" y="1367860"/>
            <a:ext cx="872526" cy="400112"/>
          </a:xfrm>
          <a:prstGeom prst="rect">
            <a:avLst/>
          </a:prstGeom>
          <a:solidFill>
            <a:srgbClr val="85488D"/>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sp>
        <p:nvSpPr>
          <p:cNvPr id="73" name="Rectangle 72">
            <a:extLst>
              <a:ext uri="{FF2B5EF4-FFF2-40B4-BE49-F238E27FC236}">
                <a16:creationId xmlns:a16="http://schemas.microsoft.com/office/drawing/2014/main" id="{BA355940-2682-45AF-9907-3FC515F677C7}"/>
              </a:ext>
            </a:extLst>
          </p:cNvPr>
          <p:cNvSpPr/>
          <p:nvPr/>
        </p:nvSpPr>
        <p:spPr>
          <a:xfrm>
            <a:off x="9189858" y="1532590"/>
            <a:ext cx="872526" cy="372292"/>
          </a:xfrm>
          <a:prstGeom prst="rect">
            <a:avLst/>
          </a:prstGeom>
          <a:solidFill>
            <a:srgbClr val="4569D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pic>
        <p:nvPicPr>
          <p:cNvPr id="75" name="Graphic 74" descr="Handshake">
            <a:extLst>
              <a:ext uri="{FF2B5EF4-FFF2-40B4-BE49-F238E27FC236}">
                <a16:creationId xmlns:a16="http://schemas.microsoft.com/office/drawing/2014/main" id="{31C2263D-0DFF-4943-9B19-4D46B18586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9557" y="2710217"/>
            <a:ext cx="725606" cy="725606"/>
          </a:xfrm>
          <a:prstGeom prst="rect">
            <a:avLst/>
          </a:prstGeom>
        </p:spPr>
      </p:pic>
      <p:pic>
        <p:nvPicPr>
          <p:cNvPr id="77" name="Graphic 76" descr="Handshake">
            <a:extLst>
              <a:ext uri="{FF2B5EF4-FFF2-40B4-BE49-F238E27FC236}">
                <a16:creationId xmlns:a16="http://schemas.microsoft.com/office/drawing/2014/main" id="{B8C470ED-A163-402C-8572-4845A403B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9557" y="3749721"/>
            <a:ext cx="725606" cy="725606"/>
          </a:xfrm>
          <a:prstGeom prst="rect">
            <a:avLst/>
          </a:prstGeom>
        </p:spPr>
      </p:pic>
      <p:pic>
        <p:nvPicPr>
          <p:cNvPr id="79" name="Graphic 78" descr="Handshake">
            <a:extLst>
              <a:ext uri="{FF2B5EF4-FFF2-40B4-BE49-F238E27FC236}">
                <a16:creationId xmlns:a16="http://schemas.microsoft.com/office/drawing/2014/main" id="{B8E8E3B8-B27A-41CC-B6AB-74966A2666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9557" y="4923429"/>
            <a:ext cx="725606" cy="725606"/>
          </a:xfrm>
          <a:prstGeom prst="rect">
            <a:avLst/>
          </a:prstGeom>
        </p:spPr>
      </p:pic>
      <p:pic>
        <p:nvPicPr>
          <p:cNvPr id="81" name="Graphic 80" descr="Arrow circle">
            <a:extLst>
              <a:ext uri="{FF2B5EF4-FFF2-40B4-BE49-F238E27FC236}">
                <a16:creationId xmlns:a16="http://schemas.microsoft.com/office/drawing/2014/main" id="{EDA2D23E-0536-4710-B241-17AFCCD91A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7587" y="2792104"/>
            <a:ext cx="766549" cy="766549"/>
          </a:xfrm>
          <a:prstGeom prst="rect">
            <a:avLst/>
          </a:prstGeom>
        </p:spPr>
      </p:pic>
      <p:pic>
        <p:nvPicPr>
          <p:cNvPr id="83" name="Graphic 82" descr="Arrow circle">
            <a:extLst>
              <a:ext uri="{FF2B5EF4-FFF2-40B4-BE49-F238E27FC236}">
                <a16:creationId xmlns:a16="http://schemas.microsoft.com/office/drawing/2014/main" id="{AF230D22-B1B0-4F7C-8D7A-CB8F2AEC14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7587" y="3899847"/>
            <a:ext cx="766549" cy="766549"/>
          </a:xfrm>
          <a:prstGeom prst="rect">
            <a:avLst/>
          </a:prstGeom>
        </p:spPr>
      </p:pic>
      <p:pic>
        <p:nvPicPr>
          <p:cNvPr id="85" name="Graphic 84" descr="Arrow circle">
            <a:extLst>
              <a:ext uri="{FF2B5EF4-FFF2-40B4-BE49-F238E27FC236}">
                <a16:creationId xmlns:a16="http://schemas.microsoft.com/office/drawing/2014/main" id="{8D238591-276D-4186-A980-BB71B46742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7587" y="5059907"/>
            <a:ext cx="766549" cy="766549"/>
          </a:xfrm>
          <a:prstGeom prst="rect">
            <a:avLst/>
          </a:prstGeom>
        </p:spPr>
      </p:pic>
    </p:spTree>
    <p:extLst>
      <p:ext uri="{BB962C8B-B14F-4D97-AF65-F5344CB8AC3E}">
        <p14:creationId xmlns:p14="http://schemas.microsoft.com/office/powerpoint/2010/main" val="172537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9E47D-E827-495B-9FEB-85D1FB9EA02B}"/>
              </a:ext>
            </a:extLst>
          </p:cNvPr>
          <p:cNvSpPr/>
          <p:nvPr/>
        </p:nvSpPr>
        <p:spPr>
          <a:xfrm>
            <a:off x="7653" y="0"/>
            <a:ext cx="12192000" cy="6858000"/>
          </a:xfrm>
          <a:prstGeom prst="rect">
            <a:avLst/>
          </a:prstGeom>
          <a:solidFill>
            <a:srgbClr val="00A3A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1A2F05-1C7F-42AB-A31C-7A94C734C68B}"/>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39" name="Rectangle 38">
            <a:extLst>
              <a:ext uri="{FF2B5EF4-FFF2-40B4-BE49-F238E27FC236}">
                <a16:creationId xmlns:a16="http://schemas.microsoft.com/office/drawing/2014/main" id="{20883915-AB21-4D67-B84C-FD94E8674157}"/>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1" name="Rectangle 40">
            <a:extLst>
              <a:ext uri="{FF2B5EF4-FFF2-40B4-BE49-F238E27FC236}">
                <a16:creationId xmlns:a16="http://schemas.microsoft.com/office/drawing/2014/main" id="{F8D0CD5C-E485-4371-BCEE-3F1B47B0ADAE}"/>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43" name="Rectangle 42">
            <a:extLst>
              <a:ext uri="{FF2B5EF4-FFF2-40B4-BE49-F238E27FC236}">
                <a16:creationId xmlns:a16="http://schemas.microsoft.com/office/drawing/2014/main" id="{B592D5A8-7A39-4C06-9A2D-AFDFFF14BF90}"/>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5" name="Rectangle 44">
            <a:extLst>
              <a:ext uri="{FF2B5EF4-FFF2-40B4-BE49-F238E27FC236}">
                <a16:creationId xmlns:a16="http://schemas.microsoft.com/office/drawing/2014/main" id="{0AC47EB3-FFA1-4B38-BAA4-F4933B156947}"/>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47" name="Rectangle 46">
            <a:extLst>
              <a:ext uri="{FF2B5EF4-FFF2-40B4-BE49-F238E27FC236}">
                <a16:creationId xmlns:a16="http://schemas.microsoft.com/office/drawing/2014/main" id="{7A081037-7CC2-4A53-91F6-3CDD6649315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49" name="Rectangle 48">
            <a:extLst>
              <a:ext uri="{FF2B5EF4-FFF2-40B4-BE49-F238E27FC236}">
                <a16:creationId xmlns:a16="http://schemas.microsoft.com/office/drawing/2014/main" id="{D1A8A645-EC1F-4B22-8628-A8EE492FC5C7}"/>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3" name="TextBox 2">
            <a:extLst>
              <a:ext uri="{FF2B5EF4-FFF2-40B4-BE49-F238E27FC236}">
                <a16:creationId xmlns:a16="http://schemas.microsoft.com/office/drawing/2014/main" id="{3E1C1EF3-6AA4-43B7-A98B-5976D72D2708}"/>
              </a:ext>
            </a:extLst>
          </p:cNvPr>
          <p:cNvSpPr txBox="1"/>
          <p:nvPr/>
        </p:nvSpPr>
        <p:spPr>
          <a:xfrm>
            <a:off x="244011" y="5357569"/>
            <a:ext cx="137160" cy="1005840"/>
          </a:xfrm>
          <a:prstGeom prst="rect">
            <a:avLst/>
          </a:prstGeom>
          <a:solidFill>
            <a:schemeClr val="bg1"/>
          </a:solidFill>
        </p:spPr>
        <p:txBody>
          <a:bodyPr wrap="square" rtlCol="0">
            <a:spAutoFit/>
          </a:bodyPr>
          <a:lstStyle/>
          <a:p>
            <a:endParaRPr lang="en-US"/>
          </a:p>
        </p:txBody>
      </p:sp>
      <p:sp>
        <p:nvSpPr>
          <p:cNvPr id="4" name="TextBox 3">
            <a:extLst>
              <a:ext uri="{FF2B5EF4-FFF2-40B4-BE49-F238E27FC236}">
                <a16:creationId xmlns:a16="http://schemas.microsoft.com/office/drawing/2014/main" id="{80AA757A-D601-4FE0-8B7B-748DA0C47B5F}"/>
              </a:ext>
            </a:extLst>
          </p:cNvPr>
          <p:cNvSpPr txBox="1"/>
          <p:nvPr/>
        </p:nvSpPr>
        <p:spPr>
          <a:xfrm>
            <a:off x="487851" y="5506546"/>
            <a:ext cx="6517425" cy="707886"/>
          </a:xfrm>
          <a:prstGeom prst="rect">
            <a:avLst/>
          </a:prstGeom>
          <a:noFill/>
        </p:spPr>
        <p:txBody>
          <a:bodyPr wrap="none" lIns="91440" tIns="45720" rIns="91440" bIns="45720" rtlCol="0" anchor="t">
            <a:spAutoFit/>
          </a:bodyPr>
          <a:lstStyle/>
          <a:p>
            <a:r>
              <a:rPr lang="en-US" sz="4000" b="1">
                <a:solidFill>
                  <a:schemeClr val="bg1"/>
                </a:solidFill>
                <a:latin typeface="Malgun Gothic"/>
                <a:ea typeface="Malgun Gothic"/>
              </a:rPr>
              <a:t>Targeting Young Families</a:t>
            </a:r>
            <a:endParaRPr lang="en-US" sz="4000" b="1">
              <a:solidFill>
                <a:schemeClr val="bg1"/>
              </a:solidFill>
              <a:latin typeface="Malgun Gothic" panose="020B0503020000020004" pitchFamily="34" charset="-127"/>
              <a:ea typeface="Malgun Gothic" panose="020B0503020000020004" pitchFamily="34" charset="-127"/>
            </a:endParaRPr>
          </a:p>
        </p:txBody>
      </p:sp>
      <p:sp>
        <p:nvSpPr>
          <p:cNvPr id="5" name="TextBox 4">
            <a:extLst>
              <a:ext uri="{FF2B5EF4-FFF2-40B4-BE49-F238E27FC236}">
                <a16:creationId xmlns:a16="http://schemas.microsoft.com/office/drawing/2014/main" id="{B20C7598-FD97-4D4E-9FE6-C024B7CE58ED}"/>
              </a:ext>
            </a:extLst>
          </p:cNvPr>
          <p:cNvSpPr txBox="1"/>
          <p:nvPr/>
        </p:nvSpPr>
        <p:spPr>
          <a:xfrm>
            <a:off x="11176540" y="6412018"/>
            <a:ext cx="1023113" cy="400110"/>
          </a:xfrm>
          <a:prstGeom prst="rect">
            <a:avLst/>
          </a:prstGeom>
          <a:noFill/>
        </p:spPr>
        <p:txBody>
          <a:bodyPr wrap="square" rtlCol="0">
            <a:spAutoFit/>
          </a:bodyPr>
          <a:lstStyle/>
          <a:p>
            <a:pPr algn="ctr"/>
            <a:r>
              <a:rPr lang="en-US" sz="2000" dirty="0">
                <a:solidFill>
                  <a:schemeClr val="bg1"/>
                </a:solidFill>
                <a:latin typeface="Malgun Gothic" panose="020B0503020000020004" pitchFamily="34" charset="-127"/>
                <a:ea typeface="Malgun Gothic" panose="020B0503020000020004" pitchFamily="34" charset="-127"/>
              </a:rPr>
              <a:t>- 3 -</a:t>
            </a:r>
          </a:p>
        </p:txBody>
      </p:sp>
    </p:spTree>
    <p:extLst>
      <p:ext uri="{BB962C8B-B14F-4D97-AF65-F5344CB8AC3E}">
        <p14:creationId xmlns:p14="http://schemas.microsoft.com/office/powerpoint/2010/main" val="310069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328445A-755D-4D50-AC15-79C91CDD5314}"/>
              </a:ext>
            </a:extLst>
          </p:cNvPr>
          <p:cNvSpPr/>
          <p:nvPr/>
        </p:nvSpPr>
        <p:spPr>
          <a:xfrm>
            <a:off x="9605853" y="5211266"/>
            <a:ext cx="2338350" cy="913236"/>
          </a:xfrm>
          <a:prstGeom prst="rect">
            <a:avLst/>
          </a:prstGeom>
          <a:solidFill>
            <a:srgbClr val="00A3A1">
              <a:alpha val="35000"/>
            </a:srgbClr>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4956A7-8EA5-40FA-ABD7-AB6E85DCB02D}"/>
              </a:ext>
            </a:extLst>
          </p:cNvPr>
          <p:cNvSpPr/>
          <p:nvPr/>
        </p:nvSpPr>
        <p:spPr>
          <a:xfrm>
            <a:off x="1294187" y="6336602"/>
            <a:ext cx="872526" cy="372292"/>
          </a:xfrm>
          <a:prstGeom prst="rect">
            <a:avLst/>
          </a:prstGeom>
          <a:solidFill>
            <a:schemeClr val="bg2"/>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00A3A1"/>
          </a:solidFill>
        </p:spPr>
        <p:txBody>
          <a:bodyPr wrap="square" rtlCol="0">
            <a:spAutoFit/>
          </a:bodyPr>
          <a:lstStyle/>
          <a:p>
            <a:endParaRPr lang="en-US"/>
          </a:p>
        </p:txBody>
      </p:sp>
      <p:sp>
        <p:nvSpPr>
          <p:cNvPr id="2" name="TextBox 1">
            <a:extLst>
              <a:ext uri="{FF2B5EF4-FFF2-40B4-BE49-F238E27FC236}">
                <a16:creationId xmlns:a16="http://schemas.microsoft.com/office/drawing/2014/main" id="{31E73722-D6A8-4F9D-B5D2-FBF48D9035FD}"/>
              </a:ext>
            </a:extLst>
          </p:cNvPr>
          <p:cNvSpPr txBox="1"/>
          <p:nvPr/>
        </p:nvSpPr>
        <p:spPr>
          <a:xfrm>
            <a:off x="450376" y="178467"/>
            <a:ext cx="11492890" cy="830997"/>
          </a:xfrm>
          <a:prstGeom prst="rect">
            <a:avLst/>
          </a:prstGeom>
          <a:noFill/>
        </p:spPr>
        <p:txBody>
          <a:bodyPr wrap="square" rtlCol="0">
            <a:spAutoFit/>
          </a:bodyPr>
          <a:lstStyle/>
          <a:p>
            <a:r>
              <a:rPr lang="en-US" sz="2400" b="1">
                <a:solidFill>
                  <a:srgbClr val="00A3A1"/>
                </a:solidFill>
                <a:latin typeface="Malgun Gothic" panose="020B0503020000020004" pitchFamily="34" charset="-127"/>
                <a:ea typeface="Malgun Gothic" panose="020B0503020000020004" pitchFamily="34" charset="-127"/>
              </a:rPr>
              <a:t>Variety should target young families in their 30s because they donate more </a:t>
            </a:r>
          </a:p>
          <a:p>
            <a:r>
              <a:rPr lang="en-US" sz="2400" b="1">
                <a:solidFill>
                  <a:srgbClr val="00A3A1"/>
                </a:solidFill>
                <a:latin typeface="Malgun Gothic" panose="020B0503020000020004" pitchFamily="34" charset="-127"/>
                <a:ea typeface="Malgun Gothic" panose="020B0503020000020004" pitchFamily="34" charset="-127"/>
              </a:rPr>
              <a:t>and they are close to the cause</a:t>
            </a:r>
          </a:p>
        </p:txBody>
      </p:sp>
      <p:pic>
        <p:nvPicPr>
          <p:cNvPr id="1032" name="Picture 8" descr="Parent And Child Icons - Download Free Vector Icons | Noun Project">
            <a:extLst>
              <a:ext uri="{FF2B5EF4-FFF2-40B4-BE49-F238E27FC236}">
                <a16:creationId xmlns:a16="http://schemas.microsoft.com/office/drawing/2014/main" id="{0D52B132-57AD-4172-A850-7F70CA941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3436" y="1075967"/>
            <a:ext cx="190500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Table 34">
            <a:extLst>
              <a:ext uri="{FF2B5EF4-FFF2-40B4-BE49-F238E27FC236}">
                <a16:creationId xmlns:a16="http://schemas.microsoft.com/office/drawing/2014/main" id="{E0BF9EA2-32F0-4037-A08A-C5E8E2115238}"/>
              </a:ext>
            </a:extLst>
          </p:cNvPr>
          <p:cNvGraphicFramePr>
            <a:graphicFrameLocks noGrp="1"/>
          </p:cNvGraphicFramePr>
          <p:nvPr>
            <p:extLst>
              <p:ext uri="{D42A27DB-BD31-4B8C-83A1-F6EECF244321}">
                <p14:modId xmlns:p14="http://schemas.microsoft.com/office/powerpoint/2010/main" val="1112132472"/>
              </p:ext>
            </p:extLst>
          </p:nvPr>
        </p:nvGraphicFramePr>
        <p:xfrm>
          <a:off x="4163736" y="1867533"/>
          <a:ext cx="5389482" cy="4304340"/>
        </p:xfrm>
        <a:graphic>
          <a:graphicData uri="http://schemas.openxmlformats.org/drawingml/2006/table">
            <a:tbl>
              <a:tblPr firstRow="1" bandRow="1">
                <a:tableStyleId>{5C22544A-7EE6-4342-B048-85BDC9FD1C3A}</a:tableStyleId>
              </a:tblPr>
              <a:tblGrid>
                <a:gridCol w="898247">
                  <a:extLst>
                    <a:ext uri="{9D8B030D-6E8A-4147-A177-3AD203B41FA5}">
                      <a16:colId xmlns:a16="http://schemas.microsoft.com/office/drawing/2014/main" val="2566649084"/>
                    </a:ext>
                  </a:extLst>
                </a:gridCol>
                <a:gridCol w="898247">
                  <a:extLst>
                    <a:ext uri="{9D8B030D-6E8A-4147-A177-3AD203B41FA5}">
                      <a16:colId xmlns:a16="http://schemas.microsoft.com/office/drawing/2014/main" val="160250798"/>
                    </a:ext>
                  </a:extLst>
                </a:gridCol>
                <a:gridCol w="898247">
                  <a:extLst>
                    <a:ext uri="{9D8B030D-6E8A-4147-A177-3AD203B41FA5}">
                      <a16:colId xmlns:a16="http://schemas.microsoft.com/office/drawing/2014/main" val="1878650261"/>
                    </a:ext>
                  </a:extLst>
                </a:gridCol>
                <a:gridCol w="925904">
                  <a:extLst>
                    <a:ext uri="{9D8B030D-6E8A-4147-A177-3AD203B41FA5}">
                      <a16:colId xmlns:a16="http://schemas.microsoft.com/office/drawing/2014/main" val="2384208362"/>
                    </a:ext>
                  </a:extLst>
                </a:gridCol>
                <a:gridCol w="870590">
                  <a:extLst>
                    <a:ext uri="{9D8B030D-6E8A-4147-A177-3AD203B41FA5}">
                      <a16:colId xmlns:a16="http://schemas.microsoft.com/office/drawing/2014/main" val="1315823523"/>
                    </a:ext>
                  </a:extLst>
                </a:gridCol>
                <a:gridCol w="898247">
                  <a:extLst>
                    <a:ext uri="{9D8B030D-6E8A-4147-A177-3AD203B41FA5}">
                      <a16:colId xmlns:a16="http://schemas.microsoft.com/office/drawing/2014/main" val="1003077465"/>
                    </a:ext>
                  </a:extLst>
                </a:gridCol>
              </a:tblGrid>
              <a:tr h="757131">
                <a:tc>
                  <a:txBody>
                    <a:bodyPr/>
                    <a:lstStyle/>
                    <a:p>
                      <a:r>
                        <a:rPr lang="en-US" sz="1200" b="1">
                          <a:latin typeface="Malgun Gothic"/>
                          <a:ea typeface="Malgun Gothic"/>
                        </a:rPr>
                        <a:t>Age Group</a:t>
                      </a:r>
                    </a:p>
                  </a:txBody>
                  <a:tcPr>
                    <a:solidFill>
                      <a:srgbClr val="B3B5BD"/>
                    </a:solidFill>
                  </a:tcPr>
                </a:tc>
                <a:tc>
                  <a:txBody>
                    <a:bodyPr/>
                    <a:lstStyle/>
                    <a:p>
                      <a:r>
                        <a:rPr lang="en-US" sz="1200">
                          <a:latin typeface="Malgun Gothic"/>
                          <a:ea typeface="Malgun Gothic"/>
                        </a:rPr>
                        <a:t>Average Donation Size</a:t>
                      </a:r>
                    </a:p>
                  </a:txBody>
                  <a:tcPr>
                    <a:solidFill>
                      <a:srgbClr val="B3B5BD"/>
                    </a:solidFill>
                  </a:tcPr>
                </a:tc>
                <a:tc>
                  <a:txBody>
                    <a:bodyPr/>
                    <a:lstStyle/>
                    <a:p>
                      <a:r>
                        <a:rPr lang="en-US" sz="1200">
                          <a:latin typeface="Malgun Gothic"/>
                          <a:ea typeface="Malgun Gothic"/>
                        </a:rPr>
                        <a:t>Annual Donation Amount</a:t>
                      </a:r>
                    </a:p>
                  </a:txBody>
                  <a:tcPr>
                    <a:solidFill>
                      <a:srgbClr val="B3B5BD"/>
                    </a:solidFill>
                  </a:tcPr>
                </a:tc>
                <a:tc>
                  <a:txBody>
                    <a:bodyPr/>
                    <a:lstStyle/>
                    <a:p>
                      <a:r>
                        <a:rPr lang="en-US" sz="1200">
                          <a:latin typeface="Malgun Gothic"/>
                          <a:ea typeface="Malgun Gothic"/>
                        </a:rPr>
                        <a:t>Potential Retention Time</a:t>
                      </a:r>
                    </a:p>
                  </a:txBody>
                  <a:tcPr>
                    <a:solidFill>
                      <a:srgbClr val="B3B5BD"/>
                    </a:solidFill>
                  </a:tcPr>
                </a:tc>
                <a:tc>
                  <a:txBody>
                    <a:bodyPr/>
                    <a:lstStyle/>
                    <a:p>
                      <a:r>
                        <a:rPr lang="en-US" sz="1200">
                          <a:latin typeface="Malgun Gothic"/>
                          <a:ea typeface="Malgun Gothic"/>
                        </a:rPr>
                        <a:t>Empathy with Cause</a:t>
                      </a:r>
                    </a:p>
                  </a:txBody>
                  <a:tcPr>
                    <a:solidFill>
                      <a:srgbClr val="B3B5BD"/>
                    </a:solidFill>
                  </a:tcPr>
                </a:tc>
                <a:tc>
                  <a:txBody>
                    <a:bodyPr/>
                    <a:lstStyle/>
                    <a:p>
                      <a:r>
                        <a:rPr lang="en-US" sz="1200">
                          <a:latin typeface="Malgun Gothic"/>
                          <a:ea typeface="Malgun Gothic"/>
                        </a:rPr>
                        <a:t>Stability</a:t>
                      </a:r>
                    </a:p>
                  </a:txBody>
                  <a:tcPr>
                    <a:solidFill>
                      <a:srgbClr val="B3B5BD"/>
                    </a:solidFill>
                  </a:tcPr>
                </a:tc>
                <a:extLst>
                  <a:ext uri="{0D108BD9-81ED-4DB2-BD59-A6C34878D82A}">
                    <a16:rowId xmlns:a16="http://schemas.microsoft.com/office/drawing/2014/main" val="910667405"/>
                  </a:ext>
                </a:extLst>
              </a:tr>
              <a:tr h="757131">
                <a:tc>
                  <a:txBody>
                    <a:bodyPr/>
                    <a:lstStyle/>
                    <a:p>
                      <a:r>
                        <a:rPr lang="en-US">
                          <a:solidFill>
                            <a:schemeClr val="bg1"/>
                          </a:solidFill>
                          <a:latin typeface="Malgun Gothic"/>
                          <a:ea typeface="Malgun Gothic"/>
                        </a:rPr>
                        <a:t>Under 30</a:t>
                      </a:r>
                    </a:p>
                  </a:txBody>
                  <a:tcPr>
                    <a:solidFill>
                      <a:srgbClr val="B3B5BD"/>
                    </a:solidFill>
                  </a:tcPr>
                </a:tc>
                <a:tc>
                  <a:txBody>
                    <a:bodyPr/>
                    <a:lstStyle/>
                    <a:p>
                      <a:r>
                        <a:rPr lang="en-US">
                          <a:latin typeface="Malgun Gothic"/>
                          <a:ea typeface="Malgun Gothic"/>
                        </a:rPr>
                        <a:t>$38</a:t>
                      </a:r>
                    </a:p>
                  </a:txBody>
                  <a:tcPr>
                    <a:solidFill>
                      <a:srgbClr val="B3B5BD"/>
                    </a:solidFill>
                  </a:tcPr>
                </a:tc>
                <a:tc>
                  <a:txBody>
                    <a:bodyPr/>
                    <a:lstStyle/>
                    <a:p>
                      <a:r>
                        <a:rPr lang="en-US">
                          <a:latin typeface="Malgun Gothic"/>
                          <a:ea typeface="Malgun Gothic"/>
                        </a:rPr>
                        <a:t>$147</a:t>
                      </a: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extLst>
                  <a:ext uri="{0D108BD9-81ED-4DB2-BD59-A6C34878D82A}">
                    <a16:rowId xmlns:a16="http://schemas.microsoft.com/office/drawing/2014/main" val="211030957"/>
                  </a:ext>
                </a:extLst>
              </a:tr>
              <a:tr h="677649">
                <a:tc>
                  <a:txBody>
                    <a:bodyPr/>
                    <a:lstStyle/>
                    <a:p>
                      <a:r>
                        <a:rPr lang="en-US" b="1">
                          <a:solidFill>
                            <a:schemeClr val="bg1"/>
                          </a:solidFill>
                          <a:latin typeface="Malgun Gothic"/>
                          <a:ea typeface="Malgun Gothic"/>
                        </a:rPr>
                        <a:t>30-40</a:t>
                      </a:r>
                    </a:p>
                  </a:txBody>
                  <a:tcPr>
                    <a:solidFill>
                      <a:srgbClr val="B3B5BD"/>
                    </a:solidFill>
                  </a:tcPr>
                </a:tc>
                <a:tc>
                  <a:txBody>
                    <a:bodyPr/>
                    <a:lstStyle/>
                    <a:p>
                      <a:r>
                        <a:rPr lang="en-US" b="0">
                          <a:latin typeface="Malgun Gothic"/>
                          <a:ea typeface="Malgun Gothic"/>
                        </a:rPr>
                        <a:t>$45</a:t>
                      </a:r>
                    </a:p>
                  </a:txBody>
                  <a:tcPr>
                    <a:solidFill>
                      <a:srgbClr val="B3B5BD"/>
                    </a:solidFill>
                  </a:tcPr>
                </a:tc>
                <a:tc>
                  <a:txBody>
                    <a:bodyPr/>
                    <a:lstStyle/>
                    <a:p>
                      <a:r>
                        <a:rPr lang="en-US" b="0">
                          <a:latin typeface="Malgun Gothic"/>
                          <a:ea typeface="Malgun Gothic"/>
                        </a:rPr>
                        <a:t>$226</a:t>
                      </a: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solidFill>
                          <a:srgbClr val="00B050"/>
                        </a:solidFill>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extLst>
                  <a:ext uri="{0D108BD9-81ED-4DB2-BD59-A6C34878D82A}">
                    <a16:rowId xmlns:a16="http://schemas.microsoft.com/office/drawing/2014/main" val="3812470808"/>
                  </a:ext>
                </a:extLst>
              </a:tr>
              <a:tr h="677649">
                <a:tc>
                  <a:txBody>
                    <a:bodyPr/>
                    <a:lstStyle/>
                    <a:p>
                      <a:r>
                        <a:rPr lang="en-US">
                          <a:solidFill>
                            <a:schemeClr val="bg1"/>
                          </a:solidFill>
                          <a:latin typeface="Malgun Gothic"/>
                          <a:ea typeface="Malgun Gothic"/>
                        </a:rPr>
                        <a:t>40-50</a:t>
                      </a:r>
                    </a:p>
                  </a:txBody>
                  <a:tcPr>
                    <a:solidFill>
                      <a:srgbClr val="B3B5BD"/>
                    </a:solidFill>
                  </a:tcPr>
                </a:tc>
                <a:tc>
                  <a:txBody>
                    <a:bodyPr/>
                    <a:lstStyle/>
                    <a:p>
                      <a:r>
                        <a:rPr lang="en-US">
                          <a:latin typeface="Malgun Gothic"/>
                          <a:ea typeface="Malgun Gothic"/>
                        </a:rPr>
                        <a:t>$49</a:t>
                      </a:r>
                    </a:p>
                  </a:txBody>
                  <a:tcPr>
                    <a:solidFill>
                      <a:srgbClr val="B3B5BD"/>
                    </a:solidFill>
                  </a:tcPr>
                </a:tc>
                <a:tc>
                  <a:txBody>
                    <a:bodyPr/>
                    <a:lstStyle/>
                    <a:p>
                      <a:r>
                        <a:rPr lang="en-US">
                          <a:latin typeface="Malgun Gothic"/>
                          <a:ea typeface="Malgun Gothic"/>
                        </a:rPr>
                        <a:t>$279</a:t>
                      </a: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extLst>
                  <a:ext uri="{0D108BD9-81ED-4DB2-BD59-A6C34878D82A}">
                    <a16:rowId xmlns:a16="http://schemas.microsoft.com/office/drawing/2014/main" val="4147023795"/>
                  </a:ext>
                </a:extLst>
              </a:tr>
              <a:tr h="677649">
                <a:tc>
                  <a:txBody>
                    <a:bodyPr/>
                    <a:lstStyle/>
                    <a:p>
                      <a:r>
                        <a:rPr lang="en-US">
                          <a:solidFill>
                            <a:schemeClr val="bg1"/>
                          </a:solidFill>
                          <a:latin typeface="Malgun Gothic"/>
                          <a:ea typeface="Malgun Gothic"/>
                        </a:rPr>
                        <a:t>50-60</a:t>
                      </a:r>
                    </a:p>
                  </a:txBody>
                  <a:tcPr>
                    <a:solidFill>
                      <a:srgbClr val="B3B5BD"/>
                    </a:solidFill>
                  </a:tcPr>
                </a:tc>
                <a:tc>
                  <a:txBody>
                    <a:bodyPr/>
                    <a:lstStyle/>
                    <a:p>
                      <a:r>
                        <a:rPr lang="en-US">
                          <a:latin typeface="Malgun Gothic"/>
                          <a:ea typeface="Malgun Gothic"/>
                        </a:rPr>
                        <a:t>$49</a:t>
                      </a:r>
                    </a:p>
                  </a:txBody>
                  <a:tcPr>
                    <a:solidFill>
                      <a:srgbClr val="B3B5BD"/>
                    </a:solidFill>
                  </a:tcPr>
                </a:tc>
                <a:tc>
                  <a:txBody>
                    <a:bodyPr/>
                    <a:lstStyle/>
                    <a:p>
                      <a:r>
                        <a:rPr lang="en-US">
                          <a:latin typeface="Malgun Gothic"/>
                          <a:ea typeface="Malgun Gothic"/>
                        </a:rPr>
                        <a:t>$324</a:t>
                      </a: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extLst>
                  <a:ext uri="{0D108BD9-81ED-4DB2-BD59-A6C34878D82A}">
                    <a16:rowId xmlns:a16="http://schemas.microsoft.com/office/drawing/2014/main" val="1352745384"/>
                  </a:ext>
                </a:extLst>
              </a:tr>
              <a:tr h="757131">
                <a:tc>
                  <a:txBody>
                    <a:bodyPr/>
                    <a:lstStyle/>
                    <a:p>
                      <a:r>
                        <a:rPr lang="en-US">
                          <a:solidFill>
                            <a:schemeClr val="bg1"/>
                          </a:solidFill>
                          <a:latin typeface="Malgun Gothic"/>
                          <a:ea typeface="Malgun Gothic"/>
                        </a:rPr>
                        <a:t>Over 60</a:t>
                      </a:r>
                    </a:p>
                  </a:txBody>
                  <a:tcPr>
                    <a:solidFill>
                      <a:srgbClr val="B3B5BD"/>
                    </a:solidFill>
                  </a:tcPr>
                </a:tc>
                <a:tc>
                  <a:txBody>
                    <a:bodyPr/>
                    <a:lstStyle/>
                    <a:p>
                      <a:r>
                        <a:rPr lang="en-US">
                          <a:latin typeface="Malgun Gothic"/>
                          <a:ea typeface="Malgun Gothic"/>
                        </a:rPr>
                        <a:t>$55</a:t>
                      </a:r>
                    </a:p>
                  </a:txBody>
                  <a:tcPr>
                    <a:solidFill>
                      <a:srgbClr val="B3B5BD"/>
                    </a:solidFill>
                  </a:tcPr>
                </a:tc>
                <a:tc>
                  <a:txBody>
                    <a:bodyPr/>
                    <a:lstStyle/>
                    <a:p>
                      <a:r>
                        <a:rPr lang="en-US">
                          <a:latin typeface="Malgun Gothic"/>
                          <a:ea typeface="Malgun Gothic"/>
                        </a:rPr>
                        <a:t>$425</a:t>
                      </a: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tc>
                  <a:txBody>
                    <a:bodyPr/>
                    <a:lstStyle/>
                    <a:p>
                      <a:endParaRPr lang="en-US">
                        <a:latin typeface="Malgun Gothic" panose="020B0503020000020004" pitchFamily="34" charset="-127"/>
                        <a:ea typeface="Malgun Gothic" panose="020B0503020000020004" pitchFamily="34" charset="-127"/>
                      </a:endParaRPr>
                    </a:p>
                  </a:txBody>
                  <a:tcPr>
                    <a:solidFill>
                      <a:srgbClr val="B3B5BD"/>
                    </a:solidFill>
                  </a:tcPr>
                </a:tc>
                <a:extLst>
                  <a:ext uri="{0D108BD9-81ED-4DB2-BD59-A6C34878D82A}">
                    <a16:rowId xmlns:a16="http://schemas.microsoft.com/office/drawing/2014/main" val="3900498463"/>
                  </a:ext>
                </a:extLst>
              </a:tr>
            </a:tbl>
          </a:graphicData>
        </a:graphic>
      </p:graphicFrame>
      <p:sp>
        <p:nvSpPr>
          <p:cNvPr id="36" name="TextBox 35">
            <a:extLst>
              <a:ext uri="{FF2B5EF4-FFF2-40B4-BE49-F238E27FC236}">
                <a16:creationId xmlns:a16="http://schemas.microsoft.com/office/drawing/2014/main" id="{5B38D2B5-23F3-4C12-A0AB-B7000DE78CB4}"/>
              </a:ext>
            </a:extLst>
          </p:cNvPr>
          <p:cNvSpPr txBox="1"/>
          <p:nvPr/>
        </p:nvSpPr>
        <p:spPr>
          <a:xfrm>
            <a:off x="9486780" y="2943580"/>
            <a:ext cx="2696129" cy="1200329"/>
          </a:xfrm>
          <a:prstGeom prst="rect">
            <a:avLst/>
          </a:prstGeom>
          <a:noFill/>
        </p:spPr>
        <p:txBody>
          <a:bodyPr wrap="square" lIns="91440" tIns="45720" rIns="91440" bIns="45720" rtlCol="0" anchor="t">
            <a:spAutoFit/>
          </a:bodyPr>
          <a:lstStyle/>
          <a:p>
            <a:pPr algn="ctr"/>
            <a:r>
              <a:rPr lang="en-US">
                <a:latin typeface="Malgun Gothic"/>
                <a:ea typeface="Malgun Gothic"/>
              </a:rPr>
              <a:t>Families donate</a:t>
            </a:r>
          </a:p>
          <a:p>
            <a:pPr algn="ctr"/>
            <a:r>
              <a:rPr lang="en-US" sz="3600" b="1">
                <a:solidFill>
                  <a:srgbClr val="00A3A1"/>
                </a:solidFill>
                <a:latin typeface="Malgun Gothic"/>
                <a:ea typeface="Malgun Gothic"/>
              </a:rPr>
              <a:t>23% more</a:t>
            </a:r>
            <a:r>
              <a:rPr lang="en-US" sz="2800">
                <a:solidFill>
                  <a:srgbClr val="00B0F0"/>
                </a:solidFill>
                <a:latin typeface="Malgun Gothic"/>
                <a:ea typeface="Malgun Gothic"/>
              </a:rPr>
              <a:t> </a:t>
            </a:r>
            <a:endParaRPr lang="en-US" sz="2800">
              <a:solidFill>
                <a:srgbClr val="00B0F0"/>
              </a:solidFill>
              <a:latin typeface="Malgun Gothic" panose="020B0503020000020004" pitchFamily="34" charset="-127"/>
              <a:ea typeface="Malgun Gothic" panose="020B0503020000020004" pitchFamily="34" charset="-127"/>
            </a:endParaRPr>
          </a:p>
          <a:p>
            <a:pPr algn="ctr"/>
            <a:r>
              <a:rPr lang="en-US">
                <a:latin typeface="Malgun Gothic"/>
                <a:ea typeface="Malgun Gothic"/>
              </a:rPr>
              <a:t>than non-families</a:t>
            </a:r>
          </a:p>
        </p:txBody>
      </p:sp>
      <p:sp>
        <p:nvSpPr>
          <p:cNvPr id="5" name="TextBox 4">
            <a:extLst>
              <a:ext uri="{FF2B5EF4-FFF2-40B4-BE49-F238E27FC236}">
                <a16:creationId xmlns:a16="http://schemas.microsoft.com/office/drawing/2014/main" id="{B0D51F46-D685-43DF-B4DB-BA3206FE3403}"/>
              </a:ext>
            </a:extLst>
          </p:cNvPr>
          <p:cNvSpPr txBox="1"/>
          <p:nvPr/>
        </p:nvSpPr>
        <p:spPr>
          <a:xfrm>
            <a:off x="11104978" y="6412018"/>
            <a:ext cx="1023113" cy="400110"/>
          </a:xfrm>
          <a:prstGeom prst="rect">
            <a:avLst/>
          </a:prstGeom>
          <a:noFill/>
        </p:spPr>
        <p:txBody>
          <a:bodyPr wrap="square" rtlCol="0">
            <a:spAutoFit/>
          </a:bodyPr>
          <a:lstStyle/>
          <a:p>
            <a:pPr algn="ctr"/>
            <a:r>
              <a:rPr lang="en-US" sz="2000">
                <a:latin typeface="Malgun Gothic" panose="020B0503020000020004" pitchFamily="34" charset="-127"/>
                <a:ea typeface="Malgun Gothic" panose="020B0503020000020004" pitchFamily="34" charset="-127"/>
              </a:rPr>
              <a:t>- 4 -</a:t>
            </a:r>
          </a:p>
        </p:txBody>
      </p:sp>
      <p:sp>
        <p:nvSpPr>
          <p:cNvPr id="13" name="Rectangle 12">
            <a:extLst>
              <a:ext uri="{FF2B5EF4-FFF2-40B4-BE49-F238E27FC236}">
                <a16:creationId xmlns:a16="http://schemas.microsoft.com/office/drawing/2014/main" id="{37AC0419-34E4-43C4-A57B-10FA3C27EE69}"/>
              </a:ext>
            </a:extLst>
          </p:cNvPr>
          <p:cNvSpPr/>
          <p:nvPr/>
        </p:nvSpPr>
        <p:spPr>
          <a:xfrm>
            <a:off x="680718" y="6171873"/>
            <a:ext cx="872526" cy="400112"/>
          </a:xfrm>
          <a:prstGeom prst="rect">
            <a:avLst/>
          </a:prstGeom>
          <a:solidFill>
            <a:schemeClr val="bg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sp>
        <p:nvSpPr>
          <p:cNvPr id="16" name="Rectangle 15">
            <a:extLst>
              <a:ext uri="{FF2B5EF4-FFF2-40B4-BE49-F238E27FC236}">
                <a16:creationId xmlns:a16="http://schemas.microsoft.com/office/drawing/2014/main" id="{EE9A14BE-8E8F-45C7-A58F-6EF39E4A4C6B}"/>
              </a:ext>
            </a:extLst>
          </p:cNvPr>
          <p:cNvSpPr/>
          <p:nvPr/>
        </p:nvSpPr>
        <p:spPr>
          <a:xfrm>
            <a:off x="90003" y="6012187"/>
            <a:ext cx="849771" cy="418855"/>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Who</a:t>
            </a:r>
          </a:p>
        </p:txBody>
      </p:sp>
      <p:sp>
        <p:nvSpPr>
          <p:cNvPr id="11" name="TextBox 10">
            <a:extLst>
              <a:ext uri="{FF2B5EF4-FFF2-40B4-BE49-F238E27FC236}">
                <a16:creationId xmlns:a16="http://schemas.microsoft.com/office/drawing/2014/main" id="{333764D3-96BC-47FE-89B0-83ABB699B832}"/>
              </a:ext>
            </a:extLst>
          </p:cNvPr>
          <p:cNvSpPr txBox="1"/>
          <p:nvPr/>
        </p:nvSpPr>
        <p:spPr>
          <a:xfrm>
            <a:off x="2375032" y="6453237"/>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i="1">
                <a:cs typeface="Calibri"/>
              </a:rPr>
              <a:t>Source: Variety Case pg. 12, 19 </a:t>
            </a:r>
          </a:p>
        </p:txBody>
      </p:sp>
      <p:grpSp>
        <p:nvGrpSpPr>
          <p:cNvPr id="21" name="Group 20">
            <a:extLst>
              <a:ext uri="{FF2B5EF4-FFF2-40B4-BE49-F238E27FC236}">
                <a16:creationId xmlns:a16="http://schemas.microsoft.com/office/drawing/2014/main" id="{BD041006-724F-4375-BCF8-71A71A517770}"/>
              </a:ext>
            </a:extLst>
          </p:cNvPr>
          <p:cNvGrpSpPr/>
          <p:nvPr/>
        </p:nvGrpSpPr>
        <p:grpSpPr>
          <a:xfrm>
            <a:off x="-245226" y="1588607"/>
            <a:ext cx="4235279" cy="4168852"/>
            <a:chOff x="-154115" y="1536626"/>
            <a:chExt cx="4235279" cy="4168852"/>
          </a:xfrm>
        </p:grpSpPr>
        <p:sp>
          <p:nvSpPr>
            <p:cNvPr id="41" name="Oval 40">
              <a:extLst>
                <a:ext uri="{FF2B5EF4-FFF2-40B4-BE49-F238E27FC236}">
                  <a16:creationId xmlns:a16="http://schemas.microsoft.com/office/drawing/2014/main" id="{A51E2A37-0723-46CF-AEA8-5294F40CDE9D}"/>
                </a:ext>
              </a:extLst>
            </p:cNvPr>
            <p:cNvSpPr/>
            <p:nvPr/>
          </p:nvSpPr>
          <p:spPr>
            <a:xfrm>
              <a:off x="484619" y="3354007"/>
              <a:ext cx="2271856" cy="62184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00F847-74E7-4B5D-9BC2-979886C292C8}"/>
                </a:ext>
              </a:extLst>
            </p:cNvPr>
            <p:cNvSpPr txBox="1"/>
            <p:nvPr/>
          </p:nvSpPr>
          <p:spPr>
            <a:xfrm>
              <a:off x="208102" y="1536626"/>
              <a:ext cx="30342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000000"/>
                  </a:solidFill>
                  <a:latin typeface="Malgun Gothic"/>
                  <a:ea typeface="Malgun Gothic"/>
                  <a:cs typeface="Calibri"/>
                </a:rPr>
                <a:t>Donor Timeline</a:t>
              </a:r>
            </a:p>
          </p:txBody>
        </p:sp>
        <p:sp>
          <p:nvSpPr>
            <p:cNvPr id="17" name="TextBox 16">
              <a:extLst>
                <a:ext uri="{FF2B5EF4-FFF2-40B4-BE49-F238E27FC236}">
                  <a16:creationId xmlns:a16="http://schemas.microsoft.com/office/drawing/2014/main" id="{50071FD8-1F04-4638-B08C-EEE85C02782E}"/>
                </a:ext>
              </a:extLst>
            </p:cNvPr>
            <p:cNvSpPr txBox="1"/>
            <p:nvPr/>
          </p:nvSpPr>
          <p:spPr>
            <a:xfrm>
              <a:off x="216237" y="2013469"/>
              <a:ext cx="3006756" cy="347787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lIns="91440" tIns="45720" rIns="91440" bIns="45720" rtlCol="0" anchor="t">
              <a:spAutoFit/>
            </a:bodyPr>
            <a:lstStyle/>
            <a:p>
              <a:pPr algn="ctr"/>
              <a:r>
                <a:rPr lang="en-US" sz="2000">
                  <a:solidFill>
                    <a:srgbClr val="00A3A1"/>
                  </a:solidFill>
                  <a:latin typeface="Malgun Gothic"/>
                  <a:ea typeface="Malgun Gothic"/>
                  <a:cs typeface="Calibri"/>
                </a:rPr>
                <a:t>Young Professionals </a:t>
              </a:r>
            </a:p>
            <a:p>
              <a:pPr algn="ctr"/>
              <a:endParaRPr lang="en-US" sz="2000">
                <a:latin typeface="Malgun Gothic"/>
                <a:ea typeface="Malgun Gothic"/>
                <a:cs typeface="Calibri"/>
              </a:endParaRPr>
            </a:p>
            <a:p>
              <a:pPr algn="ctr"/>
              <a:endParaRPr lang="en-US" sz="2000">
                <a:latin typeface="Malgun Gothic"/>
                <a:ea typeface="Malgun Gothic"/>
                <a:cs typeface="Calibri"/>
              </a:endParaRPr>
            </a:p>
            <a:p>
              <a:pPr algn="ctr"/>
              <a:endParaRPr lang="en-US" sz="2000">
                <a:latin typeface="Malgun Gothic"/>
                <a:ea typeface="Malgun Gothic"/>
                <a:cs typeface="Calibri"/>
                <a:sym typeface="Wingdings" panose="05000000000000000000" pitchFamily="2" charset="2"/>
              </a:endParaRPr>
            </a:p>
            <a:p>
              <a:pPr algn="ctr"/>
              <a:endParaRPr lang="en-US" sz="2000">
                <a:latin typeface="Malgun Gothic"/>
                <a:ea typeface="Malgun Gothic"/>
                <a:cs typeface="Calibri"/>
              </a:endParaRPr>
            </a:p>
            <a:p>
              <a:pPr algn="ctr"/>
              <a:endParaRPr lang="en-US" sz="2000">
                <a:latin typeface="Malgun Gothic"/>
                <a:ea typeface="Malgun Gothic"/>
                <a:cs typeface="Calibri"/>
              </a:endParaRPr>
            </a:p>
            <a:p>
              <a:pPr algn="ctr"/>
              <a:endParaRPr lang="en-US" sz="2000">
                <a:latin typeface="Malgun Gothic"/>
                <a:ea typeface="Malgun Gothic"/>
                <a:cs typeface="Calibri"/>
              </a:endParaRPr>
            </a:p>
            <a:p>
              <a:pPr algn="ctr"/>
              <a:endParaRPr lang="en-US" sz="2000">
                <a:latin typeface="Malgun Gothic"/>
                <a:ea typeface="Malgun Gothic"/>
                <a:cs typeface="Calibri"/>
                <a:sym typeface="Wingdings" panose="05000000000000000000" pitchFamily="2" charset="2"/>
              </a:endParaRPr>
            </a:p>
            <a:p>
              <a:pPr algn="ctr"/>
              <a:endParaRPr lang="en-US" sz="2000">
                <a:latin typeface="Malgun Gothic"/>
                <a:ea typeface="Malgun Gothic"/>
                <a:cs typeface="Calibri"/>
                <a:sym typeface="Wingdings" panose="05000000000000000000" pitchFamily="2" charset="2"/>
              </a:endParaRPr>
            </a:p>
            <a:p>
              <a:pPr algn="ctr"/>
              <a:r>
                <a:rPr lang="en-US" sz="2000">
                  <a:solidFill>
                    <a:srgbClr val="00A3A1"/>
                  </a:solidFill>
                  <a:latin typeface="Malgun Gothic"/>
                  <a:ea typeface="Malgun Gothic"/>
                  <a:cs typeface="Calibri"/>
                  <a:sym typeface="Wingdings" panose="05000000000000000000" pitchFamily="2" charset="2"/>
                </a:rPr>
                <a:t>Established Professionals/Families</a:t>
              </a:r>
              <a:endParaRPr lang="en-US" sz="2000">
                <a:solidFill>
                  <a:srgbClr val="00A3A1"/>
                </a:solidFill>
                <a:latin typeface="Malgun Gothic"/>
                <a:ea typeface="Malgun Gothic"/>
                <a:cs typeface="Calibri"/>
              </a:endParaRPr>
            </a:p>
          </p:txBody>
        </p:sp>
        <p:cxnSp>
          <p:nvCxnSpPr>
            <p:cNvPr id="28" name="Straight Arrow Connector 27">
              <a:extLst>
                <a:ext uri="{FF2B5EF4-FFF2-40B4-BE49-F238E27FC236}">
                  <a16:creationId xmlns:a16="http://schemas.microsoft.com/office/drawing/2014/main" id="{899DB289-21BE-4826-8889-C60C90F77D2C}"/>
                </a:ext>
              </a:extLst>
            </p:cNvPr>
            <p:cNvCxnSpPr>
              <a:cxnSpLocks/>
            </p:cNvCxnSpPr>
            <p:nvPr/>
          </p:nvCxnSpPr>
          <p:spPr>
            <a:xfrm flipH="1">
              <a:off x="3068850" y="2520315"/>
              <a:ext cx="1" cy="1455537"/>
            </a:xfrm>
            <a:prstGeom prst="straightConnector1">
              <a:avLst/>
            </a:prstGeom>
            <a:ln>
              <a:solidFill>
                <a:srgbClr val="00A3A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C3C058E-6A47-4E43-8C74-4AB070AD008B}"/>
                </a:ext>
              </a:extLst>
            </p:cNvPr>
            <p:cNvCxnSpPr>
              <a:cxnSpLocks/>
            </p:cNvCxnSpPr>
            <p:nvPr/>
          </p:nvCxnSpPr>
          <p:spPr>
            <a:xfrm flipH="1">
              <a:off x="3064797" y="4249941"/>
              <a:ext cx="1" cy="1455537"/>
            </a:xfrm>
            <a:prstGeom prst="straightConnector1">
              <a:avLst/>
            </a:prstGeom>
            <a:ln>
              <a:solidFill>
                <a:srgbClr val="00A3A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6745F29-FD2E-4EAB-8983-C8CABACD1050}"/>
                </a:ext>
              </a:extLst>
            </p:cNvPr>
            <p:cNvSpPr txBox="1"/>
            <p:nvPr/>
          </p:nvSpPr>
          <p:spPr>
            <a:xfrm>
              <a:off x="3064797" y="2823630"/>
              <a:ext cx="1006178" cy="523220"/>
            </a:xfrm>
            <a:prstGeom prst="rect">
              <a:avLst/>
            </a:prstGeom>
            <a:noFill/>
          </p:spPr>
          <p:txBody>
            <a:bodyPr wrap="square" lIns="91440" tIns="45720" rIns="91440" bIns="45720" rtlCol="0" anchor="t">
              <a:spAutoFit/>
            </a:bodyPr>
            <a:lstStyle/>
            <a:p>
              <a:r>
                <a:rPr lang="en-US" sz="1400">
                  <a:latin typeface="Malgun Gothic"/>
                  <a:ea typeface="Malgun Gothic"/>
                </a:rPr>
                <a:t>Increasing stability</a:t>
              </a:r>
            </a:p>
          </p:txBody>
        </p:sp>
        <p:sp>
          <p:nvSpPr>
            <p:cNvPr id="25" name="TextBox 24">
              <a:extLst>
                <a:ext uri="{FF2B5EF4-FFF2-40B4-BE49-F238E27FC236}">
                  <a16:creationId xmlns:a16="http://schemas.microsoft.com/office/drawing/2014/main" id="{BD6FE7E7-61D7-4906-80D1-60B805FBBB5C}"/>
                </a:ext>
              </a:extLst>
            </p:cNvPr>
            <p:cNvSpPr txBox="1"/>
            <p:nvPr/>
          </p:nvSpPr>
          <p:spPr>
            <a:xfrm>
              <a:off x="3138486" y="4607490"/>
              <a:ext cx="942678" cy="738664"/>
            </a:xfrm>
            <a:prstGeom prst="rect">
              <a:avLst/>
            </a:prstGeom>
            <a:noFill/>
          </p:spPr>
          <p:txBody>
            <a:bodyPr wrap="square" lIns="91440" tIns="45720" rIns="91440" bIns="45720" rtlCol="0" anchor="t">
              <a:spAutoFit/>
            </a:bodyPr>
            <a:lstStyle/>
            <a:p>
              <a:r>
                <a:rPr lang="en-US" sz="1400">
                  <a:latin typeface="Malgun Gothic"/>
                  <a:ea typeface="Malgun Gothic"/>
                </a:rPr>
                <a:t>Income, donation size rise</a:t>
              </a:r>
            </a:p>
          </p:txBody>
        </p:sp>
        <p:sp>
          <p:nvSpPr>
            <p:cNvPr id="42" name="TextBox 41">
              <a:extLst>
                <a:ext uri="{FF2B5EF4-FFF2-40B4-BE49-F238E27FC236}">
                  <a16:creationId xmlns:a16="http://schemas.microsoft.com/office/drawing/2014/main" id="{832C2DD3-C50A-442D-8750-E220593C6F16}"/>
                </a:ext>
              </a:extLst>
            </p:cNvPr>
            <p:cNvSpPr txBox="1"/>
            <p:nvPr/>
          </p:nvSpPr>
          <p:spPr>
            <a:xfrm>
              <a:off x="-154115" y="2759790"/>
              <a:ext cx="1753869" cy="369332"/>
            </a:xfrm>
            <a:prstGeom prst="rect">
              <a:avLst/>
            </a:prstGeom>
            <a:noFill/>
          </p:spPr>
          <p:txBody>
            <a:bodyPr wrap="square" lIns="91440" tIns="45720" rIns="91440" bIns="45720" rtlCol="0" anchor="t">
              <a:spAutoFit/>
            </a:bodyPr>
            <a:lstStyle/>
            <a:p>
              <a:pPr algn="ctr"/>
              <a:endParaRPr lang="en-US" b="1">
                <a:latin typeface="Malgun Gothic"/>
                <a:ea typeface="Malgun Gothic"/>
                <a:cs typeface="Calibri"/>
              </a:endParaRPr>
            </a:p>
          </p:txBody>
        </p:sp>
        <p:sp>
          <p:nvSpPr>
            <p:cNvPr id="18" name="Arrow: Down 17">
              <a:extLst>
                <a:ext uri="{FF2B5EF4-FFF2-40B4-BE49-F238E27FC236}">
                  <a16:creationId xmlns:a16="http://schemas.microsoft.com/office/drawing/2014/main" id="{CB8E2628-36DC-4FED-B432-DD9CA4769869}"/>
                </a:ext>
              </a:extLst>
            </p:cNvPr>
            <p:cNvSpPr/>
            <p:nvPr/>
          </p:nvSpPr>
          <p:spPr>
            <a:xfrm>
              <a:off x="1390072" y="4129468"/>
              <a:ext cx="441238" cy="484902"/>
            </a:xfrm>
            <a:prstGeom prst="downArrow">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A28B95BA-FF0C-48AC-95B3-11987303C55B}"/>
                </a:ext>
              </a:extLst>
            </p:cNvPr>
            <p:cNvSpPr/>
            <p:nvPr/>
          </p:nvSpPr>
          <p:spPr>
            <a:xfrm>
              <a:off x="1384780" y="2589593"/>
              <a:ext cx="441238" cy="479610"/>
            </a:xfrm>
            <a:prstGeom prst="downArrow">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21FDFB1-B668-47EB-993C-EB7A4B74E96F}"/>
                </a:ext>
              </a:extLst>
            </p:cNvPr>
            <p:cNvSpPr txBox="1"/>
            <p:nvPr/>
          </p:nvSpPr>
          <p:spPr>
            <a:xfrm>
              <a:off x="829733" y="34808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A3A1"/>
                  </a:solidFill>
                  <a:latin typeface="Malgun Gothic"/>
                  <a:ea typeface="Malgun Gothic"/>
                </a:rPr>
                <a:t>Young Families</a:t>
              </a:r>
              <a:endParaRPr lang="en-US">
                <a:solidFill>
                  <a:srgbClr val="00A3A1"/>
                </a:solidFill>
                <a:cs typeface="Calibri"/>
              </a:endParaRPr>
            </a:p>
          </p:txBody>
        </p:sp>
      </p:grpSp>
      <p:sp>
        <p:nvSpPr>
          <p:cNvPr id="19" name="TextBox 18">
            <a:extLst>
              <a:ext uri="{FF2B5EF4-FFF2-40B4-BE49-F238E27FC236}">
                <a16:creationId xmlns:a16="http://schemas.microsoft.com/office/drawing/2014/main" id="{6BC369E8-4FCE-4A38-8398-2480B4476836}"/>
              </a:ext>
            </a:extLst>
          </p:cNvPr>
          <p:cNvSpPr txBox="1"/>
          <p:nvPr/>
        </p:nvSpPr>
        <p:spPr>
          <a:xfrm>
            <a:off x="5052164" y="1236691"/>
            <a:ext cx="1793174" cy="369332"/>
          </a:xfrm>
          <a:prstGeom prst="rect">
            <a:avLst/>
          </a:prstGeom>
          <a:noFill/>
        </p:spPr>
        <p:txBody>
          <a:bodyPr wrap="square" lIns="91440" tIns="45720" rIns="91440" bIns="45720" rtlCol="0" anchor="t">
            <a:spAutoFit/>
          </a:bodyPr>
          <a:lstStyle/>
          <a:p>
            <a:pPr algn="ctr"/>
            <a:r>
              <a:rPr lang="en-US" b="1">
                <a:latin typeface="Malgun Gothic"/>
                <a:ea typeface="Malgun Gothic"/>
              </a:rPr>
              <a:t>Case Info</a:t>
            </a:r>
          </a:p>
        </p:txBody>
      </p:sp>
      <p:sp>
        <p:nvSpPr>
          <p:cNvPr id="22" name="TextBox 21">
            <a:extLst>
              <a:ext uri="{FF2B5EF4-FFF2-40B4-BE49-F238E27FC236}">
                <a16:creationId xmlns:a16="http://schemas.microsoft.com/office/drawing/2014/main" id="{76C35993-A046-48D9-8779-BABB1946A3FB}"/>
              </a:ext>
            </a:extLst>
          </p:cNvPr>
          <p:cNvSpPr txBox="1"/>
          <p:nvPr/>
        </p:nvSpPr>
        <p:spPr>
          <a:xfrm>
            <a:off x="7338362" y="1236691"/>
            <a:ext cx="1793174" cy="369332"/>
          </a:xfrm>
          <a:prstGeom prst="rect">
            <a:avLst/>
          </a:prstGeom>
          <a:noFill/>
        </p:spPr>
        <p:txBody>
          <a:bodyPr wrap="square" lIns="91440" tIns="45720" rIns="91440" bIns="45720" rtlCol="0" anchor="t">
            <a:spAutoFit/>
          </a:bodyPr>
          <a:lstStyle/>
          <a:p>
            <a:pPr algn="ctr"/>
            <a:r>
              <a:rPr lang="en-US" b="1">
                <a:latin typeface="Malgun Gothic"/>
                <a:ea typeface="Malgun Gothic"/>
              </a:rPr>
              <a:t>Analysis</a:t>
            </a:r>
          </a:p>
        </p:txBody>
      </p:sp>
      <p:sp>
        <p:nvSpPr>
          <p:cNvPr id="23" name="TextBox 22">
            <a:extLst>
              <a:ext uri="{FF2B5EF4-FFF2-40B4-BE49-F238E27FC236}">
                <a16:creationId xmlns:a16="http://schemas.microsoft.com/office/drawing/2014/main" id="{8FD35904-B770-4D32-848F-6D24B7108C78}"/>
              </a:ext>
            </a:extLst>
          </p:cNvPr>
          <p:cNvSpPr txBox="1"/>
          <p:nvPr/>
        </p:nvSpPr>
        <p:spPr>
          <a:xfrm>
            <a:off x="4870228" y="6345515"/>
            <a:ext cx="64827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i="1">
                <a:cs typeface="Calibri"/>
              </a:rPr>
              <a:t>Assumptions: Stability generally increases as people age. People are more empathetic with those who are most like them</a:t>
            </a:r>
          </a:p>
        </p:txBody>
      </p:sp>
      <p:sp>
        <p:nvSpPr>
          <p:cNvPr id="26" name="Oval 25">
            <a:extLst>
              <a:ext uri="{FF2B5EF4-FFF2-40B4-BE49-F238E27FC236}">
                <a16:creationId xmlns:a16="http://schemas.microsoft.com/office/drawing/2014/main" id="{0BA8682A-1DE2-4F1D-80A8-FFD7A1B32DB3}"/>
              </a:ext>
            </a:extLst>
          </p:cNvPr>
          <p:cNvSpPr>
            <a:spLocks noChangeArrowheads="1"/>
          </p:cNvSpPr>
          <p:nvPr/>
        </p:nvSpPr>
        <p:spPr bwMode="auto">
          <a:xfrm>
            <a:off x="7006993" y="2744774"/>
            <a:ext cx="563669" cy="542503"/>
          </a:xfrm>
          <a:prstGeom prst="ellipse">
            <a:avLst/>
          </a:prstGeom>
          <a:solidFill>
            <a:schemeClr val="bg1"/>
          </a:solidFill>
          <a:ln w="12700">
            <a:solidFill>
              <a:schemeClr val="bg1"/>
            </a:solidFill>
            <a:round/>
            <a:headEnd/>
            <a:tailEnd/>
          </a:ln>
        </p:spPr>
        <p:txBody>
          <a:bodyPr wrap="none" anchor="ctr"/>
          <a:lstStyle/>
          <a:p>
            <a:pPr algn="ctr">
              <a:defRPr/>
            </a:pPr>
            <a:endParaRPr lang="en-US"/>
          </a:p>
        </p:txBody>
      </p:sp>
      <p:grpSp>
        <p:nvGrpSpPr>
          <p:cNvPr id="80" name="Group 79">
            <a:extLst>
              <a:ext uri="{FF2B5EF4-FFF2-40B4-BE49-F238E27FC236}">
                <a16:creationId xmlns:a16="http://schemas.microsoft.com/office/drawing/2014/main" id="{78BD5FA4-F05C-41FC-A0B4-91B337B1E3A9}"/>
              </a:ext>
            </a:extLst>
          </p:cNvPr>
          <p:cNvGrpSpPr/>
          <p:nvPr/>
        </p:nvGrpSpPr>
        <p:grpSpPr>
          <a:xfrm>
            <a:off x="7915570" y="2744748"/>
            <a:ext cx="550971" cy="542819"/>
            <a:chOff x="7925918" y="2744748"/>
            <a:chExt cx="550971" cy="542819"/>
          </a:xfrm>
        </p:grpSpPr>
        <p:sp>
          <p:nvSpPr>
            <p:cNvPr id="46" name="Oval 45">
              <a:extLst>
                <a:ext uri="{FF2B5EF4-FFF2-40B4-BE49-F238E27FC236}">
                  <a16:creationId xmlns:a16="http://schemas.microsoft.com/office/drawing/2014/main" id="{50707746-3B64-4112-B291-4F3DF241CC24}"/>
                </a:ext>
              </a:extLst>
            </p:cNvPr>
            <p:cNvSpPr>
              <a:spLocks noChangeArrowheads="1"/>
            </p:cNvSpPr>
            <p:nvPr/>
          </p:nvSpPr>
          <p:spPr bwMode="auto">
            <a:xfrm flipH="1">
              <a:off x="7925918" y="2745064"/>
              <a:ext cx="542503" cy="542503"/>
            </a:xfrm>
            <a:prstGeom prst="ellipse">
              <a:avLst/>
            </a:prstGeom>
            <a:noFill/>
            <a:ln w="12700">
              <a:solidFill>
                <a:schemeClr val="bg1"/>
              </a:solidFill>
              <a:round/>
              <a:headEnd/>
              <a:tailEnd/>
            </a:ln>
          </p:spPr>
          <p:txBody>
            <a:bodyPr wrap="none" anchor="ctr"/>
            <a:lstStyle/>
            <a:p>
              <a:pPr algn="ctr">
                <a:defRPr/>
              </a:pPr>
              <a:endParaRPr lang="en-US"/>
            </a:p>
          </p:txBody>
        </p:sp>
        <p:sp>
          <p:nvSpPr>
            <p:cNvPr id="47" name="Arc 79">
              <a:extLst>
                <a:ext uri="{FF2B5EF4-FFF2-40B4-BE49-F238E27FC236}">
                  <a16:creationId xmlns:a16="http://schemas.microsoft.com/office/drawing/2014/main" id="{21AEA011-6BD3-4C80-84E1-FC468E667AA9}"/>
                </a:ext>
              </a:extLst>
            </p:cNvPr>
            <p:cNvSpPr>
              <a:spLocks/>
            </p:cNvSpPr>
            <p:nvPr/>
          </p:nvSpPr>
          <p:spPr bwMode="auto">
            <a:xfrm flipH="1">
              <a:off x="8205637" y="2744748"/>
              <a:ext cx="271252" cy="271252"/>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sp>
        <p:nvSpPr>
          <p:cNvPr id="62" name="Oval 61">
            <a:extLst>
              <a:ext uri="{FF2B5EF4-FFF2-40B4-BE49-F238E27FC236}">
                <a16:creationId xmlns:a16="http://schemas.microsoft.com/office/drawing/2014/main" id="{D7C3BF1E-381D-4264-BB79-3E153EFBEFA1}"/>
              </a:ext>
            </a:extLst>
          </p:cNvPr>
          <p:cNvSpPr>
            <a:spLocks noChangeArrowheads="1"/>
          </p:cNvSpPr>
          <p:nvPr/>
        </p:nvSpPr>
        <p:spPr bwMode="auto">
          <a:xfrm>
            <a:off x="7921307" y="4142681"/>
            <a:ext cx="539496" cy="539496"/>
          </a:xfrm>
          <a:prstGeom prst="ellipse">
            <a:avLst/>
          </a:prstGeom>
          <a:solidFill>
            <a:schemeClr val="bg1"/>
          </a:solidFill>
          <a:ln w="12700">
            <a:solidFill>
              <a:schemeClr val="bg1"/>
            </a:solidFill>
            <a:round/>
            <a:headEnd/>
            <a:tailEnd/>
          </a:ln>
        </p:spPr>
        <p:txBody>
          <a:bodyPr wrap="none" anchor="ctr"/>
          <a:lstStyle/>
          <a:p>
            <a:pPr algn="ctr">
              <a:defRPr/>
            </a:pPr>
            <a:endParaRPr lang="en-US"/>
          </a:p>
        </p:txBody>
      </p:sp>
      <p:sp>
        <p:nvSpPr>
          <p:cNvPr id="61" name="Oval 60">
            <a:extLst>
              <a:ext uri="{FF2B5EF4-FFF2-40B4-BE49-F238E27FC236}">
                <a16:creationId xmlns:a16="http://schemas.microsoft.com/office/drawing/2014/main" id="{461A9334-FE53-4E5E-B474-D4DB549E4C01}"/>
              </a:ext>
            </a:extLst>
          </p:cNvPr>
          <p:cNvSpPr>
            <a:spLocks noChangeArrowheads="1"/>
          </p:cNvSpPr>
          <p:nvPr/>
        </p:nvSpPr>
        <p:spPr bwMode="auto">
          <a:xfrm>
            <a:off x="7006993" y="3470424"/>
            <a:ext cx="563669" cy="542503"/>
          </a:xfrm>
          <a:prstGeom prst="ellipse">
            <a:avLst/>
          </a:prstGeom>
          <a:solidFill>
            <a:schemeClr val="bg1"/>
          </a:solidFill>
          <a:ln w="12700">
            <a:solidFill>
              <a:schemeClr val="bg1"/>
            </a:solidFill>
            <a:round/>
            <a:headEnd/>
            <a:tailEnd/>
          </a:ln>
        </p:spPr>
        <p:txBody>
          <a:bodyPr wrap="none" anchor="ctr"/>
          <a:lstStyle/>
          <a:p>
            <a:pPr algn="ctr">
              <a:defRPr/>
            </a:pPr>
            <a:endParaRPr lang="en-US"/>
          </a:p>
        </p:txBody>
      </p:sp>
      <p:sp>
        <p:nvSpPr>
          <p:cNvPr id="63" name="Oval 62">
            <a:extLst>
              <a:ext uri="{FF2B5EF4-FFF2-40B4-BE49-F238E27FC236}">
                <a16:creationId xmlns:a16="http://schemas.microsoft.com/office/drawing/2014/main" id="{CE138D8A-9714-4380-BE93-8D09AEEAEB06}"/>
              </a:ext>
            </a:extLst>
          </p:cNvPr>
          <p:cNvSpPr>
            <a:spLocks noChangeArrowheads="1"/>
          </p:cNvSpPr>
          <p:nvPr/>
        </p:nvSpPr>
        <p:spPr bwMode="auto">
          <a:xfrm>
            <a:off x="7909221" y="3469732"/>
            <a:ext cx="563669" cy="542503"/>
          </a:xfrm>
          <a:prstGeom prst="ellipse">
            <a:avLst/>
          </a:prstGeom>
          <a:solidFill>
            <a:schemeClr val="bg1"/>
          </a:solidFill>
          <a:ln w="12700">
            <a:solidFill>
              <a:schemeClr val="bg1"/>
            </a:solidFill>
            <a:round/>
            <a:headEnd/>
            <a:tailEnd/>
          </a:ln>
        </p:spPr>
        <p:txBody>
          <a:bodyPr wrap="none" anchor="ctr"/>
          <a:lstStyle/>
          <a:p>
            <a:pPr algn="ctr">
              <a:defRPr/>
            </a:pPr>
            <a:endParaRPr lang="en-US"/>
          </a:p>
        </p:txBody>
      </p:sp>
      <p:sp>
        <p:nvSpPr>
          <p:cNvPr id="51" name="Oval 50">
            <a:extLst>
              <a:ext uri="{FF2B5EF4-FFF2-40B4-BE49-F238E27FC236}">
                <a16:creationId xmlns:a16="http://schemas.microsoft.com/office/drawing/2014/main" id="{3E504D49-E25A-4DF0-86A8-29C3B76852BA}"/>
              </a:ext>
            </a:extLst>
          </p:cNvPr>
          <p:cNvSpPr>
            <a:spLocks noChangeArrowheads="1"/>
          </p:cNvSpPr>
          <p:nvPr/>
        </p:nvSpPr>
        <p:spPr bwMode="auto">
          <a:xfrm flipH="1">
            <a:off x="7017576" y="5529876"/>
            <a:ext cx="542503" cy="542503"/>
          </a:xfrm>
          <a:prstGeom prst="ellipse">
            <a:avLst/>
          </a:prstGeom>
          <a:noFill/>
          <a:ln w="12700">
            <a:solidFill>
              <a:srgbClr val="FFFFFF"/>
            </a:solidFill>
            <a:round/>
            <a:headEnd/>
            <a:tailEnd/>
          </a:ln>
        </p:spPr>
        <p:txBody>
          <a:bodyPr wrap="none" anchor="ctr"/>
          <a:lstStyle/>
          <a:p>
            <a:pPr algn="ctr">
              <a:defRPr/>
            </a:pPr>
            <a:endParaRPr lang="en-US"/>
          </a:p>
        </p:txBody>
      </p:sp>
      <p:grpSp>
        <p:nvGrpSpPr>
          <p:cNvPr id="84" name="Group 83">
            <a:extLst>
              <a:ext uri="{FF2B5EF4-FFF2-40B4-BE49-F238E27FC236}">
                <a16:creationId xmlns:a16="http://schemas.microsoft.com/office/drawing/2014/main" id="{D477576B-9128-40CC-817A-94A597BB5FB3}"/>
              </a:ext>
            </a:extLst>
          </p:cNvPr>
          <p:cNvGrpSpPr/>
          <p:nvPr/>
        </p:nvGrpSpPr>
        <p:grpSpPr>
          <a:xfrm>
            <a:off x="8807413" y="2745063"/>
            <a:ext cx="542503" cy="542503"/>
            <a:chOff x="8772585" y="2745063"/>
            <a:chExt cx="542503" cy="542503"/>
          </a:xfrm>
        </p:grpSpPr>
        <p:sp>
          <p:nvSpPr>
            <p:cNvPr id="56" name="Oval 55">
              <a:extLst>
                <a:ext uri="{FF2B5EF4-FFF2-40B4-BE49-F238E27FC236}">
                  <a16:creationId xmlns:a16="http://schemas.microsoft.com/office/drawing/2014/main" id="{1137C7DD-1AF5-4DDD-A078-2DD30952BCDE}"/>
                </a:ext>
              </a:extLst>
            </p:cNvPr>
            <p:cNvSpPr>
              <a:spLocks noChangeArrowheads="1"/>
            </p:cNvSpPr>
            <p:nvPr/>
          </p:nvSpPr>
          <p:spPr bwMode="auto">
            <a:xfrm flipH="1">
              <a:off x="8772585" y="2745063"/>
              <a:ext cx="542503" cy="542503"/>
            </a:xfrm>
            <a:prstGeom prst="ellipse">
              <a:avLst/>
            </a:prstGeom>
            <a:noFill/>
            <a:ln w="12700">
              <a:solidFill>
                <a:schemeClr val="bg1"/>
              </a:solidFill>
              <a:round/>
              <a:headEnd/>
              <a:tailEnd/>
            </a:ln>
          </p:spPr>
          <p:txBody>
            <a:bodyPr wrap="none" anchor="ctr"/>
            <a:lstStyle/>
            <a:p>
              <a:pPr algn="ctr">
                <a:defRPr/>
              </a:pPr>
              <a:endParaRPr lang="en-US"/>
            </a:p>
          </p:txBody>
        </p:sp>
        <p:sp>
          <p:nvSpPr>
            <p:cNvPr id="31" name="Arc 73">
              <a:extLst>
                <a:ext uri="{FF2B5EF4-FFF2-40B4-BE49-F238E27FC236}">
                  <a16:creationId xmlns:a16="http://schemas.microsoft.com/office/drawing/2014/main" id="{7D984662-5441-47EB-8FA9-85958C434CD5}"/>
                </a:ext>
              </a:extLst>
            </p:cNvPr>
            <p:cNvSpPr>
              <a:spLocks/>
            </p:cNvSpPr>
            <p:nvPr/>
          </p:nvSpPr>
          <p:spPr bwMode="auto">
            <a:xfrm flipH="1">
              <a:off x="9043254" y="2747355"/>
              <a:ext cx="271252" cy="539706"/>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grpSp>
        <p:nvGrpSpPr>
          <p:cNvPr id="81" name="Group 80">
            <a:extLst>
              <a:ext uri="{FF2B5EF4-FFF2-40B4-BE49-F238E27FC236}">
                <a16:creationId xmlns:a16="http://schemas.microsoft.com/office/drawing/2014/main" id="{6EF907A4-C232-4396-8DDC-45F36B8D31BB}"/>
              </a:ext>
            </a:extLst>
          </p:cNvPr>
          <p:cNvGrpSpPr/>
          <p:nvPr/>
        </p:nvGrpSpPr>
        <p:grpSpPr>
          <a:xfrm>
            <a:off x="7919804" y="4798230"/>
            <a:ext cx="542503" cy="542503"/>
            <a:chOff x="7920626" y="4798230"/>
            <a:chExt cx="542503" cy="542503"/>
          </a:xfrm>
        </p:grpSpPr>
        <p:sp>
          <p:nvSpPr>
            <p:cNvPr id="53" name="Oval 52">
              <a:extLst>
                <a:ext uri="{FF2B5EF4-FFF2-40B4-BE49-F238E27FC236}">
                  <a16:creationId xmlns:a16="http://schemas.microsoft.com/office/drawing/2014/main" id="{1B9E5DDD-AADB-4BF4-A5D2-7A8FF1AA3CD4}"/>
                </a:ext>
              </a:extLst>
            </p:cNvPr>
            <p:cNvSpPr>
              <a:spLocks noChangeArrowheads="1"/>
            </p:cNvSpPr>
            <p:nvPr/>
          </p:nvSpPr>
          <p:spPr bwMode="auto">
            <a:xfrm flipH="1">
              <a:off x="7920626" y="4798230"/>
              <a:ext cx="542503" cy="542503"/>
            </a:xfrm>
            <a:prstGeom prst="ellipse">
              <a:avLst/>
            </a:prstGeom>
            <a:noFill/>
            <a:ln w="12700">
              <a:solidFill>
                <a:srgbClr val="FFFFFF"/>
              </a:solidFill>
              <a:round/>
              <a:headEnd/>
              <a:tailEnd/>
            </a:ln>
          </p:spPr>
          <p:txBody>
            <a:bodyPr wrap="none" anchor="ctr"/>
            <a:lstStyle/>
            <a:p>
              <a:pPr algn="ctr">
                <a:defRPr/>
              </a:pPr>
              <a:endParaRPr lang="en-US"/>
            </a:p>
          </p:txBody>
        </p:sp>
        <p:sp>
          <p:nvSpPr>
            <p:cNvPr id="35" name="Arc 73">
              <a:extLst>
                <a:ext uri="{FF2B5EF4-FFF2-40B4-BE49-F238E27FC236}">
                  <a16:creationId xmlns:a16="http://schemas.microsoft.com/office/drawing/2014/main" id="{B264FB7D-A697-4081-8354-0B833D448180}"/>
                </a:ext>
              </a:extLst>
            </p:cNvPr>
            <p:cNvSpPr>
              <a:spLocks/>
            </p:cNvSpPr>
            <p:nvPr/>
          </p:nvSpPr>
          <p:spPr bwMode="auto">
            <a:xfrm flipH="1">
              <a:off x="8186004" y="4800522"/>
              <a:ext cx="271252" cy="539706"/>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sp>
        <p:nvSpPr>
          <p:cNvPr id="58" name="Oval 57">
            <a:extLst>
              <a:ext uri="{FF2B5EF4-FFF2-40B4-BE49-F238E27FC236}">
                <a16:creationId xmlns:a16="http://schemas.microsoft.com/office/drawing/2014/main" id="{74BF1FA9-F6E4-4139-8AF2-B225937CDC93}"/>
              </a:ext>
            </a:extLst>
          </p:cNvPr>
          <p:cNvSpPr>
            <a:spLocks noChangeArrowheads="1"/>
          </p:cNvSpPr>
          <p:nvPr/>
        </p:nvSpPr>
        <p:spPr bwMode="auto">
          <a:xfrm>
            <a:off x="8796830" y="4797941"/>
            <a:ext cx="563669" cy="542503"/>
          </a:xfrm>
          <a:prstGeom prst="ellipse">
            <a:avLst/>
          </a:prstGeom>
          <a:solidFill>
            <a:schemeClr val="bg1"/>
          </a:solidFill>
          <a:ln w="12700">
            <a:solidFill>
              <a:schemeClr val="bg1"/>
            </a:solidFill>
            <a:round/>
            <a:headEnd/>
            <a:tailEnd/>
          </a:ln>
        </p:spPr>
        <p:txBody>
          <a:bodyPr wrap="none" anchor="ctr"/>
          <a:lstStyle/>
          <a:p>
            <a:pPr algn="ctr">
              <a:defRPr/>
            </a:pPr>
            <a:endParaRPr lang="en-US"/>
          </a:p>
        </p:txBody>
      </p:sp>
      <p:grpSp>
        <p:nvGrpSpPr>
          <p:cNvPr id="83" name="Group 82">
            <a:extLst>
              <a:ext uri="{FF2B5EF4-FFF2-40B4-BE49-F238E27FC236}">
                <a16:creationId xmlns:a16="http://schemas.microsoft.com/office/drawing/2014/main" id="{B7E9CBF4-687D-47F0-AD2C-AC44B27E4FF4}"/>
              </a:ext>
            </a:extLst>
          </p:cNvPr>
          <p:cNvGrpSpPr/>
          <p:nvPr/>
        </p:nvGrpSpPr>
        <p:grpSpPr>
          <a:xfrm>
            <a:off x="8807413" y="3470021"/>
            <a:ext cx="542503" cy="542503"/>
            <a:chOff x="8772585" y="3470021"/>
            <a:chExt cx="542503" cy="542503"/>
          </a:xfrm>
        </p:grpSpPr>
        <p:sp>
          <p:nvSpPr>
            <p:cNvPr id="54" name="Oval 53">
              <a:extLst>
                <a:ext uri="{FF2B5EF4-FFF2-40B4-BE49-F238E27FC236}">
                  <a16:creationId xmlns:a16="http://schemas.microsoft.com/office/drawing/2014/main" id="{0828791A-70FA-4591-918E-B2009598E0DE}"/>
                </a:ext>
              </a:extLst>
            </p:cNvPr>
            <p:cNvSpPr>
              <a:spLocks noChangeArrowheads="1"/>
            </p:cNvSpPr>
            <p:nvPr/>
          </p:nvSpPr>
          <p:spPr bwMode="auto">
            <a:xfrm flipH="1">
              <a:off x="8772585" y="3470021"/>
              <a:ext cx="542503" cy="542503"/>
            </a:xfrm>
            <a:prstGeom prst="ellipse">
              <a:avLst/>
            </a:prstGeom>
            <a:noFill/>
            <a:ln w="12700">
              <a:solidFill>
                <a:schemeClr val="bg1"/>
              </a:solidFill>
              <a:round/>
              <a:headEnd/>
              <a:tailEnd/>
            </a:ln>
          </p:spPr>
          <p:txBody>
            <a:bodyPr wrap="none" anchor="ctr"/>
            <a:lstStyle/>
            <a:p>
              <a:pPr algn="ctr">
                <a:defRPr/>
              </a:pPr>
              <a:endParaRPr lang="en-US"/>
            </a:p>
          </p:txBody>
        </p:sp>
        <p:sp>
          <p:nvSpPr>
            <p:cNvPr id="59" name="Arc 73">
              <a:extLst>
                <a:ext uri="{FF2B5EF4-FFF2-40B4-BE49-F238E27FC236}">
                  <a16:creationId xmlns:a16="http://schemas.microsoft.com/office/drawing/2014/main" id="{460F6AB4-EF22-4D1E-B076-8D506D0947DB}"/>
                </a:ext>
              </a:extLst>
            </p:cNvPr>
            <p:cNvSpPr>
              <a:spLocks/>
            </p:cNvSpPr>
            <p:nvPr/>
          </p:nvSpPr>
          <p:spPr bwMode="auto">
            <a:xfrm flipH="1">
              <a:off x="9043254" y="3472314"/>
              <a:ext cx="271252" cy="539706"/>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sp>
        <p:nvSpPr>
          <p:cNvPr id="64" name="Oval 63">
            <a:extLst>
              <a:ext uri="{FF2B5EF4-FFF2-40B4-BE49-F238E27FC236}">
                <a16:creationId xmlns:a16="http://schemas.microsoft.com/office/drawing/2014/main" id="{0994B9B0-00FC-4C8A-8544-E74BB84FE504}"/>
              </a:ext>
            </a:extLst>
          </p:cNvPr>
          <p:cNvSpPr>
            <a:spLocks noChangeArrowheads="1"/>
          </p:cNvSpPr>
          <p:nvPr/>
        </p:nvSpPr>
        <p:spPr bwMode="auto">
          <a:xfrm>
            <a:off x="8796830" y="5469982"/>
            <a:ext cx="563669" cy="542503"/>
          </a:xfrm>
          <a:prstGeom prst="ellipse">
            <a:avLst/>
          </a:prstGeom>
          <a:solidFill>
            <a:schemeClr val="bg1"/>
          </a:solidFill>
          <a:ln w="12700">
            <a:solidFill>
              <a:schemeClr val="bg1"/>
            </a:solidFill>
            <a:round/>
            <a:headEnd/>
            <a:tailEnd/>
          </a:ln>
        </p:spPr>
        <p:txBody>
          <a:bodyPr wrap="none" anchor="ctr"/>
          <a:lstStyle/>
          <a:p>
            <a:pPr algn="ctr">
              <a:defRPr/>
            </a:pPr>
            <a:endParaRPr lang="en-US"/>
          </a:p>
        </p:txBody>
      </p:sp>
      <p:sp>
        <p:nvSpPr>
          <p:cNvPr id="37" name="Left Brace 36">
            <a:extLst>
              <a:ext uri="{FF2B5EF4-FFF2-40B4-BE49-F238E27FC236}">
                <a16:creationId xmlns:a16="http://schemas.microsoft.com/office/drawing/2014/main" id="{BE70B6ED-12A8-4DA0-8B15-E94E88B4A835}"/>
              </a:ext>
            </a:extLst>
          </p:cNvPr>
          <p:cNvSpPr/>
          <p:nvPr/>
        </p:nvSpPr>
        <p:spPr>
          <a:xfrm rot="5400000">
            <a:off x="5871027" y="817940"/>
            <a:ext cx="155448" cy="1793174"/>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a:extLst>
              <a:ext uri="{FF2B5EF4-FFF2-40B4-BE49-F238E27FC236}">
                <a16:creationId xmlns:a16="http://schemas.microsoft.com/office/drawing/2014/main" id="{E81E69D6-E35A-43A6-A370-9569AEEAFB72}"/>
              </a:ext>
            </a:extLst>
          </p:cNvPr>
          <p:cNvSpPr/>
          <p:nvPr/>
        </p:nvSpPr>
        <p:spPr>
          <a:xfrm rot="5400000">
            <a:off x="8100550" y="433299"/>
            <a:ext cx="173551" cy="2562454"/>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5" name="Group 84">
            <a:extLst>
              <a:ext uri="{FF2B5EF4-FFF2-40B4-BE49-F238E27FC236}">
                <a16:creationId xmlns:a16="http://schemas.microsoft.com/office/drawing/2014/main" id="{D212A291-6926-42A9-9CE3-0C6AFA2E75D1}"/>
              </a:ext>
            </a:extLst>
          </p:cNvPr>
          <p:cNvGrpSpPr/>
          <p:nvPr/>
        </p:nvGrpSpPr>
        <p:grpSpPr>
          <a:xfrm>
            <a:off x="8804331" y="4141558"/>
            <a:ext cx="547501" cy="542595"/>
            <a:chOff x="8760036" y="4142471"/>
            <a:chExt cx="547501" cy="542595"/>
          </a:xfrm>
        </p:grpSpPr>
        <p:grpSp>
          <p:nvGrpSpPr>
            <p:cNvPr id="1024" name="Group 1023">
              <a:extLst>
                <a:ext uri="{FF2B5EF4-FFF2-40B4-BE49-F238E27FC236}">
                  <a16:creationId xmlns:a16="http://schemas.microsoft.com/office/drawing/2014/main" id="{EA79292F-115A-4586-948B-7203676363C4}"/>
                </a:ext>
              </a:extLst>
            </p:cNvPr>
            <p:cNvGrpSpPr/>
            <p:nvPr/>
          </p:nvGrpSpPr>
          <p:grpSpPr>
            <a:xfrm>
              <a:off x="8760036" y="4142563"/>
              <a:ext cx="542503" cy="542503"/>
              <a:chOff x="9744286" y="1332688"/>
              <a:chExt cx="542503" cy="542503"/>
            </a:xfrm>
          </p:grpSpPr>
          <p:sp>
            <p:nvSpPr>
              <p:cNvPr id="38" name="Oval 37">
                <a:extLst>
                  <a:ext uri="{FF2B5EF4-FFF2-40B4-BE49-F238E27FC236}">
                    <a16:creationId xmlns:a16="http://schemas.microsoft.com/office/drawing/2014/main" id="{CB457D16-C15B-4767-A534-82E1D2CC5518}"/>
                  </a:ext>
                </a:extLst>
              </p:cNvPr>
              <p:cNvSpPr>
                <a:spLocks noChangeArrowheads="1"/>
              </p:cNvSpPr>
              <p:nvPr/>
            </p:nvSpPr>
            <p:spPr bwMode="auto">
              <a:xfrm flipH="1">
                <a:off x="9744286" y="1332688"/>
                <a:ext cx="542503" cy="542503"/>
              </a:xfrm>
              <a:prstGeom prst="ellipse">
                <a:avLst/>
              </a:prstGeom>
              <a:noFill/>
              <a:ln w="12700">
                <a:solidFill>
                  <a:schemeClr val="bg1"/>
                </a:solidFill>
                <a:round/>
                <a:headEnd/>
                <a:tailEnd/>
              </a:ln>
            </p:spPr>
            <p:txBody>
              <a:bodyPr wrap="none" anchor="ctr"/>
              <a:lstStyle/>
              <a:p>
                <a:pPr algn="ctr">
                  <a:defRPr/>
                </a:pPr>
                <a:endParaRPr lang="en-US"/>
              </a:p>
            </p:txBody>
          </p:sp>
          <p:sp>
            <p:nvSpPr>
              <p:cNvPr id="39" name="Arc 76">
                <a:extLst>
                  <a:ext uri="{FF2B5EF4-FFF2-40B4-BE49-F238E27FC236}">
                    <a16:creationId xmlns:a16="http://schemas.microsoft.com/office/drawing/2014/main" id="{A5274B56-A8B6-4C01-95E0-498507981466}"/>
                  </a:ext>
                </a:extLst>
              </p:cNvPr>
              <p:cNvSpPr>
                <a:spLocks/>
              </p:cNvSpPr>
              <p:nvPr/>
            </p:nvSpPr>
            <p:spPr bwMode="auto">
              <a:xfrm flipH="1">
                <a:off x="9744286" y="1332688"/>
                <a:ext cx="542503" cy="542503"/>
              </a:xfrm>
              <a:custGeom>
                <a:avLst/>
                <a:gdLst>
                  <a:gd name="T0" fmla="*/ 0 w 43200"/>
                  <a:gd name="T1" fmla="*/ 0 h 43198"/>
                  <a:gd name="T2" fmla="*/ 0 w 43200"/>
                  <a:gd name="T3" fmla="*/ 0 h 43198"/>
                  <a:gd name="T4" fmla="*/ 0 w 43200"/>
                  <a:gd name="T5" fmla="*/ 0 h 43198"/>
                  <a:gd name="T6" fmla="*/ 0 60000 65536"/>
                  <a:gd name="T7" fmla="*/ 0 60000 65536"/>
                  <a:gd name="T8" fmla="*/ 0 60000 65536"/>
                  <a:gd name="T9" fmla="*/ 0 w 43200"/>
                  <a:gd name="T10" fmla="*/ 0 h 43198"/>
                  <a:gd name="T11" fmla="*/ 43200 w 43200"/>
                  <a:gd name="T12" fmla="*/ 43198 h 43198"/>
                </a:gdLst>
                <a:ahLst/>
                <a:cxnLst>
                  <a:cxn ang="T6">
                    <a:pos x="T0" y="T1"/>
                  </a:cxn>
                  <a:cxn ang="T7">
                    <a:pos x="T2" y="T3"/>
                  </a:cxn>
                  <a:cxn ang="T8">
                    <a:pos x="T4" y="T5"/>
                  </a:cxn>
                </a:cxnLst>
                <a:rect l="T9" t="T10" r="T11" b="T12"/>
                <a:pathLst>
                  <a:path w="43200" h="43198" fill="none"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path>
                  <a:path w="43200" h="43198" stroke="0" extrusionOk="0">
                    <a:moveTo>
                      <a:pt x="43194" y="21130"/>
                    </a:moveTo>
                    <a:cubicBezTo>
                      <a:pt x="43198" y="21285"/>
                      <a:pt x="43200" y="21441"/>
                      <a:pt x="43200" y="21598"/>
                    </a:cubicBezTo>
                    <a:cubicBezTo>
                      <a:pt x="43200" y="33527"/>
                      <a:pt x="33529" y="43198"/>
                      <a:pt x="21600" y="43198"/>
                    </a:cubicBezTo>
                    <a:cubicBezTo>
                      <a:pt x="9670" y="43198"/>
                      <a:pt x="0" y="33527"/>
                      <a:pt x="0" y="21598"/>
                    </a:cubicBezTo>
                    <a:cubicBezTo>
                      <a:pt x="-1" y="9771"/>
                      <a:pt x="9511" y="143"/>
                      <a:pt x="21336" y="-1"/>
                    </a:cubicBezTo>
                    <a:lnTo>
                      <a:pt x="21600" y="21598"/>
                    </a:lnTo>
                    <a:close/>
                  </a:path>
                </a:pathLst>
              </a:custGeom>
              <a:noFill/>
              <a:ln w="12700" cap="rnd">
                <a:solidFill>
                  <a:schemeClr val="bg1"/>
                </a:solidFill>
                <a:round/>
                <a:headEnd/>
                <a:tailEnd/>
              </a:ln>
            </p:spPr>
            <p:txBody>
              <a:bodyPr wrap="none" anchor="ctr"/>
              <a:lstStyle/>
              <a:p>
                <a:pPr algn="ctr">
                  <a:defRPr/>
                </a:pPr>
                <a:endParaRPr lang="en-US"/>
              </a:p>
            </p:txBody>
          </p:sp>
        </p:grpSp>
        <p:sp>
          <p:nvSpPr>
            <p:cNvPr id="68" name="Arc 73">
              <a:extLst>
                <a:ext uri="{FF2B5EF4-FFF2-40B4-BE49-F238E27FC236}">
                  <a16:creationId xmlns:a16="http://schemas.microsoft.com/office/drawing/2014/main" id="{D1C1CC2A-8321-4204-9E96-7F19A7547306}"/>
                </a:ext>
              </a:extLst>
            </p:cNvPr>
            <p:cNvSpPr>
              <a:spLocks/>
            </p:cNvSpPr>
            <p:nvPr/>
          </p:nvSpPr>
          <p:spPr bwMode="auto">
            <a:xfrm rot="10800000" flipH="1">
              <a:off x="8762535" y="4142471"/>
              <a:ext cx="271252" cy="539706"/>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sp>
          <p:nvSpPr>
            <p:cNvPr id="70" name="Arc 79">
              <a:extLst>
                <a:ext uri="{FF2B5EF4-FFF2-40B4-BE49-F238E27FC236}">
                  <a16:creationId xmlns:a16="http://schemas.microsoft.com/office/drawing/2014/main" id="{E3336403-655E-4E2A-859E-35A86338B328}"/>
                </a:ext>
              </a:extLst>
            </p:cNvPr>
            <p:cNvSpPr>
              <a:spLocks/>
            </p:cNvSpPr>
            <p:nvPr/>
          </p:nvSpPr>
          <p:spPr bwMode="auto">
            <a:xfrm rot="5400000" flipH="1">
              <a:off x="9036285" y="4411624"/>
              <a:ext cx="271252" cy="271252"/>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grpSp>
        <p:nvGrpSpPr>
          <p:cNvPr id="82" name="Group 81">
            <a:extLst>
              <a:ext uri="{FF2B5EF4-FFF2-40B4-BE49-F238E27FC236}">
                <a16:creationId xmlns:a16="http://schemas.microsoft.com/office/drawing/2014/main" id="{2871D51A-B9FA-4700-A960-1587DD2D2C29}"/>
              </a:ext>
            </a:extLst>
          </p:cNvPr>
          <p:cNvGrpSpPr/>
          <p:nvPr/>
        </p:nvGrpSpPr>
        <p:grpSpPr>
          <a:xfrm>
            <a:off x="7919804" y="5528480"/>
            <a:ext cx="542503" cy="542503"/>
            <a:chOff x="7936501" y="5528480"/>
            <a:chExt cx="542503" cy="542503"/>
          </a:xfrm>
        </p:grpSpPr>
        <p:sp>
          <p:nvSpPr>
            <p:cNvPr id="52" name="Oval 51">
              <a:extLst>
                <a:ext uri="{FF2B5EF4-FFF2-40B4-BE49-F238E27FC236}">
                  <a16:creationId xmlns:a16="http://schemas.microsoft.com/office/drawing/2014/main" id="{A39D2982-F083-467D-88C6-2CBDDB8BAA8E}"/>
                </a:ext>
              </a:extLst>
            </p:cNvPr>
            <p:cNvSpPr>
              <a:spLocks noChangeArrowheads="1"/>
            </p:cNvSpPr>
            <p:nvPr/>
          </p:nvSpPr>
          <p:spPr bwMode="auto">
            <a:xfrm flipH="1">
              <a:off x="7936501" y="5528480"/>
              <a:ext cx="542503" cy="542503"/>
            </a:xfrm>
            <a:prstGeom prst="ellipse">
              <a:avLst/>
            </a:prstGeom>
            <a:noFill/>
            <a:ln w="12700">
              <a:solidFill>
                <a:schemeClr val="bg1"/>
              </a:solidFill>
              <a:round/>
              <a:headEnd/>
              <a:tailEnd/>
            </a:ln>
          </p:spPr>
          <p:txBody>
            <a:bodyPr wrap="none" anchor="ctr"/>
            <a:lstStyle/>
            <a:p>
              <a:pPr algn="ctr">
                <a:defRPr/>
              </a:pPr>
              <a:endParaRPr lang="en-US"/>
            </a:p>
          </p:txBody>
        </p:sp>
        <p:sp>
          <p:nvSpPr>
            <p:cNvPr id="71" name="Arc 79">
              <a:extLst>
                <a:ext uri="{FF2B5EF4-FFF2-40B4-BE49-F238E27FC236}">
                  <a16:creationId xmlns:a16="http://schemas.microsoft.com/office/drawing/2014/main" id="{F130BA4B-7131-4E3C-9D7B-76C8A2EA8FE1}"/>
                </a:ext>
              </a:extLst>
            </p:cNvPr>
            <p:cNvSpPr>
              <a:spLocks/>
            </p:cNvSpPr>
            <p:nvPr/>
          </p:nvSpPr>
          <p:spPr bwMode="auto">
            <a:xfrm flipH="1">
              <a:off x="8194909" y="5533456"/>
              <a:ext cx="271252" cy="271252"/>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sp>
        <p:nvSpPr>
          <p:cNvPr id="73" name="Oval 72">
            <a:extLst>
              <a:ext uri="{FF2B5EF4-FFF2-40B4-BE49-F238E27FC236}">
                <a16:creationId xmlns:a16="http://schemas.microsoft.com/office/drawing/2014/main" id="{35F8147A-717D-4013-8682-3B1E7F6BAE19}"/>
              </a:ext>
            </a:extLst>
          </p:cNvPr>
          <p:cNvSpPr>
            <a:spLocks noChangeArrowheads="1"/>
          </p:cNvSpPr>
          <p:nvPr/>
        </p:nvSpPr>
        <p:spPr bwMode="auto">
          <a:xfrm flipH="1">
            <a:off x="11297494" y="5421414"/>
            <a:ext cx="408717" cy="391266"/>
          </a:xfrm>
          <a:prstGeom prst="ellipse">
            <a:avLst/>
          </a:prstGeom>
          <a:solidFill>
            <a:srgbClr val="FFFFFF"/>
          </a:solidFill>
          <a:ln w="12700">
            <a:solidFill>
              <a:schemeClr val="bg1"/>
            </a:solidFill>
            <a:round/>
            <a:headEnd/>
            <a:tailEnd/>
          </a:ln>
        </p:spPr>
        <p:txBody>
          <a:bodyPr wrap="none" anchor="ctr"/>
          <a:lstStyle/>
          <a:p>
            <a:pPr algn="ctr">
              <a:defRPr/>
            </a:pPr>
            <a:endParaRPr lang="en-US"/>
          </a:p>
        </p:txBody>
      </p:sp>
      <p:sp>
        <p:nvSpPr>
          <p:cNvPr id="74" name="Oval 73">
            <a:extLst>
              <a:ext uri="{FF2B5EF4-FFF2-40B4-BE49-F238E27FC236}">
                <a16:creationId xmlns:a16="http://schemas.microsoft.com/office/drawing/2014/main" id="{2A14AA41-BF44-4509-8F1D-DE1F9543B435}"/>
              </a:ext>
            </a:extLst>
          </p:cNvPr>
          <p:cNvSpPr>
            <a:spLocks noChangeArrowheads="1"/>
          </p:cNvSpPr>
          <p:nvPr/>
        </p:nvSpPr>
        <p:spPr bwMode="auto">
          <a:xfrm>
            <a:off x="9956456" y="5427231"/>
            <a:ext cx="394983" cy="379632"/>
          </a:xfrm>
          <a:prstGeom prst="ellipse">
            <a:avLst/>
          </a:prstGeom>
          <a:solidFill>
            <a:srgbClr val="A1A4AE"/>
          </a:solidFill>
          <a:ln w="12700">
            <a:solidFill>
              <a:srgbClr val="FFFFFF"/>
            </a:solidFill>
            <a:round/>
            <a:headEnd/>
            <a:tailEnd/>
          </a:ln>
        </p:spPr>
        <p:txBody>
          <a:bodyPr wrap="none" anchor="ctr"/>
          <a:lstStyle/>
          <a:p>
            <a:pPr algn="ctr">
              <a:defRPr/>
            </a:pPr>
            <a:endParaRPr lang="en-US"/>
          </a:p>
        </p:txBody>
      </p:sp>
      <p:cxnSp>
        <p:nvCxnSpPr>
          <p:cNvPr id="55" name="Straight Arrow Connector 54">
            <a:extLst>
              <a:ext uri="{FF2B5EF4-FFF2-40B4-BE49-F238E27FC236}">
                <a16:creationId xmlns:a16="http://schemas.microsoft.com/office/drawing/2014/main" id="{7C00DD00-5465-4F43-A643-2E023A43440B}"/>
              </a:ext>
            </a:extLst>
          </p:cNvPr>
          <p:cNvCxnSpPr/>
          <p:nvPr/>
        </p:nvCxnSpPr>
        <p:spPr>
          <a:xfrm>
            <a:off x="10629608" y="5635891"/>
            <a:ext cx="402523" cy="6980"/>
          </a:xfrm>
          <a:prstGeom prst="straightConnector1">
            <a:avLst/>
          </a:prstGeom>
          <a:ln>
            <a:solidFill>
              <a:srgbClr val="00A3A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C6B323D-7366-46F4-9848-B9FDF6978C2B}"/>
              </a:ext>
            </a:extLst>
          </p:cNvPr>
          <p:cNvSpPr txBox="1"/>
          <p:nvPr/>
        </p:nvSpPr>
        <p:spPr>
          <a:xfrm>
            <a:off x="9576426" y="5838061"/>
            <a:ext cx="1347654" cy="276999"/>
          </a:xfrm>
          <a:prstGeom prst="rect">
            <a:avLst/>
          </a:prstGeom>
          <a:noFill/>
        </p:spPr>
        <p:txBody>
          <a:bodyPr wrap="square" lIns="91440" tIns="45720" rIns="91440" bIns="45720" rtlCol="0" anchor="t">
            <a:spAutoFit/>
          </a:bodyPr>
          <a:lstStyle/>
          <a:p>
            <a:r>
              <a:rPr lang="en-US" sz="1200">
                <a:solidFill>
                  <a:srgbClr val="00A3A1"/>
                </a:solidFill>
                <a:latin typeface="Malgun Gothic"/>
                <a:ea typeface="Malgun Gothic"/>
              </a:rPr>
              <a:t>Least Favorable</a:t>
            </a:r>
            <a:endParaRPr lang="en-US" sz="1200">
              <a:solidFill>
                <a:srgbClr val="00A3A1"/>
              </a:solidFill>
              <a:latin typeface="Malgun Gothic"/>
              <a:ea typeface="Malgun Gothic"/>
              <a:cs typeface="Calibri"/>
            </a:endParaRPr>
          </a:p>
        </p:txBody>
      </p:sp>
      <p:sp>
        <p:nvSpPr>
          <p:cNvPr id="76" name="TextBox 75">
            <a:extLst>
              <a:ext uri="{FF2B5EF4-FFF2-40B4-BE49-F238E27FC236}">
                <a16:creationId xmlns:a16="http://schemas.microsoft.com/office/drawing/2014/main" id="{00FD1E53-B425-4EAF-9709-18BB91270FDE}"/>
              </a:ext>
            </a:extLst>
          </p:cNvPr>
          <p:cNvSpPr txBox="1"/>
          <p:nvPr/>
        </p:nvSpPr>
        <p:spPr>
          <a:xfrm>
            <a:off x="11106242" y="5838060"/>
            <a:ext cx="1347654" cy="276999"/>
          </a:xfrm>
          <a:prstGeom prst="rect">
            <a:avLst/>
          </a:prstGeom>
          <a:noFill/>
        </p:spPr>
        <p:txBody>
          <a:bodyPr wrap="square" lIns="91440" tIns="45720" rIns="91440" bIns="45720" rtlCol="0" anchor="t">
            <a:spAutoFit/>
          </a:bodyPr>
          <a:lstStyle/>
          <a:p>
            <a:r>
              <a:rPr lang="en-US" sz="1200">
                <a:solidFill>
                  <a:srgbClr val="00A3A1"/>
                </a:solidFill>
                <a:latin typeface="Malgun Gothic"/>
                <a:ea typeface="Malgun Gothic"/>
              </a:rPr>
              <a:t>Favorable</a:t>
            </a:r>
            <a:endParaRPr lang="en-US" sz="1200">
              <a:solidFill>
                <a:srgbClr val="00A3A1"/>
              </a:solidFill>
              <a:latin typeface="Malgun Gothic"/>
              <a:ea typeface="Malgun Gothic"/>
              <a:cs typeface="Calibri"/>
            </a:endParaRPr>
          </a:p>
        </p:txBody>
      </p:sp>
      <p:grpSp>
        <p:nvGrpSpPr>
          <p:cNvPr id="78" name="Group 77">
            <a:extLst>
              <a:ext uri="{FF2B5EF4-FFF2-40B4-BE49-F238E27FC236}">
                <a16:creationId xmlns:a16="http://schemas.microsoft.com/office/drawing/2014/main" id="{235D2A55-A1DC-4B75-9697-E47AEDF0CE33}"/>
              </a:ext>
            </a:extLst>
          </p:cNvPr>
          <p:cNvGrpSpPr/>
          <p:nvPr/>
        </p:nvGrpSpPr>
        <p:grpSpPr>
          <a:xfrm>
            <a:off x="7017576" y="4104559"/>
            <a:ext cx="542503" cy="542503"/>
            <a:chOff x="7005167" y="4104559"/>
            <a:chExt cx="542503" cy="542503"/>
          </a:xfrm>
        </p:grpSpPr>
        <p:sp>
          <p:nvSpPr>
            <p:cNvPr id="49" name="Oval 48">
              <a:extLst>
                <a:ext uri="{FF2B5EF4-FFF2-40B4-BE49-F238E27FC236}">
                  <a16:creationId xmlns:a16="http://schemas.microsoft.com/office/drawing/2014/main" id="{CD014C52-54DA-47A7-AA5F-CDDF464073D9}"/>
                </a:ext>
              </a:extLst>
            </p:cNvPr>
            <p:cNvSpPr>
              <a:spLocks noChangeArrowheads="1"/>
            </p:cNvSpPr>
            <p:nvPr/>
          </p:nvSpPr>
          <p:spPr bwMode="auto">
            <a:xfrm flipH="1">
              <a:off x="7005167" y="4104559"/>
              <a:ext cx="542503" cy="542503"/>
            </a:xfrm>
            <a:prstGeom prst="ellipse">
              <a:avLst/>
            </a:prstGeom>
            <a:solidFill>
              <a:srgbClr val="B3B5BD"/>
            </a:solidFill>
            <a:ln w="12700">
              <a:solidFill>
                <a:srgbClr val="FFFFFF"/>
              </a:solidFill>
              <a:round/>
              <a:headEnd/>
              <a:tailEnd/>
            </a:ln>
          </p:spPr>
          <p:txBody>
            <a:bodyPr wrap="none" anchor="ctr"/>
            <a:lstStyle/>
            <a:p>
              <a:pPr algn="ctr">
                <a:defRPr/>
              </a:pPr>
              <a:endParaRPr lang="en-US"/>
            </a:p>
          </p:txBody>
        </p:sp>
        <p:sp>
          <p:nvSpPr>
            <p:cNvPr id="69" name="Arc 73">
              <a:extLst>
                <a:ext uri="{FF2B5EF4-FFF2-40B4-BE49-F238E27FC236}">
                  <a16:creationId xmlns:a16="http://schemas.microsoft.com/office/drawing/2014/main" id="{18B21450-DF11-4B6A-B212-3B4EF98DEF94}"/>
                </a:ext>
              </a:extLst>
            </p:cNvPr>
            <p:cNvSpPr>
              <a:spLocks/>
            </p:cNvSpPr>
            <p:nvPr/>
          </p:nvSpPr>
          <p:spPr bwMode="auto">
            <a:xfrm flipH="1">
              <a:off x="7262815" y="4105957"/>
              <a:ext cx="271252" cy="539706"/>
            </a:xfrm>
            <a:custGeom>
              <a:avLst/>
              <a:gdLst>
                <a:gd name="T0" fmla="*/ 0 w 21600"/>
                <a:gd name="T1" fmla="*/ 0 h 43198"/>
                <a:gd name="T2" fmla="*/ 0 w 21600"/>
                <a:gd name="T3" fmla="*/ 0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21600" y="43198"/>
                  </a:moveTo>
                  <a:cubicBezTo>
                    <a:pt x="9670" y="43198"/>
                    <a:pt x="0" y="33527"/>
                    <a:pt x="0" y="21598"/>
                  </a:cubicBezTo>
                  <a:cubicBezTo>
                    <a:pt x="-1" y="9771"/>
                    <a:pt x="9511" y="143"/>
                    <a:pt x="21336" y="-1"/>
                  </a:cubicBezTo>
                </a:path>
                <a:path w="21600" h="43198" stroke="0" extrusionOk="0">
                  <a:moveTo>
                    <a:pt x="21600" y="43198"/>
                  </a:moveTo>
                  <a:cubicBezTo>
                    <a:pt x="9670" y="43198"/>
                    <a:pt x="0" y="33527"/>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grpSp>
        <p:nvGrpSpPr>
          <p:cNvPr id="79" name="Group 78">
            <a:extLst>
              <a:ext uri="{FF2B5EF4-FFF2-40B4-BE49-F238E27FC236}">
                <a16:creationId xmlns:a16="http://schemas.microsoft.com/office/drawing/2014/main" id="{0D97CCCF-4065-4321-94C7-458E41E5B45C}"/>
              </a:ext>
            </a:extLst>
          </p:cNvPr>
          <p:cNvGrpSpPr/>
          <p:nvPr/>
        </p:nvGrpSpPr>
        <p:grpSpPr>
          <a:xfrm>
            <a:off x="7012284" y="4808813"/>
            <a:ext cx="553086" cy="531920"/>
            <a:chOff x="7010459" y="4808813"/>
            <a:chExt cx="553086" cy="531920"/>
          </a:xfrm>
        </p:grpSpPr>
        <p:sp>
          <p:nvSpPr>
            <p:cNvPr id="72" name="Oval 71">
              <a:extLst>
                <a:ext uri="{FF2B5EF4-FFF2-40B4-BE49-F238E27FC236}">
                  <a16:creationId xmlns:a16="http://schemas.microsoft.com/office/drawing/2014/main" id="{CD13FFD2-6B4A-42AA-AAB8-9A64F1F10B94}"/>
                </a:ext>
              </a:extLst>
            </p:cNvPr>
            <p:cNvSpPr>
              <a:spLocks noChangeArrowheads="1"/>
            </p:cNvSpPr>
            <p:nvPr/>
          </p:nvSpPr>
          <p:spPr bwMode="auto">
            <a:xfrm flipH="1">
              <a:off x="7010459" y="4808813"/>
              <a:ext cx="553086" cy="531920"/>
            </a:xfrm>
            <a:prstGeom prst="ellipse">
              <a:avLst/>
            </a:prstGeom>
            <a:noFill/>
            <a:ln w="12700">
              <a:solidFill>
                <a:schemeClr val="bg1"/>
              </a:solidFill>
              <a:round/>
              <a:headEnd/>
              <a:tailEnd/>
            </a:ln>
          </p:spPr>
          <p:txBody>
            <a:bodyPr wrap="none" anchor="ctr"/>
            <a:lstStyle/>
            <a:p>
              <a:pPr algn="ctr">
                <a:defRPr/>
              </a:pPr>
              <a:endParaRPr lang="en-US"/>
            </a:p>
          </p:txBody>
        </p:sp>
        <p:sp>
          <p:nvSpPr>
            <p:cNvPr id="77" name="Arc 79">
              <a:extLst>
                <a:ext uri="{FF2B5EF4-FFF2-40B4-BE49-F238E27FC236}">
                  <a16:creationId xmlns:a16="http://schemas.microsoft.com/office/drawing/2014/main" id="{1B9C932C-37B4-4269-B17B-C144ABE776AD}"/>
                </a:ext>
              </a:extLst>
            </p:cNvPr>
            <p:cNvSpPr>
              <a:spLocks/>
            </p:cNvSpPr>
            <p:nvPr/>
          </p:nvSpPr>
          <p:spPr bwMode="auto">
            <a:xfrm flipH="1">
              <a:off x="7290650" y="4819935"/>
              <a:ext cx="271252" cy="271252"/>
            </a:xfrm>
            <a:custGeom>
              <a:avLst/>
              <a:gdLst>
                <a:gd name="T0" fmla="*/ 0 w 21600"/>
                <a:gd name="T1" fmla="*/ 0 h 22083"/>
                <a:gd name="T2" fmla="*/ 0 w 21600"/>
                <a:gd name="T3" fmla="*/ 0 h 22083"/>
                <a:gd name="T4" fmla="*/ 0 w 21600"/>
                <a:gd name="T5" fmla="*/ 0 h 22083"/>
                <a:gd name="T6" fmla="*/ 0 60000 65536"/>
                <a:gd name="T7" fmla="*/ 0 60000 65536"/>
                <a:gd name="T8" fmla="*/ 0 60000 65536"/>
                <a:gd name="T9" fmla="*/ 0 w 21600"/>
                <a:gd name="T10" fmla="*/ 0 h 22083"/>
                <a:gd name="T11" fmla="*/ 21600 w 21600"/>
                <a:gd name="T12" fmla="*/ 22083 h 22083"/>
              </a:gdLst>
              <a:ahLst/>
              <a:cxnLst>
                <a:cxn ang="T6">
                  <a:pos x="T0" y="T1"/>
                </a:cxn>
                <a:cxn ang="T7">
                  <a:pos x="T2" y="T3"/>
                </a:cxn>
                <a:cxn ang="T8">
                  <a:pos x="T4" y="T5"/>
                </a:cxn>
              </a:cxnLst>
              <a:rect l="T9" t="T10" r="T11" b="T12"/>
              <a:pathLst>
                <a:path w="21600" h="22083" fill="none" extrusionOk="0">
                  <a:moveTo>
                    <a:pt x="5" y="22082"/>
                  </a:moveTo>
                  <a:cubicBezTo>
                    <a:pt x="1" y="21921"/>
                    <a:pt x="0" y="21759"/>
                    <a:pt x="0" y="21598"/>
                  </a:cubicBezTo>
                  <a:cubicBezTo>
                    <a:pt x="-1" y="9771"/>
                    <a:pt x="9511" y="143"/>
                    <a:pt x="21336" y="-1"/>
                  </a:cubicBezTo>
                </a:path>
                <a:path w="21600" h="22083" stroke="0" extrusionOk="0">
                  <a:moveTo>
                    <a:pt x="5" y="22082"/>
                  </a:moveTo>
                  <a:cubicBezTo>
                    <a:pt x="1" y="21921"/>
                    <a:pt x="0" y="21759"/>
                    <a:pt x="0" y="21598"/>
                  </a:cubicBezTo>
                  <a:cubicBezTo>
                    <a:pt x="-1" y="9771"/>
                    <a:pt x="9511" y="143"/>
                    <a:pt x="21336" y="-1"/>
                  </a:cubicBezTo>
                  <a:lnTo>
                    <a:pt x="21600" y="21598"/>
                  </a:lnTo>
                  <a:close/>
                </a:path>
              </a:pathLst>
            </a:custGeom>
            <a:solidFill>
              <a:schemeClr val="bg1"/>
            </a:solidFill>
            <a:ln w="12700" cap="rnd">
              <a:solidFill>
                <a:schemeClr val="bg1"/>
              </a:solidFill>
              <a:round/>
              <a:headEnd/>
              <a:tailEnd/>
            </a:ln>
          </p:spPr>
          <p:txBody>
            <a:bodyPr wrap="none" anchor="ctr"/>
            <a:lstStyle/>
            <a:p>
              <a:pPr algn="ctr">
                <a:defRPr/>
              </a:pPr>
              <a:endParaRPr lang="en-US"/>
            </a:p>
          </p:txBody>
        </p:sp>
      </p:grpSp>
    </p:spTree>
    <p:extLst>
      <p:ext uri="{BB962C8B-B14F-4D97-AF65-F5344CB8AC3E}">
        <p14:creationId xmlns:p14="http://schemas.microsoft.com/office/powerpoint/2010/main" val="318212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19" grpId="0"/>
      <p:bldP spid="22" grpId="0"/>
      <p:bldP spid="26" grpId="0" animBg="1"/>
      <p:bldP spid="62" grpId="0" animBg="1"/>
      <p:bldP spid="61" grpId="0" animBg="1"/>
      <p:bldP spid="63" grpId="0" animBg="1"/>
      <p:bldP spid="51" grpId="0" animBg="1"/>
      <p:bldP spid="58" grpId="0" animBg="1"/>
      <p:bldP spid="64" grpId="0" animBg="1"/>
      <p:bldP spid="37" grpId="0" animBg="1"/>
      <p:bldP spid="40" grpId="0" animBg="1"/>
      <p:bldP spid="73" grpId="0" animBg="1"/>
      <p:bldP spid="74" grpId="0"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white"/>
                </a:solidFill>
                <a:effectLst/>
                <a:uLnTx/>
                <a:uFillTx/>
                <a:latin typeface="Calibri" panose="020F0502020204030204"/>
                <a:ea typeface="+mn-ea"/>
                <a:cs typeface="+mn-cs"/>
              </a:rPr>
              <a:t>accent</a:t>
            </a:r>
          </a:p>
        </p:txBody>
      </p:sp>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00A3A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1E73722-D6A8-4F9D-B5D2-FBF48D9035FD}"/>
              </a:ext>
            </a:extLst>
          </p:cNvPr>
          <p:cNvSpPr txBox="1"/>
          <p:nvPr/>
        </p:nvSpPr>
        <p:spPr>
          <a:xfrm>
            <a:off x="450376" y="178467"/>
            <a:ext cx="1136131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A3A1"/>
                </a:solidFill>
                <a:effectLst/>
                <a:uLnTx/>
                <a:uFillTx/>
                <a:latin typeface="Malgun Gothic" panose="020B0503020000020004" pitchFamily="34" charset="-127"/>
                <a:ea typeface="Malgun Gothic" panose="020B0503020000020004" pitchFamily="34" charset="-127"/>
                <a:cs typeface="+mn-cs"/>
              </a:rPr>
              <a:t>The young families segment shows significant growth potential for Variety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A3A1"/>
                </a:solidFill>
                <a:effectLst/>
                <a:uLnTx/>
                <a:uFillTx/>
                <a:latin typeface="Malgun Gothic" panose="020B0503020000020004" pitchFamily="34" charset="-127"/>
                <a:ea typeface="Malgun Gothic" panose="020B0503020000020004" pitchFamily="34" charset="-127"/>
                <a:cs typeface="+mn-cs"/>
              </a:rPr>
              <a:t>to expand</a:t>
            </a:r>
          </a:p>
        </p:txBody>
      </p:sp>
      <p:sp>
        <p:nvSpPr>
          <p:cNvPr id="15" name="TextBox 14">
            <a:extLst>
              <a:ext uri="{FF2B5EF4-FFF2-40B4-BE49-F238E27FC236}">
                <a16:creationId xmlns:a16="http://schemas.microsoft.com/office/drawing/2014/main" id="{08A13518-8307-4BFB-9772-BF278C79C8C2}"/>
              </a:ext>
            </a:extLst>
          </p:cNvPr>
          <p:cNvSpPr txBox="1"/>
          <p:nvPr/>
        </p:nvSpPr>
        <p:spPr>
          <a:xfrm>
            <a:off x="8205637" y="1262308"/>
            <a:ext cx="3801501" cy="923330"/>
          </a:xfrm>
          <a:prstGeom prst="rect">
            <a:avLst/>
          </a:prstGeom>
          <a:noFill/>
        </p:spPr>
        <p:txBody>
          <a:bodyPr wrap="square" rtlCol="0">
            <a:spAutoFit/>
          </a:bodyPr>
          <a:lstStyle/>
          <a:p>
            <a:pPr algn="ctr"/>
            <a:r>
              <a:rPr lang="en-US">
                <a:latin typeface="Malgun Gothic" panose="020B0503020000020004" pitchFamily="34" charset="-127"/>
                <a:ea typeface="Malgun Gothic" panose="020B0503020000020004" pitchFamily="34" charset="-127"/>
              </a:rPr>
              <a:t>Donors </a:t>
            </a:r>
            <a:r>
              <a:rPr lang="en-US" b="1">
                <a:latin typeface="Malgun Gothic" panose="020B0503020000020004" pitchFamily="34" charset="-127"/>
                <a:ea typeface="Malgun Gothic" panose="020B0503020000020004" pitchFamily="34" charset="-127"/>
              </a:rPr>
              <a:t>under 40 </a:t>
            </a:r>
            <a:r>
              <a:rPr lang="en-US">
                <a:latin typeface="Malgun Gothic" panose="020B0503020000020004" pitchFamily="34" charset="-127"/>
                <a:ea typeface="Malgun Gothic" panose="020B0503020000020004" pitchFamily="34" charset="-127"/>
              </a:rPr>
              <a:t>combine </a:t>
            </a:r>
            <a:r>
              <a:rPr lang="en-US" b="1">
                <a:latin typeface="Malgun Gothic" panose="020B0503020000020004" pitchFamily="34" charset="-127"/>
                <a:ea typeface="Malgun Gothic" panose="020B0503020000020004" pitchFamily="34" charset="-127"/>
              </a:rPr>
              <a:t>lowest awareness of Variety</a:t>
            </a:r>
            <a:r>
              <a:rPr lang="en-US">
                <a:latin typeface="Malgun Gothic" panose="020B0503020000020004" pitchFamily="34" charset="-127"/>
                <a:ea typeface="Malgun Gothic" panose="020B0503020000020004" pitchFamily="34" charset="-127"/>
              </a:rPr>
              <a:t> with </a:t>
            </a:r>
            <a:r>
              <a:rPr lang="en-US" b="1">
                <a:latin typeface="Malgun Gothic" panose="020B0503020000020004" pitchFamily="34" charset="-127"/>
                <a:ea typeface="Malgun Gothic" panose="020B0503020000020004" pitchFamily="34" charset="-127"/>
              </a:rPr>
              <a:t>highest receptivity </a:t>
            </a:r>
          </a:p>
        </p:txBody>
      </p:sp>
      <mc:AlternateContent xmlns:mc="http://schemas.openxmlformats.org/markup-compatibility/2006" xmlns:cx1="http://schemas.microsoft.com/office/drawing/2015/9/8/chartex">
        <mc:Choice Requires="cx1">
          <p:graphicFrame>
            <p:nvGraphicFramePr>
              <p:cNvPr id="22" name="Chart 21">
                <a:extLst>
                  <a:ext uri="{FF2B5EF4-FFF2-40B4-BE49-F238E27FC236}">
                    <a16:creationId xmlns:a16="http://schemas.microsoft.com/office/drawing/2014/main" id="{44A1ADB3-B47C-435A-835F-DD713F8F29CE}"/>
                  </a:ext>
                </a:extLst>
              </p:cNvPr>
              <p:cNvGraphicFramePr/>
              <p:nvPr>
                <p:extLst>
                  <p:ext uri="{D42A27DB-BD31-4B8C-83A1-F6EECF244321}">
                    <p14:modId xmlns:p14="http://schemas.microsoft.com/office/powerpoint/2010/main" val="2170892131"/>
                  </p:ext>
                </p:extLst>
              </p:nvPr>
            </p:nvGraphicFramePr>
            <p:xfrm>
              <a:off x="47812" y="2065111"/>
              <a:ext cx="4936564" cy="349671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2" name="Chart 21">
                <a:extLst>
                  <a:ext uri="{FF2B5EF4-FFF2-40B4-BE49-F238E27FC236}">
                    <a16:creationId xmlns:a16="http://schemas.microsoft.com/office/drawing/2014/main" id="{44A1ADB3-B47C-435A-835F-DD713F8F29CE}"/>
                  </a:ext>
                </a:extLst>
              </p:cNvPr>
              <p:cNvPicPr>
                <a:picLocks noGrp="1" noRot="1" noChangeAspect="1" noMove="1" noResize="1" noEditPoints="1" noAdjustHandles="1" noChangeArrowheads="1" noChangeShapeType="1"/>
              </p:cNvPicPr>
              <p:nvPr/>
            </p:nvPicPr>
            <p:blipFill>
              <a:blip r:embed="rId4"/>
              <a:stretch>
                <a:fillRect/>
              </a:stretch>
            </p:blipFill>
            <p:spPr>
              <a:xfrm>
                <a:off x="47812" y="2065111"/>
                <a:ext cx="4936564" cy="3496714"/>
              </a:xfrm>
              <a:prstGeom prst="rect">
                <a:avLst/>
              </a:prstGeom>
            </p:spPr>
          </p:pic>
        </mc:Fallback>
      </mc:AlternateContent>
      <p:sp>
        <p:nvSpPr>
          <p:cNvPr id="27" name="TextBox 26">
            <a:extLst>
              <a:ext uri="{FF2B5EF4-FFF2-40B4-BE49-F238E27FC236}">
                <a16:creationId xmlns:a16="http://schemas.microsoft.com/office/drawing/2014/main" id="{D796D37F-721B-4649-9D3D-D34FCB7620AC}"/>
              </a:ext>
            </a:extLst>
          </p:cNvPr>
          <p:cNvSpPr txBox="1"/>
          <p:nvPr/>
        </p:nvSpPr>
        <p:spPr>
          <a:xfrm>
            <a:off x="3027358" y="3318497"/>
            <a:ext cx="1647877" cy="584775"/>
          </a:xfrm>
          <a:prstGeom prst="rect">
            <a:avLst/>
          </a:prstGeom>
          <a:noFill/>
        </p:spPr>
        <p:txBody>
          <a:bodyPr wrap="square" rtlCol="0">
            <a:spAutoFit/>
          </a:bodyPr>
          <a:lstStyle/>
          <a:p>
            <a:r>
              <a:rPr lang="en-US" sz="1600">
                <a:latin typeface="Malgun Gothic" panose="020B0503020000020004" pitchFamily="34" charset="-127"/>
                <a:ea typeface="Malgun Gothic" panose="020B0503020000020004" pitchFamily="34" charset="-127"/>
              </a:rPr>
              <a:t>100% = ~6.5 Million People </a:t>
            </a:r>
          </a:p>
        </p:txBody>
      </p:sp>
      <p:sp>
        <p:nvSpPr>
          <p:cNvPr id="30" name="TextBox 29">
            <a:extLst>
              <a:ext uri="{FF2B5EF4-FFF2-40B4-BE49-F238E27FC236}">
                <a16:creationId xmlns:a16="http://schemas.microsoft.com/office/drawing/2014/main" id="{27808010-EDEB-4A65-A9B5-02D82A454C4C}"/>
              </a:ext>
            </a:extLst>
          </p:cNvPr>
          <p:cNvSpPr txBox="1"/>
          <p:nvPr/>
        </p:nvSpPr>
        <p:spPr>
          <a:xfrm>
            <a:off x="658908" y="1400808"/>
            <a:ext cx="3801501" cy="646331"/>
          </a:xfrm>
          <a:prstGeom prst="rect">
            <a:avLst/>
          </a:prstGeom>
          <a:noFill/>
        </p:spPr>
        <p:txBody>
          <a:bodyPr wrap="square" rtlCol="0">
            <a:spAutoFit/>
          </a:bodyPr>
          <a:lstStyle/>
          <a:p>
            <a:pPr algn="ctr"/>
            <a:r>
              <a:rPr lang="en-US">
                <a:latin typeface="Malgun Gothic" panose="020B0503020000020004" pitchFamily="34" charset="-127"/>
                <a:ea typeface="Malgun Gothic" panose="020B0503020000020004" pitchFamily="34" charset="-127"/>
              </a:rPr>
              <a:t>Age Breakdown of Potential Donors in NSW and ACT</a:t>
            </a:r>
          </a:p>
        </p:txBody>
      </p:sp>
      <p:graphicFrame>
        <p:nvGraphicFramePr>
          <p:cNvPr id="44" name="Chart 43">
            <a:extLst>
              <a:ext uri="{FF2B5EF4-FFF2-40B4-BE49-F238E27FC236}">
                <a16:creationId xmlns:a16="http://schemas.microsoft.com/office/drawing/2014/main" id="{39616A45-1D1F-4986-9D15-77EB143F23F8}"/>
              </a:ext>
            </a:extLst>
          </p:cNvPr>
          <p:cNvGraphicFramePr/>
          <p:nvPr>
            <p:extLst>
              <p:ext uri="{D42A27DB-BD31-4B8C-83A1-F6EECF244321}">
                <p14:modId xmlns:p14="http://schemas.microsoft.com/office/powerpoint/2010/main" val="370175134"/>
              </p:ext>
            </p:extLst>
          </p:nvPr>
        </p:nvGraphicFramePr>
        <p:xfrm>
          <a:off x="8207543" y="2197968"/>
          <a:ext cx="3801501" cy="3411998"/>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BAEFF30B-B289-461B-BEE5-F80D39C7B70C}"/>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- 5 -</a:t>
            </a:r>
          </a:p>
        </p:txBody>
      </p:sp>
      <p:sp>
        <p:nvSpPr>
          <p:cNvPr id="57" name="Rectangle 56">
            <a:extLst>
              <a:ext uri="{FF2B5EF4-FFF2-40B4-BE49-F238E27FC236}">
                <a16:creationId xmlns:a16="http://schemas.microsoft.com/office/drawing/2014/main" id="{67D98666-7D64-4924-A149-BAC3D5696172}"/>
              </a:ext>
            </a:extLst>
          </p:cNvPr>
          <p:cNvSpPr/>
          <p:nvPr/>
        </p:nvSpPr>
        <p:spPr>
          <a:xfrm>
            <a:off x="1365749" y="6336602"/>
            <a:ext cx="872526" cy="372292"/>
          </a:xfrm>
          <a:prstGeom prst="rect">
            <a:avLst/>
          </a:prstGeom>
          <a:solidFill>
            <a:schemeClr val="bg2"/>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sp>
        <p:nvSpPr>
          <p:cNvPr id="59" name="Rectangle 58">
            <a:extLst>
              <a:ext uri="{FF2B5EF4-FFF2-40B4-BE49-F238E27FC236}">
                <a16:creationId xmlns:a16="http://schemas.microsoft.com/office/drawing/2014/main" id="{6A8E74BE-9DC9-45AA-A4C0-04E12E1A9ABF}"/>
              </a:ext>
            </a:extLst>
          </p:cNvPr>
          <p:cNvSpPr/>
          <p:nvPr/>
        </p:nvSpPr>
        <p:spPr>
          <a:xfrm>
            <a:off x="752280" y="6171873"/>
            <a:ext cx="872526" cy="400112"/>
          </a:xfrm>
          <a:prstGeom prst="rect">
            <a:avLst/>
          </a:prstGeom>
          <a:solidFill>
            <a:schemeClr val="bg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sp>
        <p:nvSpPr>
          <p:cNvPr id="61" name="Rectangle 60">
            <a:extLst>
              <a:ext uri="{FF2B5EF4-FFF2-40B4-BE49-F238E27FC236}">
                <a16:creationId xmlns:a16="http://schemas.microsoft.com/office/drawing/2014/main" id="{AE33267C-D976-474E-8E5E-49EF91CA82C1}"/>
              </a:ext>
            </a:extLst>
          </p:cNvPr>
          <p:cNvSpPr/>
          <p:nvPr/>
        </p:nvSpPr>
        <p:spPr>
          <a:xfrm>
            <a:off x="161565" y="6012187"/>
            <a:ext cx="849771" cy="418855"/>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Who</a:t>
            </a:r>
          </a:p>
        </p:txBody>
      </p:sp>
      <p:sp>
        <p:nvSpPr>
          <p:cNvPr id="4" name="TextBox 3">
            <a:extLst>
              <a:ext uri="{FF2B5EF4-FFF2-40B4-BE49-F238E27FC236}">
                <a16:creationId xmlns:a16="http://schemas.microsoft.com/office/drawing/2014/main" id="{D5593DE6-9069-4958-9E1B-216A721DA50F}"/>
              </a:ext>
            </a:extLst>
          </p:cNvPr>
          <p:cNvSpPr txBox="1"/>
          <p:nvPr/>
        </p:nvSpPr>
        <p:spPr>
          <a:xfrm>
            <a:off x="2446594" y="6453237"/>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i="1">
                <a:cs typeface="Calibri"/>
              </a:rPr>
              <a:t>Source: Variety Case pg. 10, 19</a:t>
            </a:r>
          </a:p>
        </p:txBody>
      </p:sp>
      <p:grpSp>
        <p:nvGrpSpPr>
          <p:cNvPr id="11" name="Group 10">
            <a:extLst>
              <a:ext uri="{FF2B5EF4-FFF2-40B4-BE49-F238E27FC236}">
                <a16:creationId xmlns:a16="http://schemas.microsoft.com/office/drawing/2014/main" id="{663C0F36-E909-48BA-8718-3387B9455EA4}"/>
              </a:ext>
            </a:extLst>
          </p:cNvPr>
          <p:cNvGrpSpPr/>
          <p:nvPr/>
        </p:nvGrpSpPr>
        <p:grpSpPr>
          <a:xfrm>
            <a:off x="4935440" y="1581476"/>
            <a:ext cx="2940242" cy="4045725"/>
            <a:chOff x="4828891" y="1464246"/>
            <a:chExt cx="2940242" cy="4045725"/>
          </a:xfrm>
        </p:grpSpPr>
        <p:sp>
          <p:nvSpPr>
            <p:cNvPr id="26" name="TextBox 25">
              <a:extLst>
                <a:ext uri="{FF2B5EF4-FFF2-40B4-BE49-F238E27FC236}">
                  <a16:creationId xmlns:a16="http://schemas.microsoft.com/office/drawing/2014/main" id="{3351179B-F556-421C-86C9-BF373970EFB9}"/>
                </a:ext>
              </a:extLst>
            </p:cNvPr>
            <p:cNvSpPr txBox="1"/>
            <p:nvPr/>
          </p:nvSpPr>
          <p:spPr>
            <a:xfrm>
              <a:off x="4893728" y="3083004"/>
              <a:ext cx="2815188" cy="923330"/>
            </a:xfrm>
            <a:prstGeom prst="rect">
              <a:avLst/>
            </a:prstGeom>
            <a:noFill/>
          </p:spPr>
          <p:txBody>
            <a:bodyPr wrap="square" lIns="91440" tIns="45720" rIns="91440" bIns="45720" rtlCol="0" anchor="t">
              <a:spAutoFit/>
            </a:bodyPr>
            <a:lstStyle/>
            <a:p>
              <a:pPr algn="ctr"/>
              <a:r>
                <a:rPr lang="en-US" b="1">
                  <a:solidFill>
                    <a:srgbClr val="00A3A1"/>
                  </a:solidFill>
                  <a:latin typeface="Malgun Gothic"/>
                  <a:ea typeface="Malgun Gothic"/>
                </a:rPr>
                <a:t>30-39-year-olds</a:t>
              </a:r>
              <a:r>
                <a:rPr lang="en-US">
                  <a:latin typeface="Malgun Gothic"/>
                  <a:ea typeface="Malgun Gothic"/>
                </a:rPr>
                <a:t> are by far the </a:t>
              </a:r>
              <a:r>
                <a:rPr lang="en-US" b="1">
                  <a:solidFill>
                    <a:srgbClr val="00A3A1"/>
                  </a:solidFill>
                  <a:latin typeface="Malgun Gothic"/>
                  <a:ea typeface="Malgun Gothic"/>
                </a:rPr>
                <a:t>largest 10-year segment</a:t>
              </a:r>
            </a:p>
          </p:txBody>
        </p:sp>
        <p:sp>
          <p:nvSpPr>
            <p:cNvPr id="31" name="TextBox 30">
              <a:extLst>
                <a:ext uri="{FF2B5EF4-FFF2-40B4-BE49-F238E27FC236}">
                  <a16:creationId xmlns:a16="http://schemas.microsoft.com/office/drawing/2014/main" id="{69D70B7A-5FEC-4068-BB70-B632325D1870}"/>
                </a:ext>
              </a:extLst>
            </p:cNvPr>
            <p:cNvSpPr txBox="1"/>
            <p:nvPr/>
          </p:nvSpPr>
          <p:spPr>
            <a:xfrm>
              <a:off x="4828891" y="1464815"/>
              <a:ext cx="2940242" cy="1200329"/>
            </a:xfrm>
            <a:prstGeom prst="rect">
              <a:avLst/>
            </a:prstGeom>
            <a:noFill/>
          </p:spPr>
          <p:txBody>
            <a:bodyPr wrap="square" lIns="91440" tIns="45720" rIns="91440" bIns="45720" rtlCol="0" anchor="t">
              <a:spAutoFit/>
            </a:bodyPr>
            <a:lstStyle/>
            <a:p>
              <a:pPr algn="ctr"/>
              <a:r>
                <a:rPr lang="en-US" sz="3600" b="1">
                  <a:solidFill>
                    <a:srgbClr val="00A3A1"/>
                  </a:solidFill>
                  <a:latin typeface="Malgun Gothic"/>
                  <a:ea typeface="Malgun Gothic"/>
                </a:rPr>
                <a:t>65%</a:t>
              </a:r>
            </a:p>
            <a:p>
              <a:pPr algn="ctr"/>
              <a:r>
                <a:rPr lang="en-US">
                  <a:latin typeface="Malgun Gothic"/>
                  <a:ea typeface="Malgun Gothic"/>
                </a:rPr>
                <a:t>Of Australian Adults are Parents</a:t>
              </a:r>
              <a:endParaRPr lang="en-US" sz="1600">
                <a:latin typeface="Malgun Gothic"/>
                <a:ea typeface="Malgun Gothic"/>
              </a:endParaRPr>
            </a:p>
          </p:txBody>
        </p:sp>
        <p:sp>
          <p:nvSpPr>
            <p:cNvPr id="46" name="TextBox 45">
              <a:extLst>
                <a:ext uri="{FF2B5EF4-FFF2-40B4-BE49-F238E27FC236}">
                  <a16:creationId xmlns:a16="http://schemas.microsoft.com/office/drawing/2014/main" id="{382193A4-38AC-4131-ABC7-4ED1933C90CC}"/>
                </a:ext>
              </a:extLst>
            </p:cNvPr>
            <p:cNvSpPr txBox="1"/>
            <p:nvPr/>
          </p:nvSpPr>
          <p:spPr>
            <a:xfrm>
              <a:off x="5023480" y="4399485"/>
              <a:ext cx="2506252" cy="1077218"/>
            </a:xfrm>
            <a:prstGeom prst="rect">
              <a:avLst/>
            </a:prstGeom>
            <a:noFill/>
          </p:spPr>
          <p:txBody>
            <a:bodyPr wrap="square" lIns="91440" tIns="45720" rIns="91440" bIns="45720" rtlCol="0" anchor="t">
              <a:spAutoFit/>
            </a:bodyPr>
            <a:lstStyle/>
            <a:p>
              <a:pPr algn="ctr"/>
              <a:r>
                <a:rPr lang="en-US" sz="2800" b="1">
                  <a:solidFill>
                    <a:srgbClr val="00A3A1"/>
                  </a:solidFill>
                  <a:latin typeface="Malgun Gothic"/>
                  <a:ea typeface="Malgun Gothic"/>
                </a:rPr>
                <a:t>840,000</a:t>
              </a:r>
            </a:p>
            <a:p>
              <a:pPr algn="ctr"/>
              <a:r>
                <a:rPr lang="en-US">
                  <a:latin typeface="Malgun Gothic"/>
                  <a:ea typeface="Malgun Gothic"/>
                </a:rPr>
                <a:t>Potential new donors in target market</a:t>
              </a:r>
            </a:p>
          </p:txBody>
        </p:sp>
        <p:sp>
          <p:nvSpPr>
            <p:cNvPr id="5" name="Rectangle 4">
              <a:extLst>
                <a:ext uri="{FF2B5EF4-FFF2-40B4-BE49-F238E27FC236}">
                  <a16:creationId xmlns:a16="http://schemas.microsoft.com/office/drawing/2014/main" id="{B6B3DBEA-0FA4-496F-8BCF-13CB7E74EA5C}"/>
                </a:ext>
              </a:extLst>
            </p:cNvPr>
            <p:cNvSpPr/>
            <p:nvPr/>
          </p:nvSpPr>
          <p:spPr>
            <a:xfrm>
              <a:off x="4927412" y="1464246"/>
              <a:ext cx="2743200" cy="1200561"/>
            </a:xfrm>
            <a:prstGeom prst="rect">
              <a:avLst/>
            </a:prstGeom>
            <a:no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91CBA8-F536-4D93-B7FE-FA0CAE6438C7}"/>
                </a:ext>
              </a:extLst>
            </p:cNvPr>
            <p:cNvSpPr/>
            <p:nvPr/>
          </p:nvSpPr>
          <p:spPr>
            <a:xfrm>
              <a:off x="4927412" y="2977281"/>
              <a:ext cx="2743200" cy="1134777"/>
            </a:xfrm>
            <a:prstGeom prst="rect">
              <a:avLst/>
            </a:prstGeom>
            <a:no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2BB0D7-A9A0-4F23-8C01-6091A7D8E1DE}"/>
                </a:ext>
              </a:extLst>
            </p:cNvPr>
            <p:cNvSpPr/>
            <p:nvPr/>
          </p:nvSpPr>
          <p:spPr>
            <a:xfrm>
              <a:off x="4927412" y="4375194"/>
              <a:ext cx="2743200" cy="1134777"/>
            </a:xfrm>
            <a:prstGeom prst="rect">
              <a:avLst/>
            </a:prstGeom>
            <a:no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337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9E47D-E827-495B-9FEB-85D1FB9EA02B}"/>
              </a:ext>
            </a:extLst>
          </p:cNvPr>
          <p:cNvSpPr/>
          <p:nvPr/>
        </p:nvSpPr>
        <p:spPr>
          <a:xfrm>
            <a:off x="0" y="0"/>
            <a:ext cx="12192000" cy="6858000"/>
          </a:xfrm>
          <a:prstGeom prst="rect">
            <a:avLst/>
          </a:prstGeom>
          <a:solidFill>
            <a:srgbClr val="85488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F1A2F05-1C7F-42AB-A31C-7A94C734C68B}"/>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39" name="Rectangle 38">
            <a:extLst>
              <a:ext uri="{FF2B5EF4-FFF2-40B4-BE49-F238E27FC236}">
                <a16:creationId xmlns:a16="http://schemas.microsoft.com/office/drawing/2014/main" id="{20883915-AB21-4D67-B84C-FD94E8674157}"/>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1" name="Rectangle 40">
            <a:extLst>
              <a:ext uri="{FF2B5EF4-FFF2-40B4-BE49-F238E27FC236}">
                <a16:creationId xmlns:a16="http://schemas.microsoft.com/office/drawing/2014/main" id="{F8D0CD5C-E485-4371-BCEE-3F1B47B0ADAE}"/>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43" name="Rectangle 42">
            <a:extLst>
              <a:ext uri="{FF2B5EF4-FFF2-40B4-BE49-F238E27FC236}">
                <a16:creationId xmlns:a16="http://schemas.microsoft.com/office/drawing/2014/main" id="{B592D5A8-7A39-4C06-9A2D-AFDFFF14BF90}"/>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45" name="Rectangle 44">
            <a:extLst>
              <a:ext uri="{FF2B5EF4-FFF2-40B4-BE49-F238E27FC236}">
                <a16:creationId xmlns:a16="http://schemas.microsoft.com/office/drawing/2014/main" id="{0AC47EB3-FFA1-4B38-BAA4-F4933B156947}"/>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47" name="Rectangle 46">
            <a:extLst>
              <a:ext uri="{FF2B5EF4-FFF2-40B4-BE49-F238E27FC236}">
                <a16:creationId xmlns:a16="http://schemas.microsoft.com/office/drawing/2014/main" id="{7A081037-7CC2-4A53-91F6-3CDD6649315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49" name="Rectangle 48">
            <a:extLst>
              <a:ext uri="{FF2B5EF4-FFF2-40B4-BE49-F238E27FC236}">
                <a16:creationId xmlns:a16="http://schemas.microsoft.com/office/drawing/2014/main" id="{D1A8A645-EC1F-4B22-8628-A8EE492FC5C7}"/>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3" name="TextBox 2">
            <a:extLst>
              <a:ext uri="{FF2B5EF4-FFF2-40B4-BE49-F238E27FC236}">
                <a16:creationId xmlns:a16="http://schemas.microsoft.com/office/drawing/2014/main" id="{3E1C1EF3-6AA4-43B7-A98B-5976D72D2708}"/>
              </a:ext>
            </a:extLst>
          </p:cNvPr>
          <p:cNvSpPr txBox="1"/>
          <p:nvPr/>
        </p:nvSpPr>
        <p:spPr>
          <a:xfrm>
            <a:off x="244011" y="5357569"/>
            <a:ext cx="137160" cy="1005840"/>
          </a:xfrm>
          <a:prstGeom prst="rect">
            <a:avLst/>
          </a:prstGeom>
          <a:solidFill>
            <a:schemeClr val="bg1"/>
          </a:solidFill>
        </p:spPr>
        <p:txBody>
          <a:bodyPr wrap="square" rtlCol="0">
            <a:spAutoFit/>
          </a:bodyPr>
          <a:lstStyle/>
          <a:p>
            <a:endParaRPr lang="en-US"/>
          </a:p>
        </p:txBody>
      </p:sp>
      <p:sp>
        <p:nvSpPr>
          <p:cNvPr id="5" name="TextBox 4">
            <a:extLst>
              <a:ext uri="{FF2B5EF4-FFF2-40B4-BE49-F238E27FC236}">
                <a16:creationId xmlns:a16="http://schemas.microsoft.com/office/drawing/2014/main" id="{93B81D88-7DEB-4809-8220-2C5C2888FB3B}"/>
              </a:ext>
            </a:extLst>
          </p:cNvPr>
          <p:cNvSpPr txBox="1"/>
          <p:nvPr/>
        </p:nvSpPr>
        <p:spPr>
          <a:xfrm>
            <a:off x="11176540" y="6412018"/>
            <a:ext cx="1023113" cy="400110"/>
          </a:xfrm>
          <a:prstGeom prst="rect">
            <a:avLst/>
          </a:prstGeom>
          <a:noFill/>
        </p:spPr>
        <p:txBody>
          <a:bodyPr wrap="square" rtlCol="0">
            <a:spAutoFit/>
          </a:bodyPr>
          <a:lstStyle/>
          <a:p>
            <a:pPr algn="ctr"/>
            <a:r>
              <a:rPr lang="en-US" sz="2000" dirty="0">
                <a:solidFill>
                  <a:schemeClr val="bg1"/>
                </a:solidFill>
                <a:latin typeface="Malgun Gothic" panose="020B0503020000020004" pitchFamily="34" charset="-127"/>
                <a:ea typeface="Malgun Gothic" panose="020B0503020000020004" pitchFamily="34" charset="-127"/>
              </a:rPr>
              <a:t>- 6 -</a:t>
            </a:r>
          </a:p>
        </p:txBody>
      </p:sp>
      <p:sp>
        <p:nvSpPr>
          <p:cNvPr id="6" name="TextBox 5">
            <a:extLst>
              <a:ext uri="{FF2B5EF4-FFF2-40B4-BE49-F238E27FC236}">
                <a16:creationId xmlns:a16="http://schemas.microsoft.com/office/drawing/2014/main" id="{7BD4C13C-C8BB-4ED2-9B45-E029FDD93FB6}"/>
              </a:ext>
            </a:extLst>
          </p:cNvPr>
          <p:cNvSpPr txBox="1"/>
          <p:nvPr/>
        </p:nvSpPr>
        <p:spPr>
          <a:xfrm>
            <a:off x="487851" y="5506546"/>
            <a:ext cx="4554901" cy="707886"/>
          </a:xfrm>
          <a:prstGeom prst="rect">
            <a:avLst/>
          </a:prstGeom>
          <a:noFill/>
        </p:spPr>
        <p:txBody>
          <a:bodyPr wrap="none" lIns="91440" tIns="45720" rIns="91440" bIns="45720" rtlCol="0" anchor="t">
            <a:spAutoFit/>
          </a:bodyPr>
          <a:lstStyle/>
          <a:p>
            <a:r>
              <a:rPr lang="en-US" sz="4000" b="1">
                <a:solidFill>
                  <a:schemeClr val="bg1"/>
                </a:solidFill>
                <a:latin typeface="Malgun Gothic"/>
                <a:ea typeface="Malgun Gothic"/>
              </a:rPr>
              <a:t>Variety Goes Wild</a:t>
            </a:r>
            <a:endParaRPr lang="en-US" sz="4000" b="1">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15811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2341AC0-7D74-40D2-9FA3-0D65BD850A79}"/>
              </a:ext>
            </a:extLst>
          </p:cNvPr>
          <p:cNvSpPr/>
          <p:nvPr/>
        </p:nvSpPr>
        <p:spPr>
          <a:xfrm rot="475411">
            <a:off x="4851164" y="2079538"/>
            <a:ext cx="3657600" cy="3657600"/>
          </a:xfrm>
          <a:custGeom>
            <a:avLst/>
            <a:gdLst>
              <a:gd name="connsiteX0" fmla="*/ 0 w 3657600"/>
              <a:gd name="connsiteY0" fmla="*/ 1828800 h 3657600"/>
              <a:gd name="connsiteX1" fmla="*/ 1828800 w 3657600"/>
              <a:gd name="connsiteY1" fmla="*/ 0 h 3657600"/>
              <a:gd name="connsiteX2" fmla="*/ 3657600 w 3657600"/>
              <a:gd name="connsiteY2" fmla="*/ 1828800 h 3657600"/>
              <a:gd name="connsiteX3" fmla="*/ 1828800 w 3657600"/>
              <a:gd name="connsiteY3" fmla="*/ 3657600 h 3657600"/>
              <a:gd name="connsiteX4" fmla="*/ 0 w 3657600"/>
              <a:gd name="connsiteY4" fmla="*/ 182880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extrusionOk="0">
                <a:moveTo>
                  <a:pt x="0" y="1828800"/>
                </a:moveTo>
                <a:cubicBezTo>
                  <a:pt x="-41879" y="820573"/>
                  <a:pt x="848204" y="28927"/>
                  <a:pt x="1828800" y="0"/>
                </a:cubicBezTo>
                <a:cubicBezTo>
                  <a:pt x="2939413" y="206458"/>
                  <a:pt x="3661583" y="940328"/>
                  <a:pt x="3657600" y="1828800"/>
                </a:cubicBezTo>
                <a:cubicBezTo>
                  <a:pt x="3587148" y="2732527"/>
                  <a:pt x="2916973" y="3752095"/>
                  <a:pt x="1828800" y="3657600"/>
                </a:cubicBezTo>
                <a:cubicBezTo>
                  <a:pt x="865013" y="3485641"/>
                  <a:pt x="114906" y="3053052"/>
                  <a:pt x="0" y="1828800"/>
                </a:cubicBezTo>
                <a:close/>
              </a:path>
            </a:pathLst>
          </a:custGeom>
          <a:noFill/>
          <a:ln w="19050">
            <a:solidFill>
              <a:srgbClr val="85488D"/>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5335A40-624A-4056-85D5-A1FF20A81FAE}"/>
              </a:ext>
            </a:extLst>
          </p:cNvPr>
          <p:cNvSpPr/>
          <p:nvPr/>
        </p:nvSpPr>
        <p:spPr>
          <a:xfrm rot="3148913">
            <a:off x="4917344" y="2079537"/>
            <a:ext cx="3657600" cy="3657600"/>
          </a:xfrm>
          <a:custGeom>
            <a:avLst/>
            <a:gdLst>
              <a:gd name="connsiteX0" fmla="*/ 0 w 3657600"/>
              <a:gd name="connsiteY0" fmla="*/ 1828800 h 3657600"/>
              <a:gd name="connsiteX1" fmla="*/ 1828800 w 3657600"/>
              <a:gd name="connsiteY1" fmla="*/ 0 h 3657600"/>
              <a:gd name="connsiteX2" fmla="*/ 3657600 w 3657600"/>
              <a:gd name="connsiteY2" fmla="*/ 1828800 h 3657600"/>
              <a:gd name="connsiteX3" fmla="*/ 1828800 w 3657600"/>
              <a:gd name="connsiteY3" fmla="*/ 3657600 h 3657600"/>
              <a:gd name="connsiteX4" fmla="*/ 0 w 3657600"/>
              <a:gd name="connsiteY4" fmla="*/ 182880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extrusionOk="0">
                <a:moveTo>
                  <a:pt x="0" y="1828800"/>
                </a:moveTo>
                <a:cubicBezTo>
                  <a:pt x="-41879" y="820573"/>
                  <a:pt x="848204" y="28927"/>
                  <a:pt x="1828800" y="0"/>
                </a:cubicBezTo>
                <a:cubicBezTo>
                  <a:pt x="2939413" y="206458"/>
                  <a:pt x="3661583" y="940328"/>
                  <a:pt x="3657600" y="1828800"/>
                </a:cubicBezTo>
                <a:cubicBezTo>
                  <a:pt x="3587148" y="2732527"/>
                  <a:pt x="2916973" y="3752095"/>
                  <a:pt x="1828800" y="3657600"/>
                </a:cubicBezTo>
                <a:cubicBezTo>
                  <a:pt x="865013" y="3485641"/>
                  <a:pt x="114906" y="3053052"/>
                  <a:pt x="0" y="1828800"/>
                </a:cubicBezTo>
                <a:close/>
              </a:path>
            </a:pathLst>
          </a:custGeom>
          <a:noFill/>
          <a:ln w="19050">
            <a:solidFill>
              <a:srgbClr val="85488D"/>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B5C6E74-1FE0-47DB-953A-477DDDA94DBD}"/>
              </a:ext>
            </a:extLst>
          </p:cNvPr>
          <p:cNvSpPr/>
          <p:nvPr/>
        </p:nvSpPr>
        <p:spPr>
          <a:xfrm rot="3148913">
            <a:off x="4780197" y="2079538"/>
            <a:ext cx="3657600" cy="3657600"/>
          </a:xfrm>
          <a:custGeom>
            <a:avLst/>
            <a:gdLst>
              <a:gd name="connsiteX0" fmla="*/ 0 w 3657600"/>
              <a:gd name="connsiteY0" fmla="*/ 1828800 h 3657600"/>
              <a:gd name="connsiteX1" fmla="*/ 1828800 w 3657600"/>
              <a:gd name="connsiteY1" fmla="*/ 0 h 3657600"/>
              <a:gd name="connsiteX2" fmla="*/ 3657600 w 3657600"/>
              <a:gd name="connsiteY2" fmla="*/ 1828800 h 3657600"/>
              <a:gd name="connsiteX3" fmla="*/ 1828800 w 3657600"/>
              <a:gd name="connsiteY3" fmla="*/ 3657600 h 3657600"/>
              <a:gd name="connsiteX4" fmla="*/ 0 w 3657600"/>
              <a:gd name="connsiteY4" fmla="*/ 182880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extrusionOk="0">
                <a:moveTo>
                  <a:pt x="0" y="1828800"/>
                </a:moveTo>
                <a:cubicBezTo>
                  <a:pt x="-41879" y="820573"/>
                  <a:pt x="848204" y="28927"/>
                  <a:pt x="1828800" y="0"/>
                </a:cubicBezTo>
                <a:cubicBezTo>
                  <a:pt x="2939413" y="206458"/>
                  <a:pt x="3661583" y="940328"/>
                  <a:pt x="3657600" y="1828800"/>
                </a:cubicBezTo>
                <a:cubicBezTo>
                  <a:pt x="3587148" y="2732527"/>
                  <a:pt x="2916973" y="3752095"/>
                  <a:pt x="1828800" y="3657600"/>
                </a:cubicBezTo>
                <a:cubicBezTo>
                  <a:pt x="865013" y="3485641"/>
                  <a:pt x="114906" y="3053052"/>
                  <a:pt x="0" y="1828800"/>
                </a:cubicBezTo>
                <a:close/>
              </a:path>
            </a:pathLst>
          </a:custGeom>
          <a:noFill/>
          <a:ln w="19050">
            <a:solidFill>
              <a:srgbClr val="A1A4AE"/>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F226EB2-23F7-432C-9A5A-5E710E4D2234}"/>
              </a:ext>
            </a:extLst>
          </p:cNvPr>
          <p:cNvSpPr/>
          <p:nvPr/>
        </p:nvSpPr>
        <p:spPr>
          <a:xfrm rot="6819911">
            <a:off x="4935417" y="2094426"/>
            <a:ext cx="3657600" cy="3657600"/>
          </a:xfrm>
          <a:custGeom>
            <a:avLst/>
            <a:gdLst>
              <a:gd name="connsiteX0" fmla="*/ 0 w 3657600"/>
              <a:gd name="connsiteY0" fmla="*/ 1828800 h 3657600"/>
              <a:gd name="connsiteX1" fmla="*/ 1828800 w 3657600"/>
              <a:gd name="connsiteY1" fmla="*/ 0 h 3657600"/>
              <a:gd name="connsiteX2" fmla="*/ 3657600 w 3657600"/>
              <a:gd name="connsiteY2" fmla="*/ 1828800 h 3657600"/>
              <a:gd name="connsiteX3" fmla="*/ 1828800 w 3657600"/>
              <a:gd name="connsiteY3" fmla="*/ 3657600 h 3657600"/>
              <a:gd name="connsiteX4" fmla="*/ 0 w 3657600"/>
              <a:gd name="connsiteY4" fmla="*/ 182880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extrusionOk="0">
                <a:moveTo>
                  <a:pt x="0" y="1828800"/>
                </a:moveTo>
                <a:cubicBezTo>
                  <a:pt x="-41879" y="820573"/>
                  <a:pt x="848204" y="28927"/>
                  <a:pt x="1828800" y="0"/>
                </a:cubicBezTo>
                <a:cubicBezTo>
                  <a:pt x="2939413" y="206458"/>
                  <a:pt x="3661583" y="940328"/>
                  <a:pt x="3657600" y="1828800"/>
                </a:cubicBezTo>
                <a:cubicBezTo>
                  <a:pt x="3587148" y="2732527"/>
                  <a:pt x="2916973" y="3752095"/>
                  <a:pt x="1828800" y="3657600"/>
                </a:cubicBezTo>
                <a:cubicBezTo>
                  <a:pt x="865013" y="3485641"/>
                  <a:pt x="114906" y="3053052"/>
                  <a:pt x="0" y="1828800"/>
                </a:cubicBezTo>
                <a:close/>
              </a:path>
            </a:pathLst>
          </a:custGeom>
          <a:noFill/>
          <a:ln w="19050">
            <a:solidFill>
              <a:srgbClr val="A1A4AE"/>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EBC4B9-E31A-4AB3-8077-FBD75273C513}"/>
              </a:ext>
            </a:extLst>
          </p:cNvPr>
          <p:cNvSpPr/>
          <p:nvPr/>
        </p:nvSpPr>
        <p:spPr>
          <a:xfrm>
            <a:off x="4727887" y="-1530715"/>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530715"/>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530715"/>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534487"/>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530715"/>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530715"/>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527164"/>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85488D"/>
          </a:solidFill>
        </p:spPr>
        <p:txBody>
          <a:bodyPr wrap="square" rtlCol="0">
            <a:spAutoFit/>
          </a:bodyPr>
          <a:lstStyle/>
          <a:p>
            <a:endParaRPr lang="en-US"/>
          </a:p>
        </p:txBody>
      </p:sp>
      <p:sp>
        <p:nvSpPr>
          <p:cNvPr id="5" name="TextBox 4">
            <a:extLst>
              <a:ext uri="{FF2B5EF4-FFF2-40B4-BE49-F238E27FC236}">
                <a16:creationId xmlns:a16="http://schemas.microsoft.com/office/drawing/2014/main" id="{53A390BC-5626-4791-9C7B-7BBAD1017C0B}"/>
              </a:ext>
            </a:extLst>
          </p:cNvPr>
          <p:cNvSpPr txBox="1"/>
          <p:nvPr/>
        </p:nvSpPr>
        <p:spPr>
          <a:xfrm>
            <a:off x="450376" y="178467"/>
            <a:ext cx="11521733" cy="830997"/>
          </a:xfrm>
          <a:prstGeom prst="rect">
            <a:avLst/>
          </a:prstGeom>
          <a:noFill/>
        </p:spPr>
        <p:txBody>
          <a:bodyPr wrap="square" lIns="91440" tIns="45720" rIns="91440" bIns="45720" rtlCol="0" anchor="t">
            <a:spAutoFit/>
          </a:bodyPr>
          <a:lstStyle/>
          <a:p>
            <a:r>
              <a:rPr lang="en-US" sz="2400" b="1">
                <a:solidFill>
                  <a:srgbClr val="85488D"/>
                </a:solidFill>
                <a:latin typeface="Malgun Gothic"/>
                <a:ea typeface="Malgun Gothic"/>
              </a:rPr>
              <a:t>Variety should host an annual event with donors and Variety families to connect donors to Variety’s mission </a:t>
            </a:r>
            <a:endParaRPr lang="en-US" sz="2400" b="1">
              <a:solidFill>
                <a:srgbClr val="85488D"/>
              </a:solidFill>
              <a:latin typeface="Malgun Gothic" panose="020B0503020000020004" pitchFamily="34" charset="-127"/>
              <a:ea typeface="Malgun Gothic" panose="020B0503020000020004" pitchFamily="34" charset="-127"/>
            </a:endParaRPr>
          </a:p>
        </p:txBody>
      </p:sp>
      <p:sp>
        <p:nvSpPr>
          <p:cNvPr id="26" name="Rectangle 25">
            <a:extLst>
              <a:ext uri="{FF2B5EF4-FFF2-40B4-BE49-F238E27FC236}">
                <a16:creationId xmlns:a16="http://schemas.microsoft.com/office/drawing/2014/main" id="{FEC7E1D8-701B-488D-8FAD-9920BBCAAD2D}"/>
              </a:ext>
            </a:extLst>
          </p:cNvPr>
          <p:cNvSpPr/>
          <p:nvPr/>
        </p:nvSpPr>
        <p:spPr>
          <a:xfrm>
            <a:off x="4221480" y="1348344"/>
            <a:ext cx="2584338" cy="5601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0EBE8CC3-20B8-4F33-9A0F-B85ECD91D471}"/>
              </a:ext>
            </a:extLst>
          </p:cNvPr>
          <p:cNvGrpSpPr/>
          <p:nvPr/>
        </p:nvGrpSpPr>
        <p:grpSpPr>
          <a:xfrm>
            <a:off x="-220793" y="3421419"/>
            <a:ext cx="4587795" cy="2957681"/>
            <a:chOff x="1026973" y="1950159"/>
            <a:chExt cx="4473592" cy="2957681"/>
          </a:xfrm>
        </p:grpSpPr>
        <p:cxnSp>
          <p:nvCxnSpPr>
            <p:cNvPr id="33" name="Straight Connector 32">
              <a:extLst>
                <a:ext uri="{FF2B5EF4-FFF2-40B4-BE49-F238E27FC236}">
                  <a16:creationId xmlns:a16="http://schemas.microsoft.com/office/drawing/2014/main" id="{9E1769AE-4D42-4906-A0B4-2A81E1C1A718}"/>
                </a:ext>
              </a:extLst>
            </p:cNvPr>
            <p:cNvCxnSpPr>
              <a:cxnSpLocks/>
            </p:cNvCxnSpPr>
            <p:nvPr/>
          </p:nvCxnSpPr>
          <p:spPr>
            <a:xfrm>
              <a:off x="4033940" y="4116501"/>
              <a:ext cx="640080" cy="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3BCF8D2-088A-44FF-9416-D82933867939}"/>
                </a:ext>
              </a:extLst>
            </p:cNvPr>
            <p:cNvCxnSpPr>
              <a:cxnSpLocks/>
            </p:cNvCxnSpPr>
            <p:nvPr/>
          </p:nvCxnSpPr>
          <p:spPr>
            <a:xfrm>
              <a:off x="4216820" y="3895411"/>
              <a:ext cx="826941" cy="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2BF78825-D7CF-47B2-BF54-A01F30A48999}"/>
                </a:ext>
              </a:extLst>
            </p:cNvPr>
            <p:cNvGrpSpPr/>
            <p:nvPr/>
          </p:nvGrpSpPr>
          <p:grpSpPr>
            <a:xfrm>
              <a:off x="1026973" y="1950159"/>
              <a:ext cx="3434817" cy="2957681"/>
              <a:chOff x="450376" y="1655127"/>
              <a:chExt cx="3434817" cy="2957681"/>
            </a:xfrm>
            <a:solidFill>
              <a:srgbClr val="E6E6E6"/>
            </a:solidFill>
          </p:grpSpPr>
          <p:sp>
            <p:nvSpPr>
              <p:cNvPr id="19" name="Freeform 54">
                <a:extLst>
                  <a:ext uri="{FF2B5EF4-FFF2-40B4-BE49-F238E27FC236}">
                    <a16:creationId xmlns:a16="http://schemas.microsoft.com/office/drawing/2014/main" id="{C4D52E86-76F6-4246-8C4D-8F40347D8368}"/>
                  </a:ext>
                </a:extLst>
              </p:cNvPr>
              <p:cNvSpPr>
                <a:spLocks noChangeAspect="1"/>
              </p:cNvSpPr>
              <p:nvPr/>
            </p:nvSpPr>
            <p:spPr bwMode="gray">
              <a:xfrm>
                <a:off x="450376" y="1655127"/>
                <a:ext cx="3434817" cy="2453611"/>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sz="2400">
                  <a:solidFill>
                    <a:prstClr val="black"/>
                  </a:solidFill>
                </a:endParaRPr>
              </a:p>
            </p:txBody>
          </p:sp>
          <p:sp>
            <p:nvSpPr>
              <p:cNvPr id="20" name="Freeform 53">
                <a:extLst>
                  <a:ext uri="{FF2B5EF4-FFF2-40B4-BE49-F238E27FC236}">
                    <a16:creationId xmlns:a16="http://schemas.microsoft.com/office/drawing/2014/main" id="{3F67E79A-4816-48A6-B479-6C2632492EDA}"/>
                  </a:ext>
                </a:extLst>
              </p:cNvPr>
              <p:cNvSpPr>
                <a:spLocks noChangeAspect="1"/>
              </p:cNvSpPr>
              <p:nvPr/>
            </p:nvSpPr>
            <p:spPr bwMode="gray">
              <a:xfrm>
                <a:off x="3147872" y="4218885"/>
                <a:ext cx="400911" cy="39392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sz="2400">
                  <a:solidFill>
                    <a:prstClr val="black"/>
                  </a:solidFill>
                </a:endParaRPr>
              </a:p>
            </p:txBody>
          </p:sp>
        </p:grpSp>
        <p:sp>
          <p:nvSpPr>
            <p:cNvPr id="24" name="Oval 23">
              <a:extLst>
                <a:ext uri="{FF2B5EF4-FFF2-40B4-BE49-F238E27FC236}">
                  <a16:creationId xmlns:a16="http://schemas.microsoft.com/office/drawing/2014/main" id="{5FC0E983-5806-4458-A338-2F6468447D82}"/>
                </a:ext>
              </a:extLst>
            </p:cNvPr>
            <p:cNvSpPr/>
            <p:nvPr/>
          </p:nvSpPr>
          <p:spPr>
            <a:xfrm>
              <a:off x="4125380" y="3803205"/>
              <a:ext cx="182880" cy="182880"/>
            </a:xfrm>
            <a:prstGeom prst="ellipse">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98DF458-082B-40AF-A595-66E16057B761}"/>
                </a:ext>
              </a:extLst>
            </p:cNvPr>
            <p:cNvSpPr/>
            <p:nvPr/>
          </p:nvSpPr>
          <p:spPr>
            <a:xfrm>
              <a:off x="3942500" y="4019247"/>
              <a:ext cx="182880" cy="182880"/>
            </a:xfrm>
            <a:prstGeom prst="ellipse">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D42BC9A-00B1-4F29-89B5-96EF032944C9}"/>
                </a:ext>
              </a:extLst>
            </p:cNvPr>
            <p:cNvCxnSpPr>
              <a:cxnSpLocks/>
            </p:cNvCxnSpPr>
            <p:nvPr/>
          </p:nvCxnSpPr>
          <p:spPr>
            <a:xfrm>
              <a:off x="4674020" y="4110687"/>
              <a:ext cx="0" cy="27432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58155E9-2202-4382-966C-4ABD147B3D15}"/>
                </a:ext>
              </a:extLst>
            </p:cNvPr>
            <p:cNvCxnSpPr>
              <a:cxnSpLocks/>
            </p:cNvCxnSpPr>
            <p:nvPr/>
          </p:nvCxnSpPr>
          <p:spPr>
            <a:xfrm>
              <a:off x="4673624" y="4385007"/>
              <a:ext cx="826941" cy="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95C46CC-12EC-44F7-B52F-923AACD58230}"/>
              </a:ext>
            </a:extLst>
          </p:cNvPr>
          <p:cNvGrpSpPr/>
          <p:nvPr/>
        </p:nvGrpSpPr>
        <p:grpSpPr>
          <a:xfrm>
            <a:off x="3700219" y="5133483"/>
            <a:ext cx="2323061" cy="448464"/>
            <a:chOff x="5255230" y="3662223"/>
            <a:chExt cx="2151433" cy="448464"/>
          </a:xfrm>
        </p:grpSpPr>
        <p:sp>
          <p:nvSpPr>
            <p:cNvPr id="38" name="Rectangle 37">
              <a:extLst>
                <a:ext uri="{FF2B5EF4-FFF2-40B4-BE49-F238E27FC236}">
                  <a16:creationId xmlns:a16="http://schemas.microsoft.com/office/drawing/2014/main" id="{1C0C19F0-6436-4EB2-9E30-101870172AD2}"/>
                </a:ext>
              </a:extLst>
            </p:cNvPr>
            <p:cNvSpPr/>
            <p:nvPr/>
          </p:nvSpPr>
          <p:spPr>
            <a:xfrm>
              <a:off x="5255230" y="3662223"/>
              <a:ext cx="2151433" cy="448464"/>
            </a:xfrm>
            <a:prstGeom prst="rect">
              <a:avLst/>
            </a:prstGeom>
            <a:solidFill>
              <a:srgbClr val="E6E6E6"/>
            </a:solidFill>
            <a:ln w="19050">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2F1C0EE-0824-442C-ABEE-CC928BF939BD}"/>
                </a:ext>
              </a:extLst>
            </p:cNvPr>
            <p:cNvSpPr txBox="1"/>
            <p:nvPr/>
          </p:nvSpPr>
          <p:spPr>
            <a:xfrm>
              <a:off x="5336128" y="3733062"/>
              <a:ext cx="2028164" cy="323165"/>
            </a:xfrm>
            <a:prstGeom prst="rect">
              <a:avLst/>
            </a:prstGeom>
            <a:noFill/>
          </p:spPr>
          <p:txBody>
            <a:bodyPr wrap="none" rtlCol="0">
              <a:spAutoFit/>
            </a:bodyPr>
            <a:lstStyle/>
            <a:p>
              <a:pPr algn="ctr"/>
              <a:r>
                <a:rPr lang="en-US" sz="1500" err="1">
                  <a:latin typeface="Malgun Gothic" panose="020B0503020000020004" pitchFamily="34" charset="-127"/>
                  <a:ea typeface="Malgun Gothic" panose="020B0503020000020004" pitchFamily="34" charset="-127"/>
                </a:rPr>
                <a:t>Taronga</a:t>
              </a:r>
              <a:r>
                <a:rPr lang="en-US" sz="1500">
                  <a:latin typeface="Malgun Gothic" panose="020B0503020000020004" pitchFamily="34" charset="-127"/>
                  <a:ea typeface="Malgun Gothic" panose="020B0503020000020004" pitchFamily="34" charset="-127"/>
                </a:rPr>
                <a:t> Zoo in Sydney</a:t>
              </a:r>
            </a:p>
          </p:txBody>
        </p:sp>
      </p:grpSp>
      <p:grpSp>
        <p:nvGrpSpPr>
          <p:cNvPr id="43" name="Group 42">
            <a:extLst>
              <a:ext uri="{FF2B5EF4-FFF2-40B4-BE49-F238E27FC236}">
                <a16:creationId xmlns:a16="http://schemas.microsoft.com/office/drawing/2014/main" id="{A00BFF05-DABE-4F77-A87A-7DCEFC64967C}"/>
              </a:ext>
            </a:extLst>
          </p:cNvPr>
          <p:cNvGrpSpPr/>
          <p:nvPr/>
        </p:nvGrpSpPr>
        <p:grpSpPr>
          <a:xfrm>
            <a:off x="3942976" y="5690136"/>
            <a:ext cx="1918809" cy="737951"/>
            <a:chOff x="5615720" y="4169878"/>
            <a:chExt cx="3327293" cy="448464"/>
          </a:xfrm>
        </p:grpSpPr>
        <p:sp>
          <p:nvSpPr>
            <p:cNvPr id="40" name="Rectangle 39">
              <a:extLst>
                <a:ext uri="{FF2B5EF4-FFF2-40B4-BE49-F238E27FC236}">
                  <a16:creationId xmlns:a16="http://schemas.microsoft.com/office/drawing/2014/main" id="{226DF638-DB45-4455-AB1A-7F0554BE51FC}"/>
                </a:ext>
              </a:extLst>
            </p:cNvPr>
            <p:cNvSpPr/>
            <p:nvPr/>
          </p:nvSpPr>
          <p:spPr>
            <a:xfrm>
              <a:off x="5615720" y="4169878"/>
              <a:ext cx="3248711" cy="448464"/>
            </a:xfrm>
            <a:prstGeom prst="rect">
              <a:avLst/>
            </a:prstGeom>
            <a:solidFill>
              <a:srgbClr val="E6E6E6"/>
            </a:solidFill>
            <a:ln w="19050">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F58A699-3706-4C5A-8B31-E548655F47B4}"/>
                </a:ext>
              </a:extLst>
            </p:cNvPr>
            <p:cNvSpPr txBox="1"/>
            <p:nvPr/>
          </p:nvSpPr>
          <p:spPr>
            <a:xfrm>
              <a:off x="5622873" y="4223424"/>
              <a:ext cx="3320140" cy="336673"/>
            </a:xfrm>
            <a:prstGeom prst="rect">
              <a:avLst/>
            </a:prstGeom>
            <a:noFill/>
          </p:spPr>
          <p:txBody>
            <a:bodyPr wrap="square" rtlCol="0">
              <a:spAutoFit/>
            </a:bodyPr>
            <a:lstStyle/>
            <a:p>
              <a:pPr algn="ctr"/>
              <a:r>
                <a:rPr lang="en-US" sz="1500">
                  <a:latin typeface="Malgun Gothic" panose="020B0503020000020004" pitchFamily="34" charset="-127"/>
                  <a:ea typeface="Malgun Gothic" panose="020B0503020000020004" pitchFamily="34" charset="-127"/>
                </a:rPr>
                <a:t>Canberra National Zoo &amp; Aquarium</a:t>
              </a:r>
            </a:p>
          </p:txBody>
        </p:sp>
      </p:grpSp>
      <p:grpSp>
        <p:nvGrpSpPr>
          <p:cNvPr id="54" name="Group 53">
            <a:extLst>
              <a:ext uri="{FF2B5EF4-FFF2-40B4-BE49-F238E27FC236}">
                <a16:creationId xmlns:a16="http://schemas.microsoft.com/office/drawing/2014/main" id="{33F7634B-DAC5-499F-B20B-E9C4D2BB45B4}"/>
              </a:ext>
            </a:extLst>
          </p:cNvPr>
          <p:cNvGrpSpPr/>
          <p:nvPr/>
        </p:nvGrpSpPr>
        <p:grpSpPr>
          <a:xfrm>
            <a:off x="3310472" y="2235580"/>
            <a:ext cx="2480238" cy="969181"/>
            <a:chOff x="6791022" y="1894696"/>
            <a:chExt cx="2926080" cy="1170432"/>
          </a:xfrm>
          <a:solidFill>
            <a:srgbClr val="85488D">
              <a:alpha val="69804"/>
            </a:srgbClr>
          </a:solidFill>
        </p:grpSpPr>
        <p:pic>
          <p:nvPicPr>
            <p:cNvPr id="1036" name="Picture 12" descr="Chicago Zoological Society - Zoo for All | Brookfield Zoo">
              <a:extLst>
                <a:ext uri="{FF2B5EF4-FFF2-40B4-BE49-F238E27FC236}">
                  <a16:creationId xmlns:a16="http://schemas.microsoft.com/office/drawing/2014/main" id="{69167FAC-BDCF-4246-8CCD-63FD5FADA52F}"/>
                </a:ext>
              </a:extLst>
            </p:cNvPr>
            <p:cNvPicPr>
              <a:picLocks noChangeAspect="1" noChangeArrowheads="1"/>
            </p:cNvPicPr>
            <p:nvPr/>
          </p:nvPicPr>
          <p:blipFill rotWithShape="1">
            <a:blip r:embed="rId3">
              <a:alphaModFix amt="70000"/>
              <a:grayscl/>
              <a:extLst>
                <a:ext uri="{28A0092B-C50C-407E-A947-70E740481C1C}">
                  <a14:useLocalDpi xmlns:a14="http://schemas.microsoft.com/office/drawing/2010/main" val="0"/>
                </a:ext>
              </a:extLst>
            </a:blip>
            <a:srcRect l="6377" r="8228" b="16583"/>
            <a:stretch/>
          </p:blipFill>
          <p:spPr bwMode="auto">
            <a:xfrm>
              <a:off x="6791022" y="1894696"/>
              <a:ext cx="2926080" cy="1170432"/>
            </a:xfrm>
            <a:prstGeom prst="rect">
              <a:avLst/>
            </a:prstGeom>
            <a:grpFill/>
          </p:spPr>
        </p:pic>
        <p:sp>
          <p:nvSpPr>
            <p:cNvPr id="50" name="Rectangle 49">
              <a:extLst>
                <a:ext uri="{FF2B5EF4-FFF2-40B4-BE49-F238E27FC236}">
                  <a16:creationId xmlns:a16="http://schemas.microsoft.com/office/drawing/2014/main" id="{8032631E-EA2D-4233-A81F-1DB5BC9C678D}"/>
                </a:ext>
              </a:extLst>
            </p:cNvPr>
            <p:cNvSpPr/>
            <p:nvPr/>
          </p:nvSpPr>
          <p:spPr>
            <a:xfrm>
              <a:off x="6791022" y="1894696"/>
              <a:ext cx="2926080" cy="1170432"/>
            </a:xfrm>
            <a:prstGeom prst="rect">
              <a:avLst/>
            </a:prstGeom>
            <a:grpFill/>
            <a:ln w="19050">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FD52B4D4-AC62-4033-A206-5927379274C2}"/>
              </a:ext>
            </a:extLst>
          </p:cNvPr>
          <p:cNvGrpSpPr/>
          <p:nvPr/>
        </p:nvGrpSpPr>
        <p:grpSpPr>
          <a:xfrm>
            <a:off x="637061" y="2235580"/>
            <a:ext cx="2480238" cy="975258"/>
            <a:chOff x="6791022" y="3347332"/>
            <a:chExt cx="2926080" cy="1177771"/>
          </a:xfrm>
          <a:solidFill>
            <a:srgbClr val="85488D">
              <a:alpha val="69804"/>
            </a:srgbClr>
          </a:solidFill>
        </p:grpSpPr>
        <p:pic>
          <p:nvPicPr>
            <p:cNvPr id="1034" name="Picture 10" descr="750+ Best Zoo Pictures [HD] | Download Free Images on Unsplash">
              <a:extLst>
                <a:ext uri="{FF2B5EF4-FFF2-40B4-BE49-F238E27FC236}">
                  <a16:creationId xmlns:a16="http://schemas.microsoft.com/office/drawing/2014/main" id="{AD5460AB-40A1-4D5D-8509-938D92B7E364}"/>
                </a:ext>
              </a:extLst>
            </p:cNvPr>
            <p:cNvPicPr>
              <a:picLocks noChangeAspect="1" noChangeArrowheads="1"/>
            </p:cNvPicPr>
            <p:nvPr/>
          </p:nvPicPr>
          <p:blipFill rotWithShape="1">
            <a:blip r:embed="rId4">
              <a:alphaModFix amt="70000"/>
              <a:grayscl/>
              <a:extLst>
                <a:ext uri="{28A0092B-C50C-407E-A947-70E740481C1C}">
                  <a14:useLocalDpi xmlns:a14="http://schemas.microsoft.com/office/drawing/2010/main" val="0"/>
                </a:ext>
              </a:extLst>
            </a:blip>
            <a:srcRect t="10320" r="7227" b="32839"/>
            <a:stretch/>
          </p:blipFill>
          <p:spPr bwMode="auto">
            <a:xfrm>
              <a:off x="6791022" y="3354671"/>
              <a:ext cx="2926080" cy="1170432"/>
            </a:xfrm>
            <a:prstGeom prst="rect">
              <a:avLst/>
            </a:prstGeom>
            <a:grpFill/>
          </p:spPr>
        </p:pic>
        <p:sp>
          <p:nvSpPr>
            <p:cNvPr id="52" name="Rectangle 51">
              <a:extLst>
                <a:ext uri="{FF2B5EF4-FFF2-40B4-BE49-F238E27FC236}">
                  <a16:creationId xmlns:a16="http://schemas.microsoft.com/office/drawing/2014/main" id="{46EAB04C-A777-4BE4-82D6-28104D9C0245}"/>
                </a:ext>
              </a:extLst>
            </p:cNvPr>
            <p:cNvSpPr/>
            <p:nvPr/>
          </p:nvSpPr>
          <p:spPr>
            <a:xfrm>
              <a:off x="6791022" y="3347332"/>
              <a:ext cx="2926080" cy="1170432"/>
            </a:xfrm>
            <a:prstGeom prst="rect">
              <a:avLst/>
            </a:prstGeom>
            <a:grpFill/>
            <a:ln w="19050">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A083BDC-FCCA-41D4-8F21-2EA6D302DC8A}"/>
              </a:ext>
            </a:extLst>
          </p:cNvPr>
          <p:cNvGrpSpPr/>
          <p:nvPr/>
        </p:nvGrpSpPr>
        <p:grpSpPr>
          <a:xfrm>
            <a:off x="1938192" y="3385816"/>
            <a:ext cx="2488449" cy="969181"/>
            <a:chOff x="6781336" y="4893487"/>
            <a:chExt cx="2935766" cy="1170432"/>
          </a:xfrm>
          <a:solidFill>
            <a:srgbClr val="85488D">
              <a:alpha val="69804"/>
            </a:srgbClr>
          </a:solidFill>
        </p:grpSpPr>
        <p:pic>
          <p:nvPicPr>
            <p:cNvPr id="1038" name="Picture 14" descr="Variety - the Children&amp;#39;s Charity WA | LinkedIn">
              <a:extLst>
                <a:ext uri="{FF2B5EF4-FFF2-40B4-BE49-F238E27FC236}">
                  <a16:creationId xmlns:a16="http://schemas.microsoft.com/office/drawing/2014/main" id="{CF2E7399-FE14-4661-89DC-7D17044B4FE5}"/>
                </a:ext>
              </a:extLst>
            </p:cNvPr>
            <p:cNvPicPr>
              <a:picLocks noChangeAspect="1" noChangeArrowheads="1"/>
            </p:cNvPicPr>
            <p:nvPr/>
          </p:nvPicPr>
          <p:blipFill rotWithShape="1">
            <a:blip r:embed="rId5">
              <a:alphaModFix amt="70000"/>
              <a:grayscl/>
              <a:extLst>
                <a:ext uri="{28A0092B-C50C-407E-A947-70E740481C1C}">
                  <a14:useLocalDpi xmlns:a14="http://schemas.microsoft.com/office/drawing/2010/main" val="0"/>
                </a:ext>
              </a:extLst>
            </a:blip>
            <a:srcRect t="7815" b="12330"/>
            <a:stretch/>
          </p:blipFill>
          <p:spPr bwMode="auto">
            <a:xfrm>
              <a:off x="6791022" y="4894555"/>
              <a:ext cx="2926080" cy="1168296"/>
            </a:xfrm>
            <a:prstGeom prst="rect">
              <a:avLst/>
            </a:prstGeom>
            <a:grpFill/>
          </p:spPr>
        </p:pic>
        <p:sp>
          <p:nvSpPr>
            <p:cNvPr id="53" name="Rectangle 52">
              <a:extLst>
                <a:ext uri="{FF2B5EF4-FFF2-40B4-BE49-F238E27FC236}">
                  <a16:creationId xmlns:a16="http://schemas.microsoft.com/office/drawing/2014/main" id="{04A3679E-4261-4A8A-813A-BB098862A719}"/>
                </a:ext>
              </a:extLst>
            </p:cNvPr>
            <p:cNvSpPr/>
            <p:nvPr/>
          </p:nvSpPr>
          <p:spPr>
            <a:xfrm>
              <a:off x="6781336" y="4893487"/>
              <a:ext cx="2926080" cy="1170432"/>
            </a:xfrm>
            <a:prstGeom prst="rect">
              <a:avLst/>
            </a:prstGeom>
            <a:grpFill/>
            <a:ln w="19050">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F14B5310-1E32-4D9A-B6CE-8005AAEE4220}"/>
              </a:ext>
            </a:extLst>
          </p:cNvPr>
          <p:cNvSpPr txBox="1"/>
          <p:nvPr/>
        </p:nvSpPr>
        <p:spPr>
          <a:xfrm>
            <a:off x="3519893" y="2527391"/>
            <a:ext cx="2077813" cy="446276"/>
          </a:xfrm>
          <a:prstGeom prst="rect">
            <a:avLst/>
          </a:prstGeom>
          <a:noFill/>
        </p:spPr>
        <p:txBody>
          <a:bodyPr wrap="none" rtlCol="0">
            <a:spAutoFit/>
          </a:bodyPr>
          <a:lstStyle/>
          <a:p>
            <a:r>
              <a:rPr lang="en-US" sz="2300" b="1">
                <a:solidFill>
                  <a:schemeClr val="bg1"/>
                </a:solidFill>
                <a:latin typeface="Malgun Gothic" panose="020B0503020000020004" pitchFamily="34" charset="-127"/>
                <a:ea typeface="Malgun Gothic" panose="020B0503020000020004" pitchFamily="34" charset="-127"/>
              </a:rPr>
              <a:t>Fun Activities</a:t>
            </a:r>
          </a:p>
        </p:txBody>
      </p:sp>
      <p:sp>
        <p:nvSpPr>
          <p:cNvPr id="61" name="TextBox 60">
            <a:extLst>
              <a:ext uri="{FF2B5EF4-FFF2-40B4-BE49-F238E27FC236}">
                <a16:creationId xmlns:a16="http://schemas.microsoft.com/office/drawing/2014/main" id="{A5E7D241-6D2F-4D22-BF67-543F410EBE55}"/>
              </a:ext>
            </a:extLst>
          </p:cNvPr>
          <p:cNvSpPr txBox="1"/>
          <p:nvPr/>
        </p:nvSpPr>
        <p:spPr>
          <a:xfrm>
            <a:off x="1958892" y="3463177"/>
            <a:ext cx="2418042" cy="814458"/>
          </a:xfrm>
          <a:prstGeom prst="rect">
            <a:avLst/>
          </a:prstGeom>
          <a:noFill/>
        </p:spPr>
        <p:txBody>
          <a:bodyPr wrap="square" rtlCol="0">
            <a:spAutoFit/>
          </a:bodyPr>
          <a:lstStyle/>
          <a:p>
            <a:pPr algn="ctr"/>
            <a:r>
              <a:rPr lang="en-US" sz="2300" b="1">
                <a:solidFill>
                  <a:schemeClr val="bg1"/>
                </a:solidFill>
                <a:latin typeface="Malgun Gothic" panose="020B0503020000020004" pitchFamily="34" charset="-127"/>
                <a:ea typeface="Malgun Gothic" panose="020B0503020000020004" pitchFamily="34" charset="-127"/>
              </a:rPr>
              <a:t>Opportunities to Donate</a:t>
            </a:r>
          </a:p>
        </p:txBody>
      </p:sp>
      <p:sp>
        <p:nvSpPr>
          <p:cNvPr id="62" name="TextBox 61">
            <a:extLst>
              <a:ext uri="{FF2B5EF4-FFF2-40B4-BE49-F238E27FC236}">
                <a16:creationId xmlns:a16="http://schemas.microsoft.com/office/drawing/2014/main" id="{0175EDB8-4D6D-4614-B8AE-677F0F667280}"/>
              </a:ext>
            </a:extLst>
          </p:cNvPr>
          <p:cNvSpPr txBox="1"/>
          <p:nvPr/>
        </p:nvSpPr>
        <p:spPr>
          <a:xfrm>
            <a:off x="676368" y="2339512"/>
            <a:ext cx="2418042" cy="800219"/>
          </a:xfrm>
          <a:prstGeom prst="rect">
            <a:avLst/>
          </a:prstGeom>
          <a:noFill/>
        </p:spPr>
        <p:txBody>
          <a:bodyPr wrap="square" rtlCol="0">
            <a:spAutoFit/>
          </a:bodyPr>
          <a:lstStyle/>
          <a:p>
            <a:pPr algn="ctr"/>
            <a:r>
              <a:rPr lang="en-US" sz="2300" b="1">
                <a:solidFill>
                  <a:schemeClr val="bg1"/>
                </a:solidFill>
                <a:latin typeface="Malgun Gothic" panose="020B0503020000020004" pitchFamily="34" charset="-127"/>
                <a:ea typeface="Malgun Gothic" panose="020B0503020000020004" pitchFamily="34" charset="-127"/>
              </a:rPr>
              <a:t>Relaxed</a:t>
            </a:r>
          </a:p>
          <a:p>
            <a:pPr algn="ctr"/>
            <a:r>
              <a:rPr lang="en-US" sz="2300" b="1">
                <a:solidFill>
                  <a:schemeClr val="bg1"/>
                </a:solidFill>
                <a:latin typeface="Malgun Gothic" panose="020B0503020000020004" pitchFamily="34" charset="-127"/>
                <a:ea typeface="Malgun Gothic" panose="020B0503020000020004" pitchFamily="34" charset="-127"/>
              </a:rPr>
              <a:t>Environment</a:t>
            </a:r>
          </a:p>
        </p:txBody>
      </p:sp>
      <p:cxnSp>
        <p:nvCxnSpPr>
          <p:cNvPr id="64" name="Straight Connector 63">
            <a:extLst>
              <a:ext uri="{FF2B5EF4-FFF2-40B4-BE49-F238E27FC236}">
                <a16:creationId xmlns:a16="http://schemas.microsoft.com/office/drawing/2014/main" id="{9EE66CC1-7FE1-492C-8EE1-6F6CA5899E4C}"/>
              </a:ext>
            </a:extLst>
          </p:cNvPr>
          <p:cNvCxnSpPr>
            <a:cxnSpLocks/>
          </p:cNvCxnSpPr>
          <p:nvPr/>
        </p:nvCxnSpPr>
        <p:spPr>
          <a:xfrm>
            <a:off x="6360139" y="1728164"/>
            <a:ext cx="41008" cy="4604080"/>
          </a:xfrm>
          <a:prstGeom prst="line">
            <a:avLst/>
          </a:prstGeom>
          <a:ln w="127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74" name="Isosceles Triangle 73">
            <a:extLst>
              <a:ext uri="{FF2B5EF4-FFF2-40B4-BE49-F238E27FC236}">
                <a16:creationId xmlns:a16="http://schemas.microsoft.com/office/drawing/2014/main" id="{FF761A8D-1F03-4AFF-ADEB-3BC6B1445DA5}"/>
              </a:ext>
            </a:extLst>
          </p:cNvPr>
          <p:cNvSpPr/>
          <p:nvPr/>
        </p:nvSpPr>
        <p:spPr>
          <a:xfrm rot="5400000">
            <a:off x="6077752" y="3915904"/>
            <a:ext cx="685800" cy="228600"/>
          </a:xfrm>
          <a:prstGeom prst="triangle">
            <a:avLst/>
          </a:prstGeom>
          <a:solidFill>
            <a:srgbClr val="85488D"/>
          </a:solidFill>
          <a:ln>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9C2438-B9E3-4345-88B2-78D237AE4A7C}"/>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- 7 -</a:t>
            </a:r>
          </a:p>
        </p:txBody>
      </p:sp>
      <p:sp>
        <p:nvSpPr>
          <p:cNvPr id="4" name="Rectangle 3">
            <a:extLst>
              <a:ext uri="{FF2B5EF4-FFF2-40B4-BE49-F238E27FC236}">
                <a16:creationId xmlns:a16="http://schemas.microsoft.com/office/drawing/2014/main" id="{661427BE-BC46-4776-9019-BF23E4242140}"/>
              </a:ext>
            </a:extLst>
          </p:cNvPr>
          <p:cNvSpPr/>
          <p:nvPr/>
        </p:nvSpPr>
        <p:spPr>
          <a:xfrm>
            <a:off x="138811" y="6012157"/>
            <a:ext cx="849771" cy="418855"/>
          </a:xfrm>
          <a:prstGeom prst="rect">
            <a:avLst/>
          </a:prstGeom>
          <a:solidFill>
            <a:srgbClr val="E7E6E6"/>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Who</a:t>
            </a:r>
          </a:p>
        </p:txBody>
      </p:sp>
      <p:sp>
        <p:nvSpPr>
          <p:cNvPr id="11" name="Rectangle 10">
            <a:extLst>
              <a:ext uri="{FF2B5EF4-FFF2-40B4-BE49-F238E27FC236}">
                <a16:creationId xmlns:a16="http://schemas.microsoft.com/office/drawing/2014/main" id="{ACA87691-146D-4DCD-A17D-F0AD7FEBA793}"/>
              </a:ext>
            </a:extLst>
          </p:cNvPr>
          <p:cNvSpPr/>
          <p:nvPr/>
        </p:nvSpPr>
        <p:spPr>
          <a:xfrm>
            <a:off x="1365749" y="6336602"/>
            <a:ext cx="872526" cy="372292"/>
          </a:xfrm>
          <a:prstGeom prst="rect">
            <a:avLst/>
          </a:prstGeom>
          <a:solidFill>
            <a:schemeClr val="bg2"/>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sp>
        <p:nvSpPr>
          <p:cNvPr id="13" name="Rectangle 12">
            <a:extLst>
              <a:ext uri="{FF2B5EF4-FFF2-40B4-BE49-F238E27FC236}">
                <a16:creationId xmlns:a16="http://schemas.microsoft.com/office/drawing/2014/main" id="{3F8E247F-AE10-4C6F-AF96-C8575EA9130D}"/>
              </a:ext>
            </a:extLst>
          </p:cNvPr>
          <p:cNvSpPr/>
          <p:nvPr/>
        </p:nvSpPr>
        <p:spPr>
          <a:xfrm>
            <a:off x="752280" y="6171873"/>
            <a:ext cx="872526" cy="400112"/>
          </a:xfrm>
          <a:prstGeom prst="rect">
            <a:avLst/>
          </a:prstGeom>
          <a:solidFill>
            <a:srgbClr val="85488D"/>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pic>
        <p:nvPicPr>
          <p:cNvPr id="85" name="Graphic 84" descr="Money envelope">
            <a:extLst>
              <a:ext uri="{FF2B5EF4-FFF2-40B4-BE49-F238E27FC236}">
                <a16:creationId xmlns:a16="http://schemas.microsoft.com/office/drawing/2014/main" id="{910F3999-E59A-4C9B-B100-EC7D4DE62C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1608" y="3183891"/>
            <a:ext cx="1068531" cy="1068531"/>
          </a:xfrm>
          <a:prstGeom prst="rect">
            <a:avLst/>
          </a:prstGeom>
        </p:spPr>
      </p:pic>
      <p:sp>
        <p:nvSpPr>
          <p:cNvPr id="15" name="TextBox 14">
            <a:extLst>
              <a:ext uri="{FF2B5EF4-FFF2-40B4-BE49-F238E27FC236}">
                <a16:creationId xmlns:a16="http://schemas.microsoft.com/office/drawing/2014/main" id="{5E5D6315-575C-4251-88F1-96E47E1108CF}"/>
              </a:ext>
            </a:extLst>
          </p:cNvPr>
          <p:cNvSpPr txBox="1"/>
          <p:nvPr/>
        </p:nvSpPr>
        <p:spPr>
          <a:xfrm>
            <a:off x="1086850" y="1554240"/>
            <a:ext cx="4256550" cy="523220"/>
          </a:xfrm>
          <a:prstGeom prst="rect">
            <a:avLst/>
          </a:prstGeom>
          <a:noFill/>
        </p:spPr>
        <p:txBody>
          <a:bodyPr wrap="none" rtlCol="0">
            <a:spAutoFit/>
          </a:bodyPr>
          <a:lstStyle/>
          <a:p>
            <a:r>
              <a:rPr lang="en-US" sz="2800">
                <a:latin typeface="Malgun Gothic" panose="020B0503020000020004" pitchFamily="34" charset="-127"/>
                <a:ea typeface="Malgun Gothic" panose="020B0503020000020004" pitchFamily="34" charset="-127"/>
              </a:rPr>
              <a:t>‘Variety Goes Wild’ Event</a:t>
            </a:r>
          </a:p>
        </p:txBody>
      </p:sp>
      <p:cxnSp>
        <p:nvCxnSpPr>
          <p:cNvPr id="59" name="Straight Connector 58">
            <a:extLst>
              <a:ext uri="{FF2B5EF4-FFF2-40B4-BE49-F238E27FC236}">
                <a16:creationId xmlns:a16="http://schemas.microsoft.com/office/drawing/2014/main" id="{EA94EF0F-DCE6-486E-8CCF-6C6406C7966A}"/>
              </a:ext>
            </a:extLst>
          </p:cNvPr>
          <p:cNvCxnSpPr>
            <a:cxnSpLocks/>
          </p:cNvCxnSpPr>
          <p:nvPr/>
        </p:nvCxnSpPr>
        <p:spPr>
          <a:xfrm>
            <a:off x="7930333" y="2488817"/>
            <a:ext cx="1097280" cy="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074788B-75EB-44B8-9C91-8A3BD91C945E}"/>
              </a:ext>
            </a:extLst>
          </p:cNvPr>
          <p:cNvCxnSpPr>
            <a:cxnSpLocks/>
          </p:cNvCxnSpPr>
          <p:nvPr/>
        </p:nvCxnSpPr>
        <p:spPr>
          <a:xfrm>
            <a:off x="8487492" y="3785654"/>
            <a:ext cx="1097280" cy="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8C9D0-A8DB-4841-B58E-F854D6930B8B}"/>
              </a:ext>
            </a:extLst>
          </p:cNvPr>
          <p:cNvCxnSpPr>
            <a:cxnSpLocks/>
          </p:cNvCxnSpPr>
          <p:nvPr/>
        </p:nvCxnSpPr>
        <p:spPr>
          <a:xfrm>
            <a:off x="7986057" y="5197511"/>
            <a:ext cx="1097280" cy="0"/>
          </a:xfrm>
          <a:prstGeom prst="line">
            <a:avLst/>
          </a:prstGeom>
          <a:ln w="15875">
            <a:solidFill>
              <a:srgbClr val="E6E6E6"/>
            </a:solidFill>
            <a:prstDash val="sysDash"/>
          </a:ln>
        </p:spPr>
        <p:style>
          <a:lnRef idx="1">
            <a:schemeClr val="accent1"/>
          </a:lnRef>
          <a:fillRef idx="0">
            <a:schemeClr val="accent1"/>
          </a:fillRef>
          <a:effectRef idx="0">
            <a:schemeClr val="accent1"/>
          </a:effectRef>
          <a:fontRef idx="minor">
            <a:schemeClr val="tx1"/>
          </a:fontRef>
        </p:style>
      </p:cxnSp>
      <p:pic>
        <p:nvPicPr>
          <p:cNvPr id="82" name="Graphic 81" descr="Link">
            <a:extLst>
              <a:ext uri="{FF2B5EF4-FFF2-40B4-BE49-F238E27FC236}">
                <a16:creationId xmlns:a16="http://schemas.microsoft.com/office/drawing/2014/main" id="{CFC3E4C4-C18A-48FC-8765-126A6AA176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55763" y="2088606"/>
            <a:ext cx="830997" cy="830997"/>
          </a:xfrm>
          <a:prstGeom prst="rect">
            <a:avLst/>
          </a:prstGeom>
        </p:spPr>
      </p:pic>
      <p:pic>
        <p:nvPicPr>
          <p:cNvPr id="79" name="Graphic 78" descr="Connections">
            <a:extLst>
              <a:ext uri="{FF2B5EF4-FFF2-40B4-BE49-F238E27FC236}">
                <a16:creationId xmlns:a16="http://schemas.microsoft.com/office/drawing/2014/main" id="{D66DC5EF-6996-4366-A924-6C0C6AA739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55042" y="4768038"/>
            <a:ext cx="952381" cy="952381"/>
          </a:xfrm>
          <a:prstGeom prst="rect">
            <a:avLst/>
          </a:prstGeom>
        </p:spPr>
      </p:pic>
      <p:sp>
        <p:nvSpPr>
          <p:cNvPr id="27" name="TextBox 26">
            <a:extLst>
              <a:ext uri="{FF2B5EF4-FFF2-40B4-BE49-F238E27FC236}">
                <a16:creationId xmlns:a16="http://schemas.microsoft.com/office/drawing/2014/main" id="{D2E50FB1-7EE8-4A18-9D7E-A233593B6111}"/>
              </a:ext>
            </a:extLst>
          </p:cNvPr>
          <p:cNvSpPr txBox="1"/>
          <p:nvPr/>
        </p:nvSpPr>
        <p:spPr>
          <a:xfrm>
            <a:off x="9363172" y="2207915"/>
            <a:ext cx="2431429" cy="646331"/>
          </a:xfrm>
          <a:prstGeom prst="rect">
            <a:avLst/>
          </a:prstGeom>
          <a:noFill/>
        </p:spPr>
        <p:txBody>
          <a:bodyPr wrap="square" rtlCol="0">
            <a:spAutoFit/>
          </a:bodyPr>
          <a:lstStyle/>
          <a:p>
            <a:r>
              <a:rPr lang="en-US" b="1">
                <a:solidFill>
                  <a:srgbClr val="85488D"/>
                </a:solidFill>
                <a:latin typeface="Malgun Gothic" panose="020B0503020000020004" pitchFamily="34" charset="-127"/>
                <a:ea typeface="Malgun Gothic" panose="020B0503020000020004" pitchFamily="34" charset="-127"/>
              </a:rPr>
              <a:t>Connect</a:t>
            </a:r>
            <a:r>
              <a:rPr lang="en-US">
                <a:latin typeface="Malgun Gothic" panose="020B0503020000020004" pitchFamily="34" charset="-127"/>
                <a:ea typeface="Malgun Gothic" panose="020B0503020000020004" pitchFamily="34" charset="-127"/>
              </a:rPr>
              <a:t> donors to Variety families</a:t>
            </a:r>
          </a:p>
        </p:txBody>
      </p:sp>
      <p:sp>
        <p:nvSpPr>
          <p:cNvPr id="29" name="TextBox 28">
            <a:extLst>
              <a:ext uri="{FF2B5EF4-FFF2-40B4-BE49-F238E27FC236}">
                <a16:creationId xmlns:a16="http://schemas.microsoft.com/office/drawing/2014/main" id="{1EB19887-18A5-492D-9AF9-1BCF76302401}"/>
              </a:ext>
            </a:extLst>
          </p:cNvPr>
          <p:cNvSpPr txBox="1"/>
          <p:nvPr/>
        </p:nvSpPr>
        <p:spPr>
          <a:xfrm>
            <a:off x="9992973" y="3514650"/>
            <a:ext cx="2431429" cy="646331"/>
          </a:xfrm>
          <a:prstGeom prst="rect">
            <a:avLst/>
          </a:prstGeom>
          <a:noFill/>
        </p:spPr>
        <p:txBody>
          <a:bodyPr wrap="square" rtlCol="0">
            <a:spAutoFit/>
          </a:bodyPr>
          <a:lstStyle/>
          <a:p>
            <a:r>
              <a:rPr lang="en-US" b="1">
                <a:solidFill>
                  <a:srgbClr val="85488D"/>
                </a:solidFill>
                <a:latin typeface="Malgun Gothic" panose="020B0503020000020004" pitchFamily="34" charset="-127"/>
                <a:ea typeface="Malgun Gothic" panose="020B0503020000020004" pitchFamily="34" charset="-127"/>
              </a:rPr>
              <a:t>Collect </a:t>
            </a:r>
            <a:r>
              <a:rPr lang="en-US">
                <a:latin typeface="Malgun Gothic" panose="020B0503020000020004" pitchFamily="34" charset="-127"/>
                <a:ea typeface="Malgun Gothic" panose="020B0503020000020004" pitchFamily="34" charset="-127"/>
              </a:rPr>
              <a:t>in-event donations</a:t>
            </a:r>
          </a:p>
        </p:txBody>
      </p:sp>
      <p:sp>
        <p:nvSpPr>
          <p:cNvPr id="30" name="TextBox 29">
            <a:extLst>
              <a:ext uri="{FF2B5EF4-FFF2-40B4-BE49-F238E27FC236}">
                <a16:creationId xmlns:a16="http://schemas.microsoft.com/office/drawing/2014/main" id="{CA841AD5-D475-41D0-9A92-3113AB34D84A}"/>
              </a:ext>
            </a:extLst>
          </p:cNvPr>
          <p:cNvSpPr txBox="1"/>
          <p:nvPr/>
        </p:nvSpPr>
        <p:spPr>
          <a:xfrm>
            <a:off x="9666378" y="4624429"/>
            <a:ext cx="2716979" cy="1200329"/>
          </a:xfrm>
          <a:prstGeom prst="rect">
            <a:avLst/>
          </a:prstGeom>
          <a:noFill/>
        </p:spPr>
        <p:txBody>
          <a:bodyPr wrap="square" rtlCol="0">
            <a:spAutoFit/>
          </a:bodyPr>
          <a:lstStyle/>
          <a:p>
            <a:r>
              <a:rPr lang="en-US" b="1">
                <a:solidFill>
                  <a:srgbClr val="85488D"/>
                </a:solidFill>
                <a:latin typeface="Malgun Gothic" panose="020B0503020000020004" pitchFamily="34" charset="-127"/>
                <a:ea typeface="Malgun Gothic" panose="020B0503020000020004" pitchFamily="34" charset="-127"/>
              </a:rPr>
              <a:t>Maintain </a:t>
            </a:r>
            <a:r>
              <a:rPr lang="en-US">
                <a:latin typeface="Malgun Gothic" panose="020B0503020000020004" pitchFamily="34" charset="-127"/>
                <a:ea typeface="Malgun Gothic" panose="020B0503020000020004" pitchFamily="34" charset="-127"/>
              </a:rPr>
              <a:t>positive relationships with existing target market donors</a:t>
            </a:r>
          </a:p>
        </p:txBody>
      </p:sp>
      <p:sp>
        <p:nvSpPr>
          <p:cNvPr id="31" name="Rectangle 30">
            <a:extLst>
              <a:ext uri="{FF2B5EF4-FFF2-40B4-BE49-F238E27FC236}">
                <a16:creationId xmlns:a16="http://schemas.microsoft.com/office/drawing/2014/main" id="{BAE0742A-A764-40FE-A0DE-CBF621F692D4}"/>
              </a:ext>
            </a:extLst>
          </p:cNvPr>
          <p:cNvSpPr/>
          <p:nvPr/>
        </p:nvSpPr>
        <p:spPr>
          <a:xfrm>
            <a:off x="-94114" y="1349671"/>
            <a:ext cx="6196548" cy="548579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FA4B684-01E6-41D3-A12E-E1A7335A93E1}"/>
              </a:ext>
            </a:extLst>
          </p:cNvPr>
          <p:cNvSpPr/>
          <p:nvPr/>
        </p:nvSpPr>
        <p:spPr>
          <a:xfrm>
            <a:off x="6240792" y="1985330"/>
            <a:ext cx="6142565" cy="51285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86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EBC4B9-E31A-4AB3-8077-FBD75273C513}"/>
              </a:ext>
            </a:extLst>
          </p:cNvPr>
          <p:cNvSpPr/>
          <p:nvPr/>
        </p:nvSpPr>
        <p:spPr>
          <a:xfrm>
            <a:off x="4727887" y="-1286162"/>
            <a:ext cx="914400" cy="914400"/>
          </a:xfrm>
          <a:prstGeom prst="rect">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2</a:t>
            </a:r>
          </a:p>
        </p:txBody>
      </p:sp>
      <p:sp>
        <p:nvSpPr>
          <p:cNvPr id="8" name="Rectangle 7">
            <a:extLst>
              <a:ext uri="{FF2B5EF4-FFF2-40B4-BE49-F238E27FC236}">
                <a16:creationId xmlns:a16="http://schemas.microsoft.com/office/drawing/2014/main" id="{FACA1571-8BB5-455F-972F-214ABFFA6EF3}"/>
              </a:ext>
            </a:extLst>
          </p:cNvPr>
          <p:cNvSpPr/>
          <p:nvPr/>
        </p:nvSpPr>
        <p:spPr>
          <a:xfrm>
            <a:off x="7006914" y="-1286162"/>
            <a:ext cx="914400" cy="914400"/>
          </a:xfrm>
          <a:prstGeom prst="rect">
            <a:avLst/>
          </a:prstGeom>
          <a:solidFill>
            <a:srgbClr val="EED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0" name="Rectangle 9">
            <a:extLst>
              <a:ext uri="{FF2B5EF4-FFF2-40B4-BE49-F238E27FC236}">
                <a16:creationId xmlns:a16="http://schemas.microsoft.com/office/drawing/2014/main" id="{3006CC8F-524E-4C08-95AD-B833C562FECC}"/>
              </a:ext>
            </a:extLst>
          </p:cNvPr>
          <p:cNvSpPr/>
          <p:nvPr/>
        </p:nvSpPr>
        <p:spPr>
          <a:xfrm>
            <a:off x="2570158" y="-1286162"/>
            <a:ext cx="914400" cy="914400"/>
          </a:xfrm>
          <a:prstGeom prst="rect">
            <a:avLst/>
          </a:prstGeom>
          <a:solidFill>
            <a:srgbClr val="454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main</a:t>
            </a:r>
          </a:p>
        </p:txBody>
      </p:sp>
      <p:sp>
        <p:nvSpPr>
          <p:cNvPr id="12" name="Rectangle 11">
            <a:extLst>
              <a:ext uri="{FF2B5EF4-FFF2-40B4-BE49-F238E27FC236}">
                <a16:creationId xmlns:a16="http://schemas.microsoft.com/office/drawing/2014/main" id="{D5113B23-949F-4724-A322-E8833E1A1371}"/>
              </a:ext>
            </a:extLst>
          </p:cNvPr>
          <p:cNvSpPr/>
          <p:nvPr/>
        </p:nvSpPr>
        <p:spPr>
          <a:xfrm>
            <a:off x="8205637" y="-1289934"/>
            <a:ext cx="914400" cy="914400"/>
          </a:xfrm>
          <a:prstGeom prst="rect">
            <a:avLst/>
          </a:prstGeom>
          <a:solidFill>
            <a:srgbClr val="53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14" name="Rectangle 13">
            <a:extLst>
              <a:ext uri="{FF2B5EF4-FFF2-40B4-BE49-F238E27FC236}">
                <a16:creationId xmlns:a16="http://schemas.microsoft.com/office/drawing/2014/main" id="{0ADDFA9E-6B0E-4164-9017-56501A5443CC}"/>
              </a:ext>
            </a:extLst>
          </p:cNvPr>
          <p:cNvSpPr/>
          <p:nvPr/>
        </p:nvSpPr>
        <p:spPr>
          <a:xfrm>
            <a:off x="5808191" y="-1286162"/>
            <a:ext cx="914400" cy="914400"/>
          </a:xfrm>
          <a:prstGeom prst="rect">
            <a:avLst/>
          </a:prstGeom>
          <a:solidFill>
            <a:srgbClr val="456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3</a:t>
            </a:r>
          </a:p>
        </p:txBody>
      </p:sp>
      <p:sp>
        <p:nvSpPr>
          <p:cNvPr id="3" name="Rectangle 2">
            <a:extLst>
              <a:ext uri="{FF2B5EF4-FFF2-40B4-BE49-F238E27FC236}">
                <a16:creationId xmlns:a16="http://schemas.microsoft.com/office/drawing/2014/main" id="{BA45273E-5B18-4287-8304-317B52D579F5}"/>
              </a:ext>
            </a:extLst>
          </p:cNvPr>
          <p:cNvSpPr/>
          <p:nvPr/>
        </p:nvSpPr>
        <p:spPr>
          <a:xfrm>
            <a:off x="3697806" y="-1286162"/>
            <a:ext cx="914400" cy="914400"/>
          </a:xfrm>
          <a:prstGeom prst="rect">
            <a:avLst/>
          </a:prstGeom>
          <a:solidFill>
            <a:srgbClr val="00A3A1"/>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Pt 1</a:t>
            </a:r>
          </a:p>
        </p:txBody>
      </p:sp>
      <p:sp>
        <p:nvSpPr>
          <p:cNvPr id="7" name="Rectangle 6">
            <a:extLst>
              <a:ext uri="{FF2B5EF4-FFF2-40B4-BE49-F238E27FC236}">
                <a16:creationId xmlns:a16="http://schemas.microsoft.com/office/drawing/2014/main" id="{F5FD7B93-C1FC-4176-88AB-66F1C6084909}"/>
              </a:ext>
            </a:extLst>
          </p:cNvPr>
          <p:cNvSpPr/>
          <p:nvPr/>
        </p:nvSpPr>
        <p:spPr>
          <a:xfrm>
            <a:off x="9404360" y="-1282611"/>
            <a:ext cx="914400" cy="914400"/>
          </a:xfrm>
          <a:prstGeom prst="rect">
            <a:avLst/>
          </a:prstGeom>
          <a:solidFill>
            <a:srgbClr val="43B02A"/>
          </a:solidFill>
          <a:ln>
            <a:solidFill>
              <a:srgbClr val="57A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accent</a:t>
            </a:r>
          </a:p>
        </p:txBody>
      </p:sp>
      <p:sp>
        <p:nvSpPr>
          <p:cNvPr id="9" name="TextBox 8">
            <a:extLst>
              <a:ext uri="{FF2B5EF4-FFF2-40B4-BE49-F238E27FC236}">
                <a16:creationId xmlns:a16="http://schemas.microsoft.com/office/drawing/2014/main" id="{746CCD82-7B37-4710-9E13-D220D2C6594D}"/>
              </a:ext>
            </a:extLst>
          </p:cNvPr>
          <p:cNvSpPr txBox="1"/>
          <p:nvPr/>
        </p:nvSpPr>
        <p:spPr>
          <a:xfrm>
            <a:off x="161565" y="178467"/>
            <a:ext cx="137160" cy="1005840"/>
          </a:xfrm>
          <a:prstGeom prst="rect">
            <a:avLst/>
          </a:prstGeom>
          <a:solidFill>
            <a:srgbClr val="85488D"/>
          </a:solidFill>
        </p:spPr>
        <p:txBody>
          <a:bodyPr wrap="square" rtlCol="0">
            <a:spAutoFit/>
          </a:bodyPr>
          <a:lstStyle/>
          <a:p>
            <a:endParaRPr lang="en-US"/>
          </a:p>
        </p:txBody>
      </p:sp>
      <p:sp>
        <p:nvSpPr>
          <p:cNvPr id="5" name="TextBox 4">
            <a:extLst>
              <a:ext uri="{FF2B5EF4-FFF2-40B4-BE49-F238E27FC236}">
                <a16:creationId xmlns:a16="http://schemas.microsoft.com/office/drawing/2014/main" id="{53A390BC-5626-4791-9C7B-7BBAD1017C0B}"/>
              </a:ext>
            </a:extLst>
          </p:cNvPr>
          <p:cNvSpPr txBox="1"/>
          <p:nvPr/>
        </p:nvSpPr>
        <p:spPr>
          <a:xfrm>
            <a:off x="450376" y="178467"/>
            <a:ext cx="11521733" cy="830997"/>
          </a:xfrm>
          <a:prstGeom prst="rect">
            <a:avLst/>
          </a:prstGeom>
          <a:noFill/>
        </p:spPr>
        <p:txBody>
          <a:bodyPr wrap="square" lIns="91440" tIns="45720" rIns="91440" bIns="45720" rtlCol="0" anchor="t">
            <a:spAutoFit/>
          </a:bodyPr>
          <a:lstStyle/>
          <a:p>
            <a:r>
              <a:rPr lang="en-US" sz="2400" b="1">
                <a:solidFill>
                  <a:srgbClr val="85488D"/>
                </a:solidFill>
                <a:latin typeface="Malgun Gothic" panose="020B0503020000020004" pitchFamily="34" charset="-127"/>
                <a:ea typeface="Malgun Gothic" panose="020B0503020000020004" pitchFamily="34" charset="-127"/>
              </a:rPr>
              <a:t>A family event centered around connecting donors to Variety families brings Variety’s values to life</a:t>
            </a:r>
          </a:p>
        </p:txBody>
      </p:sp>
      <p:sp>
        <p:nvSpPr>
          <p:cNvPr id="13" name="TextBox 12">
            <a:extLst>
              <a:ext uri="{FF2B5EF4-FFF2-40B4-BE49-F238E27FC236}">
                <a16:creationId xmlns:a16="http://schemas.microsoft.com/office/drawing/2014/main" id="{89CD398B-818C-4A2F-98C7-CF8C2637EC50}"/>
              </a:ext>
            </a:extLst>
          </p:cNvPr>
          <p:cNvSpPr txBox="1"/>
          <p:nvPr/>
        </p:nvSpPr>
        <p:spPr>
          <a:xfrm>
            <a:off x="11176540" y="6412018"/>
            <a:ext cx="1023113" cy="400110"/>
          </a:xfrm>
          <a:prstGeom prst="rect">
            <a:avLst/>
          </a:prstGeom>
          <a:noFill/>
        </p:spPr>
        <p:txBody>
          <a:bodyPr wrap="square" rtlCol="0">
            <a:spAutoFit/>
          </a:bodyPr>
          <a:lstStyle/>
          <a:p>
            <a:pPr algn="ctr"/>
            <a:r>
              <a:rPr lang="en-US" sz="2000" dirty="0">
                <a:latin typeface="Malgun Gothic" panose="020B0503020000020004" pitchFamily="34" charset="-127"/>
                <a:ea typeface="Malgun Gothic" panose="020B0503020000020004" pitchFamily="34" charset="-127"/>
              </a:rPr>
              <a:t>- 8 -</a:t>
            </a:r>
          </a:p>
        </p:txBody>
      </p:sp>
      <p:sp>
        <p:nvSpPr>
          <p:cNvPr id="16" name="Rectangle 15">
            <a:extLst>
              <a:ext uri="{FF2B5EF4-FFF2-40B4-BE49-F238E27FC236}">
                <a16:creationId xmlns:a16="http://schemas.microsoft.com/office/drawing/2014/main" id="{AE118064-D072-4245-9E5C-68D63A59423D}"/>
              </a:ext>
            </a:extLst>
          </p:cNvPr>
          <p:cNvSpPr/>
          <p:nvPr/>
        </p:nvSpPr>
        <p:spPr>
          <a:xfrm>
            <a:off x="138811" y="6012157"/>
            <a:ext cx="849771" cy="418855"/>
          </a:xfrm>
          <a:prstGeom prst="rect">
            <a:avLst/>
          </a:prstGeom>
          <a:solidFill>
            <a:srgbClr val="E7E6E6"/>
          </a:solidFill>
          <a:ln>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Who</a:t>
            </a:r>
          </a:p>
        </p:txBody>
      </p:sp>
      <p:sp>
        <p:nvSpPr>
          <p:cNvPr id="20" name="Rectangle 19">
            <a:extLst>
              <a:ext uri="{FF2B5EF4-FFF2-40B4-BE49-F238E27FC236}">
                <a16:creationId xmlns:a16="http://schemas.microsoft.com/office/drawing/2014/main" id="{510A1654-669C-43CE-8B1D-D1E4AAB2CF37}"/>
              </a:ext>
            </a:extLst>
          </p:cNvPr>
          <p:cNvSpPr/>
          <p:nvPr/>
        </p:nvSpPr>
        <p:spPr>
          <a:xfrm>
            <a:off x="1365749" y="6336602"/>
            <a:ext cx="872526" cy="372292"/>
          </a:xfrm>
          <a:prstGeom prst="rect">
            <a:avLst/>
          </a:prstGeom>
          <a:solidFill>
            <a:schemeClr val="bg2"/>
          </a:solidFill>
          <a:ln>
            <a:solidFill>
              <a:srgbClr val="5D1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How</a:t>
            </a:r>
          </a:p>
        </p:txBody>
      </p:sp>
      <p:sp>
        <p:nvSpPr>
          <p:cNvPr id="22" name="Rectangle 21">
            <a:extLst>
              <a:ext uri="{FF2B5EF4-FFF2-40B4-BE49-F238E27FC236}">
                <a16:creationId xmlns:a16="http://schemas.microsoft.com/office/drawing/2014/main" id="{25A735EA-C14A-4110-AA7E-55A9B428B0CC}"/>
              </a:ext>
            </a:extLst>
          </p:cNvPr>
          <p:cNvSpPr/>
          <p:nvPr/>
        </p:nvSpPr>
        <p:spPr>
          <a:xfrm>
            <a:off x="752280" y="6171873"/>
            <a:ext cx="872526" cy="400112"/>
          </a:xfrm>
          <a:prstGeom prst="rect">
            <a:avLst/>
          </a:prstGeom>
          <a:solidFill>
            <a:srgbClr val="85488D"/>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What </a:t>
            </a:r>
          </a:p>
        </p:txBody>
      </p:sp>
      <p:grpSp>
        <p:nvGrpSpPr>
          <p:cNvPr id="2" name="Group 1">
            <a:extLst>
              <a:ext uri="{FF2B5EF4-FFF2-40B4-BE49-F238E27FC236}">
                <a16:creationId xmlns:a16="http://schemas.microsoft.com/office/drawing/2014/main" id="{226AA67B-BFF0-44D3-B6F0-E7C019F867BB}"/>
              </a:ext>
            </a:extLst>
          </p:cNvPr>
          <p:cNvGrpSpPr/>
          <p:nvPr/>
        </p:nvGrpSpPr>
        <p:grpSpPr>
          <a:xfrm>
            <a:off x="1275482" y="1413800"/>
            <a:ext cx="9641036" cy="4585775"/>
            <a:chOff x="1227798" y="1413800"/>
            <a:chExt cx="9641036" cy="4585775"/>
          </a:xfrm>
        </p:grpSpPr>
        <p:sp>
          <p:nvSpPr>
            <p:cNvPr id="36" name="Rectangle 35">
              <a:extLst>
                <a:ext uri="{FF2B5EF4-FFF2-40B4-BE49-F238E27FC236}">
                  <a16:creationId xmlns:a16="http://schemas.microsoft.com/office/drawing/2014/main" id="{73B7E2D7-52BF-4545-9757-65DBF0AF13A4}"/>
                </a:ext>
              </a:extLst>
            </p:cNvPr>
            <p:cNvSpPr/>
            <p:nvPr/>
          </p:nvSpPr>
          <p:spPr>
            <a:xfrm>
              <a:off x="1227798" y="1413800"/>
              <a:ext cx="4661674" cy="2166426"/>
            </a:xfrm>
            <a:prstGeom prst="rect">
              <a:avLst/>
            </a:prstGeom>
            <a:solidFill>
              <a:srgbClr val="E7E6E6">
                <a:alpha val="60000"/>
              </a:srgbClr>
            </a:solidFill>
            <a:ln>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ADC4D08-5A04-49AB-96A9-60CC87B7392E}"/>
                </a:ext>
              </a:extLst>
            </p:cNvPr>
            <p:cNvSpPr/>
            <p:nvPr/>
          </p:nvSpPr>
          <p:spPr>
            <a:xfrm>
              <a:off x="1255934" y="3829159"/>
              <a:ext cx="4661674" cy="2166426"/>
            </a:xfrm>
            <a:prstGeom prst="rect">
              <a:avLst/>
            </a:prstGeom>
            <a:solidFill>
              <a:srgbClr val="E7E6E6">
                <a:alpha val="60000"/>
              </a:srgbClr>
            </a:solidFill>
            <a:ln>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5973F2-6B9A-4D6B-923F-4D56D55C7418}"/>
                </a:ext>
              </a:extLst>
            </p:cNvPr>
            <p:cNvSpPr/>
            <p:nvPr/>
          </p:nvSpPr>
          <p:spPr>
            <a:xfrm>
              <a:off x="6207160" y="1449358"/>
              <a:ext cx="4661674" cy="2166426"/>
            </a:xfrm>
            <a:prstGeom prst="rect">
              <a:avLst/>
            </a:prstGeom>
            <a:solidFill>
              <a:srgbClr val="E7E6E6">
                <a:alpha val="60000"/>
              </a:srgbClr>
            </a:solidFill>
            <a:ln>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D92D57-543E-4049-9D47-BB19F48CE5DF}"/>
                </a:ext>
              </a:extLst>
            </p:cNvPr>
            <p:cNvSpPr/>
            <p:nvPr/>
          </p:nvSpPr>
          <p:spPr>
            <a:xfrm>
              <a:off x="6164107" y="3833149"/>
              <a:ext cx="4661674" cy="2166426"/>
            </a:xfrm>
            <a:prstGeom prst="rect">
              <a:avLst/>
            </a:prstGeom>
            <a:solidFill>
              <a:srgbClr val="E7E6E6">
                <a:alpha val="60000"/>
              </a:srgbClr>
            </a:solidFill>
            <a:ln>
              <a:solidFill>
                <a:srgbClr val="854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6106E8C-25A8-47B5-9414-0F820C8A7BB7}"/>
                </a:ext>
              </a:extLst>
            </p:cNvPr>
            <p:cNvGrpSpPr/>
            <p:nvPr/>
          </p:nvGrpSpPr>
          <p:grpSpPr>
            <a:xfrm>
              <a:off x="4335307" y="2057471"/>
              <a:ext cx="3411100" cy="3291293"/>
              <a:chOff x="4225891" y="2349249"/>
              <a:chExt cx="3411100" cy="3291293"/>
            </a:xfrm>
          </p:grpSpPr>
          <p:sp>
            <p:nvSpPr>
              <p:cNvPr id="15" name="Oval 14">
                <a:extLst>
                  <a:ext uri="{FF2B5EF4-FFF2-40B4-BE49-F238E27FC236}">
                    <a16:creationId xmlns:a16="http://schemas.microsoft.com/office/drawing/2014/main" id="{73288237-F7C6-442A-9084-8A606BDB8620}"/>
                  </a:ext>
                </a:extLst>
              </p:cNvPr>
              <p:cNvSpPr/>
              <p:nvPr/>
            </p:nvSpPr>
            <p:spPr>
              <a:xfrm>
                <a:off x="4225891" y="2349249"/>
                <a:ext cx="1828800" cy="1828800"/>
              </a:xfrm>
              <a:prstGeom prst="ellipse">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A05121B-1FE9-4FDC-A336-1DA3CF0035CF}"/>
                  </a:ext>
                </a:extLst>
              </p:cNvPr>
              <p:cNvSpPr/>
              <p:nvPr/>
            </p:nvSpPr>
            <p:spPr>
              <a:xfrm>
                <a:off x="5808191" y="2349249"/>
                <a:ext cx="1828800" cy="1828800"/>
              </a:xfrm>
              <a:prstGeom prst="ellipse">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1442B8-2E50-4684-AD4E-76CB04684318}"/>
                  </a:ext>
                </a:extLst>
              </p:cNvPr>
              <p:cNvSpPr/>
              <p:nvPr/>
            </p:nvSpPr>
            <p:spPr>
              <a:xfrm>
                <a:off x="4225891" y="3811742"/>
                <a:ext cx="1828800" cy="1828800"/>
              </a:xfrm>
              <a:prstGeom prst="ellipse">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7DC0DE0-B13D-46D3-9222-D2C7FF1413DE}"/>
                  </a:ext>
                </a:extLst>
              </p:cNvPr>
              <p:cNvSpPr/>
              <p:nvPr/>
            </p:nvSpPr>
            <p:spPr>
              <a:xfrm>
                <a:off x="5808191" y="3811742"/>
                <a:ext cx="1828800" cy="1828800"/>
              </a:xfrm>
              <a:prstGeom prst="ellipse">
                <a:avLst/>
              </a:prstGeom>
              <a:solidFill>
                <a:srgbClr val="854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Graphic 27" descr="Dance">
              <a:extLst>
                <a:ext uri="{FF2B5EF4-FFF2-40B4-BE49-F238E27FC236}">
                  <a16:creationId xmlns:a16="http://schemas.microsoft.com/office/drawing/2014/main" id="{A6A657C9-FCEB-4461-9CA4-B7D08157F1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5070" y="3987947"/>
              <a:ext cx="1058115" cy="1058115"/>
            </a:xfrm>
            <a:prstGeom prst="rect">
              <a:avLst/>
            </a:prstGeom>
          </p:spPr>
        </p:pic>
        <p:pic>
          <p:nvPicPr>
            <p:cNvPr id="32" name="Graphic 31" descr="Hero Male">
              <a:extLst>
                <a:ext uri="{FF2B5EF4-FFF2-40B4-BE49-F238E27FC236}">
                  <a16:creationId xmlns:a16="http://schemas.microsoft.com/office/drawing/2014/main" id="{4314312D-7426-4DA7-8CED-D1ABD3B54F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8528" y="3966913"/>
              <a:ext cx="1058115" cy="1058115"/>
            </a:xfrm>
            <a:prstGeom prst="rect">
              <a:avLst/>
            </a:prstGeom>
          </p:spPr>
        </p:pic>
        <p:pic>
          <p:nvPicPr>
            <p:cNvPr id="34" name="Graphic 33" descr="Group of men">
              <a:extLst>
                <a:ext uri="{FF2B5EF4-FFF2-40B4-BE49-F238E27FC236}">
                  <a16:creationId xmlns:a16="http://schemas.microsoft.com/office/drawing/2014/main" id="{17643B55-FA47-4AE5-86F0-3B8892F02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74813" y="2426788"/>
              <a:ext cx="1058115" cy="1058115"/>
            </a:xfrm>
            <a:prstGeom prst="rect">
              <a:avLst/>
            </a:prstGeom>
          </p:spPr>
        </p:pic>
        <p:sp>
          <p:nvSpPr>
            <p:cNvPr id="35" name="TextBox 34">
              <a:extLst>
                <a:ext uri="{FF2B5EF4-FFF2-40B4-BE49-F238E27FC236}">
                  <a16:creationId xmlns:a16="http://schemas.microsoft.com/office/drawing/2014/main" id="{124DF80E-9CE3-4972-A2EF-D4E383317E58}"/>
                </a:ext>
              </a:extLst>
            </p:cNvPr>
            <p:cNvSpPr txBox="1"/>
            <p:nvPr/>
          </p:nvSpPr>
          <p:spPr>
            <a:xfrm>
              <a:off x="4695527" y="2057471"/>
              <a:ext cx="1106393" cy="1631216"/>
            </a:xfrm>
            <a:prstGeom prst="rect">
              <a:avLst/>
            </a:prstGeom>
            <a:noFill/>
          </p:spPr>
          <p:txBody>
            <a:bodyPr wrap="none" rtlCol="0">
              <a:spAutoFit/>
            </a:bodyPr>
            <a:lstStyle/>
            <a:p>
              <a:r>
                <a:rPr lang="en-US" sz="10000" b="1">
                  <a:solidFill>
                    <a:schemeClr val="bg1"/>
                  </a:solidFill>
                  <a:latin typeface="Malgun Gothic" panose="020B0503020000020004" pitchFamily="34" charset="-127"/>
                  <a:ea typeface="Malgun Gothic" panose="020B0503020000020004" pitchFamily="34" charset="-127"/>
                </a:rPr>
                <a:t>=</a:t>
              </a:r>
            </a:p>
          </p:txBody>
        </p:sp>
        <p:sp>
          <p:nvSpPr>
            <p:cNvPr id="43" name="TextBox 42">
              <a:extLst>
                <a:ext uri="{FF2B5EF4-FFF2-40B4-BE49-F238E27FC236}">
                  <a16:creationId xmlns:a16="http://schemas.microsoft.com/office/drawing/2014/main" id="{E9115E13-D3A0-43DF-B91D-9ECCBE83BDE3}"/>
                </a:ext>
              </a:extLst>
            </p:cNvPr>
            <p:cNvSpPr txBox="1"/>
            <p:nvPr/>
          </p:nvSpPr>
          <p:spPr>
            <a:xfrm>
              <a:off x="1350824" y="1537273"/>
              <a:ext cx="1399742" cy="477054"/>
            </a:xfrm>
            <a:prstGeom prst="rect">
              <a:avLst/>
            </a:prstGeom>
            <a:noFill/>
          </p:spPr>
          <p:txBody>
            <a:bodyPr wrap="none" rtlCol="0">
              <a:spAutoFit/>
            </a:bodyPr>
            <a:lstStyle/>
            <a:p>
              <a:r>
                <a:rPr lang="en-US" sz="2500" b="1">
                  <a:latin typeface="Malgun Gothic" panose="020B0503020000020004" pitchFamily="34" charset="-127"/>
                  <a:ea typeface="Malgun Gothic" panose="020B0503020000020004" pitchFamily="34" charset="-127"/>
                </a:rPr>
                <a:t>Equality</a:t>
              </a:r>
            </a:p>
          </p:txBody>
        </p:sp>
        <p:sp>
          <p:nvSpPr>
            <p:cNvPr id="45" name="TextBox 44">
              <a:extLst>
                <a:ext uri="{FF2B5EF4-FFF2-40B4-BE49-F238E27FC236}">
                  <a16:creationId xmlns:a16="http://schemas.microsoft.com/office/drawing/2014/main" id="{B1661DF3-E511-4A67-9E37-E5BB0680423E}"/>
                </a:ext>
              </a:extLst>
            </p:cNvPr>
            <p:cNvSpPr txBox="1"/>
            <p:nvPr/>
          </p:nvSpPr>
          <p:spPr>
            <a:xfrm>
              <a:off x="1350824" y="3921243"/>
              <a:ext cx="1172116" cy="477054"/>
            </a:xfrm>
            <a:prstGeom prst="rect">
              <a:avLst/>
            </a:prstGeom>
            <a:noFill/>
          </p:spPr>
          <p:txBody>
            <a:bodyPr wrap="none" rtlCol="0">
              <a:spAutoFit/>
            </a:bodyPr>
            <a:lstStyle/>
            <a:p>
              <a:r>
                <a:rPr lang="en-US" sz="2500" b="1">
                  <a:latin typeface="Malgun Gothic" panose="020B0503020000020004" pitchFamily="34" charset="-127"/>
                  <a:ea typeface="Malgun Gothic" panose="020B0503020000020004" pitchFamily="34" charset="-127"/>
                </a:rPr>
                <a:t>Action</a:t>
              </a:r>
            </a:p>
          </p:txBody>
        </p:sp>
        <p:sp>
          <p:nvSpPr>
            <p:cNvPr id="47" name="TextBox 46">
              <a:extLst>
                <a:ext uri="{FF2B5EF4-FFF2-40B4-BE49-F238E27FC236}">
                  <a16:creationId xmlns:a16="http://schemas.microsoft.com/office/drawing/2014/main" id="{38749926-1D0E-43A3-B8B6-200EF201A01D}"/>
                </a:ext>
              </a:extLst>
            </p:cNvPr>
            <p:cNvSpPr txBox="1"/>
            <p:nvPr/>
          </p:nvSpPr>
          <p:spPr>
            <a:xfrm>
              <a:off x="8790464" y="1537273"/>
              <a:ext cx="1955985" cy="477054"/>
            </a:xfrm>
            <a:prstGeom prst="rect">
              <a:avLst/>
            </a:prstGeom>
            <a:noFill/>
          </p:spPr>
          <p:txBody>
            <a:bodyPr wrap="none" rtlCol="0">
              <a:spAutoFit/>
            </a:bodyPr>
            <a:lstStyle/>
            <a:p>
              <a:pPr algn="r"/>
              <a:r>
                <a:rPr lang="en-US" sz="2500" b="1">
                  <a:latin typeface="Malgun Gothic" panose="020B0503020000020004" pitchFamily="34" charset="-127"/>
                  <a:ea typeface="Malgun Gothic" panose="020B0503020000020004" pitchFamily="34" charset="-127"/>
                </a:rPr>
                <a:t>Community</a:t>
              </a:r>
            </a:p>
          </p:txBody>
        </p:sp>
        <p:sp>
          <p:nvSpPr>
            <p:cNvPr id="49" name="TextBox 48">
              <a:extLst>
                <a:ext uri="{FF2B5EF4-FFF2-40B4-BE49-F238E27FC236}">
                  <a16:creationId xmlns:a16="http://schemas.microsoft.com/office/drawing/2014/main" id="{CC3A4E46-814D-4987-B280-1AD8608D9DAC}"/>
                </a:ext>
              </a:extLst>
            </p:cNvPr>
            <p:cNvSpPr txBox="1"/>
            <p:nvPr/>
          </p:nvSpPr>
          <p:spPr>
            <a:xfrm>
              <a:off x="10053631" y="3886942"/>
              <a:ext cx="692818" cy="477054"/>
            </a:xfrm>
            <a:prstGeom prst="rect">
              <a:avLst/>
            </a:prstGeom>
            <a:noFill/>
          </p:spPr>
          <p:txBody>
            <a:bodyPr wrap="none" rtlCol="0">
              <a:spAutoFit/>
            </a:bodyPr>
            <a:lstStyle/>
            <a:p>
              <a:pPr algn="r"/>
              <a:r>
                <a:rPr lang="en-US" sz="2500" b="1">
                  <a:latin typeface="Malgun Gothic" panose="020B0503020000020004" pitchFamily="34" charset="-127"/>
                  <a:ea typeface="Malgun Gothic" panose="020B0503020000020004" pitchFamily="34" charset="-127"/>
                </a:rPr>
                <a:t>Joy</a:t>
              </a:r>
            </a:p>
          </p:txBody>
        </p:sp>
        <p:sp>
          <p:nvSpPr>
            <p:cNvPr id="52" name="TextBox 51">
              <a:extLst>
                <a:ext uri="{FF2B5EF4-FFF2-40B4-BE49-F238E27FC236}">
                  <a16:creationId xmlns:a16="http://schemas.microsoft.com/office/drawing/2014/main" id="{A03396F3-F06F-4723-A264-FAF86F9493B8}"/>
                </a:ext>
              </a:extLst>
            </p:cNvPr>
            <p:cNvSpPr txBox="1"/>
            <p:nvPr/>
          </p:nvSpPr>
          <p:spPr>
            <a:xfrm>
              <a:off x="7826873" y="4517004"/>
              <a:ext cx="2919576" cy="1015663"/>
            </a:xfrm>
            <a:prstGeom prst="rect">
              <a:avLst/>
            </a:prstGeom>
            <a:noFill/>
          </p:spPr>
          <p:txBody>
            <a:bodyPr wrap="square" rtlCol="0">
              <a:spAutoFit/>
            </a:bodyPr>
            <a:lstStyle/>
            <a:p>
              <a:pPr algn="r"/>
              <a:r>
                <a:rPr lang="en-US" sz="2000">
                  <a:latin typeface="Malgun Gothic" panose="020B0503020000020004" pitchFamily="34" charset="-127"/>
                  <a:ea typeface="Malgun Gothic" panose="020B0503020000020004" pitchFamily="34" charset="-127"/>
                </a:rPr>
                <a:t>Promote family fun in a </a:t>
              </a:r>
              <a:r>
                <a:rPr lang="en-US" sz="2000" b="1">
                  <a:latin typeface="Malgun Gothic" panose="020B0503020000020004" pitchFamily="34" charset="-127"/>
                  <a:ea typeface="Malgun Gothic" panose="020B0503020000020004" pitchFamily="34" charset="-127"/>
                </a:rPr>
                <a:t>relaxed</a:t>
              </a:r>
              <a:r>
                <a:rPr lang="en-US" sz="2000">
                  <a:latin typeface="Malgun Gothic" panose="020B0503020000020004" pitchFamily="34" charset="-127"/>
                  <a:ea typeface="Malgun Gothic" panose="020B0503020000020004" pitchFamily="34" charset="-127"/>
                </a:rPr>
                <a:t> and </a:t>
              </a:r>
              <a:r>
                <a:rPr lang="en-US" sz="2000" b="1">
                  <a:latin typeface="Malgun Gothic" panose="020B0503020000020004" pitchFamily="34" charset="-127"/>
                  <a:ea typeface="Malgun Gothic" panose="020B0503020000020004" pitchFamily="34" charset="-127"/>
                </a:rPr>
                <a:t>exciting</a:t>
              </a:r>
              <a:r>
                <a:rPr lang="en-US" sz="2000">
                  <a:latin typeface="Malgun Gothic" panose="020B0503020000020004" pitchFamily="34" charset="-127"/>
                  <a:ea typeface="Malgun Gothic" panose="020B0503020000020004" pitchFamily="34" charset="-127"/>
                </a:rPr>
                <a:t> </a:t>
              </a:r>
              <a:r>
                <a:rPr lang="en-US" sz="2000" b="1">
                  <a:latin typeface="Malgun Gothic" panose="020B0503020000020004" pitchFamily="34" charset="-127"/>
                  <a:ea typeface="Malgun Gothic" panose="020B0503020000020004" pitchFamily="34" charset="-127"/>
                </a:rPr>
                <a:t>environment</a:t>
              </a:r>
            </a:p>
          </p:txBody>
        </p:sp>
        <p:sp>
          <p:nvSpPr>
            <p:cNvPr id="54" name="TextBox 53">
              <a:extLst>
                <a:ext uri="{FF2B5EF4-FFF2-40B4-BE49-F238E27FC236}">
                  <a16:creationId xmlns:a16="http://schemas.microsoft.com/office/drawing/2014/main" id="{07EE90FA-D455-4B6E-A8A6-109A0B478C16}"/>
                </a:ext>
              </a:extLst>
            </p:cNvPr>
            <p:cNvSpPr txBox="1"/>
            <p:nvPr/>
          </p:nvSpPr>
          <p:spPr>
            <a:xfrm>
              <a:off x="1350824" y="4463110"/>
              <a:ext cx="2919576" cy="1323439"/>
            </a:xfrm>
            <a:prstGeom prst="rect">
              <a:avLst/>
            </a:prstGeom>
            <a:noFill/>
          </p:spPr>
          <p:txBody>
            <a:bodyPr wrap="square" rtlCol="0">
              <a:spAutoFit/>
            </a:bodyPr>
            <a:lstStyle/>
            <a:p>
              <a:r>
                <a:rPr lang="en-US" sz="2000">
                  <a:latin typeface="Malgun Gothic" panose="020B0503020000020004" pitchFamily="34" charset="-127"/>
                  <a:ea typeface="Malgun Gothic" panose="020B0503020000020004" pitchFamily="34" charset="-127"/>
                </a:rPr>
                <a:t>Encourage action from </a:t>
              </a:r>
              <a:r>
                <a:rPr lang="en-US" sz="2000" b="1">
                  <a:latin typeface="Malgun Gothic" panose="020B0503020000020004" pitchFamily="34" charset="-127"/>
                  <a:ea typeface="Malgun Gothic" panose="020B0503020000020004" pitchFamily="34" charset="-127"/>
                </a:rPr>
                <a:t>donors</a:t>
              </a:r>
              <a:r>
                <a:rPr lang="en-US" sz="2000">
                  <a:latin typeface="Malgun Gothic" panose="020B0503020000020004" pitchFamily="34" charset="-127"/>
                  <a:ea typeface="Malgun Gothic" panose="020B0503020000020004" pitchFamily="34" charset="-127"/>
                </a:rPr>
                <a:t> by </a:t>
              </a:r>
              <a:r>
                <a:rPr lang="en-US" sz="2000" b="1">
                  <a:latin typeface="Malgun Gothic" panose="020B0503020000020004" pitchFamily="34" charset="-127"/>
                  <a:ea typeface="Malgun Gothic" panose="020B0503020000020004" pitchFamily="34" charset="-127"/>
                </a:rPr>
                <a:t>connecting</a:t>
              </a:r>
              <a:r>
                <a:rPr lang="en-US" sz="2000">
                  <a:latin typeface="Malgun Gothic" panose="020B0503020000020004" pitchFamily="34" charset="-127"/>
                  <a:ea typeface="Malgun Gothic" panose="020B0503020000020004" pitchFamily="34" charset="-127"/>
                </a:rPr>
                <a:t> them to the families </a:t>
              </a:r>
              <a:r>
                <a:rPr lang="en-US" sz="2000" b="1">
                  <a:latin typeface="Malgun Gothic" panose="020B0503020000020004" pitchFamily="34" charset="-127"/>
                  <a:ea typeface="Malgun Gothic" panose="020B0503020000020004" pitchFamily="34" charset="-127"/>
                </a:rPr>
                <a:t>Variety</a:t>
              </a:r>
              <a:r>
                <a:rPr lang="en-US" sz="2000">
                  <a:latin typeface="Malgun Gothic" panose="020B0503020000020004" pitchFamily="34" charset="-127"/>
                  <a:ea typeface="Malgun Gothic" panose="020B0503020000020004" pitchFamily="34" charset="-127"/>
                </a:rPr>
                <a:t> serves</a:t>
              </a:r>
              <a:endParaRPr lang="en-US" sz="2000" b="1">
                <a:latin typeface="Malgun Gothic" panose="020B0503020000020004" pitchFamily="34" charset="-127"/>
                <a:ea typeface="Malgun Gothic" panose="020B0503020000020004" pitchFamily="34" charset="-127"/>
              </a:endParaRPr>
            </a:p>
          </p:txBody>
        </p:sp>
        <p:sp>
          <p:nvSpPr>
            <p:cNvPr id="58" name="TextBox 57">
              <a:extLst>
                <a:ext uri="{FF2B5EF4-FFF2-40B4-BE49-F238E27FC236}">
                  <a16:creationId xmlns:a16="http://schemas.microsoft.com/office/drawing/2014/main" id="{7D5232A5-EBDB-4A63-9900-454CFD5686F9}"/>
                </a:ext>
              </a:extLst>
            </p:cNvPr>
            <p:cNvSpPr txBox="1"/>
            <p:nvPr/>
          </p:nvSpPr>
          <p:spPr>
            <a:xfrm>
              <a:off x="7826873" y="2053136"/>
              <a:ext cx="2919576" cy="1323439"/>
            </a:xfrm>
            <a:prstGeom prst="rect">
              <a:avLst/>
            </a:prstGeom>
            <a:noFill/>
          </p:spPr>
          <p:txBody>
            <a:bodyPr wrap="square" rtlCol="0">
              <a:spAutoFit/>
            </a:bodyPr>
            <a:lstStyle/>
            <a:p>
              <a:pPr algn="r"/>
              <a:r>
                <a:rPr lang="en-US" sz="2000">
                  <a:latin typeface="Malgun Gothic" panose="020B0503020000020004" pitchFamily="34" charset="-127"/>
                  <a:ea typeface="Malgun Gothic" panose="020B0503020000020004" pitchFamily="34" charset="-127"/>
                </a:rPr>
                <a:t>Create a sense of community by bringing </a:t>
              </a:r>
              <a:r>
                <a:rPr lang="en-US" sz="2000" b="1">
                  <a:latin typeface="Malgun Gothic" panose="020B0503020000020004" pitchFamily="34" charset="-127"/>
                  <a:ea typeface="Malgun Gothic" panose="020B0503020000020004" pitchFamily="34" charset="-127"/>
                </a:rPr>
                <a:t>donors</a:t>
              </a:r>
              <a:r>
                <a:rPr lang="en-US" sz="2000">
                  <a:latin typeface="Malgun Gothic" panose="020B0503020000020004" pitchFamily="34" charset="-127"/>
                  <a:ea typeface="Malgun Gothic" panose="020B0503020000020004" pitchFamily="34" charset="-127"/>
                </a:rPr>
                <a:t> and </a:t>
              </a:r>
              <a:r>
                <a:rPr lang="en-US" sz="2000" b="1">
                  <a:latin typeface="Malgun Gothic" panose="020B0503020000020004" pitchFamily="34" charset="-127"/>
                  <a:ea typeface="Malgun Gothic" panose="020B0503020000020004" pitchFamily="34" charset="-127"/>
                </a:rPr>
                <a:t>Variety</a:t>
              </a:r>
              <a:r>
                <a:rPr lang="en-US" sz="2000">
                  <a:latin typeface="Malgun Gothic" panose="020B0503020000020004" pitchFamily="34" charset="-127"/>
                  <a:ea typeface="Malgun Gothic" panose="020B0503020000020004" pitchFamily="34" charset="-127"/>
                </a:rPr>
                <a:t> </a:t>
              </a:r>
              <a:r>
                <a:rPr lang="en-US" sz="2000" b="1">
                  <a:latin typeface="Malgun Gothic" panose="020B0503020000020004" pitchFamily="34" charset="-127"/>
                  <a:ea typeface="Malgun Gothic" panose="020B0503020000020004" pitchFamily="34" charset="-127"/>
                </a:rPr>
                <a:t>families</a:t>
              </a:r>
              <a:r>
                <a:rPr lang="en-US" sz="2000">
                  <a:latin typeface="Malgun Gothic" panose="020B0503020000020004" pitchFamily="34" charset="-127"/>
                  <a:ea typeface="Malgun Gothic" panose="020B0503020000020004" pitchFamily="34" charset="-127"/>
                </a:rPr>
                <a:t> </a:t>
              </a:r>
              <a:r>
                <a:rPr lang="en-US" sz="2000" b="1">
                  <a:latin typeface="Malgun Gothic" panose="020B0503020000020004" pitchFamily="34" charset="-127"/>
                  <a:ea typeface="Malgun Gothic" panose="020B0503020000020004" pitchFamily="34" charset="-127"/>
                </a:rPr>
                <a:t>together</a:t>
              </a:r>
            </a:p>
          </p:txBody>
        </p:sp>
        <p:sp>
          <p:nvSpPr>
            <p:cNvPr id="60" name="TextBox 59">
              <a:extLst>
                <a:ext uri="{FF2B5EF4-FFF2-40B4-BE49-F238E27FC236}">
                  <a16:creationId xmlns:a16="http://schemas.microsoft.com/office/drawing/2014/main" id="{2D6FF3AF-1407-4ECC-A7CC-C8B769AED1F3}"/>
                </a:ext>
              </a:extLst>
            </p:cNvPr>
            <p:cNvSpPr txBox="1"/>
            <p:nvPr/>
          </p:nvSpPr>
          <p:spPr>
            <a:xfrm>
              <a:off x="1350824" y="2174043"/>
              <a:ext cx="3184494" cy="1015663"/>
            </a:xfrm>
            <a:prstGeom prst="rect">
              <a:avLst/>
            </a:prstGeom>
            <a:noFill/>
          </p:spPr>
          <p:txBody>
            <a:bodyPr wrap="square" rtlCol="0">
              <a:spAutoFit/>
            </a:bodyPr>
            <a:lstStyle/>
            <a:p>
              <a:r>
                <a:rPr lang="en-US" sz="2000">
                  <a:latin typeface="Malgun Gothic" panose="020B0503020000020004" pitchFamily="34" charset="-127"/>
                  <a:ea typeface="Malgun Gothic" panose="020B0503020000020004" pitchFamily="34" charset="-127"/>
                </a:rPr>
                <a:t>Provide an environment and activities where </a:t>
              </a:r>
              <a:r>
                <a:rPr lang="en-US" sz="2000" b="1">
                  <a:latin typeface="Malgun Gothic" panose="020B0503020000020004" pitchFamily="34" charset="-127"/>
                  <a:ea typeface="Malgun Gothic" panose="020B0503020000020004" pitchFamily="34" charset="-127"/>
                </a:rPr>
                <a:t>all children can interact </a:t>
              </a:r>
            </a:p>
          </p:txBody>
        </p:sp>
      </p:grpSp>
      <p:sp>
        <p:nvSpPr>
          <p:cNvPr id="29" name="TextBox 28">
            <a:extLst>
              <a:ext uri="{FF2B5EF4-FFF2-40B4-BE49-F238E27FC236}">
                <a16:creationId xmlns:a16="http://schemas.microsoft.com/office/drawing/2014/main" id="{D425290B-717E-4D0B-B4CC-B092DF38A510}"/>
              </a:ext>
            </a:extLst>
          </p:cNvPr>
          <p:cNvSpPr txBox="1"/>
          <p:nvPr/>
        </p:nvSpPr>
        <p:spPr>
          <a:xfrm>
            <a:off x="2446594" y="6453237"/>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i="1">
                <a:cs typeface="Calibri"/>
              </a:rPr>
              <a:t>Source: Variety Case pg. 4</a:t>
            </a:r>
          </a:p>
        </p:txBody>
      </p:sp>
    </p:spTree>
    <p:extLst>
      <p:ext uri="{BB962C8B-B14F-4D97-AF65-F5344CB8AC3E}">
        <p14:creationId xmlns:p14="http://schemas.microsoft.com/office/powerpoint/2010/main" val="153371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8AF35B42B65B4989B2A53E8965B258" ma:contentTypeVersion="9" ma:contentTypeDescription="Create a new document." ma:contentTypeScope="" ma:versionID="3c67ac0a623af39dd3ffabf53ae99eac">
  <xsd:schema xmlns:xsd="http://www.w3.org/2001/XMLSchema" xmlns:xs="http://www.w3.org/2001/XMLSchema" xmlns:p="http://schemas.microsoft.com/office/2006/metadata/properties" xmlns:ns3="b7565f76-be96-4ae1-8e22-3a91dc3fbde3" xmlns:ns4="78a52459-ad6a-4f2f-af58-33e4f0364eaa" targetNamespace="http://schemas.microsoft.com/office/2006/metadata/properties" ma:root="true" ma:fieldsID="6d33cfc36b32d86cfd1c84c38aecb012" ns3:_="" ns4:_="">
    <xsd:import namespace="b7565f76-be96-4ae1-8e22-3a91dc3fbde3"/>
    <xsd:import namespace="78a52459-ad6a-4f2f-af58-33e4f0364eaa"/>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565f76-be96-4ae1-8e22-3a91dc3fbd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a52459-ad6a-4f2f-af58-33e4f0364ea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D9BF39-895A-48A1-AF13-A3296052B86C}">
  <ds:schemaRefs>
    <ds:schemaRef ds:uri="http://schemas.microsoft.com/sharepoint/v3/contenttype/forms"/>
  </ds:schemaRefs>
</ds:datastoreItem>
</file>

<file path=customXml/itemProps2.xml><?xml version="1.0" encoding="utf-8"?>
<ds:datastoreItem xmlns:ds="http://schemas.openxmlformats.org/officeDocument/2006/customXml" ds:itemID="{0BF6F903-DE49-4824-B148-968C225B3EAB}">
  <ds:schemaRefs>
    <ds:schemaRef ds:uri="78a52459-ad6a-4f2f-af58-33e4f0364eaa"/>
    <ds:schemaRef ds:uri="b7565f76-be96-4ae1-8e22-3a91dc3fbd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FA01C7-F326-4F5D-AD1E-E955C1D01247}">
  <ds:schemaRefs>
    <ds:schemaRef ds:uri="78a52459-ad6a-4f2f-af58-33e4f0364eaa"/>
    <ds:schemaRef ds:uri="b7565f76-be96-4ae1-8e22-3a91dc3fbd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1643</Words>
  <Application>Microsoft Office PowerPoint</Application>
  <PresentationFormat>Widescreen</PresentationFormat>
  <Paragraphs>405</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Malgun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Herbert, Jacob</dc:creator>
  <cp:lastModifiedBy>Herbert, Jacob</cp:lastModifiedBy>
  <cp:revision>1</cp:revision>
  <dcterms:created xsi:type="dcterms:W3CDTF">2020-10-07T22:37:50Z</dcterms:created>
  <dcterms:modified xsi:type="dcterms:W3CDTF">2020-10-08T23:58:33Z</dcterms:modified>
</cp:coreProperties>
</file>