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918400" cy="438912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52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0"/>
  </p:normalViewPr>
  <p:slideViewPr>
    <p:cSldViewPr snapToGrid="0" snapToObjects="1">
      <p:cViewPr>
        <p:scale>
          <a:sx n="23" d="100"/>
          <a:sy n="23" d="100"/>
        </p:scale>
        <p:origin x="2536" y="144"/>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95029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4596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04F9957-C581-C24E-854E-8FA07BB7AD27}"/>
              </a:ext>
            </a:extLst>
          </p:cNvPr>
          <p:cNvPicPr>
            <a:picLocks noChangeAspect="1"/>
          </p:cNvPicPr>
          <p:nvPr/>
        </p:nvPicPr>
        <p:blipFill>
          <a:blip r:embed="rId2"/>
          <a:stretch>
            <a:fillRect/>
          </a:stretch>
        </p:blipFill>
        <p:spPr>
          <a:xfrm>
            <a:off x="19097899" y="5608945"/>
            <a:ext cx="11822919" cy="7306564"/>
          </a:xfrm>
          <a:prstGeom prst="rect">
            <a:avLst/>
          </a:prstGeom>
          <a:ln w="76200">
            <a:solidFill>
              <a:schemeClr val="tx1"/>
            </a:solidFill>
          </a:ln>
        </p:spPr>
      </p:pic>
      <p:sp>
        <p:nvSpPr>
          <p:cNvPr id="13" name="TextBox 12"/>
          <p:cNvSpPr txBox="1"/>
          <p:nvPr/>
        </p:nvSpPr>
        <p:spPr>
          <a:xfrm>
            <a:off x="0" y="1219200"/>
            <a:ext cx="32918400" cy="2123658"/>
          </a:xfrm>
          <a:prstGeom prst="rect">
            <a:avLst/>
          </a:prstGeom>
          <a:noFill/>
        </p:spPr>
        <p:txBody>
          <a:bodyPr wrap="square" rtlCol="0">
            <a:spAutoFit/>
          </a:bodyPr>
          <a:lstStyle/>
          <a:p>
            <a:pPr algn="ctr"/>
            <a:r>
              <a:rPr lang="en-US" sz="13200" dirty="0">
                <a:solidFill>
                  <a:srgbClr val="0F524E"/>
                </a:solidFill>
              </a:rPr>
              <a:t>The necessity of network neutrality</a:t>
            </a:r>
          </a:p>
        </p:txBody>
      </p:sp>
      <p:sp>
        <p:nvSpPr>
          <p:cNvPr id="14" name="TextBox 13"/>
          <p:cNvSpPr txBox="1"/>
          <p:nvPr/>
        </p:nvSpPr>
        <p:spPr>
          <a:xfrm>
            <a:off x="7283651" y="3342858"/>
            <a:ext cx="18313155" cy="1200329"/>
          </a:xfrm>
          <a:prstGeom prst="rect">
            <a:avLst/>
          </a:prstGeom>
          <a:noFill/>
        </p:spPr>
        <p:txBody>
          <a:bodyPr wrap="none" rtlCol="0">
            <a:spAutoFit/>
          </a:bodyPr>
          <a:lstStyle/>
          <a:p>
            <a:pPr algn="ctr"/>
            <a:r>
              <a:rPr lang="en-US" sz="7200" dirty="0"/>
              <a:t>Mohamed </a:t>
            </a:r>
            <a:r>
              <a:rPr lang="en-US" sz="7200" dirty="0" err="1"/>
              <a:t>Bakkar</a:t>
            </a:r>
            <a:r>
              <a:rPr lang="en-US" sz="7200" dirty="0"/>
              <a:t> &lt;</a:t>
            </a:r>
            <a:r>
              <a:rPr lang="en-US" sz="7200" dirty="0" err="1"/>
              <a:t>mbakkar@andrew.cmu.edu</a:t>
            </a:r>
            <a:r>
              <a:rPr lang="en-US" sz="7200" dirty="0"/>
              <a:t>&gt;</a:t>
            </a:r>
          </a:p>
        </p:txBody>
      </p:sp>
      <p:pic>
        <p:nvPicPr>
          <p:cNvPr id="27" name="Picture 26" descr="CMU_logo_horiz_r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3834" y="42105100"/>
            <a:ext cx="9216538" cy="829001"/>
          </a:xfrm>
          <a:prstGeom prst="rect">
            <a:avLst/>
          </a:prstGeom>
        </p:spPr>
      </p:pic>
      <p:sp>
        <p:nvSpPr>
          <p:cNvPr id="3" name="TextBox 2">
            <a:extLst>
              <a:ext uri="{FF2B5EF4-FFF2-40B4-BE49-F238E27FC236}">
                <a16:creationId xmlns:a16="http://schemas.microsoft.com/office/drawing/2014/main" id="{A52E21CE-CFFC-094A-BF2D-147F5DD47A5F}"/>
              </a:ext>
            </a:extLst>
          </p:cNvPr>
          <p:cNvSpPr txBox="1"/>
          <p:nvPr/>
        </p:nvSpPr>
        <p:spPr>
          <a:xfrm>
            <a:off x="685800" y="5580160"/>
            <a:ext cx="15773400" cy="1323439"/>
          </a:xfrm>
          <a:prstGeom prst="rect">
            <a:avLst/>
          </a:prstGeom>
          <a:solidFill>
            <a:srgbClr val="0F524E"/>
          </a:solidFill>
        </p:spPr>
        <p:txBody>
          <a:bodyPr wrap="square" rtlCol="0">
            <a:spAutoFit/>
          </a:bodyPr>
          <a:lstStyle/>
          <a:p>
            <a:r>
              <a:rPr lang="en-US" sz="8000" dirty="0">
                <a:solidFill>
                  <a:schemeClr val="bg1"/>
                </a:solidFill>
              </a:rPr>
              <a:t>Introduction</a:t>
            </a:r>
          </a:p>
        </p:txBody>
      </p:sp>
      <p:sp>
        <p:nvSpPr>
          <p:cNvPr id="4" name="TextBox 3">
            <a:extLst>
              <a:ext uri="{FF2B5EF4-FFF2-40B4-BE49-F238E27FC236}">
                <a16:creationId xmlns:a16="http://schemas.microsoft.com/office/drawing/2014/main" id="{1E6D3E40-617F-0D49-AE76-6D8B08D69FCA}"/>
              </a:ext>
            </a:extLst>
          </p:cNvPr>
          <p:cNvSpPr txBox="1"/>
          <p:nvPr/>
        </p:nvSpPr>
        <p:spPr>
          <a:xfrm>
            <a:off x="685800" y="7309723"/>
            <a:ext cx="15773400" cy="4832092"/>
          </a:xfrm>
          <a:prstGeom prst="rect">
            <a:avLst/>
          </a:prstGeom>
          <a:noFill/>
        </p:spPr>
        <p:txBody>
          <a:bodyPr wrap="square" rtlCol="0">
            <a:spAutoFit/>
          </a:bodyPr>
          <a:lstStyle/>
          <a:p>
            <a:pPr marL="1143000" indent="-1143000">
              <a:buFont typeface="Arial" panose="020B0604020202020204" pitchFamily="34" charset="0"/>
              <a:buChar char="•"/>
            </a:pPr>
            <a:r>
              <a:rPr lang="en-US" sz="4400" dirty="0"/>
              <a:t>Net neutrality is the idea that Internet Service Providers should be required to treat all internet traffic equally, without halting, slowing, or blocking, except for legitimate purposes.</a:t>
            </a:r>
          </a:p>
          <a:p>
            <a:pPr marL="1143000" indent="-1143000">
              <a:buFont typeface="Arial" panose="020B0604020202020204" pitchFamily="34" charset="0"/>
              <a:buChar char="•"/>
            </a:pPr>
            <a:r>
              <a:rPr lang="en-US" sz="4400" dirty="0"/>
              <a:t>ISPs have been shown to repeatedly discriminate against certain traffic, necessitating such regulation.</a:t>
            </a:r>
          </a:p>
          <a:p>
            <a:pPr marL="1143000" indent="-1143000">
              <a:buFont typeface="Arial" panose="020B0604020202020204" pitchFamily="34" charset="0"/>
              <a:buChar char="•"/>
            </a:pPr>
            <a:r>
              <a:rPr lang="en-US" sz="4400" dirty="0"/>
              <a:t>Net Neutrality protects ideals such as freedom of speech, freedom of expression, and healthy competition.</a:t>
            </a:r>
          </a:p>
        </p:txBody>
      </p:sp>
      <p:sp>
        <p:nvSpPr>
          <p:cNvPr id="15" name="TextBox 14">
            <a:extLst>
              <a:ext uri="{FF2B5EF4-FFF2-40B4-BE49-F238E27FC236}">
                <a16:creationId xmlns:a16="http://schemas.microsoft.com/office/drawing/2014/main" id="{E7C5C90A-F64B-964E-B67D-12F4AFB95777}"/>
              </a:ext>
            </a:extLst>
          </p:cNvPr>
          <p:cNvSpPr txBox="1"/>
          <p:nvPr/>
        </p:nvSpPr>
        <p:spPr>
          <a:xfrm>
            <a:off x="685799" y="13321633"/>
            <a:ext cx="15773400" cy="1323439"/>
          </a:xfrm>
          <a:prstGeom prst="rect">
            <a:avLst/>
          </a:prstGeom>
          <a:solidFill>
            <a:srgbClr val="0F524E"/>
          </a:solidFill>
        </p:spPr>
        <p:txBody>
          <a:bodyPr wrap="square" rtlCol="0">
            <a:spAutoFit/>
          </a:bodyPr>
          <a:lstStyle/>
          <a:p>
            <a:r>
              <a:rPr lang="en-US" sz="8000" dirty="0">
                <a:solidFill>
                  <a:schemeClr val="bg1"/>
                </a:solidFill>
              </a:rPr>
              <a:t>Examples of non-neutrality</a:t>
            </a:r>
          </a:p>
        </p:txBody>
      </p:sp>
      <p:sp>
        <p:nvSpPr>
          <p:cNvPr id="17" name="TextBox 16">
            <a:extLst>
              <a:ext uri="{FF2B5EF4-FFF2-40B4-BE49-F238E27FC236}">
                <a16:creationId xmlns:a16="http://schemas.microsoft.com/office/drawing/2014/main" id="{87FE1900-0672-1A4F-A131-B84A2BC6D5D7}"/>
              </a:ext>
            </a:extLst>
          </p:cNvPr>
          <p:cNvSpPr txBox="1"/>
          <p:nvPr/>
        </p:nvSpPr>
        <p:spPr>
          <a:xfrm>
            <a:off x="685799" y="15051196"/>
            <a:ext cx="15773399" cy="8894743"/>
          </a:xfrm>
          <a:prstGeom prst="rect">
            <a:avLst/>
          </a:prstGeom>
          <a:noFill/>
        </p:spPr>
        <p:txBody>
          <a:bodyPr wrap="square" rtlCol="0">
            <a:spAutoFit/>
          </a:bodyPr>
          <a:lstStyle/>
          <a:p>
            <a:pPr marL="1143000" indent="-1143000">
              <a:buFont typeface="Arial" panose="020B0604020202020204" pitchFamily="34" charset="0"/>
              <a:buChar char="•"/>
            </a:pPr>
            <a:r>
              <a:rPr lang="en-US" sz="4400" dirty="0"/>
              <a:t>Although net neutrality has come to the forefront of public consciousness recently, it has always been an issue.</a:t>
            </a:r>
          </a:p>
          <a:p>
            <a:pPr marL="1143000" indent="-1143000">
              <a:buFont typeface="Arial" panose="020B0604020202020204" pitchFamily="34" charset="0"/>
              <a:buChar char="•"/>
            </a:pPr>
            <a:r>
              <a:rPr lang="en-US" sz="4400" dirty="0"/>
              <a:t>Cox and Comcast ban users from using virtual private networks (2003).</a:t>
            </a:r>
          </a:p>
          <a:p>
            <a:pPr marL="1143000" indent="-1143000">
              <a:buFont typeface="Arial" panose="020B0604020202020204" pitchFamily="34" charset="0"/>
              <a:buChar char="•"/>
            </a:pPr>
            <a:r>
              <a:rPr lang="en-US" sz="4400" dirty="0"/>
              <a:t>Madison Rivers Communications blocks VoIP (2005).</a:t>
            </a:r>
          </a:p>
          <a:p>
            <a:pPr marL="1143000" indent="-1143000">
              <a:buFont typeface="Arial" panose="020B0604020202020204" pitchFamily="34" charset="0"/>
              <a:buChar char="•"/>
            </a:pPr>
            <a:r>
              <a:rPr lang="en-US" sz="4400" dirty="0"/>
              <a:t>AT&amp;T censored two lines from a Pearl Jam song seen as anti-Bush (2007).</a:t>
            </a:r>
          </a:p>
          <a:p>
            <a:pPr marL="1143000" indent="-1143000">
              <a:buFont typeface="Arial" panose="020B0604020202020204" pitchFamily="34" charset="0"/>
              <a:buChar char="•"/>
            </a:pPr>
            <a:r>
              <a:rPr lang="en-US" sz="4400" dirty="0"/>
              <a:t>Comcast begins to throttle P2P traffic (2007).</a:t>
            </a:r>
          </a:p>
          <a:p>
            <a:pPr marL="1143000" indent="-1143000">
              <a:buFont typeface="Arial" panose="020B0604020202020204" pitchFamily="34" charset="0"/>
              <a:buChar char="•"/>
            </a:pPr>
            <a:r>
              <a:rPr lang="en-US" sz="4400" dirty="0"/>
              <a:t>Time Warner Cable throttles online game League of Legends (2013).</a:t>
            </a:r>
          </a:p>
          <a:p>
            <a:pPr marL="1143000" indent="-1143000">
              <a:buFont typeface="Arial" panose="020B0604020202020204" pitchFamily="34" charset="0"/>
              <a:buChar char="•"/>
            </a:pPr>
            <a:r>
              <a:rPr lang="en-US" sz="4400" dirty="0"/>
              <a:t>Comcast grants Netflix a ”fast lane” for a fee (2014).</a:t>
            </a:r>
          </a:p>
          <a:p>
            <a:pPr marL="1143000" indent="-1143000">
              <a:buFont typeface="Arial" panose="020B0604020202020204" pitchFamily="34" charset="0"/>
              <a:buChar char="•"/>
            </a:pPr>
            <a:r>
              <a:rPr lang="en-US" sz="4400" dirty="0"/>
              <a:t>AT&amp;T, Verizon, T-Mobile, and Sprint throttle popular video apps such as Netflix, Amazon Prime, and YouTube (2018).</a:t>
            </a:r>
          </a:p>
        </p:txBody>
      </p:sp>
      <p:pic>
        <p:nvPicPr>
          <p:cNvPr id="6" name="Picture 5">
            <a:extLst>
              <a:ext uri="{FF2B5EF4-FFF2-40B4-BE49-F238E27FC236}">
                <a16:creationId xmlns:a16="http://schemas.microsoft.com/office/drawing/2014/main" id="{7F781E5B-E0A2-CC48-B10D-EE604C526201}"/>
              </a:ext>
            </a:extLst>
          </p:cNvPr>
          <p:cNvPicPr>
            <a:picLocks noChangeAspect="1"/>
          </p:cNvPicPr>
          <p:nvPr/>
        </p:nvPicPr>
        <p:blipFill>
          <a:blip r:embed="rId4"/>
          <a:stretch>
            <a:fillRect/>
          </a:stretch>
        </p:blipFill>
        <p:spPr>
          <a:xfrm>
            <a:off x="3964229" y="33307997"/>
            <a:ext cx="9216538" cy="9364003"/>
          </a:xfrm>
          <a:prstGeom prst="rect">
            <a:avLst/>
          </a:prstGeom>
          <a:ln w="76200">
            <a:solidFill>
              <a:schemeClr val="tx1"/>
            </a:solidFill>
          </a:ln>
        </p:spPr>
      </p:pic>
      <p:sp>
        <p:nvSpPr>
          <p:cNvPr id="20" name="TextBox 19">
            <a:extLst>
              <a:ext uri="{FF2B5EF4-FFF2-40B4-BE49-F238E27FC236}">
                <a16:creationId xmlns:a16="http://schemas.microsoft.com/office/drawing/2014/main" id="{FBF7A772-DC38-294B-A37A-752577C1E611}"/>
              </a:ext>
            </a:extLst>
          </p:cNvPr>
          <p:cNvSpPr txBox="1"/>
          <p:nvPr/>
        </p:nvSpPr>
        <p:spPr>
          <a:xfrm>
            <a:off x="685799" y="24856523"/>
            <a:ext cx="15773400" cy="1323439"/>
          </a:xfrm>
          <a:prstGeom prst="rect">
            <a:avLst/>
          </a:prstGeom>
          <a:solidFill>
            <a:srgbClr val="0F524E"/>
          </a:solidFill>
        </p:spPr>
        <p:txBody>
          <a:bodyPr wrap="square" rtlCol="0">
            <a:spAutoFit/>
          </a:bodyPr>
          <a:lstStyle/>
          <a:p>
            <a:r>
              <a:rPr lang="en-US" sz="8000" dirty="0">
                <a:solidFill>
                  <a:schemeClr val="bg1"/>
                </a:solidFill>
              </a:rPr>
              <a:t>Comparing ISPs and public utilities</a:t>
            </a:r>
          </a:p>
        </p:txBody>
      </p:sp>
      <p:sp>
        <p:nvSpPr>
          <p:cNvPr id="21" name="TextBox 20">
            <a:extLst>
              <a:ext uri="{FF2B5EF4-FFF2-40B4-BE49-F238E27FC236}">
                <a16:creationId xmlns:a16="http://schemas.microsoft.com/office/drawing/2014/main" id="{D008D05B-6A03-ED4B-B645-70F4EACDEF01}"/>
              </a:ext>
            </a:extLst>
          </p:cNvPr>
          <p:cNvSpPr txBox="1"/>
          <p:nvPr/>
        </p:nvSpPr>
        <p:spPr>
          <a:xfrm>
            <a:off x="685800" y="26692476"/>
            <a:ext cx="15773398" cy="5509200"/>
          </a:xfrm>
          <a:prstGeom prst="rect">
            <a:avLst/>
          </a:prstGeom>
          <a:noFill/>
        </p:spPr>
        <p:txBody>
          <a:bodyPr wrap="square" rtlCol="0">
            <a:spAutoFit/>
          </a:bodyPr>
          <a:lstStyle/>
          <a:p>
            <a:pPr marL="1143000" indent="-1143000">
              <a:buFont typeface="Arial" panose="020B0604020202020204" pitchFamily="34" charset="0"/>
              <a:buChar char="•"/>
            </a:pPr>
            <a:r>
              <a:rPr lang="en-US" sz="4400" dirty="0"/>
              <a:t>Like telecommunications, energy, and water utilities, ISPs simply transfer something (internet traffic) from Point A to Point B. The former are heavily regulated.</a:t>
            </a:r>
          </a:p>
          <a:p>
            <a:pPr marL="1143000" indent="-1143000">
              <a:buFont typeface="Arial" panose="020B0604020202020204" pitchFamily="34" charset="0"/>
              <a:buChar char="•"/>
            </a:pPr>
            <a:r>
              <a:rPr lang="en-US" sz="4400" dirty="0"/>
              <a:t>It could be argued that ISPs are a natural monopoly because of the large barrier to entry.</a:t>
            </a:r>
          </a:p>
          <a:p>
            <a:pPr marL="1143000" indent="-1143000">
              <a:buFont typeface="Arial" panose="020B0604020202020204" pitchFamily="34" charset="0"/>
              <a:buChar char="•"/>
            </a:pPr>
            <a:r>
              <a:rPr lang="en-US" sz="4400" dirty="0"/>
              <a:t>The state of competition for fast broadband (25mbps and above) is woeful, see below. For reference, the minimum recommended speed for streaming HD video is 5mbps.</a:t>
            </a:r>
          </a:p>
        </p:txBody>
      </p:sp>
      <p:sp>
        <p:nvSpPr>
          <p:cNvPr id="24" name="TextBox 23">
            <a:extLst>
              <a:ext uri="{FF2B5EF4-FFF2-40B4-BE49-F238E27FC236}">
                <a16:creationId xmlns:a16="http://schemas.microsoft.com/office/drawing/2014/main" id="{AE933759-607E-DC4D-887D-676385B1E066}"/>
              </a:ext>
            </a:extLst>
          </p:cNvPr>
          <p:cNvSpPr txBox="1"/>
          <p:nvPr/>
        </p:nvSpPr>
        <p:spPr>
          <a:xfrm>
            <a:off x="17632933" y="13321633"/>
            <a:ext cx="14597742" cy="1323439"/>
          </a:xfrm>
          <a:prstGeom prst="rect">
            <a:avLst/>
          </a:prstGeom>
          <a:solidFill>
            <a:srgbClr val="0F524E"/>
          </a:solidFill>
        </p:spPr>
        <p:txBody>
          <a:bodyPr wrap="square" rtlCol="0">
            <a:spAutoFit/>
          </a:bodyPr>
          <a:lstStyle/>
          <a:p>
            <a:r>
              <a:rPr lang="en-US" sz="8000" dirty="0">
                <a:solidFill>
                  <a:schemeClr val="bg1"/>
                </a:solidFill>
              </a:rPr>
              <a:t>Protecting speech &amp; competition</a:t>
            </a:r>
          </a:p>
        </p:txBody>
      </p:sp>
      <p:sp>
        <p:nvSpPr>
          <p:cNvPr id="25" name="TextBox 24">
            <a:extLst>
              <a:ext uri="{FF2B5EF4-FFF2-40B4-BE49-F238E27FC236}">
                <a16:creationId xmlns:a16="http://schemas.microsoft.com/office/drawing/2014/main" id="{75C88FF0-D0FA-8C49-8411-B42E2D351A87}"/>
              </a:ext>
            </a:extLst>
          </p:cNvPr>
          <p:cNvSpPr txBox="1"/>
          <p:nvPr/>
        </p:nvSpPr>
        <p:spPr>
          <a:xfrm>
            <a:off x="17632933" y="15051196"/>
            <a:ext cx="14597742" cy="14311610"/>
          </a:xfrm>
          <a:prstGeom prst="rect">
            <a:avLst/>
          </a:prstGeom>
          <a:noFill/>
        </p:spPr>
        <p:txBody>
          <a:bodyPr wrap="square" rtlCol="0">
            <a:spAutoFit/>
          </a:bodyPr>
          <a:lstStyle/>
          <a:p>
            <a:pPr marL="1143000" indent="-1143000">
              <a:buFont typeface="Arial" panose="020B0604020202020204" pitchFamily="34" charset="0"/>
              <a:buChar char="•"/>
            </a:pPr>
            <a:r>
              <a:rPr lang="en-US" sz="4400" dirty="0"/>
              <a:t>The same infrastructure that ISPs use to throttle and block content can be used to block speech. We saw at least one such example with the Pearl Jam lyrics censorship.</a:t>
            </a:r>
          </a:p>
          <a:p>
            <a:pPr marL="1143000" indent="-1143000">
              <a:buFont typeface="Arial" panose="020B0604020202020204" pitchFamily="34" charset="0"/>
              <a:buChar char="•"/>
            </a:pPr>
            <a:r>
              <a:rPr lang="en-US" sz="4400" dirty="0"/>
              <a:t>Numerous countries have differing levels of internet censorship, possible because of the aforementioned infrastructure. In the UK, pornography websites will be censored in July 2019, requiring age verification for access. In China, political speech critical of the ruling party is banned, among many other things.</a:t>
            </a:r>
          </a:p>
          <a:p>
            <a:pPr marL="1143000" indent="-1143000">
              <a:buFont typeface="Arial" panose="020B0604020202020204" pitchFamily="34" charset="0"/>
              <a:buChar char="•"/>
            </a:pPr>
            <a:r>
              <a:rPr lang="en-US" sz="4400" dirty="0"/>
              <a:t>Free competition is also threatened. Network neutrality provides a level playing field for new companies that can’t afford to pay for a “fast lane.” </a:t>
            </a:r>
          </a:p>
          <a:p>
            <a:pPr marL="1143000" indent="-1143000">
              <a:buFont typeface="Arial" panose="020B0604020202020204" pitchFamily="34" charset="0"/>
              <a:buChar char="•"/>
            </a:pPr>
            <a:r>
              <a:rPr lang="en-US" sz="4400" dirty="0"/>
              <a:t>Net neutrality prevents ISPs from charging extra for consumers to access certain services (e.g. an extra fee for accessing video streaming websites). This also prevents ISPs from choosing “winners” by favoring certain companies.</a:t>
            </a:r>
          </a:p>
          <a:p>
            <a:pPr marL="1143000" indent="-1143000">
              <a:buFont typeface="Arial" panose="020B0604020202020204" pitchFamily="34" charset="0"/>
              <a:buChar char="•"/>
            </a:pPr>
            <a:r>
              <a:rPr lang="en-US" sz="4400" dirty="0"/>
              <a:t>In some developing countries free basic internet is provided with limited services, favoring big players (such as Facebook’s “Free Basics”). While this may have positive outcomes, the motivations may not be wholly ethical.</a:t>
            </a:r>
          </a:p>
        </p:txBody>
      </p:sp>
      <p:sp>
        <p:nvSpPr>
          <p:cNvPr id="32" name="TextBox 31">
            <a:extLst>
              <a:ext uri="{FF2B5EF4-FFF2-40B4-BE49-F238E27FC236}">
                <a16:creationId xmlns:a16="http://schemas.microsoft.com/office/drawing/2014/main" id="{632D2268-6A4F-1B42-800F-F701F4EC6E5A}"/>
              </a:ext>
            </a:extLst>
          </p:cNvPr>
          <p:cNvSpPr txBox="1"/>
          <p:nvPr/>
        </p:nvSpPr>
        <p:spPr>
          <a:xfrm>
            <a:off x="17632933" y="30114024"/>
            <a:ext cx="14597742" cy="1323439"/>
          </a:xfrm>
          <a:prstGeom prst="rect">
            <a:avLst/>
          </a:prstGeom>
          <a:solidFill>
            <a:srgbClr val="0F524E"/>
          </a:solidFill>
        </p:spPr>
        <p:txBody>
          <a:bodyPr wrap="square" rtlCol="0">
            <a:spAutoFit/>
          </a:bodyPr>
          <a:lstStyle/>
          <a:p>
            <a:r>
              <a:rPr lang="en-US" sz="8000" dirty="0">
                <a:solidFill>
                  <a:schemeClr val="bg1"/>
                </a:solidFill>
              </a:rPr>
              <a:t>Conclusion</a:t>
            </a:r>
          </a:p>
        </p:txBody>
      </p:sp>
      <p:sp>
        <p:nvSpPr>
          <p:cNvPr id="33" name="TextBox 32">
            <a:extLst>
              <a:ext uri="{FF2B5EF4-FFF2-40B4-BE49-F238E27FC236}">
                <a16:creationId xmlns:a16="http://schemas.microsoft.com/office/drawing/2014/main" id="{E4477BB8-7584-B14B-B48C-FA04EBF0C13B}"/>
              </a:ext>
            </a:extLst>
          </p:cNvPr>
          <p:cNvSpPr txBox="1"/>
          <p:nvPr/>
        </p:nvSpPr>
        <p:spPr>
          <a:xfrm>
            <a:off x="17632933" y="31843587"/>
            <a:ext cx="14597742" cy="6863417"/>
          </a:xfrm>
          <a:prstGeom prst="rect">
            <a:avLst/>
          </a:prstGeom>
          <a:noFill/>
        </p:spPr>
        <p:txBody>
          <a:bodyPr wrap="square" rtlCol="0">
            <a:spAutoFit/>
          </a:bodyPr>
          <a:lstStyle/>
          <a:p>
            <a:pPr marL="1143000" indent="-1143000">
              <a:buFont typeface="Arial" panose="020B0604020202020204" pitchFamily="34" charset="0"/>
              <a:buChar char="•"/>
            </a:pPr>
            <a:r>
              <a:rPr lang="en-US" sz="4400" dirty="0"/>
              <a:t>There are many examples of internet non-neutrality having concretely negative effects.</a:t>
            </a:r>
          </a:p>
          <a:p>
            <a:pPr marL="1143000" indent="-1143000">
              <a:buFont typeface="Arial" panose="020B0604020202020204" pitchFamily="34" charset="0"/>
              <a:buChar char="•"/>
            </a:pPr>
            <a:r>
              <a:rPr lang="en-US" sz="4400" dirty="0"/>
              <a:t>Non-neutrality opens the door for the erosion of free speech and competition.</a:t>
            </a:r>
          </a:p>
          <a:p>
            <a:pPr marL="1143000" indent="-1143000">
              <a:buFont typeface="Arial" panose="020B0604020202020204" pitchFamily="34" charset="0"/>
              <a:buChar char="•"/>
            </a:pPr>
            <a:r>
              <a:rPr lang="en-US" sz="4400" dirty="0"/>
              <a:t>Many parts of the US lack competition between ISPs (for fast broadband), and this problem is further exacerbated by municipalities purposefully favoring a specific ISP through legislation.</a:t>
            </a:r>
          </a:p>
          <a:p>
            <a:pPr marL="1143000" indent="-1143000">
              <a:buFont typeface="Arial" panose="020B0604020202020204" pitchFamily="34" charset="0"/>
              <a:buChar char="•"/>
            </a:pPr>
            <a:r>
              <a:rPr lang="en-US" sz="4400" dirty="0"/>
              <a:t>Because of these concerns, ISPs should be regulated just as public utilities are.</a:t>
            </a:r>
          </a:p>
        </p:txBody>
      </p:sp>
    </p:spTree>
    <p:extLst>
      <p:ext uri="{BB962C8B-B14F-4D97-AF65-F5344CB8AC3E}">
        <p14:creationId xmlns:p14="http://schemas.microsoft.com/office/powerpoint/2010/main" val="3635114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TotalTime>
  <Words>556</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Momin Malik</dc:creator>
  <cp:lastModifiedBy>mbakkar</cp:lastModifiedBy>
  <cp:revision>17</cp:revision>
  <dcterms:created xsi:type="dcterms:W3CDTF">2016-03-30T03:41:16Z</dcterms:created>
  <dcterms:modified xsi:type="dcterms:W3CDTF">2019-04-26T15:44:01Z</dcterms:modified>
</cp:coreProperties>
</file>