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74 health plan: Screenshot of current Healthcare.gov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Shows that the market place is 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Figure 2: Information Flows and Interactions among Entities in Exchange Functions (RAND)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figure 2: Screenshot of current Healthcare.gov</a:t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gorbols@andrew.cmu.edu" TargetMode="External"/><Relationship Id="rId4" Type="http://schemas.openxmlformats.org/officeDocument/2006/relationships/hyperlink" Target="mailto:kbender1@andrew.cmu.edu" TargetMode="External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 rot="5400000">
            <a:off x="12564250" y="3197125"/>
            <a:ext cx="12213000" cy="7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varies by state, income level, and age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state has its own “marketplace” website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Lack of ease of use is a reason individuals do not enroll in health insurance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/>
        </p:nvSpPr>
        <p:spPr>
          <a:xfrm rot="5400000">
            <a:off x="7124775" y="31830713"/>
            <a:ext cx="13092000" cy="7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health insurance is currently one-sided favoring insurers who are not transparent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government and insurers share a responsibility to ensure customers are well-informed and receive affordable healthcare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/>
          <p:nvPr/>
        </p:nvSpPr>
        <p:spPr>
          <a:xfrm rot="5400000">
            <a:off x="12777250" y="19898974"/>
            <a:ext cx="350358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</a:t>
            </a:r>
            <a:r>
              <a:rPr b="1"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Asymmetry</a:t>
            </a:r>
            <a:r>
              <a:rPr b="1"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Online Healthcare </a:t>
            </a:r>
            <a:r>
              <a:rPr b="1"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Marketplace</a:t>
            </a:r>
            <a:endParaRPr b="1"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/>
        </p:nvSpPr>
        <p:spPr>
          <a:xfrm rot="5400000">
            <a:off x="20959175" y="20034125"/>
            <a:ext cx="149688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Vasilisa Gorbolskaya					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Kevin Bender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vgorbols@andrew.cmu.edu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-US" sz="4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kbender1@andrew.cmu.edu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/>
        </p:nvSpPr>
        <p:spPr>
          <a:xfrm rot="5400000">
            <a:off x="-297200" y="32788475"/>
            <a:ext cx="13092000" cy="5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“Health Insurance Individual Marketplace Guide.” </a:t>
            </a:r>
            <a:r>
              <a:rPr i="1" lang="en-US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Care for Us - Direct Primary Care</a:t>
            </a:r>
            <a:r>
              <a:rPr lang="en-US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 Jan. 2017, directcareforus.com/health-insurance/.</a:t>
            </a:r>
            <a:endParaRPr sz="4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Gresenz, et al. “Harnessing Private-Sector Innovation to Improve Health Insurance Exchanges.” </a:t>
            </a:r>
            <a:r>
              <a:rPr i="1" lang="en-US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 Corporation</a:t>
            </a:r>
            <a:r>
              <a:rPr lang="en-US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 Nov. 2015, www.rand.org/pubs/perspectives/PE152.htm</a:t>
            </a:r>
            <a:r>
              <a:rPr lang="en-US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</a:t>
            </a:r>
            <a:endParaRPr sz="36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MU_logo_horiz_red.png" id="16" name="Google Shape;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7249759" y="38315051"/>
            <a:ext cx="9216540" cy="82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U_logo_stack_red.png" id="17" name="Google Shape;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72675" y="1887283"/>
            <a:ext cx="5009322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S_Unitmark_187_K.png" id="18" name="Google Shape;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-3729351" y="35865516"/>
            <a:ext cx="11683376" cy="2090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U7I-s4vn5oLEy7dKfDiREtl99r-tcy9iRRHqnls3YOUNSzizW4xJOS5lDBnmLqW_pQCyBZnOkDXhjSNz_lhpjVaA-NeeY75L8VRMpkzWDFS4FdO7zYxg7FFqEDSjlCQaUNqHXec" id="19" name="Google Shape;19;p3"/>
          <p:cNvPicPr preferRelativeResize="0"/>
          <p:nvPr/>
        </p:nvPicPr>
        <p:blipFill rotWithShape="1">
          <a:blip r:embed="rId8">
            <a:alphaModFix/>
          </a:blip>
          <a:srcRect b="3761" l="0" r="0" t="16199"/>
          <a:stretch/>
        </p:blipFill>
        <p:spPr>
          <a:xfrm rot="5400000">
            <a:off x="3834349" y="15071025"/>
            <a:ext cx="12768351" cy="101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 rot="5400000">
            <a:off x="19449275" y="5035075"/>
            <a:ext cx="12137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health insurance information be made easily accessible through online platforms?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15432975" y="16202987"/>
            <a:ext cx="13667649" cy="78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 rot="5400000">
            <a:off x="3648524" y="3144775"/>
            <a:ext cx="12353400" cy="7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Positions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Transparency, health insurance plance are a black box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makes health insurance information available publicly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●"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comp anies are responsible for making inform ation available on perso   nal websites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16007826" y="31536023"/>
            <a:ext cx="14549124" cy="78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 rot="5400000">
            <a:off x="11180538" y="19047575"/>
            <a:ext cx="12290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imes New Roman"/>
                <a:ea typeface="Times New Roman"/>
                <a:cs typeface="Times New Roman"/>
                <a:sym typeface="Times New Roman"/>
              </a:rPr>
              <a:t>Figure 1: Screenshot of Healthcare.gov</a:t>
            </a:r>
            <a:endParaRPr b="1"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 txBox="1"/>
          <p:nvPr/>
        </p:nvSpPr>
        <p:spPr>
          <a:xfrm rot="5400000">
            <a:off x="-3188825" y="20115274"/>
            <a:ext cx="143844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Information Flows and Interactions among Entities in Exchange Functions (RAND)</a:t>
            </a:r>
            <a:endParaRPr b="1"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3"/>
          <p:cNvSpPr txBox="1"/>
          <p:nvPr/>
        </p:nvSpPr>
        <p:spPr>
          <a:xfrm rot="5400000">
            <a:off x="12328650" y="33774700"/>
            <a:ext cx="12290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imes New Roman"/>
                <a:ea typeface="Times New Roman"/>
                <a:cs typeface="Times New Roman"/>
                <a:sym typeface="Times New Roman"/>
              </a:rPr>
              <a:t>Figure 3: Screenshot of Healthcare.gov</a:t>
            </a:r>
            <a:endParaRPr b="1"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