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43891200" cy="32918400"/>
  <p:notesSz cx="9144000" cy="6858000"/>
  <p:defaultText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3" d="100"/>
          <a:sy n="13" d="100"/>
        </p:scale>
        <p:origin x="1452" y="100"/>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0795029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54045960"/>
      </p:ext>
    </p:extLst>
  </p:cSld>
  <p:clrMap bg1="lt1" tx1="dk1" bg2="lt2" tx2="dk2" accent1="accent1" accent2="accent2" accent3="accent3" accent4="accent4" accent5="accent5" accent6="accent6" hlink="hlink" folHlink="folHlink"/>
  <p:sldLayoutIdLst>
    <p:sldLayoutId id="2147483649" r:id="rId1"/>
  </p:sldLayoutIdLst>
  <p:txStyles>
    <p:titleStyle>
      <a:lvl1pPr algn="ctr" defTabSz="219456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2194560" rtl="0" eaLnBrk="1" latinLnBrk="0" hangingPunct="1">
        <a:spcBef>
          <a:spcPct val="20000"/>
        </a:spcBef>
        <a:buFont typeface="Arial"/>
        <a:buChar char="•"/>
        <a:defRPr sz="15400" kern="1200">
          <a:solidFill>
            <a:schemeClr val="tx1"/>
          </a:solidFill>
          <a:latin typeface="+mn-lt"/>
          <a:ea typeface="+mn-ea"/>
          <a:cs typeface="+mn-cs"/>
        </a:defRPr>
      </a:lvl1pPr>
      <a:lvl2pPr marL="3566160" indent="-1371600" algn="l" defTabSz="2194560" rtl="0" eaLnBrk="1" latinLnBrk="0" hangingPunct="1">
        <a:spcBef>
          <a:spcPct val="20000"/>
        </a:spcBef>
        <a:buFont typeface="Arial"/>
        <a:buChar char="–"/>
        <a:defRPr sz="13400" kern="1200">
          <a:solidFill>
            <a:schemeClr val="tx1"/>
          </a:solidFill>
          <a:latin typeface="+mn-lt"/>
          <a:ea typeface="+mn-ea"/>
          <a:cs typeface="+mn-cs"/>
        </a:defRPr>
      </a:lvl2pPr>
      <a:lvl3pPr marL="5486400" indent="-1097280" algn="l" defTabSz="2194560" rtl="0" eaLnBrk="1" latinLnBrk="0" hangingPunct="1">
        <a:spcBef>
          <a:spcPct val="20000"/>
        </a:spcBef>
        <a:buFont typeface="Arial"/>
        <a:buChar char="•"/>
        <a:defRPr sz="11500" kern="1200">
          <a:solidFill>
            <a:schemeClr val="tx1"/>
          </a:solidFill>
          <a:latin typeface="+mn-lt"/>
          <a:ea typeface="+mn-ea"/>
          <a:cs typeface="+mn-cs"/>
        </a:defRPr>
      </a:lvl3pPr>
      <a:lvl4pPr marL="7680960" indent="-1097280" algn="l" defTabSz="2194560" rtl="0" eaLnBrk="1" latinLnBrk="0" hangingPunct="1">
        <a:spcBef>
          <a:spcPct val="20000"/>
        </a:spcBef>
        <a:buFont typeface="Arial"/>
        <a:buChar char="–"/>
        <a:defRPr sz="9600" kern="1200">
          <a:solidFill>
            <a:schemeClr val="tx1"/>
          </a:solidFill>
          <a:latin typeface="+mn-lt"/>
          <a:ea typeface="+mn-ea"/>
          <a:cs typeface="+mn-cs"/>
        </a:defRPr>
      </a:lvl4pPr>
      <a:lvl5pPr marL="9875520" indent="-1097280" algn="l" defTabSz="2194560" rtl="0" eaLnBrk="1" latinLnBrk="0" hangingPunct="1">
        <a:spcBef>
          <a:spcPct val="20000"/>
        </a:spcBef>
        <a:buFont typeface="Arial"/>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914400" y="4661861"/>
            <a:ext cx="13414248" cy="10464403"/>
          </a:xfrm>
          <a:prstGeom prst="rect">
            <a:avLst/>
          </a:prstGeom>
          <a:noFill/>
        </p:spPr>
        <p:txBody>
          <a:bodyPr wrap="square" lIns="91440" tIns="45720" rIns="91440" bIns="45720" rtlCol="0">
            <a:spAutoFit/>
          </a:bodyPr>
          <a:lstStyle/>
          <a:p>
            <a:r>
              <a:rPr lang="en-US" sz="8000" b="1" dirty="0"/>
              <a:t>Introduction</a:t>
            </a:r>
          </a:p>
          <a:p>
            <a:r>
              <a:rPr lang="en-US" sz="6600" dirty="0"/>
              <a:t> The increasing popularity of autonomous vehicles has brought attention to several ethical dilemmas regarding safety and accountability.  One of the most difficult is autonomous behavior in crisis situations, and who if anyone should be allowed to set the preferred behavior.</a:t>
            </a:r>
          </a:p>
        </p:txBody>
      </p:sp>
      <p:sp>
        <p:nvSpPr>
          <p:cNvPr id="11" name="TextBox 10"/>
          <p:cNvSpPr txBox="1"/>
          <p:nvPr/>
        </p:nvSpPr>
        <p:spPr>
          <a:xfrm>
            <a:off x="15243048" y="6400800"/>
            <a:ext cx="13414248" cy="13511391"/>
          </a:xfrm>
          <a:prstGeom prst="rect">
            <a:avLst/>
          </a:prstGeom>
          <a:noFill/>
        </p:spPr>
        <p:txBody>
          <a:bodyPr wrap="square" lIns="91440" tIns="45720" rIns="91440" bIns="45720" rtlCol="0">
            <a:spAutoFit/>
          </a:bodyPr>
          <a:lstStyle/>
          <a:p>
            <a:r>
              <a:rPr lang="en-US" sz="8000" b="1" dirty="0"/>
              <a:t>Findings</a:t>
            </a:r>
            <a:endParaRPr lang="en-US" sz="7200" b="1" dirty="0"/>
          </a:p>
          <a:p>
            <a:r>
              <a:rPr lang="en-US" sz="6600" dirty="0"/>
              <a:t>In a survey of 182 participants 76% of people would prefer the AV to minimize the number of injuries over the safety of the driver.</a:t>
            </a:r>
          </a:p>
          <a:p>
            <a:endParaRPr lang="en-US" sz="6600" dirty="0"/>
          </a:p>
          <a:p>
            <a:r>
              <a:rPr lang="en-US" sz="6600" dirty="0"/>
              <a:t>In a survey of 393 participants, individuals were almost three times as likely to purchase a vehicle with customizable ethics settings, as opposed to one with government regulated settings.</a:t>
            </a:r>
          </a:p>
          <a:p>
            <a:endParaRPr lang="en-US" sz="6600" dirty="0"/>
          </a:p>
        </p:txBody>
      </p:sp>
      <p:sp>
        <p:nvSpPr>
          <p:cNvPr id="12" name="TextBox 11"/>
          <p:cNvSpPr txBox="1"/>
          <p:nvPr/>
        </p:nvSpPr>
        <p:spPr>
          <a:xfrm>
            <a:off x="29562552" y="6400800"/>
            <a:ext cx="13414248" cy="13511391"/>
          </a:xfrm>
          <a:prstGeom prst="rect">
            <a:avLst/>
          </a:prstGeom>
          <a:noFill/>
        </p:spPr>
        <p:txBody>
          <a:bodyPr wrap="square" lIns="91440" tIns="45720" rIns="91440" bIns="45720" rtlCol="0">
            <a:spAutoFit/>
          </a:bodyPr>
          <a:lstStyle/>
          <a:p>
            <a:r>
              <a:rPr lang="en-US" sz="8000" b="1" dirty="0"/>
              <a:t>Conclusion</a:t>
            </a:r>
            <a:endParaRPr lang="en-US" sz="7200" dirty="0"/>
          </a:p>
          <a:p>
            <a:r>
              <a:rPr lang="en-US" sz="6600" dirty="0"/>
              <a:t>Conclusion</a:t>
            </a:r>
          </a:p>
          <a:p>
            <a:r>
              <a:rPr lang="en-US" sz="6600" dirty="0"/>
              <a:t>Enforcement of mandatory ethics settings in autonomous vehicles will reduce popularity, and therefore slow advances in the field, especially in safety-related technology.</a:t>
            </a:r>
          </a:p>
          <a:p>
            <a:endParaRPr lang="en-US" sz="6600" dirty="0"/>
          </a:p>
          <a:p>
            <a:r>
              <a:rPr lang="en-US" sz="6600" dirty="0"/>
              <a:t>Personal ethics settings allow for individuals to better represent both their values and their culture’s values in their decision making.</a:t>
            </a:r>
          </a:p>
          <a:p>
            <a:endParaRPr lang="en-US" sz="6600" dirty="0"/>
          </a:p>
        </p:txBody>
      </p:sp>
      <p:sp>
        <p:nvSpPr>
          <p:cNvPr id="13" name="TextBox 12"/>
          <p:cNvSpPr txBox="1"/>
          <p:nvPr/>
        </p:nvSpPr>
        <p:spPr>
          <a:xfrm>
            <a:off x="3531408" y="914400"/>
            <a:ext cx="32863227" cy="2123658"/>
          </a:xfrm>
          <a:prstGeom prst="rect">
            <a:avLst/>
          </a:prstGeom>
          <a:noFill/>
        </p:spPr>
        <p:txBody>
          <a:bodyPr wrap="none" rtlCol="0">
            <a:spAutoFit/>
          </a:bodyPr>
          <a:lstStyle/>
          <a:p>
            <a:pPr algn="ctr"/>
            <a:r>
              <a:rPr lang="en-US" sz="13200" dirty="0"/>
              <a:t>Personal ethics settings in autonomous vehicles</a:t>
            </a:r>
          </a:p>
        </p:txBody>
      </p:sp>
      <p:sp>
        <p:nvSpPr>
          <p:cNvPr id="14" name="TextBox 13"/>
          <p:cNvSpPr txBox="1"/>
          <p:nvPr/>
        </p:nvSpPr>
        <p:spPr>
          <a:xfrm>
            <a:off x="4368054" y="2844800"/>
            <a:ext cx="32462861" cy="1200329"/>
          </a:xfrm>
          <a:prstGeom prst="rect">
            <a:avLst/>
          </a:prstGeom>
          <a:noFill/>
        </p:spPr>
        <p:txBody>
          <a:bodyPr wrap="none" rtlCol="0">
            <a:spAutoFit/>
          </a:bodyPr>
          <a:lstStyle/>
          <a:p>
            <a:pPr algn="ctr"/>
            <a:r>
              <a:rPr lang="en-US" sz="7200"/>
              <a:t>Nathan Koch &lt;ndkoch@andrew.cmu.edu&gt;, Jacob Brezina&lt;jbrezina@andrew.cmu.edu&gt;</a:t>
            </a:r>
            <a:endParaRPr lang="en-US" sz="7200" dirty="0"/>
          </a:p>
        </p:txBody>
      </p:sp>
      <p:sp>
        <p:nvSpPr>
          <p:cNvPr id="18" name="TextBox 17"/>
          <p:cNvSpPr txBox="1"/>
          <p:nvPr/>
        </p:nvSpPr>
        <p:spPr>
          <a:xfrm>
            <a:off x="914400" y="24217358"/>
            <a:ext cx="13414248" cy="5386090"/>
          </a:xfrm>
          <a:prstGeom prst="rect">
            <a:avLst/>
          </a:prstGeom>
          <a:noFill/>
        </p:spPr>
        <p:txBody>
          <a:bodyPr wrap="square" lIns="91440" tIns="45720" rIns="91440" bIns="45720" rtlCol="0">
            <a:spAutoFit/>
          </a:bodyPr>
          <a:lstStyle/>
          <a:p>
            <a:r>
              <a:rPr lang="en-US" sz="8000" b="1" dirty="0"/>
              <a:t>Objectives</a:t>
            </a:r>
            <a:endParaRPr lang="en-US" sz="7200" b="1" dirty="0"/>
          </a:p>
          <a:p>
            <a:r>
              <a:rPr lang="en-US" sz="6600" dirty="0"/>
              <a:t>We argue that personal ethics settings should be allowed for autonomous vehicles without government or corporate interference.</a:t>
            </a:r>
          </a:p>
        </p:txBody>
      </p:sp>
      <p:pic>
        <p:nvPicPr>
          <p:cNvPr id="20" name="Picture 19" descr="CMU_logo_stack_cmyk red.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09009" y="1168400"/>
            <a:ext cx="6067791" cy="3943529"/>
          </a:xfrm>
          <a:prstGeom prst="rect">
            <a:avLst/>
          </a:prstGeom>
        </p:spPr>
      </p:pic>
      <p:pic>
        <p:nvPicPr>
          <p:cNvPr id="21" name="Picture 20" descr="SCS_Unitmark_187_K.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30327503"/>
            <a:ext cx="11683374" cy="2090998"/>
          </a:xfrm>
          <a:prstGeom prst="rect">
            <a:avLst/>
          </a:prstGeom>
        </p:spPr>
      </p:pic>
      <p:pic>
        <p:nvPicPr>
          <p:cNvPr id="22" name="Picture 21" descr="CMU_logo_horiz_red.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760262" y="31284700"/>
            <a:ext cx="9216538" cy="829001"/>
          </a:xfrm>
          <a:prstGeom prst="rect">
            <a:avLst/>
          </a:prstGeom>
        </p:spPr>
      </p:pic>
      <p:sp>
        <p:nvSpPr>
          <p:cNvPr id="23" name="TextBox 22"/>
          <p:cNvSpPr txBox="1"/>
          <p:nvPr/>
        </p:nvSpPr>
        <p:spPr>
          <a:xfrm>
            <a:off x="26160916" y="26517600"/>
            <a:ext cx="17730284" cy="4093428"/>
          </a:xfrm>
          <a:prstGeom prst="rect">
            <a:avLst/>
          </a:prstGeom>
          <a:noFill/>
        </p:spPr>
        <p:txBody>
          <a:bodyPr wrap="square" lIns="91440" tIns="45720" rIns="91440" bIns="45720" rtlCol="0">
            <a:spAutoFit/>
          </a:bodyPr>
          <a:lstStyle/>
          <a:p>
            <a:r>
              <a:rPr lang="en-US" sz="8000" b="1" dirty="0"/>
              <a:t>Works Cited</a:t>
            </a:r>
          </a:p>
          <a:p>
            <a:r>
              <a:rPr lang="en-US" sz="3600" dirty="0"/>
              <a:t> (1) </a:t>
            </a:r>
            <a:r>
              <a:rPr lang="en-US" sz="3600" dirty="0" err="1"/>
              <a:t>Bonnefon</a:t>
            </a:r>
            <a:r>
              <a:rPr lang="en-US" sz="3600" dirty="0"/>
              <a:t>, J., Shariff, A., &amp; </a:t>
            </a:r>
            <a:r>
              <a:rPr lang="en-US" sz="3600" dirty="0" err="1"/>
              <a:t>Rahwan</a:t>
            </a:r>
            <a:r>
              <a:rPr lang="en-US" sz="3600" dirty="0"/>
              <a:t>, I. (2016). The social dilemma of autonomous vehicles</a:t>
            </a:r>
          </a:p>
          <a:p>
            <a:r>
              <a:rPr lang="en-US" sz="3600" dirty="0"/>
              <a:t>  (2) Etzioni, A, &amp; Etzioni, O (2016). AI assisted ethics. Ethics and Information Technology</a:t>
            </a:r>
          </a:p>
          <a:p>
            <a:r>
              <a:rPr lang="en-US" sz="3600" dirty="0"/>
              <a:t>  (3) </a:t>
            </a:r>
            <a:r>
              <a:rPr lang="en-US" sz="3600" dirty="0" err="1"/>
              <a:t>Gogoll</a:t>
            </a:r>
            <a:r>
              <a:rPr lang="en-US" sz="3600" dirty="0"/>
              <a:t>, J, &amp; Müller, J. F (2016). Autonomous Cars: In Favor of a Mandatory Ethics Setting</a:t>
            </a:r>
          </a:p>
          <a:p>
            <a:r>
              <a:rPr lang="en-US" sz="3600" dirty="0"/>
              <a:t>  (4) </a:t>
            </a:r>
            <a:r>
              <a:rPr lang="en-US" sz="3600" dirty="0" err="1"/>
              <a:t>Nyholm</a:t>
            </a:r>
            <a:r>
              <a:rPr lang="en-US" sz="3600" dirty="0"/>
              <a:t>, S., &amp; </a:t>
            </a:r>
            <a:r>
              <a:rPr lang="en-US" sz="3600" dirty="0" err="1"/>
              <a:t>Smids</a:t>
            </a:r>
            <a:r>
              <a:rPr lang="en-US" sz="3600" dirty="0"/>
              <a:t>, J. (2016). The Ethics of Accident-Algorithms for Self-Driving Cars: An</a:t>
            </a:r>
          </a:p>
          <a:p>
            <a:r>
              <a:rPr lang="en-US" sz="3600" dirty="0"/>
              <a:t>        Applied Trolley Problem?</a:t>
            </a:r>
          </a:p>
        </p:txBody>
      </p:sp>
      <p:pic>
        <p:nvPicPr>
          <p:cNvPr id="3" name="Picture 2">
            <a:extLst>
              <a:ext uri="{FF2B5EF4-FFF2-40B4-BE49-F238E27FC236}">
                <a16:creationId xmlns:a16="http://schemas.microsoft.com/office/drawing/2014/main" id="{1D19A646-A547-4C5D-85A0-D6A3E5A15ABA}"/>
              </a:ext>
            </a:extLst>
          </p:cNvPr>
          <p:cNvPicPr>
            <a:picLocks noChangeAspect="1"/>
          </p:cNvPicPr>
          <p:nvPr/>
        </p:nvPicPr>
        <p:blipFill>
          <a:blip r:embed="rId5"/>
          <a:stretch>
            <a:fillRect/>
          </a:stretch>
        </p:blipFill>
        <p:spPr>
          <a:xfrm>
            <a:off x="914400" y="14923063"/>
            <a:ext cx="12215082" cy="6694141"/>
          </a:xfrm>
          <a:prstGeom prst="rect">
            <a:avLst/>
          </a:prstGeom>
        </p:spPr>
      </p:pic>
      <p:sp>
        <p:nvSpPr>
          <p:cNvPr id="4" name="TextBox 3">
            <a:extLst>
              <a:ext uri="{FF2B5EF4-FFF2-40B4-BE49-F238E27FC236}">
                <a16:creationId xmlns:a16="http://schemas.microsoft.com/office/drawing/2014/main" id="{072CEFA1-F36F-4450-8A5F-8823F3F5EA88}"/>
              </a:ext>
            </a:extLst>
          </p:cNvPr>
          <p:cNvSpPr txBox="1"/>
          <p:nvPr/>
        </p:nvSpPr>
        <p:spPr>
          <a:xfrm>
            <a:off x="1513983" y="21617204"/>
            <a:ext cx="13414248" cy="3046988"/>
          </a:xfrm>
          <a:prstGeom prst="rect">
            <a:avLst/>
          </a:prstGeom>
          <a:noFill/>
        </p:spPr>
        <p:txBody>
          <a:bodyPr wrap="square" rtlCol="0">
            <a:spAutoFit/>
          </a:bodyPr>
          <a:lstStyle/>
          <a:p>
            <a:r>
              <a:rPr lang="en-US" sz="4800" dirty="0"/>
              <a:t>Possible AV crises, where the AV must decide between killing a crowd or one pedestrian (A) one pedestrian or the driver (B) a crowd or the driver (C)</a:t>
            </a:r>
          </a:p>
          <a:p>
            <a:endParaRPr lang="en-US" sz="4800" dirty="0"/>
          </a:p>
        </p:txBody>
      </p:sp>
      <p:pic>
        <p:nvPicPr>
          <p:cNvPr id="6" name="Picture 5">
            <a:extLst>
              <a:ext uri="{FF2B5EF4-FFF2-40B4-BE49-F238E27FC236}">
                <a16:creationId xmlns:a16="http://schemas.microsoft.com/office/drawing/2014/main" id="{8685B6F9-AFFB-4ED7-A602-1CF8FD5153F2}"/>
              </a:ext>
            </a:extLst>
          </p:cNvPr>
          <p:cNvPicPr>
            <a:picLocks noChangeAspect="1"/>
          </p:cNvPicPr>
          <p:nvPr/>
        </p:nvPicPr>
        <p:blipFill>
          <a:blip r:embed="rId6"/>
          <a:stretch>
            <a:fillRect/>
          </a:stretch>
        </p:blipFill>
        <p:spPr>
          <a:xfrm>
            <a:off x="15093153" y="19684889"/>
            <a:ext cx="10917868" cy="10645772"/>
          </a:xfrm>
          <a:prstGeom prst="rect">
            <a:avLst/>
          </a:prstGeom>
        </p:spPr>
      </p:pic>
      <p:pic>
        <p:nvPicPr>
          <p:cNvPr id="9" name="Picture 8">
            <a:extLst>
              <a:ext uri="{FF2B5EF4-FFF2-40B4-BE49-F238E27FC236}">
                <a16:creationId xmlns:a16="http://schemas.microsoft.com/office/drawing/2014/main" id="{C9F832C7-5D2F-4097-9FCA-330A0C771142}"/>
              </a:ext>
            </a:extLst>
          </p:cNvPr>
          <p:cNvPicPr>
            <a:picLocks noChangeAspect="1"/>
          </p:cNvPicPr>
          <p:nvPr/>
        </p:nvPicPr>
        <p:blipFill>
          <a:blip r:embed="rId7"/>
          <a:stretch>
            <a:fillRect/>
          </a:stretch>
        </p:blipFill>
        <p:spPr>
          <a:xfrm>
            <a:off x="27862948" y="19171028"/>
            <a:ext cx="14514269" cy="4860592"/>
          </a:xfrm>
          <a:prstGeom prst="rect">
            <a:avLst/>
          </a:prstGeom>
        </p:spPr>
      </p:pic>
      <p:sp>
        <p:nvSpPr>
          <p:cNvPr id="10" name="TextBox 9">
            <a:extLst>
              <a:ext uri="{FF2B5EF4-FFF2-40B4-BE49-F238E27FC236}">
                <a16:creationId xmlns:a16="http://schemas.microsoft.com/office/drawing/2014/main" id="{66432AB0-967D-4291-888F-57019DF4B7EF}"/>
              </a:ext>
            </a:extLst>
          </p:cNvPr>
          <p:cNvSpPr txBox="1"/>
          <p:nvPr/>
        </p:nvSpPr>
        <p:spPr>
          <a:xfrm>
            <a:off x="28162739" y="23885372"/>
            <a:ext cx="14514269" cy="2554545"/>
          </a:xfrm>
          <a:prstGeom prst="rect">
            <a:avLst/>
          </a:prstGeom>
          <a:noFill/>
        </p:spPr>
        <p:txBody>
          <a:bodyPr wrap="square" rtlCol="0">
            <a:spAutoFit/>
          </a:bodyPr>
          <a:lstStyle/>
          <a:p>
            <a:r>
              <a:rPr lang="en-US" sz="4000" dirty="0"/>
              <a:t>Values closer to 1 represent a countries preference for sparing the young in a crisis situation, values closer to -1 represent sparing the old</a:t>
            </a:r>
          </a:p>
          <a:p>
            <a:endParaRPr lang="en-US" sz="4000" dirty="0"/>
          </a:p>
        </p:txBody>
      </p:sp>
    </p:spTree>
    <p:extLst>
      <p:ext uri="{BB962C8B-B14F-4D97-AF65-F5344CB8AC3E}">
        <p14:creationId xmlns:p14="http://schemas.microsoft.com/office/powerpoint/2010/main" val="36351148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59</TotalTime>
  <Words>369</Words>
  <Application>Microsoft Office PowerPoint</Application>
  <PresentationFormat>Custom</PresentationFormat>
  <Paragraphs>23</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Momin Malik</dc:creator>
  <cp:lastModifiedBy>Nathan Koch</cp:lastModifiedBy>
  <cp:revision>9</cp:revision>
  <dcterms:created xsi:type="dcterms:W3CDTF">2016-03-30T03:41:16Z</dcterms:created>
  <dcterms:modified xsi:type="dcterms:W3CDTF">2019-04-25T00:23:19Z</dcterms:modified>
</cp:coreProperties>
</file>