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325" y="32425"/>
            <a:ext cx="967273" cy="3526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0"/>
            <a:ext cx="7925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5480"/>
                </a:solidFill>
              </a:rPr>
              <a:t>Ethical Issues</a:t>
            </a:r>
            <a:r>
              <a:rPr b="1" lang="en" sz="1900">
                <a:solidFill>
                  <a:srgbClr val="005480"/>
                </a:solidFill>
              </a:rPr>
              <a:t> Surrounding</a:t>
            </a:r>
            <a:r>
              <a:rPr b="1" lang="en" sz="1900">
                <a:solidFill>
                  <a:srgbClr val="005480"/>
                </a:solidFill>
              </a:rPr>
              <a:t> Somatic and </a:t>
            </a:r>
            <a:r>
              <a:rPr b="1" lang="en" sz="1900">
                <a:solidFill>
                  <a:srgbClr val="005480"/>
                </a:solidFill>
              </a:rPr>
              <a:t>Germline</a:t>
            </a:r>
            <a:r>
              <a:rPr b="1" lang="en" sz="1900">
                <a:solidFill>
                  <a:srgbClr val="005480"/>
                </a:solidFill>
              </a:rPr>
              <a:t> Genetic Editing</a:t>
            </a:r>
            <a:endParaRPr b="1" sz="1900">
              <a:solidFill>
                <a:srgbClr val="0054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Mia Han and Parker Valdez </a:t>
            </a:r>
            <a:endParaRPr b="1" sz="1200"/>
          </a:p>
        </p:txBody>
      </p:sp>
      <p:sp>
        <p:nvSpPr>
          <p:cNvPr id="56" name="Google Shape;56;p13"/>
          <p:cNvSpPr txBox="1"/>
          <p:nvPr/>
        </p:nvSpPr>
        <p:spPr>
          <a:xfrm>
            <a:off x="41700" y="756700"/>
            <a:ext cx="29016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975" lvl="0" marL="17145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Gene editing is the deliberate alteration of a selected DNA sequence in a living cell</a:t>
            </a:r>
            <a:endParaRPr sz="1050"/>
          </a:p>
          <a:p>
            <a:pPr indent="-180975" lvl="0" marL="17145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Researchers create a piece of RNA with a “guide” sequence that binds to a specific target site on the DNA and cuts the DNA at the targeted location</a:t>
            </a:r>
            <a:endParaRPr sz="1050"/>
          </a:p>
          <a:p>
            <a:pPr indent="-180975" lvl="0" marL="17145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The cell’s own DNA repair machinery will add or delete pieces of genetic material, or replace an existing segment with a customized DNA sequence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pic>
        <p:nvPicPr>
          <p:cNvPr descr="Image result for gene editing diagram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00" y="2535626"/>
            <a:ext cx="1254967" cy="12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2900" y="4048850"/>
            <a:ext cx="2901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975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Somatic gene editing occurs in a single organism and cannot be inherited</a:t>
            </a:r>
            <a:endParaRPr sz="1050">
              <a:solidFill>
                <a:schemeClr val="dk1"/>
              </a:solidFill>
            </a:endParaRPr>
          </a:p>
          <a:p>
            <a:pPr indent="-180975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Germline gene editing occurs in gametes and can be passed onto offspring.  Every cell in the entire organism is affected.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5480"/>
              </a:solidFill>
            </a:endParaRPr>
          </a:p>
        </p:txBody>
      </p:sp>
      <p:pic>
        <p:nvPicPr>
          <p:cNvPr descr="Image result for somatic vs germline editing"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1725" y="2517500"/>
            <a:ext cx="1328474" cy="11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2900" y="612600"/>
            <a:ext cx="2860500" cy="165300"/>
          </a:xfrm>
          <a:prstGeom prst="rect">
            <a:avLst/>
          </a:prstGeom>
          <a:solidFill>
            <a:srgbClr val="004970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What is Gene Editing?                         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>
            <a:off x="82900" y="3883550"/>
            <a:ext cx="2901600" cy="165300"/>
          </a:xfrm>
          <a:prstGeom prst="rect">
            <a:avLst/>
          </a:prstGeom>
          <a:solidFill>
            <a:srgbClr val="004970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Somatic vs Germline Gene Editing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2" name="Google Shape;62;p13"/>
          <p:cNvSpPr txBox="1"/>
          <p:nvPr/>
        </p:nvSpPr>
        <p:spPr>
          <a:xfrm>
            <a:off x="3141750" y="460200"/>
            <a:ext cx="5811600" cy="165300"/>
          </a:xfrm>
          <a:prstGeom prst="rect">
            <a:avLst/>
          </a:prstGeom>
          <a:solidFill>
            <a:srgbClr val="004970"/>
          </a:solidFill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Consequences of Gene Editing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3" name="Google Shape;63;p13"/>
          <p:cNvSpPr txBox="1"/>
          <p:nvPr/>
        </p:nvSpPr>
        <p:spPr>
          <a:xfrm>
            <a:off x="3195600" y="640000"/>
            <a:ext cx="25098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5480"/>
                </a:solidFill>
              </a:rPr>
              <a:t>Widens socioeconomic gap</a:t>
            </a:r>
            <a:endParaRPr b="1" sz="1050">
              <a:solidFill>
                <a:srgbClr val="005480"/>
              </a:solidFill>
            </a:endParaRPr>
          </a:p>
          <a:p>
            <a:pPr indent="-18097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Wealthy parents can give their kids a</a:t>
            </a:r>
            <a:r>
              <a:rPr lang="en" sz="1050"/>
              <a:t> </a:t>
            </a:r>
            <a:r>
              <a:rPr lang="en" sz="1050">
                <a:solidFill>
                  <a:schemeClr val="dk1"/>
                </a:solidFill>
              </a:rPr>
              <a:t>large advantage, boosting traits such as intelligence of athletics that will promote wealth.</a:t>
            </a:r>
            <a:endParaRPr sz="1050">
              <a:solidFill>
                <a:schemeClr val="dk1"/>
              </a:solidFill>
            </a:endParaRPr>
          </a:p>
          <a:p>
            <a:pPr indent="-18097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Conversely, poorer families will be at a disadvantage, as wealthier people can artificially boost traits past human limits</a:t>
            </a:r>
            <a:endParaRPr sz="105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928400" y="592000"/>
            <a:ext cx="30249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5480"/>
                </a:solidFill>
              </a:rPr>
              <a:t>May cause sexism and discrimination</a:t>
            </a:r>
            <a:endParaRPr b="1" sz="1050">
              <a:solidFill>
                <a:srgbClr val="005480"/>
              </a:solidFill>
            </a:endParaRPr>
          </a:p>
          <a:p>
            <a:pPr indent="-18097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With the introduction of the ability to choose </a:t>
            </a:r>
            <a:r>
              <a:rPr lang="en" sz="1050">
                <a:solidFill>
                  <a:schemeClr val="dk1"/>
                </a:solidFill>
              </a:rPr>
              <a:t>childrens’</a:t>
            </a:r>
            <a:r>
              <a:rPr lang="en" sz="1050"/>
              <a:t> sex, one sex may dominate the other.</a:t>
            </a:r>
            <a:endParaRPr sz="1050"/>
          </a:p>
          <a:p>
            <a:pPr indent="-18097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“Imperfect” people could be </a:t>
            </a:r>
            <a:r>
              <a:rPr lang="en" sz="1050">
                <a:solidFill>
                  <a:schemeClr val="dk1"/>
                </a:solidFill>
              </a:rPr>
              <a:t>outcasted</a:t>
            </a:r>
            <a:r>
              <a:rPr lang="en" sz="1050"/>
              <a:t> and frowned upon,, and society can discriminate against those whose parents didn’t modify them.</a:t>
            </a:r>
            <a:endParaRPr sz="105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180600" y="3780075"/>
            <a:ext cx="25098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5480"/>
                </a:solidFill>
              </a:rPr>
              <a:t>Weapon of mass destruction</a:t>
            </a:r>
            <a:endParaRPr b="1" sz="1050">
              <a:solidFill>
                <a:srgbClr val="005480"/>
              </a:solidFill>
            </a:endParaRPr>
          </a:p>
          <a:p>
            <a:pPr indent="-18097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Bio-terrorists can potentially weaponize this technology</a:t>
            </a:r>
            <a:endParaRPr sz="1050">
              <a:solidFill>
                <a:schemeClr val="dk1"/>
              </a:solidFill>
            </a:endParaRPr>
          </a:p>
          <a:p>
            <a:pPr indent="-18097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Using CRISPR, violent genetically </a:t>
            </a:r>
            <a:r>
              <a:rPr lang="en" sz="1050">
                <a:solidFill>
                  <a:schemeClr val="dk1"/>
                </a:solidFill>
              </a:rPr>
              <a:t>modified</a:t>
            </a:r>
            <a:r>
              <a:rPr lang="en" sz="1050">
                <a:solidFill>
                  <a:schemeClr val="dk1"/>
                </a:solidFill>
              </a:rPr>
              <a:t> plagues could be used to wipe out humans, livestock, or </a:t>
            </a:r>
            <a:r>
              <a:rPr lang="en" sz="1050">
                <a:solidFill>
                  <a:schemeClr val="dk1"/>
                </a:solidFill>
              </a:rPr>
              <a:t>agriculture</a:t>
            </a:r>
            <a:endParaRPr sz="105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928400" y="1993350"/>
            <a:ext cx="30249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5480"/>
                </a:solidFill>
              </a:rPr>
              <a:t>Unexpected consequences</a:t>
            </a:r>
            <a:endParaRPr b="1" sz="1050">
              <a:solidFill>
                <a:srgbClr val="005480"/>
              </a:solidFill>
            </a:endParaRPr>
          </a:p>
          <a:p>
            <a:pPr indent="-18097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Altering genomes have a high chance of </a:t>
            </a:r>
            <a:r>
              <a:rPr lang="en" sz="1050">
                <a:solidFill>
                  <a:schemeClr val="dk1"/>
                </a:solidFill>
              </a:rPr>
              <a:t>creating</a:t>
            </a:r>
            <a:r>
              <a:rPr lang="en" sz="1050"/>
              <a:t> unintentional mutations that may lead to  harmful and irreversible consequences.</a:t>
            </a:r>
            <a:endParaRPr sz="1050"/>
          </a:p>
          <a:p>
            <a:pPr indent="-18097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Ex: </a:t>
            </a:r>
            <a:r>
              <a:rPr lang="en" sz="1100">
                <a:solidFill>
                  <a:schemeClr val="dk1"/>
                </a:solidFill>
              </a:rPr>
              <a:t>p53, a tumor </a:t>
            </a:r>
            <a:r>
              <a:rPr lang="en" sz="1100">
                <a:solidFill>
                  <a:schemeClr val="dk1"/>
                </a:solidFill>
              </a:rPr>
              <a:t>suppressor</a:t>
            </a:r>
            <a:r>
              <a:rPr lang="en" sz="1100">
                <a:solidFill>
                  <a:schemeClr val="dk1"/>
                </a:solidFill>
              </a:rPr>
              <a:t>, may be activated at CRISPR edited sites.  Since it is activated, it will no longer suppress the tumor gene.</a:t>
            </a:r>
            <a:endParaRPr sz="1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548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lt1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5763" y="2310275"/>
            <a:ext cx="2397737" cy="13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5928400" y="3668600"/>
            <a:ext cx="30861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5480"/>
                </a:solidFill>
              </a:rPr>
              <a:t>Treatment of Genetic Diseases</a:t>
            </a:r>
            <a:endParaRPr b="1" sz="1050">
              <a:solidFill>
                <a:srgbClr val="005480"/>
              </a:solidFill>
            </a:endParaRPr>
          </a:p>
          <a:p>
            <a:pPr indent="-18097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Early research into somatic genetic editing reveals that it has the potential to treat genetic diseases</a:t>
            </a:r>
            <a:endParaRPr sz="1050"/>
          </a:p>
          <a:p>
            <a:pPr indent="-18097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However, the negative consequences far outweigh the potential positive outcomes</a:t>
            </a:r>
            <a:endParaRPr sz="1050"/>
          </a:p>
          <a:p>
            <a:pPr indent="-180975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Gene editing as a whole must be at least regulated to justify its use </a:t>
            </a:r>
            <a:endParaRPr sz="1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548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