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1B1B7-4449-43DA-9D32-4EDBC9CA3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C569BD5-EE76-4B4F-8A4F-A7A0B127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B01C19-5296-48F7-B330-812BA4A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17D872-4B5D-457E-981C-B4EDE90C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A7EDFE-BFF3-4F1F-B27A-F93C37A1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51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E4E987-BA3C-46EF-B935-3A94FEC3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6D47C26-D650-4F40-BE2F-8F6BE465F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F76B84-C4E2-4504-80A3-21DA9E4B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96D7DD-80C4-49DB-A976-A044EFED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F2432C-CEAA-4AB8-9521-7A73D889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136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EF0D928-E854-42C5-B050-53F4F694A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6C9244-C1FD-4E70-8CFA-20F770F32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3982A2-03FB-4106-A4B0-07271381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589A00-AC65-4A39-BAA0-767811E1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733B6B-C1BD-4D72-BB49-EB1DE013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48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B44E31-3A5F-432A-BBAA-5F51C122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9B32E4-BE17-41A9-8FC0-4FFD727F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1AFCE6-9DF2-45EA-9C70-0069B029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28CA1F-9C4F-4758-8B06-8DA0627B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01253D-13A9-4FAC-84F6-67EBE0A3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1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FC5E7D-B420-43BE-B34B-436C0031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EEF89F-3A8A-45CA-859B-83543A5C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51F9DE-E774-4B99-A75D-CCDE82D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32B6F8-9BE3-4E18-840B-3D67E666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E4CB7C-A06A-4543-ABEC-90C80D15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9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D96653-C163-499F-B9D0-9ACCA805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8E2FBF-366D-4BAD-B6CE-E40FADE1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8319CF-68A1-48F9-B318-0DC9C262D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FD865B-2821-4BC9-94E5-7BFCC5F3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B88404-CE7F-41AA-A8D0-02CEF4F4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E99E207-F8AA-4FC9-9518-8447C595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995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35AA1F-8A17-4CE2-8849-CDDCC95E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DA76F92-BA2C-48AC-A978-327171D0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C041311-3F26-4F37-B8DE-9D091490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C4475EF-C433-4202-8D3C-9CF29D505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D5D5381-B9F9-4398-99E1-0229CE81D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EFFB927-9ADF-4BBF-A74F-974D0995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5642BEC-3D2B-40E6-968E-04723B7A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C345CDF-DD11-4629-AE95-A3991788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16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0121DB-C131-4ED2-BA28-0CBF1009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4A03068-7B1C-497B-B620-3F84850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CE3337-A14A-410A-8D4E-C6F2C1D7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AAE2DCE-5D36-4F0C-9E2E-AE2B8A8C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64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73F6CE5-11CF-4144-81F0-B6235A4B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58F249-F786-45FF-95D7-E2918DC8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E0F4DB-0179-444F-8A0C-8DE78755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053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89DD39-5A68-43B2-9695-48A5E9FB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243069-D86C-44B8-92C4-209BB252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0514D01-552E-4EFD-840D-2D9422B3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C0497C-DA80-4CFF-8A31-C8C468CB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A8948A-4193-434C-95DF-B16BF254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9004CF-2711-4890-B2F4-39F949CC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81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D0CD0A-8768-416D-A84C-1503BD85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C7848BD-E935-435C-882B-5766E08BF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154D223-7543-4EE3-95A5-91F271940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90B86F-A60B-49B5-A809-450C6FE9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306904-2B56-450E-BBE1-0912A211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51AC2B8-2C50-47F6-B2EB-C1D7FCBE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8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04693D4-7B08-4FC1-AC55-4BD73F96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F3F7AA5-EEDC-4557-A8F2-41B93025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0A5A31-8D9B-4EB4-8AF1-1B7FAD57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F726-A5D0-465A-A25E-940D9287EC96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F23CC5-EB54-4D5E-A6F1-9AB67FB68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37D16C-AC31-48C8-9826-5D6195C0E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7E47-100E-491A-889D-285FA023B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34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2763" y="558543"/>
            <a:ext cx="81800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/>
              <a:t> תרגיל בדיקות-תדלוק רכב בעמדת תדלוק</a:t>
            </a:r>
          </a:p>
        </p:txBody>
      </p:sp>
      <p:pic>
        <p:nvPicPr>
          <p:cNvPr id="4" name="Picture 13" descr="logo en 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54" y="5938261"/>
            <a:ext cx="87137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BAE4637A-23A6-4C4F-940A-0D9EBC84E1EE}"/>
              </a:ext>
            </a:extLst>
          </p:cNvPr>
          <p:cNvSpPr/>
          <p:nvPr/>
        </p:nvSpPr>
        <p:spPr>
          <a:xfrm>
            <a:off x="1998363" y="1674674"/>
            <a:ext cx="83744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altLang="he-IL" sz="2400" dirty="0"/>
              <a:t>להלן סדר הפעולות המתבצעות בעת תדלוק רכב בעמדת תדלוק: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he-IL" altLang="he-IL" sz="2400" dirty="0"/>
              <a:t>הלקוח מכניס כרטיס אשראי.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he-IL" altLang="he-IL" sz="2400" dirty="0"/>
              <a:t>פרטי האשראי נבדקים מול שב"א שמחזירה אישור.</a:t>
            </a:r>
            <a:endParaRPr lang="en-US" altLang="he-IL" sz="2400" dirty="0"/>
          </a:p>
          <a:p>
            <a:pPr>
              <a:buFont typeface="Calibri" panose="020F0502020204030204" pitchFamily="34" charset="0"/>
              <a:buAutoNum type="arabicPeriod"/>
            </a:pPr>
            <a:r>
              <a:rPr lang="he-IL" altLang="he-IL" sz="2400" dirty="0"/>
              <a:t>מתבצע תדלוק עד לעצירה של הלקוח.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he-IL" altLang="he-IL" sz="2400" dirty="0"/>
              <a:t>סכום התשלום מועבר </a:t>
            </a:r>
            <a:r>
              <a:rPr lang="he-IL" altLang="he-IL" sz="2400" dirty="0" err="1"/>
              <a:t>לשב"א</a:t>
            </a:r>
            <a:r>
              <a:rPr lang="he-IL" altLang="he-IL" sz="2400" dirty="0"/>
              <a:t>.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he-IL" altLang="he-IL" sz="2400" dirty="0"/>
              <a:t>מתקבל אישור תשלום.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he-IL" altLang="he-IL" sz="2400" dirty="0"/>
              <a:t>קבלה על התשלום מודפסת ונמסרת ללקוח.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he-IL" sz="2400" b="0" i="0" dirty="0">
              <a:effectLst/>
              <a:latin typeface="futura-lt-w01-light"/>
            </a:endParaRPr>
          </a:p>
          <a:p>
            <a:r>
              <a:rPr lang="he-IL" sz="2400" dirty="0">
                <a:latin typeface="futura-lt-w01-light"/>
              </a:rPr>
              <a:t>א. פרט בטבלה הראשונה בדיקות תהליכיות של הנ"ל.</a:t>
            </a:r>
          </a:p>
          <a:p>
            <a:r>
              <a:rPr lang="he-IL" sz="2400" b="0" i="0" dirty="0">
                <a:effectLst/>
                <a:latin typeface="futura-lt-w01-light"/>
              </a:rPr>
              <a:t>ב. פרט בטבלה </a:t>
            </a:r>
            <a:r>
              <a:rPr lang="he-IL" sz="2400" b="0" i="0" dirty="0" err="1">
                <a:effectLst/>
                <a:latin typeface="futura-lt-w01-light"/>
              </a:rPr>
              <a:t>השניה</a:t>
            </a:r>
            <a:r>
              <a:rPr lang="he-IL" sz="2400" b="0" i="0" dirty="0">
                <a:effectLst/>
                <a:latin typeface="futura-lt-w01-light"/>
              </a:rPr>
              <a:t> בדיקת יחידה של </a:t>
            </a:r>
            <a:r>
              <a:rPr lang="he-IL" sz="2400" dirty="0"/>
              <a:t>ניסיון לתדלוק על ידי כרטיס אשראי לא תקין</a:t>
            </a:r>
            <a:endParaRPr lang="en-US" sz="2400" b="0" i="0" dirty="0">
              <a:effectLst/>
              <a:latin typeface="futura-lt-w01-light"/>
            </a:endParaRPr>
          </a:p>
        </p:txBody>
      </p:sp>
    </p:spTree>
    <p:extLst>
      <p:ext uri="{BB962C8B-B14F-4D97-AF65-F5344CB8AC3E}">
        <p14:creationId xmlns:p14="http://schemas.microsoft.com/office/powerpoint/2010/main" val="11195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logo en 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54" y="5938261"/>
            <a:ext cx="87137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לבן 3"/>
          <p:cNvSpPr/>
          <p:nvPr/>
        </p:nvSpPr>
        <p:spPr>
          <a:xfrm>
            <a:off x="4073445" y="-94646"/>
            <a:ext cx="3212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/>
            <a:r>
              <a:rPr lang="he-IL" sz="3600" dirty="0">
                <a:solidFill>
                  <a:srgbClr val="0E2E47"/>
                </a:solidFill>
                <a:latin typeface="futura-lt-w01-book"/>
              </a:rPr>
              <a:t>בדיקות תהליכיות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5AEA475-15D0-4A8E-8C3B-82F1924A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114"/>
              </p:ext>
            </p:extLst>
          </p:nvPr>
        </p:nvGraphicFramePr>
        <p:xfrm>
          <a:off x="1454077" y="1623764"/>
          <a:ext cx="9283845" cy="30811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9888">
                  <a:extLst>
                    <a:ext uri="{9D8B030D-6E8A-4147-A177-3AD203B41FA5}">
                      <a16:colId xmlns:a16="http://schemas.microsoft.com/office/drawing/2014/main" val="3013184641"/>
                    </a:ext>
                  </a:extLst>
                </a:gridCol>
                <a:gridCol w="4563289">
                  <a:extLst>
                    <a:ext uri="{9D8B030D-6E8A-4147-A177-3AD203B41FA5}">
                      <a16:colId xmlns:a16="http://schemas.microsoft.com/office/drawing/2014/main" val="332397237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28122068"/>
                    </a:ext>
                  </a:extLst>
                </a:gridCol>
                <a:gridCol w="2186108">
                  <a:extLst>
                    <a:ext uri="{9D8B030D-6E8A-4147-A177-3AD203B41FA5}">
                      <a16:colId xmlns:a16="http://schemas.microsoft.com/office/drawing/2014/main" val="2862367292"/>
                    </a:ext>
                  </a:extLst>
                </a:gridCol>
              </a:tblGrid>
              <a:tr h="6728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תיאור צעד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תוצאה רצויה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תוצאה מתקבלת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67"/>
                  </a:ext>
                </a:extLst>
              </a:tr>
              <a:tr h="55404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הכנס כרטיס אשראי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קליטת פרטי כרטיס והעברתם לשב"א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59322"/>
                  </a:ext>
                </a:extLst>
              </a:tr>
              <a:tr h="403175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בדוק פרטי אשראי מול שב"א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קבלת אישור/אי אישור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26801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תדלוק רכב עד סיום ע"י משתמש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תדלוק הרכב והפסקת תדלוק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64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העברת סכום תשלום לשב"א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קבלת תשלום מכרטיס האשראי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41374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קבלת אישור משב"א על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קבלת אישור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040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הדפסת קבלה ללקוח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הדפסת קבלה ללקוח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08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7A0E05-A7C5-49A6-A1BE-BBC5765F912C}"/>
              </a:ext>
            </a:extLst>
          </p:cNvPr>
          <p:cNvSpPr txBox="1"/>
          <p:nvPr/>
        </p:nvSpPr>
        <p:spPr>
          <a:xfrm>
            <a:off x="3169868" y="575169"/>
            <a:ext cx="585226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זיהוי בדיקה: תדלוק רכב בעמדה</a:t>
            </a:r>
            <a:endParaRPr lang="en-US" sz="1600" dirty="0"/>
          </a:p>
          <a:p>
            <a:r>
              <a:rPr lang="he-IL" sz="1600" dirty="0"/>
              <a:t>מטרת הבדיקה: קליטת פרטי אשראי, העברת תשלום ותדלוק רכב</a:t>
            </a:r>
          </a:p>
          <a:p>
            <a:r>
              <a:rPr lang="he-IL" sz="1600" dirty="0"/>
              <a:t>תנאים מקדימים: כרטיס אשראי תקין, תקשורת עם שב"א ורכב לתדלוק</a:t>
            </a:r>
          </a:p>
        </p:txBody>
      </p:sp>
    </p:spTree>
    <p:extLst>
      <p:ext uri="{BB962C8B-B14F-4D97-AF65-F5344CB8AC3E}">
        <p14:creationId xmlns:p14="http://schemas.microsoft.com/office/powerpoint/2010/main" val="23034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logo en 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54" y="5938261"/>
            <a:ext cx="87137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לבן 3"/>
          <p:cNvSpPr/>
          <p:nvPr/>
        </p:nvSpPr>
        <p:spPr>
          <a:xfrm>
            <a:off x="4073445" y="-94646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/>
            <a:r>
              <a:rPr lang="he-IL" sz="3600" dirty="0">
                <a:solidFill>
                  <a:srgbClr val="0E2E47"/>
                </a:solidFill>
                <a:latin typeface="futura-lt-w01-book"/>
              </a:rPr>
              <a:t>בדיקות יחידה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5AEA475-15D0-4A8E-8C3B-82F1924A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29901"/>
              </p:ext>
            </p:extLst>
          </p:nvPr>
        </p:nvGraphicFramePr>
        <p:xfrm>
          <a:off x="1492954" y="1652387"/>
          <a:ext cx="9240982" cy="232135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3013184641"/>
                    </a:ext>
                  </a:extLst>
                </a:gridCol>
                <a:gridCol w="4529797">
                  <a:extLst>
                    <a:ext uri="{9D8B030D-6E8A-4147-A177-3AD203B41FA5}">
                      <a16:colId xmlns:a16="http://schemas.microsoft.com/office/drawing/2014/main" val="332397237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28122068"/>
                    </a:ext>
                  </a:extLst>
                </a:gridCol>
                <a:gridCol w="2186108">
                  <a:extLst>
                    <a:ext uri="{9D8B030D-6E8A-4147-A177-3AD203B41FA5}">
                      <a16:colId xmlns:a16="http://schemas.microsoft.com/office/drawing/2014/main" val="2862367292"/>
                    </a:ext>
                  </a:extLst>
                </a:gridCol>
              </a:tblGrid>
              <a:tr h="627174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תיאור צעד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תוצאה רצויה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תוצאה מתקבלת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67"/>
                  </a:ext>
                </a:extLst>
              </a:tr>
              <a:tr h="55404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הכנס  והעבר פרטי אשראי לשב"א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קליטת פרטי אשראי ע"י שב"א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59322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קבלת שלילת הכרטיס מידי שב"א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קבלת שלילת הכרטיס ע"י שבא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64733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הודעת אי אישור עסקה ללקוח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הודעת אי אישור עסקה ללקוח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97597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חזרה למסך ראשי של מערכת התדלוק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חזרה תקינה לדף התדלוק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72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7A0E05-A7C5-49A6-A1BE-BBC5765F912C}"/>
              </a:ext>
            </a:extLst>
          </p:cNvPr>
          <p:cNvSpPr txBox="1"/>
          <p:nvPr/>
        </p:nvSpPr>
        <p:spPr>
          <a:xfrm>
            <a:off x="3169868" y="575169"/>
            <a:ext cx="585226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זיהוי בדיקה: תדלוק בעזרת אשראי לא תקין</a:t>
            </a:r>
          </a:p>
          <a:p>
            <a:r>
              <a:rPr lang="he-IL" sz="1600" dirty="0"/>
              <a:t>מטרת הבדיקה: נסיון תדלוק בעזרת אשראי לא תקין</a:t>
            </a:r>
          </a:p>
          <a:p>
            <a:r>
              <a:rPr lang="he-IL" sz="1600" dirty="0"/>
              <a:t>תנאים מקדימים: אשראי לא תקין ותקשורת לשב"א </a:t>
            </a:r>
          </a:p>
        </p:txBody>
      </p:sp>
    </p:spTree>
    <p:extLst>
      <p:ext uri="{BB962C8B-B14F-4D97-AF65-F5344CB8AC3E}">
        <p14:creationId xmlns:p14="http://schemas.microsoft.com/office/powerpoint/2010/main" val="243922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logo en 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54" y="5938261"/>
            <a:ext cx="87137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לבן 3"/>
          <p:cNvSpPr/>
          <p:nvPr/>
        </p:nvSpPr>
        <p:spPr>
          <a:xfrm>
            <a:off x="4073445" y="-94646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/>
            <a:r>
              <a:rPr lang="he-IL" sz="3600" dirty="0">
                <a:solidFill>
                  <a:srgbClr val="0E2E47"/>
                </a:solidFill>
                <a:latin typeface="futura-lt-w01-book"/>
              </a:rPr>
              <a:t>בדיקות יחידה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5AEA475-15D0-4A8E-8C3B-82F1924A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08585"/>
              </p:ext>
            </p:extLst>
          </p:nvPr>
        </p:nvGraphicFramePr>
        <p:xfrm>
          <a:off x="1477563" y="1623764"/>
          <a:ext cx="9260359" cy="261003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3013184641"/>
                    </a:ext>
                  </a:extLst>
                </a:gridCol>
                <a:gridCol w="4563289">
                  <a:extLst>
                    <a:ext uri="{9D8B030D-6E8A-4147-A177-3AD203B41FA5}">
                      <a16:colId xmlns:a16="http://schemas.microsoft.com/office/drawing/2014/main" val="332397237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28122068"/>
                    </a:ext>
                  </a:extLst>
                </a:gridCol>
                <a:gridCol w="2171993">
                  <a:extLst>
                    <a:ext uri="{9D8B030D-6E8A-4147-A177-3AD203B41FA5}">
                      <a16:colId xmlns:a16="http://schemas.microsoft.com/office/drawing/2014/main" val="2862367292"/>
                    </a:ext>
                  </a:extLst>
                </a:gridCol>
              </a:tblGrid>
              <a:tr h="6728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תיאור צעד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תוצאה רצויה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תוצאה מתקבלת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67"/>
                  </a:ext>
                </a:extLst>
              </a:tr>
              <a:tr h="55404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קבלת דגימה חדשה למסד הנתונים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עדכון טבלת "נתוני זמן אמת" הנתונים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59322"/>
                  </a:ext>
                </a:extLst>
              </a:tr>
              <a:tr h="55404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בדיקה האם נתוני הדגימה תקינים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הפעל ממסר מתאים בהתאם לחריג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5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טיפול בחריג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טיפול עד ממוצע עשר דגימות תקין וסגירת הממסר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41374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עדכון טבלת "היסטוריית פעילות וסיבת הפעלה" במסד הנתונים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עדכון מסד נתונים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0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7A0E05-A7C5-49A6-A1BE-BBC5765F912C}"/>
              </a:ext>
            </a:extLst>
          </p:cNvPr>
          <p:cNvSpPr txBox="1"/>
          <p:nvPr/>
        </p:nvSpPr>
        <p:spPr>
          <a:xfrm>
            <a:off x="2318197" y="575169"/>
            <a:ext cx="670393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זיהוי בדיקה: טיפול בחריג</a:t>
            </a:r>
          </a:p>
          <a:p>
            <a:r>
              <a:rPr lang="he-IL" sz="1600" dirty="0"/>
              <a:t>מטרת הבדיקה:  קבלת החריגה וטיפולה</a:t>
            </a:r>
          </a:p>
          <a:p>
            <a:r>
              <a:rPr lang="he-IL" sz="1600" dirty="0"/>
              <a:t>תנאים מקדימים: אפליקציה מותקנת, משתמש רשום, מערכת פרוסה בשטח וחריגה</a:t>
            </a:r>
          </a:p>
        </p:txBody>
      </p:sp>
    </p:spTree>
    <p:extLst>
      <p:ext uri="{BB962C8B-B14F-4D97-AF65-F5344CB8AC3E}">
        <p14:creationId xmlns:p14="http://schemas.microsoft.com/office/powerpoint/2010/main" val="28901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logo en new">
            <a:extLst>
              <a:ext uri="{FF2B5EF4-FFF2-40B4-BE49-F238E27FC236}">
                <a16:creationId xmlns:a16="http://schemas.microsoft.com/office/drawing/2014/main" id="{153C7C22-7332-473D-8909-A5DC7B68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54" y="5938261"/>
            <a:ext cx="87137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לבן 3">
            <a:extLst>
              <a:ext uri="{FF2B5EF4-FFF2-40B4-BE49-F238E27FC236}">
                <a16:creationId xmlns:a16="http://schemas.microsoft.com/office/drawing/2014/main" id="{B0C107DC-4B28-4CE1-9BFE-0721EB791DE5}"/>
              </a:ext>
            </a:extLst>
          </p:cNvPr>
          <p:cNvSpPr/>
          <p:nvPr/>
        </p:nvSpPr>
        <p:spPr>
          <a:xfrm>
            <a:off x="4073445" y="-94646"/>
            <a:ext cx="3212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/>
            <a:r>
              <a:rPr lang="he-IL" sz="3600" dirty="0">
                <a:solidFill>
                  <a:srgbClr val="0E2E47"/>
                </a:solidFill>
                <a:latin typeface="futura-lt-w01-book"/>
              </a:rPr>
              <a:t>בדיקות תהליכיות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4FAD056E-00B0-4FB6-960C-D0A31917D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85971"/>
              </p:ext>
            </p:extLst>
          </p:nvPr>
        </p:nvGraphicFramePr>
        <p:xfrm>
          <a:off x="1455313" y="1652387"/>
          <a:ext cx="9278623" cy="25644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3013184641"/>
                    </a:ext>
                  </a:extLst>
                </a:gridCol>
                <a:gridCol w="4529797">
                  <a:extLst>
                    <a:ext uri="{9D8B030D-6E8A-4147-A177-3AD203B41FA5}">
                      <a16:colId xmlns:a16="http://schemas.microsoft.com/office/drawing/2014/main" val="3323972379"/>
                    </a:ext>
                  </a:extLst>
                </a:gridCol>
                <a:gridCol w="2486478">
                  <a:extLst>
                    <a:ext uri="{9D8B030D-6E8A-4147-A177-3AD203B41FA5}">
                      <a16:colId xmlns:a16="http://schemas.microsoft.com/office/drawing/2014/main" val="128122068"/>
                    </a:ext>
                  </a:extLst>
                </a:gridCol>
                <a:gridCol w="1931831">
                  <a:extLst>
                    <a:ext uri="{9D8B030D-6E8A-4147-A177-3AD203B41FA5}">
                      <a16:colId xmlns:a16="http://schemas.microsoft.com/office/drawing/2014/main" val="2862367292"/>
                    </a:ext>
                  </a:extLst>
                </a:gridCol>
              </a:tblGrid>
              <a:tr h="627174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תיאור צעד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תוצאה רצויה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תוצאה מתקבלת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67"/>
                  </a:ext>
                </a:extLst>
              </a:tr>
              <a:tr h="55404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קבלת פקודה לדגימה חדשה מהשרת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פנייה לדרייברים וקבלת דגימות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00470"/>
                  </a:ext>
                </a:extLst>
              </a:tr>
              <a:tr h="55404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עטיפת הדגימות בטבלה והעלתן למסד הנתונים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עדכון טבלת "נתוני זמן אמת" במסד הנתונים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72439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בדיקה האם נתוני הדגימה תקינים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קבלת אישור נתוני דגימה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64733"/>
                  </a:ext>
                </a:extLst>
              </a:tr>
              <a:tr h="31098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עדכון נתונים בצד הלקוח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נתוני זמן אמת מעודכנים ומוצגים ללקוח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975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5D5003-EDF5-4FFA-A5FC-B08C89A15D75}"/>
              </a:ext>
            </a:extLst>
          </p:cNvPr>
          <p:cNvSpPr txBox="1"/>
          <p:nvPr/>
        </p:nvSpPr>
        <p:spPr>
          <a:xfrm>
            <a:off x="2820473" y="551685"/>
            <a:ext cx="621910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זיהוי בדיקה: דגימה חדשה</a:t>
            </a:r>
          </a:p>
          <a:p>
            <a:r>
              <a:rPr lang="he-IL" sz="1600" dirty="0"/>
              <a:t>מטרת הבדיקה: דרישת דגימה חדשה ועיבודה</a:t>
            </a:r>
          </a:p>
          <a:p>
            <a:r>
              <a:rPr lang="he-IL" sz="1600" dirty="0"/>
              <a:t>תנאים מקדימים: אפליקציה מותקנת, משתמש רשום, מערכת פרוסה בשטח</a:t>
            </a:r>
          </a:p>
        </p:txBody>
      </p:sp>
    </p:spTree>
    <p:extLst>
      <p:ext uri="{BB962C8B-B14F-4D97-AF65-F5344CB8AC3E}">
        <p14:creationId xmlns:p14="http://schemas.microsoft.com/office/powerpoint/2010/main" val="42687149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412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futura-lt-w01-book</vt:lpstr>
      <vt:lpstr>futura-lt-w01-light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עדי צימרמן</dc:creator>
  <cp:lastModifiedBy>יונתן הרנס</cp:lastModifiedBy>
  <cp:revision>18</cp:revision>
  <dcterms:created xsi:type="dcterms:W3CDTF">2018-05-27T09:50:57Z</dcterms:created>
  <dcterms:modified xsi:type="dcterms:W3CDTF">2022-04-11T12:39:20Z</dcterms:modified>
</cp:coreProperties>
</file>