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6" autoAdjust="0"/>
  </p:normalViewPr>
  <p:slideViewPr>
    <p:cSldViewPr snapToGrid="0">
      <p:cViewPr>
        <p:scale>
          <a:sx n="50" d="100"/>
          <a:sy n="50" d="100"/>
        </p:scale>
        <p:origin x="294" y="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dirty="0"/>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jpg"/><Relationship Id="rId10" Type="http://schemas.openxmlformats.org/officeDocument/2006/relationships/image" Target="../media/image8.gif"/><Relationship Id="rId4" Type="http://schemas.openxmlformats.org/officeDocument/2006/relationships/image" Target="../media/image2.gif"/><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pPr>
              <a:buClr>
                <a:srgbClr val="000000"/>
              </a:buClr>
              <a:buSzPct val="25000"/>
            </a:pPr>
            <a:r>
              <a:rPr lang="en-US" sz="1870" dirty="0"/>
              <a:t>Currently, most photovoltaic solar power systems are simple fixed mount flat panel systems. These systems are typically constructed to optimize the amount of energy obtained from the sun but can utilize 100% of the energy potential. Tracking systems which orient the panels perpendicular to  the incoming sun's rays are a potential upgrade to improve the energy output of the system. Our project was to model a fixed mount system and two different tracking method systems to predict the overall improvement to the systems efficiency. Results show that these tracking methods greatly improve the energy output of the system.</a:t>
            </a:r>
          </a:p>
        </p:txBody>
      </p:sp>
      <p:sp>
        <p:nvSpPr>
          <p:cNvPr id="133" name="Shape 133"/>
          <p:cNvSpPr txBox="1"/>
          <p:nvPr/>
        </p:nvSpPr>
        <p:spPr>
          <a:xfrm>
            <a:off x="635574" y="337387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Justin Hershberger, Garrett Smith, Jon Spies </a:t>
            </a:r>
          </a:p>
          <a:p>
            <a:pPr algn="ctr">
              <a:buClr>
                <a:srgbClr val="000000"/>
              </a:buClr>
              <a:buSzPct val="25000"/>
            </a:pPr>
            <a:r>
              <a:rPr lang="en-US" sz="3850" dirty="0">
                <a:solidFill>
                  <a:schemeClr val="bg1"/>
                </a:solidFill>
              </a:rPr>
              <a:t>CS  5890  ------   Machine Intelligence in Clean Energy ----- Spring 2017</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a:solidFill>
                  <a:schemeClr val="bg1"/>
                </a:solidFill>
              </a:rPr>
              <a:t>Solar Power Tracking </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527448" y="11684989"/>
            <a:ext cx="7928199" cy="2951549"/>
          </a:xfrm>
          <a:prstGeom prst="rect">
            <a:avLst/>
          </a:prstGeom>
          <a:noFill/>
          <a:ln>
            <a:noFill/>
          </a:ln>
        </p:spPr>
        <p:txBody>
          <a:bodyPr lIns="133350" tIns="133350" rIns="133350" bIns="133350" anchor="t" anchorCtr="0">
            <a:noAutofit/>
          </a:bodyPr>
          <a:lstStyle/>
          <a:p>
            <a:r>
              <a:rPr lang="en-US" sz="1870" dirty="0"/>
              <a:t>Consumer photovoltaic (PV) systems have a high initial cost to purchase and install. These systems typically have lifespan’s of 20 years. For these systems to be cost efficient for consumers these high costs must be offset by the savings from the energy generated. As the direction of the location of the sun changes throughout the year and as the sun’s rays change throughout the day, fixed mount systems lose a significant portion of potential energy especially in the morning and late afternoon. Further, modern tracking systems add additional installation and operating costs. Determining how much additional energy obtained from the tracking systems can help to determine the cost effectiveness of the improvements.</a:t>
            </a:r>
          </a:p>
          <a:p>
            <a:br>
              <a:rPr lang="en-US" sz="2000" dirty="0"/>
            </a:br>
            <a:endParaRPr lang="en-US" sz="1867" dirty="0"/>
          </a:p>
        </p:txBody>
      </p:sp>
      <p:sp>
        <p:nvSpPr>
          <p:cNvPr id="63" name="Shape 133"/>
          <p:cNvSpPr txBox="1"/>
          <p:nvPr/>
        </p:nvSpPr>
        <p:spPr>
          <a:xfrm>
            <a:off x="603354" y="664092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595010" y="15570966"/>
            <a:ext cx="3983831" cy="7575626"/>
          </a:xfrm>
          <a:prstGeom prst="rect">
            <a:avLst/>
          </a:prstGeom>
          <a:noFill/>
          <a:ln>
            <a:noFill/>
          </a:ln>
        </p:spPr>
        <p:txBody>
          <a:bodyPr lIns="133350" tIns="133350" rIns="133350" bIns="133350" anchor="t" anchorCtr="0">
            <a:noAutofit/>
          </a:bodyPr>
          <a:lstStyle/>
          <a:p>
            <a:r>
              <a:rPr lang="en-US" sz="1870" dirty="0"/>
              <a:t>-Using the Python package Astral, daily azimuth and elevation angles for the sun in Logan, Utah were obtained. These angles refer to the location of the sun throughout the day.</a:t>
            </a:r>
          </a:p>
          <a:p>
            <a:r>
              <a:rPr lang="en-US" sz="1870" dirty="0"/>
              <a:t>-Using data mining/handling tools in Python, we gathered data hourly solar radiation data from the Utah Climate Center. </a:t>
            </a:r>
          </a:p>
          <a:p>
            <a:endParaRPr lang="en-US" sz="1870" dirty="0"/>
          </a:p>
        </p:txBody>
      </p:sp>
      <p:sp>
        <p:nvSpPr>
          <p:cNvPr id="65" name="Shape 133"/>
          <p:cNvSpPr txBox="1"/>
          <p:nvPr/>
        </p:nvSpPr>
        <p:spPr>
          <a:xfrm>
            <a:off x="689151" y="1510487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Methods</a:t>
            </a:r>
          </a:p>
        </p:txBody>
      </p:sp>
      <p:sp>
        <p:nvSpPr>
          <p:cNvPr id="67" name="Shape 132"/>
          <p:cNvSpPr txBox="1"/>
          <p:nvPr/>
        </p:nvSpPr>
        <p:spPr>
          <a:xfrm>
            <a:off x="8882098" y="11277028"/>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a:t>Using a sample size from April of 2017, our methods show that using a 2-axis continuous tracker would produce on average 2 times more daily power and a 1-axis continuous tracker would produce 1.8 times more daily power than a fixed-mount system. These results show that using a tracking system for solar power can produce a significant amount of additional energy over the traditional fixed mount system.</a:t>
            </a:r>
          </a:p>
        </p:txBody>
      </p:sp>
      <p:sp>
        <p:nvSpPr>
          <p:cNvPr id="68" name="Shape 133"/>
          <p:cNvSpPr txBox="1"/>
          <p:nvPr/>
        </p:nvSpPr>
        <p:spPr>
          <a:xfrm>
            <a:off x="8895957" y="10801350"/>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6" name="Shape 132"/>
          <p:cNvSpPr txBox="1"/>
          <p:nvPr/>
        </p:nvSpPr>
        <p:spPr>
          <a:xfrm>
            <a:off x="18798651" y="8358866"/>
            <a:ext cx="5212451" cy="1323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Figure 4: Time Varying Configuration 4/16/17</a:t>
            </a:r>
          </a:p>
          <a:p>
            <a:pPr>
              <a:buClr>
                <a:srgbClr val="000000"/>
              </a:buClr>
              <a:buSzPct val="25000"/>
            </a:pPr>
            <a:endParaRPr lang="en-US" sz="1867" dirty="0"/>
          </a:p>
        </p:txBody>
      </p:sp>
      <p:sp>
        <p:nvSpPr>
          <p:cNvPr id="79" name="Shape 132"/>
          <p:cNvSpPr txBox="1"/>
          <p:nvPr/>
        </p:nvSpPr>
        <p:spPr>
          <a:xfrm>
            <a:off x="17237718" y="11275065"/>
            <a:ext cx="7928199" cy="1417284"/>
          </a:xfrm>
          <a:prstGeom prst="rect">
            <a:avLst/>
          </a:prstGeom>
          <a:noFill/>
          <a:ln>
            <a:noFill/>
          </a:ln>
        </p:spPr>
        <p:txBody>
          <a:bodyPr lIns="133350" tIns="133350" rIns="133350" bIns="133350" anchor="t" anchorCtr="0">
            <a:noAutofit/>
          </a:bodyPr>
          <a:lstStyle/>
          <a:p>
            <a:pPr>
              <a:buClr>
                <a:srgbClr val="000000"/>
              </a:buClr>
              <a:buSzPct val="25000"/>
            </a:pPr>
            <a:r>
              <a:rPr lang="en-US" sz="1867" dirty="0"/>
              <a:t>Using sun location prediction data from Astral and solar radiation data from the Utah Climate Center we were able to predict that using a tracking system for solar panels can improve the system’s energy output and potentially the cost effectiveness of the system. </a:t>
            </a:r>
          </a:p>
        </p:txBody>
      </p:sp>
      <p:sp>
        <p:nvSpPr>
          <p:cNvPr id="80" name="Shape 133"/>
          <p:cNvSpPr txBox="1"/>
          <p:nvPr/>
        </p:nvSpPr>
        <p:spPr>
          <a:xfrm>
            <a:off x="17248568" y="1087104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180235" y="13265937"/>
            <a:ext cx="7928199" cy="17936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In conclusion our results show that installing a solar tracking system for solar panels will be able to capture significantly more energy than the traditional system. This gives consumers additional information to consider when purchasing solar panel systems. Depending on the cost of the tracking system, it has the potential to save the consumers even more money</a:t>
            </a:r>
            <a:r>
              <a:rPr lang="en-US" sz="1867" dirty="0"/>
              <a:t>. Given the cost and energy demand of various tracking systems additional optimizations should be done to find the optimum configuration.</a:t>
            </a:r>
            <a:endParaRPr lang="en-US" sz="1867" dirty="0"/>
          </a:p>
          <a:p>
            <a:pPr>
              <a:buClr>
                <a:srgbClr val="000000"/>
              </a:buClr>
              <a:buSzPct val="25000"/>
            </a:pPr>
            <a:endParaRPr lang="en-US" sz="1867" dirty="0"/>
          </a:p>
          <a:p>
            <a:pPr>
              <a:buClr>
                <a:srgbClr val="000000"/>
              </a:buClr>
              <a:buSzPct val="25000"/>
              <a:buFont typeface="Arial"/>
              <a:buChar char=""/>
            </a:pPr>
            <a:endParaRPr lang="en-US" sz="1867" dirty="0"/>
          </a:p>
        </p:txBody>
      </p:sp>
      <p:sp>
        <p:nvSpPr>
          <p:cNvPr id="82" name="Shape 133"/>
          <p:cNvSpPr txBox="1"/>
          <p:nvPr/>
        </p:nvSpPr>
        <p:spPr>
          <a:xfrm>
            <a:off x="17285995" y="1277214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342432" y="16671286"/>
            <a:ext cx="7928199" cy="1852978"/>
          </a:xfrm>
          <a:prstGeom prst="rect">
            <a:avLst/>
          </a:prstGeom>
          <a:noFill/>
          <a:ln>
            <a:noFill/>
          </a:ln>
        </p:spPr>
        <p:txBody>
          <a:bodyPr lIns="133350" tIns="133350" rIns="133350" bIns="133350" anchor="t" anchorCtr="0">
            <a:noAutofit/>
          </a:bodyPr>
          <a:lstStyle/>
          <a:p>
            <a:pPr>
              <a:buClr>
                <a:srgbClr val="000000"/>
              </a:buClr>
              <a:buSzPct val="25000"/>
            </a:pPr>
            <a:r>
              <a:rPr lang="en-US" sz="2000" dirty="0"/>
              <a:t>2012, Utah. "Utah Climate Center - Utah State University". </a:t>
            </a:r>
            <a:r>
              <a:rPr lang="en-US" sz="2000" i="1" dirty="0"/>
              <a:t>Climate.usurf.usu.edu</a:t>
            </a:r>
            <a:r>
              <a:rPr lang="en-US" sz="2000" dirty="0"/>
              <a:t>. </a:t>
            </a:r>
            <a:r>
              <a:rPr lang="en-US" sz="2000" dirty="0" err="1"/>
              <a:t>N.p</a:t>
            </a:r>
            <a:r>
              <a:rPr lang="en-US" sz="2000" dirty="0"/>
              <a:t>., 2017. Web. 5 May 2017.</a:t>
            </a:r>
          </a:p>
          <a:p>
            <a:pPr>
              <a:buClr>
                <a:srgbClr val="000000"/>
              </a:buClr>
              <a:buSzPct val="25000"/>
            </a:pPr>
            <a:endParaRPr lang="en-US" sz="2000" dirty="0"/>
          </a:p>
          <a:p>
            <a:pPr>
              <a:buClr>
                <a:srgbClr val="000000"/>
              </a:buClr>
              <a:buSzPct val="25000"/>
            </a:pPr>
            <a:r>
              <a:rPr lang="en-US" sz="2000" dirty="0"/>
              <a:t>"Astral V1.4 — Astral 1.4 Documentation". </a:t>
            </a:r>
            <a:r>
              <a:rPr lang="en-US" sz="2000" i="1" dirty="0"/>
              <a:t>Pythonhosted.org</a:t>
            </a:r>
            <a:r>
              <a:rPr lang="en-US" sz="2000" dirty="0"/>
              <a:t>. </a:t>
            </a:r>
            <a:r>
              <a:rPr lang="en-US" sz="2000" dirty="0" err="1"/>
              <a:t>N.p</a:t>
            </a:r>
            <a:r>
              <a:rPr lang="en-US" sz="2000" dirty="0"/>
              <a:t>., 2017. Web. 5 May 2017.</a:t>
            </a:r>
            <a:endParaRPr lang="en-US" sz="1867" dirty="0"/>
          </a:p>
          <a:p>
            <a:pPr>
              <a:buClr>
                <a:srgbClr val="000000"/>
              </a:buClr>
              <a:buSzPct val="25000"/>
            </a:pPr>
            <a:endParaRPr lang="en-US" sz="1867" dirty="0"/>
          </a:p>
        </p:txBody>
      </p:sp>
      <p:sp>
        <p:nvSpPr>
          <p:cNvPr id="84" name="Shape 133"/>
          <p:cNvSpPr txBox="1"/>
          <p:nvPr/>
        </p:nvSpPr>
        <p:spPr>
          <a:xfrm>
            <a:off x="17243142" y="1590726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74" name="Shape 132"/>
          <p:cNvSpPr txBox="1"/>
          <p:nvPr/>
        </p:nvSpPr>
        <p:spPr>
          <a:xfrm>
            <a:off x="10515687" y="18035627"/>
            <a:ext cx="4938712" cy="1323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Figure 3: Tracking Configurations 4/16/17</a:t>
            </a:r>
          </a:p>
          <a:p>
            <a:pPr>
              <a:buClr>
                <a:srgbClr val="000000"/>
              </a:buClr>
              <a:buSzPct val="25000"/>
            </a:pPr>
            <a:endParaRPr lang="en-US" sz="1867" dirty="0"/>
          </a:p>
        </p:txBody>
      </p:sp>
      <p:sp>
        <p:nvSpPr>
          <p:cNvPr id="77" name="Shape 132"/>
          <p:cNvSpPr txBox="1"/>
          <p:nvPr/>
        </p:nvSpPr>
        <p:spPr>
          <a:xfrm>
            <a:off x="18674979" y="18990262"/>
            <a:ext cx="4938712" cy="1323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Figure 1: Solar Energy from Panel 4/25/17</a:t>
            </a:r>
          </a:p>
          <a:p>
            <a:pPr>
              <a:buClr>
                <a:srgbClr val="000000"/>
              </a:buClr>
              <a:buSzPct val="25000"/>
            </a:pPr>
            <a:endParaRPr lang="en-US" sz="1867" dirty="0"/>
          </a:p>
        </p:txBody>
      </p:sp>
      <p:pic>
        <p:nvPicPr>
          <p:cNvPr id="6" name="Picture 5"/>
          <p:cNvPicPr>
            <a:picLocks noChangeAspect="1"/>
          </p:cNvPicPr>
          <p:nvPr/>
        </p:nvPicPr>
        <p:blipFill>
          <a:blip r:embed="rId5"/>
          <a:stretch>
            <a:fillRect/>
          </a:stretch>
        </p:blipFill>
        <p:spPr>
          <a:xfrm>
            <a:off x="17337391" y="3414661"/>
            <a:ext cx="7613885" cy="4919618"/>
          </a:xfrm>
          <a:prstGeom prst="rect">
            <a:avLst/>
          </a:prstGeom>
        </p:spPr>
      </p:pic>
      <p:pic>
        <p:nvPicPr>
          <p:cNvPr id="9" name="Picture 8"/>
          <p:cNvPicPr>
            <a:picLocks noChangeAspect="1"/>
          </p:cNvPicPr>
          <p:nvPr/>
        </p:nvPicPr>
        <p:blipFill>
          <a:blip r:embed="rId6"/>
          <a:stretch>
            <a:fillRect/>
          </a:stretch>
        </p:blipFill>
        <p:spPr>
          <a:xfrm>
            <a:off x="4864288" y="14828303"/>
            <a:ext cx="3205172" cy="3274361"/>
          </a:xfrm>
          <a:prstGeom prst="rect">
            <a:avLst/>
          </a:prstGeom>
        </p:spPr>
      </p:pic>
      <p:pic>
        <p:nvPicPr>
          <p:cNvPr id="70" name="Picture 69"/>
          <p:cNvPicPr>
            <a:picLocks noChangeAspect="1"/>
          </p:cNvPicPr>
          <p:nvPr/>
        </p:nvPicPr>
        <p:blipFill>
          <a:blip r:embed="rId7"/>
          <a:stretch>
            <a:fillRect/>
          </a:stretch>
        </p:blipFill>
        <p:spPr>
          <a:xfrm>
            <a:off x="1206013" y="7128676"/>
            <a:ext cx="6712029" cy="4070269"/>
          </a:xfrm>
          <a:prstGeom prst="rect">
            <a:avLst/>
          </a:prstGeom>
        </p:spPr>
      </p:pic>
      <p:pic>
        <p:nvPicPr>
          <p:cNvPr id="13" name="Picture 12"/>
          <p:cNvPicPr>
            <a:picLocks noChangeAspect="1"/>
          </p:cNvPicPr>
          <p:nvPr/>
        </p:nvPicPr>
        <p:blipFill>
          <a:blip r:embed="rId8"/>
          <a:stretch>
            <a:fillRect/>
          </a:stretch>
        </p:blipFill>
        <p:spPr>
          <a:xfrm>
            <a:off x="11788941" y="4941442"/>
            <a:ext cx="1559686" cy="447781"/>
          </a:xfrm>
          <a:prstGeom prst="rect">
            <a:avLst/>
          </a:prstGeom>
        </p:spPr>
      </p:pic>
      <p:pic>
        <p:nvPicPr>
          <p:cNvPr id="15" name="Picture 14"/>
          <p:cNvPicPr>
            <a:picLocks noChangeAspect="1"/>
          </p:cNvPicPr>
          <p:nvPr/>
        </p:nvPicPr>
        <p:blipFill>
          <a:blip r:embed="rId9"/>
          <a:stretch>
            <a:fillRect/>
          </a:stretch>
        </p:blipFill>
        <p:spPr>
          <a:xfrm>
            <a:off x="11828732" y="6365790"/>
            <a:ext cx="1614773" cy="296707"/>
          </a:xfrm>
          <a:prstGeom prst="rect">
            <a:avLst/>
          </a:prstGeom>
        </p:spPr>
      </p:pic>
      <p:sp>
        <p:nvSpPr>
          <p:cNvPr id="16" name="TextBox 15"/>
          <p:cNvSpPr txBox="1"/>
          <p:nvPr/>
        </p:nvSpPr>
        <p:spPr>
          <a:xfrm>
            <a:off x="8976089" y="3762018"/>
            <a:ext cx="7303262" cy="6998839"/>
          </a:xfrm>
          <a:prstGeom prst="rect">
            <a:avLst/>
          </a:prstGeom>
          <a:noFill/>
        </p:spPr>
        <p:txBody>
          <a:bodyPr wrap="square" rtlCol="0">
            <a:spAutoFit/>
          </a:bodyPr>
          <a:lstStyle/>
          <a:p>
            <a:r>
              <a:rPr lang="en-US" sz="1870" dirty="0"/>
              <a:t>The Astral package returns azimuth, and elevation angles for the sun. Using Equation 1 the angle of difference, </a:t>
            </a:r>
            <a:r>
              <a:rPr lang="el-GR" sz="1870" dirty="0"/>
              <a:t>β</a:t>
            </a:r>
            <a:r>
              <a:rPr lang="en-US" sz="1870" dirty="0"/>
              <a:t>, from the panel elevation angle and the sun elevation angle can be calculated.</a:t>
            </a:r>
          </a:p>
          <a:p>
            <a:endParaRPr lang="en-US" sz="1870" dirty="0"/>
          </a:p>
          <a:p>
            <a:r>
              <a:rPr lang="en-US" sz="1870" dirty="0"/>
              <a:t>					(1)</a:t>
            </a:r>
          </a:p>
          <a:p>
            <a:endParaRPr lang="en-US" sz="1870" dirty="0"/>
          </a:p>
          <a:p>
            <a:r>
              <a:rPr lang="en-US" sz="1870" dirty="0"/>
              <a:t>Equation 2 can then be used to calculate the perpendicular projection of the length.</a:t>
            </a:r>
          </a:p>
          <a:p>
            <a:endParaRPr lang="en-US" sz="1870" dirty="0"/>
          </a:p>
          <a:p>
            <a:r>
              <a:rPr lang="en-US" sz="1870" dirty="0"/>
              <a:t>					(2)</a:t>
            </a:r>
          </a:p>
          <a:p>
            <a:endParaRPr lang="en-US" sz="1870" dirty="0"/>
          </a:p>
          <a:p>
            <a:r>
              <a:rPr lang="en-US" sz="1870" dirty="0"/>
              <a:t>These two equations can be repeated using the azimuth angle of the sun and the direction angle of the panel to calculate the perpendicular projection of the width. Finally using Equation 3 the orthogonal projection of the area is calculated.</a:t>
            </a:r>
          </a:p>
          <a:p>
            <a:endParaRPr lang="en-US" sz="1870" dirty="0"/>
          </a:p>
          <a:p>
            <a:r>
              <a:rPr lang="en-US" sz="1870" dirty="0"/>
              <a:t>					(3)</a:t>
            </a:r>
          </a:p>
          <a:p>
            <a:endParaRPr lang="en-US" sz="1870" dirty="0"/>
          </a:p>
          <a:p>
            <a:r>
              <a:rPr lang="en-US" sz="1870" dirty="0"/>
              <a:t>For this method, the length and width of the panels were normalized to result in a dimensionless area that can be applied to different size or configurations of solar panels. These calculations were repeated every minute of the day to “track’ the sun. The type of tracking and frequency of position change for the panel was varied and results were calculated.</a:t>
            </a:r>
          </a:p>
        </p:txBody>
      </p:sp>
      <p:pic>
        <p:nvPicPr>
          <p:cNvPr id="17" name="Picture 16"/>
          <p:cNvPicPr>
            <a:picLocks noChangeAspect="1"/>
          </p:cNvPicPr>
          <p:nvPr/>
        </p:nvPicPr>
        <p:blipFill>
          <a:blip r:embed="rId10"/>
          <a:stretch>
            <a:fillRect/>
          </a:stretch>
        </p:blipFill>
        <p:spPr>
          <a:xfrm>
            <a:off x="12009992" y="8391882"/>
            <a:ext cx="1338635" cy="248344"/>
          </a:xfrm>
          <a:prstGeom prst="rect">
            <a:avLst/>
          </a:prstGeom>
        </p:spPr>
      </p:pic>
      <p:sp>
        <p:nvSpPr>
          <p:cNvPr id="71" name="Shape 133"/>
          <p:cNvSpPr txBox="1"/>
          <p:nvPr/>
        </p:nvSpPr>
        <p:spPr>
          <a:xfrm>
            <a:off x="9026369" y="333134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Calculations</a:t>
            </a:r>
          </a:p>
        </p:txBody>
      </p:sp>
      <p:sp>
        <p:nvSpPr>
          <p:cNvPr id="19" name="TextBox 18"/>
          <p:cNvSpPr txBox="1"/>
          <p:nvPr/>
        </p:nvSpPr>
        <p:spPr>
          <a:xfrm>
            <a:off x="17285995" y="9020442"/>
            <a:ext cx="7078955" cy="1942006"/>
          </a:xfrm>
          <a:prstGeom prst="rect">
            <a:avLst/>
          </a:prstGeom>
          <a:noFill/>
        </p:spPr>
        <p:txBody>
          <a:bodyPr wrap="square" rtlCol="0">
            <a:spAutoFit/>
          </a:bodyPr>
          <a:lstStyle/>
          <a:p>
            <a:pPr lvl="0">
              <a:buClr>
                <a:srgbClr val="000000"/>
              </a:buClr>
              <a:buSzPct val="25000"/>
            </a:pPr>
            <a:r>
              <a:rPr lang="en-US" sz="1867" dirty="0"/>
              <a:t>Figure 4 shows how changing the frequency of the position change affects the power output of the system. Surprisingly, a bihourly stepwise tracking system only results in a loss of 2.3% from the ideal continuous configuration and changing the panel’s direction only three times a day resulted in a loss of 8.9%.</a:t>
            </a:r>
          </a:p>
          <a:p>
            <a:pPr lvl="0">
              <a:buClr>
                <a:srgbClr val="000000"/>
              </a:buClr>
              <a:buSzPct val="25000"/>
            </a:pPr>
            <a:endParaRPr lang="en-US" sz="1867" dirty="0"/>
          </a:p>
          <a:p>
            <a:endParaRPr lang="en-US" dirty="0"/>
          </a:p>
        </p:txBody>
      </p:sp>
      <p:pic>
        <p:nvPicPr>
          <p:cNvPr id="21" name="Picture 20"/>
          <p:cNvPicPr>
            <a:picLocks noChangeAspect="1"/>
          </p:cNvPicPr>
          <p:nvPr/>
        </p:nvPicPr>
        <p:blipFill>
          <a:blip r:embed="rId11"/>
          <a:stretch>
            <a:fillRect/>
          </a:stretch>
        </p:blipFill>
        <p:spPr>
          <a:xfrm>
            <a:off x="9040232" y="13256451"/>
            <a:ext cx="7500278" cy="4846213"/>
          </a:xfrm>
          <a:prstGeom prst="rect">
            <a:avLst/>
          </a:prstGeom>
        </p:spPr>
      </p:pic>
      <p:sp>
        <p:nvSpPr>
          <p:cNvPr id="75" name="Shape 132"/>
          <p:cNvSpPr txBox="1"/>
          <p:nvPr/>
        </p:nvSpPr>
        <p:spPr>
          <a:xfrm>
            <a:off x="2306255" y="11237094"/>
            <a:ext cx="3707927" cy="1323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Figure 1: Angle of Inclination </a:t>
            </a:r>
          </a:p>
        </p:txBody>
      </p:sp>
      <p:sp>
        <p:nvSpPr>
          <p:cNvPr id="78" name="Shape 132"/>
          <p:cNvSpPr txBox="1"/>
          <p:nvPr/>
        </p:nvSpPr>
        <p:spPr>
          <a:xfrm>
            <a:off x="4418842" y="18035627"/>
            <a:ext cx="5212451" cy="1323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Figure 2: Solar Panel Angle Diagram</a:t>
            </a:r>
          </a:p>
          <a:p>
            <a:pPr>
              <a:buClr>
                <a:srgbClr val="000000"/>
              </a:buClr>
              <a:buSzPct val="25000"/>
            </a:pPr>
            <a:endParaRPr lang="en-US" sz="1867" dirty="0"/>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7647</TotalTime>
  <Words>683</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Garrett Smith</cp:lastModifiedBy>
  <cp:revision>31</cp:revision>
  <dcterms:modified xsi:type="dcterms:W3CDTF">2017-05-05T05:54:07Z</dcterms:modified>
</cp:coreProperties>
</file>