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1.g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tif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212" name="Shape 21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a Model</a:t>
            </a:r>
          </a:p>
        </p:txBody>
      </p:sp>
      <p:sp>
        <p:nvSpPr>
          <p:cNvPr id="247" name="Shape 247"/>
          <p:cNvSpPr/>
          <p:nvPr/>
        </p:nvSpPr>
        <p:spPr>
          <a:xfrm>
            <a:off x="526400" y="4993624"/>
            <a:ext cx="13599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model.predict(df[columns])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xfrm>
            <a:off x="3279937" y="4128458"/>
            <a:ext cx="6444926" cy="1982356"/>
          </a:xfrm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Problem #1: Shape of Data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406400" y="3953767"/>
            <a:ext cx="12192000" cy="505984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Not centered on zero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Columns have different magnitudes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Interpreting Linear models</a:t>
            </a:r>
          </a:p>
        </p:txBody>
      </p:sp>
      <p:sp>
        <p:nvSpPr>
          <p:cNvPr id="255" name="Shape 255"/>
          <p:cNvSpPr/>
          <p:nvPr/>
        </p:nvSpPr>
        <p:spPr>
          <a:xfrm>
            <a:off x="491299" y="3428960"/>
            <a:ext cx="129467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model.coef_</a:t>
            </a:r>
          </a:p>
        </p:txBody>
      </p:sp>
      <p:sp>
        <p:nvSpPr>
          <p:cNvPr id="256" name="Shape 256"/>
          <p:cNvSpPr/>
          <p:nvPr/>
        </p:nvSpPr>
        <p:spPr>
          <a:xfrm>
            <a:off x="2412967" y="4703186"/>
            <a:ext cx="1175341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[-1.840,4.24, …, -9.96])</a:t>
            </a:r>
          </a:p>
        </p:txBody>
      </p:sp>
      <p:sp>
        <p:nvSpPr>
          <p:cNvPr id="257" name="Shape 257"/>
          <p:cNvSpPr/>
          <p:nvPr/>
        </p:nvSpPr>
        <p:spPr>
          <a:xfrm>
            <a:off x="584914" y="5028260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Interpreting Linear models</a:t>
            </a:r>
          </a:p>
        </p:txBody>
      </p:sp>
      <p:sp>
        <p:nvSpPr>
          <p:cNvPr id="260" name="Shape 260"/>
          <p:cNvSpPr/>
          <p:nvPr/>
        </p:nvSpPr>
        <p:spPr>
          <a:xfrm>
            <a:off x="491299" y="3428960"/>
            <a:ext cx="129467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model.coef_</a:t>
            </a:r>
          </a:p>
        </p:txBody>
      </p:sp>
      <p:sp>
        <p:nvSpPr>
          <p:cNvPr id="261" name="Shape 261"/>
          <p:cNvSpPr/>
          <p:nvPr/>
        </p:nvSpPr>
        <p:spPr>
          <a:xfrm>
            <a:off x="2412967" y="4703186"/>
            <a:ext cx="1175341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[-1.840,4.24, …, -9.96])</a:t>
            </a:r>
          </a:p>
        </p:txBody>
      </p:sp>
      <p:sp>
        <p:nvSpPr>
          <p:cNvPr id="262" name="Shape 262"/>
          <p:cNvSpPr/>
          <p:nvPr/>
        </p:nvSpPr>
        <p:spPr>
          <a:xfrm>
            <a:off x="584914" y="5028260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63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13067" r="0" b="0"/>
          <a:stretch>
            <a:fillRect/>
          </a:stretch>
        </p:blipFill>
        <p:spPr>
          <a:xfrm>
            <a:off x="0" y="5964711"/>
            <a:ext cx="13004801" cy="7992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Solution: Standardize Data!</a:t>
            </a:r>
          </a:p>
        </p:txBody>
      </p:sp>
      <p:sp>
        <p:nvSpPr>
          <p:cNvPr id="266" name="Shape 266"/>
          <p:cNvSpPr/>
          <p:nvPr>
            <p:ph type="body" idx="1"/>
          </p:nvPr>
        </p:nvSpPr>
        <p:spPr>
          <a:xfrm>
            <a:off x="406400" y="3953767"/>
            <a:ext cx="12192000" cy="505984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Centered data around zero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Scale all columns to have variance =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Standardizing your data</a:t>
            </a:r>
          </a:p>
        </p:txBody>
      </p:sp>
      <p:sp>
        <p:nvSpPr>
          <p:cNvPr id="269" name="Shape 269"/>
          <p:cNvSpPr/>
          <p:nvPr/>
        </p:nvSpPr>
        <p:spPr>
          <a:xfrm>
            <a:off x="122525" y="3816073"/>
            <a:ext cx="13599922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sklearn.preprocessing import scale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X = scale(df[columns])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Interpreting Linear models</a:t>
            </a:r>
          </a:p>
        </p:txBody>
      </p:sp>
      <p:sp>
        <p:nvSpPr>
          <p:cNvPr id="272" name="Shape 272"/>
          <p:cNvSpPr/>
          <p:nvPr/>
        </p:nvSpPr>
        <p:spPr>
          <a:xfrm>
            <a:off x="491299" y="3428960"/>
            <a:ext cx="129467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model.coef_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Problem #2: Sum of Squares</a:t>
            </a:r>
          </a:p>
        </p:txBody>
      </p:sp>
      <p:sp>
        <p:nvSpPr>
          <p:cNvPr id="275" name="Shape 275"/>
          <p:cNvSpPr/>
          <p:nvPr>
            <p:ph type="body" idx="1"/>
          </p:nvPr>
        </p:nvSpPr>
        <p:spPr>
          <a:xfrm>
            <a:off x="406400" y="3953767"/>
            <a:ext cx="12192000" cy="505984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Changes with the magnitude of the data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Cannot compare across two datasets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Solution: R2 score!</a:t>
            </a:r>
          </a:p>
        </p:txBody>
      </p:sp>
      <p:sp>
        <p:nvSpPr>
          <p:cNvPr id="278" name="Shape 278"/>
          <p:cNvSpPr/>
          <p:nvPr>
            <p:ph type="body" idx="1"/>
          </p:nvPr>
        </p:nvSpPr>
        <p:spPr>
          <a:xfrm>
            <a:off x="406400" y="3953767"/>
            <a:ext cx="12192000" cy="505984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Compares model’s error to error against average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Goes from 1 (perfect) to negative infinity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Linear Regression</a:t>
            </a:r>
          </a:p>
        </p:txBody>
      </p:sp>
      <p:sp>
        <p:nvSpPr>
          <p:cNvPr id="215" name="Shape 215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Uses line of best fit to predict</a:t>
            </a:r>
          </a:p>
          <a:p>
            <a:pPr marL="642433" indent="-642433" defTabSz="531622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“Best fit” minimizes squared error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image1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69" y="587504"/>
            <a:ext cx="12880462" cy="8578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83" name="Shape 2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284" name="Shape 2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3" y="114300"/>
            <a:ext cx="12991234" cy="9093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R2 score</a:t>
            </a:r>
          </a:p>
        </p:txBody>
      </p:sp>
      <p:pic>
        <p:nvPicPr>
          <p:cNvPr id="288" name="r2.png"/>
          <p:cNvPicPr>
            <a:picLocks noChangeAspect="1"/>
          </p:cNvPicPr>
          <p:nvPr/>
        </p:nvPicPr>
        <p:blipFill>
          <a:blip r:embed="rId2">
            <a:extLst/>
          </a:blip>
          <a:srcRect l="10428" t="75444" r="0" b="2097"/>
          <a:stretch>
            <a:fillRect/>
          </a:stretch>
        </p:blipFill>
        <p:spPr>
          <a:xfrm>
            <a:off x="-795050" y="4823988"/>
            <a:ext cx="8523075" cy="2122040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6349518" y="4793855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&lt;- </a:t>
            </a:r>
            <a:r>
              <a:rPr sz="5000">
                <a:solidFill>
                  <a:schemeClr val="accent5"/>
                </a:solidFill>
              </a:rPr>
              <a:t>Error of model</a:t>
            </a:r>
          </a:p>
        </p:txBody>
      </p:sp>
      <p:sp>
        <p:nvSpPr>
          <p:cNvPr id="290" name="Shape 290"/>
          <p:cNvSpPr/>
          <p:nvPr/>
        </p:nvSpPr>
        <p:spPr>
          <a:xfrm>
            <a:off x="6349518" y="5708413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sz="8100">
                <a:solidFill>
                  <a:schemeClr val="accent5"/>
                </a:solidFill>
              </a:rPr>
              <a:t>&lt;-</a:t>
            </a:r>
            <a:r>
              <a:rPr>
                <a:solidFill>
                  <a:schemeClr val="accent5"/>
                </a:solidFill>
              </a:rPr>
              <a:t> Error of mean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R2 Score</a:t>
            </a:r>
          </a:p>
        </p:txBody>
      </p:sp>
      <p:sp>
        <p:nvSpPr>
          <p:cNvPr id="293" name="Shape 293"/>
          <p:cNvSpPr/>
          <p:nvPr>
            <p:ph type="body" idx="1"/>
          </p:nvPr>
        </p:nvSpPr>
        <p:spPr>
          <a:xfrm>
            <a:off x="406400" y="3953767"/>
            <a:ext cx="12192000" cy="505984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Much smaller squared error? </a:t>
            </a:r>
            <a:r>
              <a:rPr>
                <a:solidFill>
                  <a:schemeClr val="accent3"/>
                </a:solidFill>
              </a:rPr>
              <a:t>R2 close to 1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Same squared error as always guessing mean? </a:t>
            </a:r>
            <a:r>
              <a:rPr>
                <a:solidFill>
                  <a:schemeClr val="accent5"/>
                </a:solidFill>
              </a:rPr>
              <a:t>R2 close to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/>
          </p:nvPr>
        </p:nvSpPr>
        <p:spPr>
          <a:xfrm>
            <a:off x="3279937" y="4128458"/>
            <a:ext cx="6444926" cy="1982356"/>
          </a:xfrm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Linear model assumptions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xfrm>
            <a:off x="406400" y="3953767"/>
            <a:ext cx="12192000" cy="5924402"/>
          </a:xfrm>
          <a:prstGeom prst="rect">
            <a:avLst/>
          </a:prstGeom>
        </p:spPr>
        <p:txBody>
          <a:bodyPr anchor="t"/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L</a:t>
            </a:r>
            <a:r>
              <a:t>inear relationship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I</a:t>
            </a:r>
            <a:r>
              <a:t>ndependence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N</a:t>
            </a:r>
            <a:r>
              <a:t>ormality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E</a:t>
            </a:r>
            <a:r>
              <a:t>qual Variance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Testing methods</a:t>
            </a:r>
          </a:p>
        </p:txBody>
      </p:sp>
      <p:sp>
        <p:nvSpPr>
          <p:cNvPr id="301" name="Shape 30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Quick and qualitative 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Protects against major errors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Linear relationship</a:t>
            </a:r>
          </a:p>
        </p:txBody>
      </p:sp>
      <p:sp>
        <p:nvSpPr>
          <p:cNvPr id="304" name="Shape 304"/>
          <p:cNvSpPr/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pPr/>
            <a:r>
              <a:t>Can check with a scatter plot</a:t>
            </a:r>
          </a:p>
        </p:txBody>
      </p:sp>
      <p:pic>
        <p:nvPicPr>
          <p:cNvPr id="30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1012" y="4243247"/>
            <a:ext cx="7788894" cy="5173541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Shape 306"/>
          <p:cNvSpPr/>
          <p:nvPr/>
        </p:nvSpPr>
        <p:spPr>
          <a:xfrm rot="18546354">
            <a:off x="10242283" y="6313242"/>
            <a:ext cx="157388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7" name="Shape 307"/>
          <p:cNvSpPr/>
          <p:nvPr/>
        </p:nvSpPr>
        <p:spPr>
          <a:xfrm rot="2624366">
            <a:off x="10848664" y="5831628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Linear relationship</a:t>
            </a:r>
          </a:p>
        </p:txBody>
      </p:sp>
      <p:sp>
        <p:nvSpPr>
          <p:cNvPr id="310" name="Shape 310"/>
          <p:cNvSpPr/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pPr/>
            <a:r>
              <a:t>Can check with a scatter plot</a:t>
            </a:r>
          </a:p>
        </p:txBody>
      </p:sp>
      <p:sp>
        <p:nvSpPr>
          <p:cNvPr id="311" name="Shape 311"/>
          <p:cNvSpPr/>
          <p:nvPr/>
        </p:nvSpPr>
        <p:spPr>
          <a:xfrm rot="2859210">
            <a:off x="9809686" y="6490645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2" name="Shape 312"/>
          <p:cNvSpPr/>
          <p:nvPr/>
        </p:nvSpPr>
        <p:spPr>
          <a:xfrm rot="18911602">
            <a:off x="9817422" y="6460999"/>
            <a:ext cx="1597712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1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2365" y="4324450"/>
            <a:ext cx="7845595" cy="4970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Equal Variance</a:t>
            </a:r>
          </a:p>
        </p:txBody>
      </p:sp>
      <p:sp>
        <p:nvSpPr>
          <p:cNvPr id="316" name="Shape 316"/>
          <p:cNvSpPr/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pPr/>
            <a:r>
              <a:t>Can check with a scatter plot</a:t>
            </a:r>
          </a:p>
        </p:txBody>
      </p:sp>
      <p:sp>
        <p:nvSpPr>
          <p:cNvPr id="317" name="Shape 317"/>
          <p:cNvSpPr/>
          <p:nvPr/>
        </p:nvSpPr>
        <p:spPr>
          <a:xfrm rot="18546354">
            <a:off x="10242283" y="6313242"/>
            <a:ext cx="157388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8" name="Shape 318"/>
          <p:cNvSpPr/>
          <p:nvPr/>
        </p:nvSpPr>
        <p:spPr>
          <a:xfrm rot="2624366">
            <a:off x="10848664" y="5831628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19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0" t="0" r="63741" b="0"/>
          <a:stretch>
            <a:fillRect/>
          </a:stretch>
        </p:blipFill>
        <p:spPr>
          <a:xfrm>
            <a:off x="1171239" y="4243247"/>
            <a:ext cx="6795681" cy="4857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single-variable</a:t>
            </a:r>
          </a:p>
        </p:txBody>
      </p:sp>
      <p:sp>
        <p:nvSpPr>
          <p:cNvPr id="218" name="Shape 218"/>
          <p:cNvSpPr/>
          <p:nvPr/>
        </p:nvSpPr>
        <p:spPr>
          <a:xfrm>
            <a:off x="574094" y="2903133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+ 1</a:t>
            </a:r>
          </a:p>
        </p:txBody>
      </p:sp>
      <p:sp>
        <p:nvSpPr>
          <p:cNvPr id="219" name="Shape 219"/>
          <p:cNvSpPr/>
          <p:nvPr/>
        </p:nvSpPr>
        <p:spPr>
          <a:xfrm>
            <a:off x="574094" y="513715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1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220" name="Shape 220"/>
          <p:cNvSpPr/>
          <p:nvPr/>
        </p:nvSpPr>
        <p:spPr>
          <a:xfrm>
            <a:off x="574094" y="6516165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2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221" name="Shape 221"/>
          <p:cNvSpPr/>
          <p:nvPr/>
        </p:nvSpPr>
        <p:spPr>
          <a:xfrm>
            <a:off x="574094" y="789518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3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equal Variance</a:t>
            </a:r>
          </a:p>
        </p:txBody>
      </p:sp>
      <p:sp>
        <p:nvSpPr>
          <p:cNvPr id="322" name="Shape 322"/>
          <p:cNvSpPr/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pPr/>
            <a:r>
              <a:t>Can check with a scatter plot</a:t>
            </a:r>
          </a:p>
        </p:txBody>
      </p:sp>
      <p:sp>
        <p:nvSpPr>
          <p:cNvPr id="323" name="Shape 323"/>
          <p:cNvSpPr/>
          <p:nvPr/>
        </p:nvSpPr>
        <p:spPr>
          <a:xfrm rot="2859210">
            <a:off x="9809686" y="6490645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4" name="Shape 324"/>
          <p:cNvSpPr/>
          <p:nvPr/>
        </p:nvSpPr>
        <p:spPr>
          <a:xfrm rot="18911602">
            <a:off x="9817422" y="6460999"/>
            <a:ext cx="1597712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25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35136" t="0" r="32190" b="0"/>
          <a:stretch>
            <a:fillRect/>
          </a:stretch>
        </p:blipFill>
        <p:spPr>
          <a:xfrm>
            <a:off x="1197270" y="4243145"/>
            <a:ext cx="6500650" cy="5156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equal Variance</a:t>
            </a:r>
          </a:p>
        </p:txBody>
      </p:sp>
      <p:sp>
        <p:nvSpPr>
          <p:cNvPr id="328" name="Shape 328"/>
          <p:cNvSpPr/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pPr/>
            <a:r>
              <a:t>Can check with a scatter plot</a:t>
            </a:r>
          </a:p>
        </p:txBody>
      </p:sp>
      <p:sp>
        <p:nvSpPr>
          <p:cNvPr id="329" name="Shape 329"/>
          <p:cNvSpPr/>
          <p:nvPr/>
        </p:nvSpPr>
        <p:spPr>
          <a:xfrm rot="2859210">
            <a:off x="9809686" y="6490645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0" name="Shape 330"/>
          <p:cNvSpPr/>
          <p:nvPr/>
        </p:nvSpPr>
        <p:spPr>
          <a:xfrm rot="18911602">
            <a:off x="9817422" y="6460999"/>
            <a:ext cx="1597712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31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66194" t="0" r="1133" b="0"/>
          <a:stretch>
            <a:fillRect/>
          </a:stretch>
        </p:blipFill>
        <p:spPr>
          <a:xfrm>
            <a:off x="1197270" y="4243145"/>
            <a:ext cx="6500649" cy="5156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354" y="334222"/>
            <a:ext cx="12462093" cy="8567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Linear model assumptions</a:t>
            </a:r>
          </a:p>
        </p:txBody>
      </p:sp>
      <p:sp>
        <p:nvSpPr>
          <p:cNvPr id="336" name="Shape 336"/>
          <p:cNvSpPr/>
          <p:nvPr>
            <p:ph type="body" idx="1"/>
          </p:nvPr>
        </p:nvSpPr>
        <p:spPr>
          <a:xfrm>
            <a:off x="406400" y="3953767"/>
            <a:ext cx="12192000" cy="5924402"/>
          </a:xfrm>
          <a:prstGeom prst="rect">
            <a:avLst/>
          </a:prstGeom>
        </p:spPr>
        <p:txBody>
          <a:bodyPr anchor="t"/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trike="sngStrike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L</a:t>
            </a:r>
            <a:r>
              <a:t>inear relationship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I</a:t>
            </a:r>
            <a:r>
              <a:t>ndependence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N</a:t>
            </a:r>
            <a:r>
              <a:t>ormality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trike="sngStrike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E</a:t>
            </a:r>
            <a:r>
              <a:t>qual Variance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Independence</a:t>
            </a:r>
          </a:p>
        </p:txBody>
      </p:sp>
      <p:sp>
        <p:nvSpPr>
          <p:cNvPr id="339" name="Shape 339"/>
          <p:cNvSpPr/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/>
          <a:p>
            <a:pPr marL="589626" indent="-589626" defTabSz="487923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280"/>
            </a:pPr>
            <a:r>
              <a:t>Check the correlation matrix </a:t>
            </a:r>
            <a:r>
              <a:rPr b="1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rPr>
              <a:t>df.corr()</a:t>
            </a:r>
          </a:p>
        </p:txBody>
      </p:sp>
      <p:pic>
        <p:nvPicPr>
          <p:cNvPr id="340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1002" t="0" r="24271" b="0"/>
          <a:stretch>
            <a:fillRect/>
          </a:stretch>
        </p:blipFill>
        <p:spPr>
          <a:xfrm>
            <a:off x="675190" y="4648200"/>
            <a:ext cx="9032478" cy="4010950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Shape 341"/>
          <p:cNvSpPr/>
          <p:nvPr/>
        </p:nvSpPr>
        <p:spPr>
          <a:xfrm rot="18546354">
            <a:off x="10625965" y="6515583"/>
            <a:ext cx="157388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2" name="Shape 342"/>
          <p:cNvSpPr/>
          <p:nvPr/>
        </p:nvSpPr>
        <p:spPr>
          <a:xfrm rot="2624366">
            <a:off x="11232346" y="6033970"/>
            <a:ext cx="170441" cy="12278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Independence</a:t>
            </a:r>
          </a:p>
        </p:txBody>
      </p:sp>
      <p:sp>
        <p:nvSpPr>
          <p:cNvPr id="345" name="Shape 345"/>
          <p:cNvSpPr/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/>
          <a:p>
            <a:pPr marL="589626" indent="-589626" defTabSz="487923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280"/>
            </a:pPr>
            <a:r>
              <a:t>Check the correlation matrix </a:t>
            </a:r>
            <a:r>
              <a:rPr b="1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rPr>
              <a:t>df.corr()</a:t>
            </a:r>
          </a:p>
        </p:txBody>
      </p:sp>
      <p:pic>
        <p:nvPicPr>
          <p:cNvPr id="346" name="Fitting_correlation_matrix.png"/>
          <p:cNvPicPr>
            <a:picLocks noChangeAspect="1"/>
          </p:cNvPicPr>
          <p:nvPr/>
        </p:nvPicPr>
        <p:blipFill>
          <a:blip r:embed="rId3">
            <a:extLst/>
          </a:blip>
          <a:srcRect l="0" t="0" r="47657" b="0"/>
          <a:stretch>
            <a:fillRect/>
          </a:stretch>
        </p:blipFill>
        <p:spPr>
          <a:xfrm>
            <a:off x="1203739" y="4489712"/>
            <a:ext cx="6961197" cy="4316421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Shape 347"/>
          <p:cNvSpPr/>
          <p:nvPr/>
        </p:nvSpPr>
        <p:spPr>
          <a:xfrm rot="2859210">
            <a:off x="9809686" y="6490645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8" name="Shape 348"/>
          <p:cNvSpPr/>
          <p:nvPr/>
        </p:nvSpPr>
        <p:spPr>
          <a:xfrm rot="18911602">
            <a:off x="9817422" y="6460999"/>
            <a:ext cx="1597712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Normality of errors</a:t>
            </a:r>
          </a:p>
        </p:txBody>
      </p:sp>
      <p:sp>
        <p:nvSpPr>
          <p:cNvPr id="351" name="Shape 351"/>
          <p:cNvSpPr/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pPr/>
            <a:r>
              <a:t>Can check with a histogram</a:t>
            </a:r>
          </a:p>
        </p:txBody>
      </p:sp>
      <p:sp>
        <p:nvSpPr>
          <p:cNvPr id="352" name="Shape 352"/>
          <p:cNvSpPr/>
          <p:nvPr/>
        </p:nvSpPr>
        <p:spPr>
          <a:xfrm rot="18546354">
            <a:off x="9715588" y="6365707"/>
            <a:ext cx="157388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3" name="Shape 353"/>
          <p:cNvSpPr/>
          <p:nvPr/>
        </p:nvSpPr>
        <p:spPr>
          <a:xfrm rot="2624366">
            <a:off x="10321969" y="5884094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5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8722" y="4032920"/>
            <a:ext cx="7930721" cy="5228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392" y="-214668"/>
            <a:ext cx="12192002" cy="10182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Normality of errors</a:t>
            </a:r>
          </a:p>
        </p:txBody>
      </p:sp>
      <p:sp>
        <p:nvSpPr>
          <p:cNvPr id="359" name="Shape 359"/>
          <p:cNvSpPr/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pPr/>
            <a:r>
              <a:t>Can check with a histogram</a:t>
            </a:r>
          </a:p>
        </p:txBody>
      </p:sp>
      <p:sp>
        <p:nvSpPr>
          <p:cNvPr id="360" name="Shape 360"/>
          <p:cNvSpPr/>
          <p:nvPr/>
        </p:nvSpPr>
        <p:spPr>
          <a:xfrm rot="2859210">
            <a:off x="9405810" y="6463008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1" name="Shape 361"/>
          <p:cNvSpPr/>
          <p:nvPr/>
        </p:nvSpPr>
        <p:spPr>
          <a:xfrm rot="18911602">
            <a:off x="9413546" y="6433362"/>
            <a:ext cx="1597712" cy="31015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62" name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6850" y="4022927"/>
            <a:ext cx="6715537" cy="5377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single-variable</a:t>
            </a:r>
          </a:p>
        </p:txBody>
      </p:sp>
      <p:sp>
        <p:nvSpPr>
          <p:cNvPr id="224" name="Shape 224"/>
          <p:cNvSpPr/>
          <p:nvPr/>
        </p:nvSpPr>
        <p:spPr>
          <a:xfrm>
            <a:off x="434394" y="3236537"/>
            <a:ext cx="12136012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1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y </a:t>
            </a:r>
            <a:r>
              <a:rPr>
                <a:solidFill>
                  <a:srgbClr val="838787"/>
                </a:solidFill>
              </a:rPr>
              <a:t>= model.predict(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>
                <a:solidFill>
                  <a:srgbClr val="838787"/>
                </a:solidFill>
              </a:rPr>
              <a:t>)</a:t>
            </a:r>
          </a:p>
        </p:txBody>
      </p:sp>
      <p:sp>
        <p:nvSpPr>
          <p:cNvPr id="225" name="Shape 225"/>
          <p:cNvSpPr/>
          <p:nvPr/>
        </p:nvSpPr>
        <p:spPr>
          <a:xfrm>
            <a:off x="574094" y="513715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1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226" name="Shape 226"/>
          <p:cNvSpPr/>
          <p:nvPr/>
        </p:nvSpPr>
        <p:spPr>
          <a:xfrm>
            <a:off x="574094" y="6516165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2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227" name="Shape 227"/>
          <p:cNvSpPr/>
          <p:nvPr/>
        </p:nvSpPr>
        <p:spPr>
          <a:xfrm>
            <a:off x="574094" y="789518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3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Training a Model</a:t>
            </a:r>
          </a:p>
        </p:txBody>
      </p:sp>
      <p:sp>
        <p:nvSpPr>
          <p:cNvPr id="230" name="Shape 230"/>
          <p:cNvSpPr/>
          <p:nvPr/>
        </p:nvSpPr>
        <p:spPr>
          <a:xfrm>
            <a:off x="162912" y="4400549"/>
            <a:ext cx="13599923" cy="280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6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 = LinearRegression()</a:t>
            </a:r>
          </a:p>
          <a:p>
            <a:pPr>
              <a:defRPr sz="46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columns = [‘crime_rate’]</a:t>
            </a:r>
          </a:p>
          <a:p>
            <a:pPr>
              <a:defRPr sz="46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model.fit(df[columns],df[‘median_price])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a Model</a:t>
            </a:r>
          </a:p>
        </p:txBody>
      </p:sp>
      <p:sp>
        <p:nvSpPr>
          <p:cNvPr id="233" name="Shape 233"/>
          <p:cNvSpPr/>
          <p:nvPr/>
        </p:nvSpPr>
        <p:spPr>
          <a:xfrm>
            <a:off x="526400" y="5397500"/>
            <a:ext cx="13599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model.predict(df[columns])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Multi-variable</a:t>
            </a:r>
          </a:p>
        </p:txBody>
      </p:sp>
      <p:sp>
        <p:nvSpPr>
          <p:cNvPr id="236" name="Shape 236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Multi-variable</a:t>
            </a:r>
          </a:p>
        </p:txBody>
      </p:sp>
      <p:sp>
        <p:nvSpPr>
          <p:cNvPr id="239" name="Shape 239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+ 1</a:t>
            </a:r>
          </a:p>
        </p:txBody>
      </p:sp>
      <p:sp>
        <p:nvSpPr>
          <p:cNvPr id="240" name="Shape 240"/>
          <p:cNvSpPr/>
          <p:nvPr/>
        </p:nvSpPr>
        <p:spPr>
          <a:xfrm>
            <a:off x="796226" y="6389165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1,4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15</a:t>
            </a:r>
          </a:p>
        </p:txBody>
      </p:sp>
      <p:sp>
        <p:nvSpPr>
          <p:cNvPr id="241" name="Shape 241"/>
          <p:cNvSpPr/>
          <p:nvPr/>
        </p:nvSpPr>
        <p:spPr>
          <a:xfrm>
            <a:off x="796226" y="7768180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2,3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Training a Model</a:t>
            </a:r>
          </a:p>
        </p:txBody>
      </p:sp>
      <p:sp>
        <p:nvSpPr>
          <p:cNvPr id="244" name="Shape 244"/>
          <p:cNvSpPr/>
          <p:nvPr/>
        </p:nvSpPr>
        <p:spPr>
          <a:xfrm>
            <a:off x="41749" y="4381499"/>
            <a:ext cx="13599923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 = LinearRegression()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columns = [‘crime_rate’, ‘tax_rate’]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model.fit(df[columns],df[‘median_price])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