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6" name="Shape 17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4" indent="-449034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19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4" name="Shape 1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gif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204" name="Shape 20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for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single-variable</a:t>
            </a:r>
          </a:p>
        </p:txBody>
      </p:sp>
      <p:sp>
        <p:nvSpPr>
          <p:cNvPr id="232" name="Shape 232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t> + 1</a:t>
            </a:r>
          </a:p>
        </p:txBody>
      </p:sp>
      <p:sp>
        <p:nvSpPr>
          <p:cNvPr id="233" name="Shape 233"/>
          <p:cNvSpPr/>
          <p:nvPr/>
        </p:nvSpPr>
        <p:spPr>
          <a:xfrm rot="16200000">
            <a:off x="5128517" y="63919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4" name="Shape 234"/>
          <p:cNvSpPr/>
          <p:nvPr/>
        </p:nvSpPr>
        <p:spPr>
          <a:xfrm>
            <a:off x="4453770" y="7499394"/>
            <a:ext cx="325145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intercept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37" name="Shape 2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238" name="Shape 2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29922"/>
            <a:ext cx="13004801" cy="8893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single-variable</a:t>
            </a:r>
          </a:p>
        </p:txBody>
      </p:sp>
      <p:sp>
        <p:nvSpPr>
          <p:cNvPr id="242" name="Shape 242"/>
          <p:cNvSpPr/>
          <p:nvPr/>
        </p:nvSpPr>
        <p:spPr>
          <a:xfrm>
            <a:off x="574094" y="2903133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t> + 1</a:t>
            </a:r>
          </a:p>
        </p:txBody>
      </p:sp>
      <p:sp>
        <p:nvSpPr>
          <p:cNvPr id="243" name="Shape 243"/>
          <p:cNvSpPr/>
          <p:nvPr/>
        </p:nvSpPr>
        <p:spPr>
          <a:xfrm>
            <a:off x="574094" y="5137150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1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244" name="Shape 244"/>
          <p:cNvSpPr/>
          <p:nvPr/>
        </p:nvSpPr>
        <p:spPr>
          <a:xfrm>
            <a:off x="574094" y="6516165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2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245" name="Shape 245"/>
          <p:cNvSpPr/>
          <p:nvPr/>
        </p:nvSpPr>
        <p:spPr>
          <a:xfrm>
            <a:off x="574094" y="7895180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3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373887">
              <a:spcBef>
                <a:spcPts val="1700"/>
              </a:spcBef>
              <a:defRPr sz="7679"/>
            </a:lvl1pPr>
          </a:lstStyle>
          <a:p>
            <a:pPr/>
            <a:r>
              <a:t>single-variable Model for Housing</a:t>
            </a:r>
          </a:p>
        </p:txBody>
      </p:sp>
      <p:sp>
        <p:nvSpPr>
          <p:cNvPr id="248" name="Shape 248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2000</a:t>
            </a:r>
            <a:r>
              <a:rPr>
                <a:solidFill>
                  <a:schemeClr val="accent3"/>
                </a:solidFill>
              </a:rPr>
              <a:t>x</a:t>
            </a:r>
            <a:r>
              <a:t> + 400,000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373887">
              <a:spcBef>
                <a:spcPts val="1700"/>
              </a:spcBef>
              <a:defRPr sz="7679"/>
            </a:lvl1pPr>
          </a:lstStyle>
          <a:p>
            <a:pPr/>
            <a:r>
              <a:t>single-variable Model for Housing</a:t>
            </a:r>
          </a:p>
        </p:txBody>
      </p:sp>
      <p:sp>
        <p:nvSpPr>
          <p:cNvPr id="251" name="Shape 251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60,000</a:t>
            </a:r>
            <a:r>
              <a:rPr>
                <a:solidFill>
                  <a:schemeClr val="accent3"/>
                </a:solidFill>
              </a:rPr>
              <a:t>x</a:t>
            </a:r>
            <a:r>
              <a:t> + 400,000</a:t>
            </a:r>
          </a:p>
        </p:txBody>
      </p:sp>
      <p:sp>
        <p:nvSpPr>
          <p:cNvPr id="252" name="Shape 252"/>
          <p:cNvSpPr/>
          <p:nvPr/>
        </p:nvSpPr>
        <p:spPr>
          <a:xfrm rot="16200000">
            <a:off x="5712273" y="6586579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3" name="Shape 253"/>
          <p:cNvSpPr/>
          <p:nvPr/>
        </p:nvSpPr>
        <p:spPr>
          <a:xfrm>
            <a:off x="5037527" y="7693980"/>
            <a:ext cx="632536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Number of rooms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373887">
              <a:spcBef>
                <a:spcPts val="1700"/>
              </a:spcBef>
              <a:defRPr sz="7679"/>
            </a:lvl1pPr>
          </a:lstStyle>
          <a:p>
            <a:pPr/>
            <a:r>
              <a:t>single-variable Model for Housing</a:t>
            </a:r>
          </a:p>
        </p:txBody>
      </p:sp>
      <p:sp>
        <p:nvSpPr>
          <p:cNvPr id="256" name="Shape 256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60,000</a:t>
            </a:r>
            <a:r>
              <a:rPr>
                <a:solidFill>
                  <a:schemeClr val="accent3"/>
                </a:solidFill>
              </a:rPr>
              <a:t>x</a:t>
            </a:r>
            <a:r>
              <a:t> + 400,000</a:t>
            </a:r>
          </a:p>
        </p:txBody>
      </p:sp>
      <p:sp>
        <p:nvSpPr>
          <p:cNvPr id="257" name="Shape 257"/>
          <p:cNvSpPr/>
          <p:nvPr/>
        </p:nvSpPr>
        <p:spPr>
          <a:xfrm rot="16200000">
            <a:off x="8874288" y="6708196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4648356" y="8029418"/>
            <a:ext cx="664083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Base cost of house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single-variable</a:t>
            </a:r>
          </a:p>
        </p:txBody>
      </p:sp>
      <p:sp>
        <p:nvSpPr>
          <p:cNvPr id="261" name="Shape 261"/>
          <p:cNvSpPr/>
          <p:nvPr/>
        </p:nvSpPr>
        <p:spPr>
          <a:xfrm>
            <a:off x="574094" y="5137150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1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420,000</a:t>
            </a:r>
          </a:p>
        </p:txBody>
      </p:sp>
      <p:sp>
        <p:nvSpPr>
          <p:cNvPr id="262" name="Shape 262"/>
          <p:cNvSpPr/>
          <p:nvPr/>
        </p:nvSpPr>
        <p:spPr>
          <a:xfrm>
            <a:off x="574094" y="6516165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2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480,000</a:t>
            </a:r>
          </a:p>
        </p:txBody>
      </p:sp>
      <p:sp>
        <p:nvSpPr>
          <p:cNvPr id="263" name="Shape 263"/>
          <p:cNvSpPr/>
          <p:nvPr/>
        </p:nvSpPr>
        <p:spPr>
          <a:xfrm>
            <a:off x="574094" y="7895180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3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540,000</a:t>
            </a:r>
          </a:p>
        </p:txBody>
      </p:sp>
      <p:sp>
        <p:nvSpPr>
          <p:cNvPr id="264" name="Shape 264"/>
          <p:cNvSpPr/>
          <p:nvPr/>
        </p:nvSpPr>
        <p:spPr>
          <a:xfrm>
            <a:off x="434394" y="3094393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60,000</a:t>
            </a:r>
            <a:r>
              <a:rPr>
                <a:solidFill>
                  <a:schemeClr val="accent3"/>
                </a:solidFill>
              </a:rPr>
              <a:t>x</a:t>
            </a:r>
            <a:r>
              <a:t> + 400,000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xfrm>
            <a:off x="3279937" y="4128458"/>
            <a:ext cx="6444926" cy="1982356"/>
          </a:xfrm>
          <a:prstGeom prst="rect">
            <a:avLst/>
          </a:prstGeom>
        </p:spPr>
        <p:txBody>
          <a:bodyPr/>
          <a:lstStyle>
            <a:lvl1pPr defTabSz="502412">
              <a:defRPr sz="14620"/>
            </a:lvl1pPr>
          </a:lstStyle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xfrm>
            <a:off x="1285966" y="3979487"/>
            <a:ext cx="10822039" cy="1794626"/>
          </a:xfrm>
          <a:prstGeom prst="rect">
            <a:avLst/>
          </a:prstGeom>
        </p:spPr>
        <p:txBody>
          <a:bodyPr/>
          <a:lstStyle>
            <a:lvl1pPr defTabSz="455675">
              <a:defRPr sz="13259"/>
            </a:lvl1pPr>
          </a:lstStyle>
          <a:p>
            <a:pPr/>
            <a:r>
              <a:t>Linear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Sci-Kit Learn</a:t>
            </a:r>
          </a:p>
        </p:txBody>
      </p:sp>
      <p:sp>
        <p:nvSpPr>
          <p:cNvPr id="271" name="Shape 271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585955" indent="-585955" defTabSz="484886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All-in-one machine learning package</a:t>
            </a:r>
          </a:p>
          <a:p>
            <a:pPr marL="585955" indent="-585955" defTabSz="484886">
              <a:lnSpc>
                <a:spcPct val="200000"/>
              </a:lnSpc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Built on Numpy and matplotlib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1041879" y="3979487"/>
            <a:ext cx="10921042" cy="1794626"/>
          </a:xfrm>
          <a:prstGeom prst="rect">
            <a:avLst/>
          </a:prstGeom>
        </p:spPr>
        <p:txBody>
          <a:bodyPr/>
          <a:lstStyle>
            <a:lvl1pPr defTabSz="449833">
              <a:defRPr sz="13089"/>
            </a:lvl1pPr>
          </a:lstStyle>
          <a:p>
            <a:pPr/>
            <a:r>
              <a:t>Foundational Math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74" name="Shape 2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275" name="Shape 2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7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0" y="0"/>
            <a:ext cx="1554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Code is not the hard part</a:t>
            </a:r>
          </a:p>
        </p:txBody>
      </p:sp>
      <p:sp>
        <p:nvSpPr>
          <p:cNvPr id="279" name="Shape 279"/>
          <p:cNvSpPr/>
          <p:nvPr/>
        </p:nvSpPr>
        <p:spPr>
          <a:xfrm>
            <a:off x="434394" y="4826000"/>
            <a:ext cx="1213601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 = LinearRegression()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model.fit(</a:t>
            </a:r>
            <a:r>
              <a:rPr>
                <a:solidFill>
                  <a:schemeClr val="accent3"/>
                </a:solidFill>
              </a:rPr>
              <a:t>X</a:t>
            </a:r>
            <a:r>
              <a:t>, </a:t>
            </a:r>
            <a:r>
              <a:rPr>
                <a:solidFill>
                  <a:schemeClr val="accent5"/>
                </a:solidFill>
              </a:rPr>
              <a:t>y</a:t>
            </a:r>
            <a:r>
              <a:t>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Code is not the hard part</a:t>
            </a:r>
          </a:p>
        </p:txBody>
      </p:sp>
      <p:sp>
        <p:nvSpPr>
          <p:cNvPr id="282" name="Shape 282"/>
          <p:cNvSpPr/>
          <p:nvPr/>
        </p:nvSpPr>
        <p:spPr>
          <a:xfrm>
            <a:off x="628980" y="5049548"/>
            <a:ext cx="1213601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model.predict(</a:t>
            </a:r>
            <a:r>
              <a:rPr>
                <a:solidFill>
                  <a:schemeClr val="accent3"/>
                </a:solidFill>
              </a:rPr>
              <a:t>X</a:t>
            </a:r>
            <a:r>
              <a:t>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Code is not the hard part</a:t>
            </a:r>
          </a:p>
        </p:txBody>
      </p:sp>
      <p:sp>
        <p:nvSpPr>
          <p:cNvPr id="285" name="Shape 285"/>
          <p:cNvSpPr/>
          <p:nvPr/>
        </p:nvSpPr>
        <p:spPr>
          <a:xfrm>
            <a:off x="628980" y="5049548"/>
            <a:ext cx="1213601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model.predict(</a:t>
            </a:r>
            <a:r>
              <a:rPr>
                <a:solidFill>
                  <a:schemeClr val="accent3"/>
                </a:solidFill>
              </a:rPr>
              <a:t>X</a:t>
            </a:r>
            <a:r>
              <a:t>) </a:t>
            </a:r>
          </a:p>
        </p:txBody>
      </p:sp>
      <p:sp>
        <p:nvSpPr>
          <p:cNvPr id="286" name="Shape 286"/>
          <p:cNvSpPr/>
          <p:nvPr/>
        </p:nvSpPr>
        <p:spPr>
          <a:xfrm>
            <a:off x="4594762" y="6175772"/>
            <a:ext cx="791845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64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predicted prices</a:t>
            </a:r>
          </a:p>
        </p:txBody>
      </p:sp>
      <p:sp>
        <p:nvSpPr>
          <p:cNvPr id="287" name="Shape 287"/>
          <p:cNvSpPr/>
          <p:nvPr/>
        </p:nvSpPr>
        <p:spPr>
          <a:xfrm>
            <a:off x="2765537" y="6456397"/>
            <a:ext cx="1413758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Imported as sklearn</a:t>
            </a:r>
          </a:p>
        </p:txBody>
      </p:sp>
      <p:sp>
        <p:nvSpPr>
          <p:cNvPr id="290" name="Shape 290"/>
          <p:cNvSpPr/>
          <p:nvPr/>
        </p:nvSpPr>
        <p:spPr>
          <a:xfrm>
            <a:off x="434394" y="4826000"/>
            <a:ext cx="1213601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sklearn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Imported as sklearn</a:t>
            </a:r>
          </a:p>
        </p:txBody>
      </p:sp>
      <p:sp>
        <p:nvSpPr>
          <p:cNvPr id="293" name="Shape 293"/>
          <p:cNvSpPr/>
          <p:nvPr/>
        </p:nvSpPr>
        <p:spPr>
          <a:xfrm>
            <a:off x="77939" y="4493424"/>
            <a:ext cx="15583634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3400">
                <a:latin typeface="Courier"/>
                <a:ea typeface="Courier"/>
                <a:cs typeface="Courier"/>
                <a:sym typeface="Courier"/>
              </a:defRPr>
            </a:pPr>
            <a:r>
              <a:t>from sklearn.linear_model import LinearRegression</a:t>
            </a:r>
          </a:p>
          <a:p>
            <a:pPr>
              <a:defRPr sz="3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Python Equivalent</a:t>
            </a:r>
          </a:p>
        </p:txBody>
      </p:sp>
      <p:sp>
        <p:nvSpPr>
          <p:cNvPr id="296" name="Shape 296"/>
          <p:cNvSpPr/>
          <p:nvPr/>
        </p:nvSpPr>
        <p:spPr>
          <a:xfrm>
            <a:off x="531687" y="4286249"/>
            <a:ext cx="12946700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 = LinearRegression()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model.coef_ = np.array([2.0])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model.intercept_ = 1.0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single-variable</a:t>
            </a:r>
          </a:p>
        </p:txBody>
      </p:sp>
      <p:sp>
        <p:nvSpPr>
          <p:cNvPr id="299" name="Shape 299"/>
          <p:cNvSpPr/>
          <p:nvPr/>
        </p:nvSpPr>
        <p:spPr>
          <a:xfrm>
            <a:off x="434394" y="3236537"/>
            <a:ext cx="12136012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1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y </a:t>
            </a:r>
            <a:r>
              <a:rPr>
                <a:solidFill>
                  <a:srgbClr val="838787"/>
                </a:solidFill>
              </a:rPr>
              <a:t>= model.predict(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>
                <a:solidFill>
                  <a:srgbClr val="838787"/>
                </a:solidFill>
              </a:rPr>
              <a:t>)</a:t>
            </a:r>
          </a:p>
        </p:txBody>
      </p:sp>
      <p:sp>
        <p:nvSpPr>
          <p:cNvPr id="300" name="Shape 300"/>
          <p:cNvSpPr/>
          <p:nvPr/>
        </p:nvSpPr>
        <p:spPr>
          <a:xfrm>
            <a:off x="574094" y="5137150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1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301" name="Shape 301"/>
          <p:cNvSpPr/>
          <p:nvPr/>
        </p:nvSpPr>
        <p:spPr>
          <a:xfrm>
            <a:off x="574094" y="6516165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2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302" name="Shape 302"/>
          <p:cNvSpPr/>
          <p:nvPr/>
        </p:nvSpPr>
        <p:spPr>
          <a:xfrm>
            <a:off x="574094" y="7895180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3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5399" y="3419409"/>
            <a:ext cx="6339373" cy="4754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Screen Shot 2018-11-08 at 8.08.4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09094" y="3426635"/>
            <a:ext cx="6989869" cy="4754530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Shape 30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Scatter and Line Plots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309" name="Shape 3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1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561" y="829338"/>
            <a:ext cx="12435678" cy="8094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Linear Relationship</a:t>
            </a:r>
          </a:p>
        </p:txBody>
      </p:sp>
      <p:sp>
        <p:nvSpPr>
          <p:cNvPr id="209" name="Shape 209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X has a consistent effect on Y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Eg. Sq footage -&gt; house price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matplotlib.Pyplot</a:t>
            </a:r>
          </a:p>
        </p:txBody>
      </p:sp>
      <p:sp>
        <p:nvSpPr>
          <p:cNvPr id="313" name="Shape 313"/>
          <p:cNvSpPr/>
          <p:nvPr>
            <p:ph type="body" idx="1"/>
          </p:nvPr>
        </p:nvSpPr>
        <p:spPr>
          <a:xfrm>
            <a:off x="406400" y="4415907"/>
            <a:ext cx="13004800" cy="4909100"/>
          </a:xfrm>
          <a:prstGeom prst="rect">
            <a:avLst/>
          </a:prstGeom>
        </p:spPr>
        <p:txBody>
          <a:bodyPr anchor="t"/>
          <a:lstStyle>
            <a:lvl1pPr defTabSz="549148">
              <a:lnSpc>
                <a:spcPct val="100000"/>
              </a:lnSpc>
              <a:spcBef>
                <a:spcPts val="2600"/>
              </a:spcBef>
              <a:defRPr cap="none" spc="0" sz="6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plt.scatter(x_vals, y_vals)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matplotlib.Pyplot</a:t>
            </a:r>
          </a:p>
        </p:txBody>
      </p:sp>
      <p:sp>
        <p:nvSpPr>
          <p:cNvPr id="316" name="Shape 316"/>
          <p:cNvSpPr/>
          <p:nvPr>
            <p:ph type="body" idx="1"/>
          </p:nvPr>
        </p:nvSpPr>
        <p:spPr>
          <a:xfrm>
            <a:off x="406400" y="4415907"/>
            <a:ext cx="13004800" cy="4909100"/>
          </a:xfrm>
          <a:prstGeom prst="rect">
            <a:avLst/>
          </a:prstGeom>
        </p:spPr>
        <p:txBody>
          <a:bodyPr anchor="t"/>
          <a:lstStyle>
            <a:lvl1pPr defTabSz="549148">
              <a:lnSpc>
                <a:spcPct val="100000"/>
              </a:lnSpc>
              <a:spcBef>
                <a:spcPts val="2600"/>
              </a:spcBef>
              <a:defRPr cap="none" spc="0" sz="6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plt.plot(x_vals, y_vals)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title"/>
          </p:nvPr>
        </p:nvSpPr>
        <p:spPr>
          <a:xfrm>
            <a:off x="3279937" y="4128458"/>
            <a:ext cx="6444926" cy="1982356"/>
          </a:xfrm>
          <a:prstGeom prst="rect">
            <a:avLst/>
          </a:prstGeom>
        </p:spPr>
        <p:txBody>
          <a:bodyPr/>
          <a:lstStyle>
            <a:lvl1pPr defTabSz="502412">
              <a:defRPr sz="14620"/>
            </a:lvl1pPr>
          </a:lstStyle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squared_error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69" y="587505"/>
            <a:ext cx="12880462" cy="85785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Why Least squares?</a:t>
            </a:r>
          </a:p>
        </p:txBody>
      </p:sp>
      <p:sp>
        <p:nvSpPr>
          <p:cNvPr id="323" name="Shape 323"/>
          <p:cNvSpPr/>
          <p:nvPr>
            <p:ph type="body" idx="1"/>
          </p:nvPr>
        </p:nvSpPr>
        <p:spPr>
          <a:xfrm>
            <a:off x="406400" y="3953767"/>
            <a:ext cx="12192000" cy="505984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Math is </a:t>
            </a:r>
            <a:r>
              <a:rPr u="sng"/>
              <a:t>much</a:t>
            </a:r>
            <a:r>
              <a:t> simpler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Minimal value of a quadratic can be solved analytically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326" name="Shape 3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327" name="Shape 3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28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01719"/>
            <a:ext cx="13004801" cy="1224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title"/>
          </p:nvPr>
        </p:nvSpPr>
        <p:spPr>
          <a:xfrm>
            <a:off x="3279937" y="4128458"/>
            <a:ext cx="6444926" cy="1982356"/>
          </a:xfrm>
          <a:prstGeom prst="rect">
            <a:avLst/>
          </a:prstGeom>
        </p:spPr>
        <p:txBody>
          <a:bodyPr/>
          <a:lstStyle>
            <a:lvl1pPr defTabSz="502412">
              <a:defRPr sz="14620"/>
            </a:lvl1pPr>
          </a:lstStyle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Linear RelationshipS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xfrm>
            <a:off x="406399" y="3953767"/>
            <a:ext cx="12620983" cy="5873760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hours worked —&gt; paycheck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milage -&gt; price of car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close to stage —&gt; ticket price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NonLinear RelationshipS</a:t>
            </a:r>
          </a:p>
        </p:txBody>
      </p:sp>
      <p:sp>
        <p:nvSpPr>
          <p:cNvPr id="215" name="Shape 215"/>
          <p:cNvSpPr/>
          <p:nvPr>
            <p:ph type="body" idx="1"/>
          </p:nvPr>
        </p:nvSpPr>
        <p:spPr>
          <a:xfrm>
            <a:off x="406400" y="3953767"/>
            <a:ext cx="12620982" cy="5873760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time in oven —&gt; quality of cake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height of car —&gt; price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Linear Models</a:t>
            </a:r>
          </a:p>
        </p:txBody>
      </p:sp>
      <p:sp>
        <p:nvSpPr>
          <p:cNvPr id="218" name="Shape 218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Outputs line of best fit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“Best fit” is a function of error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single-variable Linear models</a:t>
            </a:r>
          </a:p>
        </p:txBody>
      </p:sp>
      <p:sp>
        <p:nvSpPr>
          <p:cNvPr id="221" name="Shape 221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No magic!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2 dials: coefficient and intercept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single-variable</a:t>
            </a:r>
          </a:p>
        </p:txBody>
      </p:sp>
      <p:sp>
        <p:nvSpPr>
          <p:cNvPr id="224" name="Shape 224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t> + 1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single-variable</a:t>
            </a:r>
          </a:p>
        </p:txBody>
      </p:sp>
      <p:sp>
        <p:nvSpPr>
          <p:cNvPr id="227" name="Shape 227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t> + 1</a:t>
            </a:r>
          </a:p>
        </p:txBody>
      </p:sp>
      <p:sp>
        <p:nvSpPr>
          <p:cNvPr id="228" name="Shape 228"/>
          <p:cNvSpPr/>
          <p:nvPr/>
        </p:nvSpPr>
        <p:spPr>
          <a:xfrm rot="16200000">
            <a:off x="2341774" y="63919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1667027" y="7499394"/>
            <a:ext cx="760552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coefficient AKA slope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