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5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40" d="100"/>
          <a:sy n="40" d="100"/>
        </p:scale>
        <p:origin x="62" y="10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n jonghyeok" userId="d08c27d919dadaf7" providerId="LiveId" clId="{64619315-BA3D-44D4-B200-DEF7E1A04CC8}"/>
    <pc:docChg chg="custSel modSld">
      <pc:chgData name="eun jonghyeok" userId="d08c27d919dadaf7" providerId="LiveId" clId="{64619315-BA3D-44D4-B200-DEF7E1A04CC8}" dt="2020-10-20T01:38:19.578" v="2" actId="478"/>
      <pc:docMkLst>
        <pc:docMk/>
      </pc:docMkLst>
      <pc:sldChg chg="addSp delSp modSp mod">
        <pc:chgData name="eun jonghyeok" userId="d08c27d919dadaf7" providerId="LiveId" clId="{64619315-BA3D-44D4-B200-DEF7E1A04CC8}" dt="2020-10-20T01:38:19.578" v="2" actId="478"/>
        <pc:sldMkLst>
          <pc:docMk/>
          <pc:sldMk cId="2236672993" sldId="267"/>
        </pc:sldMkLst>
        <pc:picChg chg="add del mod">
          <ac:chgData name="eun jonghyeok" userId="d08c27d919dadaf7" providerId="LiveId" clId="{64619315-BA3D-44D4-B200-DEF7E1A04CC8}" dt="2020-10-20T01:38:19.578" v="2" actId="478"/>
          <ac:picMkLst>
            <pc:docMk/>
            <pc:sldMk cId="2236672993" sldId="267"/>
            <ac:picMk id="3" creationId="{61290A0D-4D52-4512-8649-61BECF35631F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Sheet1!$H$2</c:f>
              <c:strCache>
                <c:ptCount val="1"/>
                <c:pt idx="0">
                  <c:v>시작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Sheet1!$G$3:$G$14</c:f>
              <c:strCache>
                <c:ptCount val="12"/>
                <c:pt idx="0">
                  <c:v>리소스 구하기</c:v>
                </c:pt>
                <c:pt idx="1">
                  <c:v>프레임워크 구축</c:v>
                </c:pt>
                <c:pt idx="2">
                  <c:v>Terrain Editor</c:v>
                </c:pt>
                <c:pt idx="3">
                  <c:v>Effect Editor</c:v>
                </c:pt>
                <c:pt idx="4">
                  <c:v>Model</c:v>
                </c:pt>
                <c:pt idx="5">
                  <c:v>Animator</c:v>
                </c:pt>
                <c:pt idx="6">
                  <c:v>인벤토리</c:v>
                </c:pt>
                <c:pt idx="7">
                  <c:v>UI</c:v>
                </c:pt>
                <c:pt idx="8">
                  <c:v>GameSystem</c:v>
                </c:pt>
                <c:pt idx="9">
                  <c:v>Game Test</c:v>
                </c:pt>
                <c:pt idx="10">
                  <c:v>동영상</c:v>
                </c:pt>
                <c:pt idx="11">
                  <c:v>기술 문서 작성</c:v>
                </c:pt>
              </c:strCache>
            </c:strRef>
          </c:cat>
          <c:val>
            <c:numRef>
              <c:f>Sheet1!$H$3:$H$14</c:f>
              <c:numCache>
                <c:formatCode>_(* #,##0_);_(* \(#,##0\);_(* "-"_);_(@_)</c:formatCode>
                <c:ptCount val="12"/>
                <c:pt idx="0" formatCode="m/d/yyyy">
                  <c:v>44123</c:v>
                </c:pt>
                <c:pt idx="1">
                  <c:v>44123</c:v>
                </c:pt>
                <c:pt idx="2">
                  <c:v>44126</c:v>
                </c:pt>
                <c:pt idx="3">
                  <c:v>44130</c:v>
                </c:pt>
                <c:pt idx="4">
                  <c:v>44127</c:v>
                </c:pt>
                <c:pt idx="5">
                  <c:v>44128</c:v>
                </c:pt>
                <c:pt idx="6">
                  <c:v>44136</c:v>
                </c:pt>
                <c:pt idx="7">
                  <c:v>44149</c:v>
                </c:pt>
                <c:pt idx="8">
                  <c:v>44146</c:v>
                </c:pt>
                <c:pt idx="9">
                  <c:v>44155</c:v>
                </c:pt>
                <c:pt idx="10">
                  <c:v>44155</c:v>
                </c:pt>
                <c:pt idx="11">
                  <c:v>44155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C6-4D81-B756-658E7307B663}"/>
            </c:ext>
          </c:extLst>
        </c:ser>
        <c:ser>
          <c:idx val="1"/>
          <c:order val="1"/>
          <c:tx>
            <c:strRef>
              <c:f>Sheet1!$I$2</c:f>
              <c:strCache>
                <c:ptCount val="1"/>
                <c:pt idx="0">
                  <c:v>기간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Sheet1!$G$3:$G$14</c:f>
              <c:strCache>
                <c:ptCount val="12"/>
                <c:pt idx="0">
                  <c:v>리소스 구하기</c:v>
                </c:pt>
                <c:pt idx="1">
                  <c:v>프레임워크 구축</c:v>
                </c:pt>
                <c:pt idx="2">
                  <c:v>Terrain Editor</c:v>
                </c:pt>
                <c:pt idx="3">
                  <c:v>Effect Editor</c:v>
                </c:pt>
                <c:pt idx="4">
                  <c:v>Model</c:v>
                </c:pt>
                <c:pt idx="5">
                  <c:v>Animator</c:v>
                </c:pt>
                <c:pt idx="6">
                  <c:v>인벤토리</c:v>
                </c:pt>
                <c:pt idx="7">
                  <c:v>UI</c:v>
                </c:pt>
                <c:pt idx="8">
                  <c:v>GameSystem</c:v>
                </c:pt>
                <c:pt idx="9">
                  <c:v>Game Test</c:v>
                </c:pt>
                <c:pt idx="10">
                  <c:v>동영상</c:v>
                </c:pt>
                <c:pt idx="11">
                  <c:v>기술 문서 작성</c:v>
                </c:pt>
              </c:strCache>
            </c:strRef>
          </c:cat>
          <c:val>
            <c:numRef>
              <c:f>Sheet1!$I$3:$I$14</c:f>
              <c:numCache>
                <c:formatCode>General</c:formatCode>
                <c:ptCount val="12"/>
                <c:pt idx="0">
                  <c:v>9</c:v>
                </c:pt>
                <c:pt idx="1">
                  <c:v>9</c:v>
                </c:pt>
                <c:pt idx="2">
                  <c:v>4</c:v>
                </c:pt>
                <c:pt idx="3">
                  <c:v>6</c:v>
                </c:pt>
                <c:pt idx="4">
                  <c:v>4</c:v>
                </c:pt>
                <c:pt idx="5">
                  <c:v>22</c:v>
                </c:pt>
                <c:pt idx="6">
                  <c:v>14</c:v>
                </c:pt>
                <c:pt idx="7">
                  <c:v>5</c:v>
                </c:pt>
                <c:pt idx="8">
                  <c:v>10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C6-4D81-B756-658E7307B663}"/>
            </c:ext>
          </c:extLst>
        </c:ser>
        <c:ser>
          <c:idx val="2"/>
          <c:order val="2"/>
          <c:tx>
            <c:strRef>
              <c:f>Sheet1!$J$2</c:f>
              <c:strCache>
                <c:ptCount val="1"/>
                <c:pt idx="0">
                  <c:v>종료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Sheet1!$G$3:$G$14</c:f>
              <c:strCache>
                <c:ptCount val="12"/>
                <c:pt idx="0">
                  <c:v>리소스 구하기</c:v>
                </c:pt>
                <c:pt idx="1">
                  <c:v>프레임워크 구축</c:v>
                </c:pt>
                <c:pt idx="2">
                  <c:v>Terrain Editor</c:v>
                </c:pt>
                <c:pt idx="3">
                  <c:v>Effect Editor</c:v>
                </c:pt>
                <c:pt idx="4">
                  <c:v>Model</c:v>
                </c:pt>
                <c:pt idx="5">
                  <c:v>Animator</c:v>
                </c:pt>
                <c:pt idx="6">
                  <c:v>인벤토리</c:v>
                </c:pt>
                <c:pt idx="7">
                  <c:v>UI</c:v>
                </c:pt>
                <c:pt idx="8">
                  <c:v>GameSystem</c:v>
                </c:pt>
                <c:pt idx="9">
                  <c:v>Game Test</c:v>
                </c:pt>
                <c:pt idx="10">
                  <c:v>동영상</c:v>
                </c:pt>
                <c:pt idx="11">
                  <c:v>기술 문서 작성</c:v>
                </c:pt>
              </c:strCache>
            </c:strRef>
          </c:cat>
          <c:val>
            <c:numRef>
              <c:f>Sheet1!$J$3:$J$14</c:f>
              <c:numCache>
                <c:formatCode>_(* #,##0_);_(* \(#,##0\);_(* "-"_);_(@_)</c:formatCode>
                <c:ptCount val="12"/>
                <c:pt idx="0">
                  <c:v>44131</c:v>
                </c:pt>
                <c:pt idx="1">
                  <c:v>44131</c:v>
                </c:pt>
                <c:pt idx="2">
                  <c:v>44129</c:v>
                </c:pt>
                <c:pt idx="3">
                  <c:v>44135</c:v>
                </c:pt>
                <c:pt idx="4">
                  <c:v>44130</c:v>
                </c:pt>
                <c:pt idx="5">
                  <c:v>44149</c:v>
                </c:pt>
                <c:pt idx="6">
                  <c:v>44149</c:v>
                </c:pt>
                <c:pt idx="7">
                  <c:v>44153</c:v>
                </c:pt>
                <c:pt idx="8">
                  <c:v>44155</c:v>
                </c:pt>
                <c:pt idx="9">
                  <c:v>44157</c:v>
                </c:pt>
                <c:pt idx="10">
                  <c:v>44157</c:v>
                </c:pt>
                <c:pt idx="11">
                  <c:v>44157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C6-4D81-B756-658E7307B6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552941248"/>
        <c:axId val="569056096"/>
      </c:barChart>
      <c:catAx>
        <c:axId val="55294124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9056096"/>
        <c:crosses val="autoZero"/>
        <c:auto val="1"/>
        <c:lblAlgn val="ctr"/>
        <c:lblOffset val="100"/>
        <c:noMultiLvlLbl val="0"/>
      </c:catAx>
      <c:valAx>
        <c:axId val="569056096"/>
        <c:scaling>
          <c:orientation val="minMax"/>
          <c:max val="44160"/>
          <c:min val="44123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&quot;/&quot;d;@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52941248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5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4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85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1841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98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525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85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06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27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7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7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0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2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7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3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14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45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9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 descr="물, 보트, 실외, 호수이(가) 표시된 사진&#10;&#10;자동 생성된 설명">
            <a:extLst>
              <a:ext uri="{FF2B5EF4-FFF2-40B4-BE49-F238E27FC236}">
                <a16:creationId xmlns:a16="http://schemas.microsoft.com/office/drawing/2014/main" id="{C00AFE8E-17DD-4685-9004-68182430A9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62" b="11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2769538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4755F4-ECB1-4BBD-BFF9-6058F5C19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5" y="3496574"/>
            <a:ext cx="6436104" cy="1052422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b="1"/>
              <a:t>ISLAND </a:t>
            </a:r>
            <a:r>
              <a:rPr lang="ko-KR" altLang="en-US" sz="4400" b="1"/>
              <a:t>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4859B9-25EA-44F5-9CC2-4ABE75881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548996"/>
            <a:ext cx="6436104" cy="534838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>
                <a:solidFill>
                  <a:srgbClr val="6E85EE"/>
                </a:solidFill>
              </a:rPr>
              <a:t>DirectX </a:t>
            </a:r>
            <a:r>
              <a:rPr lang="ko-KR" altLang="en-US" sz="1800">
                <a:solidFill>
                  <a:srgbClr val="6E85EE"/>
                </a:solidFill>
              </a:rPr>
              <a:t>자작 게임 기획서</a:t>
            </a:r>
            <a:endParaRPr lang="en-US" altLang="ko-KR" sz="1800">
              <a:solidFill>
                <a:srgbClr val="6E85EE"/>
              </a:solidFill>
            </a:endParaRPr>
          </a:p>
          <a:p>
            <a:pPr algn="r"/>
            <a:endParaRPr lang="ko-KR" altLang="en-US" sz="1800">
              <a:solidFill>
                <a:srgbClr val="6E85EE"/>
              </a:solidFill>
            </a:endParaRPr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43F36C17-795B-46BC-96D0-4D3C44A6B603}"/>
              </a:ext>
            </a:extLst>
          </p:cNvPr>
          <p:cNvSpPr txBox="1">
            <a:spLocks/>
          </p:cNvSpPr>
          <p:nvPr/>
        </p:nvSpPr>
        <p:spPr>
          <a:xfrm>
            <a:off x="804335" y="4738992"/>
            <a:ext cx="6436104" cy="5348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>
                <a:solidFill>
                  <a:srgbClr val="6E85EE"/>
                </a:solidFill>
              </a:rPr>
              <a:t>은종혁</a:t>
            </a:r>
          </a:p>
        </p:txBody>
      </p:sp>
    </p:spTree>
    <p:extLst>
      <p:ext uri="{BB962C8B-B14F-4D97-AF65-F5344CB8AC3E}">
        <p14:creationId xmlns:p14="http://schemas.microsoft.com/office/powerpoint/2010/main" val="3483729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 descr="물, 보트, 실외, 호수이(가) 표시된 사진&#10;&#10;자동 생성된 설명">
            <a:extLst>
              <a:ext uri="{FF2B5EF4-FFF2-40B4-BE49-F238E27FC236}">
                <a16:creationId xmlns:a16="http://schemas.microsoft.com/office/drawing/2014/main" id="{C00AFE8E-17DD-4685-9004-68182430A9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4473" b="112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5879BFAE-0CB5-4135-AD0C-2A0477BC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altLang="ko-KR" sz="4400" b="1"/>
              <a:t>4. </a:t>
            </a:r>
            <a:r>
              <a:rPr lang="ko-KR" altLang="en-US" sz="4400" b="1"/>
              <a:t>개발</a:t>
            </a:r>
            <a:r>
              <a:rPr lang="ko-KR" altLang="en-US" sz="4400"/>
              <a:t> </a:t>
            </a:r>
            <a:r>
              <a:rPr lang="ko-KR" altLang="en-US" sz="4400" b="1"/>
              <a:t>계획</a:t>
            </a:r>
            <a:r>
              <a:rPr lang="en-US" altLang="ko-KR" sz="4400" b="1"/>
              <a:t>(</a:t>
            </a:r>
            <a:r>
              <a:rPr lang="ko-KR" altLang="en-US" sz="4400" b="1"/>
              <a:t>예정</a:t>
            </a:r>
            <a:r>
              <a:rPr lang="en-US" altLang="ko-KR" sz="4400" b="1"/>
              <a:t>)</a:t>
            </a:r>
            <a:endParaRPr lang="ko-KR" altLang="en-US" sz="4400" b="1"/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CACF80FC-C6C6-4323-B703-8B2B3FE686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642725"/>
              </p:ext>
            </p:extLst>
          </p:nvPr>
        </p:nvGraphicFramePr>
        <p:xfrm>
          <a:off x="559452" y="1730188"/>
          <a:ext cx="11062447" cy="4885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36672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 descr="물, 보트, 실외, 호수이(가) 표시된 사진&#10;&#10;자동 생성된 설명">
            <a:extLst>
              <a:ext uri="{FF2B5EF4-FFF2-40B4-BE49-F238E27FC236}">
                <a16:creationId xmlns:a16="http://schemas.microsoft.com/office/drawing/2014/main" id="{C00AFE8E-17DD-4685-9004-68182430A9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t="4473" b="112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2A84C8-314F-49B5-A8E3-AF3EA8DBA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847695"/>
            <a:ext cx="10353762" cy="1162610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ko-KR" altLang="en-US" sz="6000" b="1">
                <a:solidFill>
                  <a:schemeClr val="tx1"/>
                </a:solidFill>
              </a:rPr>
              <a:t>시청해 주셔서 감사합니다</a:t>
            </a:r>
            <a:r>
              <a:rPr lang="en-US" altLang="ko-KR" sz="6000" b="1">
                <a:solidFill>
                  <a:schemeClr val="tx1"/>
                </a:solidFill>
              </a:rPr>
              <a:t>.</a:t>
            </a:r>
            <a:endParaRPr lang="ko-KR" altLang="en-US" sz="6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81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 descr="물, 보트, 실외, 호수이(가) 표시된 사진&#10;&#10;자동 생성된 설명">
            <a:extLst>
              <a:ext uri="{FF2B5EF4-FFF2-40B4-BE49-F238E27FC236}">
                <a16:creationId xmlns:a16="http://schemas.microsoft.com/office/drawing/2014/main" id="{C00AFE8E-17DD-4685-9004-68182430A9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4473" b="112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5879BFAE-0CB5-4135-AD0C-2A0477BC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altLang="ko-KR" sz="4400" b="1"/>
              <a:t>1. </a:t>
            </a:r>
            <a:r>
              <a:rPr lang="ko-KR" altLang="en-US" sz="4400" b="1"/>
              <a:t>개요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743120B-92C2-475A-A600-1FF9893E2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714749"/>
          </a:xfrm>
        </p:spPr>
        <p:txBody>
          <a:bodyPr anchor="ctr">
            <a:normAutofit/>
          </a:bodyPr>
          <a:lstStyle/>
          <a:p>
            <a:r>
              <a:rPr lang="ko-KR" altLang="en-US" sz="2400"/>
              <a:t>제목 </a:t>
            </a:r>
            <a:r>
              <a:rPr lang="en-US" altLang="ko-KR" sz="2400"/>
              <a:t>: ISLAND</a:t>
            </a:r>
          </a:p>
          <a:p>
            <a:r>
              <a:rPr lang="ko-KR" altLang="en-US" sz="2400"/>
              <a:t>플랫폼 </a:t>
            </a:r>
            <a:r>
              <a:rPr lang="en-US" altLang="ko-KR" sz="2400"/>
              <a:t>: Windows 10</a:t>
            </a:r>
          </a:p>
          <a:p>
            <a:r>
              <a:rPr lang="ko-KR" altLang="en-US" sz="2400"/>
              <a:t>장르 </a:t>
            </a:r>
            <a:r>
              <a:rPr lang="en-US" altLang="ko-KR" sz="2400"/>
              <a:t>: </a:t>
            </a:r>
            <a:r>
              <a:rPr lang="ko-KR" altLang="en-US" sz="2400"/>
              <a:t>생존 </a:t>
            </a:r>
            <a:r>
              <a:rPr lang="en-US" altLang="ko-KR" sz="2400"/>
              <a:t>RPG</a:t>
            </a:r>
          </a:p>
          <a:p>
            <a:r>
              <a:rPr lang="ko-KR" altLang="en-US" sz="2400"/>
              <a:t>개발환경 </a:t>
            </a:r>
            <a:r>
              <a:rPr lang="en-US" altLang="ko-KR" sz="2400"/>
              <a:t>: Visual Studio 2019</a:t>
            </a:r>
          </a:p>
          <a:p>
            <a:r>
              <a:rPr lang="en-US" altLang="ko-KR" sz="2400"/>
              <a:t>DirectX version : DirectX 11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02051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 descr="물, 보트, 실외, 호수이(가) 표시된 사진&#10;&#10;자동 생성된 설명">
            <a:extLst>
              <a:ext uri="{FF2B5EF4-FFF2-40B4-BE49-F238E27FC236}">
                <a16:creationId xmlns:a16="http://schemas.microsoft.com/office/drawing/2014/main" id="{C00AFE8E-17DD-4685-9004-68182430A9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4473" b="112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5879BFAE-0CB5-4135-AD0C-2A0477BC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altLang="ko-KR" sz="4400" b="1"/>
              <a:t>2. </a:t>
            </a:r>
            <a:r>
              <a:rPr lang="ko-KR" altLang="en-US" sz="4400" b="1"/>
              <a:t>소개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743120B-92C2-475A-A600-1FF9893E2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714749"/>
          </a:xfrm>
        </p:spPr>
        <p:txBody>
          <a:bodyPr anchor="ctr">
            <a:normAutofit/>
          </a:bodyPr>
          <a:lstStyle/>
          <a:p>
            <a:r>
              <a:rPr lang="ko-KR" altLang="en-US" sz="2400"/>
              <a:t>컨셉 </a:t>
            </a:r>
            <a:endParaRPr lang="en-US" altLang="ko-KR" sz="2400"/>
          </a:p>
          <a:p>
            <a:pPr marL="36900" indent="0">
              <a:buNone/>
            </a:pPr>
            <a:r>
              <a:rPr lang="en-US" altLang="ko-KR" sz="2400"/>
              <a:t>	</a:t>
            </a:r>
            <a:r>
              <a:rPr lang="ko-KR" altLang="en-US" sz="2400"/>
              <a:t>재료를 조합해서 물건을 만들고 섬에서 살아남는 게임</a:t>
            </a:r>
            <a:endParaRPr lang="en-US" altLang="ko-KR" sz="2400"/>
          </a:p>
          <a:p>
            <a:pPr marL="36900" indent="0">
              <a:buNone/>
            </a:pPr>
            <a:r>
              <a:rPr lang="en-US" altLang="ko-KR" sz="2400"/>
              <a:t>	</a:t>
            </a:r>
            <a:r>
              <a:rPr lang="ko-KR" altLang="en-US" sz="2400"/>
              <a:t>대부분 </a:t>
            </a:r>
            <a:r>
              <a:rPr lang="en-US" altLang="ko-KR" sz="2400"/>
              <a:t>Low Poly </a:t>
            </a:r>
            <a:r>
              <a:rPr lang="ko-KR" altLang="en-US" sz="2400"/>
              <a:t>오브젝트 혹은 캐주얼한 느낌의 오브젝트로 구성</a:t>
            </a:r>
            <a:endParaRPr lang="en-US" altLang="ko-KR" sz="2400"/>
          </a:p>
          <a:p>
            <a:pPr marL="36900" indent="0">
              <a:buNone/>
            </a:pPr>
            <a:endParaRPr lang="en-US" altLang="ko-KR" sz="2400"/>
          </a:p>
          <a:p>
            <a:r>
              <a:rPr lang="ko-KR" altLang="en-US" sz="2400"/>
              <a:t>유사 및 참고한 게임</a:t>
            </a:r>
            <a:endParaRPr lang="en-US" altLang="ko-KR" sz="2400"/>
          </a:p>
          <a:p>
            <a:pPr marL="36900" indent="0">
              <a:buNone/>
            </a:pPr>
            <a:r>
              <a:rPr lang="en-US" altLang="ko-KR" sz="2400"/>
              <a:t>	</a:t>
            </a:r>
            <a:r>
              <a:rPr lang="ko-KR" altLang="en-US" sz="2400"/>
              <a:t>듀랑고</a:t>
            </a:r>
            <a:r>
              <a:rPr lang="en-US" altLang="ko-KR" sz="2400"/>
              <a:t>, </a:t>
            </a:r>
            <a:r>
              <a:rPr lang="ko-KR" altLang="en-US" sz="2400"/>
              <a:t>로스트 인 블루</a:t>
            </a:r>
            <a:r>
              <a:rPr lang="en-US" altLang="ko-KR" sz="2400"/>
              <a:t>2 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7289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 descr="물, 보트, 실외, 호수이(가) 표시된 사진&#10;&#10;자동 생성된 설명">
            <a:extLst>
              <a:ext uri="{FF2B5EF4-FFF2-40B4-BE49-F238E27FC236}">
                <a16:creationId xmlns:a16="http://schemas.microsoft.com/office/drawing/2014/main" id="{C00AFE8E-17DD-4685-9004-68182430A9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4473" b="112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5879BFAE-0CB5-4135-AD0C-2A0477BC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ko-KR" altLang="en-US" sz="4400" b="1"/>
              <a:t>유사 및 참고 게임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C08BE9B6-7F22-47F7-AB8D-DDE390252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26" y="1733550"/>
            <a:ext cx="4151849" cy="2334805"/>
          </a:xfrm>
        </p:spPr>
      </p:pic>
      <p:pic>
        <p:nvPicPr>
          <p:cNvPr id="5" name="그림 4" descr="실외, 눈, 산, 경사이(가) 표시된 사진&#10;&#10;자동 생성된 설명">
            <a:extLst>
              <a:ext uri="{FF2B5EF4-FFF2-40B4-BE49-F238E27FC236}">
                <a16:creationId xmlns:a16="http://schemas.microsoft.com/office/drawing/2014/main" id="{29A0C0D7-A21F-4118-AF2A-CF9731A47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27" y="4068355"/>
            <a:ext cx="4151848" cy="2325035"/>
          </a:xfrm>
          <a:prstGeom prst="rect">
            <a:avLst/>
          </a:prstGeom>
        </p:spPr>
      </p:pic>
      <p:pic>
        <p:nvPicPr>
          <p:cNvPr id="13" name="그림 12" descr="지도이(가) 표시된 사진&#10;&#10;자동 생성된 설명">
            <a:extLst>
              <a:ext uri="{FF2B5EF4-FFF2-40B4-BE49-F238E27FC236}">
                <a16:creationId xmlns:a16="http://schemas.microsoft.com/office/drawing/2014/main" id="{2D94AF6F-686F-49D8-8018-1F25E63CA1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554" y="2990850"/>
            <a:ext cx="2398793" cy="35102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681A613-ACC1-40A5-AE7F-823139F8D7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769" y="1733550"/>
            <a:ext cx="4151848" cy="31219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9EA899B-8A5B-4089-9906-D3E566875F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633" y="1752600"/>
            <a:ext cx="2486146" cy="35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47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 descr="물, 보트, 실외, 호수이(가) 표시된 사진&#10;&#10;자동 생성된 설명">
            <a:extLst>
              <a:ext uri="{FF2B5EF4-FFF2-40B4-BE49-F238E27FC236}">
                <a16:creationId xmlns:a16="http://schemas.microsoft.com/office/drawing/2014/main" id="{C00AFE8E-17DD-4685-9004-68182430A9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4473" b="112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5879BFAE-0CB5-4135-AD0C-2A0477BC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altLang="ko-KR" sz="4400" b="1"/>
              <a:t>3. </a:t>
            </a:r>
            <a:r>
              <a:rPr lang="ko-KR" altLang="en-US" sz="4400" b="1"/>
              <a:t>클래스 개요도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743120B-92C2-475A-A600-1FF9893E2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714749"/>
          </a:xfrm>
        </p:spPr>
        <p:txBody>
          <a:bodyPr anchor="ctr">
            <a:normAutofit/>
          </a:bodyPr>
          <a:lstStyle/>
          <a:p>
            <a:r>
              <a:rPr lang="en-US" altLang="ko-KR" sz="2400"/>
              <a:t>Model(3D object)</a:t>
            </a:r>
          </a:p>
          <a:p>
            <a:endParaRPr lang="en-US" altLang="ko-KR" sz="2400"/>
          </a:p>
          <a:p>
            <a:r>
              <a:rPr lang="en-US" altLang="ko-KR" sz="2400"/>
              <a:t>2D object</a:t>
            </a:r>
          </a:p>
          <a:p>
            <a:endParaRPr lang="en-US" altLang="ko-KR" sz="2400"/>
          </a:p>
          <a:p>
            <a:r>
              <a:rPr lang="en-US" altLang="ko-KR" sz="2400"/>
              <a:t>UI</a:t>
            </a:r>
          </a:p>
          <a:p>
            <a:endParaRPr lang="en-US" altLang="ko-KR" sz="2400"/>
          </a:p>
          <a:p>
            <a:r>
              <a:rPr lang="en-US" altLang="ko-KR" sz="2400"/>
              <a:t>Game System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68382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 descr="물, 보트, 실외, 호수이(가) 표시된 사진&#10;&#10;자동 생성된 설명">
            <a:extLst>
              <a:ext uri="{FF2B5EF4-FFF2-40B4-BE49-F238E27FC236}">
                <a16:creationId xmlns:a16="http://schemas.microsoft.com/office/drawing/2014/main" id="{C00AFE8E-17DD-4685-9004-68182430A9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4473" b="112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5879BFAE-0CB5-4135-AD0C-2A0477BC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altLang="ko-KR"/>
              <a:t>Model(3D object)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34CA0F-DF00-4240-BC79-AA1B1B19C752}"/>
              </a:ext>
            </a:extLst>
          </p:cNvPr>
          <p:cNvSpPr/>
          <p:nvPr/>
        </p:nvSpPr>
        <p:spPr>
          <a:xfrm>
            <a:off x="2160493" y="2043024"/>
            <a:ext cx="1335741" cy="593911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캐릭터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99D7CE-FDCD-45B0-9AC0-AD592E419252}"/>
              </a:ext>
            </a:extLst>
          </p:cNvPr>
          <p:cNvSpPr/>
          <p:nvPr/>
        </p:nvSpPr>
        <p:spPr>
          <a:xfrm>
            <a:off x="1246094" y="3132044"/>
            <a:ext cx="1335741" cy="593911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플레이어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937EEC-5562-438B-9372-0ECC38DE16D2}"/>
              </a:ext>
            </a:extLst>
          </p:cNvPr>
          <p:cNvSpPr/>
          <p:nvPr/>
        </p:nvSpPr>
        <p:spPr>
          <a:xfrm>
            <a:off x="3160038" y="3132044"/>
            <a:ext cx="1335741" cy="593911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사냥감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D6CE58-A312-442D-B4A2-62C0C65A8E74}"/>
              </a:ext>
            </a:extLst>
          </p:cNvPr>
          <p:cNvSpPr/>
          <p:nvPr/>
        </p:nvSpPr>
        <p:spPr>
          <a:xfrm>
            <a:off x="2765591" y="4084554"/>
            <a:ext cx="1335741" cy="593911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공격적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31C612-0F98-4C0B-B09F-9C51ABC5C9B0}"/>
              </a:ext>
            </a:extLst>
          </p:cNvPr>
          <p:cNvSpPr/>
          <p:nvPr/>
        </p:nvSpPr>
        <p:spPr>
          <a:xfrm>
            <a:off x="4495779" y="4084554"/>
            <a:ext cx="1335741" cy="593911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수비적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7DE420-B865-407B-BCCA-0710CBF68275}"/>
              </a:ext>
            </a:extLst>
          </p:cNvPr>
          <p:cNvSpPr/>
          <p:nvPr/>
        </p:nvSpPr>
        <p:spPr>
          <a:xfrm>
            <a:off x="2097742" y="5037064"/>
            <a:ext cx="833718" cy="593911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ex) </a:t>
            </a:r>
            <a:r>
              <a:rPr lang="ko-KR" altLang="en-US" b="1"/>
              <a:t>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D80256-2621-4B1E-AB2F-D54C3128AB77}"/>
              </a:ext>
            </a:extLst>
          </p:cNvPr>
          <p:cNvSpPr/>
          <p:nvPr/>
        </p:nvSpPr>
        <p:spPr>
          <a:xfrm>
            <a:off x="3086110" y="5037064"/>
            <a:ext cx="1015222" cy="593911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ex) </a:t>
            </a:r>
            <a:r>
              <a:rPr lang="ko-KR" altLang="en-US" b="1"/>
              <a:t>늑대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392660F-8801-4FE9-B1CF-9EE79F7FD829}"/>
              </a:ext>
            </a:extLst>
          </p:cNvPr>
          <p:cNvSpPr/>
          <p:nvPr/>
        </p:nvSpPr>
        <p:spPr>
          <a:xfrm>
            <a:off x="4255983" y="5037064"/>
            <a:ext cx="1057836" cy="593911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ex) </a:t>
            </a:r>
            <a:r>
              <a:rPr lang="ko-KR" altLang="en-US" b="1"/>
              <a:t>사슴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321576-099D-43CA-9190-F3C9A0AD7977}"/>
              </a:ext>
            </a:extLst>
          </p:cNvPr>
          <p:cNvSpPr/>
          <p:nvPr/>
        </p:nvSpPr>
        <p:spPr>
          <a:xfrm>
            <a:off x="5468470" y="5037064"/>
            <a:ext cx="1057836" cy="593911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ex)</a:t>
            </a:r>
            <a:r>
              <a:rPr lang="ko-KR" altLang="en-US" b="1"/>
              <a:t>토끼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C755592-7723-4FDA-9BB7-4ACD704F483A}"/>
              </a:ext>
            </a:extLst>
          </p:cNvPr>
          <p:cNvSpPr/>
          <p:nvPr/>
        </p:nvSpPr>
        <p:spPr>
          <a:xfrm>
            <a:off x="7487782" y="2069731"/>
            <a:ext cx="1335741" cy="593911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물체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11721EE-FBC8-4C62-808D-C3D5400A1772}"/>
              </a:ext>
            </a:extLst>
          </p:cNvPr>
          <p:cNvSpPr/>
          <p:nvPr/>
        </p:nvSpPr>
        <p:spPr>
          <a:xfrm>
            <a:off x="6591311" y="3132044"/>
            <a:ext cx="1335741" cy="593911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바위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46E443-DCFF-49BD-A1EE-364549D02816}"/>
              </a:ext>
            </a:extLst>
          </p:cNvPr>
          <p:cNvSpPr/>
          <p:nvPr/>
        </p:nvSpPr>
        <p:spPr>
          <a:xfrm>
            <a:off x="8505255" y="3132044"/>
            <a:ext cx="1335741" cy="593911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나무</a:t>
            </a: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822C45EF-D286-4A05-BFA3-3A3B27455E38}"/>
              </a:ext>
            </a:extLst>
          </p:cNvPr>
          <p:cNvCxnSpPr>
            <a:cxnSpLocks/>
            <a:stCxn id="5" idx="0"/>
            <a:endCxn id="4" idx="0"/>
          </p:cNvCxnSpPr>
          <p:nvPr/>
        </p:nvCxnSpPr>
        <p:spPr>
          <a:xfrm rot="16200000" flipV="1">
            <a:off x="2870937" y="2175072"/>
            <a:ext cx="12700" cy="1913944"/>
          </a:xfrm>
          <a:prstGeom prst="bentConnector3">
            <a:avLst>
              <a:gd name="adj1" fmla="val 180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36F2D7BB-7A44-49AD-85AA-E756AB7730C4}"/>
              </a:ext>
            </a:extLst>
          </p:cNvPr>
          <p:cNvCxnSpPr>
            <a:cxnSpLocks/>
            <a:stCxn id="10" idx="0"/>
            <a:endCxn id="8" idx="0"/>
          </p:cNvCxnSpPr>
          <p:nvPr/>
        </p:nvCxnSpPr>
        <p:spPr>
          <a:xfrm rot="16200000" flipV="1">
            <a:off x="4298556" y="3219460"/>
            <a:ext cx="12700" cy="1730188"/>
          </a:xfrm>
          <a:prstGeom prst="bentConnector3">
            <a:avLst>
              <a:gd name="adj1" fmla="val 180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D89AC8C2-97EE-45D9-9041-AE04B1CF2F59}"/>
              </a:ext>
            </a:extLst>
          </p:cNvPr>
          <p:cNvCxnSpPr>
            <a:cxnSpLocks/>
            <a:stCxn id="14" idx="0"/>
            <a:endCxn id="12" idx="0"/>
          </p:cNvCxnSpPr>
          <p:nvPr/>
        </p:nvCxnSpPr>
        <p:spPr>
          <a:xfrm rot="16200000" flipV="1">
            <a:off x="3054161" y="4497504"/>
            <a:ext cx="12700" cy="1079120"/>
          </a:xfrm>
          <a:prstGeom prst="bentConnector3">
            <a:avLst>
              <a:gd name="adj1" fmla="val 180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5C2EF1AF-5D11-466F-B92A-45A0080064CD}"/>
              </a:ext>
            </a:extLst>
          </p:cNvPr>
          <p:cNvCxnSpPr>
            <a:cxnSpLocks/>
            <a:stCxn id="18" idx="0"/>
            <a:endCxn id="16" idx="0"/>
          </p:cNvCxnSpPr>
          <p:nvPr/>
        </p:nvCxnSpPr>
        <p:spPr>
          <a:xfrm rot="16200000" flipV="1">
            <a:off x="5391145" y="4430820"/>
            <a:ext cx="12700" cy="1212487"/>
          </a:xfrm>
          <a:prstGeom prst="bentConnector3">
            <a:avLst>
              <a:gd name="adj1" fmla="val 180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EBADDF17-F008-48F6-AC87-531A5A97E8A1}"/>
              </a:ext>
            </a:extLst>
          </p:cNvPr>
          <p:cNvCxnSpPr>
            <a:cxnSpLocks/>
            <a:stCxn id="48" idx="0"/>
            <a:endCxn id="46" idx="0"/>
          </p:cNvCxnSpPr>
          <p:nvPr/>
        </p:nvCxnSpPr>
        <p:spPr>
          <a:xfrm rot="16200000" flipV="1">
            <a:off x="8216154" y="2175072"/>
            <a:ext cx="12700" cy="1913944"/>
          </a:xfrm>
          <a:prstGeom prst="bentConnector3">
            <a:avLst>
              <a:gd name="adj1" fmla="val 180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1562CFE-AAC7-4C32-A5D4-7B8BF34B2763}"/>
              </a:ext>
            </a:extLst>
          </p:cNvPr>
          <p:cNvCxnSpPr>
            <a:cxnSpLocks/>
          </p:cNvCxnSpPr>
          <p:nvPr/>
        </p:nvCxnSpPr>
        <p:spPr>
          <a:xfrm>
            <a:off x="2828363" y="2663642"/>
            <a:ext cx="1" cy="2229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2A593BE-8BC5-4BFB-9934-BE2C301AF383}"/>
              </a:ext>
            </a:extLst>
          </p:cNvPr>
          <p:cNvCxnSpPr>
            <a:cxnSpLocks/>
          </p:cNvCxnSpPr>
          <p:nvPr/>
        </p:nvCxnSpPr>
        <p:spPr>
          <a:xfrm>
            <a:off x="3922037" y="3725955"/>
            <a:ext cx="0" cy="1131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35AFB41A-65D5-41CE-A9ED-B1EDD2F6E6F9}"/>
              </a:ext>
            </a:extLst>
          </p:cNvPr>
          <p:cNvCxnSpPr>
            <a:cxnSpLocks/>
          </p:cNvCxnSpPr>
          <p:nvPr/>
        </p:nvCxnSpPr>
        <p:spPr>
          <a:xfrm>
            <a:off x="3160038" y="4678465"/>
            <a:ext cx="0" cy="129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7151EC37-EDE0-463E-BC03-D6C70C3303D1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163649" y="4678465"/>
            <a:ext cx="1" cy="1409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0226D2CD-60D6-4C87-9E9D-53257E9614BE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8155653" y="2663642"/>
            <a:ext cx="0" cy="2229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829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 descr="물, 보트, 실외, 호수이(가) 표시된 사진&#10;&#10;자동 생성된 설명">
            <a:extLst>
              <a:ext uri="{FF2B5EF4-FFF2-40B4-BE49-F238E27FC236}">
                <a16:creationId xmlns:a16="http://schemas.microsoft.com/office/drawing/2014/main" id="{C00AFE8E-17DD-4685-9004-68182430A9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4473" b="112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5879BFAE-0CB5-4135-AD0C-2A0477BC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altLang="ko-KR" sz="4400"/>
              <a:t>2D object</a:t>
            </a:r>
            <a:endParaRPr lang="ko-KR" altLang="en-US" sz="4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09BE1B-58DC-4678-8559-4637801B150E}"/>
              </a:ext>
            </a:extLst>
          </p:cNvPr>
          <p:cNvSpPr/>
          <p:nvPr/>
        </p:nvSpPr>
        <p:spPr>
          <a:xfrm>
            <a:off x="5253316" y="2006942"/>
            <a:ext cx="1335741" cy="593911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물건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04A596-62E5-40F2-B541-3B6C59DE403D}"/>
              </a:ext>
            </a:extLst>
          </p:cNvPr>
          <p:cNvSpPr/>
          <p:nvPr/>
        </p:nvSpPr>
        <p:spPr>
          <a:xfrm>
            <a:off x="2976282" y="3158938"/>
            <a:ext cx="1335741" cy="593911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장비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3DC36D-2C25-4FAD-95A8-3266D30BA7DF}"/>
              </a:ext>
            </a:extLst>
          </p:cNvPr>
          <p:cNvSpPr/>
          <p:nvPr/>
        </p:nvSpPr>
        <p:spPr>
          <a:xfrm>
            <a:off x="4890226" y="3158938"/>
            <a:ext cx="1335741" cy="593911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소비류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141CCB-EB70-4BA4-945C-8A62CEC05D92}"/>
              </a:ext>
            </a:extLst>
          </p:cNvPr>
          <p:cNvSpPr/>
          <p:nvPr/>
        </p:nvSpPr>
        <p:spPr>
          <a:xfrm>
            <a:off x="1492623" y="4191371"/>
            <a:ext cx="1335741" cy="593911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ex)</a:t>
            </a:r>
            <a:r>
              <a:rPr lang="ko-KR" altLang="en-US" b="1"/>
              <a:t>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A90A36-33D5-4D6A-869F-2BE9E9D26174}"/>
              </a:ext>
            </a:extLst>
          </p:cNvPr>
          <p:cNvSpPr/>
          <p:nvPr/>
        </p:nvSpPr>
        <p:spPr>
          <a:xfrm>
            <a:off x="3222811" y="4191371"/>
            <a:ext cx="1335741" cy="593911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ex) </a:t>
            </a:r>
            <a:r>
              <a:rPr lang="ko-KR" altLang="en-US" b="1"/>
              <a:t>작살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4C3087B-47F5-465D-86F7-DE5ECE303B55}"/>
              </a:ext>
            </a:extLst>
          </p:cNvPr>
          <p:cNvCxnSpPr>
            <a:cxnSpLocks/>
            <a:stCxn id="10" idx="0"/>
            <a:endCxn id="9" idx="0"/>
          </p:cNvCxnSpPr>
          <p:nvPr/>
        </p:nvCxnSpPr>
        <p:spPr>
          <a:xfrm rot="16200000" flipV="1">
            <a:off x="4601125" y="2201966"/>
            <a:ext cx="12700" cy="1913944"/>
          </a:xfrm>
          <a:prstGeom prst="bentConnector3">
            <a:avLst>
              <a:gd name="adj1" fmla="val 180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F5EF4357-622A-41AC-884A-592B717F016B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3025588" y="3326277"/>
            <a:ext cx="12700" cy="1730188"/>
          </a:xfrm>
          <a:prstGeom prst="bentConnector3">
            <a:avLst>
              <a:gd name="adj1" fmla="val 180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5A8E86D-4F3D-457C-9A70-C8E83C7B59E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644153" y="3752849"/>
            <a:ext cx="6350" cy="2158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468ECD-209F-483A-99EB-A6A65D250978}"/>
              </a:ext>
            </a:extLst>
          </p:cNvPr>
          <p:cNvSpPr/>
          <p:nvPr/>
        </p:nvSpPr>
        <p:spPr>
          <a:xfrm>
            <a:off x="4890225" y="4210792"/>
            <a:ext cx="1335741" cy="593911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음식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FD54E0D-A376-4C10-82E8-D29F5A312DA7}"/>
              </a:ext>
            </a:extLst>
          </p:cNvPr>
          <p:cNvSpPr/>
          <p:nvPr/>
        </p:nvSpPr>
        <p:spPr>
          <a:xfrm>
            <a:off x="4002741" y="5240039"/>
            <a:ext cx="1335741" cy="593911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ex)</a:t>
            </a:r>
            <a:r>
              <a:rPr lang="ko-KR" altLang="en-US" b="1"/>
              <a:t>고기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DF8EB13-5ADF-492A-BB9C-F4F04CADA8C6}"/>
              </a:ext>
            </a:extLst>
          </p:cNvPr>
          <p:cNvSpPr/>
          <p:nvPr/>
        </p:nvSpPr>
        <p:spPr>
          <a:xfrm>
            <a:off x="5732929" y="5240039"/>
            <a:ext cx="1335741" cy="593911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ex) </a:t>
            </a:r>
            <a:r>
              <a:rPr lang="ko-KR" altLang="en-US" b="1"/>
              <a:t>과일</a:t>
            </a: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693428DA-3048-4539-B563-C20BBAF1E563}"/>
              </a:ext>
            </a:extLst>
          </p:cNvPr>
          <p:cNvCxnSpPr>
            <a:cxnSpLocks/>
            <a:stCxn id="35" idx="0"/>
            <a:endCxn id="34" idx="0"/>
          </p:cNvCxnSpPr>
          <p:nvPr/>
        </p:nvCxnSpPr>
        <p:spPr>
          <a:xfrm rot="16200000" flipV="1">
            <a:off x="5535706" y="4374945"/>
            <a:ext cx="12700" cy="1730188"/>
          </a:xfrm>
          <a:prstGeom prst="bentConnector3">
            <a:avLst>
              <a:gd name="adj1" fmla="val 180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DD4F142-7684-4894-BA6D-73C988AF6975}"/>
              </a:ext>
            </a:extLst>
          </p:cNvPr>
          <p:cNvSpPr/>
          <p:nvPr/>
        </p:nvSpPr>
        <p:spPr>
          <a:xfrm>
            <a:off x="6633115" y="3165289"/>
            <a:ext cx="1335741" cy="593911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재료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7657734-8233-4B31-9AF8-C16E7539E3C6}"/>
              </a:ext>
            </a:extLst>
          </p:cNvPr>
          <p:cNvSpPr/>
          <p:nvPr/>
        </p:nvSpPr>
        <p:spPr>
          <a:xfrm>
            <a:off x="8376004" y="3168557"/>
            <a:ext cx="1335741" cy="593911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도구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047EFAD5-F64B-4D90-9650-D7A72A8D31EF}"/>
              </a:ext>
            </a:extLst>
          </p:cNvPr>
          <p:cNvCxnSpPr>
            <a:cxnSpLocks/>
            <a:stCxn id="40" idx="0"/>
            <a:endCxn id="39" idx="0"/>
          </p:cNvCxnSpPr>
          <p:nvPr/>
        </p:nvCxnSpPr>
        <p:spPr>
          <a:xfrm rot="16200000" flipV="1">
            <a:off x="8170797" y="2295478"/>
            <a:ext cx="3268" cy="1742889"/>
          </a:xfrm>
          <a:prstGeom prst="bentConnector3">
            <a:avLst>
              <a:gd name="adj1" fmla="val 709495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E5C6267-6B98-4F9C-A0A2-6A89E4CC9CF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921187" y="2600853"/>
            <a:ext cx="0" cy="3354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74BF128-2A71-4074-A390-72824BABED3F}"/>
              </a:ext>
            </a:extLst>
          </p:cNvPr>
          <p:cNvCxnSpPr>
            <a:cxnSpLocks/>
          </p:cNvCxnSpPr>
          <p:nvPr/>
        </p:nvCxnSpPr>
        <p:spPr>
          <a:xfrm flipH="1">
            <a:off x="5564447" y="3759199"/>
            <a:ext cx="1" cy="422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F3CA40B-94ED-4AED-873E-D6E1C9180A7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558096" y="4804703"/>
            <a:ext cx="0" cy="20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EF0FA16-24FE-46A8-84F7-C342E9483B5F}"/>
              </a:ext>
            </a:extLst>
          </p:cNvPr>
          <p:cNvSpPr/>
          <p:nvPr/>
        </p:nvSpPr>
        <p:spPr>
          <a:xfrm>
            <a:off x="6407151" y="4244421"/>
            <a:ext cx="997696" cy="593911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풀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E61C3B-E416-405E-AF0C-13CA55719898}"/>
              </a:ext>
            </a:extLst>
          </p:cNvPr>
          <p:cNvSpPr/>
          <p:nvPr/>
        </p:nvSpPr>
        <p:spPr>
          <a:xfrm>
            <a:off x="7586032" y="4244421"/>
            <a:ext cx="1141133" cy="593911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나뭇가지</a:t>
            </a: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B59EAFA8-54FF-4809-A13C-8F37E1C0B729}"/>
              </a:ext>
            </a:extLst>
          </p:cNvPr>
          <p:cNvCxnSpPr>
            <a:cxnSpLocks/>
            <a:stCxn id="72" idx="0"/>
            <a:endCxn id="71" idx="0"/>
          </p:cNvCxnSpPr>
          <p:nvPr/>
        </p:nvCxnSpPr>
        <p:spPr>
          <a:xfrm rot="16200000" flipV="1">
            <a:off x="7531299" y="3619121"/>
            <a:ext cx="12700" cy="1250600"/>
          </a:xfrm>
          <a:prstGeom prst="bentConnector3">
            <a:avLst>
              <a:gd name="adj1" fmla="val 180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A733186-3546-486D-9799-853E7042AEF6}"/>
              </a:ext>
            </a:extLst>
          </p:cNvPr>
          <p:cNvSpPr/>
          <p:nvPr/>
        </p:nvSpPr>
        <p:spPr>
          <a:xfrm>
            <a:off x="7380921" y="4963649"/>
            <a:ext cx="1141133" cy="593911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뼛조각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1608148-EF5D-4B9C-8CB9-4F35D44BE8FA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7294636" y="3759200"/>
            <a:ext cx="6350" cy="2563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B1589DBF-291C-4DDD-9ACD-4374F9E97779}"/>
              </a:ext>
            </a:extLst>
          </p:cNvPr>
          <p:cNvCxnSpPr>
            <a:cxnSpLocks/>
          </p:cNvCxnSpPr>
          <p:nvPr/>
        </p:nvCxnSpPr>
        <p:spPr>
          <a:xfrm>
            <a:off x="7478392" y="4043082"/>
            <a:ext cx="1" cy="920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E5758D9-95A4-4B60-AF7C-C7F90BD5FC8D}"/>
              </a:ext>
            </a:extLst>
          </p:cNvPr>
          <p:cNvSpPr/>
          <p:nvPr/>
        </p:nvSpPr>
        <p:spPr>
          <a:xfrm>
            <a:off x="9051285" y="4211639"/>
            <a:ext cx="1250599" cy="593911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ex)</a:t>
            </a:r>
            <a:r>
              <a:rPr lang="ko-KR" altLang="en-US" b="1"/>
              <a:t>부싯돌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150850E6-307D-4A0B-BAFB-DE7A1F3AFB71}"/>
              </a:ext>
            </a:extLst>
          </p:cNvPr>
          <p:cNvCxnSpPr>
            <a:cxnSpLocks/>
          </p:cNvCxnSpPr>
          <p:nvPr/>
        </p:nvCxnSpPr>
        <p:spPr>
          <a:xfrm>
            <a:off x="9325142" y="3775086"/>
            <a:ext cx="0" cy="422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EE886AEC-9F6C-4E82-A980-F457F21F9011}"/>
              </a:ext>
            </a:extLst>
          </p:cNvPr>
          <p:cNvCxnSpPr>
            <a:cxnSpLocks/>
          </p:cNvCxnSpPr>
          <p:nvPr/>
        </p:nvCxnSpPr>
        <p:spPr>
          <a:xfrm flipV="1">
            <a:off x="5564447" y="2930064"/>
            <a:ext cx="1840400" cy="62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669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 descr="물, 보트, 실외, 호수이(가) 표시된 사진&#10;&#10;자동 생성된 설명">
            <a:extLst>
              <a:ext uri="{FF2B5EF4-FFF2-40B4-BE49-F238E27FC236}">
                <a16:creationId xmlns:a16="http://schemas.microsoft.com/office/drawing/2014/main" id="{C00AFE8E-17DD-4685-9004-68182430A9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4473" b="112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5879BFAE-0CB5-4135-AD0C-2A0477BC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altLang="ko-KR" sz="4400"/>
              <a:t>UI</a:t>
            </a:r>
            <a:endParaRPr lang="ko-KR" altLang="en-US" sz="4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268BFB-FDEA-4D44-B94E-3F31ACB38BEF}"/>
              </a:ext>
            </a:extLst>
          </p:cNvPr>
          <p:cNvSpPr/>
          <p:nvPr/>
        </p:nvSpPr>
        <p:spPr>
          <a:xfrm>
            <a:off x="5253316" y="2006942"/>
            <a:ext cx="1335741" cy="593911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UI</a:t>
            </a:r>
            <a:endParaRPr lang="ko-KR" altLang="en-US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F895D2-D408-413C-8927-CEB8C5CE86C8}"/>
              </a:ext>
            </a:extLst>
          </p:cNvPr>
          <p:cNvSpPr/>
          <p:nvPr/>
        </p:nvSpPr>
        <p:spPr>
          <a:xfrm>
            <a:off x="2976282" y="3158938"/>
            <a:ext cx="1335741" cy="593911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미니맵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0CED9F-9AB5-4041-9FE1-8EA53A03DC2A}"/>
              </a:ext>
            </a:extLst>
          </p:cNvPr>
          <p:cNvSpPr/>
          <p:nvPr/>
        </p:nvSpPr>
        <p:spPr>
          <a:xfrm>
            <a:off x="4820732" y="3158938"/>
            <a:ext cx="1405236" cy="593911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캐릭터 상태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72A367B-5AAB-4E4D-A9CE-7C8A9D72D730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1799703" y="2936316"/>
            <a:ext cx="5501282" cy="195728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026899-5FE2-4B20-9AFA-F73094365D87}"/>
              </a:ext>
            </a:extLst>
          </p:cNvPr>
          <p:cNvSpPr/>
          <p:nvPr/>
        </p:nvSpPr>
        <p:spPr>
          <a:xfrm>
            <a:off x="6633115" y="3165289"/>
            <a:ext cx="1335741" cy="593911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날씨 정보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0A6210-6856-4C1F-BFD8-2A2BD97CB723}"/>
              </a:ext>
            </a:extLst>
          </p:cNvPr>
          <p:cNvSpPr/>
          <p:nvPr/>
        </p:nvSpPr>
        <p:spPr>
          <a:xfrm>
            <a:off x="8376004" y="3168557"/>
            <a:ext cx="1335741" cy="593911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날짜 정보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6F89F8C9-40D2-474B-B890-4A59A3869D32}"/>
              </a:ext>
            </a:extLst>
          </p:cNvPr>
          <p:cNvCxnSpPr>
            <a:cxnSpLocks/>
          </p:cNvCxnSpPr>
          <p:nvPr/>
        </p:nvCxnSpPr>
        <p:spPr>
          <a:xfrm rot="10800000">
            <a:off x="7275546" y="2936316"/>
            <a:ext cx="3470818" cy="233830"/>
          </a:xfrm>
          <a:prstGeom prst="bentConnector3">
            <a:avLst>
              <a:gd name="adj1" fmla="val -114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0C3A46A-E581-4CD5-9577-3C4DDBF52E6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921187" y="2600853"/>
            <a:ext cx="0" cy="3354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E2497B-5F89-4426-8927-92E67FF6CD3E}"/>
              </a:ext>
            </a:extLst>
          </p:cNvPr>
          <p:cNvSpPr/>
          <p:nvPr/>
        </p:nvSpPr>
        <p:spPr>
          <a:xfrm>
            <a:off x="10078493" y="3168651"/>
            <a:ext cx="1335741" cy="593911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메뉴창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170FAA-19ED-472F-B9EC-CF645ADCBC6D}"/>
              </a:ext>
            </a:extLst>
          </p:cNvPr>
          <p:cNvSpPr/>
          <p:nvPr/>
        </p:nvSpPr>
        <p:spPr>
          <a:xfrm>
            <a:off x="1131832" y="3132044"/>
            <a:ext cx="1335741" cy="593911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인벤토리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479326A-02BE-4790-BEDB-29461366C47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44152" y="2936316"/>
            <a:ext cx="1" cy="2226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FA3FC55-0D93-48D8-BC3F-A0361F0C6F8B}"/>
              </a:ext>
            </a:extLst>
          </p:cNvPr>
          <p:cNvCxnSpPr>
            <a:cxnSpLocks/>
          </p:cNvCxnSpPr>
          <p:nvPr/>
        </p:nvCxnSpPr>
        <p:spPr>
          <a:xfrm>
            <a:off x="5670174" y="2936318"/>
            <a:ext cx="1" cy="2226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0996973-47E2-4B5E-BFAE-5085349BC027}"/>
              </a:ext>
            </a:extLst>
          </p:cNvPr>
          <p:cNvCxnSpPr>
            <a:cxnSpLocks/>
          </p:cNvCxnSpPr>
          <p:nvPr/>
        </p:nvCxnSpPr>
        <p:spPr>
          <a:xfrm>
            <a:off x="7364505" y="2936315"/>
            <a:ext cx="1" cy="2226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E034B15-C243-424C-A7E2-E19264F2113F}"/>
              </a:ext>
            </a:extLst>
          </p:cNvPr>
          <p:cNvCxnSpPr>
            <a:cxnSpLocks/>
          </p:cNvCxnSpPr>
          <p:nvPr/>
        </p:nvCxnSpPr>
        <p:spPr>
          <a:xfrm>
            <a:off x="9116680" y="2940799"/>
            <a:ext cx="1" cy="2226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929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 descr="물, 보트, 실외, 호수이(가) 표시된 사진&#10;&#10;자동 생성된 설명">
            <a:extLst>
              <a:ext uri="{FF2B5EF4-FFF2-40B4-BE49-F238E27FC236}">
                <a16:creationId xmlns:a16="http://schemas.microsoft.com/office/drawing/2014/main" id="{C00AFE8E-17DD-4685-9004-68182430A9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4473" b="112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5879BFAE-0CB5-4135-AD0C-2A0477BC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altLang="ko-KR" sz="4400"/>
              <a:t>Game</a:t>
            </a:r>
            <a:r>
              <a:rPr lang="ko-KR" altLang="en-US" sz="4400"/>
              <a:t> </a:t>
            </a:r>
            <a:r>
              <a:rPr lang="en-US" altLang="ko-KR" sz="4400"/>
              <a:t>System</a:t>
            </a:r>
            <a:endParaRPr lang="ko-KR" altLang="en-US" sz="4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A83944-2EC3-41DC-A9FA-4363AC1E4D70}"/>
              </a:ext>
            </a:extLst>
          </p:cNvPr>
          <p:cNvSpPr/>
          <p:nvPr/>
        </p:nvSpPr>
        <p:spPr>
          <a:xfrm>
            <a:off x="4983607" y="2006941"/>
            <a:ext cx="1649508" cy="593911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Game System</a:t>
            </a:r>
            <a:endParaRPr lang="ko-KR" altLang="en-US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820E9C-11B3-4A39-95A7-E62F5B526F06}"/>
              </a:ext>
            </a:extLst>
          </p:cNvPr>
          <p:cNvSpPr/>
          <p:nvPr/>
        </p:nvSpPr>
        <p:spPr>
          <a:xfrm>
            <a:off x="4541340" y="3135312"/>
            <a:ext cx="1335741" cy="593911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날씨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D65546-87FA-4369-9DA8-9DD7BD33D1F5}"/>
              </a:ext>
            </a:extLst>
          </p:cNvPr>
          <p:cNvSpPr/>
          <p:nvPr/>
        </p:nvSpPr>
        <p:spPr>
          <a:xfrm>
            <a:off x="6385790" y="3135312"/>
            <a:ext cx="1405236" cy="593911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씬 관리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A9D0126-8B14-4FC9-9800-BD270D44CB3B}"/>
              </a:ext>
            </a:extLst>
          </p:cNvPr>
          <p:cNvCxnSpPr>
            <a:cxnSpLocks/>
            <a:endCxn id="17" idx="0"/>
          </p:cNvCxnSpPr>
          <p:nvPr/>
        </p:nvCxnSpPr>
        <p:spPr>
          <a:xfrm rot="10800000" flipV="1">
            <a:off x="3364761" y="2900330"/>
            <a:ext cx="5724600" cy="208088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BA403F-D4BC-4005-A1D7-81967307C679}"/>
              </a:ext>
            </a:extLst>
          </p:cNvPr>
          <p:cNvSpPr/>
          <p:nvPr/>
        </p:nvSpPr>
        <p:spPr>
          <a:xfrm>
            <a:off x="6427278" y="4080530"/>
            <a:ext cx="1645044" cy="593911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객체 상태관리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E431D2-5FFB-45AA-824B-D77EDA2C5926}"/>
              </a:ext>
            </a:extLst>
          </p:cNvPr>
          <p:cNvSpPr/>
          <p:nvPr/>
        </p:nvSpPr>
        <p:spPr>
          <a:xfrm>
            <a:off x="2696890" y="4038882"/>
            <a:ext cx="1335741" cy="593911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날짜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A3459C8-9351-4CBF-B7E6-BD56872C4FDA}"/>
              </a:ext>
            </a:extLst>
          </p:cNvPr>
          <p:cNvCxnSpPr>
            <a:cxnSpLocks/>
          </p:cNvCxnSpPr>
          <p:nvPr/>
        </p:nvCxnSpPr>
        <p:spPr>
          <a:xfrm>
            <a:off x="5799395" y="2604119"/>
            <a:ext cx="0" cy="3085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947057-0DA3-4C6D-B7AD-10DC11F5C6AE}"/>
              </a:ext>
            </a:extLst>
          </p:cNvPr>
          <p:cNvSpPr/>
          <p:nvPr/>
        </p:nvSpPr>
        <p:spPr>
          <a:xfrm>
            <a:off x="2696890" y="3108418"/>
            <a:ext cx="1335741" cy="593911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시간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40FE9B2-4EEA-450E-ACD1-43AB8FBF369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09210" y="2912690"/>
            <a:ext cx="1" cy="2226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2A69A47-EE6F-4117-9427-50B0D0FEA4E1}"/>
              </a:ext>
            </a:extLst>
          </p:cNvPr>
          <p:cNvCxnSpPr>
            <a:cxnSpLocks/>
          </p:cNvCxnSpPr>
          <p:nvPr/>
        </p:nvCxnSpPr>
        <p:spPr>
          <a:xfrm>
            <a:off x="9079546" y="2912690"/>
            <a:ext cx="1" cy="2226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28FE052-219D-4BB8-BCB1-B59F8DE52BE9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364760" y="3729223"/>
            <a:ext cx="1" cy="309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545771D-E4DB-4326-8F98-7DEF092A6890}"/>
              </a:ext>
            </a:extLst>
          </p:cNvPr>
          <p:cNvCxnSpPr>
            <a:cxnSpLocks/>
          </p:cNvCxnSpPr>
          <p:nvPr/>
        </p:nvCxnSpPr>
        <p:spPr>
          <a:xfrm>
            <a:off x="7168772" y="3729223"/>
            <a:ext cx="0" cy="3513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E7974B-F345-401F-AEE3-6D52D0B6065B}"/>
              </a:ext>
            </a:extLst>
          </p:cNvPr>
          <p:cNvSpPr/>
          <p:nvPr/>
        </p:nvSpPr>
        <p:spPr>
          <a:xfrm>
            <a:off x="8310604" y="3135312"/>
            <a:ext cx="1405236" cy="593911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Sound</a:t>
            </a:r>
            <a:endParaRPr lang="ko-KR" altLang="en-US" b="1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1FCB3A9-EF55-4CC7-B557-BFAA5DD8D41F}"/>
              </a:ext>
            </a:extLst>
          </p:cNvPr>
          <p:cNvCxnSpPr>
            <a:cxnSpLocks/>
          </p:cNvCxnSpPr>
          <p:nvPr/>
        </p:nvCxnSpPr>
        <p:spPr>
          <a:xfrm>
            <a:off x="7177540" y="2912690"/>
            <a:ext cx="1" cy="2226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844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313820"/>
      </a:dk2>
      <a:lt2>
        <a:srgbClr val="E8E7E2"/>
      </a:lt2>
      <a:accent1>
        <a:srgbClr val="6E85EE"/>
      </a:accent1>
      <a:accent2>
        <a:srgbClr val="4EACEB"/>
      </a:accent2>
      <a:accent3>
        <a:srgbClr val="38B3B1"/>
      </a:accent3>
      <a:accent4>
        <a:srgbClr val="33B97F"/>
      </a:accent4>
      <a:accent5>
        <a:srgbClr val="2EBA43"/>
      </a:accent5>
      <a:accent6>
        <a:srgbClr val="59B937"/>
      </a:accent6>
      <a:hlink>
        <a:srgbClr val="8D8355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167</Words>
  <Application>Microsoft Office PowerPoint</Application>
  <PresentationFormat>와이드스크린</PresentationFormat>
  <Paragraphs>71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Calisto MT</vt:lpstr>
      <vt:lpstr>Wingdings 2</vt:lpstr>
      <vt:lpstr>SlateVTI</vt:lpstr>
      <vt:lpstr>ISLAND 기획서</vt:lpstr>
      <vt:lpstr>1. 개요</vt:lpstr>
      <vt:lpstr>2. 소개</vt:lpstr>
      <vt:lpstr>유사 및 참고 게임</vt:lpstr>
      <vt:lpstr>3. 클래스 개요도</vt:lpstr>
      <vt:lpstr>Model(3D object)</vt:lpstr>
      <vt:lpstr>2D object</vt:lpstr>
      <vt:lpstr>UI</vt:lpstr>
      <vt:lpstr>Game System</vt:lpstr>
      <vt:lpstr>4. 개발 계획(예정)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ISLAND 기획서</dc:title>
  <dc:creator>eun jonghyeok</dc:creator>
  <cp:lastModifiedBy>eun jonghyeok</cp:lastModifiedBy>
  <cp:revision>1</cp:revision>
  <dcterms:created xsi:type="dcterms:W3CDTF">2020-10-18T10:22:26Z</dcterms:created>
  <dcterms:modified xsi:type="dcterms:W3CDTF">2020-10-20T01:38:36Z</dcterms:modified>
</cp:coreProperties>
</file>